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AA_D13D4AD7.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468" r:id="rId3"/>
    <p:sldId id="463" r:id="rId4"/>
    <p:sldId id="485" r:id="rId5"/>
    <p:sldId id="486" r:id="rId6"/>
    <p:sldId id="471" r:id="rId7"/>
    <p:sldId id="487" r:id="rId8"/>
    <p:sldId id="488" r:id="rId9"/>
    <p:sldId id="491" r:id="rId10"/>
    <p:sldId id="494" r:id="rId11"/>
    <p:sldId id="469" r:id="rId12"/>
    <p:sldId id="470" r:id="rId13"/>
    <p:sldId id="481" r:id="rId14"/>
    <p:sldId id="476" r:id="rId15"/>
    <p:sldId id="477" r:id="rId16"/>
    <p:sldId id="455" r:id="rId17"/>
    <p:sldId id="480" r:id="rId18"/>
    <p:sldId id="478" r:id="rId19"/>
    <p:sldId id="493" r:id="rId20"/>
    <p:sldId id="456" r:id="rId21"/>
    <p:sldId id="457" r:id="rId22"/>
    <p:sldId id="462" r:id="rId23"/>
    <p:sldId id="426" r:id="rId24"/>
    <p:sldId id="484" r:id="rId25"/>
    <p:sldId id="483" r:id="rId26"/>
    <p:sldId id="466" r:id="rId27"/>
    <p:sldId id="4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8C6A3C-B12B-F08F-2CCE-D7E8039B9240}" name="Liu, Shengmei" initials="LS" userId="S::sliu7@wpi.edu::51f13597-6378-4ad7-af3a-d61196e290a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69016" autoAdjust="0"/>
  </p:normalViewPr>
  <p:slideViewPr>
    <p:cSldViewPr snapToGrid="0">
      <p:cViewPr>
        <p:scale>
          <a:sx n="71" d="100"/>
          <a:sy n="71" d="100"/>
        </p:scale>
        <p:origin x="408" y="152"/>
      </p:cViewPr>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modernComment_1AA_D13D4AD7.xml><?xml version="1.0" encoding="utf-8"?>
<p188:cmLst xmlns:a="http://schemas.openxmlformats.org/drawingml/2006/main" xmlns:r="http://schemas.openxmlformats.org/officeDocument/2006/relationships" xmlns:p188="http://schemas.microsoft.com/office/powerpoint/2018/8/main">
  <p188:cm id="{BBC9E402-7697-8D4F-ABE2-18F5F1AD4558}" authorId="{808C6A3C-B12B-F08F-2CCE-D7E8039B9240}" created="2022-12-12T18:17:30.279">
    <pc:sldMkLst xmlns:pc="http://schemas.microsoft.com/office/powerpoint/2013/main/command">
      <pc:docMk/>
      <pc:sldMk cId="959925266" sldId="426"/>
    </pc:sldMkLst>
    <p188:txBody>
      <a:bodyPr/>
      <a:lstStyle/>
      <a:p>
        <a:r>
          <a:rPr lang="en-US"/>
          <a:t>Prune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7B70D-B32F-4C37-B305-3833ACC629F9}" type="datetimeFigureOut">
              <a:rPr lang="en-US" smtClean="0"/>
              <a:t>6/8/23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BE76A2-D6A1-488B-A7FE-46959A86C258}" type="slidenum">
              <a:rPr lang="en-US" smtClean="0"/>
              <a:t>‹#›</a:t>
            </a:fld>
            <a:endParaRPr lang="en-US"/>
          </a:p>
        </p:txBody>
      </p:sp>
    </p:spTree>
    <p:extLst>
      <p:ext uri="{BB962C8B-B14F-4D97-AF65-F5344CB8AC3E}">
        <p14:creationId xmlns:p14="http://schemas.microsoft.com/office/powerpoint/2010/main" val="1140221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research regards the effects of latency on target selection, one of the actions used in first person shooter games.</a:t>
            </a:r>
          </a:p>
          <a:p>
            <a:endParaRPr lang="en-US" dirty="0"/>
          </a:p>
          <a:p>
            <a:r>
              <a:rPr lang="en-US" dirty="0"/>
              <a:t>Mark Claypool is a professor of computer science and game development at WPI, a medium-sized engineering school outside Boston, MA in the U.S.</a:t>
            </a:r>
          </a:p>
          <a:p>
            <a:endParaRPr lang="en-US" dirty="0"/>
          </a:p>
          <a:p>
            <a:r>
              <a:rPr lang="en-US" dirty="0" err="1"/>
              <a:t>Shengmei</a:t>
            </a:r>
            <a:r>
              <a:rPr lang="en-US" dirty="0"/>
              <a:t> was his Ph.D. student, graduated last December, who now works as a scientist at Google.</a:t>
            </a:r>
          </a:p>
          <a:p>
            <a:endParaRPr lang="en-US" dirty="0"/>
          </a:p>
          <a:p>
            <a:r>
              <a:rPr lang="en-US" dirty="0"/>
              <a:t>Neither of them could be here to day, so the awesome Wei Tsang has generously agreed to present this work.</a:t>
            </a:r>
          </a:p>
        </p:txBody>
      </p:sp>
      <p:sp>
        <p:nvSpPr>
          <p:cNvPr id="4" name="Slide Number Placeholder 3"/>
          <p:cNvSpPr>
            <a:spLocks noGrp="1"/>
          </p:cNvSpPr>
          <p:nvPr>
            <p:ph type="sldNum" sz="quarter" idx="5"/>
          </p:nvPr>
        </p:nvSpPr>
        <p:spPr/>
        <p:txBody>
          <a:bodyPr/>
          <a:lstStyle/>
          <a:p>
            <a:fld id="{C7BE76A2-D6A1-488B-A7FE-46959A86C258}" type="slidenum">
              <a:rPr lang="en-US" smtClean="0"/>
              <a:t>1</a:t>
            </a:fld>
            <a:endParaRPr lang="en-US"/>
          </a:p>
        </p:txBody>
      </p:sp>
    </p:spTree>
    <p:extLst>
      <p:ext uri="{BB962C8B-B14F-4D97-AF65-F5344CB8AC3E}">
        <p14:creationId xmlns:p14="http://schemas.microsoft.com/office/powerpoint/2010/main" val="574751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Latency can make a multiplayer network computer game less responsive.</a:t>
            </a:r>
          </a:p>
          <a:p>
            <a:endParaRPr lang="en-US" dirty="0"/>
          </a:p>
          <a:p>
            <a:r>
              <a:rPr lang="en-US" dirty="0"/>
              <a:t>The figure on the left shows an event timeline for a network game with a client and a server, with time progressing top to bottom. The left side shows the display on the client over this time. In this example, the player provides input and the client encapsulates that input into a message that is sent to the server. The server receives the message, processes the input, updates the game world, and sends the world update back to the client. The client, upon getting the update, renders the new world for the player on the display. The time from the player input until the resulting change to the display is the response time. The larger the network latency, the greater the response time and the less responsive the computer game.</a:t>
            </a:r>
          </a:p>
          <a:p>
            <a:endParaRPr lang="en-US" dirty="0"/>
          </a:p>
          <a:p>
            <a:r>
              <a:rPr lang="en-US" dirty="0"/>
              <a:t>Latency can also make a network computer game less consistent.</a:t>
            </a:r>
          </a:p>
          <a:p>
            <a:endParaRPr lang="en-US" dirty="0"/>
          </a:p>
          <a:p>
            <a:r>
              <a:rPr lang="en-US" dirty="0"/>
              <a:t>The example on the right shows a multiplayer networked game with two clients with different latencies connected to a server. The authoritative server has the true location of an avatar depicted by the green circle. The avatar is moving up and to the right along the path. The server periodically sends position updates to each client. Ideally, in most game conditions, such as a race where avatars are running together around a virtual track, the view of the game worlds on both Client A and Client B would be the same (consistent), but because of latency they are not. Since Client A is 25 </a:t>
            </a:r>
            <a:r>
              <a:rPr lang="en-US" dirty="0" err="1"/>
              <a:t>ms</a:t>
            </a:r>
            <a:r>
              <a:rPr lang="en-US" dirty="0"/>
              <a:t> away from the server, the displayed position is close to that of the server. However, since Client B is more distant from the server at 100 </a:t>
            </a:r>
            <a:r>
              <a:rPr lang="en-US" dirty="0" err="1"/>
              <a:t>ms</a:t>
            </a:r>
            <a:r>
              <a:rPr lang="en-US" dirty="0"/>
              <a:t>, the displayed position is even farther away from the actual position. The client game worlds are inconsistent with each other and the server.</a:t>
            </a:r>
          </a:p>
          <a:p>
            <a:endParaRPr lang="en-US" dirty="0"/>
          </a:p>
          <a:p>
            <a:r>
              <a:rPr lang="en-US" dirty="0"/>
              <a:t>Latency compensation techniques have been developed to mitigate the effects of latency compensation.  While commonly implemented in many FPS games, there has been little science quantifying their effects.</a:t>
            </a:r>
          </a:p>
        </p:txBody>
      </p:sp>
      <p:sp>
        <p:nvSpPr>
          <p:cNvPr id="4" name="Slide Number Placeholder 3"/>
          <p:cNvSpPr>
            <a:spLocks noGrp="1"/>
          </p:cNvSpPr>
          <p:nvPr>
            <p:ph type="sldNum" sz="quarter" idx="5"/>
          </p:nvPr>
        </p:nvSpPr>
        <p:spPr/>
        <p:txBody>
          <a:bodyPr/>
          <a:lstStyle/>
          <a:p>
            <a:fld id="{C7BE76A2-D6A1-488B-A7FE-46959A86C258}" type="slidenum">
              <a:rPr lang="en-US" smtClean="0"/>
              <a:t>10</a:t>
            </a:fld>
            <a:endParaRPr lang="en-US"/>
          </a:p>
        </p:txBody>
      </p:sp>
    </p:spTree>
    <p:extLst>
      <p:ext uri="{BB962C8B-B14F-4D97-AF65-F5344CB8AC3E}">
        <p14:creationId xmlns:p14="http://schemas.microsoft.com/office/powerpoint/2010/main" val="373762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Broadly, there two different approaches to research in understanding the impact of delay on computer games.</a:t>
            </a:r>
          </a:p>
          <a:p>
            <a:endParaRPr lang="en-US" dirty="0"/>
          </a:p>
          <a:p>
            <a:r>
              <a:rPr lang="en-US" dirty="0"/>
              <a:t>Studies using specific games are a top-down approach, extending knowledge of delay and games one game at a time.</a:t>
            </a:r>
          </a:p>
          <a:p>
            <a:endParaRPr lang="en-US" dirty="0"/>
          </a:p>
          <a:p>
            <a:r>
              <a:rPr lang="en-US" dirty="0"/>
              <a:t>Such studies have tried to generalize to game genres (e.g., first person shooters), but game design and game engines may obfuscate important system details, making it difficult to pertain to other games and to analytic modeling.</a:t>
            </a:r>
          </a:p>
          <a:p>
            <a:endParaRPr lang="en-US" dirty="0"/>
          </a:p>
          <a:p>
            <a:r>
              <a:rPr lang="en-US" dirty="0"/>
              <a:t>An alternate approach is bottom-up, studying fundamental user input differentiated by actions (e.g., target selection).</a:t>
            </a:r>
          </a:p>
          <a:p>
            <a:endParaRPr lang="en-US" dirty="0"/>
          </a:p>
          <a:p>
            <a:r>
              <a:rPr lang="en-US" dirty="0"/>
              <a:t>Contributions to user input and delay has the potential to generalize to many games and even other interactive applications and allows for building analytic models that can predict the effects of delay for a wide-range of games and delay conditions.</a:t>
            </a:r>
          </a:p>
          <a:p>
            <a:endParaRPr lang="en-US" dirty="0"/>
          </a:p>
          <a:p>
            <a:r>
              <a:rPr lang="en-US" dirty="0"/>
              <a:t>While bottom up approaches have been effective, most have studied only 2D target selection whereas in FPS games, aiming and shooting is in 3D so the size and speed of the target on the screen (in 2D) changes with the opponent's relative position in the virtual world</a:t>
            </a:r>
          </a:p>
          <a:p>
            <a:endParaRPr lang="en-US" dirty="0"/>
          </a:p>
          <a:p>
            <a:r>
              <a:rPr lang="en-US" dirty="0"/>
              <a:t>And both top down and bottom up approaches have been remiss in evaluating the impact of latency compensation.</a:t>
            </a:r>
          </a:p>
          <a:p>
            <a:endParaRPr lang="en-US" dirty="0"/>
          </a:p>
        </p:txBody>
      </p:sp>
      <p:sp>
        <p:nvSpPr>
          <p:cNvPr id="4" name="Slide Number Placeholder 3"/>
          <p:cNvSpPr>
            <a:spLocks noGrp="1"/>
          </p:cNvSpPr>
          <p:nvPr>
            <p:ph type="sldNum" sz="quarter" idx="5"/>
          </p:nvPr>
        </p:nvSpPr>
        <p:spPr/>
        <p:txBody>
          <a:bodyPr/>
          <a:lstStyle/>
          <a:p>
            <a:fld id="{C7BE76A2-D6A1-488B-A7FE-46959A86C258}" type="slidenum">
              <a:rPr lang="en-US" smtClean="0"/>
              <a:t>11</a:t>
            </a:fld>
            <a:endParaRPr lang="en-US"/>
          </a:p>
        </p:txBody>
      </p:sp>
    </p:spTree>
    <p:extLst>
      <p:ext uri="{BB962C8B-B14F-4D97-AF65-F5344CB8AC3E}">
        <p14:creationId xmlns:p14="http://schemas.microsoft.com/office/powerpoint/2010/main" val="3652192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this, this a concise summary of our problem statement is to: 1) quantify the effects of latency on 3d target selection, both with and without latency compensation and 2) based on those results, develop an analytic model for the same.</a:t>
            </a:r>
          </a:p>
          <a:p>
            <a:endParaRPr lang="en-US" dirty="0"/>
          </a:p>
          <a:p>
            <a:r>
              <a:rPr lang="en-US" dirty="0"/>
              <a:t>The potential benefits are: A) better understanding of the effects of latency on 3D target selection, and action common to many games and game-like applications, but also B) model of 3D selection can potentially be combined with a model of first-person navigation to simulate FPS game performance over a range of game and latency conditions.</a:t>
            </a:r>
          </a:p>
          <a:p>
            <a:endParaRPr lang="en-US" dirty="0"/>
          </a:p>
        </p:txBody>
      </p:sp>
      <p:sp>
        <p:nvSpPr>
          <p:cNvPr id="4" name="Slide Number Placeholder 3"/>
          <p:cNvSpPr>
            <a:spLocks noGrp="1"/>
          </p:cNvSpPr>
          <p:nvPr>
            <p:ph type="sldNum" sz="quarter" idx="5"/>
          </p:nvPr>
        </p:nvSpPr>
        <p:spPr/>
        <p:txBody>
          <a:bodyPr/>
          <a:lstStyle/>
          <a:p>
            <a:fld id="{C7BE76A2-D6A1-488B-A7FE-46959A86C258}" type="slidenum">
              <a:rPr lang="en-US" smtClean="0"/>
              <a:t>12</a:t>
            </a:fld>
            <a:endParaRPr lang="en-US"/>
          </a:p>
        </p:txBody>
      </p:sp>
    </p:spTree>
    <p:extLst>
      <p:ext uri="{BB962C8B-B14F-4D97-AF65-F5344CB8AC3E}">
        <p14:creationId xmlns:p14="http://schemas.microsoft.com/office/powerpoint/2010/main" val="2330347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outline of the talk.  We've just worked through the introduction, summarizing our problem statement.  We'll next present the user study designed to provide data to address our problem statement.  We'll analyze the results and conclude.</a:t>
            </a:r>
          </a:p>
        </p:txBody>
      </p:sp>
      <p:sp>
        <p:nvSpPr>
          <p:cNvPr id="4" name="Slide Number Placeholder 3"/>
          <p:cNvSpPr>
            <a:spLocks noGrp="1"/>
          </p:cNvSpPr>
          <p:nvPr>
            <p:ph type="sldNum" sz="quarter" idx="5"/>
          </p:nvPr>
        </p:nvSpPr>
        <p:spPr/>
        <p:txBody>
          <a:bodyPr/>
          <a:lstStyle/>
          <a:p>
            <a:fld id="{C7BE76A2-D6A1-488B-A7FE-46959A86C258}" type="slidenum">
              <a:rPr lang="en-US" smtClean="0"/>
              <a:t>13</a:t>
            </a:fld>
            <a:endParaRPr lang="en-US"/>
          </a:p>
        </p:txBody>
      </p:sp>
    </p:spTree>
    <p:extLst>
      <p:ext uri="{BB962C8B-B14F-4D97-AF65-F5344CB8AC3E}">
        <p14:creationId xmlns:p14="http://schemas.microsoft.com/office/powerpoint/2010/main" val="3185859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designed and implemented a custom game in Unity that isolated the action of 3D target selection in a first-person shooter-type setting.</a:t>
            </a:r>
          </a:p>
          <a:p>
            <a:endParaRPr lang="en-US" dirty="0"/>
          </a:p>
          <a:p>
            <a:r>
              <a:rPr lang="en-US" dirty="0"/>
              <a:t>In the game, the player stays at a fixed position at a corner of the map and can rotate to change orientation and aim, but cannot move or otherwise change positions.</a:t>
            </a:r>
          </a:p>
          <a:p>
            <a:endParaRPr lang="en-US" dirty="0"/>
          </a:p>
          <a:p>
            <a:r>
              <a:rPr lang="en-US" dirty="0"/>
              <a:t>The player tries to shoot the avatar by moving the reticle (in red) to the avatar and clicking the mouse. The avatar moves and jumps to avoid being shot.</a:t>
            </a:r>
          </a:p>
          <a:p>
            <a:endParaRPr lang="en-US" dirty="0"/>
          </a:p>
          <a:p>
            <a:r>
              <a:rPr lang="en-US" dirty="0"/>
              <a:t>The opponent’s 3d avatar size is fixed throughout, but the 2d size as seen by the player on the screen changes as the bot moves towards or away from the player.</a:t>
            </a:r>
          </a:p>
          <a:p>
            <a:endParaRPr lang="en-US" dirty="0"/>
          </a:p>
          <a:p>
            <a:r>
              <a:rPr lang="en-US" dirty="0"/>
              <a:t>A game round is over after the bot is killed (2 hits) or after 40 seconds, whichever comes first.</a:t>
            </a:r>
          </a:p>
          <a:p>
            <a:endParaRPr lang="en-US" dirty="0"/>
          </a:p>
          <a:p>
            <a:r>
              <a:rPr lang="en-US" dirty="0"/>
              <a:t>The game has a client-server architecture typical of most network games where an authoritative server keeps the master world state and communicates state updates to the clients. In the default state, without latency compensation, all player input is sent to the server, the server applies the input to the game world and sends the new world state to the client which renders the state for the player.</a:t>
            </a:r>
          </a:p>
          <a:p>
            <a:endParaRPr lang="en-US" dirty="0"/>
          </a:p>
        </p:txBody>
      </p:sp>
      <p:sp>
        <p:nvSpPr>
          <p:cNvPr id="4" name="Slide Number Placeholder 3"/>
          <p:cNvSpPr>
            <a:spLocks noGrp="1"/>
          </p:cNvSpPr>
          <p:nvPr>
            <p:ph type="sldNum" sz="quarter" idx="5"/>
          </p:nvPr>
        </p:nvSpPr>
        <p:spPr/>
        <p:txBody>
          <a:bodyPr/>
          <a:lstStyle/>
          <a:p>
            <a:fld id="{C7BE76A2-D6A1-488B-A7FE-46959A86C258}" type="slidenum">
              <a:rPr lang="en-US" smtClean="0"/>
              <a:t>14</a:t>
            </a:fld>
            <a:endParaRPr lang="en-US"/>
          </a:p>
        </p:txBody>
      </p:sp>
    </p:spTree>
    <p:extLst>
      <p:ext uri="{BB962C8B-B14F-4D97-AF65-F5344CB8AC3E}">
        <p14:creationId xmlns:p14="http://schemas.microsoft.com/office/powerpoint/2010/main" val="1690190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system latencies are inherent in computer system from device drivers to OS to display software.  While computers and some gaming devices have local system latencies in the hundreds of milliseconds, typical gaming systems have latencies under 100 </a:t>
            </a:r>
            <a:r>
              <a:rPr lang="en-US" dirty="0" err="1"/>
              <a:t>ms.</a:t>
            </a:r>
            <a:endParaRPr lang="en-US" dirty="0"/>
          </a:p>
          <a:p>
            <a:endParaRPr lang="en-US" dirty="0"/>
          </a:p>
          <a:p>
            <a:r>
              <a:rPr lang="en-US" dirty="0"/>
              <a:t>We measured the latency in our base system with a high-speed camera and fount it to be 22 milliseconds.  </a:t>
            </a:r>
          </a:p>
          <a:p>
            <a:endParaRPr lang="en-US" dirty="0"/>
          </a:p>
          <a:p>
            <a:r>
              <a:rPr lang="en-US" dirty="0"/>
              <a:t>We use </a:t>
            </a:r>
            <a:r>
              <a:rPr lang="en-US" dirty="0" err="1"/>
              <a:t>EvLag</a:t>
            </a:r>
            <a:r>
              <a:rPr lang="en-US" dirty="0"/>
              <a:t> [23] to add latencies to the input to provide a range of 4 tested latencies: 25, 50, 75 and 100 </a:t>
            </a:r>
            <a:r>
              <a:rPr lang="en-US" dirty="0" err="1"/>
              <a:t>ms.</a:t>
            </a:r>
            <a:endParaRPr lang="en-US" dirty="0"/>
          </a:p>
          <a:p>
            <a:endParaRPr lang="en-US" dirty="0"/>
          </a:p>
          <a:p>
            <a:r>
              <a:rPr lang="en-US" dirty="0"/>
              <a:t>Network latencies can be over 200 </a:t>
            </a:r>
            <a:r>
              <a:rPr lang="en-US" dirty="0" err="1"/>
              <a:t>ms</a:t>
            </a:r>
            <a:r>
              <a:rPr lang="en-US" dirty="0"/>
              <a:t>, but are usually under 200 </a:t>
            </a:r>
            <a:r>
              <a:rPr lang="en-US" dirty="0" err="1"/>
              <a:t>ms</a:t>
            </a:r>
            <a:r>
              <a:rPr lang="en-US" dirty="0"/>
              <a:t> for most Internet games. Our base system on a LAN has about 1 </a:t>
            </a:r>
            <a:r>
              <a:rPr lang="en-US" dirty="0" err="1"/>
              <a:t>ms.</a:t>
            </a:r>
            <a:endParaRPr lang="en-US" dirty="0"/>
          </a:p>
          <a:p>
            <a:endParaRPr lang="en-US" dirty="0"/>
          </a:p>
          <a:p>
            <a:r>
              <a:rPr lang="en-US" dirty="0"/>
              <a:t>We use Linux </a:t>
            </a:r>
            <a:r>
              <a:rPr lang="en-US" dirty="0" err="1"/>
              <a:t>NetEm</a:t>
            </a:r>
            <a:r>
              <a:rPr lang="en-US" dirty="0"/>
              <a:t> to add delays that provide a range of network latencies: 50, 100 and 150 </a:t>
            </a:r>
            <a:r>
              <a:rPr lang="en-US" dirty="0" err="1"/>
              <a:t>ms.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7BE76A2-D6A1-488B-A7FE-46959A86C258}" type="slidenum">
              <a:rPr lang="en-US" smtClean="0"/>
              <a:t>15</a:t>
            </a:fld>
            <a:endParaRPr lang="en-US"/>
          </a:p>
        </p:txBody>
      </p:sp>
    </p:spTree>
    <p:extLst>
      <p:ext uri="{BB962C8B-B14F-4D97-AF65-F5344CB8AC3E}">
        <p14:creationId xmlns:p14="http://schemas.microsoft.com/office/powerpoint/2010/main" val="2976849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has a summary of our user study parameters.  The local and system latencies are as mentioned.</a:t>
            </a:r>
          </a:p>
          <a:p>
            <a:endParaRPr lang="en-US" dirty="0"/>
          </a:p>
          <a:p>
            <a:r>
              <a:rPr lang="en-US" dirty="0"/>
              <a:t>The latency compensation is either none, or time warp or self prediction or both.</a:t>
            </a:r>
          </a:p>
          <a:p>
            <a:endParaRPr lang="en-US" dirty="0"/>
          </a:p>
          <a:p>
            <a:r>
              <a:rPr lang="en-US" dirty="0"/>
              <a:t>The opponent is either stationary, moves normally without jumping or moves with jumping.  Note, movement speed and changes of direction are based on observed value in CS:GO matches.</a:t>
            </a:r>
          </a:p>
          <a:p>
            <a:endParaRPr lang="en-US" dirty="0"/>
          </a:p>
        </p:txBody>
      </p:sp>
      <p:sp>
        <p:nvSpPr>
          <p:cNvPr id="4" name="Slide Number Placeholder 3"/>
          <p:cNvSpPr>
            <a:spLocks noGrp="1"/>
          </p:cNvSpPr>
          <p:nvPr>
            <p:ph type="sldNum" sz="quarter" idx="5"/>
          </p:nvPr>
        </p:nvSpPr>
        <p:spPr/>
        <p:txBody>
          <a:bodyPr/>
          <a:lstStyle/>
          <a:p>
            <a:fld id="{C7BE76A2-D6A1-488B-A7FE-46959A86C258}" type="slidenum">
              <a:rPr lang="en-US" smtClean="0"/>
              <a:t>16</a:t>
            </a:fld>
            <a:endParaRPr lang="en-US"/>
          </a:p>
        </p:txBody>
      </p:sp>
    </p:spTree>
    <p:extLst>
      <p:ext uri="{BB962C8B-B14F-4D97-AF65-F5344CB8AC3E}">
        <p14:creationId xmlns:p14="http://schemas.microsoft.com/office/powerpoint/2010/main" val="1562786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present results from the user study.</a:t>
            </a:r>
          </a:p>
        </p:txBody>
      </p:sp>
      <p:sp>
        <p:nvSpPr>
          <p:cNvPr id="4" name="Slide Number Placeholder 3"/>
          <p:cNvSpPr>
            <a:spLocks noGrp="1"/>
          </p:cNvSpPr>
          <p:nvPr>
            <p:ph type="sldNum" sz="quarter" idx="5"/>
          </p:nvPr>
        </p:nvSpPr>
        <p:spPr/>
        <p:txBody>
          <a:bodyPr/>
          <a:lstStyle/>
          <a:p>
            <a:fld id="{C7BE76A2-D6A1-488B-A7FE-46959A86C258}" type="slidenum">
              <a:rPr lang="en-US" smtClean="0"/>
              <a:t>17</a:t>
            </a:fld>
            <a:endParaRPr lang="en-US"/>
          </a:p>
        </p:txBody>
      </p:sp>
    </p:spTree>
    <p:extLst>
      <p:ext uri="{BB962C8B-B14F-4D97-AF65-F5344CB8AC3E}">
        <p14:creationId xmlns:p14="http://schemas.microsoft.com/office/powerpoint/2010/main" val="584893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Thirty-nine (39) users were recruited and participated in total. This table provides summary demographics for the participants.</a:t>
            </a:r>
          </a:p>
          <a:p>
            <a:pPr algn="l"/>
            <a:endParaRPr lang="en-US" sz="1800" b="0" i="0" u="none" strike="noStrike" baseline="0" dirty="0">
              <a:latin typeface="LinLibertineT"/>
            </a:endParaRPr>
          </a:p>
          <a:p>
            <a:pPr algn="l"/>
            <a:r>
              <a:rPr lang="en-US" sz="1800" b="0" i="0" u="none" strike="noStrike" baseline="0" dirty="0">
                <a:latin typeface="LinLibertineT"/>
              </a:rPr>
              <a:t>Gamer and first-person shooter (FPS) self-rating are on a five-point scale, 1-low to 5-high. </a:t>
            </a:r>
          </a:p>
          <a:p>
            <a:pPr algn="l"/>
            <a:endParaRPr lang="en-US" sz="1800" b="0" i="0" u="none" strike="noStrike" baseline="0" dirty="0">
              <a:latin typeface="LinLibertineT"/>
            </a:endParaRPr>
          </a:p>
          <a:p>
            <a:pPr algn="l"/>
            <a:r>
              <a:rPr lang="en-US" sz="1800" b="0" i="0" u="none" strike="noStrike" baseline="0" dirty="0">
                <a:latin typeface="LinLibertineT"/>
              </a:rPr>
              <a:t>Ages ranged from 18-32 years old but with the large majority of typical college age. </a:t>
            </a:r>
          </a:p>
          <a:p>
            <a:pPr algn="l"/>
            <a:endParaRPr lang="en-US" sz="1800" b="0" i="0" u="none" strike="noStrike" baseline="0" dirty="0">
              <a:latin typeface="LinLibertineT"/>
            </a:endParaRPr>
          </a:p>
          <a:p>
            <a:pPr algn="l"/>
            <a:r>
              <a:rPr lang="en-US" sz="1800" b="0" i="0" u="none" strike="noStrike" baseline="0" dirty="0">
                <a:latin typeface="LinLibertineT"/>
              </a:rPr>
              <a:t>Gender breakdown is predominantly male (31 males), but does reflect the gender breakdown of first-person shooter game players (only about 7% of first-person shooter gamers are women [20])</a:t>
            </a:r>
          </a:p>
          <a:p>
            <a:pPr algn="l"/>
            <a:endParaRPr lang="en-US" sz="1800" b="0" i="0" u="none" strike="noStrike" baseline="0" dirty="0">
              <a:latin typeface="LinLibertineT"/>
            </a:endParaRPr>
          </a:p>
          <a:p>
            <a:pPr algn="l"/>
            <a:r>
              <a:rPr lang="en-US" sz="1800" b="0" i="0" u="none" strike="noStrike" baseline="0" dirty="0">
                <a:latin typeface="LinLibertineT"/>
              </a:rPr>
              <a:t>Users are generally gamers (playing a lot, and with moderate skill). </a:t>
            </a:r>
          </a:p>
          <a:p>
            <a:pPr algn="l"/>
            <a:endParaRPr lang="en-US" sz="1800" b="0" i="0" u="none" strike="noStrike" baseline="0" dirty="0">
              <a:latin typeface="LinLibertineT"/>
            </a:endParaRPr>
          </a:p>
          <a:p>
            <a:pPr algn="l"/>
            <a:r>
              <a:rPr lang="en-US" sz="1800" b="0" i="0" u="none" strike="noStrike" baseline="0" dirty="0">
                <a:latin typeface="LinLibertineT"/>
              </a:rPr>
              <a:t>Player reaction times are fast, typical of experienced gamers. </a:t>
            </a:r>
            <a:endParaRPr lang="en-US" dirty="0"/>
          </a:p>
        </p:txBody>
      </p:sp>
      <p:sp>
        <p:nvSpPr>
          <p:cNvPr id="4" name="Slide Number Placeholder 3"/>
          <p:cNvSpPr>
            <a:spLocks noGrp="1"/>
          </p:cNvSpPr>
          <p:nvPr>
            <p:ph type="sldNum" sz="quarter" idx="5"/>
          </p:nvPr>
        </p:nvSpPr>
        <p:spPr/>
        <p:txBody>
          <a:bodyPr/>
          <a:lstStyle/>
          <a:p>
            <a:fld id="{C7BE76A2-D6A1-488B-A7FE-46959A86C258}" type="slidenum">
              <a:rPr lang="en-US" smtClean="0"/>
              <a:t>18</a:t>
            </a:fld>
            <a:endParaRPr lang="en-US"/>
          </a:p>
        </p:txBody>
      </p:sp>
    </p:spTree>
    <p:extLst>
      <p:ext uri="{BB962C8B-B14F-4D97-AF65-F5344CB8AC3E}">
        <p14:creationId xmlns:p14="http://schemas.microsoft.com/office/powerpoint/2010/main" val="2401131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previous work has shown local and network latencies have the same effect without latency compensation, we combine them here.</a:t>
            </a:r>
          </a:p>
          <a:p>
            <a:pPr algn="l"/>
            <a:endParaRPr lang="en-US" sz="1800" b="0" i="0" u="none" strike="noStrike" baseline="0" dirty="0">
              <a:latin typeface="LinLibertineT"/>
            </a:endParaRPr>
          </a:p>
          <a:p>
            <a:pPr algn="l"/>
            <a:r>
              <a:rPr lang="en-US" sz="1800" b="0" i="0" u="none" strike="noStrike" baseline="0" dirty="0">
                <a:latin typeface="LinLibertineT"/>
              </a:rPr>
              <a:t>The first figures depicts the elapsed times and accuracies required to select (hit) the target versus the total latency.</a:t>
            </a:r>
          </a:p>
          <a:p>
            <a:pPr algn="l"/>
            <a:endParaRPr lang="en-US" sz="1800" b="0" i="0" u="none" strike="noStrike" baseline="0" dirty="0">
              <a:latin typeface="LinLibertineT"/>
            </a:endParaRPr>
          </a:p>
          <a:p>
            <a:pPr algn="l"/>
            <a:r>
              <a:rPr lang="en-US" sz="1800" b="0" i="0" u="none" strike="noStrike" baseline="0" dirty="0">
                <a:latin typeface="LinLibertineT"/>
              </a:rPr>
              <a:t>The x-axis is the total latency (network plus local) in milliseconds and the y-axis is elapsed time in seconds. The circles are the mean elapsed times bounded by 95% confidence intervals and the dashed lines are linear regressions through the mean values. The blue points and line are for the first hit and the green points and line are for the second hit (the target takes 2 hits for a kill and the round to end). </a:t>
            </a:r>
          </a:p>
          <a:p>
            <a:pPr algn="l"/>
            <a:endParaRPr lang="en-US" sz="1800" b="0" i="0" u="none" strike="noStrike" baseline="0" dirty="0">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LinLibertineT"/>
              </a:rPr>
              <a:t>From the graph, the elapsed times increase with latency, indicating that latency makes it harder for players to shoot an opponent, approximately linearly with latency.</a:t>
            </a:r>
          </a:p>
          <a:p>
            <a:pPr algn="l"/>
            <a:endParaRPr lang="en-US" sz="1800" b="0" i="0" u="none" strike="noStrike" baseline="0" dirty="0">
              <a:latin typeface="LinLibertineT"/>
            </a:endParaRPr>
          </a:p>
          <a:p>
            <a:pPr algn="l"/>
            <a:r>
              <a:rPr lang="en-US" sz="1800" b="0" i="0" u="none" strike="noStrike" baseline="0" dirty="0">
                <a:latin typeface="LinLibertineT"/>
              </a:rPr>
              <a:t>The figure on the right is the shows an analysis of quality of experience (QoE) versus total latency. The QoE is from answers to the question “Rate the quality of the previous game round” from 1 (low) to 5 (high). The y-axis is the QoE and the x-axis is the total latency. Each point is the QoE averaged over all users, bounded by 95% confidence intervals. </a:t>
            </a:r>
          </a:p>
          <a:p>
            <a:pPr algn="l"/>
            <a:endParaRPr lang="en-US" sz="1800" b="0" i="0" u="none" strike="noStrike" baseline="0" dirty="0">
              <a:latin typeface="LinLibertineT"/>
            </a:endParaRPr>
          </a:p>
          <a:p>
            <a:pPr algn="l"/>
            <a:r>
              <a:rPr lang="en-US" sz="1800" b="0" i="0" u="none" strike="noStrike" baseline="0" dirty="0">
                <a:latin typeface="LinLibertineT"/>
              </a:rPr>
              <a:t>From the graph, latency degrades player experience linearly.</a:t>
            </a:r>
          </a:p>
        </p:txBody>
      </p:sp>
      <p:sp>
        <p:nvSpPr>
          <p:cNvPr id="4" name="Slide Number Placeholder 3"/>
          <p:cNvSpPr>
            <a:spLocks noGrp="1"/>
          </p:cNvSpPr>
          <p:nvPr>
            <p:ph type="sldNum" sz="quarter" idx="5"/>
          </p:nvPr>
        </p:nvSpPr>
        <p:spPr/>
        <p:txBody>
          <a:bodyPr/>
          <a:lstStyle/>
          <a:p>
            <a:fld id="{C7BE76A2-D6A1-488B-A7FE-46959A86C258}" type="slidenum">
              <a:rPr lang="en-US" smtClean="0"/>
              <a:t>20</a:t>
            </a:fld>
            <a:endParaRPr lang="en-US"/>
          </a:p>
        </p:txBody>
      </p:sp>
    </p:spTree>
    <p:extLst>
      <p:ext uri="{BB962C8B-B14F-4D97-AF65-F5344CB8AC3E}">
        <p14:creationId xmlns:p14="http://schemas.microsoft.com/office/powerpoint/2010/main" val="3142707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Computer games are one of the world's most popular forms of entertainment</a:t>
            </a:r>
          </a:p>
          <a:p>
            <a:endParaRPr lang="en-US" dirty="0"/>
          </a:p>
          <a:p>
            <a:r>
              <a:rPr lang="en-US" dirty="0"/>
              <a:t>And for multi-player games, the first-person shooter game (FPS) is one of the most popular.</a:t>
            </a:r>
          </a:p>
          <a:p>
            <a:endParaRPr lang="en-US" dirty="0"/>
          </a:p>
          <a:p>
            <a:r>
              <a:rPr lang="en-US" dirty="0"/>
              <a:t>In FPS games:</a:t>
            </a:r>
          </a:p>
          <a:p>
            <a:endParaRPr lang="en-US" dirty="0"/>
          </a:p>
          <a:p>
            <a:r>
              <a:rPr lang="en-US" dirty="0"/>
              <a:t>1) Players take a first-person perspective of an avatar seeing through their characters eyes.</a:t>
            </a:r>
          </a:p>
          <a:p>
            <a:endParaRPr lang="en-US" dirty="0"/>
          </a:p>
          <a:p>
            <a:r>
              <a:rPr lang="en-US" dirty="0"/>
              <a:t>2) They then control the avatar by moving into position to shoot targets (or avoid being shot)</a:t>
            </a:r>
          </a:p>
          <a:p>
            <a:endParaRPr lang="en-US" dirty="0"/>
          </a:p>
          <a:p>
            <a:r>
              <a:rPr lang="en-US" dirty="0"/>
              <a:t>3) And aim a reticle at an opponent and shoot</a:t>
            </a:r>
          </a:p>
          <a:p>
            <a:endParaRPr lang="en-US" dirty="0"/>
          </a:p>
          <a:p>
            <a:r>
              <a:rPr lang="en-US" dirty="0"/>
              <a:t>FPS games are often played with multiple, geographically separated players, each connected to the server.</a:t>
            </a:r>
          </a:p>
          <a:p>
            <a:endParaRPr lang="en-US" dirty="0"/>
          </a:p>
          <a:p>
            <a:r>
              <a:rPr lang="en-US" dirty="0"/>
              <a:t>For FPS games, latency can degrade player performance and player quality of experience.</a:t>
            </a:r>
          </a:p>
        </p:txBody>
      </p:sp>
      <p:sp>
        <p:nvSpPr>
          <p:cNvPr id="4" name="Slide Number Placeholder 3"/>
          <p:cNvSpPr>
            <a:spLocks noGrp="1"/>
          </p:cNvSpPr>
          <p:nvPr>
            <p:ph type="sldNum" sz="quarter" idx="5"/>
          </p:nvPr>
        </p:nvSpPr>
        <p:spPr/>
        <p:txBody>
          <a:bodyPr/>
          <a:lstStyle/>
          <a:p>
            <a:fld id="{C7BE76A2-D6A1-488B-A7FE-46959A86C258}" type="slidenum">
              <a:rPr lang="en-US" smtClean="0"/>
              <a:t>2</a:t>
            </a:fld>
            <a:endParaRPr lang="en-US"/>
          </a:p>
        </p:txBody>
      </p:sp>
    </p:spTree>
    <p:extLst>
      <p:ext uri="{BB962C8B-B14F-4D97-AF65-F5344CB8AC3E}">
        <p14:creationId xmlns:p14="http://schemas.microsoft.com/office/powerpoint/2010/main" val="383508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We compare four different latency compensation condition: none, only self-prediction, only time warp, and both self-prediction and time warp. Local latency is kept at a minimum (25 </a:t>
            </a:r>
            <a:r>
              <a:rPr lang="en-US" sz="1800" b="0" i="0" u="none" strike="noStrike" baseline="0" dirty="0" err="1">
                <a:latin typeface="LinLibertineT"/>
              </a:rPr>
              <a:t>ms</a:t>
            </a:r>
            <a:r>
              <a:rPr lang="en-US" sz="1800" b="0" i="0" u="none" strike="noStrike" baseline="0" dirty="0">
                <a:latin typeface="LinLibertineT"/>
              </a:rPr>
              <a:t>), and network</a:t>
            </a:r>
          </a:p>
          <a:p>
            <a:pPr algn="l"/>
            <a:r>
              <a:rPr lang="en-US" sz="1800" b="0" i="0" u="none" strike="noStrike" baseline="0" dirty="0">
                <a:latin typeface="LinLibertineT"/>
              </a:rPr>
              <a:t>latency varies: 0 </a:t>
            </a:r>
            <a:r>
              <a:rPr lang="en-US" sz="1800" b="0" i="0" u="none" strike="noStrike" baseline="0" dirty="0" err="1">
                <a:latin typeface="LinLibertineT"/>
              </a:rPr>
              <a:t>ms</a:t>
            </a:r>
            <a:r>
              <a:rPr lang="en-US" sz="1800" b="0" i="0" u="none" strike="noStrike" baseline="0" dirty="0">
                <a:latin typeface="LinLibertineT"/>
              </a:rPr>
              <a:t>, 50 </a:t>
            </a:r>
            <a:r>
              <a:rPr lang="en-US" sz="1800" b="0" i="0" u="none" strike="noStrike" baseline="0" dirty="0" err="1">
                <a:latin typeface="LinLibertineT"/>
              </a:rPr>
              <a:t>ms</a:t>
            </a:r>
            <a:r>
              <a:rPr lang="en-US" sz="1800" b="0" i="0" u="none" strike="noStrike" baseline="0" dirty="0">
                <a:latin typeface="LinLibertineT"/>
              </a:rPr>
              <a:t>, 100 </a:t>
            </a:r>
            <a:r>
              <a:rPr lang="en-US" sz="1800" b="0" i="0" u="none" strike="noStrike" baseline="0" dirty="0" err="1">
                <a:latin typeface="LinLibertineT"/>
              </a:rPr>
              <a:t>ms</a:t>
            </a:r>
            <a:r>
              <a:rPr lang="en-US" sz="1800" b="0" i="0" u="none" strike="noStrike" baseline="0" dirty="0">
                <a:latin typeface="LinLibertineT"/>
              </a:rPr>
              <a:t> and 150 </a:t>
            </a:r>
            <a:r>
              <a:rPr lang="en-US" sz="1800" b="0" i="0" u="none" strike="noStrike" baseline="0" dirty="0" err="1">
                <a:latin typeface="LinLibertineT"/>
              </a:rPr>
              <a:t>ms.</a:t>
            </a:r>
            <a:endParaRPr lang="en-US" sz="1800" b="0" i="0" u="none" strike="noStrike" baseline="0" dirty="0">
              <a:latin typeface="LinLibertineT"/>
            </a:endParaRPr>
          </a:p>
          <a:p>
            <a:pPr algn="l"/>
            <a:endParaRPr lang="en-US" sz="1800" b="0" i="0" u="none" strike="noStrike" baseline="0" dirty="0">
              <a:latin typeface="LinLibertineT"/>
            </a:endParaRPr>
          </a:p>
          <a:p>
            <a:pPr algn="l"/>
            <a:r>
              <a:rPr lang="en-US" sz="1800" b="0" i="0" u="none" strike="noStrike" baseline="0" dirty="0">
                <a:latin typeface="LinLibertineT"/>
              </a:rPr>
              <a:t>The graphs are for as the previous results, with separate trendlines for each latency compensation condition.</a:t>
            </a:r>
          </a:p>
          <a:p>
            <a:pPr algn="l"/>
            <a:endParaRPr lang="en-US" dirty="0"/>
          </a:p>
          <a:p>
            <a:pPr algn="l"/>
            <a:r>
              <a:rPr lang="en-US" sz="1800" b="0" i="0" u="none" strike="noStrike" baseline="0" dirty="0">
                <a:latin typeface="LinLibertineT"/>
              </a:rPr>
              <a:t>The red line and the purple lines have shallower slopes and are comparable, indicating that each technique individually has about the same ability to mitigate network latency. The black line is almost flat, indicating that both techniques together can nearly</a:t>
            </a:r>
          </a:p>
          <a:p>
            <a:pPr algn="l"/>
            <a:r>
              <a:rPr lang="en-US" sz="1800" b="0" i="0" u="none" strike="noStrike" baseline="0" dirty="0">
                <a:latin typeface="LinLibertineT"/>
              </a:rPr>
              <a:t>completely overcome the effects of network latency.</a:t>
            </a:r>
          </a:p>
          <a:p>
            <a:pPr algn="l"/>
            <a:endParaRPr lang="en-US" sz="1800" b="0" i="0" u="none" strike="noStrike" baseline="0" dirty="0">
              <a:latin typeface="LinLibertineT"/>
            </a:endParaRPr>
          </a:p>
          <a:p>
            <a:pPr algn="l"/>
            <a:r>
              <a:rPr lang="en-US" sz="1800" b="0" i="0" u="none" strike="noStrike" baseline="0" dirty="0">
                <a:latin typeface="LinLibertineT"/>
              </a:rPr>
              <a:t>The graph on the right is for QoE. As for player performance, QoE degrades the most with latency without compensation (blue), while self-prediction (red) and time warp (purple) both ameliorate the effects of network latency on QoE. The slightly steeper slope of the purple</a:t>
            </a:r>
          </a:p>
          <a:p>
            <a:pPr algn="l"/>
            <a:r>
              <a:rPr lang="en-US" sz="1800" b="0" i="0" u="none" strike="noStrike" baseline="0" dirty="0">
                <a:latin typeface="LinLibertineT"/>
              </a:rPr>
              <a:t>line compared to the red line indicates self-prediction helps QoE more than does time warp.</a:t>
            </a:r>
          </a:p>
          <a:p>
            <a:pPr algn="l"/>
            <a:endParaRPr lang="en-US" sz="1800" b="0" i="0" u="none" strike="noStrike" baseline="0" dirty="0">
              <a:latin typeface="LinLibertineT"/>
            </a:endParaRPr>
          </a:p>
          <a:p>
            <a:pPr algn="l"/>
            <a:r>
              <a:rPr lang="en-US" sz="1800" b="0" i="0" u="none" strike="noStrike" baseline="0" dirty="0">
                <a:latin typeface="LinLibertineT"/>
              </a:rPr>
              <a:t>As a take away, with both self-prediction and time warp together, latency does not appreciably affect player performance nor QoE for 3D target selection.</a:t>
            </a:r>
            <a:endParaRPr lang="en-US" dirty="0"/>
          </a:p>
        </p:txBody>
      </p:sp>
      <p:sp>
        <p:nvSpPr>
          <p:cNvPr id="4" name="Slide Number Placeholder 3"/>
          <p:cNvSpPr>
            <a:spLocks noGrp="1"/>
          </p:cNvSpPr>
          <p:nvPr>
            <p:ph type="sldNum" sz="quarter" idx="5"/>
          </p:nvPr>
        </p:nvSpPr>
        <p:spPr/>
        <p:txBody>
          <a:bodyPr/>
          <a:lstStyle/>
          <a:p>
            <a:fld id="{C7BE76A2-D6A1-488B-A7FE-46959A86C258}" type="slidenum">
              <a:rPr lang="en-US" smtClean="0"/>
              <a:t>21</a:t>
            </a:fld>
            <a:endParaRPr lang="en-US"/>
          </a:p>
        </p:txBody>
      </p:sp>
    </p:spTree>
    <p:extLst>
      <p:ext uri="{BB962C8B-B14F-4D97-AF65-F5344CB8AC3E}">
        <p14:creationId xmlns:p14="http://schemas.microsoft.com/office/powerpoint/2010/main" val="3443112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While players in first-person shooter games usually shoot at moving opponents, some opponents deliberately jump to avoid being shot</a:t>
            </a:r>
          </a:p>
          <a:p>
            <a:pPr algn="l"/>
            <a:r>
              <a:rPr lang="en-US" sz="1800" b="0" i="0" u="none" strike="noStrike" baseline="0" dirty="0">
                <a:latin typeface="LinLibertineT"/>
              </a:rPr>
              <a:t>while others deliberately stand still, either unaware they are being shot at or to better aim their own weapons. Our methodology lets us assess how much these motion variants impact target selection. </a:t>
            </a:r>
          </a:p>
          <a:p>
            <a:pPr algn="l"/>
            <a:endParaRPr lang="en-US" sz="1800" b="0" i="0" u="none" strike="noStrike" baseline="0" dirty="0">
              <a:latin typeface="LinLibertineT"/>
            </a:endParaRPr>
          </a:p>
          <a:p>
            <a:pPr algn="l"/>
            <a:r>
              <a:rPr lang="en-US" sz="1800" b="0" i="0" u="none" strike="noStrike" baseline="0" dirty="0">
                <a:latin typeface="LinLibertineT"/>
              </a:rPr>
              <a:t>For this analysis, only the motion varies – normal, normal without jumping, and stationary – whereas local latency and network latency</a:t>
            </a:r>
          </a:p>
          <a:p>
            <a:pPr algn="l"/>
            <a:r>
              <a:rPr lang="en-US" sz="1800" b="0" i="0" u="none" strike="noStrike" baseline="0" dirty="0">
                <a:latin typeface="LinLibertineT"/>
              </a:rPr>
              <a:t>are fixed at 100 </a:t>
            </a:r>
            <a:r>
              <a:rPr lang="en-US" sz="1800" b="0" i="0" u="none" strike="noStrike" baseline="0" dirty="0" err="1">
                <a:latin typeface="LinLibertineT"/>
              </a:rPr>
              <a:t>ms</a:t>
            </a:r>
            <a:r>
              <a:rPr lang="en-US" sz="1800" b="0" i="0" u="none" strike="noStrike" baseline="0" dirty="0">
                <a:latin typeface="LinLibertineT"/>
              </a:rPr>
              <a:t>, each.</a:t>
            </a:r>
          </a:p>
          <a:p>
            <a:pPr algn="l"/>
            <a:endParaRPr lang="en-US" sz="1800" b="0" i="0" u="none" strike="noStrike" baseline="0" dirty="0">
              <a:latin typeface="LinLibertineT"/>
            </a:endParaRPr>
          </a:p>
          <a:p>
            <a:pPr algn="l"/>
            <a:r>
              <a:rPr lang="en-US" sz="1800" b="0" i="0" u="none" strike="noStrike" baseline="0" dirty="0">
                <a:latin typeface="LinLibertineT"/>
              </a:rPr>
              <a:t>The graph depicts elapsed time versus the target motion condition. The x-axis is the motion condition. The circles are mean values and the bars are 95% confidence</a:t>
            </a:r>
          </a:p>
          <a:p>
            <a:pPr algn="l"/>
            <a:r>
              <a:rPr lang="en-US" sz="1800" b="0" i="0" u="none" strike="noStrike" baseline="0" dirty="0">
                <a:latin typeface="LinLibertineT"/>
              </a:rPr>
              <a:t>intervals. </a:t>
            </a:r>
          </a:p>
          <a:p>
            <a:pPr algn="l"/>
            <a:endParaRPr lang="en-US" sz="1800" b="0" i="0" u="none" strike="noStrike" baseline="0" dirty="0">
              <a:latin typeface="LinLibertineT"/>
            </a:endParaRPr>
          </a:p>
          <a:p>
            <a:pPr algn="l"/>
            <a:r>
              <a:rPr lang="en-US" sz="1800" b="0" i="0" u="none" strike="noStrike" baseline="0" dirty="0">
                <a:latin typeface="LinLibertineT"/>
              </a:rPr>
              <a:t>From the graphs, player performance is significantly better – about 1/2 the elapsed time and twice the accuracy – when the target is still. Moreover, jumping – a commonly</a:t>
            </a:r>
          </a:p>
          <a:p>
            <a:pPr algn="l"/>
            <a:r>
              <a:rPr lang="en-US" sz="1800" b="0" i="0" u="none" strike="noStrike" baseline="0" dirty="0">
                <a:latin typeface="LinLibertineT"/>
              </a:rPr>
              <a:t>used tactic by first-person shooter opponents – does not significantly degrade the shooting performance of players shooting at the jumper. </a:t>
            </a:r>
          </a:p>
          <a:p>
            <a:pPr algn="l"/>
            <a:endParaRPr lang="en-US" sz="1800" b="0" i="0" u="none" strike="noStrike" baseline="0" dirty="0">
              <a:latin typeface="LinLibertineT"/>
            </a:endParaRPr>
          </a:p>
          <a:p>
            <a:pPr algn="l"/>
            <a:r>
              <a:rPr lang="en-US" sz="1800" b="0" i="0" u="none" strike="noStrike" baseline="0" dirty="0">
                <a:latin typeface="LinLibertineT"/>
              </a:rPr>
              <a:t>While we believe these results likely hold in other first-person shooter games, the degree to which they hold will depend upon the avatar speeds, and frequency and height of the jumping</a:t>
            </a:r>
          </a:p>
          <a:p>
            <a:pPr algn="l"/>
            <a:r>
              <a:rPr lang="en-US" sz="1800" b="0" i="0" u="none" strike="noStrike" baseline="0" dirty="0">
                <a:latin typeface="LinLibertineT"/>
              </a:rPr>
              <a:t>and frequency of direction changes.</a:t>
            </a:r>
            <a:endParaRPr lang="en-US" dirty="0"/>
          </a:p>
        </p:txBody>
      </p:sp>
      <p:sp>
        <p:nvSpPr>
          <p:cNvPr id="4" name="Slide Number Placeholder 3"/>
          <p:cNvSpPr>
            <a:spLocks noGrp="1"/>
          </p:cNvSpPr>
          <p:nvPr>
            <p:ph type="sldNum" sz="quarter" idx="5"/>
          </p:nvPr>
        </p:nvSpPr>
        <p:spPr/>
        <p:txBody>
          <a:bodyPr/>
          <a:lstStyle/>
          <a:p>
            <a:fld id="{C7BE76A2-D6A1-488B-A7FE-46959A86C258}" type="slidenum">
              <a:rPr lang="en-US" smtClean="0"/>
              <a:t>22</a:t>
            </a:fld>
            <a:endParaRPr lang="en-US"/>
          </a:p>
        </p:txBody>
      </p:sp>
    </p:spTree>
    <p:extLst>
      <p:ext uri="{BB962C8B-B14F-4D97-AF65-F5344CB8AC3E}">
        <p14:creationId xmlns:p14="http://schemas.microsoft.com/office/powerpoint/2010/main" val="933884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t>
            </a:r>
            <a:r>
              <a:rPr lang="en-US" altLang="zh-CN" dirty="0" err="1"/>
              <a:t>bLThis</a:t>
            </a:r>
            <a:r>
              <a:rPr lang="zh-CN" altLang="en-US" dirty="0"/>
              <a:t> </a:t>
            </a:r>
            <a:r>
              <a:rPr lang="en-US" altLang="zh-CN" dirty="0"/>
              <a:t>figure</a:t>
            </a:r>
            <a:r>
              <a:rPr lang="zh-CN" altLang="en-US" dirty="0"/>
              <a:t> </a:t>
            </a:r>
            <a:r>
              <a:rPr lang="en-US" altLang="zh-CN" dirty="0"/>
              <a:t>depicts the cumulative distribution functions (CDF) of elapsed time. The x-axis is length of elapsed time in seconds and the y-axis is the cumulative distribution. The data is grouped for three</a:t>
            </a:r>
            <a:r>
              <a:rPr lang="zh-CN" altLang="en-US" dirty="0"/>
              <a:t> </a:t>
            </a:r>
            <a:r>
              <a:rPr lang="en-US" altLang="zh-CN" dirty="0"/>
              <a:t>different total latency conditions. From the graph, there is some visual separation of the lines based on latency, with lower latencies having shorter elapsed times (the lines are shifted up and to the left). </a:t>
            </a:r>
          </a:p>
          <a:p>
            <a:endParaRPr lang="en-US" dirty="0"/>
          </a:p>
          <a:p>
            <a:r>
              <a:rPr lang="en-US" altLang="zh-CN" dirty="0"/>
              <a:t>We</a:t>
            </a:r>
            <a:r>
              <a:rPr lang="zh-CN" altLang="en-US" dirty="0"/>
              <a:t> </a:t>
            </a:r>
            <a:r>
              <a:rPr lang="en-US" altLang="zh-CN" dirty="0"/>
              <a:t>tried</a:t>
            </a:r>
            <a:r>
              <a:rPr lang="zh-CN" altLang="en-US" dirty="0"/>
              <a:t> </a:t>
            </a:r>
            <a:r>
              <a:rPr lang="en-US" altLang="zh-CN" dirty="0"/>
              <a:t>different</a:t>
            </a:r>
            <a:r>
              <a:rPr lang="zh-CN" altLang="en-US" dirty="0"/>
              <a:t> </a:t>
            </a:r>
            <a:r>
              <a:rPr lang="en-US" altLang="zh-CN" dirty="0"/>
              <a:t>mathematical</a:t>
            </a:r>
            <a:r>
              <a:rPr lang="zh-CN" altLang="en-US" dirty="0"/>
              <a:t> </a:t>
            </a:r>
            <a:r>
              <a:rPr lang="en-US" altLang="zh-CN" dirty="0"/>
              <a:t>distribution</a:t>
            </a:r>
            <a:r>
              <a:rPr lang="zh-CN" altLang="en-US" dirty="0"/>
              <a:t> </a:t>
            </a:r>
            <a:r>
              <a:rPr lang="en-US" altLang="zh-CN" dirty="0"/>
              <a:t>to</a:t>
            </a:r>
            <a:r>
              <a:rPr lang="zh-CN" altLang="en-US" dirty="0"/>
              <a:t> </a:t>
            </a:r>
            <a:r>
              <a:rPr lang="en-US" altLang="zh-CN" dirty="0"/>
              <a:t>fit</a:t>
            </a:r>
            <a:r>
              <a:rPr lang="zh-CN" altLang="en-US" dirty="0"/>
              <a:t> </a:t>
            </a:r>
            <a:r>
              <a:rPr lang="en-US" altLang="zh-CN" dirty="0"/>
              <a:t>the</a:t>
            </a:r>
            <a:r>
              <a:rPr lang="zh-CN" altLang="en-US" dirty="0"/>
              <a:t> </a:t>
            </a:r>
            <a:r>
              <a:rPr lang="en-US" altLang="zh-CN" dirty="0"/>
              <a:t>data</a:t>
            </a:r>
            <a:r>
              <a:rPr lang="zh-CN" altLang="en-US" dirty="0"/>
              <a:t> </a:t>
            </a:r>
            <a:r>
              <a:rPr lang="en-US" altLang="zh-CN" dirty="0"/>
              <a:t>and</a:t>
            </a:r>
            <a:r>
              <a:rPr lang="zh-CN" altLang="en-US" dirty="0"/>
              <a:t> </a:t>
            </a:r>
            <a:r>
              <a:rPr lang="en-US" altLang="zh-CN" dirty="0"/>
              <a:t>exponential</a:t>
            </a:r>
            <a:r>
              <a:rPr lang="zh-CN" altLang="en-US" dirty="0"/>
              <a:t> </a:t>
            </a:r>
            <a:r>
              <a:rPr lang="en-US" altLang="zh-CN" dirty="0"/>
              <a:t>turns</a:t>
            </a:r>
            <a:r>
              <a:rPr lang="zh-CN" altLang="en-US" dirty="0"/>
              <a:t> </a:t>
            </a:r>
            <a:r>
              <a:rPr lang="en-US" altLang="zh-CN" dirty="0"/>
              <a:t>out</a:t>
            </a:r>
            <a:r>
              <a:rPr lang="zh-CN" altLang="en-US" dirty="0"/>
              <a:t> </a:t>
            </a:r>
            <a:r>
              <a:rPr lang="en-US" altLang="zh-CN" dirty="0"/>
              <a:t>to</a:t>
            </a:r>
            <a:r>
              <a:rPr lang="zh-CN" altLang="en-US" dirty="0"/>
              <a:t> </a:t>
            </a:r>
            <a:r>
              <a:rPr lang="en-US" altLang="zh-CN" dirty="0"/>
              <a:t>be</a:t>
            </a:r>
            <a:r>
              <a:rPr lang="zh-CN" altLang="en-US" dirty="0"/>
              <a:t> </a:t>
            </a:r>
            <a:r>
              <a:rPr lang="en-US" altLang="zh-CN" dirty="0"/>
              <a:t>the</a:t>
            </a:r>
            <a:r>
              <a:rPr lang="zh-CN" altLang="en-US" dirty="0"/>
              <a:t> </a:t>
            </a:r>
            <a:r>
              <a:rPr lang="en-US" altLang="zh-CN" dirty="0"/>
              <a:t>most</a:t>
            </a:r>
            <a:r>
              <a:rPr lang="zh-CN" altLang="en-US" dirty="0"/>
              <a:t> </a:t>
            </a:r>
            <a:r>
              <a:rPr lang="en-US" altLang="zh-CN" dirty="0"/>
              <a:t>parsimonious</a:t>
            </a:r>
            <a:r>
              <a:rPr lang="zh-CN" altLang="en-US" dirty="0"/>
              <a:t> </a:t>
            </a:r>
            <a:r>
              <a:rPr lang="en-US" altLang="zh-CN" dirty="0"/>
              <a:t>one.</a:t>
            </a:r>
            <a:r>
              <a:rPr lang="zh-CN" altLang="en-US" dirty="0"/>
              <a:t> </a:t>
            </a:r>
            <a:r>
              <a:rPr lang="en-US" altLang="zh-CN" dirty="0"/>
              <a:t>The equations,</a:t>
            </a:r>
            <a:r>
              <a:rPr lang="zh-CN" altLang="en-US" dirty="0"/>
              <a:t> </a:t>
            </a:r>
            <a:r>
              <a:rPr lang="en-US" altLang="zh-CN" dirty="0"/>
              <a:t>with</a:t>
            </a:r>
            <a:r>
              <a:rPr lang="zh-CN" altLang="en-US" dirty="0"/>
              <a:t> </a:t>
            </a:r>
            <a:r>
              <a:rPr lang="en-US" altLang="zh-CN" dirty="0"/>
              <a:t>local</a:t>
            </a:r>
            <a:r>
              <a:rPr lang="zh-CN" altLang="en-US" dirty="0"/>
              <a:t> </a:t>
            </a:r>
            <a:r>
              <a:rPr lang="en-US" altLang="zh-CN" dirty="0"/>
              <a:t>latency,</a:t>
            </a:r>
            <a:r>
              <a:rPr lang="zh-CN" altLang="en-US" dirty="0"/>
              <a:t> </a:t>
            </a:r>
            <a:r>
              <a:rPr lang="en-US" altLang="zh-CN" dirty="0"/>
              <a:t>network</a:t>
            </a:r>
            <a:r>
              <a:rPr lang="zh-CN" altLang="en-US" dirty="0"/>
              <a:t> </a:t>
            </a:r>
            <a:r>
              <a:rPr lang="en-US" altLang="zh-CN" dirty="0"/>
              <a:t>latency,</a:t>
            </a:r>
            <a:r>
              <a:rPr lang="zh-CN" altLang="en-US" dirty="0"/>
              <a:t> </a:t>
            </a:r>
            <a:r>
              <a:rPr lang="en-US" altLang="zh-CN" dirty="0"/>
              <a:t>firing</a:t>
            </a:r>
            <a:r>
              <a:rPr lang="zh-CN" altLang="en-US" dirty="0"/>
              <a:t> </a:t>
            </a:r>
            <a:r>
              <a:rPr lang="en-US" altLang="zh-CN" dirty="0"/>
              <a:t>rate,</a:t>
            </a:r>
            <a:r>
              <a:rPr lang="zh-CN" altLang="en-US" dirty="0"/>
              <a:t> </a:t>
            </a:r>
            <a:r>
              <a:rPr lang="en-US" altLang="zh-CN" dirty="0"/>
              <a:t>distance,</a:t>
            </a:r>
            <a:r>
              <a:rPr lang="zh-CN" altLang="en-US" dirty="0"/>
              <a:t> </a:t>
            </a:r>
            <a:r>
              <a:rPr lang="en-US" altLang="zh-CN" dirty="0"/>
              <a:t>target</a:t>
            </a:r>
            <a:r>
              <a:rPr lang="zh-CN" altLang="en-US" dirty="0"/>
              <a:t> </a:t>
            </a:r>
            <a:r>
              <a:rPr lang="en-US" altLang="zh-CN" dirty="0"/>
              <a:t>size</a:t>
            </a:r>
            <a:r>
              <a:rPr lang="zh-CN" altLang="en-US" dirty="0"/>
              <a:t> </a:t>
            </a:r>
            <a:r>
              <a:rPr lang="en-US" altLang="zh-CN" dirty="0"/>
              <a:t>and</a:t>
            </a:r>
            <a:r>
              <a:rPr lang="zh-CN" altLang="en-US" dirty="0"/>
              <a:t> </a:t>
            </a:r>
            <a:r>
              <a:rPr lang="en-US" altLang="zh-CN" dirty="0"/>
              <a:t>elapsed</a:t>
            </a:r>
            <a:r>
              <a:rPr lang="zh-CN" altLang="en-US" dirty="0"/>
              <a:t> </a:t>
            </a:r>
            <a:r>
              <a:rPr lang="en-US" altLang="zh-CN" dirty="0"/>
              <a:t>time</a:t>
            </a:r>
            <a:r>
              <a:rPr lang="zh-CN" altLang="en-US" dirty="0"/>
              <a:t> </a:t>
            </a:r>
            <a:r>
              <a:rPr lang="en-US" altLang="zh-CN" dirty="0"/>
              <a:t>as</a:t>
            </a:r>
            <a:r>
              <a:rPr lang="zh-CN" altLang="en-US" dirty="0"/>
              <a:t> </a:t>
            </a:r>
            <a:r>
              <a:rPr lang="en-US" altLang="zh-CN" dirty="0"/>
              <a:t>parameters.</a:t>
            </a:r>
            <a:r>
              <a:rPr lang="zh-CN" altLang="en-US" dirty="0"/>
              <a:t> </a:t>
            </a:r>
            <a:endParaRPr lang="en-US" altLang="zh-CN" dirty="0"/>
          </a:p>
          <a:p>
            <a:endParaRPr lang="en-US" altLang="zh-CN" dirty="0"/>
          </a:p>
          <a:p>
            <a:r>
              <a:rPr lang="en-US" altLang="zh-CN" dirty="0"/>
              <a:t>The</a:t>
            </a:r>
            <a:r>
              <a:rPr lang="zh-CN" altLang="en-US" dirty="0"/>
              <a:t> </a:t>
            </a:r>
            <a:r>
              <a:rPr lang="en-US" altLang="zh-CN" dirty="0"/>
              <a:t>model</a:t>
            </a:r>
            <a:r>
              <a:rPr lang="zh-CN" altLang="en-US" dirty="0"/>
              <a:t> </a:t>
            </a:r>
            <a:r>
              <a:rPr lang="en-US" altLang="zh-CN" dirty="0"/>
              <a:t>fits</a:t>
            </a:r>
            <a:r>
              <a:rPr lang="zh-CN" altLang="en-US" dirty="0"/>
              <a:t> </a:t>
            </a:r>
            <a:r>
              <a:rPr lang="en-US" altLang="zh-CN" dirty="0"/>
              <a:t>the</a:t>
            </a:r>
            <a:r>
              <a:rPr lang="zh-CN" altLang="en-US" dirty="0"/>
              <a:t> </a:t>
            </a:r>
            <a:r>
              <a:rPr lang="en-US" altLang="zh-CN" dirty="0"/>
              <a:t>data</a:t>
            </a:r>
            <a:r>
              <a:rPr lang="zh-CN" altLang="en-US" dirty="0"/>
              <a:t> </a:t>
            </a:r>
            <a:r>
              <a:rPr lang="en-US" altLang="zh-CN" dirty="0"/>
              <a:t>well</a:t>
            </a:r>
            <a:r>
              <a:rPr lang="zh-CN" altLang="en-US" dirty="0"/>
              <a:t> </a:t>
            </a:r>
            <a:r>
              <a:rPr lang="en-US" altLang="zh-CN" dirty="0"/>
              <a:t>with</a:t>
            </a:r>
            <a:r>
              <a:rPr lang="zh-CN" altLang="en-US" dirty="0"/>
              <a:t> </a:t>
            </a:r>
            <a:r>
              <a:rPr lang="en-US" altLang="zh-CN" dirty="0"/>
              <a:t>R2</a:t>
            </a:r>
            <a:r>
              <a:rPr lang="zh-CN" altLang="en-US" dirty="0"/>
              <a:t> </a:t>
            </a:r>
            <a:r>
              <a:rPr lang="en-US" altLang="zh-CN" dirty="0"/>
              <a:t>at</a:t>
            </a:r>
            <a:r>
              <a:rPr lang="zh-CN" altLang="en-US" dirty="0"/>
              <a:t> </a:t>
            </a:r>
            <a:r>
              <a:rPr lang="en-US" altLang="zh-CN" dirty="0"/>
              <a:t>0.98.</a:t>
            </a:r>
            <a:r>
              <a:rPr lang="zh-CN" altLang="en-US" dirty="0"/>
              <a:t> </a:t>
            </a:r>
            <a:endParaRPr lang="en-US" altLang="zh-CN" dirty="0"/>
          </a:p>
          <a:p>
            <a:endParaRPr lang="en-US" dirty="0"/>
          </a:p>
          <a:p>
            <a:r>
              <a:rPr lang="en-US" dirty="0"/>
              <a:t>These models illustrate the mathematical relationship of target selection times but also provide the potential to be combined with navigation models for simulations.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8A0D6-F2F0-334D-A06F-C7852B40AD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375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methodology intentionally had users play against a bot. The movement of the target can alter the difficulty of the game and hence affect player performance and experience. Although the movement of the bot is simulated from real player data from the first-person shooter game (CS:GO), the results may not generalize to all FPS games which may differ in their target motion parameters.  </a:t>
            </a:r>
          </a:p>
          <a:p>
            <a:endParaRPr lang="en-US" dirty="0"/>
          </a:p>
          <a:p>
            <a:r>
              <a:rPr lang="en-US" dirty="0"/>
              <a:t>In our custom game, the player only has a pistol as the weapon.  However, play style and strategy can vary with type of weapon, which, in turn, may result in different elapsed times and accuracies.  Similarly, weapon accuracies and firing rates different than the ones in our study may have alternate performance data.  </a:t>
            </a:r>
          </a:p>
          <a:p>
            <a:endParaRPr lang="en-US" dirty="0"/>
          </a:p>
          <a:p>
            <a:r>
              <a:rPr lang="en-US" dirty="0"/>
              <a:t>Our sample is skewed towards young males. While this may reflect the gender and age breakdown present in some first-person shooter games today, the results reported may not be indicative of players outside of this demographic.  </a:t>
            </a:r>
          </a:p>
          <a:p>
            <a:endParaRPr lang="en-US" dirty="0"/>
          </a:p>
          <a:p>
            <a:r>
              <a:rPr lang="en-US" dirty="0"/>
              <a:t>There might be learning effects where players become more familiar with the game and perform better at later rounds, regardless of the latency. While we did not explicitly observe learning effects in our five baseline values, our shuffled test conditions across all rounds should minimize any learning effects on specific conditions.  </a:t>
            </a:r>
          </a:p>
          <a:p>
            <a:endParaRPr lang="en-US" dirty="0"/>
          </a:p>
          <a:p>
            <a:r>
              <a:rPr lang="en-US" dirty="0"/>
              <a:t>Serious game players often customize the software settings on their computers and games to suit their personal play preferences.  However, since customizations would have created a difference in test conditions between users, we did not allow any changes to the computer settings. This holds for other game configurations, too, such as other mice, keyboards or monitors.</a:t>
            </a:r>
          </a:p>
        </p:txBody>
      </p:sp>
      <p:sp>
        <p:nvSpPr>
          <p:cNvPr id="4" name="Slide Number Placeholder 3"/>
          <p:cNvSpPr>
            <a:spLocks noGrp="1"/>
          </p:cNvSpPr>
          <p:nvPr>
            <p:ph type="sldNum" sz="quarter" idx="5"/>
          </p:nvPr>
        </p:nvSpPr>
        <p:spPr/>
        <p:txBody>
          <a:bodyPr/>
          <a:lstStyle/>
          <a:p>
            <a:fld id="{C7BE76A2-D6A1-488B-A7FE-46959A86C258}" type="slidenum">
              <a:rPr lang="en-US" smtClean="0"/>
              <a:t>24</a:t>
            </a:fld>
            <a:endParaRPr lang="en-US"/>
          </a:p>
        </p:txBody>
      </p:sp>
    </p:spTree>
    <p:extLst>
      <p:ext uri="{BB962C8B-B14F-4D97-AF65-F5344CB8AC3E}">
        <p14:creationId xmlns:p14="http://schemas.microsoft.com/office/powerpoint/2010/main" val="3874233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Analysis of the results from a 37-person user study with a custom game that isolates 3D target selection shows that:</a:t>
            </a:r>
          </a:p>
          <a:p>
            <a:pPr algn="l"/>
            <a:endParaRPr lang="en-US" sz="1800" b="0" i="0" u="none" strike="noStrike" baseline="0" dirty="0">
              <a:latin typeface="LinLibertineT"/>
            </a:endParaRPr>
          </a:p>
          <a:p>
            <a:pPr algn="l"/>
            <a:r>
              <a:rPr lang="en-US" sz="1800" b="0" i="0" u="none" strike="noStrike" baseline="0" dirty="0">
                <a:latin typeface="LinLibertineT"/>
              </a:rPr>
              <a:t>Across the range of total latencies studied, player performance and quality of experience both degrade linearly as latencies increase from 25 </a:t>
            </a:r>
            <a:r>
              <a:rPr lang="en-US" sz="1800" b="0" i="0" u="none" strike="noStrike" baseline="0" dirty="0" err="1">
                <a:latin typeface="LinLibertineT"/>
              </a:rPr>
              <a:t>ms</a:t>
            </a:r>
            <a:r>
              <a:rPr lang="en-US" sz="1800" b="0" i="0" u="none" strike="noStrike" baseline="0" dirty="0">
                <a:latin typeface="LinLibertineT"/>
              </a:rPr>
              <a:t> to 200 </a:t>
            </a:r>
            <a:r>
              <a:rPr lang="en-US" sz="1800" b="0" i="0" u="none" strike="noStrike" baseline="0" dirty="0" err="1">
                <a:latin typeface="LinLibertineT"/>
              </a:rPr>
              <a:t>ms.</a:t>
            </a:r>
            <a:r>
              <a:rPr lang="en-US" sz="1800" b="0" i="0" u="none" strike="noStrike" baseline="0" dirty="0">
                <a:latin typeface="LinLibertineT"/>
              </a:rPr>
              <a:t> Specifically, elapsed times to select at 25 </a:t>
            </a:r>
            <a:r>
              <a:rPr lang="en-US" sz="1800" b="0" i="0" u="none" strike="noStrike" baseline="0" dirty="0" err="1">
                <a:latin typeface="LinLibertineT"/>
              </a:rPr>
              <a:t>ms</a:t>
            </a:r>
            <a:r>
              <a:rPr lang="en-US" sz="1800" b="0" i="0" u="none" strike="noStrike" baseline="0" dirty="0">
                <a:latin typeface="LinLibertineT"/>
              </a:rPr>
              <a:t> of latency average about 60%</a:t>
            </a:r>
          </a:p>
          <a:p>
            <a:pPr algn="l"/>
            <a:r>
              <a:rPr lang="en-US" sz="1800" b="0" i="0" u="none" strike="noStrike" baseline="0" dirty="0">
                <a:latin typeface="LinLibertineT"/>
              </a:rPr>
              <a:t>shorter than elapsed times at 200 </a:t>
            </a:r>
            <a:r>
              <a:rPr lang="en-US" sz="1800" b="0" i="0" u="none" strike="noStrike" baseline="0" dirty="0" err="1">
                <a:latin typeface="LinLibertineT"/>
              </a:rPr>
              <a:t>ms.</a:t>
            </a:r>
            <a:r>
              <a:rPr lang="en-US" sz="1800" b="0" i="0" u="none" strike="noStrike" baseline="0" dirty="0">
                <a:latin typeface="LinLibertineT"/>
              </a:rPr>
              <a:t> </a:t>
            </a:r>
          </a:p>
          <a:p>
            <a:pPr algn="l"/>
            <a:endParaRPr lang="en-US" sz="1800" b="0" i="0" u="none" strike="noStrike" baseline="0" dirty="0">
              <a:latin typeface="LinLibertineT"/>
            </a:endParaRPr>
          </a:p>
          <a:p>
            <a:pPr algn="l"/>
            <a:r>
              <a:rPr lang="en-US" sz="1800" b="0" i="0" u="none" strike="noStrike" baseline="0" dirty="0">
                <a:latin typeface="LinLibertineT"/>
              </a:rPr>
              <a:t>Over this same range, Quality of Experience (QoE) decreases about 0.4 (on a 5-point </a:t>
            </a:r>
            <a:r>
              <a:rPr lang="en-US" sz="1800" b="0" i="0" u="none" strike="noStrike" baseline="0" dirty="0" err="1">
                <a:latin typeface="LinLibertineT"/>
              </a:rPr>
              <a:t>cale</a:t>
            </a:r>
            <a:r>
              <a:rPr lang="en-US" sz="1800" b="0" i="0" u="none" strike="noStrike" baseline="0" dirty="0">
                <a:latin typeface="LinLibertineT"/>
              </a:rPr>
              <a:t>) with every 100 </a:t>
            </a:r>
            <a:r>
              <a:rPr lang="en-US" sz="1800" b="0" i="0" u="none" strike="noStrike" baseline="0" dirty="0" err="1">
                <a:latin typeface="LinLibertineT"/>
              </a:rPr>
              <a:t>ms</a:t>
            </a:r>
            <a:r>
              <a:rPr lang="en-US" sz="1800" b="0" i="0" u="none" strike="noStrike" baseline="0" dirty="0">
                <a:latin typeface="LinLibertineT"/>
              </a:rPr>
              <a:t> of latency. </a:t>
            </a:r>
          </a:p>
          <a:p>
            <a:pPr algn="l"/>
            <a:endParaRPr lang="en-US" sz="1800" b="0" i="0" u="none" strike="noStrike" baseline="0" dirty="0">
              <a:latin typeface="LinLibertineT"/>
            </a:endParaRPr>
          </a:p>
          <a:p>
            <a:pPr algn="l"/>
            <a:r>
              <a:rPr lang="en-US" sz="1800" b="0" i="0" u="none" strike="noStrike" baseline="0" dirty="0">
                <a:latin typeface="LinLibertineT"/>
              </a:rPr>
              <a:t>Time warp and self-prediction both mitigate the effects of latency, and, when applied together, can eliminate the effects of latency on both player performance and QoE – i.e., players can feel and perform as if there is no network latency when time warp and self-prediction are both used</a:t>
            </a:r>
          </a:p>
          <a:p>
            <a:pPr algn="l"/>
            <a:endParaRPr lang="en-US" sz="1800" b="0" i="0" u="none" strike="noStrike" baseline="0" dirty="0">
              <a:latin typeface="LinLibertineT"/>
            </a:endParaRPr>
          </a:p>
          <a:p>
            <a:pPr algn="l"/>
            <a:endParaRPr lang="en-US" dirty="0"/>
          </a:p>
        </p:txBody>
      </p:sp>
      <p:sp>
        <p:nvSpPr>
          <p:cNvPr id="4" name="Slide Number Placeholder 3"/>
          <p:cNvSpPr>
            <a:spLocks noGrp="1"/>
          </p:cNvSpPr>
          <p:nvPr>
            <p:ph type="sldNum" sz="quarter" idx="5"/>
          </p:nvPr>
        </p:nvSpPr>
        <p:spPr/>
        <p:txBody>
          <a:bodyPr/>
          <a:lstStyle/>
          <a:p>
            <a:fld id="{C7BE76A2-D6A1-488B-A7FE-46959A86C258}" type="slidenum">
              <a:rPr lang="en-US" smtClean="0"/>
              <a:t>25</a:t>
            </a:fld>
            <a:endParaRPr lang="en-US"/>
          </a:p>
        </p:txBody>
      </p:sp>
    </p:spTree>
    <p:extLst>
      <p:ext uri="{BB962C8B-B14F-4D97-AF65-F5344CB8AC3E}">
        <p14:creationId xmlns:p14="http://schemas.microsoft.com/office/powerpoint/2010/main" val="3462847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Our ongoing work is to investigate the impact of latency on first-person shooter games by simulating first-person shooter behavior</a:t>
            </a:r>
          </a:p>
          <a:p>
            <a:pPr algn="l"/>
            <a:r>
              <a:rPr lang="en-US" sz="1800" b="0" i="0" u="none" strike="noStrike" baseline="0" dirty="0">
                <a:latin typeface="LinLibertineT"/>
              </a:rPr>
              <a:t>using the models in this paper and additional models for first-person navigation (published at ACM CHI this past Spring).</a:t>
            </a:r>
          </a:p>
          <a:p>
            <a:pPr algn="l"/>
            <a:endParaRPr lang="en-US" sz="1800" b="0" i="0" u="none" strike="noStrike" baseline="0" dirty="0">
              <a:latin typeface="LinLibertineT"/>
            </a:endParaRPr>
          </a:p>
          <a:p>
            <a:pPr algn="l"/>
            <a:r>
              <a:rPr lang="en-US" sz="1800" b="0" i="0" u="none" strike="noStrike" baseline="0" dirty="0">
                <a:latin typeface="LinLibertineT"/>
              </a:rPr>
              <a:t>Once developed, such simulations would need to be validated before being used to generalize performance over a wide range of first-person shooter game configurations.</a:t>
            </a:r>
          </a:p>
          <a:p>
            <a:pPr algn="l"/>
            <a:endParaRPr lang="en-US" sz="1800" b="0" i="0" u="none" strike="noStrike" baseline="0" dirty="0">
              <a:latin typeface="LinLibertineT"/>
            </a:endParaRPr>
          </a:p>
          <a:p>
            <a:pPr algn="l"/>
            <a:r>
              <a:rPr lang="en-US" sz="1800" b="1" i="0" u="none" strike="noStrike" baseline="0" dirty="0">
                <a:latin typeface="LinLibertineT"/>
              </a:rPr>
              <a:t>Spoiler alert!  </a:t>
            </a:r>
            <a:r>
              <a:rPr lang="en-US" sz="1800" b="0" i="0" u="none" strike="noStrike" baseline="0" dirty="0">
                <a:latin typeface="LinLibertineT"/>
              </a:rPr>
              <a:t>Preliminary results suggest avatar attributes (e.g., health and armor) can significantly affect the degree to which latency affects a FPS game player,</a:t>
            </a:r>
          </a:p>
          <a:p>
            <a:pPr algn="l"/>
            <a:r>
              <a:rPr lang="en-US" sz="1800" b="0" i="0" u="none" strike="noStrike" baseline="0" dirty="0">
                <a:latin typeface="LinLibertineT"/>
              </a:rPr>
              <a:t>as can the  player skill, while other game attributes have less of an effect.  Stay in touch for more details! </a:t>
            </a:r>
            <a:r>
              <a:rPr lang="en-US" sz="1800" b="0" i="0" u="none" strike="noStrike" baseline="0" dirty="0">
                <a:latin typeface="LinLibertineT"/>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C7BE76A2-D6A1-488B-A7FE-46959A86C258}" type="slidenum">
              <a:rPr lang="en-US" smtClean="0"/>
              <a:t>26</a:t>
            </a:fld>
            <a:endParaRPr lang="en-US"/>
          </a:p>
        </p:txBody>
      </p:sp>
    </p:spTree>
    <p:extLst>
      <p:ext uri="{BB962C8B-B14F-4D97-AF65-F5344CB8AC3E}">
        <p14:creationId xmlns:p14="http://schemas.microsoft.com/office/powerpoint/2010/main" val="410941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Latency can make a multiplayer network computer game less responsive.</a:t>
            </a:r>
          </a:p>
          <a:p>
            <a:endParaRPr lang="en-US" dirty="0"/>
          </a:p>
          <a:p>
            <a:r>
              <a:rPr lang="en-US" dirty="0"/>
              <a:t>The figure on the left shows an event timeline for a network game with a client and a server, with time progressing top to bottom. The left side shows the display on the client over this time. In this example, the player provides input and the client encapsulates that input into a message that is sent to the server. The server receives the message, processes the input, updates the game world, and sends the world update back to the client. The client, upon getting the update, renders the new world for the player on the display. The time from the player input until the resulting change to the display is the response time. The larger the network latency, the greater the response time and the less responsive the computer game.</a:t>
            </a:r>
          </a:p>
          <a:p>
            <a:endParaRPr lang="en-US" dirty="0"/>
          </a:p>
          <a:p>
            <a:r>
              <a:rPr lang="en-US" dirty="0"/>
              <a:t>Latency can also make a network computer game less consistent.</a:t>
            </a:r>
          </a:p>
          <a:p>
            <a:endParaRPr lang="en-US" dirty="0"/>
          </a:p>
          <a:p>
            <a:r>
              <a:rPr lang="en-US" dirty="0"/>
              <a:t>The example on the right shows a multiplayer networked game with two clients with different latencies connected to a server. The authoritative server has the true location of an avatar depicted by the green circle. The avatar is moving up and to the right along the path. The server periodically sends position updates to each client. Ideally, in most game conditions, such as a race where avatars are running together around a virtual track, the view of the game worlds on both Client A and Client B would be the same (consistent), but because of latency they are not. Since Client A is 25 </a:t>
            </a:r>
            <a:r>
              <a:rPr lang="en-US" dirty="0" err="1"/>
              <a:t>ms</a:t>
            </a:r>
            <a:r>
              <a:rPr lang="en-US" dirty="0"/>
              <a:t> away from the server, the displayed position is close to that of the server. However, since Client B is more distant from the server at 100 </a:t>
            </a:r>
            <a:r>
              <a:rPr lang="en-US" dirty="0" err="1"/>
              <a:t>ms</a:t>
            </a:r>
            <a:r>
              <a:rPr lang="en-US" dirty="0"/>
              <a:t>, the displayed position is even farther away from the actual position. The client game worlds are inconsistent with each other and the server.</a:t>
            </a:r>
          </a:p>
          <a:p>
            <a:endParaRPr lang="en-US" dirty="0"/>
          </a:p>
          <a:p>
            <a:r>
              <a:rPr lang="en-US" dirty="0"/>
              <a:t>Latency compensation techniques have been developed to mitigate the effects of latency compensation.  While commonly implemented in many FPS games, there has been little science quantifying their effects.</a:t>
            </a:r>
          </a:p>
        </p:txBody>
      </p:sp>
      <p:sp>
        <p:nvSpPr>
          <p:cNvPr id="4" name="Slide Number Placeholder 3"/>
          <p:cNvSpPr>
            <a:spLocks noGrp="1"/>
          </p:cNvSpPr>
          <p:nvPr>
            <p:ph type="sldNum" sz="quarter" idx="5"/>
          </p:nvPr>
        </p:nvSpPr>
        <p:spPr/>
        <p:txBody>
          <a:bodyPr/>
          <a:lstStyle/>
          <a:p>
            <a:fld id="{C7BE76A2-D6A1-488B-A7FE-46959A86C258}" type="slidenum">
              <a:rPr lang="en-US" smtClean="0"/>
              <a:t>3</a:t>
            </a:fld>
            <a:endParaRPr lang="en-US"/>
          </a:p>
        </p:txBody>
      </p:sp>
    </p:spTree>
    <p:extLst>
      <p:ext uri="{BB962C8B-B14F-4D97-AF65-F5344CB8AC3E}">
        <p14:creationId xmlns:p14="http://schemas.microsoft.com/office/powerpoint/2010/main" val="2779169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Latency can make a multiplayer network computer game less responsive.</a:t>
            </a:r>
          </a:p>
          <a:p>
            <a:endParaRPr lang="en-US" dirty="0"/>
          </a:p>
          <a:p>
            <a:r>
              <a:rPr lang="en-US" dirty="0"/>
              <a:t>The figure on the left shows an event timeline for a network game with a client and a server, with time progressing top to bottom. The left side shows the display on the client over this time. In this example, the player provides input and the client encapsulates that input into a message that is sent to the server. The server receives the message, processes the input, updates the game world, and sends the world update back to the client. The client, upon getting the update, renders the new world for the player on the display. The time from the player input until the resulting change to the display is the response time. The larger the network latency, the greater the response time and the less responsive the computer game.</a:t>
            </a:r>
          </a:p>
          <a:p>
            <a:endParaRPr lang="en-US" dirty="0"/>
          </a:p>
          <a:p>
            <a:r>
              <a:rPr lang="en-US" dirty="0"/>
              <a:t>Latency can also make a network computer game less consistent.</a:t>
            </a:r>
          </a:p>
          <a:p>
            <a:endParaRPr lang="en-US" dirty="0"/>
          </a:p>
          <a:p>
            <a:r>
              <a:rPr lang="en-US" dirty="0"/>
              <a:t>The example on the right shows a multiplayer networked game with two clients with different latencies connected to a server. The authoritative server has the true location of an avatar depicted by the green circle. The avatar is moving up and to the right along the path. The server periodically sends position updates to each client. Ideally, in most game conditions, such as a race where avatars are running together around a virtual track, the view of the game worlds on both Client A and Client B would be the same (consistent), but because of latency they are not. Since Client A is 25 </a:t>
            </a:r>
            <a:r>
              <a:rPr lang="en-US" dirty="0" err="1"/>
              <a:t>ms</a:t>
            </a:r>
            <a:r>
              <a:rPr lang="en-US" dirty="0"/>
              <a:t> away from the server, the displayed position is close to that of the server. However, since Client B is more distant from the server at 100 </a:t>
            </a:r>
            <a:r>
              <a:rPr lang="en-US" dirty="0" err="1"/>
              <a:t>ms</a:t>
            </a:r>
            <a:r>
              <a:rPr lang="en-US" dirty="0"/>
              <a:t>, the displayed position is even farther away from the actual position. The client game worlds are inconsistent with each other and the server.</a:t>
            </a:r>
          </a:p>
          <a:p>
            <a:endParaRPr lang="en-US" dirty="0"/>
          </a:p>
          <a:p>
            <a:r>
              <a:rPr lang="en-US" dirty="0"/>
              <a:t>Latency compensation techniques have been developed to mitigate the effects of latency compensation.  While commonly implemented in many FPS games, there has been little science quantifying their effects.</a:t>
            </a:r>
          </a:p>
        </p:txBody>
      </p:sp>
      <p:sp>
        <p:nvSpPr>
          <p:cNvPr id="4" name="Slide Number Placeholder 3"/>
          <p:cNvSpPr>
            <a:spLocks noGrp="1"/>
          </p:cNvSpPr>
          <p:nvPr>
            <p:ph type="sldNum" sz="quarter" idx="5"/>
          </p:nvPr>
        </p:nvSpPr>
        <p:spPr/>
        <p:txBody>
          <a:bodyPr/>
          <a:lstStyle/>
          <a:p>
            <a:fld id="{C7BE76A2-D6A1-488B-A7FE-46959A86C258}" type="slidenum">
              <a:rPr lang="en-US" smtClean="0"/>
              <a:t>4</a:t>
            </a:fld>
            <a:endParaRPr lang="en-US"/>
          </a:p>
        </p:txBody>
      </p:sp>
    </p:spTree>
    <p:extLst>
      <p:ext uri="{BB962C8B-B14F-4D97-AF65-F5344CB8AC3E}">
        <p14:creationId xmlns:p14="http://schemas.microsoft.com/office/powerpoint/2010/main" val="2550347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Latency can make a multiplayer network computer game less responsive.</a:t>
            </a:r>
          </a:p>
          <a:p>
            <a:endParaRPr lang="en-US" dirty="0"/>
          </a:p>
          <a:p>
            <a:r>
              <a:rPr lang="en-US" dirty="0"/>
              <a:t>The figure on the left shows an event timeline for a network game with a client and a server, with time progressing top to bottom. The left side shows the display on the client over this time. In this example, the player provides input and the client encapsulates that input into a message that is sent to the server. The server receives the message, processes the input, updates the game world, and sends the world update back to the client. The client, upon getting the update, renders the new world for the player on the display. The time from the player input until the resulting change to the display is the response time. The larger the network latency, the greater the response time and the less responsive the computer game.</a:t>
            </a:r>
          </a:p>
          <a:p>
            <a:endParaRPr lang="en-US" dirty="0"/>
          </a:p>
          <a:p>
            <a:r>
              <a:rPr lang="en-US" dirty="0"/>
              <a:t>Latency can also make a network computer game less consistent.</a:t>
            </a:r>
          </a:p>
          <a:p>
            <a:endParaRPr lang="en-US" dirty="0"/>
          </a:p>
          <a:p>
            <a:r>
              <a:rPr lang="en-US" dirty="0"/>
              <a:t>The example on the right shows a multiplayer networked game with two clients with different latencies connected to a server. The authoritative server has the true location of an avatar depicted by the green circle. The avatar is moving up and to the right along the path. The server periodically sends position updates to each client. Ideally, in most game conditions, such as a race where avatars are running together around a virtual track, the view of the game worlds on both Client A and Client B would be the same (consistent), but because of latency they are not. Since Client A is 25 </a:t>
            </a:r>
            <a:r>
              <a:rPr lang="en-US" dirty="0" err="1"/>
              <a:t>ms</a:t>
            </a:r>
            <a:r>
              <a:rPr lang="en-US" dirty="0"/>
              <a:t> away from the server, the displayed position is close to that of the server. However, since Client B is more distant from the server at 100 </a:t>
            </a:r>
            <a:r>
              <a:rPr lang="en-US" dirty="0" err="1"/>
              <a:t>ms</a:t>
            </a:r>
            <a:r>
              <a:rPr lang="en-US" dirty="0"/>
              <a:t>, the displayed position is even farther away from the actual position. The client game worlds are inconsistent with each other and the server.</a:t>
            </a:r>
          </a:p>
          <a:p>
            <a:endParaRPr lang="en-US" dirty="0"/>
          </a:p>
          <a:p>
            <a:r>
              <a:rPr lang="en-US" dirty="0"/>
              <a:t>Latency compensation techniques have been developed to mitigate the effects of latency compensation.  While commonly implemented in many FPS games, there has been little science quantifying their effects.</a:t>
            </a:r>
          </a:p>
        </p:txBody>
      </p:sp>
      <p:sp>
        <p:nvSpPr>
          <p:cNvPr id="4" name="Slide Number Placeholder 3"/>
          <p:cNvSpPr>
            <a:spLocks noGrp="1"/>
          </p:cNvSpPr>
          <p:nvPr>
            <p:ph type="sldNum" sz="quarter" idx="5"/>
          </p:nvPr>
        </p:nvSpPr>
        <p:spPr/>
        <p:txBody>
          <a:bodyPr/>
          <a:lstStyle/>
          <a:p>
            <a:fld id="{C7BE76A2-D6A1-488B-A7FE-46959A86C258}" type="slidenum">
              <a:rPr lang="en-US" smtClean="0"/>
              <a:t>5</a:t>
            </a:fld>
            <a:endParaRPr lang="en-US"/>
          </a:p>
        </p:txBody>
      </p:sp>
    </p:spTree>
    <p:extLst>
      <p:ext uri="{BB962C8B-B14F-4D97-AF65-F5344CB8AC3E}">
        <p14:creationId xmlns:p14="http://schemas.microsoft.com/office/powerpoint/2010/main" val="53620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dozens of latency compensation techniques.  Liu. Xu and Claypool recently published a survey and taxonomy of those developed in research and used by industry.  This figure shows the taxonomy.</a:t>
            </a:r>
          </a:p>
          <a:p>
            <a:endParaRPr lang="en-US" dirty="0"/>
          </a:p>
          <a:p>
            <a:r>
              <a:rPr lang="en-US" dirty="0"/>
              <a:t>At the top is latency compensation, grouping all latency compensation techniques.</a:t>
            </a:r>
          </a:p>
          <a:p>
            <a:endParaRPr lang="en-US" dirty="0"/>
          </a:p>
          <a:p>
            <a:r>
              <a:rPr lang="en-US" dirty="0"/>
              <a:t>Beneath latency compensation is the division of four classes of latency compensation: feedback, prediction, time manipulation, and world adjustment.</a:t>
            </a:r>
          </a:p>
          <a:p>
            <a:endParaRPr lang="en-US" dirty="0"/>
          </a:p>
          <a:p>
            <a:r>
              <a:rPr lang="en-US" dirty="0"/>
              <a:t>Each of these classes is further differentiated by families of techniques: latency concealment and latency exposure for feedback; self-prediction, other-prediction, and speculative execution for prediction; time warp and time delay for time manipulation; and control assistance and attribute scaling for world adjustment.</a:t>
            </a:r>
          </a:p>
          <a:p>
            <a:endParaRPr lang="en-US" dirty="0"/>
          </a:p>
          <a:p>
            <a:r>
              <a:rPr lang="en-US" dirty="0"/>
              <a:t>Some families of techniques are further refined: interpolation and extrapolation for other prediction and incoming delay and outgoing delay for time delay.</a:t>
            </a:r>
          </a:p>
          <a:p>
            <a:endParaRPr lang="en-US" dirty="0"/>
          </a:p>
          <a:p>
            <a:r>
              <a:rPr lang="en-US" dirty="0"/>
              <a:t>Note that individual network games can, and often do, use more than one technique.  And not all genres use all techniques.</a:t>
            </a:r>
          </a:p>
          <a:p>
            <a:endParaRPr lang="en-US" dirty="0"/>
          </a:p>
          <a:p>
            <a:r>
              <a:rPr lang="en-US" dirty="0"/>
              <a:t>Notably, FPS games typically use the 4 techniques highlighted in the figure.</a:t>
            </a:r>
          </a:p>
          <a:p>
            <a:endParaRPr lang="en-US" dirty="0"/>
          </a:p>
          <a:p>
            <a:r>
              <a:rPr lang="en-US" dirty="0"/>
              <a:t>"Exposure" and "Interpolation" while commonly used in FPS games, primarily affect user experience not performance.</a:t>
            </a:r>
          </a:p>
          <a:p>
            <a:endParaRPr lang="en-US" dirty="0"/>
          </a:p>
          <a:p>
            <a:r>
              <a:rPr lang="en-US" dirty="0"/>
              <a:t>This paper studies "Self-Prediction" and "Time Warp" as they are the two most likely to effect performance and quality of experience.</a:t>
            </a:r>
          </a:p>
          <a:p>
            <a:endParaRPr lang="en-US" dirty="0"/>
          </a:p>
          <a:p>
            <a:endParaRPr lang="en-US" dirty="0"/>
          </a:p>
        </p:txBody>
      </p:sp>
      <p:sp>
        <p:nvSpPr>
          <p:cNvPr id="4" name="Slide Number Placeholder 3"/>
          <p:cNvSpPr>
            <a:spLocks noGrp="1"/>
          </p:cNvSpPr>
          <p:nvPr>
            <p:ph type="sldNum" sz="quarter" idx="5"/>
          </p:nvPr>
        </p:nvSpPr>
        <p:spPr/>
        <p:txBody>
          <a:bodyPr/>
          <a:lstStyle/>
          <a:p>
            <a:fld id="{C7BE76A2-D6A1-488B-A7FE-46959A86C258}" type="slidenum">
              <a:rPr lang="en-US" smtClean="0"/>
              <a:t>6</a:t>
            </a:fld>
            <a:endParaRPr lang="en-US"/>
          </a:p>
        </p:txBody>
      </p:sp>
    </p:spTree>
    <p:extLst>
      <p:ext uri="{BB962C8B-B14F-4D97-AF65-F5344CB8AC3E}">
        <p14:creationId xmlns:p14="http://schemas.microsoft.com/office/powerpoint/2010/main" val="1299204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Latency can make a multiplayer network computer game less responsive.</a:t>
            </a:r>
          </a:p>
          <a:p>
            <a:endParaRPr lang="en-US" dirty="0"/>
          </a:p>
          <a:p>
            <a:r>
              <a:rPr lang="en-US" dirty="0"/>
              <a:t>The figure on the left shows an event timeline for a network game with a client and a server, with time progressing top to bottom. The left side shows the display on the client over this time. In this example, the player provides input and the client encapsulates that input into a message that is sent to the server. The server receives the message, processes the input, updates the game world, and sends the world update back to the client. The client, upon getting the update, renders the new world for the player on the display. The time from the player input until the resulting change to the display is the response time. The larger the network latency, the greater the response time and the less responsive the computer game.</a:t>
            </a:r>
          </a:p>
          <a:p>
            <a:endParaRPr lang="en-US" dirty="0"/>
          </a:p>
          <a:p>
            <a:r>
              <a:rPr lang="en-US" dirty="0"/>
              <a:t>Latency can also make a network computer game less consistent.</a:t>
            </a:r>
          </a:p>
          <a:p>
            <a:endParaRPr lang="en-US" dirty="0"/>
          </a:p>
          <a:p>
            <a:r>
              <a:rPr lang="en-US" dirty="0"/>
              <a:t>The example on the right shows a multiplayer networked game with two clients with different latencies connected to a server. The authoritative server has the true location of an avatar depicted by the green circle. The avatar is moving up and to the right along the path. The server periodically sends position updates to each client. Ideally, in most game conditions, such as a race where avatars are running together around a virtual track, the view of the game worlds on both Client A and Client B would be the same (consistent), but because of latency they are not. Since Client A is 25 </a:t>
            </a:r>
            <a:r>
              <a:rPr lang="en-US" dirty="0" err="1"/>
              <a:t>ms</a:t>
            </a:r>
            <a:r>
              <a:rPr lang="en-US" dirty="0"/>
              <a:t> away from the server, the displayed position is close to that of the server. However, since Client B is more distant from the server at 100 </a:t>
            </a:r>
            <a:r>
              <a:rPr lang="en-US" dirty="0" err="1"/>
              <a:t>ms</a:t>
            </a:r>
            <a:r>
              <a:rPr lang="en-US" dirty="0"/>
              <a:t>, the displayed position is even farther away from the actual position. The client game worlds are inconsistent with each other and the server.</a:t>
            </a:r>
          </a:p>
          <a:p>
            <a:endParaRPr lang="en-US" dirty="0"/>
          </a:p>
          <a:p>
            <a:r>
              <a:rPr lang="en-US" dirty="0"/>
              <a:t>Latency compensation techniques have been developed to mitigate the effects of latency compensation.  While commonly implemented in many FPS games, there has been little science quantifying their effects.</a:t>
            </a:r>
          </a:p>
        </p:txBody>
      </p:sp>
      <p:sp>
        <p:nvSpPr>
          <p:cNvPr id="4" name="Slide Number Placeholder 3"/>
          <p:cNvSpPr>
            <a:spLocks noGrp="1"/>
          </p:cNvSpPr>
          <p:nvPr>
            <p:ph type="sldNum" sz="quarter" idx="5"/>
          </p:nvPr>
        </p:nvSpPr>
        <p:spPr/>
        <p:txBody>
          <a:bodyPr/>
          <a:lstStyle/>
          <a:p>
            <a:fld id="{C7BE76A2-D6A1-488B-A7FE-46959A86C258}" type="slidenum">
              <a:rPr lang="en-US" smtClean="0"/>
              <a:t>7</a:t>
            </a:fld>
            <a:endParaRPr lang="en-US"/>
          </a:p>
        </p:txBody>
      </p:sp>
    </p:spTree>
    <p:extLst>
      <p:ext uri="{BB962C8B-B14F-4D97-AF65-F5344CB8AC3E}">
        <p14:creationId xmlns:p14="http://schemas.microsoft.com/office/powerpoint/2010/main" val="3540806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Latency can make a multiplayer network computer game less responsive.</a:t>
            </a:r>
          </a:p>
          <a:p>
            <a:endParaRPr lang="en-US" dirty="0"/>
          </a:p>
          <a:p>
            <a:r>
              <a:rPr lang="en-US" dirty="0"/>
              <a:t>The figure on the left shows an event timeline for a network game with a client and a server, with time progressing top to bottom. The left side shows the display on the client over this time. In this example, the player provides input and the client encapsulates that input into a message that is sent to the server. The server receives the message, processes the input, updates the game world, and sends the world update back to the client. The client, upon getting the update, renders the new world for the player on the display. The time from the player input until the resulting change to the display is the response time. The larger the network latency, the greater the response time and the less responsive the computer game.</a:t>
            </a:r>
          </a:p>
          <a:p>
            <a:endParaRPr lang="en-US" dirty="0"/>
          </a:p>
          <a:p>
            <a:r>
              <a:rPr lang="en-US" dirty="0"/>
              <a:t>Latency can also make a network computer game less consistent.</a:t>
            </a:r>
          </a:p>
          <a:p>
            <a:endParaRPr lang="en-US" dirty="0"/>
          </a:p>
          <a:p>
            <a:r>
              <a:rPr lang="en-US" dirty="0"/>
              <a:t>The example on the right shows a multiplayer networked game with two clients with different latencies connected to a server. The authoritative server has the true location of an avatar depicted by the green circle. The avatar is moving up and to the right along the path. The server periodically sends position updates to each client. Ideally, in most game conditions, such as a race where avatars are running together around a virtual track, the view of the game worlds on both Client A and Client B would be the same (consistent), but because of latency they are not. Since Client A is 25 </a:t>
            </a:r>
            <a:r>
              <a:rPr lang="en-US" dirty="0" err="1"/>
              <a:t>ms</a:t>
            </a:r>
            <a:r>
              <a:rPr lang="en-US" dirty="0"/>
              <a:t> away from the server, the displayed position is close to that of the server. However, since Client B is more distant from the server at 100 </a:t>
            </a:r>
            <a:r>
              <a:rPr lang="en-US" dirty="0" err="1"/>
              <a:t>ms</a:t>
            </a:r>
            <a:r>
              <a:rPr lang="en-US" dirty="0"/>
              <a:t>, the displayed position is even farther away from the actual position. The client game worlds are inconsistent with each other and the server.</a:t>
            </a:r>
          </a:p>
          <a:p>
            <a:endParaRPr lang="en-US" dirty="0"/>
          </a:p>
          <a:p>
            <a:r>
              <a:rPr lang="en-US" dirty="0"/>
              <a:t>Latency compensation techniques have been developed to mitigate the effects of latency compensation.  While commonly implemented in many FPS games, there has been little science quantifying their effects.</a:t>
            </a:r>
          </a:p>
        </p:txBody>
      </p:sp>
      <p:sp>
        <p:nvSpPr>
          <p:cNvPr id="4" name="Slide Number Placeholder 3"/>
          <p:cNvSpPr>
            <a:spLocks noGrp="1"/>
          </p:cNvSpPr>
          <p:nvPr>
            <p:ph type="sldNum" sz="quarter" idx="5"/>
          </p:nvPr>
        </p:nvSpPr>
        <p:spPr/>
        <p:txBody>
          <a:bodyPr/>
          <a:lstStyle/>
          <a:p>
            <a:fld id="{C7BE76A2-D6A1-488B-A7FE-46959A86C258}" type="slidenum">
              <a:rPr lang="en-US" smtClean="0"/>
              <a:t>8</a:t>
            </a:fld>
            <a:endParaRPr lang="en-US"/>
          </a:p>
        </p:txBody>
      </p:sp>
    </p:spTree>
    <p:extLst>
      <p:ext uri="{BB962C8B-B14F-4D97-AF65-F5344CB8AC3E}">
        <p14:creationId xmlns:p14="http://schemas.microsoft.com/office/powerpoint/2010/main" val="3293462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Latency can make a multiplayer network computer game less responsive.</a:t>
            </a:r>
          </a:p>
          <a:p>
            <a:endParaRPr lang="en-US" dirty="0"/>
          </a:p>
          <a:p>
            <a:r>
              <a:rPr lang="en-US" dirty="0"/>
              <a:t>The figure on the left shows an event timeline for a network game with a client and a server, with time progressing top to bottom. The left side shows the display on the client over this time. In this example, the player provides input and the client encapsulates that input into a message that is sent to the server. The server receives the message, processes the input, updates the game world, and sends the world update back to the client. The client, upon getting the update, renders the new world for the player on the display. The time from the player input until the resulting change to the display is the response time. The larger the network latency, the greater the response time and the less responsive the computer game.</a:t>
            </a:r>
          </a:p>
          <a:p>
            <a:endParaRPr lang="en-US" dirty="0"/>
          </a:p>
          <a:p>
            <a:r>
              <a:rPr lang="en-US" dirty="0"/>
              <a:t>Latency can also make a network computer game less consistent.</a:t>
            </a:r>
          </a:p>
          <a:p>
            <a:endParaRPr lang="en-US" dirty="0"/>
          </a:p>
          <a:p>
            <a:r>
              <a:rPr lang="en-US" dirty="0"/>
              <a:t>The example on the right shows a multiplayer networked game with two clients with different latencies connected to a server. The authoritative server has the true location of an avatar depicted by the green circle. The avatar is moving up and to the right along the path. The server periodically sends position updates to each client. Ideally, in most game conditions, such as a race where avatars are running together around a virtual track, the view of the game worlds on both Client A and Client B would be the same (consistent), but because of latency they are not. Since Client A is 25 </a:t>
            </a:r>
            <a:r>
              <a:rPr lang="en-US" dirty="0" err="1"/>
              <a:t>ms</a:t>
            </a:r>
            <a:r>
              <a:rPr lang="en-US" dirty="0"/>
              <a:t> away from the server, the displayed position is close to that of the server. However, since Client B is more distant from the server at 100 </a:t>
            </a:r>
            <a:r>
              <a:rPr lang="en-US" dirty="0" err="1"/>
              <a:t>ms</a:t>
            </a:r>
            <a:r>
              <a:rPr lang="en-US" dirty="0"/>
              <a:t>, the displayed position is even farther away from the actual position. The client game worlds are inconsistent with each other and the server.</a:t>
            </a:r>
          </a:p>
          <a:p>
            <a:endParaRPr lang="en-US" dirty="0"/>
          </a:p>
          <a:p>
            <a:r>
              <a:rPr lang="en-US" dirty="0"/>
              <a:t>Latency compensation techniques have been developed to mitigate the effects of latency compensation.  While commonly implemented in many FPS games, there has been little science quantifying their effects.</a:t>
            </a:r>
          </a:p>
        </p:txBody>
      </p:sp>
      <p:sp>
        <p:nvSpPr>
          <p:cNvPr id="4" name="Slide Number Placeholder 3"/>
          <p:cNvSpPr>
            <a:spLocks noGrp="1"/>
          </p:cNvSpPr>
          <p:nvPr>
            <p:ph type="sldNum" sz="quarter" idx="5"/>
          </p:nvPr>
        </p:nvSpPr>
        <p:spPr/>
        <p:txBody>
          <a:bodyPr/>
          <a:lstStyle/>
          <a:p>
            <a:fld id="{C7BE76A2-D6A1-488B-A7FE-46959A86C258}" type="slidenum">
              <a:rPr lang="en-US" smtClean="0"/>
              <a:t>9</a:t>
            </a:fld>
            <a:endParaRPr lang="en-US"/>
          </a:p>
        </p:txBody>
      </p:sp>
    </p:spTree>
    <p:extLst>
      <p:ext uri="{BB962C8B-B14F-4D97-AF65-F5344CB8AC3E}">
        <p14:creationId xmlns:p14="http://schemas.microsoft.com/office/powerpoint/2010/main" val="2577817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FC1EA-9221-36F9-75E2-ED8599E412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038023-9F12-1216-7402-413591A70A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2C8139-324C-0C8D-5D34-BC25D8B7E5B0}"/>
              </a:ext>
            </a:extLst>
          </p:cNvPr>
          <p:cNvSpPr>
            <a:spLocks noGrp="1"/>
          </p:cNvSpPr>
          <p:nvPr>
            <p:ph type="dt" sz="half" idx="10"/>
          </p:nvPr>
        </p:nvSpPr>
        <p:spPr/>
        <p:txBody>
          <a:bodyPr/>
          <a:lstStyle/>
          <a:p>
            <a:fld id="{B9066AF8-BB2E-486B-84D1-3AA3406E780C}" type="datetimeFigureOut">
              <a:rPr lang="en-US" smtClean="0"/>
              <a:t>6/8/23</a:t>
            </a:fld>
            <a:endParaRPr lang="en-US"/>
          </a:p>
        </p:txBody>
      </p:sp>
      <p:sp>
        <p:nvSpPr>
          <p:cNvPr id="5" name="Footer Placeholder 4">
            <a:extLst>
              <a:ext uri="{FF2B5EF4-FFF2-40B4-BE49-F238E27FC236}">
                <a16:creationId xmlns:a16="http://schemas.microsoft.com/office/drawing/2014/main" id="{04407F02-C785-562E-752F-6ECB7D3035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E2429-16CF-B3A6-6CEE-E1BB3E57E9B2}"/>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167070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2090D-AD2F-013B-2C0F-47BF84047B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C91686-42E8-7FE7-D98A-97B0AFE8CD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28EB5-CF0E-3BE9-E0A2-AD8C679C2581}"/>
              </a:ext>
            </a:extLst>
          </p:cNvPr>
          <p:cNvSpPr>
            <a:spLocks noGrp="1"/>
          </p:cNvSpPr>
          <p:nvPr>
            <p:ph type="dt" sz="half" idx="10"/>
          </p:nvPr>
        </p:nvSpPr>
        <p:spPr/>
        <p:txBody>
          <a:bodyPr/>
          <a:lstStyle/>
          <a:p>
            <a:fld id="{B9066AF8-BB2E-486B-84D1-3AA3406E780C}" type="datetimeFigureOut">
              <a:rPr lang="en-US" smtClean="0"/>
              <a:t>6/8/23</a:t>
            </a:fld>
            <a:endParaRPr lang="en-US"/>
          </a:p>
        </p:txBody>
      </p:sp>
      <p:sp>
        <p:nvSpPr>
          <p:cNvPr id="5" name="Footer Placeholder 4">
            <a:extLst>
              <a:ext uri="{FF2B5EF4-FFF2-40B4-BE49-F238E27FC236}">
                <a16:creationId xmlns:a16="http://schemas.microsoft.com/office/drawing/2014/main" id="{9F75676E-A4EC-A6A2-4C2A-73728DFE0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FA991-0CEF-06A2-62D8-9FE700052201}"/>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2933084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27F8E-1025-6943-325C-337113F36A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12D957-6905-830D-5921-7DEB0EDEB6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7BBCA-C863-0E21-56B5-A37BC3278E8B}"/>
              </a:ext>
            </a:extLst>
          </p:cNvPr>
          <p:cNvSpPr>
            <a:spLocks noGrp="1"/>
          </p:cNvSpPr>
          <p:nvPr>
            <p:ph type="dt" sz="half" idx="10"/>
          </p:nvPr>
        </p:nvSpPr>
        <p:spPr/>
        <p:txBody>
          <a:bodyPr/>
          <a:lstStyle/>
          <a:p>
            <a:fld id="{B9066AF8-BB2E-486B-84D1-3AA3406E780C}" type="datetimeFigureOut">
              <a:rPr lang="en-US" smtClean="0"/>
              <a:t>6/8/23</a:t>
            </a:fld>
            <a:endParaRPr lang="en-US"/>
          </a:p>
        </p:txBody>
      </p:sp>
      <p:sp>
        <p:nvSpPr>
          <p:cNvPr id="5" name="Footer Placeholder 4">
            <a:extLst>
              <a:ext uri="{FF2B5EF4-FFF2-40B4-BE49-F238E27FC236}">
                <a16:creationId xmlns:a16="http://schemas.microsoft.com/office/drawing/2014/main" id="{3D2FE416-7686-6EA2-1C07-C518C86E3C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2AC11-C514-48F8-35A7-A6675C8A867D}"/>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141606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54C6-D34E-6B01-EEA0-32E17DAD562F}"/>
              </a:ext>
            </a:extLst>
          </p:cNvPr>
          <p:cNvSpPr>
            <a:spLocks noGrp="1"/>
          </p:cNvSpPr>
          <p:nvPr>
            <p:ph type="title"/>
          </p:nvPr>
        </p:nvSpPr>
        <p:spPr/>
        <p:txBody>
          <a:bodyPr/>
          <a:lstStyle>
            <a:lvl1pPr algn="ctr">
              <a:defRPr b="1"/>
            </a:lvl1pPr>
          </a:lstStyle>
          <a:p>
            <a:r>
              <a:rPr lang="en-US"/>
              <a:t>Click to edit Master title style</a:t>
            </a:r>
          </a:p>
        </p:txBody>
      </p:sp>
      <p:sp>
        <p:nvSpPr>
          <p:cNvPr id="3" name="Content Placeholder 2">
            <a:extLst>
              <a:ext uri="{FF2B5EF4-FFF2-40B4-BE49-F238E27FC236}">
                <a16:creationId xmlns:a16="http://schemas.microsoft.com/office/drawing/2014/main" id="{4759AA6A-0117-5E90-3CB3-7C8C3A90AC65}"/>
              </a:ext>
            </a:extLst>
          </p:cNvPr>
          <p:cNvSpPr>
            <a:spLocks noGrp="1"/>
          </p:cNvSpPr>
          <p:nvPr>
            <p:ph idx="1"/>
          </p:nvPr>
        </p:nvSpPr>
        <p:spPr/>
        <p:txBody>
          <a:bodyPr/>
          <a:lstStyle>
            <a:lvl2pPr marL="685800" indent="-228600">
              <a:buFont typeface="Courier New" panose="02070309020205020404" pitchFamily="49"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84C7A1C-6158-02D2-7876-C6E65AFB465A}"/>
              </a:ext>
            </a:extLst>
          </p:cNvPr>
          <p:cNvSpPr>
            <a:spLocks noGrp="1"/>
          </p:cNvSpPr>
          <p:nvPr>
            <p:ph type="dt" sz="half" idx="10"/>
          </p:nvPr>
        </p:nvSpPr>
        <p:spPr/>
        <p:txBody>
          <a:bodyPr/>
          <a:lstStyle/>
          <a:p>
            <a:fld id="{B9066AF8-BB2E-486B-84D1-3AA3406E780C}" type="datetimeFigureOut">
              <a:rPr lang="en-US" smtClean="0"/>
              <a:t>6/8/23</a:t>
            </a:fld>
            <a:endParaRPr lang="en-US"/>
          </a:p>
        </p:txBody>
      </p:sp>
      <p:sp>
        <p:nvSpPr>
          <p:cNvPr id="5" name="Footer Placeholder 4">
            <a:extLst>
              <a:ext uri="{FF2B5EF4-FFF2-40B4-BE49-F238E27FC236}">
                <a16:creationId xmlns:a16="http://schemas.microsoft.com/office/drawing/2014/main" id="{2AA9CEA6-226B-1C3E-5C1F-F577E2571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F15E7-75D1-5EBA-FE9D-8D355CFCEEC4}"/>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1172260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D5D09-E9FB-79F5-C9A6-5A3E130E2D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2F75F-A63E-7E29-AEC3-AAD4DE9DCD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C18A22-FDD1-2973-99AA-1E052A73EE71}"/>
              </a:ext>
            </a:extLst>
          </p:cNvPr>
          <p:cNvSpPr>
            <a:spLocks noGrp="1"/>
          </p:cNvSpPr>
          <p:nvPr>
            <p:ph type="dt" sz="half" idx="10"/>
          </p:nvPr>
        </p:nvSpPr>
        <p:spPr/>
        <p:txBody>
          <a:bodyPr/>
          <a:lstStyle/>
          <a:p>
            <a:fld id="{B9066AF8-BB2E-486B-84D1-3AA3406E780C}" type="datetimeFigureOut">
              <a:rPr lang="en-US" smtClean="0"/>
              <a:t>6/8/23</a:t>
            </a:fld>
            <a:endParaRPr lang="en-US"/>
          </a:p>
        </p:txBody>
      </p:sp>
      <p:sp>
        <p:nvSpPr>
          <p:cNvPr id="5" name="Footer Placeholder 4">
            <a:extLst>
              <a:ext uri="{FF2B5EF4-FFF2-40B4-BE49-F238E27FC236}">
                <a16:creationId xmlns:a16="http://schemas.microsoft.com/office/drawing/2014/main" id="{D2F29AEF-11B1-05C7-D4B0-83ED770DD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B286C-B3AF-6D84-A890-7C9E250BFBAF}"/>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2022702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00DA-71CA-6E81-864B-D7BD6092F79D}"/>
              </a:ext>
            </a:extLst>
          </p:cNvPr>
          <p:cNvSpPr>
            <a:spLocks noGrp="1"/>
          </p:cNvSpPr>
          <p:nvPr>
            <p:ph type="title"/>
          </p:nvPr>
        </p:nvSpPr>
        <p:spPr/>
        <p:txBody>
          <a:bodyPr/>
          <a:lstStyle>
            <a:lvl1pPr algn="ctr">
              <a:defRPr b="1"/>
            </a:lvl1pPr>
          </a:lstStyle>
          <a:p>
            <a:r>
              <a:rPr lang="en-US"/>
              <a:t>Click to edit Master title style</a:t>
            </a:r>
          </a:p>
        </p:txBody>
      </p:sp>
      <p:sp>
        <p:nvSpPr>
          <p:cNvPr id="3" name="Content Placeholder 2">
            <a:extLst>
              <a:ext uri="{FF2B5EF4-FFF2-40B4-BE49-F238E27FC236}">
                <a16:creationId xmlns:a16="http://schemas.microsoft.com/office/drawing/2014/main" id="{A1544283-E888-F91E-3191-4AC43D4D1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6DF815-53BA-2553-FB5F-619FFC1D6F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62F818-8DD7-FB96-9383-79FD74129C63}"/>
              </a:ext>
            </a:extLst>
          </p:cNvPr>
          <p:cNvSpPr>
            <a:spLocks noGrp="1"/>
          </p:cNvSpPr>
          <p:nvPr>
            <p:ph type="dt" sz="half" idx="10"/>
          </p:nvPr>
        </p:nvSpPr>
        <p:spPr/>
        <p:txBody>
          <a:bodyPr/>
          <a:lstStyle/>
          <a:p>
            <a:fld id="{B9066AF8-BB2E-486B-84D1-3AA3406E780C}" type="datetimeFigureOut">
              <a:rPr lang="en-US" smtClean="0"/>
              <a:t>6/8/23</a:t>
            </a:fld>
            <a:endParaRPr lang="en-US"/>
          </a:p>
        </p:txBody>
      </p:sp>
      <p:sp>
        <p:nvSpPr>
          <p:cNvPr id="6" name="Footer Placeholder 5">
            <a:extLst>
              <a:ext uri="{FF2B5EF4-FFF2-40B4-BE49-F238E27FC236}">
                <a16:creationId xmlns:a16="http://schemas.microsoft.com/office/drawing/2014/main" id="{71D573D1-D90F-D9A8-9C0E-D2B3F7E2A1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AA822-ECFC-302C-19AE-72C87AB18BD6}"/>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394916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A026C-7BBF-31D6-82D8-6574CB8BE02E}"/>
              </a:ext>
            </a:extLst>
          </p:cNvPr>
          <p:cNvSpPr>
            <a:spLocks noGrp="1"/>
          </p:cNvSpPr>
          <p:nvPr>
            <p:ph type="title"/>
          </p:nvPr>
        </p:nvSpPr>
        <p:spPr>
          <a:xfrm>
            <a:off x="839788" y="365125"/>
            <a:ext cx="10515600" cy="1325563"/>
          </a:xfrm>
        </p:spPr>
        <p:txBody>
          <a:bodyPr/>
          <a:lstStyle>
            <a:lvl1pPr algn="ctr">
              <a:defRPr b="1"/>
            </a:lvl1pPr>
          </a:lstStyle>
          <a:p>
            <a:r>
              <a:rPr lang="en-US"/>
              <a:t>Click to edit Master title style</a:t>
            </a:r>
          </a:p>
        </p:txBody>
      </p:sp>
      <p:sp>
        <p:nvSpPr>
          <p:cNvPr id="3" name="Text Placeholder 2">
            <a:extLst>
              <a:ext uri="{FF2B5EF4-FFF2-40B4-BE49-F238E27FC236}">
                <a16:creationId xmlns:a16="http://schemas.microsoft.com/office/drawing/2014/main" id="{B01EF107-8C38-EFC9-E096-7D0B14BDC1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B15EA7-55B9-7E80-6C05-64521CEB0F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ADD881-11C4-2530-E87E-418FFE1200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642192-A4AF-5AAD-C007-00167A8794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2555B3-656E-9DAE-3B23-35118D940567}"/>
              </a:ext>
            </a:extLst>
          </p:cNvPr>
          <p:cNvSpPr>
            <a:spLocks noGrp="1"/>
          </p:cNvSpPr>
          <p:nvPr>
            <p:ph type="dt" sz="half" idx="10"/>
          </p:nvPr>
        </p:nvSpPr>
        <p:spPr/>
        <p:txBody>
          <a:bodyPr/>
          <a:lstStyle/>
          <a:p>
            <a:fld id="{B9066AF8-BB2E-486B-84D1-3AA3406E780C}" type="datetimeFigureOut">
              <a:rPr lang="en-US" smtClean="0"/>
              <a:t>6/8/23</a:t>
            </a:fld>
            <a:endParaRPr lang="en-US"/>
          </a:p>
        </p:txBody>
      </p:sp>
      <p:sp>
        <p:nvSpPr>
          <p:cNvPr id="8" name="Footer Placeholder 7">
            <a:extLst>
              <a:ext uri="{FF2B5EF4-FFF2-40B4-BE49-F238E27FC236}">
                <a16:creationId xmlns:a16="http://schemas.microsoft.com/office/drawing/2014/main" id="{CF2A79CC-9D20-E8DB-A21F-2CE8F6BEF2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278E5D-4506-5D59-8649-8DD6EC7387DA}"/>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2281368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0C9F4-DD88-6463-9F2C-4F838BCEF109}"/>
              </a:ext>
            </a:extLst>
          </p:cNvPr>
          <p:cNvSpPr>
            <a:spLocks noGrp="1"/>
          </p:cNvSpPr>
          <p:nvPr>
            <p:ph type="title"/>
          </p:nvPr>
        </p:nvSpPr>
        <p:spPr/>
        <p:txBody>
          <a:bodyPr/>
          <a:lstStyle>
            <a:lvl1pPr algn="ctr">
              <a:defRPr b="1"/>
            </a:lvl1pPr>
          </a:lstStyle>
          <a:p>
            <a:r>
              <a:rPr lang="en-US"/>
              <a:t>Click to edit Master title style</a:t>
            </a:r>
          </a:p>
        </p:txBody>
      </p:sp>
      <p:sp>
        <p:nvSpPr>
          <p:cNvPr id="3" name="Date Placeholder 2">
            <a:extLst>
              <a:ext uri="{FF2B5EF4-FFF2-40B4-BE49-F238E27FC236}">
                <a16:creationId xmlns:a16="http://schemas.microsoft.com/office/drawing/2014/main" id="{3524FBB4-E952-44F6-B011-6ECAA48A6196}"/>
              </a:ext>
            </a:extLst>
          </p:cNvPr>
          <p:cNvSpPr>
            <a:spLocks noGrp="1"/>
          </p:cNvSpPr>
          <p:nvPr>
            <p:ph type="dt" sz="half" idx="10"/>
          </p:nvPr>
        </p:nvSpPr>
        <p:spPr/>
        <p:txBody>
          <a:bodyPr/>
          <a:lstStyle/>
          <a:p>
            <a:fld id="{B9066AF8-BB2E-486B-84D1-3AA3406E780C}" type="datetimeFigureOut">
              <a:rPr lang="en-US" smtClean="0"/>
              <a:t>6/8/23</a:t>
            </a:fld>
            <a:endParaRPr lang="en-US"/>
          </a:p>
        </p:txBody>
      </p:sp>
      <p:sp>
        <p:nvSpPr>
          <p:cNvPr id="4" name="Footer Placeholder 3">
            <a:extLst>
              <a:ext uri="{FF2B5EF4-FFF2-40B4-BE49-F238E27FC236}">
                <a16:creationId xmlns:a16="http://schemas.microsoft.com/office/drawing/2014/main" id="{2BF2401F-6ED3-323F-7403-22AD4542E0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467D3A-AFC2-8621-0F57-5D0D2ED88636}"/>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28784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2F3CBE-F55F-477B-450B-80548FDE670B}"/>
              </a:ext>
            </a:extLst>
          </p:cNvPr>
          <p:cNvSpPr>
            <a:spLocks noGrp="1"/>
          </p:cNvSpPr>
          <p:nvPr>
            <p:ph type="dt" sz="half" idx="10"/>
          </p:nvPr>
        </p:nvSpPr>
        <p:spPr/>
        <p:txBody>
          <a:bodyPr/>
          <a:lstStyle/>
          <a:p>
            <a:fld id="{B9066AF8-BB2E-486B-84D1-3AA3406E780C}" type="datetimeFigureOut">
              <a:rPr lang="en-US" smtClean="0"/>
              <a:t>6/8/23</a:t>
            </a:fld>
            <a:endParaRPr lang="en-US"/>
          </a:p>
        </p:txBody>
      </p:sp>
      <p:sp>
        <p:nvSpPr>
          <p:cNvPr id="3" name="Footer Placeholder 2">
            <a:extLst>
              <a:ext uri="{FF2B5EF4-FFF2-40B4-BE49-F238E27FC236}">
                <a16:creationId xmlns:a16="http://schemas.microsoft.com/office/drawing/2014/main" id="{4CE68AF6-43CF-D8DA-AF9A-F65FA5200E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DA21A2-B678-B92F-8CB8-2E21B2483F58}"/>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78521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FE44F-144B-1169-B2A9-CA682068E3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264857-1EF0-BE8F-0997-6C78AFDCFD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C9B2D9-79E5-4EBB-B1AF-31C40F84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78EB6-0AD9-AB9D-8535-D891CF8AC5C6}"/>
              </a:ext>
            </a:extLst>
          </p:cNvPr>
          <p:cNvSpPr>
            <a:spLocks noGrp="1"/>
          </p:cNvSpPr>
          <p:nvPr>
            <p:ph type="dt" sz="half" idx="10"/>
          </p:nvPr>
        </p:nvSpPr>
        <p:spPr/>
        <p:txBody>
          <a:bodyPr/>
          <a:lstStyle/>
          <a:p>
            <a:fld id="{B9066AF8-BB2E-486B-84D1-3AA3406E780C}" type="datetimeFigureOut">
              <a:rPr lang="en-US" smtClean="0"/>
              <a:t>6/8/23</a:t>
            </a:fld>
            <a:endParaRPr lang="en-US"/>
          </a:p>
        </p:txBody>
      </p:sp>
      <p:sp>
        <p:nvSpPr>
          <p:cNvPr id="6" name="Footer Placeholder 5">
            <a:extLst>
              <a:ext uri="{FF2B5EF4-FFF2-40B4-BE49-F238E27FC236}">
                <a16:creationId xmlns:a16="http://schemas.microsoft.com/office/drawing/2014/main" id="{E54EF1E1-D410-1F7D-FE98-6963ED5F6B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65449-41EC-0E15-74D1-7E9C8CFC60CE}"/>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591974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782D-9FC1-EBEF-2744-348F1C8EFE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9EB2E1-2E39-F3E5-F008-2F5C93BE05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1BAF7D-770D-4CD7-7891-BC20A4E53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D3670-5BE1-5767-97A5-5BE3E1DF3A3B}"/>
              </a:ext>
            </a:extLst>
          </p:cNvPr>
          <p:cNvSpPr>
            <a:spLocks noGrp="1"/>
          </p:cNvSpPr>
          <p:nvPr>
            <p:ph type="dt" sz="half" idx="10"/>
          </p:nvPr>
        </p:nvSpPr>
        <p:spPr/>
        <p:txBody>
          <a:bodyPr/>
          <a:lstStyle/>
          <a:p>
            <a:fld id="{B9066AF8-BB2E-486B-84D1-3AA3406E780C}" type="datetimeFigureOut">
              <a:rPr lang="en-US" smtClean="0"/>
              <a:t>6/8/23</a:t>
            </a:fld>
            <a:endParaRPr lang="en-US"/>
          </a:p>
        </p:txBody>
      </p:sp>
      <p:sp>
        <p:nvSpPr>
          <p:cNvPr id="6" name="Footer Placeholder 5">
            <a:extLst>
              <a:ext uri="{FF2B5EF4-FFF2-40B4-BE49-F238E27FC236}">
                <a16:creationId xmlns:a16="http://schemas.microsoft.com/office/drawing/2014/main" id="{23C42402-C3C5-7A59-88F2-6A8C40EEA0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285B25-C35F-EABC-4484-EE583211F10E}"/>
              </a:ext>
            </a:extLst>
          </p:cNvPr>
          <p:cNvSpPr>
            <a:spLocks noGrp="1"/>
          </p:cNvSpPr>
          <p:nvPr>
            <p:ph type="sldNum" sz="quarter" idx="12"/>
          </p:nvPr>
        </p:nvSpPr>
        <p:spPr/>
        <p:txBody>
          <a:bodyPr/>
          <a:lstStyle/>
          <a:p>
            <a:fld id="{1AC4B08C-72AC-476D-9173-B0DFABD73A0C}" type="slidenum">
              <a:rPr lang="en-US" smtClean="0"/>
              <a:t>‹#›</a:t>
            </a:fld>
            <a:endParaRPr lang="en-US"/>
          </a:p>
        </p:txBody>
      </p:sp>
    </p:spTree>
    <p:extLst>
      <p:ext uri="{BB962C8B-B14F-4D97-AF65-F5344CB8AC3E}">
        <p14:creationId xmlns:p14="http://schemas.microsoft.com/office/powerpoint/2010/main" val="4223484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C1A153-DF33-4540-30CE-4BAC5BBEC6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52413-5F38-9717-41F4-EEC22B29DE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83AAA42-CEAC-EFCF-C4C7-F690B5DE48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June 2023</a:t>
            </a:r>
          </a:p>
        </p:txBody>
      </p:sp>
      <p:sp>
        <p:nvSpPr>
          <p:cNvPr id="5" name="Footer Placeholder 4">
            <a:extLst>
              <a:ext uri="{FF2B5EF4-FFF2-40B4-BE49-F238E27FC236}">
                <a16:creationId xmlns:a16="http://schemas.microsoft.com/office/drawing/2014/main" id="{28D22AC6-622D-929B-C8A1-BCED868C41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Multimedia Systems (</a:t>
            </a:r>
            <a:r>
              <a:rPr lang="en-US" dirty="0" err="1"/>
              <a:t>MMSys</a:t>
            </a:r>
            <a:r>
              <a:rPr lang="en-US" dirty="0"/>
              <a:t>)</a:t>
            </a:r>
          </a:p>
        </p:txBody>
      </p:sp>
      <p:sp>
        <p:nvSpPr>
          <p:cNvPr id="6" name="Slide Number Placeholder 5">
            <a:extLst>
              <a:ext uri="{FF2B5EF4-FFF2-40B4-BE49-F238E27FC236}">
                <a16:creationId xmlns:a16="http://schemas.microsoft.com/office/drawing/2014/main" id="{C3352158-1128-1DC0-D5C6-C2174DAC60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4B08C-72AC-476D-9173-B0DFABD73A0C}" type="slidenum">
              <a:rPr lang="en-US" smtClean="0"/>
              <a:t>‹#›</a:t>
            </a:fld>
            <a:endParaRPr lang="en-US"/>
          </a:p>
        </p:txBody>
      </p:sp>
    </p:spTree>
    <p:extLst>
      <p:ext uri="{BB962C8B-B14F-4D97-AF65-F5344CB8AC3E}">
        <p14:creationId xmlns:p14="http://schemas.microsoft.com/office/powerpoint/2010/main" val="1463564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4.emf"/><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AA_D13D4AD7.xml"/><Relationship Id="rId7"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oi.org/10.1145/351902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DBF2-7B49-DF22-F04D-B03D88266015}"/>
              </a:ext>
            </a:extLst>
          </p:cNvPr>
          <p:cNvSpPr>
            <a:spLocks noGrp="1"/>
          </p:cNvSpPr>
          <p:nvPr>
            <p:ph type="ctrTitle"/>
          </p:nvPr>
        </p:nvSpPr>
        <p:spPr>
          <a:xfrm>
            <a:off x="1627443" y="597647"/>
            <a:ext cx="9144000" cy="2387600"/>
          </a:xfrm>
        </p:spPr>
        <p:txBody>
          <a:bodyPr>
            <a:normAutofit fontScale="90000"/>
          </a:bodyPr>
          <a:lstStyle/>
          <a:p>
            <a:r>
              <a:rPr lang="en-US" b="1" i="0" dirty="0">
                <a:solidFill>
                  <a:srgbClr val="000000"/>
                </a:solidFill>
                <a:effectLst/>
                <a:latin typeface="+mn-lt"/>
              </a:rPr>
              <a:t>The Impact of Latency on Target Selection in First-Person Shooter Games</a:t>
            </a:r>
            <a:endParaRPr lang="en-US" dirty="0">
              <a:latin typeface="+mn-lt"/>
            </a:endParaRPr>
          </a:p>
        </p:txBody>
      </p:sp>
      <p:sp>
        <p:nvSpPr>
          <p:cNvPr id="3" name="Subtitle 2">
            <a:extLst>
              <a:ext uri="{FF2B5EF4-FFF2-40B4-BE49-F238E27FC236}">
                <a16:creationId xmlns:a16="http://schemas.microsoft.com/office/drawing/2014/main" id="{531E4646-BF3A-FF93-27D2-73A957D33D7C}"/>
              </a:ext>
            </a:extLst>
          </p:cNvPr>
          <p:cNvSpPr>
            <a:spLocks noGrp="1"/>
          </p:cNvSpPr>
          <p:nvPr>
            <p:ph type="subTitle" idx="1"/>
          </p:nvPr>
        </p:nvSpPr>
        <p:spPr>
          <a:xfrm>
            <a:off x="1627443" y="3101611"/>
            <a:ext cx="9144000" cy="617624"/>
          </a:xfrm>
        </p:spPr>
        <p:txBody>
          <a:bodyPr>
            <a:normAutofit/>
          </a:bodyPr>
          <a:lstStyle/>
          <a:p>
            <a:r>
              <a:rPr lang="en-US" sz="2800" b="0" i="0" dirty="0" err="1">
                <a:solidFill>
                  <a:srgbClr val="000000"/>
                </a:solidFill>
                <a:effectLst/>
              </a:rPr>
              <a:t>Shengmei</a:t>
            </a:r>
            <a:r>
              <a:rPr lang="en-US" sz="2800" b="0" i="0" dirty="0">
                <a:solidFill>
                  <a:srgbClr val="000000"/>
                </a:solidFill>
                <a:effectLst/>
              </a:rPr>
              <a:t> Liu, and </a:t>
            </a:r>
            <a:r>
              <a:rPr lang="en-US" sz="2800" b="0" i="0" dirty="0">
                <a:effectLst/>
              </a:rPr>
              <a:t>Mark Claypool</a:t>
            </a:r>
            <a:endParaRPr lang="en-US" sz="2800" dirty="0"/>
          </a:p>
        </p:txBody>
      </p:sp>
      <p:pic>
        <p:nvPicPr>
          <p:cNvPr id="1026" name="Picture 2" descr="Wpi Logo - Wpi Worcester Polytechnic Institute Transparent PNG - 1550x630 -  Free Download on NicePNG">
            <a:extLst>
              <a:ext uri="{FF2B5EF4-FFF2-40B4-BE49-F238E27FC236}">
                <a16:creationId xmlns:a16="http://schemas.microsoft.com/office/drawing/2014/main" id="{E8239D7C-F80C-814F-A2F1-015567B26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0209" y="4705838"/>
            <a:ext cx="3086100" cy="13435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PI Student Vows to Build Prosthetic Leg for His Adopted Dog">
            <a:extLst>
              <a:ext uri="{FF2B5EF4-FFF2-40B4-BE49-F238E27FC236}">
                <a16:creationId xmlns:a16="http://schemas.microsoft.com/office/drawing/2014/main" id="{BB61950F-52FB-831E-4E1A-30077CC6D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5471" y="4183829"/>
            <a:ext cx="3581402" cy="23876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8FA2CD9-7BB1-726E-25BF-B33A7822050F}"/>
              </a:ext>
            </a:extLst>
          </p:cNvPr>
          <p:cNvPicPr>
            <a:picLocks noChangeAspect="1"/>
          </p:cNvPicPr>
          <p:nvPr/>
        </p:nvPicPr>
        <p:blipFill>
          <a:blip r:embed="rId5"/>
          <a:stretch>
            <a:fillRect/>
          </a:stretch>
        </p:blipFill>
        <p:spPr>
          <a:xfrm>
            <a:off x="363345" y="4340165"/>
            <a:ext cx="3424882" cy="2074928"/>
          </a:xfrm>
          <a:prstGeom prst="rect">
            <a:avLst/>
          </a:prstGeom>
          <a:ln w="28575">
            <a:solidFill>
              <a:schemeClr val="tx1"/>
            </a:solidFill>
          </a:ln>
        </p:spPr>
      </p:pic>
      <p:sp>
        <p:nvSpPr>
          <p:cNvPr id="4" name="Subtitle 2">
            <a:extLst>
              <a:ext uri="{FF2B5EF4-FFF2-40B4-BE49-F238E27FC236}">
                <a16:creationId xmlns:a16="http://schemas.microsoft.com/office/drawing/2014/main" id="{9C2B2E4D-2976-4914-2651-76DE9909407C}"/>
              </a:ext>
            </a:extLst>
          </p:cNvPr>
          <p:cNvSpPr txBox="1">
            <a:spLocks/>
          </p:cNvSpPr>
          <p:nvPr/>
        </p:nvSpPr>
        <p:spPr>
          <a:xfrm>
            <a:off x="1627443" y="3566205"/>
            <a:ext cx="9144000" cy="6176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rgbClr val="000000"/>
                </a:solidFill>
              </a:rPr>
              <a:t>Presented by Wei Tsang Ooi (NUS, Singapore)</a:t>
            </a:r>
            <a:endParaRPr lang="en-US" sz="1800" dirty="0"/>
          </a:p>
        </p:txBody>
      </p:sp>
    </p:spTree>
    <p:extLst>
      <p:ext uri="{BB962C8B-B14F-4D97-AF65-F5344CB8AC3E}">
        <p14:creationId xmlns:p14="http://schemas.microsoft.com/office/powerpoint/2010/main" val="425829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311758E9-E15B-CC0E-8642-FA81204DA52C}"/>
              </a:ext>
            </a:extLst>
          </p:cNvPr>
          <p:cNvCxnSpPr>
            <a:cxnSpLocks/>
          </p:cNvCxnSpPr>
          <p:nvPr/>
        </p:nvCxnSpPr>
        <p:spPr>
          <a:xfrm flipV="1">
            <a:off x="7762975" y="2603907"/>
            <a:ext cx="2050557" cy="6369"/>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155BCF-FA50-096A-3237-D5B1158448BA}"/>
              </a:ext>
            </a:extLst>
          </p:cNvPr>
          <p:cNvSpPr>
            <a:spLocks noGrp="1"/>
          </p:cNvSpPr>
          <p:nvPr>
            <p:ph type="title"/>
          </p:nvPr>
        </p:nvSpPr>
        <p:spPr>
          <a:xfrm>
            <a:off x="838199" y="0"/>
            <a:ext cx="10515600" cy="1325563"/>
          </a:xfrm>
        </p:spPr>
        <p:txBody>
          <a:bodyPr/>
          <a:lstStyle/>
          <a:p>
            <a:r>
              <a:rPr lang="en-US" b="1" dirty="0"/>
              <a:t>Time Warp</a:t>
            </a:r>
          </a:p>
        </p:txBody>
      </p:sp>
      <p:cxnSp>
        <p:nvCxnSpPr>
          <p:cNvPr id="4" name="Straight Arrow Connector 3">
            <a:extLst>
              <a:ext uri="{FF2B5EF4-FFF2-40B4-BE49-F238E27FC236}">
                <a16:creationId xmlns:a16="http://schemas.microsoft.com/office/drawing/2014/main" id="{65DA6EA0-0D21-AB3E-C851-42AFB0BD02D8}"/>
              </a:ext>
            </a:extLst>
          </p:cNvPr>
          <p:cNvCxnSpPr>
            <a:cxnSpLocks/>
          </p:cNvCxnSpPr>
          <p:nvPr/>
        </p:nvCxnSpPr>
        <p:spPr>
          <a:xfrm>
            <a:off x="2213824" y="2223054"/>
            <a:ext cx="0" cy="394882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E460298-2CD6-38BD-37A9-E7CA3B62A403}"/>
              </a:ext>
            </a:extLst>
          </p:cNvPr>
          <p:cNvCxnSpPr>
            <a:cxnSpLocks/>
          </p:cNvCxnSpPr>
          <p:nvPr/>
        </p:nvCxnSpPr>
        <p:spPr>
          <a:xfrm flipH="1">
            <a:off x="4238712" y="2223054"/>
            <a:ext cx="1058" cy="394882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A0D9AC3-26F6-8B76-BCCE-3248AECFD9D6}"/>
              </a:ext>
            </a:extLst>
          </p:cNvPr>
          <p:cNvCxnSpPr>
            <a:cxnSpLocks/>
          </p:cNvCxnSpPr>
          <p:nvPr/>
        </p:nvCxnSpPr>
        <p:spPr>
          <a:xfrm>
            <a:off x="2213823" y="2691837"/>
            <a:ext cx="2024892" cy="1041964"/>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0311693-0842-6267-0E2C-39A9D7902763}"/>
              </a:ext>
            </a:extLst>
          </p:cNvPr>
          <p:cNvSpPr txBox="1"/>
          <p:nvPr/>
        </p:nvSpPr>
        <p:spPr>
          <a:xfrm>
            <a:off x="3871548" y="1721496"/>
            <a:ext cx="78566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Server</a:t>
            </a:r>
          </a:p>
        </p:txBody>
      </p:sp>
      <p:sp>
        <p:nvSpPr>
          <p:cNvPr id="15" name="TextBox 14">
            <a:extLst>
              <a:ext uri="{FF2B5EF4-FFF2-40B4-BE49-F238E27FC236}">
                <a16:creationId xmlns:a16="http://schemas.microsoft.com/office/drawing/2014/main" id="{A5AD5156-7275-DCA9-8732-C46033D1A041}"/>
              </a:ext>
            </a:extLst>
          </p:cNvPr>
          <p:cNvSpPr txBox="1"/>
          <p:nvPr/>
        </p:nvSpPr>
        <p:spPr>
          <a:xfrm>
            <a:off x="1733532" y="1742043"/>
            <a:ext cx="96058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Client A</a:t>
            </a:r>
          </a:p>
        </p:txBody>
      </p:sp>
      <p:sp>
        <p:nvSpPr>
          <p:cNvPr id="20" name="Rectangle 19">
            <a:extLst>
              <a:ext uri="{FF2B5EF4-FFF2-40B4-BE49-F238E27FC236}">
                <a16:creationId xmlns:a16="http://schemas.microsoft.com/office/drawing/2014/main" id="{ACBCFAEE-CA47-EDC8-C77F-E4350E817E1A}"/>
              </a:ext>
            </a:extLst>
          </p:cNvPr>
          <p:cNvSpPr/>
          <p:nvPr/>
        </p:nvSpPr>
        <p:spPr>
          <a:xfrm>
            <a:off x="2593988" y="3147626"/>
            <a:ext cx="1264561" cy="682656"/>
          </a:xfrm>
          <a:prstGeom prst="rect">
            <a:avLst/>
          </a:prstGeom>
          <a:solidFill>
            <a:schemeClr val="bg2">
              <a:lumMod val="90000"/>
            </a:schemeClr>
          </a:solidFill>
          <a:ln w="12700" cmpd="sng">
            <a:solidFill>
              <a:schemeClr val="accent1">
                <a:shade val="50000"/>
              </a:schemeClr>
            </a:solidFill>
            <a:prstDash val="sysDash"/>
            <a:extLst>
              <a:ext uri="{C807C97D-BFC1-408E-A445-0C87EB9F89A2}">
                <ask:lineSketchStyleProps xmlns:ask="http://schemas.microsoft.com/office/drawing/2018/sketchyshapes" sd="1219033472">
                  <a:custGeom>
                    <a:avLst/>
                    <a:gdLst>
                      <a:gd name="connsiteX0" fmla="*/ 0 w 1264561"/>
                      <a:gd name="connsiteY0" fmla="*/ 0 h 682656"/>
                      <a:gd name="connsiteX1" fmla="*/ 1264561 w 1264561"/>
                      <a:gd name="connsiteY1" fmla="*/ 0 h 682656"/>
                      <a:gd name="connsiteX2" fmla="*/ 1264561 w 1264561"/>
                      <a:gd name="connsiteY2" fmla="*/ 682656 h 682656"/>
                      <a:gd name="connsiteX3" fmla="*/ 0 w 1264561"/>
                      <a:gd name="connsiteY3" fmla="*/ 682656 h 682656"/>
                      <a:gd name="connsiteX4" fmla="*/ 0 w 1264561"/>
                      <a:gd name="connsiteY4" fmla="*/ 0 h 682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561" h="682656" fill="none" extrusionOk="0">
                        <a:moveTo>
                          <a:pt x="0" y="0"/>
                        </a:moveTo>
                        <a:cubicBezTo>
                          <a:pt x="324178" y="56396"/>
                          <a:pt x="845125" y="7957"/>
                          <a:pt x="1264561" y="0"/>
                        </a:cubicBezTo>
                        <a:cubicBezTo>
                          <a:pt x="1265848" y="123669"/>
                          <a:pt x="1246608" y="399985"/>
                          <a:pt x="1264561" y="682656"/>
                        </a:cubicBezTo>
                        <a:cubicBezTo>
                          <a:pt x="902252" y="620455"/>
                          <a:pt x="345760" y="672565"/>
                          <a:pt x="0" y="682656"/>
                        </a:cubicBezTo>
                        <a:cubicBezTo>
                          <a:pt x="39106" y="582328"/>
                          <a:pt x="16161" y="121977"/>
                          <a:pt x="0" y="0"/>
                        </a:cubicBezTo>
                        <a:close/>
                      </a:path>
                      <a:path w="1264561" h="682656" stroke="0" extrusionOk="0">
                        <a:moveTo>
                          <a:pt x="0" y="0"/>
                        </a:moveTo>
                        <a:cubicBezTo>
                          <a:pt x="437314" y="44243"/>
                          <a:pt x="973823" y="74655"/>
                          <a:pt x="1264561" y="0"/>
                        </a:cubicBezTo>
                        <a:cubicBezTo>
                          <a:pt x="1223091" y="204608"/>
                          <a:pt x="1204665" y="355696"/>
                          <a:pt x="1264561" y="682656"/>
                        </a:cubicBezTo>
                        <a:cubicBezTo>
                          <a:pt x="878830" y="604536"/>
                          <a:pt x="266119" y="771017"/>
                          <a:pt x="0" y="682656"/>
                        </a:cubicBezTo>
                        <a:cubicBezTo>
                          <a:pt x="60859" y="425683"/>
                          <a:pt x="-46520" y="12022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Message:</a:t>
            </a:r>
          </a:p>
          <a:p>
            <a:pPr algn="ctr"/>
            <a:r>
              <a:rPr lang="en-US" sz="1400" dirty="0">
                <a:solidFill>
                  <a:schemeClr val="tx1"/>
                </a:solidFill>
              </a:rPr>
              <a:t>Player input</a:t>
            </a:r>
          </a:p>
        </p:txBody>
      </p:sp>
      <p:cxnSp>
        <p:nvCxnSpPr>
          <p:cNvPr id="48" name="Straight Connector 47">
            <a:extLst>
              <a:ext uri="{FF2B5EF4-FFF2-40B4-BE49-F238E27FC236}">
                <a16:creationId xmlns:a16="http://schemas.microsoft.com/office/drawing/2014/main" id="{8EC033CD-A5B5-96A4-6D13-BD89CC5A285D}"/>
              </a:ext>
            </a:extLst>
          </p:cNvPr>
          <p:cNvCxnSpPr/>
          <p:nvPr/>
        </p:nvCxnSpPr>
        <p:spPr>
          <a:xfrm>
            <a:off x="1695520" y="2691837"/>
            <a:ext cx="3061495" cy="0"/>
          </a:xfrm>
          <a:prstGeom prst="line">
            <a:avLst/>
          </a:prstGeom>
          <a:ln>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4D01B3C-F932-9D06-20E8-D2BFD0B9140E}"/>
              </a:ext>
            </a:extLst>
          </p:cNvPr>
          <p:cNvCxnSpPr/>
          <p:nvPr/>
        </p:nvCxnSpPr>
        <p:spPr>
          <a:xfrm>
            <a:off x="1647877" y="3745191"/>
            <a:ext cx="3061495" cy="0"/>
          </a:xfrm>
          <a:prstGeom prst="line">
            <a:avLst/>
          </a:prstGeom>
          <a:ln>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EAD746F-DBB6-4D74-7BF2-AFD8C8A73DBF}"/>
              </a:ext>
            </a:extLst>
          </p:cNvPr>
          <p:cNvCxnSpPr>
            <a:cxnSpLocks/>
          </p:cNvCxnSpPr>
          <p:nvPr/>
        </p:nvCxnSpPr>
        <p:spPr>
          <a:xfrm flipH="1">
            <a:off x="2249682" y="3814238"/>
            <a:ext cx="1989030" cy="665927"/>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66A9F78-22C1-3844-33F6-6A22F25AC902}"/>
              </a:ext>
            </a:extLst>
          </p:cNvPr>
          <p:cNvSpPr/>
          <p:nvPr/>
        </p:nvSpPr>
        <p:spPr>
          <a:xfrm>
            <a:off x="2606987" y="4111044"/>
            <a:ext cx="1264561" cy="682656"/>
          </a:xfrm>
          <a:prstGeom prst="rect">
            <a:avLst/>
          </a:prstGeom>
          <a:solidFill>
            <a:schemeClr val="bg2">
              <a:lumMod val="90000"/>
            </a:schemeClr>
          </a:solidFill>
          <a:ln w="12700" cmpd="sng">
            <a:solidFill>
              <a:schemeClr val="accent1">
                <a:shade val="50000"/>
              </a:schemeClr>
            </a:solidFill>
            <a:prstDash val="sysDash"/>
            <a:extLst>
              <a:ext uri="{C807C97D-BFC1-408E-A445-0C87EB9F89A2}">
                <ask:lineSketchStyleProps xmlns:ask="http://schemas.microsoft.com/office/drawing/2018/sketchyshapes" sd="1219033472">
                  <a:custGeom>
                    <a:avLst/>
                    <a:gdLst>
                      <a:gd name="connsiteX0" fmla="*/ 0 w 1264561"/>
                      <a:gd name="connsiteY0" fmla="*/ 0 h 682656"/>
                      <a:gd name="connsiteX1" fmla="*/ 1264561 w 1264561"/>
                      <a:gd name="connsiteY1" fmla="*/ 0 h 682656"/>
                      <a:gd name="connsiteX2" fmla="*/ 1264561 w 1264561"/>
                      <a:gd name="connsiteY2" fmla="*/ 682656 h 682656"/>
                      <a:gd name="connsiteX3" fmla="*/ 0 w 1264561"/>
                      <a:gd name="connsiteY3" fmla="*/ 682656 h 682656"/>
                      <a:gd name="connsiteX4" fmla="*/ 0 w 1264561"/>
                      <a:gd name="connsiteY4" fmla="*/ 0 h 682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561" h="682656" fill="none" extrusionOk="0">
                        <a:moveTo>
                          <a:pt x="0" y="0"/>
                        </a:moveTo>
                        <a:cubicBezTo>
                          <a:pt x="324178" y="56396"/>
                          <a:pt x="845125" y="7957"/>
                          <a:pt x="1264561" y="0"/>
                        </a:cubicBezTo>
                        <a:cubicBezTo>
                          <a:pt x="1265848" y="123669"/>
                          <a:pt x="1246608" y="399985"/>
                          <a:pt x="1264561" y="682656"/>
                        </a:cubicBezTo>
                        <a:cubicBezTo>
                          <a:pt x="902252" y="620455"/>
                          <a:pt x="345760" y="672565"/>
                          <a:pt x="0" y="682656"/>
                        </a:cubicBezTo>
                        <a:cubicBezTo>
                          <a:pt x="39106" y="582328"/>
                          <a:pt x="16161" y="121977"/>
                          <a:pt x="0" y="0"/>
                        </a:cubicBezTo>
                        <a:close/>
                      </a:path>
                      <a:path w="1264561" h="682656" stroke="0" extrusionOk="0">
                        <a:moveTo>
                          <a:pt x="0" y="0"/>
                        </a:moveTo>
                        <a:cubicBezTo>
                          <a:pt x="437314" y="44243"/>
                          <a:pt x="973823" y="74655"/>
                          <a:pt x="1264561" y="0"/>
                        </a:cubicBezTo>
                        <a:cubicBezTo>
                          <a:pt x="1223091" y="204608"/>
                          <a:pt x="1204665" y="355696"/>
                          <a:pt x="1264561" y="682656"/>
                        </a:cubicBezTo>
                        <a:cubicBezTo>
                          <a:pt x="878830" y="604536"/>
                          <a:pt x="266119" y="771017"/>
                          <a:pt x="0" y="682656"/>
                        </a:cubicBezTo>
                        <a:cubicBezTo>
                          <a:pt x="60859" y="425683"/>
                          <a:pt x="-46520" y="12022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Message:</a:t>
            </a:r>
          </a:p>
          <a:p>
            <a:pPr algn="ctr"/>
            <a:r>
              <a:rPr lang="en-US" sz="1400" dirty="0">
                <a:solidFill>
                  <a:schemeClr val="tx1"/>
                </a:solidFill>
              </a:rPr>
              <a:t>World update</a:t>
            </a:r>
          </a:p>
        </p:txBody>
      </p:sp>
      <p:cxnSp>
        <p:nvCxnSpPr>
          <p:cNvPr id="3" name="Straight Arrow Connector 2">
            <a:extLst>
              <a:ext uri="{FF2B5EF4-FFF2-40B4-BE49-F238E27FC236}">
                <a16:creationId xmlns:a16="http://schemas.microsoft.com/office/drawing/2014/main" id="{4DA37A6A-6650-7E81-7E8A-1582DEDBFF75}"/>
              </a:ext>
            </a:extLst>
          </p:cNvPr>
          <p:cNvCxnSpPr>
            <a:cxnSpLocks/>
          </p:cNvCxnSpPr>
          <p:nvPr/>
        </p:nvCxnSpPr>
        <p:spPr>
          <a:xfrm>
            <a:off x="7762976" y="2126573"/>
            <a:ext cx="0" cy="394882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31860D0-B873-B835-316C-7A374EFF3D2A}"/>
              </a:ext>
            </a:extLst>
          </p:cNvPr>
          <p:cNvCxnSpPr>
            <a:cxnSpLocks/>
          </p:cNvCxnSpPr>
          <p:nvPr/>
        </p:nvCxnSpPr>
        <p:spPr>
          <a:xfrm flipH="1">
            <a:off x="9787864" y="2126573"/>
            <a:ext cx="1058" cy="394882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176E7D1-795C-2408-B25F-9B859DAB80D1}"/>
              </a:ext>
            </a:extLst>
          </p:cNvPr>
          <p:cNvCxnSpPr>
            <a:cxnSpLocks/>
          </p:cNvCxnSpPr>
          <p:nvPr/>
        </p:nvCxnSpPr>
        <p:spPr>
          <a:xfrm>
            <a:off x="7762975" y="2595356"/>
            <a:ext cx="33237" cy="17103"/>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37EA11A-EA8D-E410-00AF-CE30921F4F32}"/>
              </a:ext>
            </a:extLst>
          </p:cNvPr>
          <p:cNvSpPr txBox="1"/>
          <p:nvPr/>
        </p:nvSpPr>
        <p:spPr>
          <a:xfrm>
            <a:off x="9420700" y="1625015"/>
            <a:ext cx="78566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Server</a:t>
            </a:r>
          </a:p>
        </p:txBody>
      </p:sp>
      <p:sp>
        <p:nvSpPr>
          <p:cNvPr id="16" name="TextBox 15">
            <a:extLst>
              <a:ext uri="{FF2B5EF4-FFF2-40B4-BE49-F238E27FC236}">
                <a16:creationId xmlns:a16="http://schemas.microsoft.com/office/drawing/2014/main" id="{C294D54D-F931-F642-9B76-C376218F9740}"/>
              </a:ext>
            </a:extLst>
          </p:cNvPr>
          <p:cNvSpPr txBox="1"/>
          <p:nvPr/>
        </p:nvSpPr>
        <p:spPr>
          <a:xfrm>
            <a:off x="7282684" y="1645562"/>
            <a:ext cx="96058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Client A</a:t>
            </a:r>
          </a:p>
        </p:txBody>
      </p:sp>
      <p:sp>
        <p:nvSpPr>
          <p:cNvPr id="17" name="Rectangle 16">
            <a:extLst>
              <a:ext uri="{FF2B5EF4-FFF2-40B4-BE49-F238E27FC236}">
                <a16:creationId xmlns:a16="http://schemas.microsoft.com/office/drawing/2014/main" id="{276EF404-9BEA-2327-338D-01A6C51AA011}"/>
              </a:ext>
            </a:extLst>
          </p:cNvPr>
          <p:cNvSpPr/>
          <p:nvPr/>
        </p:nvSpPr>
        <p:spPr>
          <a:xfrm>
            <a:off x="8176375" y="2297270"/>
            <a:ext cx="1264561" cy="682656"/>
          </a:xfrm>
          <a:prstGeom prst="rect">
            <a:avLst/>
          </a:prstGeom>
          <a:solidFill>
            <a:schemeClr val="bg2">
              <a:lumMod val="90000"/>
            </a:schemeClr>
          </a:solidFill>
          <a:ln w="12700" cmpd="sng">
            <a:solidFill>
              <a:schemeClr val="accent1">
                <a:shade val="50000"/>
              </a:schemeClr>
            </a:solidFill>
            <a:prstDash val="sysDash"/>
            <a:extLst>
              <a:ext uri="{C807C97D-BFC1-408E-A445-0C87EB9F89A2}">
                <ask:lineSketchStyleProps xmlns:ask="http://schemas.microsoft.com/office/drawing/2018/sketchyshapes" sd="1219033472">
                  <a:custGeom>
                    <a:avLst/>
                    <a:gdLst>
                      <a:gd name="connsiteX0" fmla="*/ 0 w 1264561"/>
                      <a:gd name="connsiteY0" fmla="*/ 0 h 682656"/>
                      <a:gd name="connsiteX1" fmla="*/ 1264561 w 1264561"/>
                      <a:gd name="connsiteY1" fmla="*/ 0 h 682656"/>
                      <a:gd name="connsiteX2" fmla="*/ 1264561 w 1264561"/>
                      <a:gd name="connsiteY2" fmla="*/ 682656 h 682656"/>
                      <a:gd name="connsiteX3" fmla="*/ 0 w 1264561"/>
                      <a:gd name="connsiteY3" fmla="*/ 682656 h 682656"/>
                      <a:gd name="connsiteX4" fmla="*/ 0 w 1264561"/>
                      <a:gd name="connsiteY4" fmla="*/ 0 h 682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561" h="682656" fill="none" extrusionOk="0">
                        <a:moveTo>
                          <a:pt x="0" y="0"/>
                        </a:moveTo>
                        <a:cubicBezTo>
                          <a:pt x="324178" y="56396"/>
                          <a:pt x="845125" y="7957"/>
                          <a:pt x="1264561" y="0"/>
                        </a:cubicBezTo>
                        <a:cubicBezTo>
                          <a:pt x="1265848" y="123669"/>
                          <a:pt x="1246608" y="399985"/>
                          <a:pt x="1264561" y="682656"/>
                        </a:cubicBezTo>
                        <a:cubicBezTo>
                          <a:pt x="902252" y="620455"/>
                          <a:pt x="345760" y="672565"/>
                          <a:pt x="0" y="682656"/>
                        </a:cubicBezTo>
                        <a:cubicBezTo>
                          <a:pt x="39106" y="582328"/>
                          <a:pt x="16161" y="121977"/>
                          <a:pt x="0" y="0"/>
                        </a:cubicBezTo>
                        <a:close/>
                      </a:path>
                      <a:path w="1264561" h="682656" stroke="0" extrusionOk="0">
                        <a:moveTo>
                          <a:pt x="0" y="0"/>
                        </a:moveTo>
                        <a:cubicBezTo>
                          <a:pt x="437314" y="44243"/>
                          <a:pt x="973823" y="74655"/>
                          <a:pt x="1264561" y="0"/>
                        </a:cubicBezTo>
                        <a:cubicBezTo>
                          <a:pt x="1223091" y="204608"/>
                          <a:pt x="1204665" y="355696"/>
                          <a:pt x="1264561" y="682656"/>
                        </a:cubicBezTo>
                        <a:cubicBezTo>
                          <a:pt x="878830" y="604536"/>
                          <a:pt x="266119" y="771017"/>
                          <a:pt x="0" y="682656"/>
                        </a:cubicBezTo>
                        <a:cubicBezTo>
                          <a:pt x="60859" y="425683"/>
                          <a:pt x="-46520" y="12022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Message:</a:t>
            </a:r>
          </a:p>
          <a:p>
            <a:pPr algn="ctr"/>
            <a:r>
              <a:rPr lang="en-US" sz="1400" dirty="0">
                <a:solidFill>
                  <a:schemeClr val="tx1"/>
                </a:solidFill>
              </a:rPr>
              <a:t>Player input</a:t>
            </a:r>
          </a:p>
        </p:txBody>
      </p:sp>
      <p:cxnSp>
        <p:nvCxnSpPr>
          <p:cNvPr id="19" name="Straight Connector 18">
            <a:extLst>
              <a:ext uri="{FF2B5EF4-FFF2-40B4-BE49-F238E27FC236}">
                <a16:creationId xmlns:a16="http://schemas.microsoft.com/office/drawing/2014/main" id="{8CEDD976-7404-4710-6CFC-FABE88B95C9A}"/>
              </a:ext>
            </a:extLst>
          </p:cNvPr>
          <p:cNvCxnSpPr/>
          <p:nvPr/>
        </p:nvCxnSpPr>
        <p:spPr>
          <a:xfrm>
            <a:off x="7197029" y="3648710"/>
            <a:ext cx="3061495" cy="0"/>
          </a:xfrm>
          <a:prstGeom prst="line">
            <a:avLst/>
          </a:prstGeom>
          <a:ln>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1122164-D8D8-F786-81AF-38C6713FBC2F}"/>
              </a:ext>
            </a:extLst>
          </p:cNvPr>
          <p:cNvCxnSpPr>
            <a:cxnSpLocks/>
          </p:cNvCxnSpPr>
          <p:nvPr/>
        </p:nvCxnSpPr>
        <p:spPr>
          <a:xfrm flipH="1">
            <a:off x="7798834" y="3717757"/>
            <a:ext cx="1989030" cy="665927"/>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7368A02-2EA8-EF23-42BC-64CD3EB8E353}"/>
              </a:ext>
            </a:extLst>
          </p:cNvPr>
          <p:cNvSpPr/>
          <p:nvPr/>
        </p:nvSpPr>
        <p:spPr>
          <a:xfrm>
            <a:off x="8156139" y="4014563"/>
            <a:ext cx="1264561" cy="682656"/>
          </a:xfrm>
          <a:prstGeom prst="rect">
            <a:avLst/>
          </a:prstGeom>
          <a:solidFill>
            <a:schemeClr val="bg2">
              <a:lumMod val="90000"/>
            </a:schemeClr>
          </a:solidFill>
          <a:ln w="12700" cmpd="sng">
            <a:solidFill>
              <a:schemeClr val="accent1">
                <a:shade val="50000"/>
              </a:schemeClr>
            </a:solidFill>
            <a:prstDash val="sysDash"/>
            <a:extLst>
              <a:ext uri="{C807C97D-BFC1-408E-A445-0C87EB9F89A2}">
                <ask:lineSketchStyleProps xmlns:ask="http://schemas.microsoft.com/office/drawing/2018/sketchyshapes" sd="1219033472">
                  <a:custGeom>
                    <a:avLst/>
                    <a:gdLst>
                      <a:gd name="connsiteX0" fmla="*/ 0 w 1264561"/>
                      <a:gd name="connsiteY0" fmla="*/ 0 h 682656"/>
                      <a:gd name="connsiteX1" fmla="*/ 1264561 w 1264561"/>
                      <a:gd name="connsiteY1" fmla="*/ 0 h 682656"/>
                      <a:gd name="connsiteX2" fmla="*/ 1264561 w 1264561"/>
                      <a:gd name="connsiteY2" fmla="*/ 682656 h 682656"/>
                      <a:gd name="connsiteX3" fmla="*/ 0 w 1264561"/>
                      <a:gd name="connsiteY3" fmla="*/ 682656 h 682656"/>
                      <a:gd name="connsiteX4" fmla="*/ 0 w 1264561"/>
                      <a:gd name="connsiteY4" fmla="*/ 0 h 682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561" h="682656" fill="none" extrusionOk="0">
                        <a:moveTo>
                          <a:pt x="0" y="0"/>
                        </a:moveTo>
                        <a:cubicBezTo>
                          <a:pt x="324178" y="56396"/>
                          <a:pt x="845125" y="7957"/>
                          <a:pt x="1264561" y="0"/>
                        </a:cubicBezTo>
                        <a:cubicBezTo>
                          <a:pt x="1265848" y="123669"/>
                          <a:pt x="1246608" y="399985"/>
                          <a:pt x="1264561" y="682656"/>
                        </a:cubicBezTo>
                        <a:cubicBezTo>
                          <a:pt x="902252" y="620455"/>
                          <a:pt x="345760" y="672565"/>
                          <a:pt x="0" y="682656"/>
                        </a:cubicBezTo>
                        <a:cubicBezTo>
                          <a:pt x="39106" y="582328"/>
                          <a:pt x="16161" y="121977"/>
                          <a:pt x="0" y="0"/>
                        </a:cubicBezTo>
                        <a:close/>
                      </a:path>
                      <a:path w="1264561" h="682656" stroke="0" extrusionOk="0">
                        <a:moveTo>
                          <a:pt x="0" y="0"/>
                        </a:moveTo>
                        <a:cubicBezTo>
                          <a:pt x="437314" y="44243"/>
                          <a:pt x="973823" y="74655"/>
                          <a:pt x="1264561" y="0"/>
                        </a:cubicBezTo>
                        <a:cubicBezTo>
                          <a:pt x="1223091" y="204608"/>
                          <a:pt x="1204665" y="355696"/>
                          <a:pt x="1264561" y="682656"/>
                        </a:cubicBezTo>
                        <a:cubicBezTo>
                          <a:pt x="878830" y="604536"/>
                          <a:pt x="266119" y="771017"/>
                          <a:pt x="0" y="682656"/>
                        </a:cubicBezTo>
                        <a:cubicBezTo>
                          <a:pt x="60859" y="425683"/>
                          <a:pt x="-46520" y="12022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Message:</a:t>
            </a:r>
          </a:p>
          <a:p>
            <a:pPr algn="ctr"/>
            <a:r>
              <a:rPr lang="en-US" sz="1400" dirty="0">
                <a:solidFill>
                  <a:schemeClr val="tx1"/>
                </a:solidFill>
              </a:rPr>
              <a:t>World update</a:t>
            </a:r>
          </a:p>
        </p:txBody>
      </p:sp>
      <p:sp>
        <p:nvSpPr>
          <p:cNvPr id="26" name="TextBox 25">
            <a:extLst>
              <a:ext uri="{FF2B5EF4-FFF2-40B4-BE49-F238E27FC236}">
                <a16:creationId xmlns:a16="http://schemas.microsoft.com/office/drawing/2014/main" id="{5E2E9E9C-C1F1-0447-8654-A664B4D1E160}"/>
              </a:ext>
            </a:extLst>
          </p:cNvPr>
          <p:cNvSpPr txBox="1"/>
          <p:nvPr/>
        </p:nvSpPr>
        <p:spPr>
          <a:xfrm>
            <a:off x="5519511" y="3543979"/>
            <a:ext cx="1106393" cy="769441"/>
          </a:xfrm>
          <a:prstGeom prst="rect">
            <a:avLst/>
          </a:prstGeom>
          <a:noFill/>
        </p:spPr>
        <p:txBody>
          <a:bodyPr wrap="none" rtlCol="0">
            <a:spAutoFit/>
          </a:bodyPr>
          <a:lstStyle/>
          <a:p>
            <a:r>
              <a:rPr lang="en-US" sz="4400" dirty="0"/>
              <a:t>as if</a:t>
            </a:r>
          </a:p>
        </p:txBody>
      </p:sp>
    </p:spTree>
    <p:extLst>
      <p:ext uri="{BB962C8B-B14F-4D97-AF65-F5344CB8AC3E}">
        <p14:creationId xmlns:p14="http://schemas.microsoft.com/office/powerpoint/2010/main" val="577214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F7D67-A64B-CD4F-C125-6861E60A01E6}"/>
              </a:ext>
            </a:extLst>
          </p:cNvPr>
          <p:cNvSpPr>
            <a:spLocks noGrp="1"/>
          </p:cNvSpPr>
          <p:nvPr>
            <p:ph type="title"/>
          </p:nvPr>
        </p:nvSpPr>
        <p:spPr>
          <a:xfrm>
            <a:off x="808220" y="177747"/>
            <a:ext cx="10515600" cy="1325563"/>
          </a:xfrm>
        </p:spPr>
        <p:txBody>
          <a:bodyPr/>
          <a:lstStyle/>
          <a:p>
            <a:r>
              <a:rPr lang="en-US" dirty="0"/>
              <a:t>Introduction – Studying Latency’s Effects</a:t>
            </a:r>
          </a:p>
        </p:txBody>
      </p:sp>
      <p:sp>
        <p:nvSpPr>
          <p:cNvPr id="3" name="Content Placeholder 2">
            <a:extLst>
              <a:ext uri="{FF2B5EF4-FFF2-40B4-BE49-F238E27FC236}">
                <a16:creationId xmlns:a16="http://schemas.microsoft.com/office/drawing/2014/main" id="{E31E8B05-A131-7923-25A7-5DC2866C78EE}"/>
              </a:ext>
            </a:extLst>
          </p:cNvPr>
          <p:cNvSpPr>
            <a:spLocks noGrp="1"/>
          </p:cNvSpPr>
          <p:nvPr>
            <p:ph idx="1"/>
          </p:nvPr>
        </p:nvSpPr>
        <p:spPr>
          <a:xfrm>
            <a:off x="387086" y="1638247"/>
            <a:ext cx="5946259" cy="4972414"/>
          </a:xfrm>
        </p:spPr>
        <p:txBody>
          <a:bodyPr>
            <a:normAutofit/>
          </a:bodyPr>
          <a:lstStyle/>
          <a:p>
            <a:r>
              <a:rPr lang="en-US" dirty="0"/>
              <a:t>Top-down –  build/instrument full game</a:t>
            </a:r>
          </a:p>
          <a:p>
            <a:r>
              <a:rPr lang="en-US" dirty="0"/>
              <a:t>Bottom-up – isolate game action, combine for full game</a:t>
            </a:r>
          </a:p>
          <a:p>
            <a:r>
              <a:rPr lang="en-US" dirty="0"/>
              <a:t>Prior study 2D target selection, but not 3D target selection (e.g., shooting in FPS game)</a:t>
            </a:r>
          </a:p>
          <a:p>
            <a:pPr lvl="1"/>
            <a:r>
              <a:rPr lang="en-US" dirty="0">
                <a:solidFill>
                  <a:srgbClr val="0070C0"/>
                </a:solidFill>
              </a:rPr>
              <a:t>speed</a:t>
            </a:r>
            <a:r>
              <a:rPr lang="en-US" dirty="0"/>
              <a:t> &amp; </a:t>
            </a:r>
            <a:r>
              <a:rPr lang="en-US" dirty="0">
                <a:solidFill>
                  <a:srgbClr val="0070C0"/>
                </a:solidFill>
              </a:rPr>
              <a:t>size</a:t>
            </a:r>
            <a:r>
              <a:rPr lang="en-US" dirty="0"/>
              <a:t> of target on screen changes with opponent positions in virtual world</a:t>
            </a:r>
          </a:p>
          <a:p>
            <a:pPr lvl="1"/>
            <a:endParaRPr lang="en-US" dirty="0"/>
          </a:p>
          <a:p>
            <a:endParaRPr lang="en-US" dirty="0"/>
          </a:p>
          <a:p>
            <a:pPr marL="0" indent="0">
              <a:buNone/>
            </a:pPr>
            <a:endParaRPr lang="en-US" dirty="0"/>
          </a:p>
          <a:p>
            <a:pPr lvl="1"/>
            <a:endParaRPr lang="en-US" dirty="0"/>
          </a:p>
          <a:p>
            <a:endParaRPr lang="en-US" dirty="0"/>
          </a:p>
        </p:txBody>
      </p:sp>
      <p:grpSp>
        <p:nvGrpSpPr>
          <p:cNvPr id="4" name="Group 3">
            <a:extLst>
              <a:ext uri="{FF2B5EF4-FFF2-40B4-BE49-F238E27FC236}">
                <a16:creationId xmlns:a16="http://schemas.microsoft.com/office/drawing/2014/main" id="{AEE47913-40ED-823E-3D30-0E369FB6298D}"/>
              </a:ext>
            </a:extLst>
          </p:cNvPr>
          <p:cNvGrpSpPr/>
          <p:nvPr/>
        </p:nvGrpSpPr>
        <p:grpSpPr>
          <a:xfrm>
            <a:off x="6407046" y="1227053"/>
            <a:ext cx="5384800" cy="2710705"/>
            <a:chOff x="3581400" y="1594313"/>
            <a:chExt cx="5384800" cy="2710705"/>
          </a:xfrm>
        </p:grpSpPr>
        <p:sp>
          <p:nvSpPr>
            <p:cNvPr id="5" name="Freeform 6">
              <a:extLst>
                <a:ext uri="{FF2B5EF4-FFF2-40B4-BE49-F238E27FC236}">
                  <a16:creationId xmlns:a16="http://schemas.microsoft.com/office/drawing/2014/main" id="{23E5D3D7-EA01-46DA-E27B-A2638CE31FAD}"/>
                </a:ext>
              </a:extLst>
            </p:cNvPr>
            <p:cNvSpPr/>
            <p:nvPr/>
          </p:nvSpPr>
          <p:spPr>
            <a:xfrm>
              <a:off x="3956535" y="2134075"/>
              <a:ext cx="4157785" cy="2170943"/>
            </a:xfrm>
            <a:custGeom>
              <a:avLst/>
              <a:gdLst>
                <a:gd name="connsiteX0" fmla="*/ 0 w 4165600"/>
                <a:gd name="connsiteY0" fmla="*/ 54707 h 2133600"/>
                <a:gd name="connsiteX1" fmla="*/ 7816 w 4165600"/>
                <a:gd name="connsiteY1" fmla="*/ 617415 h 2133600"/>
                <a:gd name="connsiteX2" fmla="*/ 85970 w 4165600"/>
                <a:gd name="connsiteY2" fmla="*/ 1203569 h 2133600"/>
                <a:gd name="connsiteX3" fmla="*/ 164123 w 4165600"/>
                <a:gd name="connsiteY3" fmla="*/ 1742831 h 2133600"/>
                <a:gd name="connsiteX4" fmla="*/ 273539 w 4165600"/>
                <a:gd name="connsiteY4" fmla="*/ 2016369 h 2133600"/>
                <a:gd name="connsiteX5" fmla="*/ 453293 w 4165600"/>
                <a:gd name="connsiteY5" fmla="*/ 2102338 h 2133600"/>
                <a:gd name="connsiteX6" fmla="*/ 961293 w 4165600"/>
                <a:gd name="connsiteY6" fmla="*/ 2133600 h 2133600"/>
                <a:gd name="connsiteX7" fmla="*/ 1250462 w 4165600"/>
                <a:gd name="connsiteY7" fmla="*/ 2071077 h 2133600"/>
                <a:gd name="connsiteX8" fmla="*/ 1586523 w 4165600"/>
                <a:gd name="connsiteY8" fmla="*/ 1930400 h 2133600"/>
                <a:gd name="connsiteX9" fmla="*/ 1735016 w 4165600"/>
                <a:gd name="connsiteY9" fmla="*/ 1477107 h 2133600"/>
                <a:gd name="connsiteX10" fmla="*/ 1852247 w 4165600"/>
                <a:gd name="connsiteY10" fmla="*/ 1203569 h 2133600"/>
                <a:gd name="connsiteX11" fmla="*/ 1985108 w 4165600"/>
                <a:gd name="connsiteY11" fmla="*/ 1062892 h 2133600"/>
                <a:gd name="connsiteX12" fmla="*/ 2164862 w 4165600"/>
                <a:gd name="connsiteY12" fmla="*/ 1016000 h 2133600"/>
                <a:gd name="connsiteX13" fmla="*/ 2508739 w 4165600"/>
                <a:gd name="connsiteY13" fmla="*/ 1031631 h 2133600"/>
                <a:gd name="connsiteX14" fmla="*/ 2844800 w 4165600"/>
                <a:gd name="connsiteY14" fmla="*/ 1109784 h 2133600"/>
                <a:gd name="connsiteX15" fmla="*/ 3071447 w 4165600"/>
                <a:gd name="connsiteY15" fmla="*/ 1062892 h 2133600"/>
                <a:gd name="connsiteX16" fmla="*/ 3438770 w 4165600"/>
                <a:gd name="connsiteY16" fmla="*/ 1062892 h 2133600"/>
                <a:gd name="connsiteX17" fmla="*/ 3720123 w 4165600"/>
                <a:gd name="connsiteY17" fmla="*/ 1023815 h 2133600"/>
                <a:gd name="connsiteX18" fmla="*/ 3931139 w 4165600"/>
                <a:gd name="connsiteY18" fmla="*/ 1031631 h 2133600"/>
                <a:gd name="connsiteX19" fmla="*/ 4087447 w 4165600"/>
                <a:gd name="connsiteY19" fmla="*/ 828431 h 2133600"/>
                <a:gd name="connsiteX20" fmla="*/ 4165600 w 4165600"/>
                <a:gd name="connsiteY20" fmla="*/ 617415 h 2133600"/>
                <a:gd name="connsiteX21" fmla="*/ 4157785 w 4165600"/>
                <a:gd name="connsiteY21" fmla="*/ 390769 h 2133600"/>
                <a:gd name="connsiteX22" fmla="*/ 4142154 w 4165600"/>
                <a:gd name="connsiteY22" fmla="*/ 93784 h 2133600"/>
                <a:gd name="connsiteX23" fmla="*/ 4142154 w 4165600"/>
                <a:gd name="connsiteY23" fmla="*/ 0 h 2133600"/>
                <a:gd name="connsiteX24" fmla="*/ 0 w 4165600"/>
                <a:gd name="connsiteY24" fmla="*/ 54707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65600" h="2133600">
                  <a:moveTo>
                    <a:pt x="0" y="54707"/>
                  </a:moveTo>
                  <a:lnTo>
                    <a:pt x="7816" y="617415"/>
                  </a:lnTo>
                  <a:lnTo>
                    <a:pt x="85970" y="1203569"/>
                  </a:lnTo>
                  <a:lnTo>
                    <a:pt x="164123" y="1742831"/>
                  </a:lnTo>
                  <a:lnTo>
                    <a:pt x="273539" y="2016369"/>
                  </a:lnTo>
                  <a:lnTo>
                    <a:pt x="453293" y="2102338"/>
                  </a:lnTo>
                  <a:lnTo>
                    <a:pt x="961293" y="2133600"/>
                  </a:lnTo>
                  <a:lnTo>
                    <a:pt x="1250462" y="2071077"/>
                  </a:lnTo>
                  <a:lnTo>
                    <a:pt x="1586523" y="1930400"/>
                  </a:lnTo>
                  <a:lnTo>
                    <a:pt x="1735016" y="1477107"/>
                  </a:lnTo>
                  <a:lnTo>
                    <a:pt x="1852247" y="1203569"/>
                  </a:lnTo>
                  <a:lnTo>
                    <a:pt x="1985108" y="1062892"/>
                  </a:lnTo>
                  <a:lnTo>
                    <a:pt x="2164862" y="1016000"/>
                  </a:lnTo>
                  <a:lnTo>
                    <a:pt x="2508739" y="1031631"/>
                  </a:lnTo>
                  <a:lnTo>
                    <a:pt x="2844800" y="1109784"/>
                  </a:lnTo>
                  <a:lnTo>
                    <a:pt x="3071447" y="1062892"/>
                  </a:lnTo>
                  <a:lnTo>
                    <a:pt x="3438770" y="1062892"/>
                  </a:lnTo>
                  <a:lnTo>
                    <a:pt x="3720123" y="1023815"/>
                  </a:lnTo>
                  <a:lnTo>
                    <a:pt x="3931139" y="1031631"/>
                  </a:lnTo>
                  <a:lnTo>
                    <a:pt x="4087447" y="828431"/>
                  </a:lnTo>
                  <a:lnTo>
                    <a:pt x="4165600" y="617415"/>
                  </a:lnTo>
                  <a:lnTo>
                    <a:pt x="4157785" y="390769"/>
                  </a:lnTo>
                  <a:lnTo>
                    <a:pt x="4142154" y="93784"/>
                  </a:lnTo>
                  <a:lnTo>
                    <a:pt x="4142154" y="0"/>
                  </a:lnTo>
                  <a:lnTo>
                    <a:pt x="0" y="54707"/>
                  </a:ln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BC38FC-7991-042A-31C9-AC18C397E420}"/>
                </a:ext>
              </a:extLst>
            </p:cNvPr>
            <p:cNvSpPr txBox="1"/>
            <p:nvPr/>
          </p:nvSpPr>
          <p:spPr>
            <a:xfrm>
              <a:off x="4308226" y="2227251"/>
              <a:ext cx="976923" cy="738664"/>
            </a:xfrm>
            <a:prstGeom prst="rect">
              <a:avLst/>
            </a:prstGeom>
            <a:solidFill>
              <a:schemeClr val="accent1">
                <a:lumMod val="20000"/>
                <a:lumOff val="80000"/>
              </a:schemeClr>
            </a:solidFill>
            <a:ln w="12700">
              <a:solidFill>
                <a:schemeClr val="tx1"/>
              </a:solidFill>
            </a:ln>
          </p:spPr>
          <p:txBody>
            <a:bodyPr wrap="square" rtlCol="0">
              <a:spAutoFit/>
            </a:bodyPr>
            <a:lstStyle/>
            <a:p>
              <a:pPr algn="ctr"/>
              <a:endParaRPr lang="en-US" sz="1400" dirty="0"/>
            </a:p>
            <a:p>
              <a:pPr algn="ctr"/>
              <a:r>
                <a:rPr lang="en-US" sz="1400" dirty="0"/>
                <a:t>UT</a:t>
              </a:r>
            </a:p>
            <a:p>
              <a:pPr algn="ctr"/>
              <a:endParaRPr lang="en-US" sz="1400" dirty="0"/>
            </a:p>
          </p:txBody>
        </p:sp>
        <p:sp>
          <p:nvSpPr>
            <p:cNvPr id="7" name="TextBox 6">
              <a:extLst>
                <a:ext uri="{FF2B5EF4-FFF2-40B4-BE49-F238E27FC236}">
                  <a16:creationId xmlns:a16="http://schemas.microsoft.com/office/drawing/2014/main" id="{ADF036A0-66A1-0CC2-3B78-E6E60FE8A4A7}"/>
                </a:ext>
              </a:extLst>
            </p:cNvPr>
            <p:cNvSpPr txBox="1"/>
            <p:nvPr/>
          </p:nvSpPr>
          <p:spPr>
            <a:xfrm>
              <a:off x="4308226" y="3118151"/>
              <a:ext cx="976923" cy="738664"/>
            </a:xfrm>
            <a:prstGeom prst="rect">
              <a:avLst/>
            </a:prstGeom>
            <a:solidFill>
              <a:schemeClr val="accent1">
                <a:lumMod val="20000"/>
                <a:lumOff val="80000"/>
              </a:schemeClr>
            </a:solidFill>
            <a:ln w="12700">
              <a:solidFill>
                <a:schemeClr val="tx1"/>
              </a:solidFill>
            </a:ln>
          </p:spPr>
          <p:txBody>
            <a:bodyPr wrap="square" rtlCol="0">
              <a:spAutoFit/>
            </a:bodyPr>
            <a:lstStyle/>
            <a:p>
              <a:pPr algn="ctr"/>
              <a:endParaRPr lang="en-US" sz="1400" dirty="0"/>
            </a:p>
            <a:p>
              <a:pPr algn="ctr"/>
              <a:r>
                <a:rPr lang="en-US" sz="1400" dirty="0"/>
                <a:t>Quake</a:t>
              </a:r>
            </a:p>
            <a:p>
              <a:pPr algn="ctr"/>
              <a:endParaRPr lang="en-US" sz="1400" dirty="0"/>
            </a:p>
          </p:txBody>
        </p:sp>
        <p:sp>
          <p:nvSpPr>
            <p:cNvPr id="8" name="TextBox 7">
              <a:extLst>
                <a:ext uri="{FF2B5EF4-FFF2-40B4-BE49-F238E27FC236}">
                  <a16:creationId xmlns:a16="http://schemas.microsoft.com/office/drawing/2014/main" id="{DDF74248-89C4-AB3E-F192-0DEB18684687}"/>
                </a:ext>
              </a:extLst>
            </p:cNvPr>
            <p:cNvSpPr txBox="1"/>
            <p:nvPr/>
          </p:nvSpPr>
          <p:spPr>
            <a:xfrm>
              <a:off x="5599720" y="2227251"/>
              <a:ext cx="976923" cy="738664"/>
            </a:xfrm>
            <a:prstGeom prst="rect">
              <a:avLst/>
            </a:prstGeom>
            <a:solidFill>
              <a:schemeClr val="accent1">
                <a:lumMod val="20000"/>
                <a:lumOff val="80000"/>
              </a:schemeClr>
            </a:solidFill>
            <a:ln w="12700">
              <a:solidFill>
                <a:schemeClr val="tx1"/>
              </a:solidFill>
            </a:ln>
          </p:spPr>
          <p:txBody>
            <a:bodyPr wrap="square" rtlCol="0">
              <a:spAutoFit/>
            </a:bodyPr>
            <a:lstStyle/>
            <a:p>
              <a:pPr algn="ctr"/>
              <a:endParaRPr lang="en-US" sz="1400" dirty="0"/>
            </a:p>
            <a:p>
              <a:pPr algn="ctr"/>
              <a:r>
                <a:rPr lang="en-US" sz="1400" dirty="0"/>
                <a:t>Warcraft</a:t>
              </a:r>
            </a:p>
            <a:p>
              <a:pPr algn="ctr"/>
              <a:endParaRPr lang="en-US" sz="1400" dirty="0"/>
            </a:p>
          </p:txBody>
        </p:sp>
        <p:sp>
          <p:nvSpPr>
            <p:cNvPr id="9" name="TextBox 8">
              <a:extLst>
                <a:ext uri="{FF2B5EF4-FFF2-40B4-BE49-F238E27FC236}">
                  <a16:creationId xmlns:a16="http://schemas.microsoft.com/office/drawing/2014/main" id="{F32E8D14-589A-745A-A314-96785F1C740F}"/>
                </a:ext>
              </a:extLst>
            </p:cNvPr>
            <p:cNvSpPr txBox="1"/>
            <p:nvPr/>
          </p:nvSpPr>
          <p:spPr>
            <a:xfrm>
              <a:off x="6840413" y="2227251"/>
              <a:ext cx="976923" cy="738664"/>
            </a:xfrm>
            <a:prstGeom prst="rect">
              <a:avLst/>
            </a:prstGeom>
            <a:solidFill>
              <a:schemeClr val="accent1">
                <a:lumMod val="20000"/>
                <a:lumOff val="80000"/>
              </a:schemeClr>
            </a:solidFill>
            <a:ln w="12700">
              <a:solidFill>
                <a:schemeClr val="tx1"/>
              </a:solidFill>
            </a:ln>
          </p:spPr>
          <p:txBody>
            <a:bodyPr wrap="square" rtlCol="0">
              <a:spAutoFit/>
            </a:bodyPr>
            <a:lstStyle/>
            <a:p>
              <a:pPr algn="ctr"/>
              <a:endParaRPr lang="en-US" sz="1400" dirty="0"/>
            </a:p>
            <a:p>
              <a:pPr algn="ctr"/>
              <a:r>
                <a:rPr lang="en-US" sz="1400" dirty="0" err="1"/>
                <a:t>EverQuest</a:t>
              </a:r>
              <a:endParaRPr lang="en-US" sz="1400" dirty="0"/>
            </a:p>
            <a:p>
              <a:pPr algn="ctr"/>
              <a:endParaRPr lang="en-US" sz="1400" dirty="0"/>
            </a:p>
          </p:txBody>
        </p:sp>
        <p:cxnSp>
          <p:nvCxnSpPr>
            <p:cNvPr id="10" name="Straight Arrow Connector 9">
              <a:extLst>
                <a:ext uri="{FF2B5EF4-FFF2-40B4-BE49-F238E27FC236}">
                  <a16:creationId xmlns:a16="http://schemas.microsoft.com/office/drawing/2014/main" id="{E5BFA4E0-5BB6-FC34-3525-AF094B4B396E}"/>
                </a:ext>
              </a:extLst>
            </p:cNvPr>
            <p:cNvCxnSpPr/>
            <p:nvPr/>
          </p:nvCxnSpPr>
          <p:spPr>
            <a:xfrm flipV="1">
              <a:off x="3581400" y="2067373"/>
              <a:ext cx="5384800" cy="25170"/>
            </a:xfrm>
            <a:prstGeom prst="straightConnector1">
              <a:avLst/>
            </a:prstGeom>
            <a:ln w="63500">
              <a:solidFill>
                <a:schemeClr val="tx1"/>
              </a:solidFill>
              <a:prstDash val="sysDash"/>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C05216D-BC31-171F-91BD-F8F6DDA357BE}"/>
                </a:ext>
              </a:extLst>
            </p:cNvPr>
            <p:cNvCxnSpPr/>
            <p:nvPr/>
          </p:nvCxnSpPr>
          <p:spPr>
            <a:xfrm>
              <a:off x="8286881" y="2262942"/>
              <a:ext cx="23446" cy="1404086"/>
            </a:xfrm>
            <a:prstGeom prst="straightConnector1">
              <a:avLst/>
            </a:prstGeom>
            <a:ln w="1143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F59877B-6702-54D5-1F30-80D3EA36192F}"/>
                </a:ext>
              </a:extLst>
            </p:cNvPr>
            <p:cNvSpPr txBox="1"/>
            <p:nvPr/>
          </p:nvSpPr>
          <p:spPr>
            <a:xfrm rot="5400000">
              <a:off x="8051997" y="2613983"/>
              <a:ext cx="1033232" cy="369332"/>
            </a:xfrm>
            <a:prstGeom prst="rect">
              <a:avLst/>
            </a:prstGeom>
            <a:noFill/>
          </p:spPr>
          <p:txBody>
            <a:bodyPr wrap="none" rtlCol="0">
              <a:spAutoFit/>
            </a:bodyPr>
            <a:lstStyle/>
            <a:p>
              <a:r>
                <a:rPr lang="en-US" dirty="0"/>
                <a:t>Research</a:t>
              </a:r>
            </a:p>
          </p:txBody>
        </p:sp>
        <p:sp>
          <p:nvSpPr>
            <p:cNvPr id="13" name="TextBox 12">
              <a:extLst>
                <a:ext uri="{FF2B5EF4-FFF2-40B4-BE49-F238E27FC236}">
                  <a16:creationId xmlns:a16="http://schemas.microsoft.com/office/drawing/2014/main" id="{BEA479E9-6482-AE62-AFFD-FDB461ABD8EC}"/>
                </a:ext>
              </a:extLst>
            </p:cNvPr>
            <p:cNvSpPr txBox="1"/>
            <p:nvPr/>
          </p:nvSpPr>
          <p:spPr>
            <a:xfrm>
              <a:off x="5333094" y="1594313"/>
              <a:ext cx="1881412" cy="461665"/>
            </a:xfrm>
            <a:prstGeom prst="rect">
              <a:avLst/>
            </a:prstGeom>
            <a:noFill/>
          </p:spPr>
          <p:txBody>
            <a:bodyPr wrap="none" rtlCol="0">
              <a:spAutoFit/>
            </a:bodyPr>
            <a:lstStyle/>
            <a:p>
              <a:r>
                <a:rPr lang="en-US" sz="2400" dirty="0"/>
                <a:t>Game Genres</a:t>
              </a:r>
            </a:p>
          </p:txBody>
        </p:sp>
      </p:grpSp>
      <p:sp>
        <p:nvSpPr>
          <p:cNvPr id="14" name="TextBox 13">
            <a:extLst>
              <a:ext uri="{FF2B5EF4-FFF2-40B4-BE49-F238E27FC236}">
                <a16:creationId xmlns:a16="http://schemas.microsoft.com/office/drawing/2014/main" id="{94043CF1-8B36-3397-DA02-1ACF439CF06D}"/>
              </a:ext>
            </a:extLst>
          </p:cNvPr>
          <p:cNvSpPr txBox="1"/>
          <p:nvPr/>
        </p:nvSpPr>
        <p:spPr>
          <a:xfrm>
            <a:off x="9099446" y="3030392"/>
            <a:ext cx="1447800" cy="1200329"/>
          </a:xfrm>
          <a:prstGeom prst="rect">
            <a:avLst/>
          </a:prstGeom>
          <a:noFill/>
        </p:spPr>
        <p:txBody>
          <a:bodyPr wrap="square" rtlCol="0">
            <a:spAutoFit/>
          </a:bodyPr>
          <a:lstStyle/>
          <a:p>
            <a:pPr algn="ctr"/>
            <a:r>
              <a:rPr lang="en-US" sz="2400" dirty="0"/>
              <a:t>Effect of delay on games?</a:t>
            </a:r>
          </a:p>
        </p:txBody>
      </p:sp>
      <p:grpSp>
        <p:nvGrpSpPr>
          <p:cNvPr id="15" name="Group 14">
            <a:extLst>
              <a:ext uri="{FF2B5EF4-FFF2-40B4-BE49-F238E27FC236}">
                <a16:creationId xmlns:a16="http://schemas.microsoft.com/office/drawing/2014/main" id="{D1C6E576-322A-6B52-EE15-4C869F6D2987}"/>
              </a:ext>
            </a:extLst>
          </p:cNvPr>
          <p:cNvGrpSpPr/>
          <p:nvPr/>
        </p:nvGrpSpPr>
        <p:grpSpPr>
          <a:xfrm>
            <a:off x="6526967" y="3979290"/>
            <a:ext cx="5384800" cy="2114610"/>
            <a:chOff x="3581400" y="4278864"/>
            <a:chExt cx="5384800" cy="2114610"/>
          </a:xfrm>
        </p:grpSpPr>
        <p:sp>
          <p:nvSpPr>
            <p:cNvPr id="16" name="Freeform 5">
              <a:extLst>
                <a:ext uri="{FF2B5EF4-FFF2-40B4-BE49-F238E27FC236}">
                  <a16:creationId xmlns:a16="http://schemas.microsoft.com/office/drawing/2014/main" id="{6A7D8CA2-74FE-4345-33DD-8159822ACDEB}"/>
                </a:ext>
              </a:extLst>
            </p:cNvPr>
            <p:cNvSpPr/>
            <p:nvPr/>
          </p:nvSpPr>
          <p:spPr>
            <a:xfrm>
              <a:off x="4007334" y="4759239"/>
              <a:ext cx="4056184" cy="1086338"/>
            </a:xfrm>
            <a:custGeom>
              <a:avLst/>
              <a:gdLst>
                <a:gd name="connsiteX0" fmla="*/ 0 w 4056184"/>
                <a:gd name="connsiteY0" fmla="*/ 1055077 h 1086338"/>
                <a:gd name="connsiteX1" fmla="*/ 54707 w 4056184"/>
                <a:gd name="connsiteY1" fmla="*/ 703384 h 1086338"/>
                <a:gd name="connsiteX2" fmla="*/ 85969 w 4056184"/>
                <a:gd name="connsiteY2" fmla="*/ 336061 h 1086338"/>
                <a:gd name="connsiteX3" fmla="*/ 187569 w 4056184"/>
                <a:gd name="connsiteY3" fmla="*/ 179754 h 1086338"/>
                <a:gd name="connsiteX4" fmla="*/ 382953 w 4056184"/>
                <a:gd name="connsiteY4" fmla="*/ 62523 h 1086338"/>
                <a:gd name="connsiteX5" fmla="*/ 570523 w 4056184"/>
                <a:gd name="connsiteY5" fmla="*/ 0 h 1086338"/>
                <a:gd name="connsiteX6" fmla="*/ 851876 w 4056184"/>
                <a:gd name="connsiteY6" fmla="*/ 15631 h 1086338"/>
                <a:gd name="connsiteX7" fmla="*/ 1101969 w 4056184"/>
                <a:gd name="connsiteY7" fmla="*/ 101600 h 1086338"/>
                <a:gd name="connsiteX8" fmla="*/ 1383323 w 4056184"/>
                <a:gd name="connsiteY8" fmla="*/ 132861 h 1086338"/>
                <a:gd name="connsiteX9" fmla="*/ 1688123 w 4056184"/>
                <a:gd name="connsiteY9" fmla="*/ 62523 h 1086338"/>
                <a:gd name="connsiteX10" fmla="*/ 1953846 w 4056184"/>
                <a:gd name="connsiteY10" fmla="*/ 39077 h 1086338"/>
                <a:gd name="connsiteX11" fmla="*/ 2250830 w 4056184"/>
                <a:gd name="connsiteY11" fmla="*/ 148492 h 1086338"/>
                <a:gd name="connsiteX12" fmla="*/ 2516553 w 4056184"/>
                <a:gd name="connsiteY12" fmla="*/ 156308 h 1086338"/>
                <a:gd name="connsiteX13" fmla="*/ 2774461 w 4056184"/>
                <a:gd name="connsiteY13" fmla="*/ 171938 h 1086338"/>
                <a:gd name="connsiteX14" fmla="*/ 3024553 w 4056184"/>
                <a:gd name="connsiteY14" fmla="*/ 117231 h 1086338"/>
                <a:gd name="connsiteX15" fmla="*/ 3188676 w 4056184"/>
                <a:gd name="connsiteY15" fmla="*/ 46892 h 1086338"/>
                <a:gd name="connsiteX16" fmla="*/ 3485661 w 4056184"/>
                <a:gd name="connsiteY16" fmla="*/ 15631 h 1086338"/>
                <a:gd name="connsiteX17" fmla="*/ 3727938 w 4056184"/>
                <a:gd name="connsiteY17" fmla="*/ 101600 h 1086338"/>
                <a:gd name="connsiteX18" fmla="*/ 3876430 w 4056184"/>
                <a:gd name="connsiteY18" fmla="*/ 203200 h 1086338"/>
                <a:gd name="connsiteX19" fmla="*/ 4001476 w 4056184"/>
                <a:gd name="connsiteY19" fmla="*/ 281354 h 1086338"/>
                <a:gd name="connsiteX20" fmla="*/ 4048369 w 4056184"/>
                <a:gd name="connsiteY20" fmla="*/ 406400 h 1086338"/>
                <a:gd name="connsiteX21" fmla="*/ 4056184 w 4056184"/>
                <a:gd name="connsiteY21" fmla="*/ 578338 h 1086338"/>
                <a:gd name="connsiteX22" fmla="*/ 4032738 w 4056184"/>
                <a:gd name="connsiteY22" fmla="*/ 679938 h 1086338"/>
                <a:gd name="connsiteX23" fmla="*/ 4017107 w 4056184"/>
                <a:gd name="connsiteY23" fmla="*/ 914400 h 1086338"/>
                <a:gd name="connsiteX24" fmla="*/ 4024923 w 4056184"/>
                <a:gd name="connsiteY24" fmla="*/ 1055077 h 1086338"/>
                <a:gd name="connsiteX25" fmla="*/ 4024923 w 4056184"/>
                <a:gd name="connsiteY25" fmla="*/ 1086338 h 1086338"/>
                <a:gd name="connsiteX26" fmla="*/ 0 w 4056184"/>
                <a:gd name="connsiteY26" fmla="*/ 1055077 h 108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56184" h="1086338">
                  <a:moveTo>
                    <a:pt x="0" y="1055077"/>
                  </a:moveTo>
                  <a:lnTo>
                    <a:pt x="54707" y="703384"/>
                  </a:lnTo>
                  <a:lnTo>
                    <a:pt x="85969" y="336061"/>
                  </a:lnTo>
                  <a:lnTo>
                    <a:pt x="187569" y="179754"/>
                  </a:lnTo>
                  <a:lnTo>
                    <a:pt x="382953" y="62523"/>
                  </a:lnTo>
                  <a:lnTo>
                    <a:pt x="570523" y="0"/>
                  </a:lnTo>
                  <a:lnTo>
                    <a:pt x="851876" y="15631"/>
                  </a:lnTo>
                  <a:lnTo>
                    <a:pt x="1101969" y="101600"/>
                  </a:lnTo>
                  <a:lnTo>
                    <a:pt x="1383323" y="132861"/>
                  </a:lnTo>
                  <a:lnTo>
                    <a:pt x="1688123" y="62523"/>
                  </a:lnTo>
                  <a:lnTo>
                    <a:pt x="1953846" y="39077"/>
                  </a:lnTo>
                  <a:lnTo>
                    <a:pt x="2250830" y="148492"/>
                  </a:lnTo>
                  <a:lnTo>
                    <a:pt x="2516553" y="156308"/>
                  </a:lnTo>
                  <a:lnTo>
                    <a:pt x="2774461" y="171938"/>
                  </a:lnTo>
                  <a:lnTo>
                    <a:pt x="3024553" y="117231"/>
                  </a:lnTo>
                  <a:lnTo>
                    <a:pt x="3188676" y="46892"/>
                  </a:lnTo>
                  <a:lnTo>
                    <a:pt x="3485661" y="15631"/>
                  </a:lnTo>
                  <a:lnTo>
                    <a:pt x="3727938" y="101600"/>
                  </a:lnTo>
                  <a:lnTo>
                    <a:pt x="3876430" y="203200"/>
                  </a:lnTo>
                  <a:lnTo>
                    <a:pt x="4001476" y="281354"/>
                  </a:lnTo>
                  <a:lnTo>
                    <a:pt x="4048369" y="406400"/>
                  </a:lnTo>
                  <a:lnTo>
                    <a:pt x="4056184" y="578338"/>
                  </a:lnTo>
                  <a:lnTo>
                    <a:pt x="4032738" y="679938"/>
                  </a:lnTo>
                  <a:lnTo>
                    <a:pt x="4017107" y="914400"/>
                  </a:lnTo>
                  <a:lnTo>
                    <a:pt x="4024923" y="1055077"/>
                  </a:lnTo>
                  <a:lnTo>
                    <a:pt x="4024923" y="1086338"/>
                  </a:lnTo>
                  <a:lnTo>
                    <a:pt x="0" y="1055077"/>
                  </a:lnTo>
                  <a:close/>
                </a:path>
              </a:pathLst>
            </a:cu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7EDCB4C-1195-A995-8E76-0F156BFFF52B}"/>
                </a:ext>
              </a:extLst>
            </p:cNvPr>
            <p:cNvSpPr txBox="1"/>
            <p:nvPr/>
          </p:nvSpPr>
          <p:spPr>
            <a:xfrm>
              <a:off x="4308226" y="5038964"/>
              <a:ext cx="976923" cy="738664"/>
            </a:xfrm>
            <a:prstGeom prst="rect">
              <a:avLst/>
            </a:prstGeom>
            <a:solidFill>
              <a:schemeClr val="accent6">
                <a:lumMod val="20000"/>
                <a:lumOff val="80000"/>
              </a:schemeClr>
            </a:solidFill>
            <a:ln w="12700">
              <a:solidFill>
                <a:schemeClr val="tx1"/>
              </a:solidFill>
            </a:ln>
          </p:spPr>
          <p:txBody>
            <a:bodyPr wrap="square" rtlCol="0">
              <a:spAutoFit/>
            </a:bodyPr>
            <a:lstStyle/>
            <a:p>
              <a:pPr algn="ctr"/>
              <a:r>
                <a:rPr lang="en-US" sz="1400" dirty="0"/>
                <a:t>1D and 2D Target Selection</a:t>
              </a:r>
            </a:p>
          </p:txBody>
        </p:sp>
        <p:sp>
          <p:nvSpPr>
            <p:cNvPr id="18" name="TextBox 17">
              <a:extLst>
                <a:ext uri="{FF2B5EF4-FFF2-40B4-BE49-F238E27FC236}">
                  <a16:creationId xmlns:a16="http://schemas.microsoft.com/office/drawing/2014/main" id="{2CE51FC2-154C-5AD3-7624-CBB0B094B04D}"/>
                </a:ext>
              </a:extLst>
            </p:cNvPr>
            <p:cNvSpPr txBox="1"/>
            <p:nvPr/>
          </p:nvSpPr>
          <p:spPr>
            <a:xfrm>
              <a:off x="6840413" y="5033266"/>
              <a:ext cx="976923" cy="738664"/>
            </a:xfrm>
            <a:prstGeom prst="rect">
              <a:avLst/>
            </a:prstGeom>
            <a:solidFill>
              <a:schemeClr val="accent6">
                <a:lumMod val="20000"/>
                <a:lumOff val="80000"/>
              </a:schemeClr>
            </a:solidFill>
            <a:ln w="12700">
              <a:solidFill>
                <a:schemeClr val="tx1"/>
              </a:solidFill>
            </a:ln>
          </p:spPr>
          <p:txBody>
            <a:bodyPr wrap="square" rtlCol="0">
              <a:spAutoFit/>
            </a:bodyPr>
            <a:lstStyle/>
            <a:p>
              <a:pPr algn="ctr"/>
              <a:r>
                <a:rPr lang="en-US" sz="1400" dirty="0"/>
                <a:t>Moving Target Selection</a:t>
              </a:r>
            </a:p>
          </p:txBody>
        </p:sp>
        <p:sp>
          <p:nvSpPr>
            <p:cNvPr id="19" name="TextBox 18">
              <a:extLst>
                <a:ext uri="{FF2B5EF4-FFF2-40B4-BE49-F238E27FC236}">
                  <a16:creationId xmlns:a16="http://schemas.microsoft.com/office/drawing/2014/main" id="{4F1C16A4-5BFD-06E2-04AB-D8691558B21D}"/>
                </a:ext>
              </a:extLst>
            </p:cNvPr>
            <p:cNvSpPr txBox="1"/>
            <p:nvPr/>
          </p:nvSpPr>
          <p:spPr>
            <a:xfrm>
              <a:off x="5599720" y="5033266"/>
              <a:ext cx="976923" cy="738664"/>
            </a:xfrm>
            <a:prstGeom prst="rect">
              <a:avLst/>
            </a:prstGeom>
            <a:solidFill>
              <a:schemeClr val="accent6">
                <a:lumMod val="20000"/>
                <a:lumOff val="80000"/>
              </a:schemeClr>
            </a:solidFill>
            <a:ln w="12700">
              <a:solidFill>
                <a:schemeClr val="tx1"/>
              </a:solidFill>
            </a:ln>
          </p:spPr>
          <p:txBody>
            <a:bodyPr wrap="square" rtlCol="0">
              <a:spAutoFit/>
            </a:bodyPr>
            <a:lstStyle/>
            <a:p>
              <a:pPr algn="ctr"/>
              <a:r>
                <a:rPr lang="en-US" sz="1400" dirty="0"/>
                <a:t>Target Selection w/Delay</a:t>
              </a:r>
            </a:p>
          </p:txBody>
        </p:sp>
        <p:sp>
          <p:nvSpPr>
            <p:cNvPr id="20" name="TextBox 19">
              <a:extLst>
                <a:ext uri="{FF2B5EF4-FFF2-40B4-BE49-F238E27FC236}">
                  <a16:creationId xmlns:a16="http://schemas.microsoft.com/office/drawing/2014/main" id="{9B85D2C9-364F-1642-69FC-A14F5016ABFC}"/>
                </a:ext>
              </a:extLst>
            </p:cNvPr>
            <p:cNvSpPr txBox="1"/>
            <p:nvPr/>
          </p:nvSpPr>
          <p:spPr>
            <a:xfrm>
              <a:off x="5378112" y="5931809"/>
              <a:ext cx="1631024" cy="461665"/>
            </a:xfrm>
            <a:prstGeom prst="rect">
              <a:avLst/>
            </a:prstGeom>
            <a:noFill/>
          </p:spPr>
          <p:txBody>
            <a:bodyPr wrap="none" rtlCol="0">
              <a:spAutoFit/>
            </a:bodyPr>
            <a:lstStyle/>
            <a:p>
              <a:r>
                <a:rPr lang="en-US" sz="2400" dirty="0"/>
                <a:t>Input Types</a:t>
              </a:r>
            </a:p>
          </p:txBody>
        </p:sp>
        <p:cxnSp>
          <p:nvCxnSpPr>
            <p:cNvPr id="21" name="Straight Arrow Connector 20">
              <a:extLst>
                <a:ext uri="{FF2B5EF4-FFF2-40B4-BE49-F238E27FC236}">
                  <a16:creationId xmlns:a16="http://schemas.microsoft.com/office/drawing/2014/main" id="{A6EF7046-1A44-49A7-B89C-4A5FA7441CD2}"/>
                </a:ext>
              </a:extLst>
            </p:cNvPr>
            <p:cNvCxnSpPr/>
            <p:nvPr/>
          </p:nvCxnSpPr>
          <p:spPr>
            <a:xfrm rot="10800000">
              <a:off x="8313611" y="4278864"/>
              <a:ext cx="23446" cy="1404086"/>
            </a:xfrm>
            <a:prstGeom prst="straightConnector1">
              <a:avLst/>
            </a:prstGeom>
            <a:ln w="1143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332EA6D-D5BC-9155-862D-E13892BB4C26}"/>
                </a:ext>
              </a:extLst>
            </p:cNvPr>
            <p:cNvSpPr txBox="1"/>
            <p:nvPr/>
          </p:nvSpPr>
          <p:spPr>
            <a:xfrm rot="5400000">
              <a:off x="8051997" y="4981669"/>
              <a:ext cx="1033232" cy="369332"/>
            </a:xfrm>
            <a:prstGeom prst="rect">
              <a:avLst/>
            </a:prstGeom>
            <a:noFill/>
          </p:spPr>
          <p:txBody>
            <a:bodyPr wrap="none" rtlCol="0">
              <a:spAutoFit/>
            </a:bodyPr>
            <a:lstStyle/>
            <a:p>
              <a:r>
                <a:rPr lang="en-US" dirty="0"/>
                <a:t>Research</a:t>
              </a:r>
            </a:p>
          </p:txBody>
        </p:sp>
        <p:cxnSp>
          <p:nvCxnSpPr>
            <p:cNvPr id="23" name="Straight Arrow Connector 22">
              <a:extLst>
                <a:ext uri="{FF2B5EF4-FFF2-40B4-BE49-F238E27FC236}">
                  <a16:creationId xmlns:a16="http://schemas.microsoft.com/office/drawing/2014/main" id="{C40B34F5-8A5A-98D4-E27D-0074B82209CD}"/>
                </a:ext>
              </a:extLst>
            </p:cNvPr>
            <p:cNvCxnSpPr/>
            <p:nvPr/>
          </p:nvCxnSpPr>
          <p:spPr>
            <a:xfrm flipV="1">
              <a:off x="3581400" y="5919223"/>
              <a:ext cx="5384800" cy="25170"/>
            </a:xfrm>
            <a:prstGeom prst="straightConnector1">
              <a:avLst/>
            </a:prstGeom>
            <a:ln w="63500">
              <a:solidFill>
                <a:schemeClr val="tx1"/>
              </a:solidFill>
              <a:prstDash val="sysDash"/>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8F8AB729-6797-E0AE-41FF-884FAA9BE05E}"/>
              </a:ext>
            </a:extLst>
          </p:cNvPr>
          <p:cNvSpPr txBox="1"/>
          <p:nvPr/>
        </p:nvSpPr>
        <p:spPr>
          <a:xfrm>
            <a:off x="1930725" y="6142265"/>
            <a:ext cx="8712257" cy="461665"/>
          </a:xfrm>
          <a:prstGeom prst="rect">
            <a:avLst/>
          </a:prstGeom>
          <a:solidFill>
            <a:schemeClr val="accent2">
              <a:lumMod val="20000"/>
              <a:lumOff val="80000"/>
            </a:schemeClr>
          </a:solidFill>
          <a:ln w="19050">
            <a:solidFill>
              <a:schemeClr val="tx1"/>
            </a:solidFill>
          </a:ln>
        </p:spPr>
        <p:txBody>
          <a:bodyPr wrap="none" rtlCol="0">
            <a:spAutoFit/>
          </a:bodyPr>
          <a:lstStyle/>
          <a:p>
            <a:r>
              <a:rPr lang="en-US" sz="2400" dirty="0"/>
              <a:t>Remiss in evaluating the impact of latency compensation techniques</a:t>
            </a:r>
          </a:p>
        </p:txBody>
      </p:sp>
    </p:spTree>
    <p:extLst>
      <p:ext uri="{BB962C8B-B14F-4D97-AF65-F5344CB8AC3E}">
        <p14:creationId xmlns:p14="http://schemas.microsoft.com/office/powerpoint/2010/main" val="13534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5531F-A077-1536-8DDC-89D67828E82C}"/>
              </a:ext>
            </a:extLst>
          </p:cNvPr>
          <p:cNvSpPr>
            <a:spLocks noGrp="1"/>
          </p:cNvSpPr>
          <p:nvPr>
            <p:ph type="title"/>
          </p:nvPr>
        </p:nvSpPr>
        <p:spPr/>
        <p:txBody>
          <a:bodyPr/>
          <a:lstStyle/>
          <a:p>
            <a:r>
              <a:rPr lang="en-US" dirty="0"/>
              <a:t>Problem Statement</a:t>
            </a:r>
          </a:p>
        </p:txBody>
      </p:sp>
      <p:sp>
        <p:nvSpPr>
          <p:cNvPr id="3" name="Content Placeholder 2">
            <a:extLst>
              <a:ext uri="{FF2B5EF4-FFF2-40B4-BE49-F238E27FC236}">
                <a16:creationId xmlns:a16="http://schemas.microsoft.com/office/drawing/2014/main" id="{39035DFA-1BB8-D760-28BD-EBE2B72A0290}"/>
              </a:ext>
            </a:extLst>
          </p:cNvPr>
          <p:cNvSpPr>
            <a:spLocks noGrp="1"/>
          </p:cNvSpPr>
          <p:nvPr>
            <p:ph idx="1"/>
          </p:nvPr>
        </p:nvSpPr>
        <p:spPr>
          <a:xfrm>
            <a:off x="838201" y="1825625"/>
            <a:ext cx="6462010" cy="4351338"/>
          </a:xfrm>
        </p:spPr>
        <p:txBody>
          <a:bodyPr>
            <a:normAutofit lnSpcReduction="10000"/>
          </a:bodyPr>
          <a:lstStyle/>
          <a:p>
            <a:pPr marL="0" indent="0">
              <a:buNone/>
            </a:pPr>
            <a:r>
              <a:rPr lang="en-US" sz="3200" dirty="0">
                <a:solidFill>
                  <a:srgbClr val="008000"/>
                </a:solidFill>
              </a:rPr>
              <a:t>Goal </a:t>
            </a:r>
          </a:p>
          <a:p>
            <a:r>
              <a:rPr lang="en-US" dirty="0"/>
              <a:t>Quantify (and model) the effects of latency on 3D target selection with (and without) latency compensation</a:t>
            </a:r>
          </a:p>
          <a:p>
            <a:endParaRPr lang="en-US" dirty="0"/>
          </a:p>
          <a:p>
            <a:pPr marL="0" indent="0">
              <a:buNone/>
            </a:pPr>
            <a:r>
              <a:rPr lang="en-US" sz="3200" dirty="0">
                <a:solidFill>
                  <a:srgbClr val="0070C0"/>
                </a:solidFill>
              </a:rPr>
              <a:t>Potential Benefits</a:t>
            </a:r>
          </a:p>
          <a:p>
            <a:r>
              <a:rPr lang="en-US" sz="2800" dirty="0"/>
              <a:t>Understand latencies effects (other games, interfaces)</a:t>
            </a:r>
          </a:p>
          <a:p>
            <a:r>
              <a:rPr lang="en-US" sz="2800" dirty="0"/>
              <a:t>Combine with navigation, generalize to all FPS games</a:t>
            </a:r>
          </a:p>
          <a:p>
            <a:pPr marL="0" indent="0">
              <a:buNone/>
            </a:pPr>
            <a:endParaRPr lang="en-US" sz="2800" dirty="0"/>
          </a:p>
          <a:p>
            <a:endParaRPr lang="en-US" dirty="0"/>
          </a:p>
          <a:p>
            <a:pPr lvl="1"/>
            <a:endParaRPr lang="en-US" dirty="0"/>
          </a:p>
        </p:txBody>
      </p:sp>
      <p:pic>
        <p:nvPicPr>
          <p:cNvPr id="4" name="Picture 2" descr="Target Aim GIF - Target Aim Shoot - Discover &amp; Share GIFs">
            <a:extLst>
              <a:ext uri="{FF2B5EF4-FFF2-40B4-BE49-F238E27FC236}">
                <a16:creationId xmlns:a16="http://schemas.microsoft.com/office/drawing/2014/main" id="{8A5BD280-2585-CDAA-914E-71147DA74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9349" y="2320181"/>
            <a:ext cx="3977128" cy="250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4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D3C24-69C3-12E4-1773-EF4EB855500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5940CCA-0BC7-E6B6-DA10-585932CA41E2}"/>
              </a:ext>
            </a:extLst>
          </p:cNvPr>
          <p:cNvSpPr>
            <a:spLocks noGrp="1"/>
          </p:cNvSpPr>
          <p:nvPr>
            <p:ph idx="1"/>
          </p:nvPr>
        </p:nvSpPr>
        <p:spPr>
          <a:xfrm>
            <a:off x="2016176" y="1825625"/>
            <a:ext cx="9337623" cy="4351338"/>
          </a:xfrm>
        </p:spPr>
        <p:txBody>
          <a:bodyPr>
            <a:normAutofit/>
          </a:bodyPr>
          <a:lstStyle/>
          <a:p>
            <a:r>
              <a:rPr lang="en-US" sz="3200" dirty="0"/>
              <a:t>Introduction					(</a:t>
            </a:r>
            <a:r>
              <a:rPr lang="en-US" sz="3200" dirty="0">
                <a:solidFill>
                  <a:srgbClr val="008000"/>
                </a:solidFill>
              </a:rPr>
              <a:t>done</a:t>
            </a:r>
            <a:r>
              <a:rPr lang="en-US" sz="3200" dirty="0"/>
              <a:t>)</a:t>
            </a:r>
          </a:p>
          <a:p>
            <a:r>
              <a:rPr lang="en-US" sz="3200" dirty="0"/>
              <a:t>User Study					(</a:t>
            </a:r>
            <a:r>
              <a:rPr lang="en-US" sz="3200" dirty="0">
                <a:solidFill>
                  <a:srgbClr val="C00000"/>
                </a:solidFill>
              </a:rPr>
              <a:t>next</a:t>
            </a:r>
            <a:r>
              <a:rPr lang="en-US" sz="3200" dirty="0"/>
              <a:t>)</a:t>
            </a:r>
          </a:p>
          <a:p>
            <a:r>
              <a:rPr lang="en-US" sz="3200" dirty="0"/>
              <a:t>Analysis						</a:t>
            </a:r>
          </a:p>
          <a:p>
            <a:r>
              <a:rPr lang="en-US" sz="3200" dirty="0"/>
              <a:t>Conclusion</a:t>
            </a:r>
          </a:p>
        </p:txBody>
      </p:sp>
      <p:pic>
        <p:nvPicPr>
          <p:cNvPr id="2050" name="Picture 2" descr="Summary analysis icon color outline vector 15145361 Vector Art at Vecteezy">
            <a:extLst>
              <a:ext uri="{FF2B5EF4-FFF2-40B4-BE49-F238E27FC236}">
                <a16:creationId xmlns:a16="http://schemas.microsoft.com/office/drawing/2014/main" id="{A17BD38F-7494-48E9-B958-949352829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1247" y="4093357"/>
            <a:ext cx="2218543" cy="221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722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7240-BAAA-F68E-F0FD-689542076139}"/>
              </a:ext>
            </a:extLst>
          </p:cNvPr>
          <p:cNvSpPr>
            <a:spLocks noGrp="1"/>
          </p:cNvSpPr>
          <p:nvPr>
            <p:ph type="title"/>
          </p:nvPr>
        </p:nvSpPr>
        <p:spPr/>
        <p:txBody>
          <a:bodyPr/>
          <a:lstStyle/>
          <a:p>
            <a:r>
              <a:rPr lang="en-US" dirty="0"/>
              <a:t>User Study Design</a:t>
            </a:r>
          </a:p>
        </p:txBody>
      </p:sp>
      <p:sp>
        <p:nvSpPr>
          <p:cNvPr id="3" name="Content Placeholder 2">
            <a:extLst>
              <a:ext uri="{FF2B5EF4-FFF2-40B4-BE49-F238E27FC236}">
                <a16:creationId xmlns:a16="http://schemas.microsoft.com/office/drawing/2014/main" id="{FDD17ACB-0BD6-CEC4-A136-59F03F7410B2}"/>
              </a:ext>
            </a:extLst>
          </p:cNvPr>
          <p:cNvSpPr>
            <a:spLocks noGrp="1"/>
          </p:cNvSpPr>
          <p:nvPr>
            <p:ph idx="1"/>
          </p:nvPr>
        </p:nvSpPr>
        <p:spPr>
          <a:xfrm>
            <a:off x="838200" y="1476531"/>
            <a:ext cx="10515600" cy="5224072"/>
          </a:xfrm>
        </p:spPr>
        <p:txBody>
          <a:bodyPr>
            <a:normAutofit/>
          </a:bodyPr>
          <a:lstStyle/>
          <a:p>
            <a:r>
              <a:rPr lang="en-US" dirty="0"/>
              <a:t>Custom FPS game that isolates 3D target selection</a:t>
            </a:r>
          </a:p>
          <a:p>
            <a:pPr lvl="1"/>
            <a:r>
              <a:rPr lang="en-US" dirty="0"/>
              <a:t>Player cannot move</a:t>
            </a:r>
          </a:p>
          <a:p>
            <a:pPr lvl="1"/>
            <a:r>
              <a:rPr lang="en-US" dirty="0"/>
              <a:t>Only aim and shoot</a:t>
            </a:r>
          </a:p>
          <a:p>
            <a:pPr lvl="1"/>
            <a:endParaRPr lang="en-US" dirty="0"/>
          </a:p>
          <a:p>
            <a:r>
              <a:rPr lang="en-US" dirty="0"/>
              <a:t>Uses c</a:t>
            </a:r>
            <a:r>
              <a:rPr lang="en-US" dirty="0">
                <a:solidFill>
                  <a:schemeClr val="tx1"/>
                </a:solidFill>
              </a:rPr>
              <a:t>lient-server architecture</a:t>
            </a:r>
          </a:p>
          <a:p>
            <a:pPr lvl="1"/>
            <a:r>
              <a:rPr lang="en-US" dirty="0">
                <a:solidFill>
                  <a:schemeClr val="tx1"/>
                </a:solidFill>
              </a:rPr>
              <a:t>Control network latency</a:t>
            </a:r>
          </a:p>
          <a:p>
            <a:pPr lvl="1"/>
            <a:endParaRPr lang="en-US" dirty="0">
              <a:solidFill>
                <a:schemeClr val="tx1"/>
              </a:solidFill>
            </a:endParaRPr>
          </a:p>
          <a:p>
            <a:endParaRPr lang="en-US" dirty="0"/>
          </a:p>
          <a:p>
            <a:endParaRPr lang="en-US" dirty="0"/>
          </a:p>
          <a:p>
            <a:endParaRPr lang="en-US" dirty="0"/>
          </a:p>
          <a:p>
            <a:r>
              <a:rPr lang="en-US" dirty="0"/>
              <a:t>Implement latency compensation: </a:t>
            </a:r>
            <a:r>
              <a:rPr lang="en-US" dirty="0">
                <a:solidFill>
                  <a:srgbClr val="C00000"/>
                </a:solidFill>
              </a:rPr>
              <a:t>time warp</a:t>
            </a:r>
            <a:r>
              <a:rPr lang="en-US" dirty="0">
                <a:solidFill>
                  <a:schemeClr val="tx1"/>
                </a:solidFill>
              </a:rPr>
              <a:t>, </a:t>
            </a:r>
            <a:r>
              <a:rPr lang="en-US" dirty="0">
                <a:solidFill>
                  <a:srgbClr val="0070C0"/>
                </a:solidFill>
              </a:rPr>
              <a:t>self-prediction</a:t>
            </a:r>
          </a:p>
          <a:p>
            <a:endParaRPr lang="en-US" dirty="0"/>
          </a:p>
          <a:p>
            <a:endParaRPr lang="en-US" dirty="0">
              <a:solidFill>
                <a:schemeClr val="tx1"/>
              </a:solidFill>
            </a:endParaRPr>
          </a:p>
          <a:p>
            <a:endParaRPr lang="en-US" dirty="0"/>
          </a:p>
        </p:txBody>
      </p:sp>
      <p:pic>
        <p:nvPicPr>
          <p:cNvPr id="4" name="Picture 3">
            <a:extLst>
              <a:ext uri="{FF2B5EF4-FFF2-40B4-BE49-F238E27FC236}">
                <a16:creationId xmlns:a16="http://schemas.microsoft.com/office/drawing/2014/main" id="{B6890EA4-D107-28B6-D5D2-3BB78CA43F32}"/>
              </a:ext>
            </a:extLst>
          </p:cNvPr>
          <p:cNvPicPr>
            <a:picLocks noChangeAspect="1"/>
          </p:cNvPicPr>
          <p:nvPr/>
        </p:nvPicPr>
        <p:blipFill>
          <a:blip r:embed="rId3"/>
          <a:stretch>
            <a:fillRect/>
          </a:stretch>
        </p:blipFill>
        <p:spPr>
          <a:xfrm>
            <a:off x="6654534" y="2120731"/>
            <a:ext cx="5167357" cy="2775562"/>
          </a:xfrm>
          <a:prstGeom prst="rect">
            <a:avLst/>
          </a:prstGeom>
        </p:spPr>
      </p:pic>
      <p:pic>
        <p:nvPicPr>
          <p:cNvPr id="5" name="Picture 2">
            <a:extLst>
              <a:ext uri="{FF2B5EF4-FFF2-40B4-BE49-F238E27FC236}">
                <a16:creationId xmlns:a16="http://schemas.microsoft.com/office/drawing/2014/main" id="{6DB45CD0-EE46-69A5-2014-9A919B68F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447" y="2194288"/>
            <a:ext cx="1447112" cy="5262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74B90F0-8EC1-FC66-18C6-72DB8820C931}"/>
              </a:ext>
            </a:extLst>
          </p:cNvPr>
          <p:cNvPicPr>
            <a:picLocks noChangeAspect="1"/>
          </p:cNvPicPr>
          <p:nvPr/>
        </p:nvPicPr>
        <p:blipFill>
          <a:blip r:embed="rId5"/>
          <a:stretch>
            <a:fillRect/>
          </a:stretch>
        </p:blipFill>
        <p:spPr>
          <a:xfrm>
            <a:off x="1780816" y="4001294"/>
            <a:ext cx="3756652" cy="1616592"/>
          </a:xfrm>
          <a:prstGeom prst="rect">
            <a:avLst/>
          </a:prstGeom>
        </p:spPr>
      </p:pic>
    </p:spTree>
    <p:extLst>
      <p:ext uri="{BB962C8B-B14F-4D97-AF65-F5344CB8AC3E}">
        <p14:creationId xmlns:p14="http://schemas.microsoft.com/office/powerpoint/2010/main" val="419267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18D6-C8EB-B5CF-DD39-0457BF4B9E7C}"/>
              </a:ext>
            </a:extLst>
          </p:cNvPr>
          <p:cNvSpPr>
            <a:spLocks noGrp="1"/>
          </p:cNvSpPr>
          <p:nvPr>
            <p:ph type="title"/>
          </p:nvPr>
        </p:nvSpPr>
        <p:spPr>
          <a:xfrm>
            <a:off x="842961" y="260280"/>
            <a:ext cx="10515600" cy="1325563"/>
          </a:xfrm>
        </p:spPr>
        <p:txBody>
          <a:bodyPr/>
          <a:lstStyle/>
          <a:p>
            <a:r>
              <a:rPr lang="en-US" dirty="0"/>
              <a:t>Study Parameter – Latency Values </a:t>
            </a:r>
          </a:p>
        </p:txBody>
      </p:sp>
      <p:grpSp>
        <p:nvGrpSpPr>
          <p:cNvPr id="69" name="Group 68">
            <a:extLst>
              <a:ext uri="{FF2B5EF4-FFF2-40B4-BE49-F238E27FC236}">
                <a16:creationId xmlns:a16="http://schemas.microsoft.com/office/drawing/2014/main" id="{69315C25-D46F-E21B-855B-2DF5BEAD125C}"/>
              </a:ext>
            </a:extLst>
          </p:cNvPr>
          <p:cNvGrpSpPr/>
          <p:nvPr/>
        </p:nvGrpSpPr>
        <p:grpSpPr>
          <a:xfrm>
            <a:off x="3046962" y="2304386"/>
            <a:ext cx="8774459" cy="1236364"/>
            <a:chOff x="3129408" y="1797707"/>
            <a:chExt cx="8774459" cy="1236364"/>
          </a:xfrm>
        </p:grpSpPr>
        <p:sp>
          <p:nvSpPr>
            <p:cNvPr id="5" name="Right Arrow 13">
              <a:extLst>
                <a:ext uri="{FF2B5EF4-FFF2-40B4-BE49-F238E27FC236}">
                  <a16:creationId xmlns:a16="http://schemas.microsoft.com/office/drawing/2014/main" id="{7BFAB53A-FC43-4C4F-AD24-54EDEFB01E32}"/>
                </a:ext>
              </a:extLst>
            </p:cNvPr>
            <p:cNvSpPr/>
            <p:nvPr/>
          </p:nvSpPr>
          <p:spPr>
            <a:xfrm>
              <a:off x="3288504" y="2190279"/>
              <a:ext cx="8615363" cy="2884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B5DDCE7E-D33B-109F-2573-4A9D4BAB13C3}"/>
                </a:ext>
              </a:extLst>
            </p:cNvPr>
            <p:cNvCxnSpPr>
              <a:cxnSpLocks/>
            </p:cNvCxnSpPr>
            <p:nvPr/>
          </p:nvCxnSpPr>
          <p:spPr>
            <a:xfrm flipH="1" flipV="1">
              <a:off x="3297107" y="2236239"/>
              <a:ext cx="2380" cy="331265"/>
            </a:xfrm>
            <a:prstGeom prst="line">
              <a:avLst/>
            </a:prstGeom>
            <a:ln w="25400">
              <a:solidFill>
                <a:srgbClr val="FF0000"/>
              </a:solidFill>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D96CC190-3132-0228-8AA7-61A5B6F4D867}"/>
                </a:ext>
              </a:extLst>
            </p:cNvPr>
            <p:cNvSpPr txBox="1"/>
            <p:nvPr/>
          </p:nvSpPr>
          <p:spPr>
            <a:xfrm>
              <a:off x="3129408" y="2572406"/>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8" name="Straight Connector 7">
              <a:extLst>
                <a:ext uri="{FF2B5EF4-FFF2-40B4-BE49-F238E27FC236}">
                  <a16:creationId xmlns:a16="http://schemas.microsoft.com/office/drawing/2014/main" id="{ADA14A6B-492C-4C1B-9146-199923C3EFD0}"/>
                </a:ext>
              </a:extLst>
            </p:cNvPr>
            <p:cNvCxnSpPr>
              <a:cxnSpLocks/>
            </p:cNvCxnSpPr>
            <p:nvPr/>
          </p:nvCxnSpPr>
          <p:spPr>
            <a:xfrm flipH="1" flipV="1">
              <a:off x="5859626" y="2236239"/>
              <a:ext cx="2380" cy="331265"/>
            </a:xfrm>
            <a:prstGeom prst="line">
              <a:avLst/>
            </a:prstGeom>
            <a:ln w="254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4C92A54B-84CC-B779-C4FC-924770BD2A2A}"/>
                </a:ext>
              </a:extLst>
            </p:cNvPr>
            <p:cNvCxnSpPr>
              <a:cxnSpLocks/>
            </p:cNvCxnSpPr>
            <p:nvPr/>
          </p:nvCxnSpPr>
          <p:spPr>
            <a:xfrm flipH="1" flipV="1">
              <a:off x="8445089" y="2236239"/>
              <a:ext cx="2380" cy="331265"/>
            </a:xfrm>
            <a:prstGeom prst="line">
              <a:avLst/>
            </a:prstGeom>
            <a:ln w="254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73ACC981-CC3F-8602-5B64-E977D2A26B32}"/>
                </a:ext>
              </a:extLst>
            </p:cNvPr>
            <p:cNvCxnSpPr>
              <a:cxnSpLocks/>
            </p:cNvCxnSpPr>
            <p:nvPr/>
          </p:nvCxnSpPr>
          <p:spPr>
            <a:xfrm flipH="1" flipV="1">
              <a:off x="11029202" y="2236239"/>
              <a:ext cx="2380" cy="331265"/>
            </a:xfrm>
            <a:prstGeom prst="line">
              <a:avLst/>
            </a:prstGeom>
            <a:ln w="25400">
              <a:solidFill>
                <a:srgbClr val="FF0000"/>
              </a:solidFill>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9495EED6-0167-7757-9F9C-DFBEE63037B3}"/>
                </a:ext>
              </a:extLst>
            </p:cNvPr>
            <p:cNvSpPr txBox="1"/>
            <p:nvPr/>
          </p:nvSpPr>
          <p:spPr>
            <a:xfrm>
              <a:off x="5551041" y="2572406"/>
              <a:ext cx="6511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12" name="TextBox 11">
              <a:extLst>
                <a:ext uri="{FF2B5EF4-FFF2-40B4-BE49-F238E27FC236}">
                  <a16:creationId xmlns:a16="http://schemas.microsoft.com/office/drawing/2014/main" id="{4EF5851E-DE99-22BF-75FC-89C2B2018DBA}"/>
                </a:ext>
              </a:extLst>
            </p:cNvPr>
            <p:cNvSpPr txBox="1"/>
            <p:nvPr/>
          </p:nvSpPr>
          <p:spPr>
            <a:xfrm>
              <a:off x="8121958" y="2572406"/>
              <a:ext cx="6511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200</a:t>
              </a:r>
            </a:p>
          </p:txBody>
        </p:sp>
        <p:sp>
          <p:nvSpPr>
            <p:cNvPr id="13" name="TextBox 12">
              <a:extLst>
                <a:ext uri="{FF2B5EF4-FFF2-40B4-BE49-F238E27FC236}">
                  <a16:creationId xmlns:a16="http://schemas.microsoft.com/office/drawing/2014/main" id="{62DC1E91-FA2E-0DE0-81BE-3A7847583DA3}"/>
                </a:ext>
              </a:extLst>
            </p:cNvPr>
            <p:cNvSpPr txBox="1"/>
            <p:nvPr/>
          </p:nvSpPr>
          <p:spPr>
            <a:xfrm>
              <a:off x="10707421" y="2572406"/>
              <a:ext cx="6511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300</a:t>
              </a:r>
            </a:p>
          </p:txBody>
        </p:sp>
        <p:sp>
          <p:nvSpPr>
            <p:cNvPr id="14" name="TextBox 13">
              <a:extLst>
                <a:ext uri="{FF2B5EF4-FFF2-40B4-BE49-F238E27FC236}">
                  <a16:creationId xmlns:a16="http://schemas.microsoft.com/office/drawing/2014/main" id="{A064B9BA-E4CD-35A1-6DF4-1EB1BA62B87D}"/>
                </a:ext>
              </a:extLst>
            </p:cNvPr>
            <p:cNvSpPr txBox="1"/>
            <p:nvPr/>
          </p:nvSpPr>
          <p:spPr>
            <a:xfrm>
              <a:off x="3406155" y="2566474"/>
              <a:ext cx="7360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(ms)</a:t>
              </a:r>
            </a:p>
          </p:txBody>
        </p:sp>
        <p:sp>
          <p:nvSpPr>
            <p:cNvPr id="15" name="TextBox 14">
              <a:extLst>
                <a:ext uri="{FF2B5EF4-FFF2-40B4-BE49-F238E27FC236}">
                  <a16:creationId xmlns:a16="http://schemas.microsoft.com/office/drawing/2014/main" id="{F1EB105D-8FE9-FA68-1C65-BF1379270299}"/>
                </a:ext>
              </a:extLst>
            </p:cNvPr>
            <p:cNvSpPr txBox="1"/>
            <p:nvPr/>
          </p:nvSpPr>
          <p:spPr>
            <a:xfrm>
              <a:off x="3697101" y="1797707"/>
              <a:ext cx="17718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Gaming system</a:t>
              </a:r>
            </a:p>
          </p:txBody>
        </p:sp>
        <p:sp>
          <p:nvSpPr>
            <p:cNvPr id="16" name="TextBox 15">
              <a:extLst>
                <a:ext uri="{FF2B5EF4-FFF2-40B4-BE49-F238E27FC236}">
                  <a16:creationId xmlns:a16="http://schemas.microsoft.com/office/drawing/2014/main" id="{E4820E5E-4C65-76CB-8FDB-3B24584C832D}"/>
                </a:ext>
              </a:extLst>
            </p:cNvPr>
            <p:cNvSpPr txBox="1"/>
            <p:nvPr/>
          </p:nvSpPr>
          <p:spPr>
            <a:xfrm>
              <a:off x="6408520" y="1831164"/>
              <a:ext cx="13901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Normal PCs</a:t>
              </a:r>
            </a:p>
          </p:txBody>
        </p:sp>
        <p:sp>
          <p:nvSpPr>
            <p:cNvPr id="17" name="TextBox 16">
              <a:extLst>
                <a:ext uri="{FF2B5EF4-FFF2-40B4-BE49-F238E27FC236}">
                  <a16:creationId xmlns:a16="http://schemas.microsoft.com/office/drawing/2014/main" id="{60364742-02F0-9C2F-7510-E8D848C1D7C2}"/>
                </a:ext>
              </a:extLst>
            </p:cNvPr>
            <p:cNvSpPr txBox="1"/>
            <p:nvPr/>
          </p:nvSpPr>
          <p:spPr>
            <a:xfrm>
              <a:off x="8749436" y="1815585"/>
              <a:ext cx="18906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Console, TV, etc.</a:t>
              </a:r>
            </a:p>
          </p:txBody>
        </p:sp>
      </p:grpSp>
      <p:grpSp>
        <p:nvGrpSpPr>
          <p:cNvPr id="87" name="Group 86">
            <a:extLst>
              <a:ext uri="{FF2B5EF4-FFF2-40B4-BE49-F238E27FC236}">
                <a16:creationId xmlns:a16="http://schemas.microsoft.com/office/drawing/2014/main" id="{9F1F7DBD-F358-C064-071A-1276A415656B}"/>
              </a:ext>
            </a:extLst>
          </p:cNvPr>
          <p:cNvGrpSpPr/>
          <p:nvPr/>
        </p:nvGrpSpPr>
        <p:grpSpPr>
          <a:xfrm>
            <a:off x="3582828" y="1585843"/>
            <a:ext cx="2472375" cy="769211"/>
            <a:chOff x="3665274" y="1079164"/>
            <a:chExt cx="2472375" cy="769211"/>
          </a:xfrm>
        </p:grpSpPr>
        <p:grpSp>
          <p:nvGrpSpPr>
            <p:cNvPr id="81" name="Group 80">
              <a:extLst>
                <a:ext uri="{FF2B5EF4-FFF2-40B4-BE49-F238E27FC236}">
                  <a16:creationId xmlns:a16="http://schemas.microsoft.com/office/drawing/2014/main" id="{165BCA1C-EC24-E319-BBE6-6E38A5B06A1B}"/>
                </a:ext>
              </a:extLst>
            </p:cNvPr>
            <p:cNvGrpSpPr/>
            <p:nvPr/>
          </p:nvGrpSpPr>
          <p:grpSpPr>
            <a:xfrm>
              <a:off x="4930726" y="1088368"/>
              <a:ext cx="444352" cy="760007"/>
              <a:chOff x="4921282" y="1088833"/>
              <a:chExt cx="444352" cy="760007"/>
            </a:xfrm>
          </p:grpSpPr>
          <p:cxnSp>
            <p:nvCxnSpPr>
              <p:cNvPr id="26" name="Straight Arrow Connector 25">
                <a:extLst>
                  <a:ext uri="{FF2B5EF4-FFF2-40B4-BE49-F238E27FC236}">
                    <a16:creationId xmlns:a16="http://schemas.microsoft.com/office/drawing/2014/main" id="{5048C6F1-6160-23C6-9F8E-4EF702730D15}"/>
                  </a:ext>
                </a:extLst>
              </p:cNvPr>
              <p:cNvCxnSpPr>
                <a:cxnSpLocks/>
              </p:cNvCxnSpPr>
              <p:nvPr/>
            </p:nvCxnSpPr>
            <p:spPr>
              <a:xfrm>
                <a:off x="5143458" y="1467569"/>
                <a:ext cx="0" cy="38127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1660EC8-5452-2ADC-36F6-0D4BEE9256FD}"/>
                  </a:ext>
                </a:extLst>
              </p:cNvPr>
              <p:cNvSpPr txBox="1"/>
              <p:nvPr/>
            </p:nvSpPr>
            <p:spPr>
              <a:xfrm>
                <a:off x="4921282" y="1088833"/>
                <a:ext cx="444352" cy="4001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70AD47">
                        <a:lumMod val="75000"/>
                      </a:srgbClr>
                    </a:solidFill>
                    <a:effectLst/>
                    <a:uLnTx/>
                    <a:uFillTx/>
                    <a:latin typeface="Calibri" panose="020F0502020204030204"/>
                    <a:ea typeface="等线" panose="02010600030101010101" pitchFamily="2" charset="-122"/>
                    <a:cs typeface="+mn-cs"/>
                  </a:rPr>
                  <a:t>75</a:t>
                </a:r>
                <a:endParaRPr kumimoji="0" lang="en-US"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grpSp>
          <p:nvGrpSpPr>
            <p:cNvPr id="82" name="Group 81">
              <a:extLst>
                <a:ext uri="{FF2B5EF4-FFF2-40B4-BE49-F238E27FC236}">
                  <a16:creationId xmlns:a16="http://schemas.microsoft.com/office/drawing/2014/main" id="{A7A15B14-69BD-1FC1-BE14-46F9FA8F620E}"/>
                </a:ext>
              </a:extLst>
            </p:cNvPr>
            <p:cNvGrpSpPr/>
            <p:nvPr/>
          </p:nvGrpSpPr>
          <p:grpSpPr>
            <a:xfrm>
              <a:off x="4298000" y="1079164"/>
              <a:ext cx="444352" cy="769211"/>
              <a:chOff x="4311463" y="1079629"/>
              <a:chExt cx="444352" cy="769211"/>
            </a:xfrm>
          </p:grpSpPr>
          <p:sp>
            <p:nvSpPr>
              <p:cNvPr id="29" name="TextBox 28">
                <a:extLst>
                  <a:ext uri="{FF2B5EF4-FFF2-40B4-BE49-F238E27FC236}">
                    <a16:creationId xmlns:a16="http://schemas.microsoft.com/office/drawing/2014/main" id="{69ECC0F1-FAA1-C871-7AB2-41815C607483}"/>
                  </a:ext>
                </a:extLst>
              </p:cNvPr>
              <p:cNvSpPr txBox="1"/>
              <p:nvPr/>
            </p:nvSpPr>
            <p:spPr>
              <a:xfrm>
                <a:off x="4311463" y="1079629"/>
                <a:ext cx="4443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70AD47">
                        <a:lumMod val="75000"/>
                      </a:srgbClr>
                    </a:solidFill>
                    <a:effectLst/>
                    <a:uLnTx/>
                    <a:uFillTx/>
                    <a:latin typeface="Calibri" panose="020F0502020204030204"/>
                    <a:ea typeface="等线" panose="02010600030101010101" pitchFamily="2" charset="-122"/>
                    <a:cs typeface="+mn-cs"/>
                  </a:rPr>
                  <a:t>50</a:t>
                </a:r>
                <a:endParaRPr kumimoji="0" lang="en-US"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77" name="Straight Arrow Connector 76">
                <a:extLst>
                  <a:ext uri="{FF2B5EF4-FFF2-40B4-BE49-F238E27FC236}">
                    <a16:creationId xmlns:a16="http://schemas.microsoft.com/office/drawing/2014/main" id="{BB4C7B90-633C-5EE8-4DF0-4B2F63645396}"/>
                  </a:ext>
                </a:extLst>
              </p:cNvPr>
              <p:cNvCxnSpPr>
                <a:cxnSpLocks/>
              </p:cNvCxnSpPr>
              <p:nvPr/>
            </p:nvCxnSpPr>
            <p:spPr>
              <a:xfrm>
                <a:off x="4533639" y="1467569"/>
                <a:ext cx="0" cy="38127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08FC59B6-ED1F-5334-CDEB-588CEA2C0A3D}"/>
                </a:ext>
              </a:extLst>
            </p:cNvPr>
            <p:cNvGrpSpPr/>
            <p:nvPr/>
          </p:nvGrpSpPr>
          <p:grpSpPr>
            <a:xfrm>
              <a:off x="3665274" y="1090780"/>
              <a:ext cx="444352" cy="757595"/>
              <a:chOff x="3729806" y="1091245"/>
              <a:chExt cx="444352" cy="757595"/>
            </a:xfrm>
          </p:grpSpPr>
          <p:sp>
            <p:nvSpPr>
              <p:cNvPr id="31" name="TextBox 30">
                <a:extLst>
                  <a:ext uri="{FF2B5EF4-FFF2-40B4-BE49-F238E27FC236}">
                    <a16:creationId xmlns:a16="http://schemas.microsoft.com/office/drawing/2014/main" id="{80C014DC-5620-FA83-A75B-BD5BCF737E0A}"/>
                  </a:ext>
                </a:extLst>
              </p:cNvPr>
              <p:cNvSpPr txBox="1"/>
              <p:nvPr/>
            </p:nvSpPr>
            <p:spPr>
              <a:xfrm>
                <a:off x="3729806" y="1091245"/>
                <a:ext cx="4443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70AD47">
                        <a:lumMod val="75000"/>
                      </a:srgbClr>
                    </a:solidFill>
                    <a:effectLst/>
                    <a:uLnTx/>
                    <a:uFillTx/>
                    <a:latin typeface="Calibri" panose="020F0502020204030204"/>
                    <a:ea typeface="等线" panose="02010600030101010101" pitchFamily="2" charset="-122"/>
                    <a:cs typeface="+mn-cs"/>
                  </a:rPr>
                  <a:t>25</a:t>
                </a:r>
                <a:endParaRPr kumimoji="0" lang="en-US"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78" name="Straight Arrow Connector 77">
                <a:extLst>
                  <a:ext uri="{FF2B5EF4-FFF2-40B4-BE49-F238E27FC236}">
                    <a16:creationId xmlns:a16="http://schemas.microsoft.com/office/drawing/2014/main" id="{D9020D08-ADE0-54AA-AEA7-1CFE2C81D055}"/>
                  </a:ext>
                </a:extLst>
              </p:cNvPr>
              <p:cNvCxnSpPr>
                <a:cxnSpLocks/>
              </p:cNvCxnSpPr>
              <p:nvPr/>
            </p:nvCxnSpPr>
            <p:spPr>
              <a:xfrm>
                <a:off x="3951982" y="1467569"/>
                <a:ext cx="0" cy="38127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D00B825B-C958-5E1F-7D5E-B3E1F79BCE9C}"/>
                </a:ext>
              </a:extLst>
            </p:cNvPr>
            <p:cNvGrpSpPr/>
            <p:nvPr/>
          </p:nvGrpSpPr>
          <p:grpSpPr>
            <a:xfrm>
              <a:off x="5563453" y="1088364"/>
              <a:ext cx="574196" cy="760011"/>
              <a:chOff x="5627985" y="1088829"/>
              <a:chExt cx="574196" cy="760011"/>
            </a:xfrm>
          </p:grpSpPr>
          <p:sp>
            <p:nvSpPr>
              <p:cNvPr id="25" name="TextBox 24">
                <a:extLst>
                  <a:ext uri="{FF2B5EF4-FFF2-40B4-BE49-F238E27FC236}">
                    <a16:creationId xmlns:a16="http://schemas.microsoft.com/office/drawing/2014/main" id="{2E4611BC-7A0A-6B39-DC23-914F26C1A758}"/>
                  </a:ext>
                </a:extLst>
              </p:cNvPr>
              <p:cNvSpPr txBox="1"/>
              <p:nvPr/>
            </p:nvSpPr>
            <p:spPr>
              <a:xfrm>
                <a:off x="5627985" y="1088829"/>
                <a:ext cx="574196"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70AD47">
                        <a:lumMod val="75000"/>
                      </a:srgbClr>
                    </a:solidFill>
                    <a:effectLst/>
                    <a:uLnTx/>
                    <a:uFillTx/>
                    <a:latin typeface="Calibri" panose="020F0502020204030204"/>
                    <a:ea typeface="等线" panose="02010600030101010101" pitchFamily="2" charset="-122"/>
                    <a:cs typeface="+mn-cs"/>
                  </a:rPr>
                  <a:t>100</a:t>
                </a:r>
                <a:endParaRPr kumimoji="0" lang="en-US"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79" name="Straight Arrow Connector 78">
                <a:extLst>
                  <a:ext uri="{FF2B5EF4-FFF2-40B4-BE49-F238E27FC236}">
                    <a16:creationId xmlns:a16="http://schemas.microsoft.com/office/drawing/2014/main" id="{664D0361-B44E-F88E-FEC2-9F36E491EEEC}"/>
                  </a:ext>
                </a:extLst>
              </p:cNvPr>
              <p:cNvCxnSpPr>
                <a:cxnSpLocks/>
              </p:cNvCxnSpPr>
              <p:nvPr/>
            </p:nvCxnSpPr>
            <p:spPr>
              <a:xfrm>
                <a:off x="5915083" y="1467569"/>
                <a:ext cx="0" cy="38127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4" name="Group 83">
            <a:extLst>
              <a:ext uri="{FF2B5EF4-FFF2-40B4-BE49-F238E27FC236}">
                <a16:creationId xmlns:a16="http://schemas.microsoft.com/office/drawing/2014/main" id="{462D0E53-561C-FB9F-01A8-8C282A684B75}"/>
              </a:ext>
            </a:extLst>
          </p:cNvPr>
          <p:cNvGrpSpPr/>
          <p:nvPr/>
        </p:nvGrpSpPr>
        <p:grpSpPr>
          <a:xfrm>
            <a:off x="3277133" y="1816188"/>
            <a:ext cx="444352" cy="757595"/>
            <a:chOff x="3729806" y="1091245"/>
            <a:chExt cx="444352" cy="757595"/>
          </a:xfrm>
        </p:grpSpPr>
        <p:sp>
          <p:nvSpPr>
            <p:cNvPr id="85" name="TextBox 84">
              <a:extLst>
                <a:ext uri="{FF2B5EF4-FFF2-40B4-BE49-F238E27FC236}">
                  <a16:creationId xmlns:a16="http://schemas.microsoft.com/office/drawing/2014/main" id="{BAEA82A0-BAA9-E3B8-7BB7-CEF376F46891}"/>
                </a:ext>
              </a:extLst>
            </p:cNvPr>
            <p:cNvSpPr txBox="1"/>
            <p:nvPr/>
          </p:nvSpPr>
          <p:spPr>
            <a:xfrm>
              <a:off x="3729806" y="1091245"/>
              <a:ext cx="4443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Calibri" panose="020F0502020204030204"/>
                  <a:ea typeface="等线" panose="02010600030101010101" pitchFamily="2" charset="-122"/>
                  <a:cs typeface="+mn-cs"/>
                </a:rPr>
                <a:t>22</a:t>
              </a:r>
              <a:endPar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86" name="Straight Arrow Connector 85">
              <a:extLst>
                <a:ext uri="{FF2B5EF4-FFF2-40B4-BE49-F238E27FC236}">
                  <a16:creationId xmlns:a16="http://schemas.microsoft.com/office/drawing/2014/main" id="{C467B1C1-3C08-8F20-C320-E01F101FD6C9}"/>
                </a:ext>
              </a:extLst>
            </p:cNvPr>
            <p:cNvCxnSpPr>
              <a:cxnSpLocks/>
            </p:cNvCxnSpPr>
            <p:nvPr/>
          </p:nvCxnSpPr>
          <p:spPr>
            <a:xfrm>
              <a:off x="3951982" y="1467569"/>
              <a:ext cx="0" cy="38127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13F59BB-9010-3137-0CE3-7DB8AE2310CC}"/>
              </a:ext>
            </a:extLst>
          </p:cNvPr>
          <p:cNvGrpSpPr/>
          <p:nvPr/>
        </p:nvGrpSpPr>
        <p:grpSpPr>
          <a:xfrm>
            <a:off x="3046962" y="4717080"/>
            <a:ext cx="8774459" cy="1556819"/>
            <a:chOff x="3129408" y="1477252"/>
            <a:chExt cx="8774459" cy="1556819"/>
          </a:xfrm>
        </p:grpSpPr>
        <p:sp>
          <p:nvSpPr>
            <p:cNvPr id="89" name="Right Arrow 13">
              <a:extLst>
                <a:ext uri="{FF2B5EF4-FFF2-40B4-BE49-F238E27FC236}">
                  <a16:creationId xmlns:a16="http://schemas.microsoft.com/office/drawing/2014/main" id="{C2962278-AA01-C8C5-2B72-EF9851A34A44}"/>
                </a:ext>
              </a:extLst>
            </p:cNvPr>
            <p:cNvSpPr/>
            <p:nvPr/>
          </p:nvSpPr>
          <p:spPr>
            <a:xfrm>
              <a:off x="3288504" y="2190279"/>
              <a:ext cx="8615363" cy="2884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F980260D-F814-CD0E-0CCA-54AE7CA5FBC0}"/>
                </a:ext>
              </a:extLst>
            </p:cNvPr>
            <p:cNvCxnSpPr>
              <a:cxnSpLocks/>
            </p:cNvCxnSpPr>
            <p:nvPr/>
          </p:nvCxnSpPr>
          <p:spPr>
            <a:xfrm flipH="1" flipV="1">
              <a:off x="3297107" y="2236239"/>
              <a:ext cx="2380" cy="331265"/>
            </a:xfrm>
            <a:prstGeom prst="line">
              <a:avLst/>
            </a:prstGeom>
            <a:ln w="25400">
              <a:solidFill>
                <a:srgbClr val="FF0000"/>
              </a:solidFill>
            </a:ln>
          </p:spPr>
          <p:style>
            <a:lnRef idx="1">
              <a:schemeClr val="accent2"/>
            </a:lnRef>
            <a:fillRef idx="0">
              <a:schemeClr val="accent2"/>
            </a:fillRef>
            <a:effectRef idx="0">
              <a:schemeClr val="accent2"/>
            </a:effectRef>
            <a:fontRef idx="minor">
              <a:schemeClr val="tx1"/>
            </a:fontRef>
          </p:style>
        </p:cxnSp>
        <p:sp>
          <p:nvSpPr>
            <p:cNvPr id="91" name="TextBox 90">
              <a:extLst>
                <a:ext uri="{FF2B5EF4-FFF2-40B4-BE49-F238E27FC236}">
                  <a16:creationId xmlns:a16="http://schemas.microsoft.com/office/drawing/2014/main" id="{2CF6EFCB-14A0-C2D0-C93C-CB467D56454E}"/>
                </a:ext>
              </a:extLst>
            </p:cNvPr>
            <p:cNvSpPr txBox="1"/>
            <p:nvPr/>
          </p:nvSpPr>
          <p:spPr>
            <a:xfrm>
              <a:off x="3129408" y="2572406"/>
              <a:ext cx="340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92" name="Straight Connector 91">
              <a:extLst>
                <a:ext uri="{FF2B5EF4-FFF2-40B4-BE49-F238E27FC236}">
                  <a16:creationId xmlns:a16="http://schemas.microsoft.com/office/drawing/2014/main" id="{EF1095F0-9B64-5861-8641-3E546FB71EE2}"/>
                </a:ext>
              </a:extLst>
            </p:cNvPr>
            <p:cNvCxnSpPr>
              <a:cxnSpLocks/>
            </p:cNvCxnSpPr>
            <p:nvPr/>
          </p:nvCxnSpPr>
          <p:spPr>
            <a:xfrm flipH="1" flipV="1">
              <a:off x="5859626" y="2236239"/>
              <a:ext cx="2380" cy="331265"/>
            </a:xfrm>
            <a:prstGeom prst="line">
              <a:avLst/>
            </a:prstGeom>
            <a:ln w="254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3" name="Straight Connector 92">
              <a:extLst>
                <a:ext uri="{FF2B5EF4-FFF2-40B4-BE49-F238E27FC236}">
                  <a16:creationId xmlns:a16="http://schemas.microsoft.com/office/drawing/2014/main" id="{E4F2F1DE-44FE-68F9-F4DF-B7B4DE22F6EC}"/>
                </a:ext>
              </a:extLst>
            </p:cNvPr>
            <p:cNvCxnSpPr>
              <a:cxnSpLocks/>
            </p:cNvCxnSpPr>
            <p:nvPr/>
          </p:nvCxnSpPr>
          <p:spPr>
            <a:xfrm flipH="1" flipV="1">
              <a:off x="8445089" y="2236239"/>
              <a:ext cx="2380" cy="331265"/>
            </a:xfrm>
            <a:prstGeom prst="line">
              <a:avLst/>
            </a:prstGeom>
            <a:ln w="254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4" name="Straight Connector 93">
              <a:extLst>
                <a:ext uri="{FF2B5EF4-FFF2-40B4-BE49-F238E27FC236}">
                  <a16:creationId xmlns:a16="http://schemas.microsoft.com/office/drawing/2014/main" id="{C5BB05FD-4563-8059-B19D-67C0970A689E}"/>
                </a:ext>
              </a:extLst>
            </p:cNvPr>
            <p:cNvCxnSpPr>
              <a:cxnSpLocks/>
            </p:cNvCxnSpPr>
            <p:nvPr/>
          </p:nvCxnSpPr>
          <p:spPr>
            <a:xfrm flipH="1" flipV="1">
              <a:off x="11029202" y="2236239"/>
              <a:ext cx="2380" cy="331265"/>
            </a:xfrm>
            <a:prstGeom prst="line">
              <a:avLst/>
            </a:prstGeom>
            <a:ln w="25400">
              <a:solidFill>
                <a:srgbClr val="FF0000"/>
              </a:solidFill>
            </a:ln>
          </p:spPr>
          <p:style>
            <a:lnRef idx="1">
              <a:schemeClr val="accent2"/>
            </a:lnRef>
            <a:fillRef idx="0">
              <a:schemeClr val="accent2"/>
            </a:fillRef>
            <a:effectRef idx="0">
              <a:schemeClr val="accent2"/>
            </a:effectRef>
            <a:fontRef idx="minor">
              <a:schemeClr val="tx1"/>
            </a:fontRef>
          </p:style>
        </p:cxnSp>
        <p:sp>
          <p:nvSpPr>
            <p:cNvPr id="95" name="TextBox 94">
              <a:extLst>
                <a:ext uri="{FF2B5EF4-FFF2-40B4-BE49-F238E27FC236}">
                  <a16:creationId xmlns:a16="http://schemas.microsoft.com/office/drawing/2014/main" id="{4AEC6234-41E4-115E-9F74-1D99DAF60514}"/>
                </a:ext>
              </a:extLst>
            </p:cNvPr>
            <p:cNvSpPr txBox="1"/>
            <p:nvPr/>
          </p:nvSpPr>
          <p:spPr>
            <a:xfrm>
              <a:off x="5551041" y="2572406"/>
              <a:ext cx="6511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96" name="TextBox 95">
              <a:extLst>
                <a:ext uri="{FF2B5EF4-FFF2-40B4-BE49-F238E27FC236}">
                  <a16:creationId xmlns:a16="http://schemas.microsoft.com/office/drawing/2014/main" id="{F76C95BC-101F-FAD8-227E-A23A9BA4831D}"/>
                </a:ext>
              </a:extLst>
            </p:cNvPr>
            <p:cNvSpPr txBox="1"/>
            <p:nvPr/>
          </p:nvSpPr>
          <p:spPr>
            <a:xfrm>
              <a:off x="8121958" y="2572406"/>
              <a:ext cx="6511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200</a:t>
              </a:r>
            </a:p>
          </p:txBody>
        </p:sp>
        <p:sp>
          <p:nvSpPr>
            <p:cNvPr id="97" name="TextBox 96">
              <a:extLst>
                <a:ext uri="{FF2B5EF4-FFF2-40B4-BE49-F238E27FC236}">
                  <a16:creationId xmlns:a16="http://schemas.microsoft.com/office/drawing/2014/main" id="{A611C368-D2FE-28AE-FFB4-0B521FBAEC7B}"/>
                </a:ext>
              </a:extLst>
            </p:cNvPr>
            <p:cNvSpPr txBox="1"/>
            <p:nvPr/>
          </p:nvSpPr>
          <p:spPr>
            <a:xfrm>
              <a:off x="10707421" y="2572406"/>
              <a:ext cx="6511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300</a:t>
              </a:r>
            </a:p>
          </p:txBody>
        </p:sp>
        <p:sp>
          <p:nvSpPr>
            <p:cNvPr id="98" name="TextBox 97">
              <a:extLst>
                <a:ext uri="{FF2B5EF4-FFF2-40B4-BE49-F238E27FC236}">
                  <a16:creationId xmlns:a16="http://schemas.microsoft.com/office/drawing/2014/main" id="{4B1F105F-8096-FCAA-E17E-D01B0663D98B}"/>
                </a:ext>
              </a:extLst>
            </p:cNvPr>
            <p:cNvSpPr txBox="1"/>
            <p:nvPr/>
          </p:nvSpPr>
          <p:spPr>
            <a:xfrm>
              <a:off x="3406155" y="2566474"/>
              <a:ext cx="7360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(ms)</a:t>
              </a:r>
            </a:p>
          </p:txBody>
        </p:sp>
        <p:sp>
          <p:nvSpPr>
            <p:cNvPr id="99" name="TextBox 98">
              <a:extLst>
                <a:ext uri="{FF2B5EF4-FFF2-40B4-BE49-F238E27FC236}">
                  <a16:creationId xmlns:a16="http://schemas.microsoft.com/office/drawing/2014/main" id="{768D7FDC-95F5-EEF9-24D0-075258DD6DD8}"/>
                </a:ext>
              </a:extLst>
            </p:cNvPr>
            <p:cNvSpPr txBox="1"/>
            <p:nvPr/>
          </p:nvSpPr>
          <p:spPr>
            <a:xfrm>
              <a:off x="3697101" y="1477252"/>
              <a:ext cx="171226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Good Internet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Connection</a:t>
              </a:r>
            </a:p>
          </p:txBody>
        </p:sp>
        <p:sp>
          <p:nvSpPr>
            <p:cNvPr id="100" name="TextBox 99">
              <a:extLst>
                <a:ext uri="{FF2B5EF4-FFF2-40B4-BE49-F238E27FC236}">
                  <a16:creationId xmlns:a16="http://schemas.microsoft.com/office/drawing/2014/main" id="{5F1CF591-E4AA-1578-4255-0BD2EC0A2E7C}"/>
                </a:ext>
              </a:extLst>
            </p:cNvPr>
            <p:cNvSpPr txBox="1"/>
            <p:nvPr/>
          </p:nvSpPr>
          <p:spPr>
            <a:xfrm>
              <a:off x="6213176" y="1506729"/>
              <a:ext cx="212346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Moderate Internet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Connection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TextBox 100">
              <a:extLst>
                <a:ext uri="{FF2B5EF4-FFF2-40B4-BE49-F238E27FC236}">
                  <a16:creationId xmlns:a16="http://schemas.microsoft.com/office/drawing/2014/main" id="{6C939BC4-5C24-593B-02F7-AF9ADE2C2DDA}"/>
                </a:ext>
              </a:extLst>
            </p:cNvPr>
            <p:cNvSpPr txBox="1"/>
            <p:nvPr/>
          </p:nvSpPr>
          <p:spPr>
            <a:xfrm>
              <a:off x="9297855" y="1816986"/>
              <a:ext cx="7938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Other</a:t>
              </a:r>
            </a:p>
          </p:txBody>
        </p:sp>
      </p:grpSp>
      <p:grpSp>
        <p:nvGrpSpPr>
          <p:cNvPr id="134" name="Group 133">
            <a:extLst>
              <a:ext uri="{FF2B5EF4-FFF2-40B4-BE49-F238E27FC236}">
                <a16:creationId xmlns:a16="http://schemas.microsoft.com/office/drawing/2014/main" id="{C6EA1891-1E6E-7183-303A-1EE2F99F1A5E}"/>
              </a:ext>
            </a:extLst>
          </p:cNvPr>
          <p:cNvGrpSpPr/>
          <p:nvPr/>
        </p:nvGrpSpPr>
        <p:grpSpPr>
          <a:xfrm>
            <a:off x="3107356" y="4007678"/>
            <a:ext cx="4343144" cy="791525"/>
            <a:chOff x="3189802" y="3500999"/>
            <a:chExt cx="4343144" cy="791525"/>
          </a:xfrm>
        </p:grpSpPr>
        <p:grpSp>
          <p:nvGrpSpPr>
            <p:cNvPr id="117" name="Group 116">
              <a:extLst>
                <a:ext uri="{FF2B5EF4-FFF2-40B4-BE49-F238E27FC236}">
                  <a16:creationId xmlns:a16="http://schemas.microsoft.com/office/drawing/2014/main" id="{28163FC6-56E8-84E4-1FC7-097BD247848F}"/>
                </a:ext>
              </a:extLst>
            </p:cNvPr>
            <p:cNvGrpSpPr/>
            <p:nvPr/>
          </p:nvGrpSpPr>
          <p:grpSpPr>
            <a:xfrm>
              <a:off x="4298000" y="3512409"/>
              <a:ext cx="444352" cy="769211"/>
              <a:chOff x="4311463" y="1079629"/>
              <a:chExt cx="444352" cy="769211"/>
            </a:xfrm>
          </p:grpSpPr>
          <p:sp>
            <p:nvSpPr>
              <p:cNvPr id="124" name="TextBox 123">
                <a:extLst>
                  <a:ext uri="{FF2B5EF4-FFF2-40B4-BE49-F238E27FC236}">
                    <a16:creationId xmlns:a16="http://schemas.microsoft.com/office/drawing/2014/main" id="{ED33FD46-87C0-CE04-4D31-9094011C766C}"/>
                  </a:ext>
                </a:extLst>
              </p:cNvPr>
              <p:cNvSpPr txBox="1"/>
              <p:nvPr/>
            </p:nvSpPr>
            <p:spPr>
              <a:xfrm>
                <a:off x="4311463" y="1079629"/>
                <a:ext cx="4443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70AD47">
                        <a:lumMod val="75000"/>
                      </a:srgbClr>
                    </a:solidFill>
                    <a:effectLst/>
                    <a:uLnTx/>
                    <a:uFillTx/>
                    <a:latin typeface="Calibri" panose="020F0502020204030204"/>
                    <a:ea typeface="等线" panose="02010600030101010101" pitchFamily="2" charset="-122"/>
                    <a:cs typeface="+mn-cs"/>
                  </a:rPr>
                  <a:t>50</a:t>
                </a:r>
                <a:endParaRPr kumimoji="0" lang="en-US"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125" name="Straight Arrow Connector 124">
                <a:extLst>
                  <a:ext uri="{FF2B5EF4-FFF2-40B4-BE49-F238E27FC236}">
                    <a16:creationId xmlns:a16="http://schemas.microsoft.com/office/drawing/2014/main" id="{B43E385B-2A02-AC18-BCC8-E79BE012CEC7}"/>
                  </a:ext>
                </a:extLst>
              </p:cNvPr>
              <p:cNvCxnSpPr>
                <a:cxnSpLocks/>
              </p:cNvCxnSpPr>
              <p:nvPr/>
            </p:nvCxnSpPr>
            <p:spPr>
              <a:xfrm>
                <a:off x="4533639" y="1467569"/>
                <a:ext cx="0" cy="38127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61F28C16-7E65-5DF4-CFC1-3A1D9DB4CF18}"/>
                </a:ext>
              </a:extLst>
            </p:cNvPr>
            <p:cNvGrpSpPr/>
            <p:nvPr/>
          </p:nvGrpSpPr>
          <p:grpSpPr>
            <a:xfrm>
              <a:off x="5563453" y="3521609"/>
              <a:ext cx="574196" cy="760011"/>
              <a:chOff x="5627985" y="1088829"/>
              <a:chExt cx="574196" cy="760011"/>
            </a:xfrm>
          </p:grpSpPr>
          <p:sp>
            <p:nvSpPr>
              <p:cNvPr id="120" name="TextBox 119">
                <a:extLst>
                  <a:ext uri="{FF2B5EF4-FFF2-40B4-BE49-F238E27FC236}">
                    <a16:creationId xmlns:a16="http://schemas.microsoft.com/office/drawing/2014/main" id="{89637724-0E0E-9FBC-3D98-F65D326E780A}"/>
                  </a:ext>
                </a:extLst>
              </p:cNvPr>
              <p:cNvSpPr txBox="1"/>
              <p:nvPr/>
            </p:nvSpPr>
            <p:spPr>
              <a:xfrm>
                <a:off x="5627985" y="1088829"/>
                <a:ext cx="574196"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70AD47">
                        <a:lumMod val="75000"/>
                      </a:srgbClr>
                    </a:solidFill>
                    <a:effectLst/>
                    <a:uLnTx/>
                    <a:uFillTx/>
                    <a:latin typeface="Calibri" panose="020F0502020204030204"/>
                    <a:ea typeface="等线" panose="02010600030101010101" pitchFamily="2" charset="-122"/>
                    <a:cs typeface="+mn-cs"/>
                  </a:rPr>
                  <a:t>100</a:t>
                </a:r>
                <a:endParaRPr kumimoji="0" lang="en-US"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121" name="Straight Arrow Connector 120">
                <a:extLst>
                  <a:ext uri="{FF2B5EF4-FFF2-40B4-BE49-F238E27FC236}">
                    <a16:creationId xmlns:a16="http://schemas.microsoft.com/office/drawing/2014/main" id="{E0F356EC-2D7E-1117-03EC-08AAC9136BA8}"/>
                  </a:ext>
                </a:extLst>
              </p:cNvPr>
              <p:cNvCxnSpPr>
                <a:cxnSpLocks/>
              </p:cNvCxnSpPr>
              <p:nvPr/>
            </p:nvCxnSpPr>
            <p:spPr>
              <a:xfrm>
                <a:off x="5915083" y="1467569"/>
                <a:ext cx="0" cy="38127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289987BF-7443-F503-2A08-E2049CF83059}"/>
                </a:ext>
              </a:extLst>
            </p:cNvPr>
            <p:cNvGrpSpPr/>
            <p:nvPr/>
          </p:nvGrpSpPr>
          <p:grpSpPr>
            <a:xfrm>
              <a:off x="6958750" y="3532513"/>
              <a:ext cx="574196" cy="760011"/>
              <a:chOff x="5627985" y="1088829"/>
              <a:chExt cx="574196" cy="760011"/>
            </a:xfrm>
          </p:grpSpPr>
          <p:sp>
            <p:nvSpPr>
              <p:cNvPr id="129" name="TextBox 128">
                <a:extLst>
                  <a:ext uri="{FF2B5EF4-FFF2-40B4-BE49-F238E27FC236}">
                    <a16:creationId xmlns:a16="http://schemas.microsoft.com/office/drawing/2014/main" id="{E083F467-35D7-EF86-96F1-05C7FD52C58E}"/>
                  </a:ext>
                </a:extLst>
              </p:cNvPr>
              <p:cNvSpPr txBox="1"/>
              <p:nvPr/>
            </p:nvSpPr>
            <p:spPr>
              <a:xfrm>
                <a:off x="5627985" y="1088829"/>
                <a:ext cx="574196"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70AD47">
                        <a:lumMod val="75000"/>
                      </a:srgbClr>
                    </a:solidFill>
                    <a:effectLst/>
                    <a:uLnTx/>
                    <a:uFillTx/>
                    <a:latin typeface="Calibri" panose="020F0502020204030204"/>
                    <a:ea typeface="等线" panose="02010600030101010101" pitchFamily="2" charset="-122"/>
                    <a:cs typeface="+mn-cs"/>
                  </a:rPr>
                  <a:t>150</a:t>
                </a:r>
                <a:endParaRPr kumimoji="0" lang="en-US"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130" name="Straight Arrow Connector 129">
                <a:extLst>
                  <a:ext uri="{FF2B5EF4-FFF2-40B4-BE49-F238E27FC236}">
                    <a16:creationId xmlns:a16="http://schemas.microsoft.com/office/drawing/2014/main" id="{2B466138-8AA4-D73B-FA9C-E54403B577B8}"/>
                  </a:ext>
                </a:extLst>
              </p:cNvPr>
              <p:cNvCxnSpPr>
                <a:cxnSpLocks/>
              </p:cNvCxnSpPr>
              <p:nvPr/>
            </p:nvCxnSpPr>
            <p:spPr>
              <a:xfrm>
                <a:off x="5915083" y="1467569"/>
                <a:ext cx="0" cy="38127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6ED36160-AAFA-953F-3516-186EDC224A30}"/>
                </a:ext>
              </a:extLst>
            </p:cNvPr>
            <p:cNvGrpSpPr/>
            <p:nvPr/>
          </p:nvGrpSpPr>
          <p:grpSpPr>
            <a:xfrm>
              <a:off x="3189802" y="3500999"/>
              <a:ext cx="314510" cy="769027"/>
              <a:chOff x="4382436" y="1079813"/>
              <a:chExt cx="314510" cy="769027"/>
            </a:xfrm>
          </p:grpSpPr>
          <p:sp>
            <p:nvSpPr>
              <p:cNvPr id="132" name="TextBox 131">
                <a:extLst>
                  <a:ext uri="{FF2B5EF4-FFF2-40B4-BE49-F238E27FC236}">
                    <a16:creationId xmlns:a16="http://schemas.microsoft.com/office/drawing/2014/main" id="{A023B791-9BB8-FED9-7BA0-F51E17C14CFD}"/>
                  </a:ext>
                </a:extLst>
              </p:cNvPr>
              <p:cNvSpPr txBox="1"/>
              <p:nvPr/>
            </p:nvSpPr>
            <p:spPr>
              <a:xfrm>
                <a:off x="4382436" y="1079813"/>
                <a:ext cx="31451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70AD47">
                        <a:lumMod val="75000"/>
                      </a:srgbClr>
                    </a:solidFill>
                    <a:effectLst/>
                    <a:uLnTx/>
                    <a:uFillTx/>
                    <a:latin typeface="Calibri" panose="020F0502020204030204"/>
                    <a:ea typeface="等线" panose="02010600030101010101" pitchFamily="2" charset="-122"/>
                    <a:cs typeface="+mn-cs"/>
                  </a:rPr>
                  <a:t>0</a:t>
                </a:r>
                <a:endParaRPr kumimoji="0" lang="en-US"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133" name="Straight Arrow Connector 132">
                <a:extLst>
                  <a:ext uri="{FF2B5EF4-FFF2-40B4-BE49-F238E27FC236}">
                    <a16:creationId xmlns:a16="http://schemas.microsoft.com/office/drawing/2014/main" id="{734121C6-331E-61CE-70EB-ADBFD430FAA3}"/>
                  </a:ext>
                </a:extLst>
              </p:cNvPr>
              <p:cNvCxnSpPr>
                <a:cxnSpLocks/>
              </p:cNvCxnSpPr>
              <p:nvPr/>
            </p:nvCxnSpPr>
            <p:spPr>
              <a:xfrm>
                <a:off x="4533639" y="1467569"/>
                <a:ext cx="0" cy="38127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5" name="Group 134">
            <a:extLst>
              <a:ext uri="{FF2B5EF4-FFF2-40B4-BE49-F238E27FC236}">
                <a16:creationId xmlns:a16="http://schemas.microsoft.com/office/drawing/2014/main" id="{55FBCB6A-3C5D-4D2E-4299-CB1A2DD4C2F3}"/>
              </a:ext>
            </a:extLst>
          </p:cNvPr>
          <p:cNvGrpSpPr/>
          <p:nvPr/>
        </p:nvGrpSpPr>
        <p:grpSpPr>
          <a:xfrm>
            <a:off x="3054957" y="4706102"/>
            <a:ext cx="372218" cy="757595"/>
            <a:chOff x="3729806" y="1091245"/>
            <a:chExt cx="372218" cy="757595"/>
          </a:xfrm>
        </p:grpSpPr>
        <p:sp>
          <p:nvSpPr>
            <p:cNvPr id="136" name="TextBox 135">
              <a:extLst>
                <a:ext uri="{FF2B5EF4-FFF2-40B4-BE49-F238E27FC236}">
                  <a16:creationId xmlns:a16="http://schemas.microsoft.com/office/drawing/2014/main" id="{9B8F6A44-E269-9471-2E96-EF630F5E8E07}"/>
                </a:ext>
              </a:extLst>
            </p:cNvPr>
            <p:cNvSpPr txBox="1"/>
            <p:nvPr/>
          </p:nvSpPr>
          <p:spPr>
            <a:xfrm>
              <a:off x="3729806" y="1091245"/>
              <a:ext cx="3722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Calibri" panose="020F0502020204030204"/>
                  <a:ea typeface="等线" panose="02010600030101010101" pitchFamily="2" charset="-122"/>
                  <a:cs typeface="+mn-cs"/>
                </a:rPr>
                <a:t> 1</a:t>
              </a:r>
              <a:endPar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137" name="Straight Arrow Connector 136">
              <a:extLst>
                <a:ext uri="{FF2B5EF4-FFF2-40B4-BE49-F238E27FC236}">
                  <a16:creationId xmlns:a16="http://schemas.microsoft.com/office/drawing/2014/main" id="{C8FE448C-8915-E0F0-2B37-D6C2C4E51989}"/>
                </a:ext>
              </a:extLst>
            </p:cNvPr>
            <p:cNvCxnSpPr>
              <a:cxnSpLocks/>
            </p:cNvCxnSpPr>
            <p:nvPr/>
          </p:nvCxnSpPr>
          <p:spPr>
            <a:xfrm>
              <a:off x="3951982" y="1467569"/>
              <a:ext cx="0" cy="38127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38" name="TextBox 137">
            <a:extLst>
              <a:ext uri="{FF2B5EF4-FFF2-40B4-BE49-F238E27FC236}">
                <a16:creationId xmlns:a16="http://schemas.microsoft.com/office/drawing/2014/main" id="{7D229604-A902-8BB8-9B97-35687D48B9E3}"/>
              </a:ext>
            </a:extLst>
          </p:cNvPr>
          <p:cNvSpPr txBox="1"/>
          <p:nvPr/>
        </p:nvSpPr>
        <p:spPr>
          <a:xfrm>
            <a:off x="364990" y="2267878"/>
            <a:ext cx="2128211" cy="954107"/>
          </a:xfrm>
          <a:prstGeom prst="rect">
            <a:avLst/>
          </a:prstGeom>
          <a:noFill/>
        </p:spPr>
        <p:txBody>
          <a:bodyPr wrap="none" rtlCol="0">
            <a:spAutoFit/>
          </a:bodyPr>
          <a:lstStyle/>
          <a:p>
            <a:pPr algn="ctr"/>
            <a:r>
              <a:rPr lang="en-US" sz="2800" dirty="0"/>
              <a:t>Local System </a:t>
            </a:r>
          </a:p>
          <a:p>
            <a:pPr algn="ctr"/>
            <a:r>
              <a:rPr lang="en-US" sz="2800" dirty="0"/>
              <a:t>Latency</a:t>
            </a:r>
          </a:p>
        </p:txBody>
      </p:sp>
      <p:sp>
        <p:nvSpPr>
          <p:cNvPr id="139" name="TextBox 138">
            <a:extLst>
              <a:ext uri="{FF2B5EF4-FFF2-40B4-BE49-F238E27FC236}">
                <a16:creationId xmlns:a16="http://schemas.microsoft.com/office/drawing/2014/main" id="{7BD0BDF7-0A9A-5C31-C5D4-D4782E70C8F3}"/>
              </a:ext>
            </a:extLst>
          </p:cNvPr>
          <p:cNvSpPr txBox="1"/>
          <p:nvPr/>
        </p:nvSpPr>
        <p:spPr>
          <a:xfrm>
            <a:off x="709668" y="4852195"/>
            <a:ext cx="1444178" cy="954107"/>
          </a:xfrm>
          <a:prstGeom prst="rect">
            <a:avLst/>
          </a:prstGeom>
          <a:noFill/>
        </p:spPr>
        <p:txBody>
          <a:bodyPr wrap="none" rtlCol="0">
            <a:spAutoFit/>
          </a:bodyPr>
          <a:lstStyle/>
          <a:p>
            <a:pPr algn="ctr"/>
            <a:r>
              <a:rPr lang="en-US" sz="2800" dirty="0"/>
              <a:t>Network</a:t>
            </a:r>
          </a:p>
          <a:p>
            <a:pPr algn="ctr"/>
            <a:r>
              <a:rPr lang="en-US" sz="2800" dirty="0"/>
              <a:t>Latency</a:t>
            </a:r>
          </a:p>
        </p:txBody>
      </p:sp>
    </p:spTree>
    <p:extLst>
      <p:ext uri="{BB962C8B-B14F-4D97-AF65-F5344CB8AC3E}">
        <p14:creationId xmlns:p14="http://schemas.microsoft.com/office/powerpoint/2010/main" val="11679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fade">
                                      <p:cBhvr>
                                        <p:cTn id="17" dur="500"/>
                                        <p:tgtEl>
                                          <p:spTgt spid="139"/>
                                        </p:tgtEl>
                                      </p:cBhvr>
                                    </p:animEffect>
                                  </p:childTnLst>
                                </p:cTn>
                              </p:par>
                              <p:par>
                                <p:cTn id="18" presetID="1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500"/>
                                        <p:tgtEl>
                                          <p:spTgt spid="8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5"/>
                                        </p:tgtEl>
                                        <p:attrNameLst>
                                          <p:attrName>style.visibility</p:attrName>
                                        </p:attrNameLst>
                                      </p:cBhvr>
                                      <p:to>
                                        <p:strVal val="visible"/>
                                      </p:to>
                                    </p:set>
                                    <p:animEffect transition="in" filter="fade">
                                      <p:cBhvr>
                                        <p:cTn id="25" dur="500"/>
                                        <p:tgtEl>
                                          <p:spTgt spid="13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4"/>
                                        </p:tgtEl>
                                        <p:attrNameLst>
                                          <p:attrName>style.visibility</p:attrName>
                                        </p:attrNameLst>
                                      </p:cBhvr>
                                      <p:to>
                                        <p:strVal val="visible"/>
                                      </p:to>
                                    </p:set>
                                    <p:animEffect transition="in" filter="fade">
                                      <p:cBhvr>
                                        <p:cTn id="30"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8FAC80-4529-166F-294D-1573AF592F6E}"/>
              </a:ext>
            </a:extLst>
          </p:cNvPr>
          <p:cNvSpPr>
            <a:spLocks noGrp="1"/>
          </p:cNvSpPr>
          <p:nvPr>
            <p:ph type="title"/>
          </p:nvPr>
        </p:nvSpPr>
        <p:spPr/>
        <p:txBody>
          <a:bodyPr/>
          <a:lstStyle/>
          <a:p>
            <a:r>
              <a:rPr lang="en-US" b="1" dirty="0"/>
              <a:t>Study Parameters – All Values</a:t>
            </a:r>
          </a:p>
        </p:txBody>
      </p:sp>
      <p:pic>
        <p:nvPicPr>
          <p:cNvPr id="6" name="Picture 5">
            <a:extLst>
              <a:ext uri="{FF2B5EF4-FFF2-40B4-BE49-F238E27FC236}">
                <a16:creationId xmlns:a16="http://schemas.microsoft.com/office/drawing/2014/main" id="{0C8EB4CC-59B2-3204-EE32-CD009B019FCA}"/>
              </a:ext>
            </a:extLst>
          </p:cNvPr>
          <p:cNvPicPr>
            <a:picLocks noChangeAspect="1"/>
          </p:cNvPicPr>
          <p:nvPr/>
        </p:nvPicPr>
        <p:blipFill>
          <a:blip r:embed="rId3"/>
          <a:stretch>
            <a:fillRect/>
          </a:stretch>
        </p:blipFill>
        <p:spPr>
          <a:xfrm>
            <a:off x="1375110" y="1690688"/>
            <a:ext cx="10141896" cy="3266776"/>
          </a:xfrm>
          <a:prstGeom prst="rect">
            <a:avLst/>
          </a:prstGeom>
        </p:spPr>
      </p:pic>
      <p:sp>
        <p:nvSpPr>
          <p:cNvPr id="11" name="Content Placeholder 3">
            <a:extLst>
              <a:ext uri="{FF2B5EF4-FFF2-40B4-BE49-F238E27FC236}">
                <a16:creationId xmlns:a16="http://schemas.microsoft.com/office/drawing/2014/main" id="{0A3656B3-799B-C667-3F4A-38AB1AF3E2F6}"/>
              </a:ext>
            </a:extLst>
          </p:cNvPr>
          <p:cNvSpPr txBox="1">
            <a:spLocks/>
          </p:cNvSpPr>
          <p:nvPr/>
        </p:nvSpPr>
        <p:spPr>
          <a:xfrm>
            <a:off x="3377073" y="5082946"/>
            <a:ext cx="6344048" cy="1332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1C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33"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3 trials for each, </a:t>
            </a:r>
            <a:r>
              <a:rPr lang="en-US" sz="3200" dirty="0">
                <a:solidFill>
                  <a:srgbClr val="0070C0"/>
                </a:solidFill>
                <a:latin typeface="Calibri" panose="020F0502020204030204"/>
              </a:rPr>
              <a:t>30 seconds/trial</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sz="3200" dirty="0">
                <a:solidFill>
                  <a:schemeClr val="tx1"/>
                </a:solidFill>
                <a:latin typeface="Calibri" panose="020F0502020204030204"/>
              </a:rPr>
              <a:t>Recruited via University mailing lists</a:t>
            </a:r>
            <a:endParaRPr kumimoji="0" lang="en-US" sz="3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33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D3C24-69C3-12E4-1773-EF4EB855500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5940CCA-0BC7-E6B6-DA10-585932CA41E2}"/>
              </a:ext>
            </a:extLst>
          </p:cNvPr>
          <p:cNvSpPr>
            <a:spLocks noGrp="1"/>
          </p:cNvSpPr>
          <p:nvPr>
            <p:ph idx="1"/>
          </p:nvPr>
        </p:nvSpPr>
        <p:spPr>
          <a:xfrm>
            <a:off x="2016176" y="1825625"/>
            <a:ext cx="9337623" cy="4351338"/>
          </a:xfrm>
        </p:spPr>
        <p:txBody>
          <a:bodyPr>
            <a:normAutofit/>
          </a:bodyPr>
          <a:lstStyle/>
          <a:p>
            <a:r>
              <a:rPr lang="en-US" sz="3200" dirty="0"/>
              <a:t>Introduction					(</a:t>
            </a:r>
            <a:r>
              <a:rPr lang="en-US" sz="3200" dirty="0">
                <a:solidFill>
                  <a:srgbClr val="008000"/>
                </a:solidFill>
              </a:rPr>
              <a:t>done</a:t>
            </a:r>
            <a:r>
              <a:rPr lang="en-US" sz="3200" dirty="0"/>
              <a:t>)</a:t>
            </a:r>
          </a:p>
          <a:p>
            <a:r>
              <a:rPr lang="en-US" sz="3200" dirty="0"/>
              <a:t>User Study					(</a:t>
            </a:r>
            <a:r>
              <a:rPr lang="en-US" sz="3200" dirty="0">
                <a:solidFill>
                  <a:srgbClr val="008000"/>
                </a:solidFill>
              </a:rPr>
              <a:t>done</a:t>
            </a:r>
            <a:r>
              <a:rPr lang="en-US" sz="3200" dirty="0"/>
              <a:t>)</a:t>
            </a:r>
          </a:p>
          <a:p>
            <a:r>
              <a:rPr lang="en-US" sz="3200" dirty="0"/>
              <a:t>Analysis						(</a:t>
            </a:r>
            <a:r>
              <a:rPr lang="en-US" sz="3200" dirty="0">
                <a:solidFill>
                  <a:srgbClr val="C00000"/>
                </a:solidFill>
              </a:rPr>
              <a:t>next</a:t>
            </a:r>
            <a:r>
              <a:rPr lang="en-US" sz="3200" dirty="0"/>
              <a:t>)</a:t>
            </a:r>
          </a:p>
          <a:p>
            <a:r>
              <a:rPr lang="en-US" sz="3200" dirty="0"/>
              <a:t>Conclusion</a:t>
            </a:r>
          </a:p>
        </p:txBody>
      </p:sp>
      <p:pic>
        <p:nvPicPr>
          <p:cNvPr id="2050" name="Picture 2" descr="Summary analysis icon color outline vector 15145361 Vector Art at Vecteezy">
            <a:extLst>
              <a:ext uri="{FF2B5EF4-FFF2-40B4-BE49-F238E27FC236}">
                <a16:creationId xmlns:a16="http://schemas.microsoft.com/office/drawing/2014/main" id="{A17BD38F-7494-48E9-B958-949352829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1247" y="4093357"/>
            <a:ext cx="2218543" cy="221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011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9471A-F4C1-699A-D7E3-94C4814A1548}"/>
              </a:ext>
            </a:extLst>
          </p:cNvPr>
          <p:cNvSpPr>
            <a:spLocks noGrp="1"/>
          </p:cNvSpPr>
          <p:nvPr>
            <p:ph type="title"/>
          </p:nvPr>
        </p:nvSpPr>
        <p:spPr>
          <a:xfrm>
            <a:off x="838200" y="365125"/>
            <a:ext cx="10515600" cy="1325563"/>
          </a:xfrm>
        </p:spPr>
        <p:txBody>
          <a:bodyPr/>
          <a:lstStyle/>
          <a:p>
            <a:r>
              <a:rPr lang="en-US" dirty="0"/>
              <a:t>Demographics</a:t>
            </a:r>
          </a:p>
        </p:txBody>
      </p:sp>
      <p:pic>
        <p:nvPicPr>
          <p:cNvPr id="4" name="Picture 3">
            <a:extLst>
              <a:ext uri="{FF2B5EF4-FFF2-40B4-BE49-F238E27FC236}">
                <a16:creationId xmlns:a16="http://schemas.microsoft.com/office/drawing/2014/main" id="{8DC71CAB-5D5E-D15F-BC69-E21F868151C9}"/>
              </a:ext>
            </a:extLst>
          </p:cNvPr>
          <p:cNvPicPr>
            <a:picLocks noChangeAspect="1"/>
          </p:cNvPicPr>
          <p:nvPr/>
        </p:nvPicPr>
        <p:blipFill>
          <a:blip r:embed="rId3"/>
          <a:stretch>
            <a:fillRect/>
          </a:stretch>
        </p:blipFill>
        <p:spPr>
          <a:xfrm>
            <a:off x="408691" y="1730990"/>
            <a:ext cx="11374618" cy="1661374"/>
          </a:xfrm>
          <a:prstGeom prst="rect">
            <a:avLst/>
          </a:prstGeom>
        </p:spPr>
      </p:pic>
      <p:grpSp>
        <p:nvGrpSpPr>
          <p:cNvPr id="7" name="Group 6">
            <a:extLst>
              <a:ext uri="{FF2B5EF4-FFF2-40B4-BE49-F238E27FC236}">
                <a16:creationId xmlns:a16="http://schemas.microsoft.com/office/drawing/2014/main" id="{840F3C41-C3F4-FC60-569E-C0C18C8A47E4}"/>
              </a:ext>
            </a:extLst>
          </p:cNvPr>
          <p:cNvGrpSpPr>
            <a:grpSpLocks noChangeAspect="1"/>
          </p:cNvGrpSpPr>
          <p:nvPr/>
        </p:nvGrpSpPr>
        <p:grpSpPr>
          <a:xfrm>
            <a:off x="4231778" y="3590144"/>
            <a:ext cx="7010845" cy="2825646"/>
            <a:chOff x="2931172" y="3695075"/>
            <a:chExt cx="6490146" cy="2615784"/>
          </a:xfrm>
        </p:grpSpPr>
        <p:pic>
          <p:nvPicPr>
            <p:cNvPr id="5" name="Picture 4">
              <a:extLst>
                <a:ext uri="{FF2B5EF4-FFF2-40B4-BE49-F238E27FC236}">
                  <a16:creationId xmlns:a16="http://schemas.microsoft.com/office/drawing/2014/main" id="{9D43AB1B-94B5-D099-3EAB-9342D9ED64E8}"/>
                </a:ext>
              </a:extLst>
            </p:cNvPr>
            <p:cNvPicPr>
              <a:picLocks noChangeAspect="1"/>
            </p:cNvPicPr>
            <p:nvPr/>
          </p:nvPicPr>
          <p:blipFill>
            <a:blip r:embed="rId4"/>
            <a:stretch>
              <a:fillRect/>
            </a:stretch>
          </p:blipFill>
          <p:spPr>
            <a:xfrm>
              <a:off x="2931172" y="3754354"/>
              <a:ext cx="6329657" cy="2484738"/>
            </a:xfrm>
            <a:prstGeom prst="rect">
              <a:avLst/>
            </a:prstGeom>
          </p:spPr>
        </p:pic>
        <p:sp>
          <p:nvSpPr>
            <p:cNvPr id="6" name="Rectangle 5">
              <a:extLst>
                <a:ext uri="{FF2B5EF4-FFF2-40B4-BE49-F238E27FC236}">
                  <a16:creationId xmlns:a16="http://schemas.microsoft.com/office/drawing/2014/main" id="{B427EA94-AF1F-834C-16CA-005D87BEC1F1}"/>
                </a:ext>
              </a:extLst>
            </p:cNvPr>
            <p:cNvSpPr/>
            <p:nvPr/>
          </p:nvSpPr>
          <p:spPr>
            <a:xfrm>
              <a:off x="6625652" y="3695075"/>
              <a:ext cx="2795666" cy="2615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2103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A30F5-52B4-BBAC-0387-C4579F222350}"/>
              </a:ext>
            </a:extLst>
          </p:cNvPr>
          <p:cNvSpPr>
            <a:spLocks noGrp="1"/>
          </p:cNvSpPr>
          <p:nvPr>
            <p:ph type="title"/>
          </p:nvPr>
        </p:nvSpPr>
        <p:spPr/>
        <p:txBody>
          <a:bodyPr/>
          <a:lstStyle/>
          <a:p>
            <a:r>
              <a:rPr lang="en-US" dirty="0"/>
              <a:t>Measurement</a:t>
            </a:r>
          </a:p>
        </p:txBody>
      </p:sp>
      <p:sp>
        <p:nvSpPr>
          <p:cNvPr id="3" name="Content Placeholder 2">
            <a:extLst>
              <a:ext uri="{FF2B5EF4-FFF2-40B4-BE49-F238E27FC236}">
                <a16:creationId xmlns:a16="http://schemas.microsoft.com/office/drawing/2014/main" id="{DE434796-4F3D-7D1D-5E5E-CD13FF4B8A1D}"/>
              </a:ext>
            </a:extLst>
          </p:cNvPr>
          <p:cNvSpPr>
            <a:spLocks noGrp="1"/>
          </p:cNvSpPr>
          <p:nvPr>
            <p:ph idx="1"/>
          </p:nvPr>
        </p:nvSpPr>
        <p:spPr/>
        <p:txBody>
          <a:bodyPr/>
          <a:lstStyle/>
          <a:p>
            <a:r>
              <a:rPr lang="en-US" b="1" dirty="0"/>
              <a:t>Elapse time </a:t>
            </a:r>
            <a:r>
              <a:rPr lang="en-US" dirty="0"/>
              <a:t>to 1</a:t>
            </a:r>
            <a:r>
              <a:rPr lang="en-US" baseline="30000" dirty="0"/>
              <a:t>st</a:t>
            </a:r>
            <a:r>
              <a:rPr lang="en-US" dirty="0"/>
              <a:t> hit and 2</a:t>
            </a:r>
            <a:r>
              <a:rPr lang="en-US" baseline="30000" dirty="0"/>
              <a:t>nd</a:t>
            </a:r>
            <a:r>
              <a:rPr lang="en-US" dirty="0"/>
              <a:t> hit </a:t>
            </a:r>
          </a:p>
          <a:p>
            <a:r>
              <a:rPr lang="en-US" b="1" dirty="0" err="1"/>
              <a:t>Accucacy</a:t>
            </a:r>
            <a:r>
              <a:rPr lang="en-US" b="1" dirty="0"/>
              <a:t> % </a:t>
            </a:r>
            <a:r>
              <a:rPr lang="en-US" dirty="0"/>
              <a:t>(shots hit divided by shots fired)</a:t>
            </a:r>
          </a:p>
          <a:p>
            <a:r>
              <a:rPr lang="en-US" b="1" dirty="0" err="1"/>
              <a:t>QoE</a:t>
            </a:r>
            <a:r>
              <a:rPr lang="en-US" dirty="0"/>
              <a:t> (Likert scale: rate the quality of the previous round)</a:t>
            </a:r>
          </a:p>
        </p:txBody>
      </p:sp>
    </p:spTree>
    <p:extLst>
      <p:ext uri="{BB962C8B-B14F-4D97-AF65-F5344CB8AC3E}">
        <p14:creationId xmlns:p14="http://schemas.microsoft.com/office/powerpoint/2010/main" val="1450704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08AA2-2045-A1C5-19E6-2ED0F380ACBE}"/>
              </a:ext>
            </a:extLst>
          </p:cNvPr>
          <p:cNvSpPr>
            <a:spLocks noGrp="1"/>
          </p:cNvSpPr>
          <p:nvPr>
            <p:ph type="title"/>
          </p:nvPr>
        </p:nvSpPr>
        <p:spPr>
          <a:xfrm>
            <a:off x="838199" y="236515"/>
            <a:ext cx="10515600" cy="1325563"/>
          </a:xfrm>
        </p:spPr>
        <p:txBody>
          <a:bodyPr/>
          <a:lstStyle/>
          <a:p>
            <a:r>
              <a:rPr lang="en-US" dirty="0">
                <a:latin typeface="+mn-lt"/>
              </a:rPr>
              <a:t>Introduction – Computer Games and First-Person Shooters</a:t>
            </a:r>
          </a:p>
        </p:txBody>
      </p:sp>
      <p:sp>
        <p:nvSpPr>
          <p:cNvPr id="3" name="Content Placeholder 2">
            <a:extLst>
              <a:ext uri="{FF2B5EF4-FFF2-40B4-BE49-F238E27FC236}">
                <a16:creationId xmlns:a16="http://schemas.microsoft.com/office/drawing/2014/main" id="{936D85B0-D00E-F93B-1830-72CD41F0F28A}"/>
              </a:ext>
            </a:extLst>
          </p:cNvPr>
          <p:cNvSpPr>
            <a:spLocks noGrp="1"/>
          </p:cNvSpPr>
          <p:nvPr>
            <p:ph idx="1"/>
          </p:nvPr>
        </p:nvSpPr>
        <p:spPr>
          <a:xfrm>
            <a:off x="838199" y="1669654"/>
            <a:ext cx="11148237" cy="4454843"/>
          </a:xfrm>
        </p:spPr>
        <p:txBody>
          <a:bodyPr>
            <a:normAutofit/>
          </a:bodyPr>
          <a:lstStyle/>
          <a:p>
            <a:pPr marL="0" indent="0">
              <a:buNone/>
            </a:pPr>
            <a:r>
              <a:rPr lang="en-US" dirty="0"/>
              <a:t>Computer games popular [14, 45], especially First-Person Shooters (FPS)</a:t>
            </a:r>
          </a:p>
        </p:txBody>
      </p:sp>
      <p:pic>
        <p:nvPicPr>
          <p:cNvPr id="4" name="Picture 3" descr="Depressed NEET">
            <a:extLst>
              <a:ext uri="{FF2B5EF4-FFF2-40B4-BE49-F238E27FC236}">
                <a16:creationId xmlns:a16="http://schemas.microsoft.com/office/drawing/2014/main" id="{5E9E8D59-647E-75CB-1D16-F96AD64A2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198" y="2490444"/>
            <a:ext cx="6321721" cy="35528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BFAADA-51C6-67EC-75E7-665440566A81}"/>
              </a:ext>
            </a:extLst>
          </p:cNvPr>
          <p:cNvSpPr txBox="1"/>
          <p:nvPr/>
        </p:nvSpPr>
        <p:spPr>
          <a:xfrm>
            <a:off x="7917885" y="2490444"/>
            <a:ext cx="3941135"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Player controls avatar from first-person perspective</a:t>
            </a:r>
          </a:p>
          <a:p>
            <a:pPr marL="342900" indent="-342900">
              <a:buFont typeface="Arial" panose="020B0604020202020204" pitchFamily="34" charset="0"/>
              <a:buChar char="•"/>
            </a:pPr>
            <a:r>
              <a:rPr lang="en-US" sz="2400" dirty="0"/>
              <a:t>Move into position to shoot and avoid being shot</a:t>
            </a:r>
          </a:p>
          <a:p>
            <a:pPr marL="342900" indent="-342900">
              <a:buFont typeface="Arial" panose="020B0604020202020204" pitchFamily="34" charset="0"/>
              <a:buChar char="•"/>
            </a:pPr>
            <a:r>
              <a:rPr lang="en-US" sz="2400" dirty="0"/>
              <a:t>Aims and shoot at opponents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Typically, multiple players connected to single server</a:t>
            </a:r>
          </a:p>
        </p:txBody>
      </p:sp>
      <p:sp>
        <p:nvSpPr>
          <p:cNvPr id="6" name="TextBox 5">
            <a:extLst>
              <a:ext uri="{FF2B5EF4-FFF2-40B4-BE49-F238E27FC236}">
                <a16:creationId xmlns:a16="http://schemas.microsoft.com/office/drawing/2014/main" id="{DF5F3ABC-8D05-805A-AAFD-12B391E78AFD}"/>
              </a:ext>
            </a:extLst>
          </p:cNvPr>
          <p:cNvSpPr txBox="1"/>
          <p:nvPr/>
        </p:nvSpPr>
        <p:spPr>
          <a:xfrm>
            <a:off x="2197528" y="6344093"/>
            <a:ext cx="7796943" cy="461665"/>
          </a:xfrm>
          <a:prstGeom prst="rect">
            <a:avLst/>
          </a:prstGeom>
          <a:solidFill>
            <a:schemeClr val="accent2">
              <a:lumMod val="20000"/>
              <a:lumOff val="80000"/>
            </a:schemeClr>
          </a:solidFill>
          <a:ln w="19050">
            <a:solidFill>
              <a:schemeClr val="tx1"/>
            </a:solidFill>
          </a:ln>
        </p:spPr>
        <p:txBody>
          <a:bodyPr wrap="none" rtlCol="0">
            <a:spAutoFit/>
          </a:bodyPr>
          <a:lstStyle/>
          <a:p>
            <a:r>
              <a:rPr lang="en-US" sz="2400" dirty="0"/>
              <a:t>Latency degrades player </a:t>
            </a:r>
            <a:r>
              <a:rPr lang="en-US" sz="2400" dirty="0">
                <a:solidFill>
                  <a:srgbClr val="0070C0"/>
                </a:solidFill>
              </a:rPr>
              <a:t>performance</a:t>
            </a:r>
            <a:r>
              <a:rPr lang="en-US" sz="2400" dirty="0"/>
              <a:t> and </a:t>
            </a:r>
            <a:r>
              <a:rPr lang="en-US" sz="2400" dirty="0">
                <a:solidFill>
                  <a:srgbClr val="0070C0"/>
                </a:solidFill>
              </a:rPr>
              <a:t>experience</a:t>
            </a:r>
            <a:r>
              <a:rPr lang="en-US" sz="2400" dirty="0"/>
              <a:t>.  Why?</a:t>
            </a:r>
          </a:p>
        </p:txBody>
      </p:sp>
    </p:spTree>
    <p:extLst>
      <p:ext uri="{BB962C8B-B14F-4D97-AF65-F5344CB8AC3E}">
        <p14:creationId xmlns:p14="http://schemas.microsoft.com/office/powerpoint/2010/main" val="159123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1376E-FCAC-811F-BE50-19F1096972C2}"/>
              </a:ext>
            </a:extLst>
          </p:cNvPr>
          <p:cNvSpPr>
            <a:spLocks noGrp="1"/>
          </p:cNvSpPr>
          <p:nvPr>
            <p:ph type="title"/>
          </p:nvPr>
        </p:nvSpPr>
        <p:spPr/>
        <p:txBody>
          <a:bodyPr/>
          <a:lstStyle/>
          <a:p>
            <a:r>
              <a:rPr lang="en-US" b="1" dirty="0"/>
              <a:t>Versus Network </a:t>
            </a:r>
            <a:r>
              <a:rPr lang="en-US" dirty="0"/>
              <a:t>L</a:t>
            </a:r>
            <a:r>
              <a:rPr lang="en-US" b="1" dirty="0"/>
              <a:t>atency without Latency Compensation</a:t>
            </a:r>
          </a:p>
        </p:txBody>
      </p:sp>
      <p:pic>
        <p:nvPicPr>
          <p:cNvPr id="6" name="Picture 5">
            <a:extLst>
              <a:ext uri="{FF2B5EF4-FFF2-40B4-BE49-F238E27FC236}">
                <a16:creationId xmlns:a16="http://schemas.microsoft.com/office/drawing/2014/main" id="{1D428AB3-E77A-B4A2-57CB-88CABC17A8A7}"/>
              </a:ext>
            </a:extLst>
          </p:cNvPr>
          <p:cNvPicPr>
            <a:picLocks noChangeAspect="1"/>
          </p:cNvPicPr>
          <p:nvPr/>
        </p:nvPicPr>
        <p:blipFill>
          <a:blip r:embed="rId3"/>
          <a:stretch>
            <a:fillRect/>
          </a:stretch>
        </p:blipFill>
        <p:spPr>
          <a:xfrm>
            <a:off x="237424" y="1934403"/>
            <a:ext cx="3989609" cy="3989609"/>
          </a:xfrm>
          <a:prstGeom prst="rect">
            <a:avLst/>
          </a:prstGeom>
        </p:spPr>
      </p:pic>
      <p:pic>
        <p:nvPicPr>
          <p:cNvPr id="8" name="Picture 7">
            <a:extLst>
              <a:ext uri="{FF2B5EF4-FFF2-40B4-BE49-F238E27FC236}">
                <a16:creationId xmlns:a16="http://schemas.microsoft.com/office/drawing/2014/main" id="{964087D9-C663-F533-DAD8-160750A6B015}"/>
              </a:ext>
            </a:extLst>
          </p:cNvPr>
          <p:cNvPicPr>
            <a:picLocks noChangeAspect="1"/>
          </p:cNvPicPr>
          <p:nvPr/>
        </p:nvPicPr>
        <p:blipFill>
          <a:blip r:embed="rId4"/>
          <a:stretch>
            <a:fillRect/>
          </a:stretch>
        </p:blipFill>
        <p:spPr>
          <a:xfrm>
            <a:off x="4182432" y="1934402"/>
            <a:ext cx="3989609" cy="3989609"/>
          </a:xfrm>
          <a:prstGeom prst="rect">
            <a:avLst/>
          </a:prstGeom>
        </p:spPr>
      </p:pic>
      <p:pic>
        <p:nvPicPr>
          <p:cNvPr id="10" name="Picture 9">
            <a:extLst>
              <a:ext uri="{FF2B5EF4-FFF2-40B4-BE49-F238E27FC236}">
                <a16:creationId xmlns:a16="http://schemas.microsoft.com/office/drawing/2014/main" id="{E5C25514-13B1-9EB4-9E00-25BB5FFCE99D}"/>
              </a:ext>
            </a:extLst>
          </p:cNvPr>
          <p:cNvPicPr>
            <a:picLocks noChangeAspect="1"/>
          </p:cNvPicPr>
          <p:nvPr/>
        </p:nvPicPr>
        <p:blipFill>
          <a:blip r:embed="rId5"/>
          <a:stretch>
            <a:fillRect/>
          </a:stretch>
        </p:blipFill>
        <p:spPr>
          <a:xfrm>
            <a:off x="8127441" y="1934402"/>
            <a:ext cx="3989608" cy="3989608"/>
          </a:xfrm>
          <a:prstGeom prst="rect">
            <a:avLst/>
          </a:prstGeom>
        </p:spPr>
      </p:pic>
    </p:spTree>
    <p:extLst>
      <p:ext uri="{BB962C8B-B14F-4D97-AF65-F5344CB8AC3E}">
        <p14:creationId xmlns:p14="http://schemas.microsoft.com/office/powerpoint/2010/main" val="182981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48937-7F2E-8CC7-7493-975D457CE401}"/>
              </a:ext>
            </a:extLst>
          </p:cNvPr>
          <p:cNvSpPr>
            <a:spLocks noGrp="1"/>
          </p:cNvSpPr>
          <p:nvPr>
            <p:ph type="title"/>
          </p:nvPr>
        </p:nvSpPr>
        <p:spPr/>
        <p:txBody>
          <a:bodyPr/>
          <a:lstStyle/>
          <a:p>
            <a:r>
              <a:rPr lang="en-US" b="1" dirty="0"/>
              <a:t>Versus Network Latency with Latency Compensation</a:t>
            </a:r>
          </a:p>
        </p:txBody>
      </p:sp>
      <p:pic>
        <p:nvPicPr>
          <p:cNvPr id="4" name="Picture 3">
            <a:extLst>
              <a:ext uri="{FF2B5EF4-FFF2-40B4-BE49-F238E27FC236}">
                <a16:creationId xmlns:a16="http://schemas.microsoft.com/office/drawing/2014/main" id="{5D60AED6-1577-4A9F-1B2D-564ACED359C2}"/>
              </a:ext>
            </a:extLst>
          </p:cNvPr>
          <p:cNvPicPr>
            <a:picLocks noChangeAspect="1"/>
          </p:cNvPicPr>
          <p:nvPr/>
        </p:nvPicPr>
        <p:blipFill>
          <a:blip r:embed="rId3"/>
          <a:stretch>
            <a:fillRect/>
          </a:stretch>
        </p:blipFill>
        <p:spPr>
          <a:xfrm>
            <a:off x="158375" y="1899429"/>
            <a:ext cx="4076884" cy="4076884"/>
          </a:xfrm>
          <a:prstGeom prst="rect">
            <a:avLst/>
          </a:prstGeom>
        </p:spPr>
      </p:pic>
      <p:pic>
        <p:nvPicPr>
          <p:cNvPr id="8" name="Picture 7">
            <a:extLst>
              <a:ext uri="{FF2B5EF4-FFF2-40B4-BE49-F238E27FC236}">
                <a16:creationId xmlns:a16="http://schemas.microsoft.com/office/drawing/2014/main" id="{A762D7A9-9D04-84F3-8A3B-07456815C0F1}"/>
              </a:ext>
            </a:extLst>
          </p:cNvPr>
          <p:cNvPicPr>
            <a:picLocks noChangeAspect="1"/>
          </p:cNvPicPr>
          <p:nvPr/>
        </p:nvPicPr>
        <p:blipFill>
          <a:blip r:embed="rId4"/>
          <a:stretch>
            <a:fillRect/>
          </a:stretch>
        </p:blipFill>
        <p:spPr>
          <a:xfrm>
            <a:off x="4124169" y="1899428"/>
            <a:ext cx="4076884" cy="4076884"/>
          </a:xfrm>
          <a:prstGeom prst="rect">
            <a:avLst/>
          </a:prstGeom>
        </p:spPr>
      </p:pic>
      <p:pic>
        <p:nvPicPr>
          <p:cNvPr id="11" name="Picture 10">
            <a:extLst>
              <a:ext uri="{FF2B5EF4-FFF2-40B4-BE49-F238E27FC236}">
                <a16:creationId xmlns:a16="http://schemas.microsoft.com/office/drawing/2014/main" id="{E3A4F844-48B8-5E25-D789-8ABED3905765}"/>
              </a:ext>
            </a:extLst>
          </p:cNvPr>
          <p:cNvPicPr>
            <a:picLocks noChangeAspect="1"/>
          </p:cNvPicPr>
          <p:nvPr/>
        </p:nvPicPr>
        <p:blipFill>
          <a:blip r:embed="rId5"/>
          <a:stretch>
            <a:fillRect/>
          </a:stretch>
        </p:blipFill>
        <p:spPr>
          <a:xfrm>
            <a:off x="8089962" y="1905351"/>
            <a:ext cx="3989611" cy="3989611"/>
          </a:xfrm>
          <a:prstGeom prst="rect">
            <a:avLst/>
          </a:prstGeom>
        </p:spPr>
      </p:pic>
    </p:spTree>
    <p:extLst>
      <p:ext uri="{BB962C8B-B14F-4D97-AF65-F5344CB8AC3E}">
        <p14:creationId xmlns:p14="http://schemas.microsoft.com/office/powerpoint/2010/main" val="138647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2A481-6975-3C16-EDEA-C30FC6336440}"/>
              </a:ext>
            </a:extLst>
          </p:cNvPr>
          <p:cNvSpPr>
            <a:spLocks noGrp="1"/>
          </p:cNvSpPr>
          <p:nvPr>
            <p:ph type="title"/>
          </p:nvPr>
        </p:nvSpPr>
        <p:spPr/>
        <p:txBody>
          <a:bodyPr/>
          <a:lstStyle/>
          <a:p>
            <a:r>
              <a:rPr lang="en-US" b="1" dirty="0"/>
              <a:t>Versus Target Motion</a:t>
            </a:r>
          </a:p>
        </p:txBody>
      </p:sp>
      <p:pic>
        <p:nvPicPr>
          <p:cNvPr id="12" name="Picture 11">
            <a:extLst>
              <a:ext uri="{FF2B5EF4-FFF2-40B4-BE49-F238E27FC236}">
                <a16:creationId xmlns:a16="http://schemas.microsoft.com/office/drawing/2014/main" id="{DCF085AD-2DD1-CCC4-27CC-D5FC76E278BF}"/>
              </a:ext>
            </a:extLst>
          </p:cNvPr>
          <p:cNvPicPr>
            <a:picLocks noChangeAspect="1"/>
          </p:cNvPicPr>
          <p:nvPr/>
        </p:nvPicPr>
        <p:blipFill>
          <a:blip r:embed="rId3"/>
          <a:stretch>
            <a:fillRect/>
          </a:stretch>
        </p:blipFill>
        <p:spPr>
          <a:xfrm>
            <a:off x="6186520" y="1540786"/>
            <a:ext cx="2891673" cy="5140751"/>
          </a:xfrm>
          <a:prstGeom prst="rect">
            <a:avLst/>
          </a:prstGeom>
        </p:spPr>
      </p:pic>
      <p:pic>
        <p:nvPicPr>
          <p:cNvPr id="14" name="Picture 13">
            <a:extLst>
              <a:ext uri="{FF2B5EF4-FFF2-40B4-BE49-F238E27FC236}">
                <a16:creationId xmlns:a16="http://schemas.microsoft.com/office/drawing/2014/main" id="{55C513C5-DDE8-A01A-38DB-E0B3011044B3}"/>
              </a:ext>
            </a:extLst>
          </p:cNvPr>
          <p:cNvPicPr>
            <a:picLocks noChangeAspect="1"/>
          </p:cNvPicPr>
          <p:nvPr/>
        </p:nvPicPr>
        <p:blipFill>
          <a:blip r:embed="rId4"/>
          <a:stretch>
            <a:fillRect/>
          </a:stretch>
        </p:blipFill>
        <p:spPr>
          <a:xfrm>
            <a:off x="2548328" y="1431560"/>
            <a:ext cx="2653696" cy="5307392"/>
          </a:xfrm>
          <a:prstGeom prst="rect">
            <a:avLst/>
          </a:prstGeom>
        </p:spPr>
      </p:pic>
    </p:spTree>
    <p:extLst>
      <p:ext uri="{BB962C8B-B14F-4D97-AF65-F5344CB8AC3E}">
        <p14:creationId xmlns:p14="http://schemas.microsoft.com/office/powerpoint/2010/main" val="345494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5E6A7-C035-B912-E3BB-BD23E46A5DA8}"/>
              </a:ext>
            </a:extLst>
          </p:cNvPr>
          <p:cNvSpPr>
            <a:spLocks noGrp="1"/>
          </p:cNvSpPr>
          <p:nvPr>
            <p:ph type="title"/>
          </p:nvPr>
        </p:nvSpPr>
        <p:spPr>
          <a:xfrm>
            <a:off x="838200" y="136525"/>
            <a:ext cx="10515600" cy="1325563"/>
          </a:xfrm>
        </p:spPr>
        <p:txBody>
          <a:bodyPr/>
          <a:lstStyle/>
          <a:p>
            <a:r>
              <a:rPr lang="en-US" altLang="zh-CN" b="1" dirty="0"/>
              <a:t>Models of Selection Time</a:t>
            </a:r>
            <a:endParaRPr lang="en-US" sz="2800" b="1" i="1" dirty="0"/>
          </a:p>
        </p:txBody>
      </p:sp>
      <p:sp>
        <p:nvSpPr>
          <p:cNvPr id="3" name="TextBox 2">
            <a:extLst>
              <a:ext uri="{FF2B5EF4-FFF2-40B4-BE49-F238E27FC236}">
                <a16:creationId xmlns:a16="http://schemas.microsoft.com/office/drawing/2014/main" id="{A22197C9-9624-2B12-A105-1F64F1B64ACA}"/>
              </a:ext>
            </a:extLst>
          </p:cNvPr>
          <p:cNvSpPr txBox="1"/>
          <p:nvPr/>
        </p:nvSpPr>
        <p:spPr>
          <a:xfrm>
            <a:off x="8241756" y="5843844"/>
            <a:ext cx="14847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70C0"/>
                </a:solidFill>
                <a:effectLst/>
                <a:uLnTx/>
                <a:uFillTx/>
                <a:latin typeface="Calibri" panose="020F0502020204030204"/>
                <a:ea typeface="等线" panose="02010600030101010101" pitchFamily="2" charset="-122"/>
                <a:cs typeface="+mn-cs"/>
              </a:rPr>
              <a:t>R</a:t>
            </a:r>
            <a:r>
              <a:rPr kumimoji="0" lang="en-US" altLang="zh-CN" sz="2800" b="0" i="0" u="none" strike="noStrike" kern="1200" cap="none" spc="0" normalizeH="0" baseline="30000" noProof="0" dirty="0">
                <a:ln>
                  <a:noFill/>
                </a:ln>
                <a:solidFill>
                  <a:srgbClr val="0070C0"/>
                </a:solidFill>
                <a:effectLst/>
                <a:uLnTx/>
                <a:uFillTx/>
                <a:latin typeface="Calibri" panose="020F0502020204030204"/>
                <a:ea typeface="等线" panose="02010600030101010101" pitchFamily="2" charset="-122"/>
                <a:cs typeface="+mn-cs"/>
              </a:rPr>
              <a:t>2</a:t>
            </a:r>
            <a:r>
              <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2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2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0.98</a:t>
            </a:r>
            <a:endParaRPr kumimoji="0" lang="en-US" sz="2800" b="0"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7" name="Picture 6">
            <a:extLst>
              <a:ext uri="{FF2B5EF4-FFF2-40B4-BE49-F238E27FC236}">
                <a16:creationId xmlns:a16="http://schemas.microsoft.com/office/drawing/2014/main" id="{E447F886-D18D-556F-DEE3-225D485BC9CB}"/>
              </a:ext>
            </a:extLst>
          </p:cNvPr>
          <p:cNvPicPr>
            <a:picLocks noChangeAspect="1"/>
          </p:cNvPicPr>
          <p:nvPr/>
        </p:nvPicPr>
        <p:blipFill>
          <a:blip r:embed="rId4"/>
          <a:stretch>
            <a:fillRect/>
          </a:stretch>
        </p:blipFill>
        <p:spPr>
          <a:xfrm>
            <a:off x="3426490" y="1211808"/>
            <a:ext cx="2937161" cy="4699457"/>
          </a:xfrm>
          <a:prstGeom prst="rect">
            <a:avLst/>
          </a:prstGeom>
        </p:spPr>
      </p:pic>
      <p:pic>
        <p:nvPicPr>
          <p:cNvPr id="9" name="Picture 8">
            <a:extLst>
              <a:ext uri="{FF2B5EF4-FFF2-40B4-BE49-F238E27FC236}">
                <a16:creationId xmlns:a16="http://schemas.microsoft.com/office/drawing/2014/main" id="{EDB31CBE-CFCC-8A74-9C76-8C3F5E4C3C8A}"/>
              </a:ext>
            </a:extLst>
          </p:cNvPr>
          <p:cNvPicPr>
            <a:picLocks noChangeAspect="1"/>
          </p:cNvPicPr>
          <p:nvPr/>
        </p:nvPicPr>
        <p:blipFill>
          <a:blip r:embed="rId5"/>
          <a:stretch>
            <a:fillRect/>
          </a:stretch>
        </p:blipFill>
        <p:spPr>
          <a:xfrm>
            <a:off x="231767" y="1211808"/>
            <a:ext cx="2937161" cy="4699457"/>
          </a:xfrm>
          <a:prstGeom prst="rect">
            <a:avLst/>
          </a:prstGeom>
        </p:spPr>
      </p:pic>
      <p:pic>
        <p:nvPicPr>
          <p:cNvPr id="14" name="Picture 13">
            <a:extLst>
              <a:ext uri="{FF2B5EF4-FFF2-40B4-BE49-F238E27FC236}">
                <a16:creationId xmlns:a16="http://schemas.microsoft.com/office/drawing/2014/main" id="{52A1AAEA-E093-1D65-7271-91FF65A560B6}"/>
              </a:ext>
            </a:extLst>
          </p:cNvPr>
          <p:cNvPicPr>
            <a:picLocks noChangeAspect="1"/>
          </p:cNvPicPr>
          <p:nvPr/>
        </p:nvPicPr>
        <p:blipFill>
          <a:blip r:embed="rId6"/>
          <a:stretch>
            <a:fillRect/>
          </a:stretch>
        </p:blipFill>
        <p:spPr>
          <a:xfrm>
            <a:off x="6645244" y="3561537"/>
            <a:ext cx="5314989" cy="1747850"/>
          </a:xfrm>
          <a:prstGeom prst="rect">
            <a:avLst/>
          </a:prstGeom>
        </p:spPr>
      </p:pic>
      <p:pic>
        <p:nvPicPr>
          <p:cNvPr id="5" name="Picture 4">
            <a:extLst>
              <a:ext uri="{FF2B5EF4-FFF2-40B4-BE49-F238E27FC236}">
                <a16:creationId xmlns:a16="http://schemas.microsoft.com/office/drawing/2014/main" id="{5DAA579C-4ECB-C29E-A074-9E6504E74704}"/>
              </a:ext>
            </a:extLst>
          </p:cNvPr>
          <p:cNvPicPr>
            <a:picLocks noChangeAspect="1"/>
          </p:cNvPicPr>
          <p:nvPr/>
        </p:nvPicPr>
        <p:blipFill>
          <a:blip r:embed="rId7"/>
          <a:stretch>
            <a:fillRect/>
          </a:stretch>
        </p:blipFill>
        <p:spPr>
          <a:xfrm>
            <a:off x="6918115" y="2052975"/>
            <a:ext cx="5032905" cy="711724"/>
          </a:xfrm>
          <a:prstGeom prst="rect">
            <a:avLst/>
          </a:prstGeom>
        </p:spPr>
      </p:pic>
    </p:spTree>
    <p:extLst>
      <p:ext uri="{BB962C8B-B14F-4D97-AF65-F5344CB8AC3E}">
        <p14:creationId xmlns:p14="http://schemas.microsoft.com/office/powerpoint/2010/main" val="351045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250CB-AD29-C836-6D66-E8E27E045AA5}"/>
              </a:ext>
            </a:extLst>
          </p:cNvPr>
          <p:cNvSpPr>
            <a:spLocks noGrp="1"/>
          </p:cNvSpPr>
          <p:nvPr>
            <p:ph type="title"/>
          </p:nvPr>
        </p:nvSpPr>
        <p:spPr/>
        <p:txBody>
          <a:bodyPr/>
          <a:lstStyle/>
          <a:p>
            <a:r>
              <a:rPr lang="en-US" dirty="0"/>
              <a:t>Limitations</a:t>
            </a:r>
          </a:p>
        </p:txBody>
      </p:sp>
      <p:sp>
        <p:nvSpPr>
          <p:cNvPr id="3" name="Content Placeholder 2">
            <a:extLst>
              <a:ext uri="{FF2B5EF4-FFF2-40B4-BE49-F238E27FC236}">
                <a16:creationId xmlns:a16="http://schemas.microsoft.com/office/drawing/2014/main" id="{E5DA30E9-3578-2ABC-2316-F6117ED609AD}"/>
              </a:ext>
            </a:extLst>
          </p:cNvPr>
          <p:cNvSpPr>
            <a:spLocks noGrp="1"/>
          </p:cNvSpPr>
          <p:nvPr>
            <p:ph idx="1"/>
          </p:nvPr>
        </p:nvSpPr>
        <p:spPr/>
        <p:txBody>
          <a:bodyPr>
            <a:normAutofit/>
          </a:bodyPr>
          <a:lstStyle/>
          <a:p>
            <a:r>
              <a:rPr lang="en-US" sz="3200" dirty="0">
                <a:solidFill>
                  <a:srgbClr val="0070C0"/>
                </a:solidFill>
              </a:rPr>
              <a:t>Bots</a:t>
            </a:r>
            <a:r>
              <a:rPr lang="en-US" sz="3200" dirty="0"/>
              <a:t> not human opponents</a:t>
            </a:r>
          </a:p>
          <a:p>
            <a:r>
              <a:rPr lang="en-US" sz="3200" dirty="0"/>
              <a:t>Only </a:t>
            </a:r>
            <a:r>
              <a:rPr lang="en-US" sz="3200" dirty="0">
                <a:solidFill>
                  <a:srgbClr val="0070C0"/>
                </a:solidFill>
              </a:rPr>
              <a:t>pistols</a:t>
            </a:r>
            <a:r>
              <a:rPr lang="en-US" sz="3200" dirty="0"/>
              <a:t> for weapon</a:t>
            </a:r>
          </a:p>
          <a:p>
            <a:r>
              <a:rPr lang="en-US" sz="3200" dirty="0"/>
              <a:t>Study mostly </a:t>
            </a:r>
            <a:r>
              <a:rPr lang="en-US" sz="3200" dirty="0">
                <a:solidFill>
                  <a:srgbClr val="0070C0"/>
                </a:solidFill>
              </a:rPr>
              <a:t>young males</a:t>
            </a:r>
          </a:p>
          <a:p>
            <a:r>
              <a:rPr lang="en-US" sz="3200" dirty="0"/>
              <a:t>Could be </a:t>
            </a:r>
            <a:r>
              <a:rPr lang="en-US" sz="3200" dirty="0">
                <a:solidFill>
                  <a:srgbClr val="0070C0"/>
                </a:solidFill>
              </a:rPr>
              <a:t>learning effects</a:t>
            </a:r>
          </a:p>
          <a:p>
            <a:r>
              <a:rPr lang="en-US" sz="3200" dirty="0"/>
              <a:t>Players could </a:t>
            </a:r>
            <a:r>
              <a:rPr lang="en-US" sz="3200" dirty="0">
                <a:solidFill>
                  <a:srgbClr val="0070C0"/>
                </a:solidFill>
              </a:rPr>
              <a:t>not customize </a:t>
            </a:r>
            <a:r>
              <a:rPr lang="en-US" sz="3200" dirty="0"/>
              <a:t>settings</a:t>
            </a:r>
          </a:p>
        </p:txBody>
      </p:sp>
      <p:pic>
        <p:nvPicPr>
          <p:cNvPr id="1026" name="Picture 2" descr="Limitations Icon #336395 - Free Icons Library">
            <a:extLst>
              <a:ext uri="{FF2B5EF4-FFF2-40B4-BE49-F238E27FC236}">
                <a16:creationId xmlns:a16="http://schemas.microsoft.com/office/drawing/2014/main" id="{0098FFB8-AADF-C258-C978-CF714A5BC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5396" y="2008681"/>
            <a:ext cx="1455811" cy="1313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090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0D613-083B-A13E-6191-1DEE535F7ABE}"/>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F6AC9F06-A38F-EE93-14FC-05AF938EB2AE}"/>
              </a:ext>
            </a:extLst>
          </p:cNvPr>
          <p:cNvSpPr>
            <a:spLocks noGrp="1"/>
          </p:cNvSpPr>
          <p:nvPr>
            <p:ph idx="1"/>
          </p:nvPr>
        </p:nvSpPr>
        <p:spPr>
          <a:xfrm>
            <a:off x="838200" y="1825625"/>
            <a:ext cx="8097251" cy="4875964"/>
          </a:xfrm>
        </p:spPr>
        <p:txBody>
          <a:bodyPr>
            <a:normAutofit lnSpcReduction="10000"/>
          </a:bodyPr>
          <a:lstStyle/>
          <a:p>
            <a:pPr algn="l"/>
            <a:r>
              <a:rPr lang="en-US" b="0" i="0" u="none" strike="noStrike" baseline="0" dirty="0">
                <a:latin typeface="LinLibertineT"/>
              </a:rPr>
              <a:t>Player performance and quality of experience both degrade linearly as latencies increase from 25 </a:t>
            </a:r>
            <a:r>
              <a:rPr lang="en-US" b="0" i="0" u="none" strike="noStrike" baseline="0" dirty="0" err="1">
                <a:latin typeface="LinLibertineT"/>
              </a:rPr>
              <a:t>ms</a:t>
            </a:r>
            <a:r>
              <a:rPr lang="en-US" b="0" i="0" u="none" strike="noStrike" baseline="0" dirty="0">
                <a:latin typeface="LinLibertineT"/>
              </a:rPr>
              <a:t> to 200 </a:t>
            </a:r>
            <a:r>
              <a:rPr lang="en-US" b="0" i="0" u="none" strike="noStrike" baseline="0" dirty="0" err="1">
                <a:latin typeface="LinLibertineT"/>
              </a:rPr>
              <a:t>ms</a:t>
            </a:r>
            <a:endParaRPr lang="en-US" b="0" i="0" u="none" strike="noStrike" baseline="0" dirty="0">
              <a:latin typeface="LinLibertineT"/>
            </a:endParaRPr>
          </a:p>
          <a:p>
            <a:pPr lvl="1"/>
            <a:r>
              <a:rPr lang="en-US" dirty="0">
                <a:latin typeface="LinLibertineT"/>
              </a:rPr>
              <a:t>E</a:t>
            </a:r>
            <a:r>
              <a:rPr lang="en-US" b="0" i="0" u="none" strike="noStrike" baseline="0" dirty="0">
                <a:latin typeface="LinLibertineT"/>
              </a:rPr>
              <a:t>lapsed times to select at 25 </a:t>
            </a:r>
            <a:r>
              <a:rPr lang="en-US" b="0" i="0" u="none" strike="noStrike" baseline="0" dirty="0" err="1">
                <a:latin typeface="LinLibertineT"/>
              </a:rPr>
              <a:t>ms</a:t>
            </a:r>
            <a:r>
              <a:rPr lang="en-US" b="0" i="0" u="none" strike="noStrike" baseline="0" dirty="0">
                <a:latin typeface="LinLibertineT"/>
              </a:rPr>
              <a:t> of latency average about </a:t>
            </a:r>
            <a:r>
              <a:rPr lang="en-US" b="0" i="0" u="none" strike="noStrike" baseline="0" dirty="0">
                <a:solidFill>
                  <a:srgbClr val="008000"/>
                </a:solidFill>
                <a:latin typeface="LinLibertineT"/>
              </a:rPr>
              <a:t>60% shorter </a:t>
            </a:r>
            <a:r>
              <a:rPr lang="en-US" b="0" i="0" u="none" strike="noStrike" baseline="0" dirty="0">
                <a:latin typeface="LinLibertineT"/>
              </a:rPr>
              <a:t>than elapsed times at 200 </a:t>
            </a:r>
            <a:r>
              <a:rPr lang="en-US" b="0" i="0" u="none" strike="noStrike" baseline="0" dirty="0" err="1">
                <a:latin typeface="LinLibertineT"/>
              </a:rPr>
              <a:t>ms.</a:t>
            </a:r>
            <a:r>
              <a:rPr lang="en-US" b="0" i="0" u="none" strike="noStrike" baseline="0" dirty="0">
                <a:latin typeface="LinLibertineT"/>
              </a:rPr>
              <a:t> </a:t>
            </a:r>
          </a:p>
          <a:p>
            <a:pPr lvl="1"/>
            <a:r>
              <a:rPr lang="en-US" b="0" i="0" u="none" strike="noStrike" baseline="0" dirty="0">
                <a:latin typeface="LinLibertineT"/>
              </a:rPr>
              <a:t>Quality of Experience (QoE) </a:t>
            </a:r>
            <a:r>
              <a:rPr lang="en-US" b="0" i="0" u="none" strike="noStrike" baseline="0" dirty="0">
                <a:solidFill>
                  <a:srgbClr val="008000"/>
                </a:solidFill>
                <a:latin typeface="LinLibertineT"/>
              </a:rPr>
              <a:t>decreases about 0.4 </a:t>
            </a:r>
            <a:r>
              <a:rPr lang="en-US" b="0" i="0" u="none" strike="noStrike" baseline="0" dirty="0">
                <a:latin typeface="LinLibertineT"/>
              </a:rPr>
              <a:t>(on a 5-point scale) with every 100 </a:t>
            </a:r>
            <a:r>
              <a:rPr lang="en-US" b="0" i="0" u="none" strike="noStrike" baseline="0" dirty="0" err="1">
                <a:latin typeface="LinLibertineT"/>
              </a:rPr>
              <a:t>ms</a:t>
            </a:r>
            <a:r>
              <a:rPr lang="en-US" b="0" i="0" u="none" strike="noStrike" baseline="0" dirty="0">
                <a:latin typeface="LinLibertineT"/>
              </a:rPr>
              <a:t> of latency.</a:t>
            </a:r>
          </a:p>
          <a:p>
            <a:r>
              <a:rPr lang="en-US" b="0" i="0" u="none" strike="noStrike" baseline="0" dirty="0">
                <a:latin typeface="LinLibertineT"/>
              </a:rPr>
              <a:t>Time warp and self-prediction together can eliminate the effects of latency on both player performance and QoE</a:t>
            </a:r>
          </a:p>
          <a:p>
            <a:pPr lvl="1"/>
            <a:r>
              <a:rPr lang="en-US" dirty="0">
                <a:latin typeface="LinLibertineT"/>
              </a:rPr>
              <a:t>About </a:t>
            </a:r>
            <a:r>
              <a:rPr lang="en-US" dirty="0">
                <a:solidFill>
                  <a:srgbClr val="0070C0"/>
                </a:solidFill>
                <a:latin typeface="LinLibertineT"/>
              </a:rPr>
              <a:t>50% each</a:t>
            </a:r>
          </a:p>
          <a:p>
            <a:pPr lvl="1"/>
            <a:r>
              <a:rPr lang="en-US" b="0" i="0" u="none" strike="noStrike" baseline="0" dirty="0">
                <a:latin typeface="LinLibertineT"/>
              </a:rPr>
              <a:t>Players can feel and perform as if there is no network latency when </a:t>
            </a:r>
            <a:r>
              <a:rPr lang="en-US" b="0" i="0" u="none" strike="noStrike" baseline="0" dirty="0">
                <a:solidFill>
                  <a:srgbClr val="0070C0"/>
                </a:solidFill>
                <a:latin typeface="LinLibertineT"/>
              </a:rPr>
              <a:t>time warp </a:t>
            </a:r>
            <a:r>
              <a:rPr lang="en-US" b="0" i="0" u="none" strike="noStrike" baseline="0" dirty="0">
                <a:latin typeface="LinLibertineT"/>
              </a:rPr>
              <a:t>and </a:t>
            </a:r>
            <a:r>
              <a:rPr lang="en-US" b="0" i="0" u="none" strike="noStrike" baseline="0" dirty="0">
                <a:solidFill>
                  <a:srgbClr val="0070C0"/>
                </a:solidFill>
                <a:latin typeface="LinLibertineT"/>
              </a:rPr>
              <a:t>self-prediction</a:t>
            </a:r>
            <a:r>
              <a:rPr lang="en-US" b="0" i="0" u="none" strike="noStrike" baseline="0" dirty="0">
                <a:latin typeface="LinLibertineT"/>
              </a:rPr>
              <a:t> are both used</a:t>
            </a:r>
          </a:p>
        </p:txBody>
      </p:sp>
      <p:pic>
        <p:nvPicPr>
          <p:cNvPr id="2050" name="Picture 2" descr="Conclusion - Free technology icons">
            <a:extLst>
              <a:ext uri="{FF2B5EF4-FFF2-40B4-BE49-F238E27FC236}">
                <a16:creationId xmlns:a16="http://schemas.microsoft.com/office/drawing/2014/main" id="{088A065B-5C90-B69A-FB17-CF3D34CFC7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0462" y="2574757"/>
            <a:ext cx="2522621" cy="2522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691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4C9B3-CFD5-BF83-5CE2-C1BE3E0F89C9}"/>
              </a:ext>
            </a:extLst>
          </p:cNvPr>
          <p:cNvSpPr>
            <a:spLocks noGrp="1"/>
          </p:cNvSpPr>
          <p:nvPr>
            <p:ph type="title"/>
          </p:nvPr>
        </p:nvSpPr>
        <p:spPr>
          <a:xfrm>
            <a:off x="838200" y="365125"/>
            <a:ext cx="11017770" cy="1325563"/>
          </a:xfrm>
        </p:spPr>
        <p:txBody>
          <a:bodyPr/>
          <a:lstStyle/>
          <a:p>
            <a:r>
              <a:rPr lang="en-US" b="1" dirty="0"/>
              <a:t>Ongoing Work</a:t>
            </a:r>
          </a:p>
        </p:txBody>
      </p:sp>
      <p:sp>
        <p:nvSpPr>
          <p:cNvPr id="3" name="Content Placeholder 2">
            <a:extLst>
              <a:ext uri="{FF2B5EF4-FFF2-40B4-BE49-F238E27FC236}">
                <a16:creationId xmlns:a16="http://schemas.microsoft.com/office/drawing/2014/main" id="{70481F1E-B1D2-49C5-AC1C-77C14D5E4A0A}"/>
              </a:ext>
            </a:extLst>
          </p:cNvPr>
          <p:cNvSpPr>
            <a:spLocks noGrp="1"/>
          </p:cNvSpPr>
          <p:nvPr>
            <p:ph idx="1"/>
          </p:nvPr>
        </p:nvSpPr>
        <p:spPr>
          <a:xfrm>
            <a:off x="865174" y="1818130"/>
            <a:ext cx="5210839" cy="4351338"/>
          </a:xfrm>
        </p:spPr>
        <p:txBody>
          <a:bodyPr/>
          <a:lstStyle/>
          <a:p>
            <a:r>
              <a:rPr lang="en-US" dirty="0"/>
              <a:t>Combine model with Navigation model [25]</a:t>
            </a:r>
          </a:p>
          <a:p>
            <a:r>
              <a:rPr lang="en-US" dirty="0"/>
              <a:t>Simulate FPS games</a:t>
            </a:r>
          </a:p>
          <a:p>
            <a:r>
              <a:rPr lang="en-US" dirty="0"/>
              <a:t>Validate simulations</a:t>
            </a:r>
          </a:p>
          <a:p>
            <a:r>
              <a:rPr lang="en-US" dirty="0"/>
              <a:t>Explore!</a:t>
            </a:r>
          </a:p>
          <a:p>
            <a:endParaRPr lang="en-US" dirty="0"/>
          </a:p>
        </p:txBody>
      </p:sp>
      <p:grpSp>
        <p:nvGrpSpPr>
          <p:cNvPr id="4" name="Group 3">
            <a:extLst>
              <a:ext uri="{FF2B5EF4-FFF2-40B4-BE49-F238E27FC236}">
                <a16:creationId xmlns:a16="http://schemas.microsoft.com/office/drawing/2014/main" id="{C7B9C9C1-8FB8-6A02-1362-E8AA0E28B99F}"/>
              </a:ext>
            </a:extLst>
          </p:cNvPr>
          <p:cNvGrpSpPr>
            <a:grpSpLocks noChangeAspect="1"/>
          </p:cNvGrpSpPr>
          <p:nvPr/>
        </p:nvGrpSpPr>
        <p:grpSpPr>
          <a:xfrm>
            <a:off x="2995829" y="4173681"/>
            <a:ext cx="2353466" cy="2446294"/>
            <a:chOff x="7210641" y="-100333"/>
            <a:chExt cx="3446116" cy="3582042"/>
          </a:xfrm>
        </p:grpSpPr>
        <p:pic>
          <p:nvPicPr>
            <p:cNvPr id="6" name="Picture 5" descr="A picture containing text, case&#10;&#10;Description automatically generated">
              <a:extLst>
                <a:ext uri="{FF2B5EF4-FFF2-40B4-BE49-F238E27FC236}">
                  <a16:creationId xmlns:a16="http://schemas.microsoft.com/office/drawing/2014/main" id="{A26FA9D9-EFC8-D8AC-AB02-71D7513D561C}"/>
                </a:ext>
              </a:extLst>
            </p:cNvPr>
            <p:cNvPicPr>
              <a:picLocks noChangeAspect="1"/>
            </p:cNvPicPr>
            <p:nvPr/>
          </p:nvPicPr>
          <p:blipFill rotWithShape="1">
            <a:blip r:embed="rId3"/>
            <a:srcRect l="16913" r="17188" b="2"/>
            <a:stretch/>
          </p:blipFill>
          <p:spPr>
            <a:xfrm>
              <a:off x="7210641" y="-100333"/>
              <a:ext cx="3446116" cy="3582042"/>
            </a:xfrm>
            <a:prstGeom prst="rect">
              <a:avLst/>
            </a:prstGeom>
          </p:spPr>
        </p:pic>
        <p:grpSp>
          <p:nvGrpSpPr>
            <p:cNvPr id="16" name="Group 15">
              <a:extLst>
                <a:ext uri="{FF2B5EF4-FFF2-40B4-BE49-F238E27FC236}">
                  <a16:creationId xmlns:a16="http://schemas.microsoft.com/office/drawing/2014/main" id="{D16F5FA8-78F0-2F44-0E63-273340572A68}"/>
                </a:ext>
              </a:extLst>
            </p:cNvPr>
            <p:cNvGrpSpPr/>
            <p:nvPr/>
          </p:nvGrpSpPr>
          <p:grpSpPr>
            <a:xfrm>
              <a:off x="8116941" y="927394"/>
              <a:ext cx="1320194" cy="1526588"/>
              <a:chOff x="7071289" y="1064136"/>
              <a:chExt cx="1320194" cy="1526588"/>
            </a:xfrm>
          </p:grpSpPr>
          <p:pic>
            <p:nvPicPr>
              <p:cNvPr id="7" name="Graphic 6" descr="User outline">
                <a:extLst>
                  <a:ext uri="{FF2B5EF4-FFF2-40B4-BE49-F238E27FC236}">
                    <a16:creationId xmlns:a16="http://schemas.microsoft.com/office/drawing/2014/main" id="{B692ECB8-F761-4325-0F22-482D190694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71289" y="1064136"/>
                <a:ext cx="400794" cy="400794"/>
              </a:xfrm>
              <a:prstGeom prst="rect">
                <a:avLst/>
              </a:prstGeom>
            </p:spPr>
          </p:pic>
          <p:pic>
            <p:nvPicPr>
              <p:cNvPr id="8" name="Graphic 7" descr="User outline">
                <a:extLst>
                  <a:ext uri="{FF2B5EF4-FFF2-40B4-BE49-F238E27FC236}">
                    <a16:creationId xmlns:a16="http://schemas.microsoft.com/office/drawing/2014/main" id="{244F69B5-12BF-A467-99F5-DDAACB26E2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90689" y="2189930"/>
                <a:ext cx="400794" cy="400794"/>
              </a:xfrm>
              <a:prstGeom prst="rect">
                <a:avLst/>
              </a:prstGeom>
            </p:spPr>
          </p:pic>
        </p:grpSp>
        <p:cxnSp>
          <p:nvCxnSpPr>
            <p:cNvPr id="9" name="Straight Connector 8">
              <a:extLst>
                <a:ext uri="{FF2B5EF4-FFF2-40B4-BE49-F238E27FC236}">
                  <a16:creationId xmlns:a16="http://schemas.microsoft.com/office/drawing/2014/main" id="{F2E88852-E77F-6154-D215-6C8CD41167DB}"/>
                </a:ext>
              </a:extLst>
            </p:cNvPr>
            <p:cNvCxnSpPr>
              <a:cxnSpLocks/>
            </p:cNvCxnSpPr>
            <p:nvPr/>
          </p:nvCxnSpPr>
          <p:spPr>
            <a:xfrm>
              <a:off x="8441031" y="1395137"/>
              <a:ext cx="658716" cy="72500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2A85F4-E3B9-7C97-6235-E97B1B73FD45}"/>
                </a:ext>
              </a:extLst>
            </p:cNvPr>
            <p:cNvCxnSpPr>
              <a:cxnSpLocks/>
            </p:cNvCxnSpPr>
            <p:nvPr/>
          </p:nvCxnSpPr>
          <p:spPr>
            <a:xfrm>
              <a:off x="8504943" y="1355813"/>
              <a:ext cx="658716" cy="725000"/>
            </a:xfrm>
            <a:prstGeom prst="line">
              <a:avLst/>
            </a:prstGeom>
            <a:ln w="2222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1" name="Graphic 10" descr="Close with solid fill">
              <a:extLst>
                <a:ext uri="{FF2B5EF4-FFF2-40B4-BE49-F238E27FC236}">
                  <a16:creationId xmlns:a16="http://schemas.microsoft.com/office/drawing/2014/main" id="{7016D72F-1D08-D920-1AC0-8789D90510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36341" y="2053188"/>
              <a:ext cx="495368" cy="495368"/>
            </a:xfrm>
            <a:prstGeom prst="rect">
              <a:avLst/>
            </a:prstGeom>
          </p:spPr>
        </p:pic>
      </p:grpSp>
      <p:pic>
        <p:nvPicPr>
          <p:cNvPr id="5" name="Picture 4">
            <a:extLst>
              <a:ext uri="{FF2B5EF4-FFF2-40B4-BE49-F238E27FC236}">
                <a16:creationId xmlns:a16="http://schemas.microsoft.com/office/drawing/2014/main" id="{9DC74923-F2F2-04BF-7CC5-D646D2CD297D}"/>
              </a:ext>
            </a:extLst>
          </p:cNvPr>
          <p:cNvPicPr>
            <a:picLocks noChangeAspect="1"/>
          </p:cNvPicPr>
          <p:nvPr/>
        </p:nvPicPr>
        <p:blipFill>
          <a:blip r:embed="rId10"/>
          <a:stretch>
            <a:fillRect/>
          </a:stretch>
        </p:blipFill>
        <p:spPr>
          <a:xfrm>
            <a:off x="6429974" y="1818130"/>
            <a:ext cx="5425996" cy="4930394"/>
          </a:xfrm>
          <a:prstGeom prst="rect">
            <a:avLst/>
          </a:prstGeom>
          <a:ln w="19050">
            <a:solidFill>
              <a:schemeClr val="tx1"/>
            </a:solidFill>
          </a:ln>
        </p:spPr>
      </p:pic>
      <p:sp>
        <p:nvSpPr>
          <p:cNvPr id="13" name="TextBox 12">
            <a:extLst>
              <a:ext uri="{FF2B5EF4-FFF2-40B4-BE49-F238E27FC236}">
                <a16:creationId xmlns:a16="http://schemas.microsoft.com/office/drawing/2014/main" id="{D62C66F1-E586-D141-9151-5F6640E8537D}"/>
              </a:ext>
            </a:extLst>
          </p:cNvPr>
          <p:cNvSpPr txBox="1"/>
          <p:nvPr/>
        </p:nvSpPr>
        <p:spPr>
          <a:xfrm>
            <a:off x="6673305" y="2177917"/>
            <a:ext cx="2078011" cy="707886"/>
          </a:xfrm>
          <a:prstGeom prst="rect">
            <a:avLst/>
          </a:prstGeom>
          <a:solidFill>
            <a:schemeClr val="bg1"/>
          </a:solidFill>
        </p:spPr>
        <p:txBody>
          <a:bodyPr wrap="square">
            <a:spAutoFit/>
          </a:bodyPr>
          <a:lstStyle/>
          <a:p>
            <a:r>
              <a:rPr lang="en-US" sz="2000" dirty="0"/>
              <a:t>Degree of which</a:t>
            </a:r>
          </a:p>
          <a:p>
            <a:r>
              <a:rPr lang="en-US" sz="2000" dirty="0"/>
              <a:t>latency affects</a:t>
            </a:r>
          </a:p>
        </p:txBody>
      </p:sp>
      <p:sp>
        <p:nvSpPr>
          <p:cNvPr id="14" name="TextBox 13">
            <a:extLst>
              <a:ext uri="{FF2B5EF4-FFF2-40B4-BE49-F238E27FC236}">
                <a16:creationId xmlns:a16="http://schemas.microsoft.com/office/drawing/2014/main" id="{634D359B-9D71-6FC3-85E2-514230C1D6FC}"/>
              </a:ext>
            </a:extLst>
          </p:cNvPr>
          <p:cNvSpPr txBox="1"/>
          <p:nvPr/>
        </p:nvSpPr>
        <p:spPr>
          <a:xfrm>
            <a:off x="6482570" y="3075056"/>
            <a:ext cx="2268745" cy="2862322"/>
          </a:xfrm>
          <a:prstGeom prst="rect">
            <a:avLst/>
          </a:prstGeom>
          <a:solidFill>
            <a:schemeClr val="bg1"/>
          </a:solidFill>
        </p:spPr>
        <p:txBody>
          <a:bodyPr wrap="square">
            <a:spAutoFit/>
          </a:bodyPr>
          <a:lstStyle/>
          <a:p>
            <a:endParaRPr lang="en-US" sz="2000" dirty="0"/>
          </a:p>
          <a:p>
            <a:endParaRPr lang="en-US" sz="2000" dirty="0"/>
          </a:p>
          <a:p>
            <a:r>
              <a:rPr lang="en-US" sz="2000" dirty="0">
                <a:solidFill>
                  <a:srgbClr val="FF0000"/>
                </a:solidFill>
              </a:rPr>
              <a:t>    Large</a:t>
            </a:r>
          </a:p>
          <a:p>
            <a:endParaRPr lang="en-US" sz="2000" dirty="0"/>
          </a:p>
          <a:p>
            <a:endParaRPr lang="en-US" sz="2000" dirty="0"/>
          </a:p>
          <a:p>
            <a:r>
              <a:rPr lang="en-US" sz="2000" dirty="0">
                <a:solidFill>
                  <a:srgbClr val="FFC000"/>
                </a:solidFill>
              </a:rPr>
              <a:t>    Medium</a:t>
            </a:r>
          </a:p>
          <a:p>
            <a:endParaRPr lang="en-US" sz="2000" dirty="0"/>
          </a:p>
          <a:p>
            <a:endParaRPr lang="en-US" sz="2000" dirty="0"/>
          </a:p>
          <a:p>
            <a:r>
              <a:rPr lang="en-US" sz="2000" dirty="0">
                <a:solidFill>
                  <a:srgbClr val="00B050"/>
                </a:solidFill>
              </a:rPr>
              <a:t>    Small</a:t>
            </a:r>
          </a:p>
        </p:txBody>
      </p:sp>
    </p:spTree>
    <p:extLst>
      <p:ext uri="{BB962C8B-B14F-4D97-AF65-F5344CB8AC3E}">
        <p14:creationId xmlns:p14="http://schemas.microsoft.com/office/powerpoint/2010/main" val="62100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DBF2-7B49-DF22-F04D-B03D88266015}"/>
              </a:ext>
            </a:extLst>
          </p:cNvPr>
          <p:cNvSpPr>
            <a:spLocks noGrp="1"/>
          </p:cNvSpPr>
          <p:nvPr>
            <p:ph type="ctrTitle"/>
          </p:nvPr>
        </p:nvSpPr>
        <p:spPr>
          <a:xfrm>
            <a:off x="1627443" y="1105070"/>
            <a:ext cx="9144000" cy="2387600"/>
          </a:xfrm>
        </p:spPr>
        <p:txBody>
          <a:bodyPr>
            <a:normAutofit fontScale="90000"/>
          </a:bodyPr>
          <a:lstStyle/>
          <a:p>
            <a:r>
              <a:rPr lang="en-US" b="1" i="0" dirty="0">
                <a:solidFill>
                  <a:srgbClr val="000000"/>
                </a:solidFill>
                <a:effectLst/>
                <a:latin typeface="+mn-lt"/>
              </a:rPr>
              <a:t>The Impact of Latency on Target Selection in First-Person Shooter Games</a:t>
            </a:r>
            <a:endParaRPr lang="en-US" dirty="0">
              <a:latin typeface="+mn-lt"/>
            </a:endParaRPr>
          </a:p>
        </p:txBody>
      </p:sp>
      <p:sp>
        <p:nvSpPr>
          <p:cNvPr id="3" name="Subtitle 2">
            <a:extLst>
              <a:ext uri="{FF2B5EF4-FFF2-40B4-BE49-F238E27FC236}">
                <a16:creationId xmlns:a16="http://schemas.microsoft.com/office/drawing/2014/main" id="{531E4646-BF3A-FF93-27D2-73A957D33D7C}"/>
              </a:ext>
            </a:extLst>
          </p:cNvPr>
          <p:cNvSpPr>
            <a:spLocks noGrp="1"/>
          </p:cNvSpPr>
          <p:nvPr>
            <p:ph type="subTitle" idx="1"/>
          </p:nvPr>
        </p:nvSpPr>
        <p:spPr>
          <a:xfrm>
            <a:off x="1627443" y="3609034"/>
            <a:ext cx="9144000" cy="617624"/>
          </a:xfrm>
        </p:spPr>
        <p:txBody>
          <a:bodyPr>
            <a:normAutofit/>
          </a:bodyPr>
          <a:lstStyle/>
          <a:p>
            <a:r>
              <a:rPr lang="en-US" sz="2800" b="0" i="0" dirty="0" err="1">
                <a:solidFill>
                  <a:srgbClr val="000000"/>
                </a:solidFill>
                <a:effectLst/>
              </a:rPr>
              <a:t>Shengmei</a:t>
            </a:r>
            <a:r>
              <a:rPr lang="en-US" sz="2800" b="0" i="0" dirty="0">
                <a:solidFill>
                  <a:srgbClr val="000000"/>
                </a:solidFill>
                <a:effectLst/>
              </a:rPr>
              <a:t> Liu, and </a:t>
            </a:r>
            <a:r>
              <a:rPr lang="en-US" sz="2800" b="0" i="0" dirty="0">
                <a:effectLst/>
              </a:rPr>
              <a:t>Mark Claypool</a:t>
            </a:r>
            <a:endParaRPr lang="en-US" sz="2800" dirty="0"/>
          </a:p>
        </p:txBody>
      </p:sp>
      <p:pic>
        <p:nvPicPr>
          <p:cNvPr id="1026" name="Picture 2" descr="Wpi Logo - Wpi Worcester Polytechnic Institute Transparent PNG - 1550x630 -  Free Download on NicePNG">
            <a:extLst>
              <a:ext uri="{FF2B5EF4-FFF2-40B4-BE49-F238E27FC236}">
                <a16:creationId xmlns:a16="http://schemas.microsoft.com/office/drawing/2014/main" id="{E8239D7C-F80C-814F-A2F1-015567B26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229" y="4865068"/>
            <a:ext cx="3086100" cy="13435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PI Student Vows to Build Prosthetic Leg for His Adopted Dog">
            <a:extLst>
              <a:ext uri="{FF2B5EF4-FFF2-40B4-BE49-F238E27FC236}">
                <a16:creationId xmlns:a16="http://schemas.microsoft.com/office/drawing/2014/main" id="{BB61950F-52FB-831E-4E1A-30077CC6D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5491" y="4343059"/>
            <a:ext cx="3581402" cy="23876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8FA2CD9-7BB1-726E-25BF-B33A7822050F}"/>
              </a:ext>
            </a:extLst>
          </p:cNvPr>
          <p:cNvPicPr>
            <a:picLocks noChangeAspect="1"/>
          </p:cNvPicPr>
          <p:nvPr/>
        </p:nvPicPr>
        <p:blipFill>
          <a:blip r:embed="rId4"/>
          <a:stretch>
            <a:fillRect/>
          </a:stretch>
        </p:blipFill>
        <p:spPr>
          <a:xfrm>
            <a:off x="333365" y="4499395"/>
            <a:ext cx="3424882" cy="2074928"/>
          </a:xfrm>
          <a:prstGeom prst="rect">
            <a:avLst/>
          </a:prstGeom>
          <a:ln w="28575">
            <a:solidFill>
              <a:schemeClr val="tx1"/>
            </a:solidFill>
          </a:ln>
        </p:spPr>
      </p:pic>
      <p:sp>
        <p:nvSpPr>
          <p:cNvPr id="4" name="TextBox 3">
            <a:extLst>
              <a:ext uri="{FF2B5EF4-FFF2-40B4-BE49-F238E27FC236}">
                <a16:creationId xmlns:a16="http://schemas.microsoft.com/office/drawing/2014/main" id="{61E16F26-43B2-BB6C-6929-8DAE832870DC}"/>
              </a:ext>
            </a:extLst>
          </p:cNvPr>
          <p:cNvSpPr txBox="1"/>
          <p:nvPr/>
        </p:nvSpPr>
        <p:spPr>
          <a:xfrm>
            <a:off x="3648392" y="264464"/>
            <a:ext cx="5102102" cy="707886"/>
          </a:xfrm>
          <a:prstGeom prst="rect">
            <a:avLst/>
          </a:prstGeom>
          <a:solidFill>
            <a:schemeClr val="bg1">
              <a:lumMod val="85000"/>
            </a:schemeClr>
          </a:solidFill>
          <a:ln w="12700">
            <a:solidFill>
              <a:schemeClr val="tx1"/>
            </a:solidFill>
          </a:ln>
        </p:spPr>
        <p:txBody>
          <a:bodyPr wrap="none" rtlCol="0">
            <a:spAutoFit/>
          </a:bodyPr>
          <a:lstStyle/>
          <a:p>
            <a:r>
              <a:rPr lang="en-US" sz="4000" dirty="0"/>
              <a:t>Thank-you!  Questions?</a:t>
            </a:r>
          </a:p>
        </p:txBody>
      </p:sp>
    </p:spTree>
    <p:extLst>
      <p:ext uri="{BB962C8B-B14F-4D97-AF65-F5344CB8AC3E}">
        <p14:creationId xmlns:p14="http://schemas.microsoft.com/office/powerpoint/2010/main" val="2705755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5BCF-FA50-096A-3237-D5B1158448BA}"/>
              </a:ext>
            </a:extLst>
          </p:cNvPr>
          <p:cNvSpPr>
            <a:spLocks noGrp="1"/>
          </p:cNvSpPr>
          <p:nvPr>
            <p:ph type="title"/>
          </p:nvPr>
        </p:nvSpPr>
        <p:spPr>
          <a:xfrm>
            <a:off x="838199" y="0"/>
            <a:ext cx="10515600" cy="1325563"/>
          </a:xfrm>
        </p:spPr>
        <p:txBody>
          <a:bodyPr/>
          <a:lstStyle/>
          <a:p>
            <a:r>
              <a:rPr lang="en-US" dirty="0">
                <a:latin typeface="+mn-lt"/>
              </a:rPr>
              <a:t>Introduction – Games and Latency</a:t>
            </a:r>
            <a:endParaRPr lang="en-US" b="1" dirty="0"/>
          </a:p>
        </p:txBody>
      </p:sp>
      <p:pic>
        <p:nvPicPr>
          <p:cNvPr id="4" name="Picture 3">
            <a:extLst>
              <a:ext uri="{FF2B5EF4-FFF2-40B4-BE49-F238E27FC236}">
                <a16:creationId xmlns:a16="http://schemas.microsoft.com/office/drawing/2014/main" id="{36DEF10B-E5E6-5418-99C6-7F9EF63E2FD1}"/>
              </a:ext>
            </a:extLst>
          </p:cNvPr>
          <p:cNvPicPr>
            <a:picLocks noChangeAspect="1"/>
          </p:cNvPicPr>
          <p:nvPr/>
        </p:nvPicPr>
        <p:blipFill>
          <a:blip r:embed="rId3"/>
          <a:stretch>
            <a:fillRect/>
          </a:stretch>
        </p:blipFill>
        <p:spPr>
          <a:xfrm>
            <a:off x="838199" y="1426635"/>
            <a:ext cx="6079435" cy="4093217"/>
          </a:xfrm>
          <a:prstGeom prst="rect">
            <a:avLst/>
          </a:prstGeom>
        </p:spPr>
      </p:pic>
      <p:pic>
        <p:nvPicPr>
          <p:cNvPr id="6" name="Picture 5">
            <a:extLst>
              <a:ext uri="{FF2B5EF4-FFF2-40B4-BE49-F238E27FC236}">
                <a16:creationId xmlns:a16="http://schemas.microsoft.com/office/drawing/2014/main" id="{47C520D5-B1C4-D8C0-C562-4D1B5B4D1A4E}"/>
              </a:ext>
            </a:extLst>
          </p:cNvPr>
          <p:cNvPicPr>
            <a:picLocks noChangeAspect="1"/>
          </p:cNvPicPr>
          <p:nvPr/>
        </p:nvPicPr>
        <p:blipFill>
          <a:blip r:embed="rId4"/>
          <a:stretch>
            <a:fillRect/>
          </a:stretch>
        </p:blipFill>
        <p:spPr>
          <a:xfrm>
            <a:off x="7827038" y="1140897"/>
            <a:ext cx="2827711" cy="4431274"/>
          </a:xfrm>
          <a:prstGeom prst="rect">
            <a:avLst/>
          </a:prstGeom>
        </p:spPr>
      </p:pic>
      <p:sp>
        <p:nvSpPr>
          <p:cNvPr id="9" name="TextBox 8">
            <a:extLst>
              <a:ext uri="{FF2B5EF4-FFF2-40B4-BE49-F238E27FC236}">
                <a16:creationId xmlns:a16="http://schemas.microsoft.com/office/drawing/2014/main" id="{C54C3613-3971-9AE0-6D6F-75D88271A7D8}"/>
              </a:ext>
            </a:extLst>
          </p:cNvPr>
          <p:cNvSpPr txBox="1"/>
          <p:nvPr/>
        </p:nvSpPr>
        <p:spPr>
          <a:xfrm>
            <a:off x="2472856" y="5620924"/>
            <a:ext cx="2468753" cy="523220"/>
          </a:xfrm>
          <a:prstGeom prst="rect">
            <a:avLst/>
          </a:prstGeom>
          <a:noFill/>
        </p:spPr>
        <p:txBody>
          <a:bodyPr wrap="none" rtlCol="0">
            <a:spAutoFit/>
          </a:bodyPr>
          <a:lstStyle/>
          <a:p>
            <a:r>
              <a:rPr lang="en-US" sz="2800" dirty="0">
                <a:solidFill>
                  <a:srgbClr val="C00000"/>
                </a:solidFill>
              </a:rPr>
              <a:t>Responsiveness</a:t>
            </a:r>
          </a:p>
        </p:txBody>
      </p:sp>
      <p:sp>
        <p:nvSpPr>
          <p:cNvPr id="10" name="TextBox 9">
            <a:extLst>
              <a:ext uri="{FF2B5EF4-FFF2-40B4-BE49-F238E27FC236}">
                <a16:creationId xmlns:a16="http://schemas.microsoft.com/office/drawing/2014/main" id="{5ECA05A1-BD01-2E38-8AA5-369D7235EA0E}"/>
              </a:ext>
            </a:extLst>
          </p:cNvPr>
          <p:cNvSpPr txBox="1"/>
          <p:nvPr/>
        </p:nvSpPr>
        <p:spPr>
          <a:xfrm>
            <a:off x="8408966" y="5620924"/>
            <a:ext cx="1911229" cy="523220"/>
          </a:xfrm>
          <a:prstGeom prst="rect">
            <a:avLst/>
          </a:prstGeom>
          <a:noFill/>
        </p:spPr>
        <p:txBody>
          <a:bodyPr wrap="none" rtlCol="0">
            <a:spAutoFit/>
          </a:bodyPr>
          <a:lstStyle/>
          <a:p>
            <a:r>
              <a:rPr lang="en-US" sz="2800" dirty="0">
                <a:solidFill>
                  <a:srgbClr val="C00000"/>
                </a:solidFill>
              </a:rPr>
              <a:t>Consistency</a:t>
            </a:r>
          </a:p>
        </p:txBody>
      </p:sp>
      <p:sp>
        <p:nvSpPr>
          <p:cNvPr id="7" name="TextBox 6">
            <a:extLst>
              <a:ext uri="{FF2B5EF4-FFF2-40B4-BE49-F238E27FC236}">
                <a16:creationId xmlns:a16="http://schemas.microsoft.com/office/drawing/2014/main" id="{ED05D600-40F1-9FD9-2CF4-F40FB3792127}"/>
              </a:ext>
            </a:extLst>
          </p:cNvPr>
          <p:cNvSpPr txBox="1"/>
          <p:nvPr/>
        </p:nvSpPr>
        <p:spPr>
          <a:xfrm>
            <a:off x="2599465" y="6259263"/>
            <a:ext cx="6993068" cy="461665"/>
          </a:xfrm>
          <a:prstGeom prst="rect">
            <a:avLst/>
          </a:prstGeom>
          <a:solidFill>
            <a:schemeClr val="accent2">
              <a:lumMod val="20000"/>
              <a:lumOff val="80000"/>
            </a:schemeClr>
          </a:solidFill>
          <a:ln w="19050">
            <a:solidFill>
              <a:schemeClr val="tx1"/>
            </a:solidFill>
          </a:ln>
        </p:spPr>
        <p:txBody>
          <a:bodyPr wrap="none" rtlCol="0">
            <a:spAutoFit/>
          </a:bodyPr>
          <a:lstStyle/>
          <a:p>
            <a:pPr algn="ctr"/>
            <a:r>
              <a:rPr lang="en-US" sz="2400" dirty="0"/>
              <a:t>Mitigate via </a:t>
            </a:r>
            <a:r>
              <a:rPr lang="en-US" sz="2400" i="1" dirty="0"/>
              <a:t>latency compensation</a:t>
            </a:r>
            <a:r>
              <a:rPr lang="en-US" sz="2400" dirty="0"/>
              <a:t>.  But how effective?</a:t>
            </a:r>
          </a:p>
        </p:txBody>
      </p:sp>
    </p:spTree>
    <p:extLst>
      <p:ext uri="{BB962C8B-B14F-4D97-AF65-F5344CB8AC3E}">
        <p14:creationId xmlns:p14="http://schemas.microsoft.com/office/powerpoint/2010/main" val="350426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5BCF-FA50-096A-3237-D5B1158448BA}"/>
              </a:ext>
            </a:extLst>
          </p:cNvPr>
          <p:cNvSpPr>
            <a:spLocks noGrp="1"/>
          </p:cNvSpPr>
          <p:nvPr>
            <p:ph type="title"/>
          </p:nvPr>
        </p:nvSpPr>
        <p:spPr>
          <a:xfrm>
            <a:off x="838199" y="0"/>
            <a:ext cx="10515600" cy="1325563"/>
          </a:xfrm>
        </p:spPr>
        <p:txBody>
          <a:bodyPr/>
          <a:lstStyle/>
          <a:p>
            <a:r>
              <a:rPr lang="en-US" dirty="0">
                <a:latin typeface="+mn-lt"/>
              </a:rPr>
              <a:t>Latency and Responsiveness</a:t>
            </a:r>
            <a:endParaRPr lang="en-US" b="1" dirty="0"/>
          </a:p>
        </p:txBody>
      </p:sp>
      <p:pic>
        <p:nvPicPr>
          <p:cNvPr id="4" name="Picture 3">
            <a:extLst>
              <a:ext uri="{FF2B5EF4-FFF2-40B4-BE49-F238E27FC236}">
                <a16:creationId xmlns:a16="http://schemas.microsoft.com/office/drawing/2014/main" id="{36DEF10B-E5E6-5418-99C6-7F9EF63E2FD1}"/>
              </a:ext>
            </a:extLst>
          </p:cNvPr>
          <p:cNvPicPr>
            <a:picLocks noChangeAspect="1"/>
          </p:cNvPicPr>
          <p:nvPr/>
        </p:nvPicPr>
        <p:blipFill>
          <a:blip r:embed="rId3"/>
          <a:stretch>
            <a:fillRect/>
          </a:stretch>
        </p:blipFill>
        <p:spPr>
          <a:xfrm>
            <a:off x="3056281" y="1744687"/>
            <a:ext cx="6079435" cy="4093217"/>
          </a:xfrm>
          <a:prstGeom prst="rect">
            <a:avLst/>
          </a:prstGeom>
        </p:spPr>
      </p:pic>
    </p:spTree>
    <p:extLst>
      <p:ext uri="{BB962C8B-B14F-4D97-AF65-F5344CB8AC3E}">
        <p14:creationId xmlns:p14="http://schemas.microsoft.com/office/powerpoint/2010/main" val="247207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5BCF-FA50-096A-3237-D5B1158448BA}"/>
              </a:ext>
            </a:extLst>
          </p:cNvPr>
          <p:cNvSpPr>
            <a:spLocks noGrp="1"/>
          </p:cNvSpPr>
          <p:nvPr>
            <p:ph type="title"/>
          </p:nvPr>
        </p:nvSpPr>
        <p:spPr>
          <a:xfrm>
            <a:off x="838199" y="0"/>
            <a:ext cx="10515600" cy="1325563"/>
          </a:xfrm>
        </p:spPr>
        <p:txBody>
          <a:bodyPr/>
          <a:lstStyle/>
          <a:p>
            <a:r>
              <a:rPr lang="en-US" dirty="0">
                <a:latin typeface="+mn-lt"/>
              </a:rPr>
              <a:t>Latency and Consistency</a:t>
            </a:r>
            <a:endParaRPr lang="en-US" b="1" dirty="0"/>
          </a:p>
        </p:txBody>
      </p:sp>
      <p:cxnSp>
        <p:nvCxnSpPr>
          <p:cNvPr id="5" name="Straight Arrow Connector 4">
            <a:extLst>
              <a:ext uri="{FF2B5EF4-FFF2-40B4-BE49-F238E27FC236}">
                <a16:creationId xmlns:a16="http://schemas.microsoft.com/office/drawing/2014/main" id="{B3F810AF-EF13-DEF1-8EDA-987A99862893}"/>
              </a:ext>
            </a:extLst>
          </p:cNvPr>
          <p:cNvCxnSpPr/>
          <p:nvPr/>
        </p:nvCxnSpPr>
        <p:spPr>
          <a:xfrm>
            <a:off x="3737113" y="1918253"/>
            <a:ext cx="0" cy="351845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1896E53-6225-137D-3566-287A4FE2660E}"/>
              </a:ext>
            </a:extLst>
          </p:cNvPr>
          <p:cNvCxnSpPr/>
          <p:nvPr/>
        </p:nvCxnSpPr>
        <p:spPr>
          <a:xfrm>
            <a:off x="5046593" y="1973710"/>
            <a:ext cx="0" cy="351845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7E12443-12BA-D3CD-D058-3D85EF5F3EE2}"/>
              </a:ext>
            </a:extLst>
          </p:cNvPr>
          <p:cNvCxnSpPr/>
          <p:nvPr/>
        </p:nvCxnSpPr>
        <p:spPr>
          <a:xfrm>
            <a:off x="7620000" y="1918253"/>
            <a:ext cx="0" cy="351845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02029C1-E7F6-0555-481C-89F21BDD3359}"/>
              </a:ext>
            </a:extLst>
          </p:cNvPr>
          <p:cNvSpPr txBox="1"/>
          <p:nvPr/>
        </p:nvSpPr>
        <p:spPr>
          <a:xfrm>
            <a:off x="4678371" y="1416695"/>
            <a:ext cx="785664" cy="369332"/>
          </a:xfrm>
          <a:prstGeom prst="rect">
            <a:avLst/>
          </a:prstGeom>
          <a:noFill/>
        </p:spPr>
        <p:txBody>
          <a:bodyPr wrap="none" rtlCol="0">
            <a:spAutoFit/>
          </a:bodyPr>
          <a:lstStyle/>
          <a:p>
            <a:r>
              <a:rPr lang="en-US" dirty="0"/>
              <a:t>Server</a:t>
            </a:r>
          </a:p>
        </p:txBody>
      </p:sp>
      <p:sp>
        <p:nvSpPr>
          <p:cNvPr id="9" name="TextBox 8">
            <a:extLst>
              <a:ext uri="{FF2B5EF4-FFF2-40B4-BE49-F238E27FC236}">
                <a16:creationId xmlns:a16="http://schemas.microsoft.com/office/drawing/2014/main" id="{91A53AC8-4088-289B-E4E1-8F51E480CC64}"/>
              </a:ext>
            </a:extLst>
          </p:cNvPr>
          <p:cNvSpPr txBox="1"/>
          <p:nvPr/>
        </p:nvSpPr>
        <p:spPr>
          <a:xfrm>
            <a:off x="3310320" y="1416695"/>
            <a:ext cx="911916" cy="369332"/>
          </a:xfrm>
          <a:prstGeom prst="rect">
            <a:avLst/>
          </a:prstGeom>
          <a:noFill/>
        </p:spPr>
        <p:txBody>
          <a:bodyPr wrap="none" rtlCol="0">
            <a:spAutoFit/>
          </a:bodyPr>
          <a:lstStyle/>
          <a:p>
            <a:r>
              <a:rPr lang="en-US" dirty="0"/>
              <a:t>Client A</a:t>
            </a:r>
          </a:p>
        </p:txBody>
      </p:sp>
      <p:sp>
        <p:nvSpPr>
          <p:cNvPr id="10" name="TextBox 9">
            <a:extLst>
              <a:ext uri="{FF2B5EF4-FFF2-40B4-BE49-F238E27FC236}">
                <a16:creationId xmlns:a16="http://schemas.microsoft.com/office/drawing/2014/main" id="{4C8492F4-4263-D04C-4160-5B33DB0D8DFC}"/>
              </a:ext>
            </a:extLst>
          </p:cNvPr>
          <p:cNvSpPr txBox="1"/>
          <p:nvPr/>
        </p:nvSpPr>
        <p:spPr>
          <a:xfrm>
            <a:off x="7145408" y="1372338"/>
            <a:ext cx="911916" cy="369332"/>
          </a:xfrm>
          <a:prstGeom prst="rect">
            <a:avLst/>
          </a:prstGeom>
          <a:noFill/>
        </p:spPr>
        <p:txBody>
          <a:bodyPr wrap="none" rtlCol="0">
            <a:spAutoFit/>
          </a:bodyPr>
          <a:lstStyle/>
          <a:p>
            <a:r>
              <a:rPr lang="en-US" dirty="0"/>
              <a:t>Client B</a:t>
            </a:r>
          </a:p>
        </p:txBody>
      </p:sp>
      <p:pic>
        <p:nvPicPr>
          <p:cNvPr id="12" name="Picture 11" descr="A picture containing green, screenshot&#10;&#10;Description automatically generated">
            <a:extLst>
              <a:ext uri="{FF2B5EF4-FFF2-40B4-BE49-F238E27FC236}">
                <a16:creationId xmlns:a16="http://schemas.microsoft.com/office/drawing/2014/main" id="{AD3E8759-D90A-57A3-6674-361754008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288" y="1918253"/>
            <a:ext cx="1019254" cy="987946"/>
          </a:xfrm>
          <a:prstGeom prst="rect">
            <a:avLst/>
          </a:prstGeom>
        </p:spPr>
      </p:pic>
      <p:pic>
        <p:nvPicPr>
          <p:cNvPr id="14" name="Picture 13" descr="A picture containing screenshot, green, design&#10;&#10;Description automatically generated">
            <a:extLst>
              <a:ext uri="{FF2B5EF4-FFF2-40B4-BE49-F238E27FC236}">
                <a16:creationId xmlns:a16="http://schemas.microsoft.com/office/drawing/2014/main" id="{16BDA888-2DAB-8360-3F73-2FB349C62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6585" y="3261815"/>
            <a:ext cx="1051577" cy="987947"/>
          </a:xfrm>
          <a:prstGeom prst="rect">
            <a:avLst/>
          </a:prstGeom>
        </p:spPr>
      </p:pic>
      <p:pic>
        <p:nvPicPr>
          <p:cNvPr id="15" name="Picture 14" descr="A picture containing screenshot, green, design&#10;&#10;Description automatically generated">
            <a:extLst>
              <a:ext uri="{FF2B5EF4-FFF2-40B4-BE49-F238E27FC236}">
                <a16:creationId xmlns:a16="http://schemas.microsoft.com/office/drawing/2014/main" id="{C741986D-AC5A-82F1-18D4-13818A4C7C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2961" y="1877159"/>
            <a:ext cx="1051577" cy="987947"/>
          </a:xfrm>
          <a:prstGeom prst="rect">
            <a:avLst/>
          </a:prstGeom>
        </p:spPr>
      </p:pic>
      <p:pic>
        <p:nvPicPr>
          <p:cNvPr id="16" name="Picture 15" descr="A picture containing green, screenshot&#10;&#10;Description automatically generated">
            <a:extLst>
              <a:ext uri="{FF2B5EF4-FFF2-40B4-BE49-F238E27FC236}">
                <a16:creationId xmlns:a16="http://schemas.microsoft.com/office/drawing/2014/main" id="{9E1D3919-65DD-FDCA-0A18-C982FC464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572" y="1918253"/>
            <a:ext cx="1019254" cy="987946"/>
          </a:xfrm>
          <a:prstGeom prst="rect">
            <a:avLst/>
          </a:prstGeom>
        </p:spPr>
      </p:pic>
      <p:pic>
        <p:nvPicPr>
          <p:cNvPr id="18" name="Picture 17" descr="A picture containing screenshot, green, design&#10;&#10;Description automatically generated">
            <a:extLst>
              <a:ext uri="{FF2B5EF4-FFF2-40B4-BE49-F238E27FC236}">
                <a16:creationId xmlns:a16="http://schemas.microsoft.com/office/drawing/2014/main" id="{B4333892-3ECE-E194-5EE6-774A3D954C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288" y="4504215"/>
            <a:ext cx="1051577" cy="987947"/>
          </a:xfrm>
          <a:prstGeom prst="rect">
            <a:avLst/>
          </a:prstGeom>
        </p:spPr>
      </p:pic>
      <p:cxnSp>
        <p:nvCxnSpPr>
          <p:cNvPr id="20" name="Straight Arrow Connector 19">
            <a:extLst>
              <a:ext uri="{FF2B5EF4-FFF2-40B4-BE49-F238E27FC236}">
                <a16:creationId xmlns:a16="http://schemas.microsoft.com/office/drawing/2014/main" id="{5D24BBE9-71DE-54EE-521D-521C23F19751}"/>
              </a:ext>
            </a:extLst>
          </p:cNvPr>
          <p:cNvCxnSpPr/>
          <p:nvPr/>
        </p:nvCxnSpPr>
        <p:spPr>
          <a:xfrm flipH="1">
            <a:off x="3737113" y="2906199"/>
            <a:ext cx="1334090" cy="355616"/>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BF032A2-B1C7-D17F-9003-9E28341D7014}"/>
              </a:ext>
            </a:extLst>
          </p:cNvPr>
          <p:cNvCxnSpPr>
            <a:cxnSpLocks/>
          </p:cNvCxnSpPr>
          <p:nvPr/>
        </p:nvCxnSpPr>
        <p:spPr>
          <a:xfrm>
            <a:off x="5046593" y="2956238"/>
            <a:ext cx="2548798" cy="1438341"/>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67DB820-0EB8-902F-2C6D-FCDE1E7988AD}"/>
              </a:ext>
            </a:extLst>
          </p:cNvPr>
          <p:cNvSpPr/>
          <p:nvPr/>
        </p:nvSpPr>
        <p:spPr>
          <a:xfrm>
            <a:off x="5777269" y="3261815"/>
            <a:ext cx="1264561" cy="682656"/>
          </a:xfrm>
          <a:prstGeom prst="rect">
            <a:avLst/>
          </a:prstGeom>
          <a:solidFill>
            <a:schemeClr val="bg2">
              <a:lumMod val="90000"/>
            </a:schemeClr>
          </a:solidFill>
          <a:ln w="12700" cmpd="sng">
            <a:solidFill>
              <a:schemeClr val="accent1">
                <a:shade val="50000"/>
              </a:schemeClr>
            </a:solidFill>
            <a:prstDash val="sysDash"/>
            <a:extLst>
              <a:ext uri="{C807C97D-BFC1-408E-A445-0C87EB9F89A2}">
                <ask:lineSketchStyleProps xmlns:ask="http://schemas.microsoft.com/office/drawing/2018/sketchyshapes" sd="1219033472">
                  <a:custGeom>
                    <a:avLst/>
                    <a:gdLst>
                      <a:gd name="connsiteX0" fmla="*/ 0 w 1264561"/>
                      <a:gd name="connsiteY0" fmla="*/ 0 h 682656"/>
                      <a:gd name="connsiteX1" fmla="*/ 1264561 w 1264561"/>
                      <a:gd name="connsiteY1" fmla="*/ 0 h 682656"/>
                      <a:gd name="connsiteX2" fmla="*/ 1264561 w 1264561"/>
                      <a:gd name="connsiteY2" fmla="*/ 682656 h 682656"/>
                      <a:gd name="connsiteX3" fmla="*/ 0 w 1264561"/>
                      <a:gd name="connsiteY3" fmla="*/ 682656 h 682656"/>
                      <a:gd name="connsiteX4" fmla="*/ 0 w 1264561"/>
                      <a:gd name="connsiteY4" fmla="*/ 0 h 682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561" h="682656" fill="none" extrusionOk="0">
                        <a:moveTo>
                          <a:pt x="0" y="0"/>
                        </a:moveTo>
                        <a:cubicBezTo>
                          <a:pt x="324178" y="56396"/>
                          <a:pt x="845125" y="7957"/>
                          <a:pt x="1264561" y="0"/>
                        </a:cubicBezTo>
                        <a:cubicBezTo>
                          <a:pt x="1265848" y="123669"/>
                          <a:pt x="1246608" y="399985"/>
                          <a:pt x="1264561" y="682656"/>
                        </a:cubicBezTo>
                        <a:cubicBezTo>
                          <a:pt x="902252" y="620455"/>
                          <a:pt x="345760" y="672565"/>
                          <a:pt x="0" y="682656"/>
                        </a:cubicBezTo>
                        <a:cubicBezTo>
                          <a:pt x="39106" y="582328"/>
                          <a:pt x="16161" y="121977"/>
                          <a:pt x="0" y="0"/>
                        </a:cubicBezTo>
                        <a:close/>
                      </a:path>
                      <a:path w="1264561" h="682656" stroke="0" extrusionOk="0">
                        <a:moveTo>
                          <a:pt x="0" y="0"/>
                        </a:moveTo>
                        <a:cubicBezTo>
                          <a:pt x="437314" y="44243"/>
                          <a:pt x="973823" y="74655"/>
                          <a:pt x="1264561" y="0"/>
                        </a:cubicBezTo>
                        <a:cubicBezTo>
                          <a:pt x="1223091" y="204608"/>
                          <a:pt x="1204665" y="355696"/>
                          <a:pt x="1264561" y="682656"/>
                        </a:cubicBezTo>
                        <a:cubicBezTo>
                          <a:pt x="878830" y="604536"/>
                          <a:pt x="266119" y="771017"/>
                          <a:pt x="0" y="682656"/>
                        </a:cubicBezTo>
                        <a:cubicBezTo>
                          <a:pt x="60859" y="425683"/>
                          <a:pt x="-46520" y="12022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Message:</a:t>
            </a:r>
          </a:p>
          <a:p>
            <a:pPr algn="ctr"/>
            <a:r>
              <a:rPr lang="en-US" sz="1400" dirty="0">
                <a:solidFill>
                  <a:schemeClr val="tx1"/>
                </a:solidFill>
              </a:rPr>
              <a:t>World update</a:t>
            </a:r>
          </a:p>
        </p:txBody>
      </p:sp>
    </p:spTree>
    <p:extLst>
      <p:ext uri="{BB962C8B-B14F-4D97-AF65-F5344CB8AC3E}">
        <p14:creationId xmlns:p14="http://schemas.microsoft.com/office/powerpoint/2010/main" val="1556104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A720-C153-C906-A951-3D9EFE975E7F}"/>
              </a:ext>
            </a:extLst>
          </p:cNvPr>
          <p:cNvSpPr>
            <a:spLocks noGrp="1"/>
          </p:cNvSpPr>
          <p:nvPr>
            <p:ph type="title"/>
          </p:nvPr>
        </p:nvSpPr>
        <p:spPr>
          <a:xfrm>
            <a:off x="838200" y="67979"/>
            <a:ext cx="10515600" cy="1325563"/>
          </a:xfrm>
        </p:spPr>
        <p:txBody>
          <a:bodyPr/>
          <a:lstStyle/>
          <a:p>
            <a:r>
              <a:rPr lang="en-US" dirty="0"/>
              <a:t>Latency Compensation Techniques</a:t>
            </a:r>
          </a:p>
        </p:txBody>
      </p:sp>
      <p:pic>
        <p:nvPicPr>
          <p:cNvPr id="3074" name="Picture 2" descr="[Icon]">
            <a:extLst>
              <a:ext uri="{FF2B5EF4-FFF2-40B4-BE49-F238E27FC236}">
                <a16:creationId xmlns:a16="http://schemas.microsoft.com/office/drawing/2014/main" id="{9601A0F7-4AB7-33CA-6D00-346382168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17" y="1371601"/>
            <a:ext cx="11921766" cy="36153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D37D4E-2624-D07C-85DA-5E26E4FA2C77}"/>
              </a:ext>
            </a:extLst>
          </p:cNvPr>
          <p:cNvSpPr txBox="1"/>
          <p:nvPr/>
        </p:nvSpPr>
        <p:spPr>
          <a:xfrm>
            <a:off x="5628807" y="5572228"/>
            <a:ext cx="6271200" cy="738664"/>
          </a:xfrm>
          <a:prstGeom prst="rect">
            <a:avLst/>
          </a:prstGeom>
          <a:noFill/>
          <a:ln w="19050">
            <a:solidFill>
              <a:schemeClr val="tx1"/>
            </a:solidFill>
            <a:prstDash val="sysDot"/>
          </a:ln>
        </p:spPr>
        <p:txBody>
          <a:bodyPr wrap="square">
            <a:spAutoFit/>
          </a:bodyPr>
          <a:lstStyle/>
          <a:p>
            <a:pPr algn="ctr"/>
            <a:r>
              <a:rPr lang="en-US" sz="1400" dirty="0" err="1"/>
              <a:t>Shengmei</a:t>
            </a:r>
            <a:r>
              <a:rPr lang="en-US" sz="1400" dirty="0"/>
              <a:t> Liu, </a:t>
            </a:r>
            <a:r>
              <a:rPr lang="en-US" sz="1400" dirty="0" err="1"/>
              <a:t>Xiaokun</a:t>
            </a:r>
            <a:r>
              <a:rPr lang="en-US" sz="1400" dirty="0"/>
              <a:t> Xu and Mark Claypool “A Survey and Taxonomy of Latency Compensation Techniques for Network Computer Games”, </a:t>
            </a:r>
            <a:r>
              <a:rPr lang="en-US" sz="1400" i="1" dirty="0"/>
              <a:t>ACM Computing Surveys, </a:t>
            </a:r>
            <a:r>
              <a:rPr lang="en-US" sz="1400" dirty="0"/>
              <a:t>Article 243, Volume 54, Issue 11S, January 2022 </a:t>
            </a:r>
            <a:r>
              <a:rPr lang="en-US" sz="1400" dirty="0">
                <a:hlinkClick r:id="rId4"/>
              </a:rPr>
              <a:t>https://doi.org/10.1145/3519023</a:t>
            </a:r>
            <a:r>
              <a:rPr lang="en-US" sz="1400" dirty="0"/>
              <a:t> </a:t>
            </a:r>
          </a:p>
        </p:txBody>
      </p:sp>
      <p:sp>
        <p:nvSpPr>
          <p:cNvPr id="7" name="Oval 6">
            <a:extLst>
              <a:ext uri="{FF2B5EF4-FFF2-40B4-BE49-F238E27FC236}">
                <a16:creationId xmlns:a16="http://schemas.microsoft.com/office/drawing/2014/main" id="{8959D53E-0E79-D30D-130E-1C6D307041B9}"/>
              </a:ext>
            </a:extLst>
          </p:cNvPr>
          <p:cNvSpPr/>
          <p:nvPr/>
        </p:nvSpPr>
        <p:spPr>
          <a:xfrm>
            <a:off x="1682803" y="3242662"/>
            <a:ext cx="1680879" cy="914400"/>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2776A4-9321-CE36-D9D4-A0E0239C61AA}"/>
              </a:ext>
            </a:extLst>
          </p:cNvPr>
          <p:cNvSpPr/>
          <p:nvPr/>
        </p:nvSpPr>
        <p:spPr>
          <a:xfrm>
            <a:off x="3103068" y="3219109"/>
            <a:ext cx="1680879"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B867BD-98A0-3AB7-A5B5-BEB3D1A349FD}"/>
              </a:ext>
            </a:extLst>
          </p:cNvPr>
          <p:cNvSpPr/>
          <p:nvPr/>
        </p:nvSpPr>
        <p:spPr>
          <a:xfrm>
            <a:off x="3633267" y="4041802"/>
            <a:ext cx="1680879" cy="914400"/>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633AD0B-D0AB-4942-8302-61E89295C2E9}"/>
              </a:ext>
            </a:extLst>
          </p:cNvPr>
          <p:cNvSpPr/>
          <p:nvPr/>
        </p:nvSpPr>
        <p:spPr>
          <a:xfrm>
            <a:off x="7315200" y="3264212"/>
            <a:ext cx="1155807"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7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5BCF-FA50-096A-3237-D5B1158448BA}"/>
              </a:ext>
            </a:extLst>
          </p:cNvPr>
          <p:cNvSpPr>
            <a:spLocks noGrp="1"/>
          </p:cNvSpPr>
          <p:nvPr>
            <p:ph type="title"/>
          </p:nvPr>
        </p:nvSpPr>
        <p:spPr>
          <a:xfrm>
            <a:off x="838199" y="0"/>
            <a:ext cx="10515600" cy="1325563"/>
          </a:xfrm>
        </p:spPr>
        <p:txBody>
          <a:bodyPr/>
          <a:lstStyle/>
          <a:p>
            <a:r>
              <a:rPr lang="en-US" b="1" dirty="0"/>
              <a:t>Self-Prediction</a:t>
            </a:r>
          </a:p>
        </p:txBody>
      </p:sp>
      <p:pic>
        <p:nvPicPr>
          <p:cNvPr id="3" name="Picture 2">
            <a:extLst>
              <a:ext uri="{FF2B5EF4-FFF2-40B4-BE49-F238E27FC236}">
                <a16:creationId xmlns:a16="http://schemas.microsoft.com/office/drawing/2014/main" id="{2BA122C6-7473-C64A-F61F-4460F2B56C4E}"/>
              </a:ext>
            </a:extLst>
          </p:cNvPr>
          <p:cNvPicPr>
            <a:picLocks noChangeAspect="1"/>
          </p:cNvPicPr>
          <p:nvPr/>
        </p:nvPicPr>
        <p:blipFill>
          <a:blip r:embed="rId3"/>
          <a:stretch>
            <a:fillRect/>
          </a:stretch>
        </p:blipFill>
        <p:spPr>
          <a:xfrm>
            <a:off x="3056281" y="1744687"/>
            <a:ext cx="6079435" cy="4093217"/>
          </a:xfrm>
          <a:prstGeom prst="rect">
            <a:avLst/>
          </a:prstGeom>
        </p:spPr>
      </p:pic>
      <p:pic>
        <p:nvPicPr>
          <p:cNvPr id="13" name="Picture 12" descr="A close-up of a blue and green circle&#10;&#10;Description automatically generated with low confidence">
            <a:extLst>
              <a:ext uri="{FF2B5EF4-FFF2-40B4-BE49-F238E27FC236}">
                <a16:creationId xmlns:a16="http://schemas.microsoft.com/office/drawing/2014/main" id="{69DBAF50-0DE7-EBBF-68A5-C09101BC8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6664" y="3117850"/>
            <a:ext cx="891241" cy="873416"/>
          </a:xfrm>
          <a:prstGeom prst="rect">
            <a:avLst/>
          </a:prstGeom>
        </p:spPr>
      </p:pic>
      <p:pic>
        <p:nvPicPr>
          <p:cNvPr id="17" name="Picture 16" descr="A close-up of a blue and green circle&#10;&#10;Description automatically generated with low confidence">
            <a:extLst>
              <a:ext uri="{FF2B5EF4-FFF2-40B4-BE49-F238E27FC236}">
                <a16:creationId xmlns:a16="http://schemas.microsoft.com/office/drawing/2014/main" id="{78364BD2-FC8E-AF26-E5A1-4E928F0EE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6663" y="3973682"/>
            <a:ext cx="891241" cy="873416"/>
          </a:xfrm>
          <a:prstGeom prst="rect">
            <a:avLst/>
          </a:prstGeom>
        </p:spPr>
      </p:pic>
      <p:sp>
        <p:nvSpPr>
          <p:cNvPr id="19" name="TextBox 18">
            <a:extLst>
              <a:ext uri="{FF2B5EF4-FFF2-40B4-BE49-F238E27FC236}">
                <a16:creationId xmlns:a16="http://schemas.microsoft.com/office/drawing/2014/main" id="{5C8F81C6-CF73-BC6B-C0DB-8DE92E287B91}"/>
              </a:ext>
            </a:extLst>
          </p:cNvPr>
          <p:cNvSpPr txBox="1"/>
          <p:nvPr/>
        </p:nvSpPr>
        <p:spPr>
          <a:xfrm>
            <a:off x="2422433" y="3117850"/>
            <a:ext cx="704039" cy="523220"/>
          </a:xfrm>
          <a:prstGeom prst="rect">
            <a:avLst/>
          </a:prstGeom>
          <a:noFill/>
        </p:spPr>
        <p:txBody>
          <a:bodyPr wrap="none" rtlCol="0">
            <a:spAutoFit/>
          </a:bodyPr>
          <a:lstStyle/>
          <a:p>
            <a:r>
              <a:rPr lang="en-US" sz="1400" dirty="0">
                <a:solidFill>
                  <a:srgbClr val="C00000"/>
                </a:solidFill>
                <a:latin typeface="Times New Roman" panose="02020603050405020304" pitchFamily="18" charset="0"/>
                <a:cs typeface="Times New Roman" panose="02020603050405020304" pitchFamily="18" charset="0"/>
              </a:rPr>
              <a:t>Update</a:t>
            </a:r>
          </a:p>
          <a:p>
            <a:r>
              <a:rPr lang="en-US" sz="1400" dirty="0">
                <a:solidFill>
                  <a:srgbClr val="C00000"/>
                </a:solidFill>
                <a:latin typeface="Times New Roman" panose="02020603050405020304" pitchFamily="18" charset="0"/>
                <a:cs typeface="Times New Roman" panose="02020603050405020304" pitchFamily="18" charset="0"/>
              </a:rPr>
              <a:t>locally</a:t>
            </a:r>
          </a:p>
        </p:txBody>
      </p:sp>
      <p:sp>
        <p:nvSpPr>
          <p:cNvPr id="22" name="TextBox 21">
            <a:extLst>
              <a:ext uri="{FF2B5EF4-FFF2-40B4-BE49-F238E27FC236}">
                <a16:creationId xmlns:a16="http://schemas.microsoft.com/office/drawing/2014/main" id="{439B105E-40D9-448B-894B-ACFA8D788FD5}"/>
              </a:ext>
            </a:extLst>
          </p:cNvPr>
          <p:cNvSpPr txBox="1"/>
          <p:nvPr/>
        </p:nvSpPr>
        <p:spPr>
          <a:xfrm>
            <a:off x="4257550" y="4973543"/>
            <a:ext cx="772969" cy="738664"/>
          </a:xfrm>
          <a:prstGeom prst="rect">
            <a:avLst/>
          </a:prstGeom>
          <a:solidFill>
            <a:schemeClr val="bg1"/>
          </a:solidFill>
        </p:spPr>
        <p:txBody>
          <a:bodyPr wrap="none" rtlCol="0">
            <a:spAutoFit/>
          </a:bodyPr>
          <a:lstStyle/>
          <a:p>
            <a:r>
              <a:rPr lang="en-US" sz="1400" dirty="0">
                <a:solidFill>
                  <a:srgbClr val="C00000"/>
                </a:solidFill>
                <a:latin typeface="Times New Roman" panose="02020603050405020304" pitchFamily="18" charset="0"/>
                <a:cs typeface="Times New Roman" panose="02020603050405020304" pitchFamily="18" charset="0"/>
              </a:rPr>
              <a:t>Resolve</a:t>
            </a:r>
          </a:p>
          <a:p>
            <a:r>
              <a:rPr lang="en-US" sz="1400" dirty="0">
                <a:solidFill>
                  <a:srgbClr val="C00000"/>
                </a:solidFill>
                <a:latin typeface="Times New Roman" panose="02020603050405020304" pitchFamily="18" charset="0"/>
                <a:cs typeface="Times New Roman" panose="02020603050405020304" pitchFamily="18" charset="0"/>
              </a:rPr>
              <a:t>Conflict</a:t>
            </a:r>
          </a:p>
          <a:p>
            <a:r>
              <a:rPr lang="en-US" sz="1400" dirty="0">
                <a:solidFill>
                  <a:srgbClr val="C00000"/>
                </a:solidFill>
                <a:latin typeface="Times New Roman" panose="02020603050405020304" pitchFamily="18" charset="0"/>
                <a:cs typeface="Times New Roman" panose="02020603050405020304" pitchFamily="18" charset="0"/>
              </a:rPr>
              <a:t>(if any)</a:t>
            </a:r>
          </a:p>
        </p:txBody>
      </p:sp>
    </p:spTree>
    <p:extLst>
      <p:ext uri="{BB962C8B-B14F-4D97-AF65-F5344CB8AC3E}">
        <p14:creationId xmlns:p14="http://schemas.microsoft.com/office/powerpoint/2010/main" val="396708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5BCF-FA50-096A-3237-D5B1158448BA}"/>
              </a:ext>
            </a:extLst>
          </p:cNvPr>
          <p:cNvSpPr>
            <a:spLocks noGrp="1"/>
          </p:cNvSpPr>
          <p:nvPr>
            <p:ph type="title"/>
          </p:nvPr>
        </p:nvSpPr>
        <p:spPr>
          <a:xfrm>
            <a:off x="838199" y="0"/>
            <a:ext cx="10515600" cy="1325563"/>
          </a:xfrm>
        </p:spPr>
        <p:txBody>
          <a:bodyPr/>
          <a:lstStyle/>
          <a:p>
            <a:r>
              <a:rPr lang="en-US" b="1" dirty="0"/>
              <a:t>Time Warp</a:t>
            </a:r>
          </a:p>
        </p:txBody>
      </p:sp>
      <p:cxnSp>
        <p:nvCxnSpPr>
          <p:cNvPr id="4" name="Straight Arrow Connector 3">
            <a:extLst>
              <a:ext uri="{FF2B5EF4-FFF2-40B4-BE49-F238E27FC236}">
                <a16:creationId xmlns:a16="http://schemas.microsoft.com/office/drawing/2014/main" id="{65DA6EA0-0D21-AB3E-C851-42AFB0BD02D8}"/>
              </a:ext>
            </a:extLst>
          </p:cNvPr>
          <p:cNvCxnSpPr>
            <a:cxnSpLocks/>
          </p:cNvCxnSpPr>
          <p:nvPr/>
        </p:nvCxnSpPr>
        <p:spPr>
          <a:xfrm>
            <a:off x="4293636" y="2187195"/>
            <a:ext cx="0" cy="394882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E460298-2CD6-38BD-37A9-E7CA3B62A403}"/>
              </a:ext>
            </a:extLst>
          </p:cNvPr>
          <p:cNvCxnSpPr>
            <a:cxnSpLocks/>
          </p:cNvCxnSpPr>
          <p:nvPr/>
        </p:nvCxnSpPr>
        <p:spPr>
          <a:xfrm flipH="1">
            <a:off x="6318524" y="2187195"/>
            <a:ext cx="1058" cy="394882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A0D9AC3-26F6-8B76-BCCE-3248AECFD9D6}"/>
              </a:ext>
            </a:extLst>
          </p:cNvPr>
          <p:cNvCxnSpPr>
            <a:cxnSpLocks/>
          </p:cNvCxnSpPr>
          <p:nvPr/>
        </p:nvCxnSpPr>
        <p:spPr>
          <a:xfrm>
            <a:off x="4293635" y="2655978"/>
            <a:ext cx="2024892" cy="1041964"/>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0311693-0842-6267-0E2C-39A9D7902763}"/>
              </a:ext>
            </a:extLst>
          </p:cNvPr>
          <p:cNvSpPr txBox="1"/>
          <p:nvPr/>
        </p:nvSpPr>
        <p:spPr>
          <a:xfrm>
            <a:off x="5951360" y="1685637"/>
            <a:ext cx="78566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Server</a:t>
            </a:r>
          </a:p>
        </p:txBody>
      </p:sp>
      <p:sp>
        <p:nvSpPr>
          <p:cNvPr id="15" name="TextBox 14">
            <a:extLst>
              <a:ext uri="{FF2B5EF4-FFF2-40B4-BE49-F238E27FC236}">
                <a16:creationId xmlns:a16="http://schemas.microsoft.com/office/drawing/2014/main" id="{A5AD5156-7275-DCA9-8732-C46033D1A041}"/>
              </a:ext>
            </a:extLst>
          </p:cNvPr>
          <p:cNvSpPr txBox="1"/>
          <p:nvPr/>
        </p:nvSpPr>
        <p:spPr>
          <a:xfrm>
            <a:off x="3813344" y="1706184"/>
            <a:ext cx="96058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Client A</a:t>
            </a:r>
          </a:p>
        </p:txBody>
      </p:sp>
      <p:sp>
        <p:nvSpPr>
          <p:cNvPr id="20" name="Rectangle 19">
            <a:extLst>
              <a:ext uri="{FF2B5EF4-FFF2-40B4-BE49-F238E27FC236}">
                <a16:creationId xmlns:a16="http://schemas.microsoft.com/office/drawing/2014/main" id="{ACBCFAEE-CA47-EDC8-C77F-E4350E817E1A}"/>
              </a:ext>
            </a:extLst>
          </p:cNvPr>
          <p:cNvSpPr/>
          <p:nvPr/>
        </p:nvSpPr>
        <p:spPr>
          <a:xfrm>
            <a:off x="4673800" y="3111767"/>
            <a:ext cx="1264561" cy="682656"/>
          </a:xfrm>
          <a:prstGeom prst="rect">
            <a:avLst/>
          </a:prstGeom>
          <a:solidFill>
            <a:schemeClr val="bg2">
              <a:lumMod val="90000"/>
            </a:schemeClr>
          </a:solidFill>
          <a:ln w="12700" cmpd="sng">
            <a:solidFill>
              <a:schemeClr val="accent1">
                <a:shade val="50000"/>
              </a:schemeClr>
            </a:solidFill>
            <a:prstDash val="sysDash"/>
            <a:extLst>
              <a:ext uri="{C807C97D-BFC1-408E-A445-0C87EB9F89A2}">
                <ask:lineSketchStyleProps xmlns:ask="http://schemas.microsoft.com/office/drawing/2018/sketchyshapes" sd="1219033472">
                  <a:custGeom>
                    <a:avLst/>
                    <a:gdLst>
                      <a:gd name="connsiteX0" fmla="*/ 0 w 1264561"/>
                      <a:gd name="connsiteY0" fmla="*/ 0 h 682656"/>
                      <a:gd name="connsiteX1" fmla="*/ 1264561 w 1264561"/>
                      <a:gd name="connsiteY1" fmla="*/ 0 h 682656"/>
                      <a:gd name="connsiteX2" fmla="*/ 1264561 w 1264561"/>
                      <a:gd name="connsiteY2" fmla="*/ 682656 h 682656"/>
                      <a:gd name="connsiteX3" fmla="*/ 0 w 1264561"/>
                      <a:gd name="connsiteY3" fmla="*/ 682656 h 682656"/>
                      <a:gd name="connsiteX4" fmla="*/ 0 w 1264561"/>
                      <a:gd name="connsiteY4" fmla="*/ 0 h 682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561" h="682656" fill="none" extrusionOk="0">
                        <a:moveTo>
                          <a:pt x="0" y="0"/>
                        </a:moveTo>
                        <a:cubicBezTo>
                          <a:pt x="324178" y="56396"/>
                          <a:pt x="845125" y="7957"/>
                          <a:pt x="1264561" y="0"/>
                        </a:cubicBezTo>
                        <a:cubicBezTo>
                          <a:pt x="1265848" y="123669"/>
                          <a:pt x="1246608" y="399985"/>
                          <a:pt x="1264561" y="682656"/>
                        </a:cubicBezTo>
                        <a:cubicBezTo>
                          <a:pt x="902252" y="620455"/>
                          <a:pt x="345760" y="672565"/>
                          <a:pt x="0" y="682656"/>
                        </a:cubicBezTo>
                        <a:cubicBezTo>
                          <a:pt x="39106" y="582328"/>
                          <a:pt x="16161" y="121977"/>
                          <a:pt x="0" y="0"/>
                        </a:cubicBezTo>
                        <a:close/>
                      </a:path>
                      <a:path w="1264561" h="682656" stroke="0" extrusionOk="0">
                        <a:moveTo>
                          <a:pt x="0" y="0"/>
                        </a:moveTo>
                        <a:cubicBezTo>
                          <a:pt x="437314" y="44243"/>
                          <a:pt x="973823" y="74655"/>
                          <a:pt x="1264561" y="0"/>
                        </a:cubicBezTo>
                        <a:cubicBezTo>
                          <a:pt x="1223091" y="204608"/>
                          <a:pt x="1204665" y="355696"/>
                          <a:pt x="1264561" y="682656"/>
                        </a:cubicBezTo>
                        <a:cubicBezTo>
                          <a:pt x="878830" y="604536"/>
                          <a:pt x="266119" y="771017"/>
                          <a:pt x="0" y="682656"/>
                        </a:cubicBezTo>
                        <a:cubicBezTo>
                          <a:pt x="60859" y="425683"/>
                          <a:pt x="-46520" y="12022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Message:</a:t>
            </a:r>
          </a:p>
          <a:p>
            <a:pPr algn="ctr"/>
            <a:r>
              <a:rPr lang="en-US" sz="1400" dirty="0">
                <a:solidFill>
                  <a:schemeClr val="tx1"/>
                </a:solidFill>
              </a:rPr>
              <a:t>Player input</a:t>
            </a:r>
          </a:p>
        </p:txBody>
      </p:sp>
      <p:cxnSp>
        <p:nvCxnSpPr>
          <p:cNvPr id="48" name="Straight Connector 47">
            <a:extLst>
              <a:ext uri="{FF2B5EF4-FFF2-40B4-BE49-F238E27FC236}">
                <a16:creationId xmlns:a16="http://schemas.microsoft.com/office/drawing/2014/main" id="{8EC033CD-A5B5-96A4-6D13-BD89CC5A285D}"/>
              </a:ext>
            </a:extLst>
          </p:cNvPr>
          <p:cNvCxnSpPr/>
          <p:nvPr/>
        </p:nvCxnSpPr>
        <p:spPr>
          <a:xfrm>
            <a:off x="3775332" y="2655978"/>
            <a:ext cx="3061495" cy="0"/>
          </a:xfrm>
          <a:prstGeom prst="line">
            <a:avLst/>
          </a:prstGeom>
          <a:ln>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4D01B3C-F932-9D06-20E8-D2BFD0B9140E}"/>
              </a:ext>
            </a:extLst>
          </p:cNvPr>
          <p:cNvCxnSpPr/>
          <p:nvPr/>
        </p:nvCxnSpPr>
        <p:spPr>
          <a:xfrm>
            <a:off x="3727689" y="3709332"/>
            <a:ext cx="3061495" cy="0"/>
          </a:xfrm>
          <a:prstGeom prst="line">
            <a:avLst/>
          </a:prstGeom>
          <a:ln>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1" name="Freeform 70">
            <a:extLst>
              <a:ext uri="{FF2B5EF4-FFF2-40B4-BE49-F238E27FC236}">
                <a16:creationId xmlns:a16="http://schemas.microsoft.com/office/drawing/2014/main" id="{6973BCE1-9543-A7C3-FD40-60E90B03ABA3}"/>
              </a:ext>
            </a:extLst>
          </p:cNvPr>
          <p:cNvSpPr/>
          <p:nvPr/>
        </p:nvSpPr>
        <p:spPr>
          <a:xfrm>
            <a:off x="6508376" y="2635624"/>
            <a:ext cx="770965" cy="1021976"/>
          </a:xfrm>
          <a:custGeom>
            <a:avLst/>
            <a:gdLst>
              <a:gd name="connsiteX0" fmla="*/ 0 w 770965"/>
              <a:gd name="connsiteY0" fmla="*/ 1021976 h 1021976"/>
              <a:gd name="connsiteX1" fmla="*/ 770965 w 770965"/>
              <a:gd name="connsiteY1" fmla="*/ 376517 h 1021976"/>
              <a:gd name="connsiteX2" fmla="*/ 0 w 770965"/>
              <a:gd name="connsiteY2" fmla="*/ 0 h 1021976"/>
            </a:gdLst>
            <a:ahLst/>
            <a:cxnLst>
              <a:cxn ang="0">
                <a:pos x="connsiteX0" y="connsiteY0"/>
              </a:cxn>
              <a:cxn ang="0">
                <a:pos x="connsiteX1" y="connsiteY1"/>
              </a:cxn>
              <a:cxn ang="0">
                <a:pos x="connsiteX2" y="connsiteY2"/>
              </a:cxn>
            </a:cxnLst>
            <a:rect l="l" t="t" r="r" b="b"/>
            <a:pathLst>
              <a:path w="770965" h="1021976">
                <a:moveTo>
                  <a:pt x="0" y="1021976"/>
                </a:moveTo>
                <a:cubicBezTo>
                  <a:pt x="385482" y="784411"/>
                  <a:pt x="770965" y="546846"/>
                  <a:pt x="770965" y="376517"/>
                </a:cubicBezTo>
                <a:cubicBezTo>
                  <a:pt x="770965" y="206188"/>
                  <a:pt x="128494" y="89647"/>
                  <a:pt x="0" y="0"/>
                </a:cubicBezTo>
              </a:path>
            </a:pathLst>
          </a:custGeom>
          <a:noFill/>
          <a:ln w="19050">
            <a:prstDash val="dash"/>
            <a:headEnd type="none"/>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2CBA0750-E75F-7432-2FA1-1404474A32CC}"/>
              </a:ext>
            </a:extLst>
          </p:cNvPr>
          <p:cNvSpPr txBox="1"/>
          <p:nvPr/>
        </p:nvSpPr>
        <p:spPr>
          <a:xfrm>
            <a:off x="7468135" y="2807628"/>
            <a:ext cx="198932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Roll back the states</a:t>
            </a:r>
          </a:p>
        </p:txBody>
      </p:sp>
    </p:spTree>
    <p:extLst>
      <p:ext uri="{BB962C8B-B14F-4D97-AF65-F5344CB8AC3E}">
        <p14:creationId xmlns:p14="http://schemas.microsoft.com/office/powerpoint/2010/main" val="3426764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5BCF-FA50-096A-3237-D5B1158448BA}"/>
              </a:ext>
            </a:extLst>
          </p:cNvPr>
          <p:cNvSpPr>
            <a:spLocks noGrp="1"/>
          </p:cNvSpPr>
          <p:nvPr>
            <p:ph type="title"/>
          </p:nvPr>
        </p:nvSpPr>
        <p:spPr>
          <a:xfrm>
            <a:off x="838199" y="0"/>
            <a:ext cx="10515600" cy="1325563"/>
          </a:xfrm>
        </p:spPr>
        <p:txBody>
          <a:bodyPr/>
          <a:lstStyle/>
          <a:p>
            <a:r>
              <a:rPr lang="en-US" b="1" dirty="0"/>
              <a:t>Time Warp</a:t>
            </a:r>
          </a:p>
        </p:txBody>
      </p:sp>
      <p:cxnSp>
        <p:nvCxnSpPr>
          <p:cNvPr id="4" name="Straight Arrow Connector 3">
            <a:extLst>
              <a:ext uri="{FF2B5EF4-FFF2-40B4-BE49-F238E27FC236}">
                <a16:creationId xmlns:a16="http://schemas.microsoft.com/office/drawing/2014/main" id="{65DA6EA0-0D21-AB3E-C851-42AFB0BD02D8}"/>
              </a:ext>
            </a:extLst>
          </p:cNvPr>
          <p:cNvCxnSpPr>
            <a:cxnSpLocks/>
          </p:cNvCxnSpPr>
          <p:nvPr/>
        </p:nvCxnSpPr>
        <p:spPr>
          <a:xfrm>
            <a:off x="4293636" y="2187195"/>
            <a:ext cx="0" cy="394882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E460298-2CD6-38BD-37A9-E7CA3B62A403}"/>
              </a:ext>
            </a:extLst>
          </p:cNvPr>
          <p:cNvCxnSpPr>
            <a:cxnSpLocks/>
          </p:cNvCxnSpPr>
          <p:nvPr/>
        </p:nvCxnSpPr>
        <p:spPr>
          <a:xfrm flipH="1">
            <a:off x="6318524" y="2187195"/>
            <a:ext cx="1058" cy="394882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A0D9AC3-26F6-8B76-BCCE-3248AECFD9D6}"/>
              </a:ext>
            </a:extLst>
          </p:cNvPr>
          <p:cNvCxnSpPr>
            <a:cxnSpLocks/>
          </p:cNvCxnSpPr>
          <p:nvPr/>
        </p:nvCxnSpPr>
        <p:spPr>
          <a:xfrm>
            <a:off x="4293635" y="2655978"/>
            <a:ext cx="2024892" cy="1041964"/>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0311693-0842-6267-0E2C-39A9D7902763}"/>
              </a:ext>
            </a:extLst>
          </p:cNvPr>
          <p:cNvSpPr txBox="1"/>
          <p:nvPr/>
        </p:nvSpPr>
        <p:spPr>
          <a:xfrm>
            <a:off x="5951360" y="1685637"/>
            <a:ext cx="78566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Server</a:t>
            </a:r>
          </a:p>
        </p:txBody>
      </p:sp>
      <p:sp>
        <p:nvSpPr>
          <p:cNvPr id="15" name="TextBox 14">
            <a:extLst>
              <a:ext uri="{FF2B5EF4-FFF2-40B4-BE49-F238E27FC236}">
                <a16:creationId xmlns:a16="http://schemas.microsoft.com/office/drawing/2014/main" id="{A5AD5156-7275-DCA9-8732-C46033D1A041}"/>
              </a:ext>
            </a:extLst>
          </p:cNvPr>
          <p:cNvSpPr txBox="1"/>
          <p:nvPr/>
        </p:nvSpPr>
        <p:spPr>
          <a:xfrm>
            <a:off x="3813344" y="1706184"/>
            <a:ext cx="96058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Client A</a:t>
            </a:r>
          </a:p>
        </p:txBody>
      </p:sp>
      <p:sp>
        <p:nvSpPr>
          <p:cNvPr id="20" name="Rectangle 19">
            <a:extLst>
              <a:ext uri="{FF2B5EF4-FFF2-40B4-BE49-F238E27FC236}">
                <a16:creationId xmlns:a16="http://schemas.microsoft.com/office/drawing/2014/main" id="{ACBCFAEE-CA47-EDC8-C77F-E4350E817E1A}"/>
              </a:ext>
            </a:extLst>
          </p:cNvPr>
          <p:cNvSpPr/>
          <p:nvPr/>
        </p:nvSpPr>
        <p:spPr>
          <a:xfrm>
            <a:off x="4673800" y="3111767"/>
            <a:ext cx="1264561" cy="682656"/>
          </a:xfrm>
          <a:prstGeom prst="rect">
            <a:avLst/>
          </a:prstGeom>
          <a:solidFill>
            <a:schemeClr val="bg2">
              <a:lumMod val="90000"/>
            </a:schemeClr>
          </a:solidFill>
          <a:ln w="12700" cmpd="sng">
            <a:solidFill>
              <a:schemeClr val="accent1">
                <a:shade val="50000"/>
              </a:schemeClr>
            </a:solidFill>
            <a:prstDash val="sysDash"/>
            <a:extLst>
              <a:ext uri="{C807C97D-BFC1-408E-A445-0C87EB9F89A2}">
                <ask:lineSketchStyleProps xmlns:ask="http://schemas.microsoft.com/office/drawing/2018/sketchyshapes" sd="1219033472">
                  <a:custGeom>
                    <a:avLst/>
                    <a:gdLst>
                      <a:gd name="connsiteX0" fmla="*/ 0 w 1264561"/>
                      <a:gd name="connsiteY0" fmla="*/ 0 h 682656"/>
                      <a:gd name="connsiteX1" fmla="*/ 1264561 w 1264561"/>
                      <a:gd name="connsiteY1" fmla="*/ 0 h 682656"/>
                      <a:gd name="connsiteX2" fmla="*/ 1264561 w 1264561"/>
                      <a:gd name="connsiteY2" fmla="*/ 682656 h 682656"/>
                      <a:gd name="connsiteX3" fmla="*/ 0 w 1264561"/>
                      <a:gd name="connsiteY3" fmla="*/ 682656 h 682656"/>
                      <a:gd name="connsiteX4" fmla="*/ 0 w 1264561"/>
                      <a:gd name="connsiteY4" fmla="*/ 0 h 682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561" h="682656" fill="none" extrusionOk="0">
                        <a:moveTo>
                          <a:pt x="0" y="0"/>
                        </a:moveTo>
                        <a:cubicBezTo>
                          <a:pt x="324178" y="56396"/>
                          <a:pt x="845125" y="7957"/>
                          <a:pt x="1264561" y="0"/>
                        </a:cubicBezTo>
                        <a:cubicBezTo>
                          <a:pt x="1265848" y="123669"/>
                          <a:pt x="1246608" y="399985"/>
                          <a:pt x="1264561" y="682656"/>
                        </a:cubicBezTo>
                        <a:cubicBezTo>
                          <a:pt x="902252" y="620455"/>
                          <a:pt x="345760" y="672565"/>
                          <a:pt x="0" y="682656"/>
                        </a:cubicBezTo>
                        <a:cubicBezTo>
                          <a:pt x="39106" y="582328"/>
                          <a:pt x="16161" y="121977"/>
                          <a:pt x="0" y="0"/>
                        </a:cubicBezTo>
                        <a:close/>
                      </a:path>
                      <a:path w="1264561" h="682656" stroke="0" extrusionOk="0">
                        <a:moveTo>
                          <a:pt x="0" y="0"/>
                        </a:moveTo>
                        <a:cubicBezTo>
                          <a:pt x="437314" y="44243"/>
                          <a:pt x="973823" y="74655"/>
                          <a:pt x="1264561" y="0"/>
                        </a:cubicBezTo>
                        <a:cubicBezTo>
                          <a:pt x="1223091" y="204608"/>
                          <a:pt x="1204665" y="355696"/>
                          <a:pt x="1264561" y="682656"/>
                        </a:cubicBezTo>
                        <a:cubicBezTo>
                          <a:pt x="878830" y="604536"/>
                          <a:pt x="266119" y="771017"/>
                          <a:pt x="0" y="682656"/>
                        </a:cubicBezTo>
                        <a:cubicBezTo>
                          <a:pt x="60859" y="425683"/>
                          <a:pt x="-46520" y="12022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Message:</a:t>
            </a:r>
          </a:p>
          <a:p>
            <a:pPr algn="ctr"/>
            <a:r>
              <a:rPr lang="en-US" sz="1400" dirty="0">
                <a:solidFill>
                  <a:schemeClr val="tx1"/>
                </a:solidFill>
              </a:rPr>
              <a:t>Player input</a:t>
            </a:r>
          </a:p>
        </p:txBody>
      </p:sp>
      <p:cxnSp>
        <p:nvCxnSpPr>
          <p:cNvPr id="48" name="Straight Connector 47">
            <a:extLst>
              <a:ext uri="{FF2B5EF4-FFF2-40B4-BE49-F238E27FC236}">
                <a16:creationId xmlns:a16="http://schemas.microsoft.com/office/drawing/2014/main" id="{8EC033CD-A5B5-96A4-6D13-BD89CC5A285D}"/>
              </a:ext>
            </a:extLst>
          </p:cNvPr>
          <p:cNvCxnSpPr/>
          <p:nvPr/>
        </p:nvCxnSpPr>
        <p:spPr>
          <a:xfrm>
            <a:off x="3775332" y="2655978"/>
            <a:ext cx="3061495" cy="0"/>
          </a:xfrm>
          <a:prstGeom prst="line">
            <a:avLst/>
          </a:prstGeom>
          <a:ln>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4D01B3C-F932-9D06-20E8-D2BFD0B9140E}"/>
              </a:ext>
            </a:extLst>
          </p:cNvPr>
          <p:cNvCxnSpPr/>
          <p:nvPr/>
        </p:nvCxnSpPr>
        <p:spPr>
          <a:xfrm>
            <a:off x="3727689" y="3709332"/>
            <a:ext cx="3061495" cy="0"/>
          </a:xfrm>
          <a:prstGeom prst="line">
            <a:avLst/>
          </a:prstGeom>
          <a:ln>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7AFCAB5-88A6-6878-AF20-01F1F6D5E6BF}"/>
              </a:ext>
            </a:extLst>
          </p:cNvPr>
          <p:cNvCxnSpPr>
            <a:cxnSpLocks/>
          </p:cNvCxnSpPr>
          <p:nvPr/>
        </p:nvCxnSpPr>
        <p:spPr>
          <a:xfrm>
            <a:off x="6508376" y="2635624"/>
            <a:ext cx="0" cy="1158799"/>
          </a:xfrm>
          <a:prstGeom prst="straightConnector1">
            <a:avLst/>
          </a:prstGeom>
          <a:ln w="3492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EAD746F-DBB6-4D74-7BF2-AFD8C8A73DBF}"/>
              </a:ext>
            </a:extLst>
          </p:cNvPr>
          <p:cNvCxnSpPr>
            <a:cxnSpLocks/>
          </p:cNvCxnSpPr>
          <p:nvPr/>
        </p:nvCxnSpPr>
        <p:spPr>
          <a:xfrm flipH="1">
            <a:off x="4329494" y="3778379"/>
            <a:ext cx="1989030" cy="665927"/>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66A9F78-22C1-3844-33F6-6A22F25AC902}"/>
              </a:ext>
            </a:extLst>
          </p:cNvPr>
          <p:cNvSpPr/>
          <p:nvPr/>
        </p:nvSpPr>
        <p:spPr>
          <a:xfrm>
            <a:off x="4686799" y="4075185"/>
            <a:ext cx="1264561" cy="682656"/>
          </a:xfrm>
          <a:prstGeom prst="rect">
            <a:avLst/>
          </a:prstGeom>
          <a:solidFill>
            <a:schemeClr val="bg2">
              <a:lumMod val="90000"/>
            </a:schemeClr>
          </a:solidFill>
          <a:ln w="12700" cmpd="sng">
            <a:solidFill>
              <a:schemeClr val="accent1">
                <a:shade val="50000"/>
              </a:schemeClr>
            </a:solidFill>
            <a:prstDash val="sysDash"/>
            <a:extLst>
              <a:ext uri="{C807C97D-BFC1-408E-A445-0C87EB9F89A2}">
                <ask:lineSketchStyleProps xmlns:ask="http://schemas.microsoft.com/office/drawing/2018/sketchyshapes" sd="1219033472">
                  <a:custGeom>
                    <a:avLst/>
                    <a:gdLst>
                      <a:gd name="connsiteX0" fmla="*/ 0 w 1264561"/>
                      <a:gd name="connsiteY0" fmla="*/ 0 h 682656"/>
                      <a:gd name="connsiteX1" fmla="*/ 1264561 w 1264561"/>
                      <a:gd name="connsiteY1" fmla="*/ 0 h 682656"/>
                      <a:gd name="connsiteX2" fmla="*/ 1264561 w 1264561"/>
                      <a:gd name="connsiteY2" fmla="*/ 682656 h 682656"/>
                      <a:gd name="connsiteX3" fmla="*/ 0 w 1264561"/>
                      <a:gd name="connsiteY3" fmla="*/ 682656 h 682656"/>
                      <a:gd name="connsiteX4" fmla="*/ 0 w 1264561"/>
                      <a:gd name="connsiteY4" fmla="*/ 0 h 682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561" h="682656" fill="none" extrusionOk="0">
                        <a:moveTo>
                          <a:pt x="0" y="0"/>
                        </a:moveTo>
                        <a:cubicBezTo>
                          <a:pt x="324178" y="56396"/>
                          <a:pt x="845125" y="7957"/>
                          <a:pt x="1264561" y="0"/>
                        </a:cubicBezTo>
                        <a:cubicBezTo>
                          <a:pt x="1265848" y="123669"/>
                          <a:pt x="1246608" y="399985"/>
                          <a:pt x="1264561" y="682656"/>
                        </a:cubicBezTo>
                        <a:cubicBezTo>
                          <a:pt x="902252" y="620455"/>
                          <a:pt x="345760" y="672565"/>
                          <a:pt x="0" y="682656"/>
                        </a:cubicBezTo>
                        <a:cubicBezTo>
                          <a:pt x="39106" y="582328"/>
                          <a:pt x="16161" y="121977"/>
                          <a:pt x="0" y="0"/>
                        </a:cubicBezTo>
                        <a:close/>
                      </a:path>
                      <a:path w="1264561" h="682656" stroke="0" extrusionOk="0">
                        <a:moveTo>
                          <a:pt x="0" y="0"/>
                        </a:moveTo>
                        <a:cubicBezTo>
                          <a:pt x="437314" y="44243"/>
                          <a:pt x="973823" y="74655"/>
                          <a:pt x="1264561" y="0"/>
                        </a:cubicBezTo>
                        <a:cubicBezTo>
                          <a:pt x="1223091" y="204608"/>
                          <a:pt x="1204665" y="355696"/>
                          <a:pt x="1264561" y="682656"/>
                        </a:cubicBezTo>
                        <a:cubicBezTo>
                          <a:pt x="878830" y="604536"/>
                          <a:pt x="266119" y="771017"/>
                          <a:pt x="0" y="682656"/>
                        </a:cubicBezTo>
                        <a:cubicBezTo>
                          <a:pt x="60859" y="425683"/>
                          <a:pt x="-46520" y="12022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Message:</a:t>
            </a:r>
          </a:p>
          <a:p>
            <a:pPr algn="ctr"/>
            <a:r>
              <a:rPr lang="en-US" sz="1400" dirty="0">
                <a:solidFill>
                  <a:schemeClr val="tx1"/>
                </a:solidFill>
              </a:rPr>
              <a:t>World update</a:t>
            </a:r>
          </a:p>
        </p:txBody>
      </p:sp>
      <p:sp>
        <p:nvSpPr>
          <p:cNvPr id="10" name="TextBox 9">
            <a:extLst>
              <a:ext uri="{FF2B5EF4-FFF2-40B4-BE49-F238E27FC236}">
                <a16:creationId xmlns:a16="http://schemas.microsoft.com/office/drawing/2014/main" id="{58AF963D-F945-6E36-735C-9B9E31D1E0DC}"/>
              </a:ext>
            </a:extLst>
          </p:cNvPr>
          <p:cNvSpPr txBox="1"/>
          <p:nvPr/>
        </p:nvSpPr>
        <p:spPr>
          <a:xfrm>
            <a:off x="6697171" y="2940096"/>
            <a:ext cx="214674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Recompute the states</a:t>
            </a:r>
          </a:p>
        </p:txBody>
      </p:sp>
    </p:spTree>
    <p:extLst>
      <p:ext uri="{BB962C8B-B14F-4D97-AF65-F5344CB8AC3E}">
        <p14:creationId xmlns:p14="http://schemas.microsoft.com/office/powerpoint/2010/main" val="2130657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2676</TotalTime>
  <Words>6117</Words>
  <Application>Microsoft Macintosh PowerPoint</Application>
  <PresentationFormat>Widescreen</PresentationFormat>
  <Paragraphs>442</Paragraphs>
  <Slides>27</Slides>
  <Notes>25</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LinLibertineT</vt:lpstr>
      <vt:lpstr>Arial</vt:lpstr>
      <vt:lpstr>Calibri</vt:lpstr>
      <vt:lpstr>Courier New</vt:lpstr>
      <vt:lpstr>Times New Roman</vt:lpstr>
      <vt:lpstr>Wingdings</vt:lpstr>
      <vt:lpstr>Office Theme</vt:lpstr>
      <vt:lpstr>The Impact of Latency on Target Selection in First-Person Shooter Games</vt:lpstr>
      <vt:lpstr>Introduction – Computer Games and First-Person Shooters</vt:lpstr>
      <vt:lpstr>Introduction – Games and Latency</vt:lpstr>
      <vt:lpstr>Latency and Responsiveness</vt:lpstr>
      <vt:lpstr>Latency and Consistency</vt:lpstr>
      <vt:lpstr>Latency Compensation Techniques</vt:lpstr>
      <vt:lpstr>Self-Prediction</vt:lpstr>
      <vt:lpstr>Time Warp</vt:lpstr>
      <vt:lpstr>Time Warp</vt:lpstr>
      <vt:lpstr>Time Warp</vt:lpstr>
      <vt:lpstr>Introduction – Studying Latency’s Effects</vt:lpstr>
      <vt:lpstr>Problem Statement</vt:lpstr>
      <vt:lpstr>Outline</vt:lpstr>
      <vt:lpstr>User Study Design</vt:lpstr>
      <vt:lpstr>Study Parameter – Latency Values </vt:lpstr>
      <vt:lpstr>Study Parameters – All Values</vt:lpstr>
      <vt:lpstr>Outline</vt:lpstr>
      <vt:lpstr>Demographics</vt:lpstr>
      <vt:lpstr>Measurement</vt:lpstr>
      <vt:lpstr>Versus Network Latency without Latency Compensation</vt:lpstr>
      <vt:lpstr>Versus Network Latency with Latency Compensation</vt:lpstr>
      <vt:lpstr>Versus Target Motion</vt:lpstr>
      <vt:lpstr>Models of Selection Time</vt:lpstr>
      <vt:lpstr>Limitations</vt:lpstr>
      <vt:lpstr>Conclusions</vt:lpstr>
      <vt:lpstr>Ongoing Work</vt:lpstr>
      <vt:lpstr>The Impact of Latency on Target Selection in First-Person Shooter Games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Latency on Target Selection in First-Person Shooter Games</dc:title>
  <dc:creator>Claypool, Mark</dc:creator>
  <cp:lastModifiedBy>Ooi Wei Tsang</cp:lastModifiedBy>
  <cp:revision>46</cp:revision>
  <dcterms:created xsi:type="dcterms:W3CDTF">2023-05-02T00:53:15Z</dcterms:created>
  <dcterms:modified xsi:type="dcterms:W3CDTF">2023-06-09T00:24:20Z</dcterms:modified>
</cp:coreProperties>
</file>