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96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82033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 logos and names, amogh, aidtya, steve, mark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 logos and names, amogh, aidtya, steve, mark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Change “Result/Data” to be more clear, and output should be very clear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599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599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4"/>
            <a:chOff x="0" y="3903669"/>
            <a:chExt cx="9144000" cy="1239924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899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79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199" cy="1564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199" cy="1269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599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599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315238" y="2355287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/>
              <a:t>MQP: Intelligent Customer Support Case Routing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375" y="474150"/>
            <a:ext cx="1954100" cy="19654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539615" y="4007125"/>
            <a:ext cx="19122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400" u="sng"/>
              <a:t>By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400"/>
              <a:t>Ziyan Ding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400"/>
              <a:t>Joseph Perez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400"/>
              <a:t>Xuanzhe Wang</a:t>
            </a:r>
          </a:p>
          <a:p>
            <a:pPr lvl="0" algn="ctr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88" name="Shape 88" descr="juniper-networks-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3574" y="911737"/>
            <a:ext cx="3270924" cy="1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7057825" y="4007125"/>
            <a:ext cx="1599900" cy="43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lt1"/>
                </a:solidFill>
              </a:rPr>
              <a:t>Advised By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Mark Claypool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798720" y="4007125"/>
            <a:ext cx="1912200" cy="5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chemeClr val="lt1"/>
                </a:solidFill>
              </a:rPr>
              <a:t>Juniper Networks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Steven Tufts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Aditya Sood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Amogh Rao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311700" y="1711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Neural Network with Back Propagation</a:t>
            </a:r>
          </a:p>
        </p:txBody>
      </p:sp>
      <p:pic>
        <p:nvPicPr>
          <p:cNvPr id="202" name="Shape 202" descr="backpropag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175" y="821050"/>
            <a:ext cx="6663649" cy="365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3827100" y="4517725"/>
            <a:ext cx="1489800" cy="35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cs231n.github.io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9" name="Shape 2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350" y="628887"/>
            <a:ext cx="7926250" cy="42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249150" y="59000"/>
            <a:ext cx="4125000" cy="35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2600"/>
              <a:t>Model Accuracy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 rot="-5399211">
            <a:off x="856250" y="2051162"/>
            <a:ext cx="1307700" cy="46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accuracy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 flipH="1">
            <a:off x="4710488" y="4781375"/>
            <a:ext cx="1427400" cy="46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iteration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6847150" y="1606394"/>
            <a:ext cx="1179600" cy="28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</a:rPr>
              <a:t>ma growth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29050" y="241375"/>
            <a:ext cx="4248600" cy="60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Results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4644700" y="80150"/>
            <a:ext cx="4193100" cy="3339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Web Application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Create a new case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Supplies results set for 2 models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Store user feedback for later use</a:t>
            </a:r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20" name="Shape 220" descr="responsetablefix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7999" y="2132701"/>
            <a:ext cx="5417900" cy="2573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 descr="newCaseFor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350" y="1335800"/>
            <a:ext cx="2460075" cy="36385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Shape 222"/>
          <p:cNvCxnSpPr>
            <a:stCxn id="221" idx="3"/>
          </p:cNvCxnSpPr>
          <p:nvPr/>
        </p:nvCxnSpPr>
        <p:spPr>
          <a:xfrm rot="10800000" flipH="1">
            <a:off x="2657425" y="1410874"/>
            <a:ext cx="513600" cy="1744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23" name="Shape 223"/>
          <p:cNvSpPr/>
          <p:nvPr/>
        </p:nvSpPr>
        <p:spPr>
          <a:xfrm>
            <a:off x="2758999" y="512000"/>
            <a:ext cx="1398276" cy="898884"/>
          </a:xfrm>
          <a:prstGeom prst="cloud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Backend</a:t>
            </a:r>
          </a:p>
        </p:txBody>
      </p:sp>
      <p:cxnSp>
        <p:nvCxnSpPr>
          <p:cNvPr id="224" name="Shape 224"/>
          <p:cNvCxnSpPr/>
          <p:nvPr/>
        </p:nvCxnSpPr>
        <p:spPr>
          <a:xfrm>
            <a:off x="3882600" y="1298350"/>
            <a:ext cx="499500" cy="8364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subTitle" idx="1"/>
          </p:nvPr>
        </p:nvSpPr>
        <p:spPr>
          <a:xfrm>
            <a:off x="315238" y="2355287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/>
              <a:t>MQP: Intelligent Customer Support Case Routing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375" y="474150"/>
            <a:ext cx="1954100" cy="1965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>
            <a:spLocks noGrp="1"/>
          </p:cNvSpPr>
          <p:nvPr>
            <p:ph type="subTitle" idx="1"/>
          </p:nvPr>
        </p:nvSpPr>
        <p:spPr>
          <a:xfrm>
            <a:off x="539615" y="4007125"/>
            <a:ext cx="19122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400" u="sng"/>
              <a:t>By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Ziyan Ding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Joseph Perez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1400"/>
              <a:t>Xuanzhe Wang</a:t>
            </a:r>
          </a:p>
          <a:p>
            <a:pPr lvl="0" algn="ctr" rt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237" name="Shape 237" descr="juniper-networks-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3574" y="911737"/>
            <a:ext cx="3270924" cy="10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/>
        </p:nvSpPr>
        <p:spPr>
          <a:xfrm>
            <a:off x="7057825" y="4007125"/>
            <a:ext cx="1599900" cy="43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lt1"/>
                </a:solidFill>
              </a:rPr>
              <a:t>Advised By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Mark Claypool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3798720" y="4007125"/>
            <a:ext cx="1912200" cy="50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chemeClr val="lt1"/>
                </a:solidFill>
              </a:rPr>
              <a:t>Juniper Networks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Steven Tufts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Aditya Sood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Amogh Rao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13535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grpSp>
        <p:nvGrpSpPr>
          <p:cNvPr id="96" name="Shape 96"/>
          <p:cNvGrpSpPr/>
          <p:nvPr/>
        </p:nvGrpSpPr>
        <p:grpSpPr>
          <a:xfrm>
            <a:off x="311700" y="743184"/>
            <a:ext cx="2628925" cy="4300564"/>
            <a:chOff x="431925" y="1304875"/>
            <a:chExt cx="2628925" cy="3416400"/>
          </a:xfrm>
        </p:grpSpPr>
        <p:sp>
          <p:nvSpPr>
            <p:cNvPr id="97" name="Shape 97"/>
            <p:cNvSpPr txBox="1"/>
            <p:nvPr/>
          </p:nvSpPr>
          <p:spPr>
            <a:xfrm>
              <a:off x="431925" y="1304875"/>
              <a:ext cx="2628899" cy="46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Shape 99"/>
          <p:cNvSpPr txBox="1">
            <a:spLocks noGrp="1"/>
          </p:cNvSpPr>
          <p:nvPr>
            <p:ph type="body" idx="4294967295"/>
          </p:nvPr>
        </p:nvSpPr>
        <p:spPr>
          <a:xfrm>
            <a:off x="378912" y="743150"/>
            <a:ext cx="2494500" cy="46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Company</a:t>
            </a:r>
          </a:p>
        </p:txBody>
      </p:sp>
      <p:grpSp>
        <p:nvGrpSpPr>
          <p:cNvPr id="100" name="Shape 100"/>
          <p:cNvGrpSpPr/>
          <p:nvPr/>
        </p:nvGrpSpPr>
        <p:grpSpPr>
          <a:xfrm>
            <a:off x="3223137" y="743184"/>
            <a:ext cx="2632499" cy="4300564"/>
            <a:chOff x="3320450" y="1304875"/>
            <a:chExt cx="2632499" cy="3416400"/>
          </a:xfrm>
        </p:grpSpPr>
        <p:sp>
          <p:nvSpPr>
            <p:cNvPr id="101" name="Shape 101"/>
            <p:cNvSpPr txBox="1"/>
            <p:nvPr/>
          </p:nvSpPr>
          <p:spPr>
            <a:xfrm>
              <a:off x="3324050" y="1304875"/>
              <a:ext cx="2628899" cy="4640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3" name="Shape 103"/>
          <p:cNvSpPr txBox="1">
            <a:spLocks noGrp="1"/>
          </p:cNvSpPr>
          <p:nvPr>
            <p:ph type="body" idx="4294967295"/>
          </p:nvPr>
        </p:nvSpPr>
        <p:spPr>
          <a:xfrm>
            <a:off x="3368337" y="743150"/>
            <a:ext cx="2494500" cy="46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Problem Description</a:t>
            </a:r>
          </a:p>
        </p:txBody>
      </p:sp>
      <p:grpSp>
        <p:nvGrpSpPr>
          <p:cNvPr id="104" name="Shape 104"/>
          <p:cNvGrpSpPr/>
          <p:nvPr/>
        </p:nvGrpSpPr>
        <p:grpSpPr>
          <a:xfrm>
            <a:off x="6205350" y="743169"/>
            <a:ext cx="2632500" cy="4300564"/>
            <a:chOff x="6205350" y="743150"/>
            <a:chExt cx="2632500" cy="3416400"/>
          </a:xfrm>
        </p:grpSpPr>
        <p:sp>
          <p:nvSpPr>
            <p:cNvPr id="105" name="Shape 105"/>
            <p:cNvSpPr/>
            <p:nvPr/>
          </p:nvSpPr>
          <p:spPr>
            <a:xfrm>
              <a:off x="6208200" y="743150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6205350" y="743150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Project Goal</a:t>
              </a:r>
            </a:p>
          </p:txBody>
        </p:sp>
      </p:grpSp>
      <p:pic>
        <p:nvPicPr>
          <p:cNvPr id="107" name="Shape 107" descr="juniper-networks-black-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25" y="1410699"/>
            <a:ext cx="2437200" cy="81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12" y="2223094"/>
            <a:ext cx="2437200" cy="85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37" y="3242767"/>
            <a:ext cx="2284475" cy="154200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378925" y="2930775"/>
            <a:ext cx="2494500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Retrieved fromhttp://www.veebersystems.com/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378925" y="4747500"/>
            <a:ext cx="2494500" cy="4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Retrieved from https://www.townsendassets.com/</a:t>
            </a:r>
          </a:p>
        </p:txBody>
      </p:sp>
      <p:sp>
        <p:nvSpPr>
          <p:cNvPr id="112" name="Shape 112"/>
          <p:cNvSpPr/>
          <p:nvPr/>
        </p:nvSpPr>
        <p:spPr>
          <a:xfrm>
            <a:off x="3368350" y="1496675"/>
            <a:ext cx="2253000" cy="53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/>
              <a:t>New Support Case</a:t>
            </a:r>
          </a:p>
        </p:txBody>
      </p:sp>
      <p:sp>
        <p:nvSpPr>
          <p:cNvPr id="113" name="Shape 113"/>
          <p:cNvSpPr/>
          <p:nvPr/>
        </p:nvSpPr>
        <p:spPr>
          <a:xfrm>
            <a:off x="4974850" y="2495137"/>
            <a:ext cx="428700" cy="31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4296350" y="2223100"/>
            <a:ext cx="428700" cy="31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3671687" y="2495150"/>
            <a:ext cx="428700" cy="31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6" name="Shape 116"/>
          <p:cNvCxnSpPr>
            <a:endCxn id="115" idx="0"/>
          </p:cNvCxnSpPr>
          <p:nvPr/>
        </p:nvCxnSpPr>
        <p:spPr>
          <a:xfrm flipH="1">
            <a:off x="3886037" y="2041850"/>
            <a:ext cx="233700" cy="45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7" name="Shape 117"/>
          <p:cNvCxnSpPr>
            <a:stCxn id="115" idx="3"/>
            <a:endCxn id="113" idx="1"/>
          </p:cNvCxnSpPr>
          <p:nvPr/>
        </p:nvCxnSpPr>
        <p:spPr>
          <a:xfrm>
            <a:off x="4100387" y="2651150"/>
            <a:ext cx="874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8" name="Shape 118"/>
          <p:cNvCxnSpPr>
            <a:stCxn id="113" idx="0"/>
            <a:endCxn id="114" idx="3"/>
          </p:cNvCxnSpPr>
          <p:nvPr/>
        </p:nvCxnSpPr>
        <p:spPr>
          <a:xfrm rot="10800000">
            <a:off x="4725100" y="2379037"/>
            <a:ext cx="464100" cy="116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9" name="Shape 119"/>
          <p:cNvCxnSpPr>
            <a:stCxn id="114" idx="2"/>
          </p:cNvCxnSpPr>
          <p:nvPr/>
        </p:nvCxnSpPr>
        <p:spPr>
          <a:xfrm flipH="1">
            <a:off x="3814100" y="2535100"/>
            <a:ext cx="696600" cy="63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0" name="Shape 120"/>
          <p:cNvSpPr/>
          <p:nvPr/>
        </p:nvSpPr>
        <p:spPr>
          <a:xfrm>
            <a:off x="3385387" y="3004100"/>
            <a:ext cx="428700" cy="31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3948037" y="3489100"/>
            <a:ext cx="428700" cy="31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4672562" y="3173500"/>
            <a:ext cx="428700" cy="31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3479861" y="4116700"/>
            <a:ext cx="2115600" cy="31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Engineer</a:t>
            </a:r>
          </a:p>
        </p:txBody>
      </p:sp>
      <p:cxnSp>
        <p:nvCxnSpPr>
          <p:cNvPr id="124" name="Shape 124"/>
          <p:cNvCxnSpPr>
            <a:stCxn id="120" idx="3"/>
            <a:endCxn id="121" idx="0"/>
          </p:cNvCxnSpPr>
          <p:nvPr/>
        </p:nvCxnSpPr>
        <p:spPr>
          <a:xfrm>
            <a:off x="3814087" y="3160100"/>
            <a:ext cx="348300" cy="329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5" name="Shape 125"/>
          <p:cNvCxnSpPr>
            <a:stCxn id="121" idx="3"/>
            <a:endCxn id="122" idx="1"/>
          </p:cNvCxnSpPr>
          <p:nvPr/>
        </p:nvCxnSpPr>
        <p:spPr>
          <a:xfrm rot="10800000" flipH="1">
            <a:off x="4376737" y="3329500"/>
            <a:ext cx="295800" cy="315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6" name="Shape 126"/>
          <p:cNvCxnSpPr>
            <a:stCxn id="122" idx="2"/>
            <a:endCxn id="123" idx="0"/>
          </p:cNvCxnSpPr>
          <p:nvPr/>
        </p:nvCxnSpPr>
        <p:spPr>
          <a:xfrm flipH="1">
            <a:off x="4537712" y="3485500"/>
            <a:ext cx="349200" cy="63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27" name="Shape 127"/>
          <p:cNvSpPr/>
          <p:nvPr/>
        </p:nvSpPr>
        <p:spPr>
          <a:xfrm>
            <a:off x="6344275" y="1620762"/>
            <a:ext cx="2253000" cy="534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en"/>
              <a:t>New Support Case</a:t>
            </a:r>
          </a:p>
        </p:txBody>
      </p:sp>
      <p:sp>
        <p:nvSpPr>
          <p:cNvPr id="128" name="Shape 128"/>
          <p:cNvSpPr/>
          <p:nvPr/>
        </p:nvSpPr>
        <p:spPr>
          <a:xfrm>
            <a:off x="6455786" y="4240787"/>
            <a:ext cx="2115599" cy="312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Engineer</a:t>
            </a:r>
          </a:p>
        </p:txBody>
      </p:sp>
      <p:sp>
        <p:nvSpPr>
          <p:cNvPr id="129" name="Shape 129"/>
          <p:cNvSpPr/>
          <p:nvPr/>
        </p:nvSpPr>
        <p:spPr>
          <a:xfrm>
            <a:off x="6546537" y="2416250"/>
            <a:ext cx="1934064" cy="1487700"/>
          </a:xfrm>
          <a:prstGeom prst="cloud">
            <a:avLst/>
          </a:prstGeom>
          <a:solidFill>
            <a:schemeClr val="accent5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Intelligent Case Routing</a:t>
            </a:r>
          </a:p>
        </p:txBody>
      </p:sp>
      <p:cxnSp>
        <p:nvCxnSpPr>
          <p:cNvPr id="130" name="Shape 130"/>
          <p:cNvCxnSpPr>
            <a:stCxn id="127" idx="2"/>
            <a:endCxn id="129" idx="3"/>
          </p:cNvCxnSpPr>
          <p:nvPr/>
        </p:nvCxnSpPr>
        <p:spPr>
          <a:xfrm>
            <a:off x="7470775" y="2154762"/>
            <a:ext cx="42900" cy="346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31" name="Shape 131"/>
          <p:cNvCxnSpPr>
            <a:stCxn id="129" idx="1"/>
            <a:endCxn id="128" idx="0"/>
          </p:cNvCxnSpPr>
          <p:nvPr/>
        </p:nvCxnSpPr>
        <p:spPr>
          <a:xfrm>
            <a:off x="7513569" y="3902365"/>
            <a:ext cx="0" cy="33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759975" y="959100"/>
            <a:ext cx="2312400" cy="3649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/>
              <a:t>A form of Artificial Intelligence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  <a:buChar char="●"/>
            </a:pPr>
            <a:r>
              <a:rPr lang="en"/>
              <a:t>Build intelligent programs to solve complex tasks without explicitly programming it.</a:t>
            </a:r>
          </a:p>
        </p:txBody>
      </p:sp>
      <p:sp>
        <p:nvSpPr>
          <p:cNvPr id="137" name="Shape 137"/>
          <p:cNvSpPr/>
          <p:nvPr/>
        </p:nvSpPr>
        <p:spPr>
          <a:xfrm>
            <a:off x="3998975" y="0"/>
            <a:ext cx="51450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08500" y="23932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 Context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755925" y="952800"/>
            <a:ext cx="2312400" cy="69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Machine Learning</a:t>
            </a:r>
          </a:p>
        </p:txBody>
      </p:sp>
      <p:pic>
        <p:nvPicPr>
          <p:cNvPr id="140" name="Shape 140" descr="Machine Learning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7900" y="1770350"/>
            <a:ext cx="4547150" cy="28382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1" name="Shape 141"/>
          <p:cNvSpPr txBox="1"/>
          <p:nvPr/>
        </p:nvSpPr>
        <p:spPr>
          <a:xfrm>
            <a:off x="4297925" y="4608600"/>
            <a:ext cx="4547100" cy="19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chemeClr val="lt1"/>
                </a:solidFill>
              </a:rPr>
              <a:t>http://www.fraudscoop.com/wp-content/uploads/2016/05/Big-Data-Makes-For-Exceptional-Machine-Learning.jpg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 Solving without Machine Learning</a:t>
            </a:r>
          </a:p>
        </p:txBody>
      </p:sp>
      <p:pic>
        <p:nvPicPr>
          <p:cNvPr id="147" name="Shape 147" descr="Untitled 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612" y="2090737"/>
            <a:ext cx="6200775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Machine Learning Approach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576637" y="4139950"/>
            <a:ext cx="4047300" cy="47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A supervised learning problem</a:t>
            </a:r>
          </a:p>
        </p:txBody>
      </p:sp>
      <p:pic>
        <p:nvPicPr>
          <p:cNvPr id="154" name="Shape 154" descr="machine 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337" y="1033537"/>
            <a:ext cx="6181325" cy="309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65500" y="44650"/>
            <a:ext cx="4045200" cy="111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Methodology</a:t>
            </a:r>
          </a:p>
        </p:txBody>
      </p:sp>
      <p:pic>
        <p:nvPicPr>
          <p:cNvPr id="160" name="Shape 160" descr="pipeline-flow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187" y="1340900"/>
            <a:ext cx="3259624" cy="325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2000" y="-19250"/>
            <a:ext cx="4491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4652000" y="5006350"/>
            <a:ext cx="4709100" cy="40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A3990"/>
                </a:solidFill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A3990"/>
                </a:solidFill>
                <a:latin typeface="Calibri"/>
                <a:ea typeface="Calibri"/>
                <a:cs typeface="Calibri"/>
                <a:sym typeface="Calibri"/>
              </a:rPr>
              <a:t>http://visitlegoliberty.com/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A3990"/>
                </a:solidFill>
                <a:latin typeface="Calibri"/>
                <a:ea typeface="Calibri"/>
                <a:cs typeface="Calibri"/>
                <a:sym typeface="Calibri"/>
              </a:rPr>
              <a:t>http://www.nature.com/nature/journal/v433/n7024/fig_tab/433369a_F1.html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A3990"/>
                </a:solidFill>
                <a:latin typeface="Calibri"/>
                <a:ea typeface="Calibri"/>
                <a:cs typeface="Calibri"/>
                <a:sym typeface="Calibri"/>
              </a:rPr>
              <a:t>https://k-3teacherresources.com/teaching-resource/printable-number-cards/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A3990"/>
                </a:solidFill>
                <a:latin typeface="Calibri"/>
                <a:ea typeface="Calibri"/>
                <a:cs typeface="Calibri"/>
                <a:sym typeface="Calibri"/>
              </a:rPr>
              <a:t>https://www.theodysseyonline.com/artificial-intelligence-from-myth-to-reality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2A3990"/>
                </a:solidFill>
                <a:latin typeface="Calibri"/>
                <a:ea typeface="Calibri"/>
                <a:cs typeface="Calibri"/>
                <a:sym typeface="Calibri"/>
              </a:rPr>
              <a:t>http://forthemommas.com/free-stuff/free-lego-robot-build-lego-stores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A39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Machine Learning is Function Approximation</a:t>
            </a:r>
          </a:p>
        </p:txBody>
      </p:sp>
      <p:grpSp>
        <p:nvGrpSpPr>
          <p:cNvPr id="168" name="Shape 168"/>
          <p:cNvGrpSpPr/>
          <p:nvPr/>
        </p:nvGrpSpPr>
        <p:grpSpPr>
          <a:xfrm>
            <a:off x="431925" y="1304875"/>
            <a:ext cx="2628925" cy="3416400"/>
            <a:chOff x="431925" y="1304875"/>
            <a:chExt cx="2628925" cy="3416400"/>
          </a:xfrm>
        </p:grpSpPr>
        <p:sp>
          <p:nvSpPr>
            <p:cNvPr id="169" name="Shape 169"/>
            <p:cNvSpPr txBox="1"/>
            <p:nvPr/>
          </p:nvSpPr>
          <p:spPr>
            <a:xfrm>
              <a:off x="431925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4319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457200" lvl="0" indent="-228600" rtl="0">
                <a:spcBef>
                  <a:spcPts val="0"/>
                </a:spcBef>
                <a:buChar char="●"/>
              </a:pPr>
              <a:r>
                <a:rPr lang="en"/>
                <a:t>Regression and Classification</a:t>
              </a:r>
            </a:p>
            <a:p>
              <a:pPr marL="457200" lvl="0" indent="-228600" rtl="0">
                <a:spcBef>
                  <a:spcPts val="0"/>
                </a:spcBef>
                <a:buChar char="●"/>
              </a:pPr>
              <a:r>
                <a:rPr lang="en"/>
                <a:t>We know input X, and output Y, </a:t>
              </a:r>
            </a:p>
            <a:p>
              <a:pPr marL="457200" lvl="0" indent="-228600" rtl="0">
                <a:spcBef>
                  <a:spcPts val="0"/>
                </a:spcBef>
                <a:buChar char="●"/>
              </a:pPr>
              <a:r>
                <a:rPr lang="en"/>
                <a:t>Find function </a:t>
              </a:r>
              <a:r>
                <a:rPr lang="en" b="1"/>
                <a:t>f(X) =&gt; Y</a:t>
              </a:r>
            </a:p>
            <a:p>
              <a: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Shape 171"/>
          <p:cNvSpPr txBox="1">
            <a:spLocks noGrp="1"/>
          </p:cNvSpPr>
          <p:nvPr>
            <p:ph type="body" idx="4294967295"/>
          </p:nvPr>
        </p:nvSpPr>
        <p:spPr>
          <a:xfrm>
            <a:off x="506425" y="1304875"/>
            <a:ext cx="2494500" cy="46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Supervised Learning </a:t>
            </a:r>
          </a:p>
        </p:txBody>
      </p:sp>
      <p:grpSp>
        <p:nvGrpSpPr>
          <p:cNvPr id="172" name="Shape 172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173" name="Shape 173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457200" lvl="0" indent="-228600" rtl="0">
                <a:spcBef>
                  <a:spcPts val="0"/>
                </a:spcBef>
                <a:buChar char="●"/>
              </a:pPr>
              <a:r>
                <a:rPr lang="en"/>
                <a:t>Given an input X</a:t>
              </a:r>
            </a:p>
            <a:p>
              <a:pPr marL="457200" lvl="0" indent="-228600" rtl="0">
                <a:spcBef>
                  <a:spcPts val="0"/>
                </a:spcBef>
                <a:buChar char="●"/>
              </a:pPr>
              <a:r>
                <a:rPr lang="en"/>
                <a:t>Find function </a:t>
              </a:r>
              <a:r>
                <a:rPr lang="en" b="1"/>
                <a:t>f(X)</a:t>
              </a:r>
              <a:r>
                <a:rPr lang="en"/>
                <a:t> that describes the patterns in X. 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5" name="Shape 175"/>
          <p:cNvSpPr txBox="1">
            <a:spLocks noGrp="1"/>
          </p:cNvSpPr>
          <p:nvPr>
            <p:ph type="body" idx="4294967295"/>
          </p:nvPr>
        </p:nvSpPr>
        <p:spPr>
          <a:xfrm>
            <a:off x="3465650" y="1304875"/>
            <a:ext cx="2494500" cy="46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</a:rPr>
              <a:t>Unsupervised Learning</a:t>
            </a:r>
          </a:p>
        </p:txBody>
      </p:sp>
      <p:grpSp>
        <p:nvGrpSpPr>
          <p:cNvPr id="176" name="Shape 176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177" name="Shape 177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457200" lvl="0" indent="-228600" rtl="0">
                <a:spcBef>
                  <a:spcPts val="0"/>
                </a:spcBef>
                <a:buChar char="●"/>
              </a:pPr>
              <a:r>
                <a:rPr lang="en"/>
                <a:t>Given an environment and a goal</a:t>
              </a:r>
            </a:p>
            <a:p>
              <a:pPr marL="457200" lvl="0" indent="-228600" rtl="0">
                <a:spcBef>
                  <a:spcPts val="0"/>
                </a:spcBef>
                <a:buChar char="●"/>
              </a:pPr>
              <a:r>
                <a:rPr lang="en"/>
                <a:t>Find function </a:t>
              </a:r>
              <a:r>
                <a:rPr lang="en" b="1"/>
                <a:t>f</a:t>
              </a:r>
              <a:r>
                <a:rPr lang="en"/>
                <a:t>, such that </a:t>
              </a:r>
              <a:r>
                <a:rPr lang="en" b="1"/>
                <a:t>f</a:t>
              </a:r>
              <a:r>
                <a:rPr lang="en"/>
                <a:t> interacts with the environment and eventually achieves the goal.</a:t>
              </a:r>
            </a:p>
            <a:p>
              <a:pPr lvl="0" rt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Reinforcement Learning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>
            <a:off x="759975" y="959100"/>
            <a:ext cx="2312400" cy="3649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Using neural network as function approximator.</a:t>
            </a:r>
          </a:p>
        </p:txBody>
      </p:sp>
      <p:sp>
        <p:nvSpPr>
          <p:cNvPr id="184" name="Shape 184"/>
          <p:cNvSpPr/>
          <p:nvPr/>
        </p:nvSpPr>
        <p:spPr>
          <a:xfrm>
            <a:off x="3998975" y="92450"/>
            <a:ext cx="51450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/>
          <p:nvPr/>
        </p:nvSpPr>
        <p:spPr>
          <a:xfrm>
            <a:off x="755925" y="952800"/>
            <a:ext cx="2312400" cy="69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Deep Learning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073" y="2620324"/>
            <a:ext cx="3416839" cy="217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3998987" y="4793825"/>
            <a:ext cx="5145000" cy="2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>
                <a:solidFill>
                  <a:schemeClr val="lt1"/>
                </a:solidFill>
              </a:rPr>
              <a:t>https://blogs.nvidia.com/blog/2016/07/29/whats-difference-artificial-intelligence-machine-learning-deep-learning-ai/</a:t>
            </a:r>
          </a:p>
        </p:txBody>
      </p:sp>
      <p:pic>
        <p:nvPicPr>
          <p:cNvPr id="188" name="Shape 188" descr="neural_net2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3049" y="239322"/>
            <a:ext cx="3416849" cy="193575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863150" y="2106625"/>
            <a:ext cx="3416700" cy="35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>
                <a:solidFill>
                  <a:srgbClr val="FFFFFF"/>
                </a:solidFill>
              </a:rPr>
              <a:t>https://cs231n.github.io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2576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Computational Graph - One Neuron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 descr="neuron_model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8574" y="865400"/>
            <a:ext cx="6446850" cy="36523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1348575" y="4517725"/>
            <a:ext cx="6324600" cy="35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800"/>
              <a:t>https://cs231n.github.io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Macintosh PowerPoint</Application>
  <PresentationFormat>On-screen Show (16:9)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Roboto</vt:lpstr>
      <vt:lpstr>geometric</vt:lpstr>
      <vt:lpstr>PowerPoint Presentation</vt:lpstr>
      <vt:lpstr>Introduction</vt:lpstr>
      <vt:lpstr>Background Context</vt:lpstr>
      <vt:lpstr>Problem Solving without Machine Learning</vt:lpstr>
      <vt:lpstr>Machine Learning Approach</vt:lpstr>
      <vt:lpstr>Methodology</vt:lpstr>
      <vt:lpstr>Machine Learning is Function Approximation</vt:lpstr>
      <vt:lpstr>PowerPoint Presentation</vt:lpstr>
      <vt:lpstr>Computational Graph - One Neuron  </vt:lpstr>
      <vt:lpstr>Neural Network with Back Propagation</vt:lpstr>
      <vt:lpstr>Model Accuracy</vt:lpstr>
      <vt:lpstr>Results</vt:lpstr>
      <vt:lpstr>Thank you!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Ziyan Ding</cp:lastModifiedBy>
  <cp:revision>1</cp:revision>
  <dcterms:modified xsi:type="dcterms:W3CDTF">2017-03-04T17:38:01Z</dcterms:modified>
</cp:coreProperties>
</file>