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1C45-7346-40CA-BA32-984022B8C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580AE-1766-4CA6-AA4F-BAE53B14B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A64FF-5388-4953-A36A-BF792227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65E8E-B7BD-4CCE-B679-4AC7C420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4E56-F315-4C0D-8A8B-86E47A02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1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6222-64D1-4954-9324-D7AA3965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8E566-F00D-43E1-89D2-0890C6F54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9405-C2F3-4757-B702-A4D7BC36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B09D-4856-4F16-B494-C9DB93CB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57320-52D3-4461-BBD4-5FB707BB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CCBE4-C08C-4F8E-B299-E7A6E3039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8F3C5-E189-4F68-A6BD-AF2EA05D6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E6B0E-1131-47E9-A1EA-10551E17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D2278-7349-40C8-9565-24D26E7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B98D-271E-4726-9751-1506118C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1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E913-F23C-4454-AD48-1B28101B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C95F4-5DA8-4897-B2C5-217BE09A2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8D251-C79A-4F0F-84D3-6C41F0C6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8B661-D2E1-4F4D-B495-ECD104B6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78402-A91D-4876-95B6-D3B4A711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1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270E-BE91-4910-ACB3-F785ABB2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C78C0-CF8F-4ECB-B4C2-7EE45052A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5CF51-4626-49F8-8B83-964F5D66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DA07A-550A-4685-8267-1EF64F58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B44DB-13BC-4964-8D8A-B00D5B9C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2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7CFF-2D53-4F12-992E-60C62092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C3C8-3ED3-4725-A902-523A07616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9872A-C50B-4AB3-B587-512FD2927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D6059-80DF-45AB-AFCA-1B62EAB5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11AA3-B0CA-40CB-96B2-FA580C27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9F335-B4A1-40B3-BABB-49BC755E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A43A-50D2-427B-B7E8-037B0F2D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41D1D-0EBA-4F8D-9ED6-13A90E514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E1584-8BCB-4A0E-B9C2-CFF99D77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FB5FE-E547-410F-B049-A8CBA3DB0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ACCA-2ADA-4F71-8577-83ADA8BC3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6F7D5-D940-490A-BA47-3D3EA8E4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541EF-B27B-4FC7-854F-D2B228E2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9D773-3525-4ECB-9A51-64F20991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BF5B-92A1-44FB-9830-4F95E815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554D7-F298-4B1E-9039-26598FE7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74FB4-8F81-4DFB-8BF6-94F799BB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3C38B-1B5E-4E2B-AAA3-331D0995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3BF40-A5D5-4CB1-9F89-47C8B886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6D5EE-BFDB-4EBF-B175-901CE9D5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AD609-E8E7-440B-A405-0B215EAC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8235-1D35-4790-9F35-B937BFC3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1476-12FC-47B7-A7B9-8037319E9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62F15-8CED-40EF-95C7-D4DCCEA21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5995D-BE46-4B13-AA09-D917BD64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5AA1B-88E0-4DA1-94DD-50FDAF69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628FF-B449-463B-8290-F5278F51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5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99028-9529-4866-A582-A5ABBE2B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D104E-6554-42F1-A9AB-1BBA03649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9DB52-D39C-4B1B-BFD8-347D3E123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44C65-E459-431E-998B-AD6549B6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96CF-AC7B-4DDD-AC88-D0C2E9977A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08F04-6BC1-445D-ABB2-9EE63FC2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5AA96-C06A-45F8-803F-19F556BE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AEB64-850F-449C-87A9-99B35835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3B448-C6A9-4ED8-BF51-C3E782EE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11D12-9B1D-4508-999D-CF7AAE43A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96CF-AC7B-4DDD-AC88-D0C2E9977A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68EE2-6A61-446D-BE28-55CD6286E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06AD1-98AF-4E00-9B26-D2FFC36A2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832C-9216-4C5B-A484-E6EDD699B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12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gif"/><Relationship Id="rId4" Type="http://schemas.openxmlformats.org/officeDocument/2006/relationships/image" Target="../media/image3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38EE3F5-A625-428B-92C9-B2FFD4CDFA2E}"/>
              </a:ext>
            </a:extLst>
          </p:cNvPr>
          <p:cNvGrpSpPr/>
          <p:nvPr/>
        </p:nvGrpSpPr>
        <p:grpSpPr>
          <a:xfrm>
            <a:off x="7283067" y="3708179"/>
            <a:ext cx="4255667" cy="2952613"/>
            <a:chOff x="7283067" y="3708179"/>
            <a:chExt cx="4255667" cy="2952613"/>
          </a:xfrm>
        </p:grpSpPr>
        <p:sp>
          <p:nvSpPr>
            <p:cNvPr id="4" name="Text Box 41">
              <a:extLst>
                <a:ext uri="{FF2B5EF4-FFF2-40B4-BE49-F238E27FC236}">
                  <a16:creationId xmlns:a16="http://schemas.microsoft.com/office/drawing/2014/main" id="{B70036FF-F27F-4186-879E-F1E54B682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1967" y="5095497"/>
              <a:ext cx="25147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9900"/>
                  </a:solidFill>
                  <a:latin typeface="Calibri" pitchFamily="34" charset="0"/>
                </a:rPr>
                <a:t>Network Games</a:t>
              </a:r>
            </a:p>
          </p:txBody>
        </p:sp>
        <p:grpSp>
          <p:nvGrpSpPr>
            <p:cNvPr id="5" name="Group 64">
              <a:extLst>
                <a:ext uri="{FF2B5EF4-FFF2-40B4-BE49-F238E27FC236}">
                  <a16:creationId xmlns:a16="http://schemas.microsoft.com/office/drawing/2014/main" id="{F257C9FC-5CD7-4190-AC7B-19B06170C4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4156" y="3937409"/>
              <a:ext cx="2610359" cy="1155956"/>
              <a:chOff x="2045" y="115"/>
              <a:chExt cx="3360" cy="1204"/>
            </a:xfrm>
          </p:grpSpPr>
          <p:pic>
            <p:nvPicPr>
              <p:cNvPr id="6" name="Picture 54">
                <a:extLst>
                  <a:ext uri="{FF2B5EF4-FFF2-40B4-BE49-F238E27FC236}">
                    <a16:creationId xmlns:a16="http://schemas.microsoft.com/office/drawing/2014/main" id="{7ED8338E-0AA9-4FF2-8FD4-A6D0C380CA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526987">
                <a:off x="4781" y="451"/>
                <a:ext cx="624" cy="46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7" name="Picture 55">
                <a:extLst>
                  <a:ext uri="{FF2B5EF4-FFF2-40B4-BE49-F238E27FC236}">
                    <a16:creationId xmlns:a16="http://schemas.microsoft.com/office/drawing/2014/main" id="{49833BC9-C61C-4A73-9302-EB29C06FE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83080">
                <a:off x="3773" y="163"/>
                <a:ext cx="1047" cy="787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8" name="Picture 56">
                <a:extLst>
                  <a:ext uri="{FF2B5EF4-FFF2-40B4-BE49-F238E27FC236}">
                    <a16:creationId xmlns:a16="http://schemas.microsoft.com/office/drawing/2014/main" id="{9FDA039B-1B2F-4A97-9D61-C068FD2F9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442062">
                <a:off x="2045" y="403"/>
                <a:ext cx="1013" cy="76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9" name="Picture 57">
                <a:extLst>
                  <a:ext uri="{FF2B5EF4-FFF2-40B4-BE49-F238E27FC236}">
                    <a16:creationId xmlns:a16="http://schemas.microsoft.com/office/drawing/2014/main" id="{4C5DC48D-6506-4419-ADA0-28C9466EFB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783151">
                <a:off x="2957" y="691"/>
                <a:ext cx="786" cy="59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0" name="Picture 58">
                <a:extLst>
                  <a:ext uri="{FF2B5EF4-FFF2-40B4-BE49-F238E27FC236}">
                    <a16:creationId xmlns:a16="http://schemas.microsoft.com/office/drawing/2014/main" id="{67041A40-D43E-498A-8C9C-57DEA687CD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11393">
                <a:off x="2237" y="1027"/>
                <a:ext cx="384" cy="23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1" name="Picture 59">
                <a:extLst>
                  <a:ext uri="{FF2B5EF4-FFF2-40B4-BE49-F238E27FC236}">
                    <a16:creationId xmlns:a16="http://schemas.microsoft.com/office/drawing/2014/main" id="{9BA9BB04-7262-477C-8207-29DA163593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427408">
                <a:off x="4733" y="115"/>
                <a:ext cx="534" cy="43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2" name="Picture 60">
                <a:extLst>
                  <a:ext uri="{FF2B5EF4-FFF2-40B4-BE49-F238E27FC236}">
                    <a16:creationId xmlns:a16="http://schemas.microsoft.com/office/drawing/2014/main" id="{891AF6FC-04FE-4D23-A54E-CE32CBB5DA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20470">
                <a:off x="4445" y="883"/>
                <a:ext cx="778" cy="43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3" name="Picture 61">
                <a:extLst>
                  <a:ext uri="{FF2B5EF4-FFF2-40B4-BE49-F238E27FC236}">
                    <a16:creationId xmlns:a16="http://schemas.microsoft.com/office/drawing/2014/main" id="{53D522B3-6CA3-4BFF-8C01-1503CF7E10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-755114">
                <a:off x="3677" y="835"/>
                <a:ext cx="624" cy="44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4" name="Picture 62">
                <a:extLst>
                  <a:ext uri="{FF2B5EF4-FFF2-40B4-BE49-F238E27FC236}">
                    <a16:creationId xmlns:a16="http://schemas.microsoft.com/office/drawing/2014/main" id="{76FE3424-E562-4879-BF09-31D0E18B6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425745">
                <a:off x="2525" y="115"/>
                <a:ext cx="852" cy="48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63">
                <a:extLst>
                  <a:ext uri="{FF2B5EF4-FFF2-40B4-BE49-F238E27FC236}">
                    <a16:creationId xmlns:a16="http://schemas.microsoft.com/office/drawing/2014/main" id="{1E97EDA2-C117-428D-8242-6E27641648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-365892">
                <a:off x="3341" y="163"/>
                <a:ext cx="624" cy="46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3C565D-E89A-4912-9A0B-2D5937D78861}"/>
                </a:ext>
              </a:extLst>
            </p:cNvPr>
            <p:cNvSpPr txBox="1"/>
            <p:nvPr/>
          </p:nvSpPr>
          <p:spPr>
            <a:xfrm>
              <a:off x="7648269" y="5731951"/>
              <a:ext cx="2282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Mark Claypool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133644-0FAE-4C65-B602-FEA0E108F135}"/>
                </a:ext>
              </a:extLst>
            </p:cNvPr>
            <p:cNvSpPr txBox="1"/>
            <p:nvPr/>
          </p:nvSpPr>
          <p:spPr>
            <a:xfrm>
              <a:off x="7283067" y="6199127"/>
              <a:ext cx="3413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onsolas" panose="020B0609020204030204" pitchFamily="49" charset="0"/>
                </a:rPr>
                <a:t>claypool</a:t>
              </a:r>
              <a:r>
                <a:rPr lang="en-US" sz="2400" dirty="0">
                  <a:latin typeface="Consolas" panose="020B0609020204030204" pitchFamily="49" charset="0"/>
                </a:rPr>
                <a:t>@cs.wpi.edu</a:t>
              </a:r>
            </a:p>
          </p:txBody>
        </p:sp>
        <p:pic>
          <p:nvPicPr>
            <p:cNvPr id="26" name="Picture 4" descr="https://render.bitstrips.com/v2/cpanel/76c3b171-f0cf-4dd6-b91f-91bd86693f61-cc868533-a4f5-4e14-93a6-3939ebfdc313-v1.png?transparent=1&amp;palette=1">
              <a:extLst>
                <a:ext uri="{FF2B5EF4-FFF2-40B4-BE49-F238E27FC236}">
                  <a16:creationId xmlns:a16="http://schemas.microsoft.com/office/drawing/2014/main" id="{42F4EE9D-A1BF-4D0B-9187-85FC5204D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7809" y="5405373"/>
              <a:ext cx="1080925" cy="1080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28EF14-52DD-49AD-8DC2-7FB5CFE28227}"/>
                </a:ext>
              </a:extLst>
            </p:cNvPr>
            <p:cNvSpPr txBox="1"/>
            <p:nvPr/>
          </p:nvSpPr>
          <p:spPr>
            <a:xfrm rot="5400000">
              <a:off x="10364286" y="4315332"/>
              <a:ext cx="1614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Cloud</a:t>
              </a:r>
              <a:r>
                <a:rPr lang="en-US" sz="1600" b="1" dirty="0"/>
                <a:t> </a:t>
              </a:r>
              <a:r>
                <a:rPr lang="en-US" sz="2000" b="1" dirty="0"/>
                <a:t>Tracker</a:t>
              </a:r>
              <a:endParaRPr lang="en-US" sz="16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199134-9858-469D-8619-8634B485147A}"/>
                </a:ext>
              </a:extLst>
            </p:cNvPr>
            <p:cNvSpPr txBox="1"/>
            <p:nvPr/>
          </p:nvSpPr>
          <p:spPr>
            <a:xfrm rot="16200000">
              <a:off x="6785239" y="4285088"/>
              <a:ext cx="13957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Thin clients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84FE34-76E0-4F9F-8751-6BF5822671EC}"/>
              </a:ext>
            </a:extLst>
          </p:cNvPr>
          <p:cNvCxnSpPr>
            <a:cxnSpLocks/>
          </p:cNvCxnSpPr>
          <p:nvPr/>
        </p:nvCxnSpPr>
        <p:spPr>
          <a:xfrm>
            <a:off x="6096000" y="-20908"/>
            <a:ext cx="0" cy="6878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A7D8CA-942B-4C06-B5E0-5F692E7D210F}"/>
              </a:ext>
            </a:extLst>
          </p:cNvPr>
          <p:cNvCxnSpPr>
            <a:cxnSpLocks/>
          </p:cNvCxnSpPr>
          <p:nvPr/>
        </p:nvCxnSpPr>
        <p:spPr>
          <a:xfrm flipH="1" flipV="1">
            <a:off x="0" y="3369992"/>
            <a:ext cx="12192000" cy="81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1CDDC2-48A6-4C36-8221-4EFF6EE2E126}"/>
              </a:ext>
            </a:extLst>
          </p:cNvPr>
          <p:cNvGrpSpPr/>
          <p:nvPr/>
        </p:nvGrpSpPr>
        <p:grpSpPr>
          <a:xfrm>
            <a:off x="552472" y="411402"/>
            <a:ext cx="2460309" cy="1199834"/>
            <a:chOff x="517100" y="1339845"/>
            <a:chExt cx="3821478" cy="196846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6FF20C-B4D2-46C4-A244-DD922372BB50}"/>
                </a:ext>
              </a:extLst>
            </p:cNvPr>
            <p:cNvSpPr txBox="1"/>
            <p:nvPr/>
          </p:nvSpPr>
          <p:spPr>
            <a:xfrm>
              <a:off x="1773270" y="2803368"/>
              <a:ext cx="944058" cy="504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Client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366C043-F88C-42EB-9F8D-5DAA30600ED4}"/>
                </a:ext>
              </a:extLst>
            </p:cNvPr>
            <p:cNvGrpSpPr/>
            <p:nvPr/>
          </p:nvGrpSpPr>
          <p:grpSpPr>
            <a:xfrm>
              <a:off x="3080698" y="2576827"/>
              <a:ext cx="1257880" cy="706287"/>
              <a:chOff x="1640514" y="2712041"/>
              <a:chExt cx="1257880" cy="706287"/>
            </a:xfrm>
          </p:grpSpPr>
          <p:pic>
            <p:nvPicPr>
              <p:cNvPr id="55" name="Picture 6" descr="http://www.clker.com/cliparts/U/2/w/h/l/f/mouse-pointer-hi.png">
                <a:extLst>
                  <a:ext uri="{FF2B5EF4-FFF2-40B4-BE49-F238E27FC236}">
                    <a16:creationId xmlns:a16="http://schemas.microsoft.com/office/drawing/2014/main" id="{30EB7B74-1F77-4DD4-A342-A939E48331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5026" y="2749555"/>
                <a:ext cx="152400" cy="165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http://cdns2.freepik.com/free-photo/game-controller_318-2146.jpg">
                <a:extLst>
                  <a:ext uri="{FF2B5EF4-FFF2-40B4-BE49-F238E27FC236}">
                    <a16:creationId xmlns:a16="http://schemas.microsoft.com/office/drawing/2014/main" id="{CD24D063-874F-4C13-B69A-5A2BDA70B5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0502" y="2712041"/>
                <a:ext cx="335018" cy="263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3A8399-6767-43A0-ACE7-0782D95E5C3D}"/>
                  </a:ext>
                </a:extLst>
              </p:cNvPr>
              <p:cNvSpPr txBox="1"/>
              <p:nvPr/>
            </p:nvSpPr>
            <p:spPr>
              <a:xfrm>
                <a:off x="1640514" y="3014374"/>
                <a:ext cx="1257880" cy="40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i="1" dirty="0"/>
                  <a:t>Player input</a:t>
                </a:r>
              </a:p>
            </p:txBody>
          </p:sp>
        </p:grpSp>
        <p:sp>
          <p:nvSpPr>
            <p:cNvPr id="44" name="Right Arrow 20">
              <a:extLst>
                <a:ext uri="{FF2B5EF4-FFF2-40B4-BE49-F238E27FC236}">
                  <a16:creationId xmlns:a16="http://schemas.microsoft.com/office/drawing/2014/main" id="{C623E2D7-B663-49DB-922E-17F7E3A9DDA0}"/>
                </a:ext>
              </a:extLst>
            </p:cNvPr>
            <p:cNvSpPr/>
            <p:nvPr/>
          </p:nvSpPr>
          <p:spPr>
            <a:xfrm rot="10800000">
              <a:off x="2821787" y="1844267"/>
              <a:ext cx="241163" cy="988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Right Arrow 20">
              <a:extLst>
                <a:ext uri="{FF2B5EF4-FFF2-40B4-BE49-F238E27FC236}">
                  <a16:creationId xmlns:a16="http://schemas.microsoft.com/office/drawing/2014/main" id="{86E17C81-2962-441B-BDE6-215148007FEA}"/>
                </a:ext>
              </a:extLst>
            </p:cNvPr>
            <p:cNvSpPr/>
            <p:nvPr/>
          </p:nvSpPr>
          <p:spPr>
            <a:xfrm rot="16200000">
              <a:off x="3426832" y="2320595"/>
              <a:ext cx="241163" cy="988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E021AEF-0F6A-42B2-A4FF-647166579CD4}"/>
                </a:ext>
              </a:extLst>
            </p:cNvPr>
            <p:cNvGrpSpPr/>
            <p:nvPr/>
          </p:nvGrpSpPr>
          <p:grpSpPr>
            <a:xfrm>
              <a:off x="3140427" y="1408278"/>
              <a:ext cx="813972" cy="803366"/>
              <a:chOff x="2386428" y="1318439"/>
              <a:chExt cx="813972" cy="803366"/>
            </a:xfrm>
          </p:grpSpPr>
          <p:sp>
            <p:nvSpPr>
              <p:cNvPr id="52" name="Rectangle 5" descr="25%">
                <a:extLst>
                  <a:ext uri="{FF2B5EF4-FFF2-40B4-BE49-F238E27FC236}">
                    <a16:creationId xmlns:a16="http://schemas.microsoft.com/office/drawing/2014/main" id="{582E07D1-5A57-4A92-8254-1F71B3405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428" y="1518302"/>
                <a:ext cx="813972" cy="5805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F2B0C05E-0C41-4E89-A7A7-5BEF55FE5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461034" y="1318439"/>
                <a:ext cx="664760" cy="794134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168E555-0DF5-411A-93A4-2B74F9EB0DE2}"/>
                  </a:ext>
                </a:extLst>
              </p:cNvPr>
              <p:cNvSpPr txBox="1"/>
              <p:nvPr/>
            </p:nvSpPr>
            <p:spPr>
              <a:xfrm>
                <a:off x="2482271" y="1844086"/>
                <a:ext cx="645779" cy="277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console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E0E56A2-4520-47EF-AF38-078DAFFBE7F0}"/>
                </a:ext>
              </a:extLst>
            </p:cNvPr>
            <p:cNvSpPr txBox="1"/>
            <p:nvPr/>
          </p:nvSpPr>
          <p:spPr>
            <a:xfrm rot="16200000">
              <a:off x="-95258" y="1952203"/>
              <a:ext cx="1750575" cy="525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Traditional</a:t>
              </a:r>
              <a:endParaRPr lang="en-US" sz="1050" dirty="0"/>
            </a:p>
          </p:txBody>
        </p:sp>
        <p:pic>
          <p:nvPicPr>
            <p:cNvPr id="48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3448E684-943D-43C9-8216-74AF46B8C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906" y="1402416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C29EA98-8763-4632-82BC-278550C11357}"/>
                </a:ext>
              </a:extLst>
            </p:cNvPr>
            <p:cNvSpPr/>
            <p:nvPr/>
          </p:nvSpPr>
          <p:spPr>
            <a:xfrm>
              <a:off x="1550846" y="1580524"/>
              <a:ext cx="1166241" cy="7024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5DC3799-CC0B-4BDF-9EBF-8605C6FE5B69}"/>
                </a:ext>
              </a:extLst>
            </p:cNvPr>
            <p:cNvSpPr/>
            <p:nvPr/>
          </p:nvSpPr>
          <p:spPr>
            <a:xfrm>
              <a:off x="2034197" y="1635083"/>
              <a:ext cx="690918" cy="6059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____ </a:t>
              </a:r>
            </a:p>
            <a:p>
              <a:r>
                <a:rPr lang="en-US" sz="600" b="1" dirty="0">
                  <a:solidFill>
                    <a:srgbClr val="008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/___o\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16EB66-DAD6-4B8D-AD9E-08A54266094F}"/>
                </a:ext>
              </a:extLst>
            </p:cNvPr>
            <p:cNvSpPr/>
            <p:nvPr/>
          </p:nvSpPr>
          <p:spPr>
            <a:xfrm>
              <a:off x="1542820" y="1608586"/>
              <a:ext cx="534996" cy="75741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\   </a:t>
              </a:r>
            </a:p>
            <a:p>
              <a:r>
                <a:rPr lang="en-US" sz="6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~==-</a:t>
              </a:r>
            </a:p>
            <a:p>
              <a:r>
                <a:rPr lang="en-US" sz="600" b="1" dirty="0">
                  <a:solidFill>
                    <a:srgbClr val="0033C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/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6C3C7AD-A455-4BB3-8770-68738478243C}"/>
              </a:ext>
            </a:extLst>
          </p:cNvPr>
          <p:cNvGrpSpPr/>
          <p:nvPr/>
        </p:nvGrpSpPr>
        <p:grpSpPr>
          <a:xfrm>
            <a:off x="537366" y="1491599"/>
            <a:ext cx="5135049" cy="1898105"/>
            <a:chOff x="514994" y="3429000"/>
            <a:chExt cx="8019406" cy="2641093"/>
          </a:xfrm>
        </p:grpSpPr>
        <p:sp>
          <p:nvSpPr>
            <p:cNvPr id="59" name="Cloud">
              <a:extLst>
                <a:ext uri="{FF2B5EF4-FFF2-40B4-BE49-F238E27FC236}">
                  <a16:creationId xmlns:a16="http://schemas.microsoft.com/office/drawing/2014/main" id="{82981E5C-345F-4E72-8DCE-06FA2BE9E677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6001714" y="3429000"/>
              <a:ext cx="2532686" cy="22098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latinLnBrk="1" hangingPunct="1">
                <a:lnSpc>
                  <a:spcPct val="160000"/>
                </a:lnSpc>
              </a:pPr>
              <a:endParaRPr kumimoji="1" lang="en-US" altLang="ko-KR" sz="800" dirty="0">
                <a:ea typeface="굴림" pitchFamily="50" charset="-127"/>
              </a:endParaRPr>
            </a:p>
          </p:txBody>
        </p:sp>
        <p:sp>
          <p:nvSpPr>
            <p:cNvPr id="60" name="Line 9">
              <a:extLst>
                <a:ext uri="{FF2B5EF4-FFF2-40B4-BE49-F238E27FC236}">
                  <a16:creationId xmlns:a16="http://schemas.microsoft.com/office/drawing/2014/main" id="{83390955-7074-4F6A-A572-5D8185F83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4754" y="4561133"/>
              <a:ext cx="36608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/>
            </a:p>
          </p:txBody>
        </p:sp>
        <p:pic>
          <p:nvPicPr>
            <p:cNvPr id="61" name="Picture 2" descr="http://www.polyvore.com/cgi/img-thing?.out=jpg&amp;size=l&amp;tid=58829231">
              <a:extLst>
                <a:ext uri="{FF2B5EF4-FFF2-40B4-BE49-F238E27FC236}">
                  <a16:creationId xmlns:a16="http://schemas.microsoft.com/office/drawing/2014/main" id="{6F5DF1D6-CB5F-4861-A95C-0DA74A187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70" y="3940116"/>
              <a:ext cx="1291284" cy="127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ight Arrow 20">
              <a:extLst>
                <a:ext uri="{FF2B5EF4-FFF2-40B4-BE49-F238E27FC236}">
                  <a16:creationId xmlns:a16="http://schemas.microsoft.com/office/drawing/2014/main" id="{6844B16D-2F3F-4598-8F65-762EB5C5AE7A}"/>
                </a:ext>
              </a:extLst>
            </p:cNvPr>
            <p:cNvSpPr/>
            <p:nvPr/>
          </p:nvSpPr>
          <p:spPr>
            <a:xfrm rot="10800000">
              <a:off x="2851209" y="4173346"/>
              <a:ext cx="609600" cy="2429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63" name="Picture 6" descr="http://www.clker.com/cliparts/U/2/w/h/l/f/mouse-pointer-hi.png">
              <a:extLst>
                <a:ext uri="{FF2B5EF4-FFF2-40B4-BE49-F238E27FC236}">
                  <a16:creationId xmlns:a16="http://schemas.microsoft.com/office/drawing/2014/main" id="{791EC2D8-4A5F-47CB-8E86-AC943FA3F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472" y="4726113"/>
              <a:ext cx="195798" cy="212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8" descr="http://cdns2.freepik.com/free-photo/game-controller_318-2146.jpg">
              <a:extLst>
                <a:ext uri="{FF2B5EF4-FFF2-40B4-BE49-F238E27FC236}">
                  <a16:creationId xmlns:a16="http://schemas.microsoft.com/office/drawing/2014/main" id="{B856A6BB-4206-42B4-91B3-C0CF44A9B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947" y="4660481"/>
              <a:ext cx="430419" cy="33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ight Arrow 47">
              <a:extLst>
                <a:ext uri="{FF2B5EF4-FFF2-40B4-BE49-F238E27FC236}">
                  <a16:creationId xmlns:a16="http://schemas.microsoft.com/office/drawing/2014/main" id="{4EF5134A-1053-4D33-8927-C09BF84D0352}"/>
                </a:ext>
              </a:extLst>
            </p:cNvPr>
            <p:cNvSpPr/>
            <p:nvPr/>
          </p:nvSpPr>
          <p:spPr>
            <a:xfrm rot="10800000" flipH="1">
              <a:off x="3736591" y="4773126"/>
              <a:ext cx="609600" cy="131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11EC3A-1E7A-4997-B415-DF937CDD1430}"/>
                </a:ext>
              </a:extLst>
            </p:cNvPr>
            <p:cNvSpPr txBox="1"/>
            <p:nvPr/>
          </p:nvSpPr>
          <p:spPr>
            <a:xfrm>
              <a:off x="1576413" y="5587259"/>
              <a:ext cx="1509958" cy="42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Thin Client</a:t>
              </a:r>
              <a:endParaRPr lang="en-US" sz="11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C8E4D02-424E-4890-8964-EDBFDDFE8821}"/>
                </a:ext>
              </a:extLst>
            </p:cNvPr>
            <p:cNvSpPr txBox="1"/>
            <p:nvPr/>
          </p:nvSpPr>
          <p:spPr>
            <a:xfrm>
              <a:off x="6380458" y="5641841"/>
              <a:ext cx="1845614" cy="42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Cloud Servers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FDD36B7-E162-4B67-9E1F-8853D929FF2F}"/>
                </a:ext>
              </a:extLst>
            </p:cNvPr>
            <p:cNvSpPr txBox="1"/>
            <p:nvPr/>
          </p:nvSpPr>
          <p:spPr>
            <a:xfrm>
              <a:off x="2956381" y="5012874"/>
              <a:ext cx="1257214" cy="34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Player input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BB7A28B-D37F-456C-8469-055228192E3E}"/>
                </a:ext>
              </a:extLst>
            </p:cNvPr>
            <p:cNvSpPr/>
            <p:nvPr/>
          </p:nvSpPr>
          <p:spPr>
            <a:xfrm>
              <a:off x="1547410" y="4118224"/>
              <a:ext cx="1166241" cy="7024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6EFE6C8-0C93-49FB-B93B-3A24C673A774}"/>
                </a:ext>
              </a:extLst>
            </p:cNvPr>
            <p:cNvGrpSpPr/>
            <p:nvPr/>
          </p:nvGrpSpPr>
          <p:grpSpPr>
            <a:xfrm>
              <a:off x="1570177" y="4201916"/>
              <a:ext cx="1121176" cy="513902"/>
              <a:chOff x="2442930" y="2212479"/>
              <a:chExt cx="1121176" cy="513902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A25ECB7-5FDC-4FEC-A8CD-85D0E8415F7C}"/>
                  </a:ext>
                </a:extLst>
              </p:cNvPr>
              <p:cNvSpPr/>
              <p:nvPr/>
            </p:nvSpPr>
            <p:spPr>
              <a:xfrm>
                <a:off x="2873186" y="2244510"/>
                <a:ext cx="690920" cy="38542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6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____ </a:t>
                </a:r>
              </a:p>
              <a:p>
                <a:r>
                  <a:rPr lang="en-US" sz="6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/___o\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6DFFA82-8262-4489-BA4C-BAAF260A4ABB}"/>
                  </a:ext>
                </a:extLst>
              </p:cNvPr>
              <p:cNvSpPr/>
              <p:nvPr/>
            </p:nvSpPr>
            <p:spPr>
              <a:xfrm>
                <a:off x="2442930" y="2212479"/>
                <a:ext cx="568409" cy="51390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6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\   </a:t>
                </a:r>
              </a:p>
              <a:p>
                <a:r>
                  <a:rPr lang="en-US" sz="6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~==-</a:t>
                </a:r>
              </a:p>
              <a:p>
                <a:r>
                  <a:rPr lang="en-US" sz="6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 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D9827C0-20EE-4FE6-87A4-9DF5B5CD35B3}"/>
                </a:ext>
              </a:extLst>
            </p:cNvPr>
            <p:cNvSpPr txBox="1"/>
            <p:nvPr/>
          </p:nvSpPr>
          <p:spPr>
            <a:xfrm>
              <a:off x="4152557" y="3686638"/>
              <a:ext cx="1374872" cy="342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Game frames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0ABEF57-7F4D-44F4-971C-EADEAC4B4C98}"/>
                </a:ext>
              </a:extLst>
            </p:cNvPr>
            <p:cNvGrpSpPr/>
            <p:nvPr/>
          </p:nvGrpSpPr>
          <p:grpSpPr>
            <a:xfrm>
              <a:off x="3572516" y="4003224"/>
              <a:ext cx="2459412" cy="474603"/>
              <a:chOff x="4531593" y="1984044"/>
              <a:chExt cx="2459412" cy="474603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880011A-5F50-4CA5-A1AF-B13B45A337AB}"/>
                  </a:ext>
                </a:extLst>
              </p:cNvPr>
              <p:cNvGrpSpPr/>
              <p:nvPr/>
            </p:nvGrpSpPr>
            <p:grpSpPr>
              <a:xfrm>
                <a:off x="4531593" y="2017272"/>
                <a:ext cx="866140" cy="441374"/>
                <a:chOff x="4735434" y="4851786"/>
                <a:chExt cx="866140" cy="441374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D33E15BD-C6A5-4800-B922-A1BE3605C38A}"/>
                    </a:ext>
                  </a:extLst>
                </p:cNvPr>
                <p:cNvSpPr/>
                <p:nvPr/>
              </p:nvSpPr>
              <p:spPr>
                <a:xfrm>
                  <a:off x="4735434" y="4860727"/>
                  <a:ext cx="757167" cy="432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13D3B5CC-E6DA-4430-AF00-D893948A9734}"/>
                    </a:ext>
                  </a:extLst>
                </p:cNvPr>
                <p:cNvSpPr/>
                <p:nvPr/>
              </p:nvSpPr>
              <p:spPr>
                <a:xfrm>
                  <a:off x="5066578" y="4881554"/>
                  <a:ext cx="534996" cy="15388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2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48E3A0B-A21F-4C02-884C-81DCD89A3811}"/>
                    </a:ext>
                  </a:extLst>
                </p:cNvPr>
                <p:cNvSpPr/>
                <p:nvPr/>
              </p:nvSpPr>
              <p:spPr>
                <a:xfrm>
                  <a:off x="4777358" y="4851786"/>
                  <a:ext cx="426452" cy="18466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A19790B-0745-4DF7-A907-CBE5E081D9C7}"/>
                  </a:ext>
                </a:extLst>
              </p:cNvPr>
              <p:cNvGrpSpPr/>
              <p:nvPr/>
            </p:nvGrpSpPr>
            <p:grpSpPr>
              <a:xfrm>
                <a:off x="5355164" y="2017272"/>
                <a:ext cx="866140" cy="441374"/>
                <a:chOff x="4735434" y="4851786"/>
                <a:chExt cx="866140" cy="44137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3010A9B-2C42-44B4-8F32-2A59C3255F0A}"/>
                    </a:ext>
                  </a:extLst>
                </p:cNvPr>
                <p:cNvSpPr/>
                <p:nvPr/>
              </p:nvSpPr>
              <p:spPr>
                <a:xfrm>
                  <a:off x="4735434" y="4860727"/>
                  <a:ext cx="757167" cy="432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3896FA69-F84A-48CB-920B-4B51359B80B1}"/>
                    </a:ext>
                  </a:extLst>
                </p:cNvPr>
                <p:cNvSpPr/>
                <p:nvPr/>
              </p:nvSpPr>
              <p:spPr>
                <a:xfrm>
                  <a:off x="5066578" y="4881554"/>
                  <a:ext cx="534996" cy="15388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2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8FB8E080-66EE-446F-AB1A-E95C4E90FFD3}"/>
                    </a:ext>
                  </a:extLst>
                </p:cNvPr>
                <p:cNvSpPr/>
                <p:nvPr/>
              </p:nvSpPr>
              <p:spPr>
                <a:xfrm>
                  <a:off x="4777358" y="4851786"/>
                  <a:ext cx="426452" cy="18466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0F8E52E-5352-472B-8923-7080B20811D1}"/>
                  </a:ext>
                </a:extLst>
              </p:cNvPr>
              <p:cNvGrpSpPr/>
              <p:nvPr/>
            </p:nvGrpSpPr>
            <p:grpSpPr>
              <a:xfrm>
                <a:off x="6154255" y="1984044"/>
                <a:ext cx="836750" cy="474603"/>
                <a:chOff x="6314191" y="5039244"/>
                <a:chExt cx="836750" cy="47460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4850CA9-BA53-4E12-BD6B-CEAF55362A72}"/>
                    </a:ext>
                  </a:extLst>
                </p:cNvPr>
                <p:cNvSpPr/>
                <p:nvPr/>
              </p:nvSpPr>
              <p:spPr>
                <a:xfrm>
                  <a:off x="6314191" y="5081414"/>
                  <a:ext cx="757167" cy="432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2035B9D0-C149-494F-9C36-4433E4D343CF}"/>
                    </a:ext>
                  </a:extLst>
                </p:cNvPr>
                <p:cNvSpPr/>
                <p:nvPr/>
              </p:nvSpPr>
              <p:spPr>
                <a:xfrm>
                  <a:off x="6356115" y="5072473"/>
                  <a:ext cx="426452" cy="18466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2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6A7085A3-2C02-4105-A495-D2A085C14308}"/>
                    </a:ext>
                  </a:extLst>
                </p:cNvPr>
                <p:cNvSpPr/>
                <p:nvPr/>
              </p:nvSpPr>
              <p:spPr>
                <a:xfrm>
                  <a:off x="6617541" y="5039244"/>
                  <a:ext cx="533400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.** </a:t>
                  </a:r>
                </a:p>
                <a:p>
                  <a:r>
                    <a:rPr lang="en-US" sz="4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**.**</a:t>
                  </a:r>
                </a:p>
                <a:p>
                  <a:r>
                    <a:rPr lang="en-US" sz="400" b="1" dirty="0">
                      <a:solidFill>
                        <a:srgbClr val="C0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*.* </a:t>
                  </a:r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B28BEC5-1DBE-4B22-B7F7-016923890D9C}"/>
                </a:ext>
              </a:extLst>
            </p:cNvPr>
            <p:cNvGrpSpPr/>
            <p:nvPr/>
          </p:nvGrpSpPr>
          <p:grpSpPr>
            <a:xfrm>
              <a:off x="6555933" y="3625375"/>
              <a:ext cx="813972" cy="794134"/>
              <a:chOff x="3292827" y="1560678"/>
              <a:chExt cx="813972" cy="794134"/>
            </a:xfrm>
          </p:grpSpPr>
          <p:sp>
            <p:nvSpPr>
              <p:cNvPr id="84" name="Rectangle 5" descr="25%">
                <a:extLst>
                  <a:ext uri="{FF2B5EF4-FFF2-40B4-BE49-F238E27FC236}">
                    <a16:creationId xmlns:a16="http://schemas.microsoft.com/office/drawing/2014/main" id="{B23FBBAB-99B6-468C-8724-F0D660FA5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pic>
            <p:nvPicPr>
              <p:cNvPr id="85" name="Graphic 84">
                <a:extLst>
                  <a:ext uri="{FF2B5EF4-FFF2-40B4-BE49-F238E27FC236}">
                    <a16:creationId xmlns:a16="http://schemas.microsoft.com/office/drawing/2014/main" id="{FEC63017-D48D-4CC6-95E2-172A12EFE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5B3F6C6-4D18-4A5D-BCAD-6EFF8AD7A659}"/>
                </a:ext>
              </a:extLst>
            </p:cNvPr>
            <p:cNvSpPr txBox="1"/>
            <p:nvPr/>
          </p:nvSpPr>
          <p:spPr>
            <a:xfrm>
              <a:off x="6691050" y="4109584"/>
              <a:ext cx="4138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server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1BBB446-9C6E-4BD6-BD30-6050C80B2345}"/>
                </a:ext>
              </a:extLst>
            </p:cNvPr>
            <p:cNvGrpSpPr/>
            <p:nvPr/>
          </p:nvGrpSpPr>
          <p:grpSpPr>
            <a:xfrm>
              <a:off x="6650483" y="4540129"/>
              <a:ext cx="813972" cy="794134"/>
              <a:chOff x="3292827" y="1560678"/>
              <a:chExt cx="813972" cy="794134"/>
            </a:xfrm>
          </p:grpSpPr>
          <p:sp>
            <p:nvSpPr>
              <p:cNvPr id="82" name="Rectangle 5" descr="25%">
                <a:extLst>
                  <a:ext uri="{FF2B5EF4-FFF2-40B4-BE49-F238E27FC236}">
                    <a16:creationId xmlns:a16="http://schemas.microsoft.com/office/drawing/2014/main" id="{CB11BEB5-7FEF-4751-BF75-B79A0314D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pic>
            <p:nvPicPr>
              <p:cNvPr id="83" name="Graphic 82">
                <a:extLst>
                  <a:ext uri="{FF2B5EF4-FFF2-40B4-BE49-F238E27FC236}">
                    <a16:creationId xmlns:a16="http://schemas.microsoft.com/office/drawing/2014/main" id="{D21AE790-15D1-4A6E-827F-DEA97F92A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CF00089-8A11-42ED-984C-9790D5EBD164}"/>
                </a:ext>
              </a:extLst>
            </p:cNvPr>
            <p:cNvSpPr txBox="1"/>
            <p:nvPr/>
          </p:nvSpPr>
          <p:spPr>
            <a:xfrm>
              <a:off x="6785600" y="5024338"/>
              <a:ext cx="4138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server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343FB79-13F1-4F7B-BB99-E91D7EC1FA97}"/>
                </a:ext>
              </a:extLst>
            </p:cNvPr>
            <p:cNvGrpSpPr/>
            <p:nvPr/>
          </p:nvGrpSpPr>
          <p:grpSpPr>
            <a:xfrm>
              <a:off x="7564647" y="3825238"/>
              <a:ext cx="813972" cy="794134"/>
              <a:chOff x="3292827" y="1560678"/>
              <a:chExt cx="813972" cy="794134"/>
            </a:xfrm>
          </p:grpSpPr>
          <p:sp>
            <p:nvSpPr>
              <p:cNvPr id="80" name="Rectangle 5" descr="25%">
                <a:extLst>
                  <a:ext uri="{FF2B5EF4-FFF2-40B4-BE49-F238E27FC236}">
                    <a16:creationId xmlns:a16="http://schemas.microsoft.com/office/drawing/2014/main" id="{6D29189F-8081-4BBA-92FD-0A286EFBB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827" y="1760541"/>
                <a:ext cx="813972" cy="5805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pic>
            <p:nvPicPr>
              <p:cNvPr id="81" name="Graphic 80">
                <a:extLst>
                  <a:ext uri="{FF2B5EF4-FFF2-40B4-BE49-F238E27FC236}">
                    <a16:creationId xmlns:a16="http://schemas.microsoft.com/office/drawing/2014/main" id="{774F29BB-AC41-4BDE-923E-A8A1B6396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367433" y="1560678"/>
                <a:ext cx="664760" cy="794134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AD6ED12-173D-4E15-862F-3564566512D7}"/>
                </a:ext>
              </a:extLst>
            </p:cNvPr>
            <p:cNvSpPr txBox="1"/>
            <p:nvPr/>
          </p:nvSpPr>
          <p:spPr>
            <a:xfrm>
              <a:off x="7699764" y="4309447"/>
              <a:ext cx="4138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server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9C73194-5841-462B-B5DE-F80F86D9762F}"/>
                </a:ext>
              </a:extLst>
            </p:cNvPr>
            <p:cNvSpPr txBox="1"/>
            <p:nvPr/>
          </p:nvSpPr>
          <p:spPr>
            <a:xfrm rot="16200000">
              <a:off x="-70681" y="4494599"/>
              <a:ext cx="1700070" cy="528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Cloud-based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132552-1BE7-4A34-9511-B5AA0E6B0F31}"/>
              </a:ext>
            </a:extLst>
          </p:cNvPr>
          <p:cNvSpPr txBox="1"/>
          <p:nvPr/>
        </p:nvSpPr>
        <p:spPr>
          <a:xfrm>
            <a:off x="4881924" y="45887"/>
            <a:ext cx="242815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Better </a:t>
            </a:r>
            <a:r>
              <a:rPr lang="en-US" sz="2400" b="1" dirty="0" err="1"/>
              <a:t>QoE</a:t>
            </a:r>
            <a:r>
              <a:rPr lang="en-US" sz="2400" b="1" dirty="0"/>
              <a:t> for Cloud-based Game Streaming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BA2557-4D97-1A5D-F202-9ABDF6930AD6}"/>
              </a:ext>
            </a:extLst>
          </p:cNvPr>
          <p:cNvGrpSpPr/>
          <p:nvPr/>
        </p:nvGrpSpPr>
        <p:grpSpPr>
          <a:xfrm>
            <a:off x="6768265" y="313358"/>
            <a:ext cx="4849514" cy="2371122"/>
            <a:chOff x="6768265" y="313358"/>
            <a:chExt cx="4849514" cy="237112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FD28CC9-F49D-4201-899D-8C33948F30E1}"/>
                </a:ext>
              </a:extLst>
            </p:cNvPr>
            <p:cNvSpPr txBox="1"/>
            <p:nvPr/>
          </p:nvSpPr>
          <p:spPr>
            <a:xfrm>
              <a:off x="10343391" y="313358"/>
              <a:ext cx="1274388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Lag can kill!</a:t>
              </a:r>
            </a:p>
            <a:p>
              <a:pPr algn="ctr"/>
              <a:r>
                <a:rPr lang="en-US" dirty="0"/>
                <a:t>(your fun)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E69B36ED-1D6F-4DBF-969A-09BDF0210894}"/>
                </a:ext>
              </a:extLst>
            </p:cNvPr>
            <p:cNvGrpSpPr/>
            <p:nvPr/>
          </p:nvGrpSpPr>
          <p:grpSpPr>
            <a:xfrm>
              <a:off x="6768265" y="398880"/>
              <a:ext cx="3778917" cy="2285600"/>
              <a:chOff x="745857" y="3790091"/>
              <a:chExt cx="3778917" cy="2285600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0AE98558-484A-4166-8D6C-47E74A03AB4C}"/>
                  </a:ext>
                </a:extLst>
              </p:cNvPr>
              <p:cNvGrpSpPr/>
              <p:nvPr/>
            </p:nvGrpSpPr>
            <p:grpSpPr>
              <a:xfrm>
                <a:off x="745857" y="3790091"/>
                <a:ext cx="3778917" cy="2285600"/>
                <a:chOff x="811404" y="1420359"/>
                <a:chExt cx="7903397" cy="4139068"/>
              </a:xfrm>
            </p:grpSpPr>
            <p:sp>
              <p:nvSpPr>
                <p:cNvPr id="106" name="Line 6">
                  <a:extLst>
                    <a:ext uri="{FF2B5EF4-FFF2-40B4-BE49-F238E27FC236}">
                      <a16:creationId xmlns:a16="http://schemas.microsoft.com/office/drawing/2014/main" id="{D14BE39F-458A-4B46-9D10-4DE10D8D7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75063" y="2441575"/>
                  <a:ext cx="0" cy="238601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sp>
              <p:nvSpPr>
                <p:cNvPr id="107" name="Line 7">
                  <a:extLst>
                    <a:ext uri="{FF2B5EF4-FFF2-40B4-BE49-F238E27FC236}">
                      <a16:creationId xmlns:a16="http://schemas.microsoft.com/office/drawing/2014/main" id="{7DEB3582-8C47-4D4C-9299-9D2F48DC68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08700" y="2441575"/>
                  <a:ext cx="0" cy="233521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sp>
              <p:nvSpPr>
                <p:cNvPr id="108" name="Text Box 8">
                  <a:extLst>
                    <a:ext uri="{FF2B5EF4-FFF2-40B4-BE49-F238E27FC236}">
                      <a16:creationId xmlns:a16="http://schemas.microsoft.com/office/drawing/2014/main" id="{B66B4161-43EA-4686-8EB6-2E6521FF61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67863" y="4345872"/>
                  <a:ext cx="721477" cy="3344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600" dirty="0"/>
                    <a:t>Time</a:t>
                  </a:r>
                </a:p>
              </p:txBody>
            </p:sp>
            <p:sp>
              <p:nvSpPr>
                <p:cNvPr id="109" name="Line 9">
                  <a:extLst>
                    <a:ext uri="{FF2B5EF4-FFF2-40B4-BE49-F238E27FC236}">
                      <a16:creationId xmlns:a16="http://schemas.microsoft.com/office/drawing/2014/main" id="{2513FDB1-FAC2-4CF5-8123-3B5B1AB81E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23318" y="4671146"/>
                  <a:ext cx="2" cy="3344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grpSp>
              <p:nvGrpSpPr>
                <p:cNvPr id="110" name="Group 34">
                  <a:extLst>
                    <a:ext uri="{FF2B5EF4-FFF2-40B4-BE49-F238E27FC236}">
                      <a16:creationId xmlns:a16="http://schemas.microsoft.com/office/drawing/2014/main" id="{D7491DFF-A72D-4D53-9E4E-340F825DC0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94637" y="2588581"/>
                  <a:ext cx="1229626" cy="613098"/>
                  <a:chOff x="2394637" y="2588581"/>
                  <a:chExt cx="1229626" cy="613098"/>
                </a:xfrm>
              </p:grpSpPr>
              <p:sp>
                <p:nvSpPr>
                  <p:cNvPr id="111" name="Text Box 10">
                    <a:extLst>
                      <a:ext uri="{FF2B5EF4-FFF2-40B4-BE49-F238E27FC236}">
                        <a16:creationId xmlns:a16="http://schemas.microsoft.com/office/drawing/2014/main" id="{FFDDA241-8AAF-445F-ADD7-97FC3800B1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94637" y="2588581"/>
                    <a:ext cx="902601" cy="61309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800"/>
                      <a:t>User </a:t>
                    </a:r>
                  </a:p>
                  <a:p>
                    <a:pPr algn="ctr" eaLnBrk="1" hangingPunct="1"/>
                    <a:r>
                      <a:rPr lang="en-US" altLang="en-US" sz="800"/>
                      <a:t>Input</a:t>
                    </a:r>
                  </a:p>
                </p:txBody>
              </p:sp>
              <p:sp>
                <p:nvSpPr>
                  <p:cNvPr id="112" name="Line 11">
                    <a:extLst>
                      <a:ext uri="{FF2B5EF4-FFF2-40B4-BE49-F238E27FC236}">
                        <a16:creationId xmlns:a16="http://schemas.microsoft.com/office/drawing/2014/main" id="{2CDEDFB9-F0B9-401B-98FB-9D18023907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70263" y="2873375"/>
                    <a:ext cx="2540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500"/>
                  </a:p>
                </p:txBody>
              </p:sp>
            </p:grpSp>
            <p:grpSp>
              <p:nvGrpSpPr>
                <p:cNvPr id="113" name="Group 33">
                  <a:extLst>
                    <a:ext uri="{FF2B5EF4-FFF2-40B4-BE49-F238E27FC236}">
                      <a16:creationId xmlns:a16="http://schemas.microsoft.com/office/drawing/2014/main" id="{DF91D6B7-AFBD-49B2-97E9-3B9479AB72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67206" y="3941775"/>
                  <a:ext cx="1238007" cy="557363"/>
                  <a:chOff x="2367206" y="3941775"/>
                  <a:chExt cx="1238007" cy="557363"/>
                </a:xfrm>
              </p:grpSpPr>
              <p:sp>
                <p:nvSpPr>
                  <p:cNvPr id="114" name="Text Box 12">
                    <a:extLst>
                      <a:ext uri="{FF2B5EF4-FFF2-40B4-BE49-F238E27FC236}">
                        <a16:creationId xmlns:a16="http://schemas.microsoft.com/office/drawing/2014/main" id="{A007D930-8ADF-40E1-969A-9B19DDDD62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7206" y="3941775"/>
                    <a:ext cx="972925" cy="55736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700" dirty="0"/>
                      <a:t>Display</a:t>
                    </a:r>
                  </a:p>
                  <a:p>
                    <a:pPr algn="ctr" eaLnBrk="1" hangingPunct="1"/>
                    <a:r>
                      <a:rPr lang="en-US" altLang="en-US" sz="700" dirty="0"/>
                      <a:t>World</a:t>
                    </a:r>
                  </a:p>
                </p:txBody>
              </p:sp>
              <p:sp>
                <p:nvSpPr>
                  <p:cNvPr id="115" name="Line 13">
                    <a:extLst>
                      <a:ext uri="{FF2B5EF4-FFF2-40B4-BE49-F238E27FC236}">
                        <a16:creationId xmlns:a16="http://schemas.microsoft.com/office/drawing/2014/main" id="{0A3D5B8F-F204-427A-85A8-733645D376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52800" y="4165600"/>
                    <a:ext cx="252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500"/>
                  </a:p>
                </p:txBody>
              </p:sp>
            </p:grpSp>
            <p:grpSp>
              <p:nvGrpSpPr>
                <p:cNvPr id="116" name="Group 31">
                  <a:extLst>
                    <a:ext uri="{FF2B5EF4-FFF2-40B4-BE49-F238E27FC236}">
                      <a16:creationId xmlns:a16="http://schemas.microsoft.com/office/drawing/2014/main" id="{9C755E5C-B7BD-442C-BC00-82934F344B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59500" y="3203261"/>
                  <a:ext cx="1375994" cy="557363"/>
                  <a:chOff x="6159500" y="3203261"/>
                  <a:chExt cx="1375995" cy="557363"/>
                </a:xfrm>
              </p:grpSpPr>
              <p:sp>
                <p:nvSpPr>
                  <p:cNvPr id="117" name="Text Box 14">
                    <a:extLst>
                      <a:ext uri="{FF2B5EF4-FFF2-40B4-BE49-F238E27FC236}">
                        <a16:creationId xmlns:a16="http://schemas.microsoft.com/office/drawing/2014/main" id="{F38A485D-7651-4177-BBA9-B13E49E614F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87299" y="3203261"/>
                    <a:ext cx="1048196" cy="55736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700" dirty="0"/>
                      <a:t>Process</a:t>
                    </a:r>
                  </a:p>
                  <a:p>
                    <a:pPr algn="ctr" eaLnBrk="1" hangingPunct="1"/>
                    <a:r>
                      <a:rPr lang="en-US" altLang="en-US" sz="700" dirty="0"/>
                      <a:t>Input</a:t>
                    </a:r>
                  </a:p>
                </p:txBody>
              </p:sp>
              <p:sp>
                <p:nvSpPr>
                  <p:cNvPr id="118" name="Line 15">
                    <a:extLst>
                      <a:ext uri="{FF2B5EF4-FFF2-40B4-BE49-F238E27FC236}">
                        <a16:creationId xmlns:a16="http://schemas.microsoft.com/office/drawing/2014/main" id="{21A3C87D-59E6-4921-93E6-1094A61DAC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59500" y="3470275"/>
                    <a:ext cx="252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500"/>
                  </a:p>
                </p:txBody>
              </p:sp>
            </p:grpSp>
            <p:grpSp>
              <p:nvGrpSpPr>
                <p:cNvPr id="119" name="Group 30">
                  <a:extLst>
                    <a:ext uri="{FF2B5EF4-FFF2-40B4-BE49-F238E27FC236}">
                      <a16:creationId xmlns:a16="http://schemas.microsoft.com/office/drawing/2014/main" id="{C558808E-2413-4FDA-9C00-C5D75E0478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6663" y="2889250"/>
                  <a:ext cx="2128837" cy="601837"/>
                  <a:chOff x="3776663" y="2889250"/>
                  <a:chExt cx="2128838" cy="601837"/>
                </a:xfrm>
              </p:grpSpPr>
              <p:sp>
                <p:nvSpPr>
                  <p:cNvPr id="120" name="Line 16">
                    <a:extLst>
                      <a:ext uri="{FF2B5EF4-FFF2-40B4-BE49-F238E27FC236}">
                        <a16:creationId xmlns:a16="http://schemas.microsoft.com/office/drawing/2014/main" id="{337E7B0B-F314-4D7E-8019-530D6FB837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76663" y="2889250"/>
                    <a:ext cx="2128838" cy="54610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500"/>
                  </a:p>
                </p:txBody>
              </p:sp>
              <p:sp>
                <p:nvSpPr>
                  <p:cNvPr id="121" name="Text Box 17">
                    <a:extLst>
                      <a:ext uri="{FF2B5EF4-FFF2-40B4-BE49-F238E27FC236}">
                        <a16:creationId xmlns:a16="http://schemas.microsoft.com/office/drawing/2014/main" id="{54F81698-B7CE-4E8F-AB91-135CCFF59BE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7187" y="2989460"/>
                    <a:ext cx="1070149" cy="50162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600"/>
                      <a:t>Message:</a:t>
                    </a:r>
                  </a:p>
                  <a:p>
                    <a:pPr eaLnBrk="1" hangingPunct="1"/>
                    <a:r>
                      <a:rPr lang="en-US" altLang="en-US" sz="600"/>
                      <a:t>User Input</a:t>
                    </a:r>
                  </a:p>
                </p:txBody>
              </p:sp>
            </p:grpSp>
            <p:grpSp>
              <p:nvGrpSpPr>
                <p:cNvPr id="122" name="Group 32">
                  <a:extLst>
                    <a:ext uri="{FF2B5EF4-FFF2-40B4-BE49-F238E27FC236}">
                      <a16:creationId xmlns:a16="http://schemas.microsoft.com/office/drawing/2014/main" id="{17F1932D-8B5C-4136-977F-9B1C19047D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6663" y="3633788"/>
                  <a:ext cx="2128837" cy="547688"/>
                  <a:chOff x="3776663" y="3633788"/>
                  <a:chExt cx="2128838" cy="547688"/>
                </a:xfrm>
              </p:grpSpPr>
              <p:sp>
                <p:nvSpPr>
                  <p:cNvPr id="123" name="Line 18">
                    <a:extLst>
                      <a:ext uri="{FF2B5EF4-FFF2-40B4-BE49-F238E27FC236}">
                        <a16:creationId xmlns:a16="http://schemas.microsoft.com/office/drawing/2014/main" id="{5A11385F-D5AA-49EC-8B8A-C08048FED3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76663" y="3633788"/>
                    <a:ext cx="2128838" cy="5476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500"/>
                  </a:p>
                </p:txBody>
              </p:sp>
              <p:sp>
                <p:nvSpPr>
                  <p:cNvPr id="124" name="Text Box 19">
                    <a:extLst>
                      <a:ext uri="{FF2B5EF4-FFF2-40B4-BE49-F238E27FC236}">
                        <a16:creationId xmlns:a16="http://schemas.microsoft.com/office/drawing/2014/main" id="{6DF1A621-0AEB-48C8-B823-682E894341F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76700" y="3808413"/>
                    <a:ext cx="1217662" cy="33441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600" dirty="0"/>
                      <a:t>Game World</a:t>
                    </a:r>
                  </a:p>
                </p:txBody>
              </p:sp>
            </p:grpSp>
            <p:grpSp>
              <p:nvGrpSpPr>
                <p:cNvPr id="125" name="Group 29">
                  <a:extLst>
                    <a:ext uri="{FF2B5EF4-FFF2-40B4-BE49-F238E27FC236}">
                      <a16:creationId xmlns:a16="http://schemas.microsoft.com/office/drawing/2014/main" id="{11F856B2-5CFC-4161-AEA5-AE24290D45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1404" y="2870200"/>
                  <a:ext cx="1475448" cy="1295400"/>
                  <a:chOff x="811404" y="2870200"/>
                  <a:chExt cx="1475448" cy="1295400"/>
                </a:xfrm>
              </p:grpSpPr>
              <p:sp>
                <p:nvSpPr>
                  <p:cNvPr id="126" name="Text Box 28">
                    <a:extLst>
                      <a:ext uri="{FF2B5EF4-FFF2-40B4-BE49-F238E27FC236}">
                        <a16:creationId xmlns:a16="http://schemas.microsoft.com/office/drawing/2014/main" id="{88B0A6A5-B8E6-45B8-9013-00A853AC16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1404" y="3155235"/>
                    <a:ext cx="1381939" cy="6688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/>
                    <a:r>
                      <a:rPr lang="en-US" altLang="en-US" sz="900" dirty="0">
                        <a:latin typeface="+mn-lt"/>
                      </a:rPr>
                      <a:t>Response </a:t>
                    </a:r>
                  </a:p>
                  <a:p>
                    <a:pPr algn="ctr"/>
                    <a:r>
                      <a:rPr lang="en-US" altLang="en-US" sz="900" dirty="0">
                        <a:latin typeface="+mn-lt"/>
                      </a:rPr>
                      <a:t>time</a:t>
                    </a:r>
                  </a:p>
                </p:txBody>
              </p:sp>
              <p:sp>
                <p:nvSpPr>
                  <p:cNvPr id="127" name="AutoShape 29">
                    <a:extLst>
                      <a:ext uri="{FF2B5EF4-FFF2-40B4-BE49-F238E27FC236}">
                        <a16:creationId xmlns:a16="http://schemas.microsoft.com/office/drawing/2014/main" id="{36D48AEA-C3EE-4366-BBB3-B80A950943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58253" y="2870200"/>
                    <a:ext cx="228599" cy="1295400"/>
                  </a:xfrm>
                  <a:prstGeom prst="leftBrace">
                    <a:avLst>
                      <a:gd name="adj1" fmla="val 47222"/>
                      <a:gd name="adj2" fmla="val 50000"/>
                    </a:avLst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 sz="700">
                      <a:latin typeface="+mn-lt"/>
                    </a:endParaRPr>
                  </a:p>
                </p:txBody>
              </p:sp>
            </p:grpSp>
            <p:sp>
              <p:nvSpPr>
                <p:cNvPr id="128" name="Rectangle 30">
                  <a:extLst>
                    <a:ext uri="{FF2B5EF4-FFF2-40B4-BE49-F238E27FC236}">
                      <a16:creationId xmlns:a16="http://schemas.microsoft.com/office/drawing/2014/main" id="{7D555EE1-CA40-44D0-9500-DAC59197E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2402" y="4949827"/>
                  <a:ext cx="7772399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Clr>
                      <a:srgbClr val="009900"/>
                    </a:buClr>
                    <a:buSzPct val="150000"/>
                  </a:pPr>
                  <a:r>
                    <a:rPr kumimoji="1" lang="en-US" altLang="en-US" sz="1200" dirty="0">
                      <a:latin typeface="+mn-lt"/>
                    </a:rPr>
                    <a:t>Degrades </a:t>
                  </a:r>
                  <a:r>
                    <a:rPr kumimoji="1" lang="en-US" altLang="en-US" sz="1200" dirty="0">
                      <a:solidFill>
                        <a:srgbClr val="008000"/>
                      </a:solidFill>
                      <a:latin typeface="+mn-lt"/>
                    </a:rPr>
                    <a:t>responsiveness</a:t>
                  </a:r>
                </a:p>
              </p:txBody>
            </p: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D7E709C9-8A0B-437D-A02D-5342D7B3719E}"/>
                    </a:ext>
                  </a:extLst>
                </p:cNvPr>
                <p:cNvGrpSpPr/>
                <p:nvPr/>
              </p:nvGrpSpPr>
              <p:grpSpPr>
                <a:xfrm>
                  <a:off x="3207424" y="1448414"/>
                  <a:ext cx="935278" cy="930661"/>
                  <a:chOff x="680458" y="3076638"/>
                  <a:chExt cx="1291284" cy="1270947"/>
                </a:xfrm>
              </p:grpSpPr>
              <p:pic>
                <p:nvPicPr>
                  <p:cNvPr id="130" name="Picture 2" descr="http://www.polyvore.com/cgi/img-thing?.out=jpg&amp;size=l&amp;tid=58829231">
                    <a:extLst>
                      <a:ext uri="{FF2B5EF4-FFF2-40B4-BE49-F238E27FC236}">
                        <a16:creationId xmlns:a16="http://schemas.microsoft.com/office/drawing/2014/main" id="{0B8840C7-C149-495B-8331-96E9C913C4A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458" y="3076638"/>
                    <a:ext cx="1291284" cy="127094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EC167E09-7E90-491C-8B58-00B21FEBAC93}"/>
                      </a:ext>
                    </a:extLst>
                  </p:cNvPr>
                  <p:cNvSpPr/>
                  <p:nvPr/>
                </p:nvSpPr>
                <p:spPr>
                  <a:xfrm>
                    <a:off x="1227748" y="3309303"/>
                    <a:ext cx="690919" cy="304463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0" b="1" dirty="0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 ____ </a:t>
                    </a:r>
                  </a:p>
                  <a:p>
                    <a:r>
                      <a:rPr lang="en-US" sz="100" b="1" dirty="0">
                        <a:solidFill>
                          <a:srgbClr val="008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/___o\</a:t>
                    </a:r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9A491F65-E8E8-402A-8FCC-6FF692A16D05}"/>
                      </a:ext>
                    </a:extLst>
                  </p:cNvPr>
                  <p:cNvSpPr/>
                  <p:nvPr/>
                </p:nvSpPr>
                <p:spPr>
                  <a:xfrm>
                    <a:off x="736369" y="3282806"/>
                    <a:ext cx="534997" cy="456693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\   </a:t>
                    </a:r>
                  </a:p>
                  <a:p>
                    <a:r>
                      <a:rPr lang="en-US" sz="1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~==-</a:t>
                    </a:r>
                  </a:p>
                  <a:p>
                    <a:r>
                      <a:rPr lang="en-US" sz="100" b="1" dirty="0">
                        <a:solidFill>
                          <a:srgbClr val="0033CC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/ </a:t>
                    </a:r>
                  </a:p>
                </p:txBody>
              </p: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02D8B5B3-5D1E-412E-BFFA-A9EB5FD40701}"/>
                    </a:ext>
                  </a:extLst>
                </p:cNvPr>
                <p:cNvGrpSpPr/>
                <p:nvPr/>
              </p:nvGrpSpPr>
              <p:grpSpPr>
                <a:xfrm>
                  <a:off x="5699669" y="1420359"/>
                  <a:ext cx="816017" cy="794134"/>
                  <a:chOff x="5686969" y="730776"/>
                  <a:chExt cx="816017" cy="794134"/>
                </a:xfrm>
              </p:grpSpPr>
              <p:sp>
                <p:nvSpPr>
                  <p:cNvPr id="135" name="Rectangle 5" descr="25%">
                    <a:extLst>
                      <a:ext uri="{FF2B5EF4-FFF2-40B4-BE49-F238E27FC236}">
                        <a16:creationId xmlns:a16="http://schemas.microsoft.com/office/drawing/2014/main" id="{8C828B44-6F14-4EDE-ABB2-91192B0A80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89014" y="930639"/>
                    <a:ext cx="813972" cy="580513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400"/>
                  </a:p>
                </p:txBody>
              </p:sp>
              <p:pic>
                <p:nvPicPr>
                  <p:cNvPr id="136" name="Graphic 135">
                    <a:extLst>
                      <a:ext uri="{FF2B5EF4-FFF2-40B4-BE49-F238E27FC236}">
                        <a16:creationId xmlns:a16="http://schemas.microsoft.com/office/drawing/2014/main" id="{D86AAE6E-5AC1-433A-B075-72E5682139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63620" y="730776"/>
                    <a:ext cx="664760" cy="794134"/>
                  </a:xfrm>
                  <a:prstGeom prst="rect">
                    <a:avLst/>
                  </a:prstGeom>
                </p:spPr>
              </p:pic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CADC3EF4-927A-47A2-B64E-818BA72B43AD}"/>
                      </a:ext>
                    </a:extLst>
                  </p:cNvPr>
                  <p:cNvSpPr txBox="1"/>
                  <p:nvPr/>
                </p:nvSpPr>
                <p:spPr>
                  <a:xfrm>
                    <a:off x="5686969" y="1190492"/>
                    <a:ext cx="798589" cy="3344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600" dirty="0"/>
                      <a:t>server</a:t>
                    </a:r>
                  </a:p>
                </p:txBody>
              </p:sp>
            </p:grp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868941D8-5C83-4A3E-A4F4-7F9FB8BD32FC}"/>
                  </a:ext>
                </a:extLst>
              </p:cNvPr>
              <p:cNvGrpSpPr/>
              <p:nvPr/>
            </p:nvGrpSpPr>
            <p:grpSpPr>
              <a:xfrm>
                <a:off x="1827341" y="3824270"/>
                <a:ext cx="635272" cy="358905"/>
                <a:chOff x="567721" y="3467839"/>
                <a:chExt cx="635272" cy="358905"/>
              </a:xfrm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39C2F2A4-E111-4C02-8A97-6677DB09BEFF}"/>
                    </a:ext>
                  </a:extLst>
                </p:cNvPr>
                <p:cNvSpPr/>
                <p:nvPr/>
              </p:nvSpPr>
              <p:spPr>
                <a:xfrm>
                  <a:off x="567721" y="3467839"/>
                  <a:ext cx="566088" cy="35890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D814CF6C-DFF2-47E6-BE7C-EDF5A3941DAB}"/>
                    </a:ext>
                  </a:extLst>
                </p:cNvPr>
                <p:cNvSpPr/>
                <p:nvPr/>
              </p:nvSpPr>
              <p:spPr>
                <a:xfrm>
                  <a:off x="808492" y="3495361"/>
                  <a:ext cx="394501" cy="24622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5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5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5066C82F-7B3F-41BB-9724-A27796D468D6}"/>
                    </a:ext>
                  </a:extLst>
                </p:cNvPr>
                <p:cNvSpPr/>
                <p:nvPr/>
              </p:nvSpPr>
              <p:spPr>
                <a:xfrm>
                  <a:off x="573954" y="3488352"/>
                  <a:ext cx="324550" cy="3231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5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5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5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</p:grp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E4EBA144-7C51-44EB-9AFE-40F443FF4F98}"/>
              </a:ext>
            </a:extLst>
          </p:cNvPr>
          <p:cNvSpPr txBox="1"/>
          <p:nvPr/>
        </p:nvSpPr>
        <p:spPr>
          <a:xfrm>
            <a:off x="6277539" y="2603183"/>
            <a:ext cx="3548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latency compensation!</a:t>
            </a:r>
          </a:p>
          <a:p>
            <a:r>
              <a:rPr lang="en-US" dirty="0"/>
              <a:t>Need buffering for smoothing jitter!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CF7BBEA6-2E66-49CD-99E4-5845F43B699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95091" y="1086418"/>
            <a:ext cx="1374573" cy="1004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1" name="Picture 2" descr="[Playout Buffer]">
            <a:extLst>
              <a:ext uri="{FF2B5EF4-FFF2-40B4-BE49-F238E27FC236}">
                <a16:creationId xmlns:a16="http://schemas.microsoft.com/office/drawing/2014/main" id="{38E7B497-6A1C-43A4-AB90-FB27BA94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30" y="2261794"/>
            <a:ext cx="1941832" cy="92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D43930E9-07A8-46C6-B208-791DE5568E5F}"/>
              </a:ext>
            </a:extLst>
          </p:cNvPr>
          <p:cNvSpPr txBox="1"/>
          <p:nvPr/>
        </p:nvSpPr>
        <p:spPr>
          <a:xfrm>
            <a:off x="443854" y="4467224"/>
            <a:ext cx="458882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Build latency compensation &amp; buffering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Evaluate with user study experiments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Measure and model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API for game developers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Build game to demonstrate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Deploy to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Cloud/Testbed</a:t>
            </a:r>
            <a:endParaRPr lang="en-US" sz="20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901058-8CBE-970F-969A-0A705675CBD1}"/>
              </a:ext>
            </a:extLst>
          </p:cNvPr>
          <p:cNvGrpSpPr/>
          <p:nvPr/>
        </p:nvGrpSpPr>
        <p:grpSpPr>
          <a:xfrm>
            <a:off x="1897977" y="3573303"/>
            <a:ext cx="3999505" cy="2892439"/>
            <a:chOff x="1897977" y="3573303"/>
            <a:chExt cx="3999505" cy="2892439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569C300-E44D-4511-8F5C-971A4AA16EA3}"/>
                </a:ext>
              </a:extLst>
            </p:cNvPr>
            <p:cNvSpPr txBox="1"/>
            <p:nvPr/>
          </p:nvSpPr>
          <p:spPr>
            <a:xfrm>
              <a:off x="1897977" y="3998869"/>
              <a:ext cx="2146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Methodology</a:t>
              </a:r>
            </a:p>
          </p:txBody>
        </p:sp>
        <p:pic>
          <p:nvPicPr>
            <p:cNvPr id="1028" name="Picture 4" descr="Image result for ue4 logo">
              <a:extLst>
                <a:ext uri="{FF2B5EF4-FFF2-40B4-BE49-F238E27FC236}">
                  <a16:creationId xmlns:a16="http://schemas.microsoft.com/office/drawing/2014/main" id="{7370AB47-2AD7-4523-82EE-945807A98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486" y="5098085"/>
              <a:ext cx="720622" cy="79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Video Computer Game  Logo">
              <a:extLst>
                <a:ext uri="{FF2B5EF4-FFF2-40B4-BE49-F238E27FC236}">
                  <a16:creationId xmlns:a16="http://schemas.microsoft.com/office/drawing/2014/main" id="{CB8F6D37-6C69-4014-90C1-7461E5301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300" y="3573303"/>
              <a:ext cx="938871" cy="938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46202B2-EDA1-439C-A2B2-EAFE2C131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625" y="6101067"/>
              <a:ext cx="1002857" cy="36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88382-F9D7-A663-95D6-018C97B4DBFF}"/>
              </a:ext>
            </a:extLst>
          </p:cNvPr>
          <p:cNvGrpSpPr/>
          <p:nvPr/>
        </p:nvGrpSpPr>
        <p:grpSpPr>
          <a:xfrm>
            <a:off x="3210350" y="135588"/>
            <a:ext cx="1554324" cy="1201856"/>
            <a:chOff x="3210350" y="135588"/>
            <a:chExt cx="1554324" cy="120185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8285142-C1AC-7581-B075-A761E234C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124669" y="804427"/>
              <a:ext cx="640005" cy="533017"/>
            </a:xfrm>
            <a:prstGeom prst="rect">
              <a:avLst/>
            </a:prstGeom>
          </p:spPr>
        </p:pic>
        <p:pic>
          <p:nvPicPr>
            <p:cNvPr id="21" name="Picture 20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9A40AD11-C108-B7C2-080C-C80728FFC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65" y="135588"/>
              <a:ext cx="712963" cy="495974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88ACADCE-67A9-EF3F-EFEA-723392BF1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350" y="809867"/>
              <a:ext cx="701425" cy="525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5755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84FE34-76E0-4F9F-8751-6BF5822671EC}"/>
              </a:ext>
            </a:extLst>
          </p:cNvPr>
          <p:cNvCxnSpPr>
            <a:cxnSpLocks/>
          </p:cNvCxnSpPr>
          <p:nvPr/>
        </p:nvCxnSpPr>
        <p:spPr>
          <a:xfrm>
            <a:off x="6096000" y="-20908"/>
            <a:ext cx="0" cy="6878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A7D8CA-942B-4C06-B5E0-5F692E7D210F}"/>
              </a:ext>
            </a:extLst>
          </p:cNvPr>
          <p:cNvCxnSpPr>
            <a:cxnSpLocks/>
          </p:cNvCxnSpPr>
          <p:nvPr/>
        </p:nvCxnSpPr>
        <p:spPr>
          <a:xfrm flipH="1" flipV="1">
            <a:off x="0" y="3369992"/>
            <a:ext cx="12192000" cy="81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FD28CC9-F49D-4201-899D-8C33948F30E1}"/>
              </a:ext>
            </a:extLst>
          </p:cNvPr>
          <p:cNvSpPr txBox="1"/>
          <p:nvPr/>
        </p:nvSpPr>
        <p:spPr>
          <a:xfrm>
            <a:off x="4340166" y="2132538"/>
            <a:ext cx="1274388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Lag can kill!</a:t>
            </a:r>
          </a:p>
          <a:p>
            <a:pPr algn="ctr"/>
            <a:r>
              <a:rPr lang="en-US" dirty="0"/>
              <a:t>(your fun)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69B36ED-1D6F-4DBF-969A-09BDF0210894}"/>
              </a:ext>
            </a:extLst>
          </p:cNvPr>
          <p:cNvGrpSpPr/>
          <p:nvPr/>
        </p:nvGrpSpPr>
        <p:grpSpPr>
          <a:xfrm>
            <a:off x="190463" y="747863"/>
            <a:ext cx="3762363" cy="2285852"/>
            <a:chOff x="745857" y="3790091"/>
            <a:chExt cx="3762363" cy="2285852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AE98558-484A-4166-8D6C-47E74A03AB4C}"/>
                </a:ext>
              </a:extLst>
            </p:cNvPr>
            <p:cNvGrpSpPr/>
            <p:nvPr/>
          </p:nvGrpSpPr>
          <p:grpSpPr>
            <a:xfrm>
              <a:off x="745857" y="3790091"/>
              <a:ext cx="3762363" cy="2285852"/>
              <a:chOff x="811404" y="1420359"/>
              <a:chExt cx="7868775" cy="4139525"/>
            </a:xfrm>
          </p:grpSpPr>
          <p:sp>
            <p:nvSpPr>
              <p:cNvPr id="106" name="Line 6">
                <a:extLst>
                  <a:ext uri="{FF2B5EF4-FFF2-40B4-BE49-F238E27FC236}">
                    <a16:creationId xmlns:a16="http://schemas.microsoft.com/office/drawing/2014/main" id="{D14BE39F-458A-4B46-9D10-4DE10D8D7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5063" y="2441575"/>
                <a:ext cx="0" cy="23860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0"/>
              </a:p>
            </p:txBody>
          </p:sp>
          <p:sp>
            <p:nvSpPr>
              <p:cNvPr id="107" name="Line 7">
                <a:extLst>
                  <a:ext uri="{FF2B5EF4-FFF2-40B4-BE49-F238E27FC236}">
                    <a16:creationId xmlns:a16="http://schemas.microsoft.com/office/drawing/2014/main" id="{7DEB3582-8C47-4D4C-9299-9D2F48DC6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8700" y="2441575"/>
                <a:ext cx="0" cy="23352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0"/>
              </a:p>
            </p:txBody>
          </p:sp>
          <p:sp>
            <p:nvSpPr>
              <p:cNvPr id="108" name="Text Box 8">
                <a:extLst>
                  <a:ext uri="{FF2B5EF4-FFF2-40B4-BE49-F238E27FC236}">
                    <a16:creationId xmlns:a16="http://schemas.microsoft.com/office/drawing/2014/main" id="{B66B4161-43EA-4686-8EB6-2E6521FF61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7863" y="4345872"/>
                <a:ext cx="721477" cy="334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600" dirty="0"/>
                  <a:t>Time</a:t>
                </a:r>
              </a:p>
            </p:txBody>
          </p:sp>
          <p:sp>
            <p:nvSpPr>
              <p:cNvPr id="109" name="Line 9">
                <a:extLst>
                  <a:ext uri="{FF2B5EF4-FFF2-40B4-BE49-F238E27FC236}">
                    <a16:creationId xmlns:a16="http://schemas.microsoft.com/office/drawing/2014/main" id="{2513FDB1-FAC2-4CF5-8123-3B5B1AB81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3318" y="4671146"/>
                <a:ext cx="2" cy="3344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00"/>
              </a:p>
            </p:txBody>
          </p:sp>
          <p:grpSp>
            <p:nvGrpSpPr>
              <p:cNvPr id="110" name="Group 34">
                <a:extLst>
                  <a:ext uri="{FF2B5EF4-FFF2-40B4-BE49-F238E27FC236}">
                    <a16:creationId xmlns:a16="http://schemas.microsoft.com/office/drawing/2014/main" id="{D7491DFF-A72D-4D53-9E4E-340F825DC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4637" y="2588581"/>
                <a:ext cx="1229626" cy="613098"/>
                <a:chOff x="2394637" y="2588581"/>
                <a:chExt cx="1229626" cy="613098"/>
              </a:xfrm>
            </p:grpSpPr>
            <p:sp>
              <p:nvSpPr>
                <p:cNvPr id="111" name="Text Box 10">
                  <a:extLst>
                    <a:ext uri="{FF2B5EF4-FFF2-40B4-BE49-F238E27FC236}">
                      <a16:creationId xmlns:a16="http://schemas.microsoft.com/office/drawing/2014/main" id="{FFDDA241-8AAF-445F-ADD7-97FC3800B1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94637" y="2588581"/>
                  <a:ext cx="902601" cy="61309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800"/>
                    <a:t>User </a:t>
                  </a:r>
                </a:p>
                <a:p>
                  <a:pPr algn="ctr" eaLnBrk="1" hangingPunct="1"/>
                  <a:r>
                    <a:rPr lang="en-US" altLang="en-US" sz="800"/>
                    <a:t>Input</a:t>
                  </a:r>
                </a:p>
              </p:txBody>
            </p:sp>
            <p:sp>
              <p:nvSpPr>
                <p:cNvPr id="112" name="Line 11">
                  <a:extLst>
                    <a:ext uri="{FF2B5EF4-FFF2-40B4-BE49-F238E27FC236}">
                      <a16:creationId xmlns:a16="http://schemas.microsoft.com/office/drawing/2014/main" id="{2CDEDFB9-F0B9-401B-98FB-9D18023907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0263" y="2873375"/>
                  <a:ext cx="254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</p:grpSp>
          <p:grpSp>
            <p:nvGrpSpPr>
              <p:cNvPr id="113" name="Group 33">
                <a:extLst>
                  <a:ext uri="{FF2B5EF4-FFF2-40B4-BE49-F238E27FC236}">
                    <a16:creationId xmlns:a16="http://schemas.microsoft.com/office/drawing/2014/main" id="{DF91D6B7-AFBD-49B2-97E9-3B9479AB72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7206" y="3941775"/>
                <a:ext cx="1238007" cy="557363"/>
                <a:chOff x="2367206" y="3941775"/>
                <a:chExt cx="1238007" cy="557363"/>
              </a:xfrm>
            </p:grpSpPr>
            <p:sp>
              <p:nvSpPr>
                <p:cNvPr id="114" name="Text Box 12">
                  <a:extLst>
                    <a:ext uri="{FF2B5EF4-FFF2-40B4-BE49-F238E27FC236}">
                      <a16:creationId xmlns:a16="http://schemas.microsoft.com/office/drawing/2014/main" id="{A007D930-8ADF-40E1-969A-9B19DDDD62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67206" y="3941775"/>
                  <a:ext cx="972925" cy="5573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700" dirty="0"/>
                    <a:t>Display</a:t>
                  </a:r>
                </a:p>
                <a:p>
                  <a:pPr algn="ctr" eaLnBrk="1" hangingPunct="1"/>
                  <a:r>
                    <a:rPr lang="en-US" altLang="en-US" sz="700" dirty="0"/>
                    <a:t>World</a:t>
                  </a:r>
                </a:p>
              </p:txBody>
            </p:sp>
            <p:sp>
              <p:nvSpPr>
                <p:cNvPr id="115" name="Line 13">
                  <a:extLst>
                    <a:ext uri="{FF2B5EF4-FFF2-40B4-BE49-F238E27FC236}">
                      <a16:creationId xmlns:a16="http://schemas.microsoft.com/office/drawing/2014/main" id="{0A3D5B8F-F204-427A-85A8-733645D376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2800" y="4165600"/>
                  <a:ext cx="25241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</p:grpSp>
          <p:grpSp>
            <p:nvGrpSpPr>
              <p:cNvPr id="116" name="Group 31">
                <a:extLst>
                  <a:ext uri="{FF2B5EF4-FFF2-40B4-BE49-F238E27FC236}">
                    <a16:creationId xmlns:a16="http://schemas.microsoft.com/office/drawing/2014/main" id="{9C755E5C-B7BD-442C-BC00-82934F344B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9500" y="3203261"/>
                <a:ext cx="1375994" cy="557363"/>
                <a:chOff x="6159500" y="3203261"/>
                <a:chExt cx="1375995" cy="557363"/>
              </a:xfrm>
            </p:grpSpPr>
            <p:sp>
              <p:nvSpPr>
                <p:cNvPr id="117" name="Text Box 14">
                  <a:extLst>
                    <a:ext uri="{FF2B5EF4-FFF2-40B4-BE49-F238E27FC236}">
                      <a16:creationId xmlns:a16="http://schemas.microsoft.com/office/drawing/2014/main" id="{F38A485D-7651-4177-BBA9-B13E49E614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87299" y="3203261"/>
                  <a:ext cx="1048196" cy="5573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700" dirty="0"/>
                    <a:t>Process</a:t>
                  </a:r>
                </a:p>
                <a:p>
                  <a:pPr algn="ctr" eaLnBrk="1" hangingPunct="1"/>
                  <a:r>
                    <a:rPr lang="en-US" altLang="en-US" sz="700" dirty="0"/>
                    <a:t>Input</a:t>
                  </a:r>
                </a:p>
              </p:txBody>
            </p:sp>
            <p:sp>
              <p:nvSpPr>
                <p:cNvPr id="118" name="Line 15">
                  <a:extLst>
                    <a:ext uri="{FF2B5EF4-FFF2-40B4-BE49-F238E27FC236}">
                      <a16:creationId xmlns:a16="http://schemas.microsoft.com/office/drawing/2014/main" id="{21A3C87D-59E6-4921-93E6-1094A61DAC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159500" y="3470275"/>
                  <a:ext cx="25241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</p:grpSp>
          <p:grpSp>
            <p:nvGrpSpPr>
              <p:cNvPr id="119" name="Group 30">
                <a:extLst>
                  <a:ext uri="{FF2B5EF4-FFF2-40B4-BE49-F238E27FC236}">
                    <a16:creationId xmlns:a16="http://schemas.microsoft.com/office/drawing/2014/main" id="{C558808E-2413-4FDA-9C00-C5D75E0478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6663" y="2889250"/>
                <a:ext cx="2128837" cy="601837"/>
                <a:chOff x="3776663" y="2889250"/>
                <a:chExt cx="2128838" cy="601837"/>
              </a:xfrm>
            </p:grpSpPr>
            <p:sp>
              <p:nvSpPr>
                <p:cNvPr id="120" name="Line 16">
                  <a:extLst>
                    <a:ext uri="{FF2B5EF4-FFF2-40B4-BE49-F238E27FC236}">
                      <a16:creationId xmlns:a16="http://schemas.microsoft.com/office/drawing/2014/main" id="{337E7B0B-F314-4D7E-8019-530D6FB83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6663" y="2889250"/>
                  <a:ext cx="2128838" cy="5461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sp>
              <p:nvSpPr>
                <p:cNvPr id="121" name="Text Box 17">
                  <a:extLst>
                    <a:ext uri="{FF2B5EF4-FFF2-40B4-BE49-F238E27FC236}">
                      <a16:creationId xmlns:a16="http://schemas.microsoft.com/office/drawing/2014/main" id="{54F81698-B7CE-4E8F-AB91-135CCFF59B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7187" y="2989460"/>
                  <a:ext cx="1070149" cy="501627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600"/>
                    <a:t>Message:</a:t>
                  </a:r>
                </a:p>
                <a:p>
                  <a:pPr eaLnBrk="1" hangingPunct="1"/>
                  <a:r>
                    <a:rPr lang="en-US" altLang="en-US" sz="600"/>
                    <a:t>User Input</a:t>
                  </a:r>
                </a:p>
              </p:txBody>
            </p:sp>
          </p:grpSp>
          <p:grpSp>
            <p:nvGrpSpPr>
              <p:cNvPr id="122" name="Group 32">
                <a:extLst>
                  <a:ext uri="{FF2B5EF4-FFF2-40B4-BE49-F238E27FC236}">
                    <a16:creationId xmlns:a16="http://schemas.microsoft.com/office/drawing/2014/main" id="{17F1932D-8B5C-4136-977F-9B1C19047D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6663" y="3633788"/>
                <a:ext cx="2128837" cy="547688"/>
                <a:chOff x="3776663" y="3633788"/>
                <a:chExt cx="2128838" cy="547688"/>
              </a:xfrm>
            </p:grpSpPr>
            <p:sp>
              <p:nvSpPr>
                <p:cNvPr id="123" name="Line 18">
                  <a:extLst>
                    <a:ext uri="{FF2B5EF4-FFF2-40B4-BE49-F238E27FC236}">
                      <a16:creationId xmlns:a16="http://schemas.microsoft.com/office/drawing/2014/main" id="{5A11385F-D5AA-49EC-8B8A-C08048FED3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76663" y="3633788"/>
                  <a:ext cx="2128838" cy="5476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500"/>
                </a:p>
              </p:txBody>
            </p:sp>
            <p:sp>
              <p:nvSpPr>
                <p:cNvPr id="124" name="Text Box 19">
                  <a:extLst>
                    <a:ext uri="{FF2B5EF4-FFF2-40B4-BE49-F238E27FC236}">
                      <a16:creationId xmlns:a16="http://schemas.microsoft.com/office/drawing/2014/main" id="{6DF1A621-0AEB-48C8-B823-682E894341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6700" y="3808413"/>
                  <a:ext cx="1217662" cy="334418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600" dirty="0"/>
                    <a:t>Game World</a:t>
                  </a:r>
                </a:p>
              </p:txBody>
            </p:sp>
          </p:grpSp>
          <p:grpSp>
            <p:nvGrpSpPr>
              <p:cNvPr id="125" name="Group 29">
                <a:extLst>
                  <a:ext uri="{FF2B5EF4-FFF2-40B4-BE49-F238E27FC236}">
                    <a16:creationId xmlns:a16="http://schemas.microsoft.com/office/drawing/2014/main" id="{11F856B2-5CFC-4161-AEA5-AE24290D4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1404" y="2870200"/>
                <a:ext cx="1475448" cy="1295400"/>
                <a:chOff x="811404" y="2870200"/>
                <a:chExt cx="1475448" cy="1295400"/>
              </a:xfrm>
            </p:grpSpPr>
            <p:sp>
              <p:nvSpPr>
                <p:cNvPr id="126" name="Text Box 28">
                  <a:extLst>
                    <a:ext uri="{FF2B5EF4-FFF2-40B4-BE49-F238E27FC236}">
                      <a16:creationId xmlns:a16="http://schemas.microsoft.com/office/drawing/2014/main" id="{88B0A6A5-B8E6-45B8-9013-00A853AC16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1404" y="3155235"/>
                  <a:ext cx="1381939" cy="668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US" altLang="en-US" sz="900" dirty="0">
                      <a:latin typeface="+mn-lt"/>
                    </a:rPr>
                    <a:t>Response </a:t>
                  </a:r>
                </a:p>
                <a:p>
                  <a:pPr algn="ctr"/>
                  <a:r>
                    <a:rPr lang="en-US" altLang="en-US" sz="900" dirty="0">
                      <a:latin typeface="+mn-lt"/>
                    </a:rPr>
                    <a:t>time</a:t>
                  </a:r>
                </a:p>
              </p:txBody>
            </p:sp>
            <p:sp>
              <p:nvSpPr>
                <p:cNvPr id="127" name="AutoShape 29">
                  <a:extLst>
                    <a:ext uri="{FF2B5EF4-FFF2-40B4-BE49-F238E27FC236}">
                      <a16:creationId xmlns:a16="http://schemas.microsoft.com/office/drawing/2014/main" id="{36D48AEA-C3EE-4366-BBB3-B80A95094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253" y="2870200"/>
                  <a:ext cx="228599" cy="1295400"/>
                </a:xfrm>
                <a:prstGeom prst="leftBrace">
                  <a:avLst>
                    <a:gd name="adj1" fmla="val 47222"/>
                    <a:gd name="adj2" fmla="val 50000"/>
                  </a:avLst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700">
                    <a:latin typeface="+mn-lt"/>
                  </a:endParaRPr>
                </a:p>
              </p:txBody>
            </p:sp>
          </p:grpSp>
          <p:sp>
            <p:nvSpPr>
              <p:cNvPr id="128" name="Rectangle 30">
                <a:extLst>
                  <a:ext uri="{FF2B5EF4-FFF2-40B4-BE49-F238E27FC236}">
                    <a16:creationId xmlns:a16="http://schemas.microsoft.com/office/drawing/2014/main" id="{7D555EE1-CA40-44D0-9500-DAC59197E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780" y="4950284"/>
                <a:ext cx="7772399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009900"/>
                  </a:buClr>
                  <a:buSzPct val="150000"/>
                </a:pPr>
                <a:r>
                  <a:rPr kumimoji="1" lang="en-US" altLang="en-US" sz="1800" dirty="0">
                    <a:latin typeface="+mn-lt"/>
                  </a:rPr>
                  <a:t>Degrades </a:t>
                </a:r>
                <a:r>
                  <a:rPr kumimoji="1" lang="en-US" altLang="en-US" sz="1800" dirty="0">
                    <a:solidFill>
                      <a:srgbClr val="008000"/>
                    </a:solidFill>
                    <a:latin typeface="+mn-lt"/>
                  </a:rPr>
                  <a:t>responsiveness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D7E709C9-8A0B-437D-A02D-5342D7B3719E}"/>
                  </a:ext>
                </a:extLst>
              </p:cNvPr>
              <p:cNvGrpSpPr/>
              <p:nvPr/>
            </p:nvGrpSpPr>
            <p:grpSpPr>
              <a:xfrm>
                <a:off x="3207424" y="1448414"/>
                <a:ext cx="935278" cy="930661"/>
                <a:chOff x="680458" y="3076638"/>
                <a:chExt cx="1291284" cy="1270947"/>
              </a:xfrm>
            </p:grpSpPr>
            <p:pic>
              <p:nvPicPr>
                <p:cNvPr id="130" name="Picture 2" descr="http://www.polyvore.com/cgi/img-thing?.out=jpg&amp;size=l&amp;tid=58829231">
                  <a:extLst>
                    <a:ext uri="{FF2B5EF4-FFF2-40B4-BE49-F238E27FC236}">
                      <a16:creationId xmlns:a16="http://schemas.microsoft.com/office/drawing/2014/main" id="{0B8840C7-C149-495B-8331-96E9C913C4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458" y="3076638"/>
                  <a:ext cx="1291284" cy="1270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EC167E09-7E90-491C-8B58-00B21FEBAC93}"/>
                    </a:ext>
                  </a:extLst>
                </p:cNvPr>
                <p:cNvSpPr/>
                <p:nvPr/>
              </p:nvSpPr>
              <p:spPr>
                <a:xfrm>
                  <a:off x="1227748" y="3309303"/>
                  <a:ext cx="690919" cy="30446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 ____ </a:t>
                  </a:r>
                </a:p>
                <a:p>
                  <a:r>
                    <a:rPr lang="en-US" sz="100" b="1" dirty="0">
                      <a:solidFill>
                        <a:srgbClr val="008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/___o\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9A491F65-E8E8-402A-8FCC-6FF692A16D05}"/>
                    </a:ext>
                  </a:extLst>
                </p:cNvPr>
                <p:cNvSpPr/>
                <p:nvPr/>
              </p:nvSpPr>
              <p:spPr>
                <a:xfrm>
                  <a:off x="736369" y="3282806"/>
                  <a:ext cx="534997" cy="45669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\   </a:t>
                  </a:r>
                </a:p>
                <a:p>
                  <a:r>
                    <a:rPr lang="en-US" sz="1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~==-</a:t>
                  </a:r>
                </a:p>
                <a:p>
                  <a:r>
                    <a:rPr lang="en-US" sz="100" b="1" dirty="0">
                      <a:solidFill>
                        <a:srgbClr val="0033CC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/ </a:t>
                  </a: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02D8B5B3-5D1E-412E-BFFA-A9EB5FD40701}"/>
                  </a:ext>
                </a:extLst>
              </p:cNvPr>
              <p:cNvGrpSpPr/>
              <p:nvPr/>
            </p:nvGrpSpPr>
            <p:grpSpPr>
              <a:xfrm>
                <a:off x="5699669" y="1420359"/>
                <a:ext cx="816017" cy="794134"/>
                <a:chOff x="5686969" y="730776"/>
                <a:chExt cx="816017" cy="794134"/>
              </a:xfrm>
            </p:grpSpPr>
            <p:sp>
              <p:nvSpPr>
                <p:cNvPr id="135" name="Rectangle 5" descr="25%">
                  <a:extLst>
                    <a:ext uri="{FF2B5EF4-FFF2-40B4-BE49-F238E27FC236}">
                      <a16:creationId xmlns:a16="http://schemas.microsoft.com/office/drawing/2014/main" id="{8C828B44-6F14-4EDE-ABB2-91192B0A8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9014" y="930639"/>
                  <a:ext cx="813972" cy="580513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400"/>
                </a:p>
              </p:txBody>
            </p:sp>
            <p:pic>
              <p:nvPicPr>
                <p:cNvPr id="136" name="Graphic 135">
                  <a:extLst>
                    <a:ext uri="{FF2B5EF4-FFF2-40B4-BE49-F238E27FC236}">
                      <a16:creationId xmlns:a16="http://schemas.microsoft.com/office/drawing/2014/main" id="{D86AAE6E-5AC1-433A-B075-72E5682139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63620" y="730776"/>
                  <a:ext cx="664760" cy="794134"/>
                </a:xfrm>
                <a:prstGeom prst="rect">
                  <a:avLst/>
                </a:prstGeom>
              </p:spPr>
            </p:pic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CADC3EF4-927A-47A2-B64E-818BA72B43AD}"/>
                    </a:ext>
                  </a:extLst>
                </p:cNvPr>
                <p:cNvSpPr txBox="1"/>
                <p:nvPr/>
              </p:nvSpPr>
              <p:spPr>
                <a:xfrm>
                  <a:off x="5686969" y="1190492"/>
                  <a:ext cx="798589" cy="3344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00" dirty="0"/>
                    <a:t>server</a:t>
                  </a:r>
                </a:p>
              </p:txBody>
            </p:sp>
          </p:grp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868941D8-5C83-4A3E-A4F4-7F9FB8BD32FC}"/>
                </a:ext>
              </a:extLst>
            </p:cNvPr>
            <p:cNvGrpSpPr/>
            <p:nvPr/>
          </p:nvGrpSpPr>
          <p:grpSpPr>
            <a:xfrm>
              <a:off x="1827341" y="3824270"/>
              <a:ext cx="635272" cy="358905"/>
              <a:chOff x="567721" y="3467839"/>
              <a:chExt cx="635272" cy="358905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39C2F2A4-E111-4C02-8A97-6677DB09BEFF}"/>
                  </a:ext>
                </a:extLst>
              </p:cNvPr>
              <p:cNvSpPr/>
              <p:nvPr/>
            </p:nvSpPr>
            <p:spPr>
              <a:xfrm>
                <a:off x="567721" y="3467839"/>
                <a:ext cx="566088" cy="3589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814CF6C-DFF2-47E6-BE7C-EDF5A3941DAB}"/>
                  </a:ext>
                </a:extLst>
              </p:cNvPr>
              <p:cNvSpPr/>
              <p:nvPr/>
            </p:nvSpPr>
            <p:spPr>
              <a:xfrm>
                <a:off x="808492" y="3495361"/>
                <a:ext cx="394501" cy="24622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5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____ </a:t>
                </a:r>
              </a:p>
              <a:p>
                <a:r>
                  <a:rPr lang="en-US" sz="500" b="1" dirty="0">
                    <a:solidFill>
                      <a:srgbClr val="008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/___o\</a:t>
                </a: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5066C82F-7B3F-41BB-9724-A27796D468D6}"/>
                  </a:ext>
                </a:extLst>
              </p:cNvPr>
              <p:cNvSpPr/>
              <p:nvPr/>
            </p:nvSpPr>
            <p:spPr>
              <a:xfrm>
                <a:off x="573954" y="3488352"/>
                <a:ext cx="324550" cy="3231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5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\   </a:t>
                </a:r>
              </a:p>
              <a:p>
                <a:r>
                  <a:rPr lang="en-US" sz="5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~==-</a:t>
                </a:r>
              </a:p>
              <a:p>
                <a:r>
                  <a:rPr lang="en-US" sz="500" b="1" dirty="0">
                    <a:solidFill>
                      <a:srgbClr val="0033CC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/ </a:t>
                </a:r>
              </a:p>
            </p:txBody>
          </p:sp>
        </p:grpSp>
      </p:grpSp>
      <p:pic>
        <p:nvPicPr>
          <p:cNvPr id="3" name="Picture 4" descr="Nvidia Logo, history, meaning, symbol, PNG">
            <a:extLst>
              <a:ext uri="{FF2B5EF4-FFF2-40B4-BE49-F238E27FC236}">
                <a16:creationId xmlns:a16="http://schemas.microsoft.com/office/drawing/2014/main" id="{1DB80106-EAC3-41F6-9515-BE74DAE4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28" y="764421"/>
            <a:ext cx="1949820" cy="10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7B0A3BE-466C-2CE3-4715-A8054E7E5F78}"/>
              </a:ext>
            </a:extLst>
          </p:cNvPr>
          <p:cNvGrpSpPr/>
          <p:nvPr/>
        </p:nvGrpSpPr>
        <p:grpSpPr>
          <a:xfrm>
            <a:off x="6529172" y="2252744"/>
            <a:ext cx="4919054" cy="1048255"/>
            <a:chOff x="6529172" y="2252744"/>
            <a:chExt cx="4919054" cy="1048255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E4EBA144-7C51-44EB-9AFE-40F443FF4F98}"/>
                </a:ext>
              </a:extLst>
            </p:cNvPr>
            <p:cNvSpPr txBox="1"/>
            <p:nvPr/>
          </p:nvSpPr>
          <p:spPr>
            <a:xfrm>
              <a:off x="6529172" y="2392971"/>
              <a:ext cx="31726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Need latency compensation!</a:t>
              </a: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CF7BBEA6-2E66-49CD-99E4-5845F43B6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3144" y="2252744"/>
              <a:ext cx="1435082" cy="10482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F57E0F-B7C6-43F0-ACFF-7677A0DE0EB1}"/>
              </a:ext>
            </a:extLst>
          </p:cNvPr>
          <p:cNvGrpSpPr/>
          <p:nvPr/>
        </p:nvGrpSpPr>
        <p:grpSpPr>
          <a:xfrm>
            <a:off x="6698192" y="663596"/>
            <a:ext cx="5296326" cy="1442613"/>
            <a:chOff x="6874729" y="517095"/>
            <a:chExt cx="5296326" cy="144261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97C9A20-77AF-493A-A400-8A96F94AEBD1}"/>
                </a:ext>
              </a:extLst>
            </p:cNvPr>
            <p:cNvGrpSpPr/>
            <p:nvPr/>
          </p:nvGrpSpPr>
          <p:grpSpPr>
            <a:xfrm>
              <a:off x="7156718" y="517095"/>
              <a:ext cx="5014337" cy="1442613"/>
              <a:chOff x="7156718" y="517095"/>
              <a:chExt cx="5014337" cy="144261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C9E3CA-6364-45DA-905F-1597DE5B848F}"/>
                  </a:ext>
                </a:extLst>
              </p:cNvPr>
              <p:cNvGrpSpPr/>
              <p:nvPr/>
            </p:nvGrpSpPr>
            <p:grpSpPr>
              <a:xfrm>
                <a:off x="7156718" y="517095"/>
                <a:ext cx="5014337" cy="1442613"/>
                <a:chOff x="2287295" y="1553826"/>
                <a:chExt cx="5014337" cy="1442613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E2AAF1C-679C-4C64-A37C-147D2A1E5FBF}"/>
                    </a:ext>
                  </a:extLst>
                </p:cNvPr>
                <p:cNvGrpSpPr/>
                <p:nvPr/>
              </p:nvGrpSpPr>
              <p:grpSpPr>
                <a:xfrm>
                  <a:off x="2526179" y="1553826"/>
                  <a:ext cx="4775453" cy="1434108"/>
                  <a:chOff x="2526179" y="1577470"/>
                  <a:chExt cx="4775453" cy="1434108"/>
                </a:xfrm>
              </p:grpSpPr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488EB1B8-09A1-43FB-9838-CA9AFE34EAF4}"/>
                      </a:ext>
                    </a:extLst>
                  </p:cNvPr>
                  <p:cNvGrpSpPr/>
                  <p:nvPr/>
                </p:nvGrpSpPr>
                <p:grpSpPr>
                  <a:xfrm>
                    <a:off x="2526179" y="1577470"/>
                    <a:ext cx="4775453" cy="1434108"/>
                    <a:chOff x="3397460" y="2022521"/>
                    <a:chExt cx="4775453" cy="1434108"/>
                  </a:xfrm>
                </p:grpSpPr>
                <p:pic>
                  <p:nvPicPr>
                    <p:cNvPr id="139" name="Picture 138" descr="A picture containing diagram&#10;&#10;Description automatically generated">
                      <a:extLst>
                        <a:ext uri="{FF2B5EF4-FFF2-40B4-BE49-F238E27FC236}">
                          <a16:creationId xmlns:a16="http://schemas.microsoft.com/office/drawing/2014/main" id="{59EA743E-164B-4025-8DBE-91B066527B5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397460" y="2022521"/>
                      <a:ext cx="4775453" cy="133787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40" name="TextBox 139">
                      <a:extLst>
                        <a:ext uri="{FF2B5EF4-FFF2-40B4-BE49-F238E27FC236}">
                          <a16:creationId xmlns:a16="http://schemas.microsoft.com/office/drawing/2014/main" id="{33571253-A153-48F7-B08C-A0C100A43A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64229" y="2810298"/>
                      <a:ext cx="151739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Client-server architecture</a:t>
                      </a:r>
                    </a:p>
                  </p:txBody>
                </p:sp>
              </p:grp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88B2E4C-6DBB-49E0-BAD3-C7D13E17BEA5}"/>
                      </a:ext>
                    </a:extLst>
                  </p:cNvPr>
                  <p:cNvSpPr/>
                  <p:nvPr/>
                </p:nvSpPr>
                <p:spPr>
                  <a:xfrm>
                    <a:off x="6303078" y="1577470"/>
                    <a:ext cx="475126" cy="2485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784F8EC9-55CF-4223-9F2B-D63102E2EDDA}"/>
                      </a:ext>
                    </a:extLst>
                  </p:cNvPr>
                  <p:cNvSpPr/>
                  <p:nvPr/>
                </p:nvSpPr>
                <p:spPr>
                  <a:xfrm>
                    <a:off x="4515677" y="2009107"/>
                    <a:ext cx="1320421" cy="1974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5D74F43-923C-4315-A29C-59C1D9A49DD1}"/>
                    </a:ext>
                  </a:extLst>
                </p:cNvPr>
                <p:cNvSpPr txBox="1"/>
                <p:nvPr/>
              </p:nvSpPr>
              <p:spPr>
                <a:xfrm>
                  <a:off x="2287295" y="2627107"/>
                  <a:ext cx="6655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FPSci</a:t>
                  </a:r>
                  <a:endParaRPr lang="en-US" dirty="0"/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F57BA6-B309-41E1-B3EC-D05D43773A20}"/>
                  </a:ext>
                </a:extLst>
              </p:cNvPr>
              <p:cNvSpPr/>
              <p:nvPr/>
            </p:nvSpPr>
            <p:spPr>
              <a:xfrm>
                <a:off x="7660664" y="1060379"/>
                <a:ext cx="515974" cy="3560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7E035C8-32DA-48A1-8D53-7FF6DBD86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74729" y="641350"/>
              <a:ext cx="1239834" cy="992399"/>
            </a:xfrm>
            <a:prstGeom prst="rect">
              <a:avLst/>
            </a:prstGeom>
          </p:spPr>
        </p:pic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D43930E9-07A8-46C6-B208-791DE5568E5F}"/>
              </a:ext>
            </a:extLst>
          </p:cNvPr>
          <p:cNvSpPr txBox="1"/>
          <p:nvPr/>
        </p:nvSpPr>
        <p:spPr>
          <a:xfrm>
            <a:off x="364822" y="5154199"/>
            <a:ext cx="3886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network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 latency 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Evaluate with user study</a:t>
            </a:r>
            <a:endParaRPr lang="en-US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Analyze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32552-1BE7-4A34-9511-B5AA0E6B0F31}"/>
              </a:ext>
            </a:extLst>
          </p:cNvPr>
          <p:cNvSpPr txBox="1"/>
          <p:nvPr/>
        </p:nvSpPr>
        <p:spPr>
          <a:xfrm>
            <a:off x="2489980" y="96011"/>
            <a:ext cx="721203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First-Person Science - Exploring FPS Games and Latency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F6AE79-4EAF-2EE1-BEB0-792C1169EBB9}"/>
              </a:ext>
            </a:extLst>
          </p:cNvPr>
          <p:cNvGrpSpPr/>
          <p:nvPr/>
        </p:nvGrpSpPr>
        <p:grpSpPr>
          <a:xfrm>
            <a:off x="619291" y="3641461"/>
            <a:ext cx="5422863" cy="3111626"/>
            <a:chOff x="619291" y="3641461"/>
            <a:chExt cx="5422863" cy="3111626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569C300-E44D-4511-8F5C-971A4AA16EA3}"/>
                </a:ext>
              </a:extLst>
            </p:cNvPr>
            <p:cNvSpPr txBox="1"/>
            <p:nvPr/>
          </p:nvSpPr>
          <p:spPr>
            <a:xfrm>
              <a:off x="1634460" y="3777204"/>
              <a:ext cx="2146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Methodology</a:t>
              </a:r>
            </a:p>
          </p:txBody>
        </p:sp>
        <p:pic>
          <p:nvPicPr>
            <p:cNvPr id="1030" name="Picture 6" descr="Video Computer Game  Logo">
              <a:extLst>
                <a:ext uri="{FF2B5EF4-FFF2-40B4-BE49-F238E27FC236}">
                  <a16:creationId xmlns:a16="http://schemas.microsoft.com/office/drawing/2014/main" id="{CB8F6D37-6C69-4014-90C1-7461E5301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712" y="3881460"/>
              <a:ext cx="938871" cy="938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CE03814-5FB3-47D2-9D66-DF05A3A74E94}"/>
                </a:ext>
              </a:extLst>
            </p:cNvPr>
            <p:cNvSpPr txBox="1"/>
            <p:nvPr/>
          </p:nvSpPr>
          <p:spPr>
            <a:xfrm>
              <a:off x="3053598" y="4602161"/>
              <a:ext cx="797963" cy="584775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</a:rPr>
                <a:t>g3d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9951387-B8D5-4027-AF70-FB85D15367B6}"/>
                </a:ext>
              </a:extLst>
            </p:cNvPr>
            <p:cNvSpPr txBox="1"/>
            <p:nvPr/>
          </p:nvSpPr>
          <p:spPr>
            <a:xfrm>
              <a:off x="619291" y="4244995"/>
              <a:ext cx="1010027" cy="584775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</a:rPr>
                <a:t>C++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54618F3-73F0-49E2-8DEF-C9C05424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99411" y="5434071"/>
              <a:ext cx="1842743" cy="1319016"/>
            </a:xfrm>
            <a:prstGeom prst="rect">
              <a:avLst/>
            </a:prstGeom>
          </p:spPr>
        </p:pic>
        <p:pic>
          <p:nvPicPr>
            <p:cNvPr id="34" name="Picture 4" descr="Image result for ue4 logo">
              <a:extLst>
                <a:ext uri="{FF2B5EF4-FFF2-40B4-BE49-F238E27FC236}">
                  <a16:creationId xmlns:a16="http://schemas.microsoft.com/office/drawing/2014/main" id="{94062CA1-2F84-470A-ADAD-FA14A27DF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406" y="3641461"/>
              <a:ext cx="720622" cy="79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D3D4A4B0-F6C8-D470-9B4A-1E9697E2F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076" y="4824119"/>
              <a:ext cx="1002857" cy="36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2EEEAC2-1294-F4BC-89E8-35F76DB78A7C}"/>
              </a:ext>
            </a:extLst>
          </p:cNvPr>
          <p:cNvGrpSpPr/>
          <p:nvPr/>
        </p:nvGrpSpPr>
        <p:grpSpPr>
          <a:xfrm>
            <a:off x="7248024" y="3577383"/>
            <a:ext cx="4401588" cy="3083409"/>
            <a:chOff x="7248024" y="3577383"/>
            <a:chExt cx="4401588" cy="3083409"/>
          </a:xfrm>
        </p:grpSpPr>
        <p:sp>
          <p:nvSpPr>
            <p:cNvPr id="4" name="Text Box 41">
              <a:extLst>
                <a:ext uri="{FF2B5EF4-FFF2-40B4-BE49-F238E27FC236}">
                  <a16:creationId xmlns:a16="http://schemas.microsoft.com/office/drawing/2014/main" id="{B70036FF-F27F-4186-879E-F1E54B682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1967" y="5095497"/>
              <a:ext cx="25147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9900"/>
                  </a:solidFill>
                  <a:latin typeface="Calibri" pitchFamily="34" charset="0"/>
                </a:rPr>
                <a:t>Network Games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3C565D-E89A-4912-9A0B-2D5937D78861}"/>
                </a:ext>
              </a:extLst>
            </p:cNvPr>
            <p:cNvSpPr txBox="1"/>
            <p:nvPr/>
          </p:nvSpPr>
          <p:spPr>
            <a:xfrm>
              <a:off x="7648269" y="5731951"/>
              <a:ext cx="2282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Mark Claypool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133644-0FAE-4C65-B602-FEA0E108F135}"/>
                </a:ext>
              </a:extLst>
            </p:cNvPr>
            <p:cNvSpPr txBox="1"/>
            <p:nvPr/>
          </p:nvSpPr>
          <p:spPr>
            <a:xfrm>
              <a:off x="7283067" y="6199127"/>
              <a:ext cx="3413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onsolas" panose="020B0609020204030204" pitchFamily="49" charset="0"/>
                </a:rPr>
                <a:t>claypool</a:t>
              </a:r>
              <a:r>
                <a:rPr lang="en-US" sz="2400" dirty="0">
                  <a:latin typeface="Consolas" panose="020B0609020204030204" pitchFamily="49" charset="0"/>
                </a:rPr>
                <a:t>@cs.wpi.edu</a:t>
              </a:r>
            </a:p>
          </p:txBody>
        </p:sp>
        <p:pic>
          <p:nvPicPr>
            <p:cNvPr id="26" name="Picture 4" descr="https://render.bitstrips.com/v2/cpanel/76c3b171-f0cf-4dd6-b91f-91bd86693f61-cc868533-a4f5-4e14-93a6-3939ebfdc313-v1.png?transparent=1&amp;palette=1">
              <a:extLst>
                <a:ext uri="{FF2B5EF4-FFF2-40B4-BE49-F238E27FC236}">
                  <a16:creationId xmlns:a16="http://schemas.microsoft.com/office/drawing/2014/main" id="{42F4EE9D-A1BF-4D0B-9187-85FC5204D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7809" y="5405373"/>
              <a:ext cx="1080925" cy="1080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28EF14-52DD-49AD-8DC2-7FB5CFE28227}"/>
                </a:ext>
              </a:extLst>
            </p:cNvPr>
            <p:cNvSpPr txBox="1"/>
            <p:nvPr/>
          </p:nvSpPr>
          <p:spPr>
            <a:xfrm rot="5400000">
              <a:off x="10171354" y="4347755"/>
              <a:ext cx="22486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Latency and Games</a:t>
              </a:r>
            </a:p>
            <a:p>
              <a:pPr algn="ctr"/>
              <a:r>
                <a:rPr lang="en-US" sz="2000" b="1" dirty="0"/>
                <a:t>Research</a:t>
              </a:r>
              <a:endParaRPr lang="en-US" sz="16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199134-9858-469D-8619-8634B485147A}"/>
                </a:ext>
              </a:extLst>
            </p:cNvPr>
            <p:cNvSpPr txBox="1"/>
            <p:nvPr/>
          </p:nvSpPr>
          <p:spPr>
            <a:xfrm rot="16200000">
              <a:off x="6754620" y="4506892"/>
              <a:ext cx="1386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Lag Can Kill</a:t>
              </a: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81172B53-A2E9-9100-2ED9-8F6F82210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314" y="3799281"/>
              <a:ext cx="2402226" cy="1762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9048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84FE34-76E0-4F9F-8751-6BF5822671EC}"/>
              </a:ext>
            </a:extLst>
          </p:cNvPr>
          <p:cNvCxnSpPr>
            <a:cxnSpLocks/>
          </p:cNvCxnSpPr>
          <p:nvPr/>
        </p:nvCxnSpPr>
        <p:spPr>
          <a:xfrm>
            <a:off x="6096000" y="-20908"/>
            <a:ext cx="0" cy="6878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A7D8CA-942B-4C06-B5E0-5F692E7D210F}"/>
              </a:ext>
            </a:extLst>
          </p:cNvPr>
          <p:cNvCxnSpPr>
            <a:cxnSpLocks/>
          </p:cNvCxnSpPr>
          <p:nvPr/>
        </p:nvCxnSpPr>
        <p:spPr>
          <a:xfrm flipH="1" flipV="1">
            <a:off x="0" y="3369992"/>
            <a:ext cx="12192000" cy="81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9FE61298-845E-490D-8A13-7BF6E7E5FF45}"/>
              </a:ext>
            </a:extLst>
          </p:cNvPr>
          <p:cNvSpPr txBox="1"/>
          <p:nvPr/>
        </p:nvSpPr>
        <p:spPr>
          <a:xfrm>
            <a:off x="173619" y="4155062"/>
            <a:ext cx="51208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and discuss research papers on networking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and run experiments (programs sending network traffic)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the data (stats and drawing graphs)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congestion control algorithms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 2-4, as needed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publish!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5FA856-7268-40B3-A153-34669528EDF9}"/>
              </a:ext>
            </a:extLst>
          </p:cNvPr>
          <p:cNvGrpSpPr/>
          <p:nvPr/>
        </p:nvGrpSpPr>
        <p:grpSpPr>
          <a:xfrm>
            <a:off x="7167207" y="56526"/>
            <a:ext cx="4089177" cy="3272545"/>
            <a:chOff x="7167207" y="56526"/>
            <a:chExt cx="4089177" cy="3272545"/>
          </a:xfrm>
        </p:grpSpPr>
        <p:pic>
          <p:nvPicPr>
            <p:cNvPr id="130" name="Picture 2" descr="Satellite Testbed">
              <a:extLst>
                <a:ext uri="{FF2B5EF4-FFF2-40B4-BE49-F238E27FC236}">
                  <a16:creationId xmlns:a16="http://schemas.microsoft.com/office/drawing/2014/main" id="{6E47B3EE-DDB8-418A-9965-7991510F0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207" y="687247"/>
              <a:ext cx="4089177" cy="264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09DF872-7A5A-40E9-A575-FC04DFB83016}"/>
                </a:ext>
              </a:extLst>
            </p:cNvPr>
            <p:cNvSpPr txBox="1"/>
            <p:nvPr/>
          </p:nvSpPr>
          <p:spPr>
            <a:xfrm>
              <a:off x="8305818" y="56526"/>
              <a:ext cx="29153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Satellite Testbed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2D6D4E-3665-4662-ACD3-812A2C178697}"/>
              </a:ext>
            </a:extLst>
          </p:cNvPr>
          <p:cNvGrpSpPr/>
          <p:nvPr/>
        </p:nvGrpSpPr>
        <p:grpSpPr>
          <a:xfrm>
            <a:off x="236740" y="77947"/>
            <a:ext cx="5769580" cy="3167319"/>
            <a:chOff x="236740" y="77947"/>
            <a:chExt cx="5769580" cy="3167319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A3803C6-E2E1-492B-A7C6-25B5F7278A2D}"/>
                </a:ext>
              </a:extLst>
            </p:cNvPr>
            <p:cNvSpPr txBox="1"/>
            <p:nvPr/>
          </p:nvSpPr>
          <p:spPr>
            <a:xfrm>
              <a:off x="270318" y="77947"/>
              <a:ext cx="4720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TCP/QUIC Performance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D98222-14E9-4030-8459-3B22AC14A6CF}"/>
                </a:ext>
              </a:extLst>
            </p:cNvPr>
            <p:cNvSpPr txBox="1"/>
            <p:nvPr/>
          </p:nvSpPr>
          <p:spPr>
            <a:xfrm>
              <a:off x="407843" y="2845156"/>
              <a:ext cx="5564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Suffers when high round-trip time </a:t>
              </a:r>
              <a:r>
                <a:rPr lang="en-US" dirty="0">
                  <a:sym typeface="Wingdings" panose="05000000000000000000" pitchFamily="2" charset="2"/>
                </a:rPr>
                <a:t> </a:t>
              </a:r>
              <a:r>
                <a:rPr lang="en-US" sz="2000" b="1" dirty="0">
                  <a:solidFill>
                    <a:srgbClr val="00B0F0"/>
                  </a:solidFill>
                  <a:sym typeface="Wingdings" panose="05000000000000000000" pitchFamily="2" charset="2"/>
                </a:rPr>
                <a:t>Satellite Internet</a:t>
              </a:r>
              <a:r>
                <a:rPr lang="en-US" sz="2000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!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pic>
          <p:nvPicPr>
            <p:cNvPr id="2056" name="Picture 8" descr="Airbus to install black box recorder that sends flight data to 'cloud'  automatically | Daily Mail Online">
              <a:extLst>
                <a:ext uri="{FF2B5EF4-FFF2-40B4-BE49-F238E27FC236}">
                  <a16:creationId xmlns:a16="http://schemas.microsoft.com/office/drawing/2014/main" id="{68D5CBD3-7810-403D-BECF-671962FFF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544" y="683183"/>
              <a:ext cx="3223776" cy="208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93B23F-2971-4B42-BF00-4EA2ADB0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740" y="841360"/>
              <a:ext cx="2163559" cy="192659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92275F-460B-B375-39DE-859FD9E86A16}"/>
              </a:ext>
            </a:extLst>
          </p:cNvPr>
          <p:cNvGrpSpPr/>
          <p:nvPr/>
        </p:nvGrpSpPr>
        <p:grpSpPr>
          <a:xfrm>
            <a:off x="1781286" y="3574883"/>
            <a:ext cx="4280268" cy="3164615"/>
            <a:chOff x="1781286" y="3574883"/>
            <a:chExt cx="4280268" cy="3164615"/>
          </a:xfrm>
        </p:grpSpPr>
        <p:pic>
          <p:nvPicPr>
            <p:cNvPr id="2050" name="Picture 2" descr="Satellite icon isolated - Download Free Vectors, Clipart Graphics &amp; Vector  Art">
              <a:extLst>
                <a:ext uri="{FF2B5EF4-FFF2-40B4-BE49-F238E27FC236}">
                  <a16:creationId xmlns:a16="http://schemas.microsoft.com/office/drawing/2014/main" id="{B7F30920-6C33-4CC2-8266-2D466842D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660" y="3574883"/>
              <a:ext cx="1144143" cy="1144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3213819-4FBA-48CE-83EB-30ABFEC86076}"/>
                </a:ext>
              </a:extLst>
            </p:cNvPr>
            <p:cNvSpPr txBox="1"/>
            <p:nvPr/>
          </p:nvSpPr>
          <p:spPr>
            <a:xfrm>
              <a:off x="1781286" y="3585937"/>
              <a:ext cx="24314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Methodology</a:t>
              </a:r>
            </a:p>
          </p:txBody>
        </p:sp>
        <p:pic>
          <p:nvPicPr>
            <p:cNvPr id="2052" name="Picture 4" descr="Optical Transport Networks (OTN) and Core Networks">
              <a:extLst>
                <a:ext uri="{FF2B5EF4-FFF2-40B4-BE49-F238E27FC236}">
                  <a16:creationId xmlns:a16="http://schemas.microsoft.com/office/drawing/2014/main" id="{B00069BB-5EA4-4567-8EF8-7F4A43D39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663" y="6107809"/>
              <a:ext cx="631689" cy="631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Netflix, macOS, BigSur Icon in MacOs Big Sur">
              <a:extLst>
                <a:ext uri="{FF2B5EF4-FFF2-40B4-BE49-F238E27FC236}">
                  <a16:creationId xmlns:a16="http://schemas.microsoft.com/office/drawing/2014/main" id="{91424366-01A4-190E-3BB4-9F742ABA4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521" y="4648918"/>
              <a:ext cx="676620" cy="676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094A6F53-3A90-3D10-8E93-A36026513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037" y="5369292"/>
              <a:ext cx="738517" cy="738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02EE14-ABE0-D19A-FC11-374D57A8766A}"/>
              </a:ext>
            </a:extLst>
          </p:cNvPr>
          <p:cNvGrpSpPr/>
          <p:nvPr/>
        </p:nvGrpSpPr>
        <p:grpSpPr>
          <a:xfrm>
            <a:off x="7129123" y="4044871"/>
            <a:ext cx="4384730" cy="1959606"/>
            <a:chOff x="7129123" y="4044871"/>
            <a:chExt cx="4384730" cy="19596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91E0AC-7681-4001-B5A6-E852E209BEBC}"/>
                </a:ext>
              </a:extLst>
            </p:cNvPr>
            <p:cNvGrpSpPr/>
            <p:nvPr/>
          </p:nvGrpSpPr>
          <p:grpSpPr>
            <a:xfrm>
              <a:off x="7129123" y="4044871"/>
              <a:ext cx="4384730" cy="1959606"/>
              <a:chOff x="7129123" y="4044871"/>
              <a:chExt cx="4384730" cy="1959606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F6AFD56-FB2A-441A-A414-722E8475C394}"/>
                  </a:ext>
                </a:extLst>
              </p:cNvPr>
              <p:cNvSpPr txBox="1"/>
              <p:nvPr/>
            </p:nvSpPr>
            <p:spPr>
              <a:xfrm>
                <a:off x="7698985" y="5114983"/>
                <a:ext cx="22827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Mark Claypool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F57D72C-EBCA-40C2-B1F7-6C7B6815938C}"/>
                  </a:ext>
                </a:extLst>
              </p:cNvPr>
              <p:cNvSpPr txBox="1"/>
              <p:nvPr/>
            </p:nvSpPr>
            <p:spPr>
              <a:xfrm>
                <a:off x="7129123" y="5542812"/>
                <a:ext cx="34131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claypool</a:t>
                </a:r>
                <a:r>
                  <a:rPr lang="en-US" sz="2400" dirty="0">
                    <a:latin typeface="Consolas" panose="020B0609020204030204" pitchFamily="49" charset="0"/>
                  </a:rPr>
                  <a:t>@cs.wpi.edu</a:t>
                </a:r>
              </a:p>
            </p:txBody>
          </p:sp>
          <p:pic>
            <p:nvPicPr>
              <p:cNvPr id="128" name="Picture 4" descr="https://render.bitstrips.com/v2/cpanel/76c3b171-f0cf-4dd6-b91f-91bd86693f61-cc868533-a4f5-4e14-93a6-3939ebfdc313-v1.png?transparent=1&amp;palette=1">
                <a:extLst>
                  <a:ext uri="{FF2B5EF4-FFF2-40B4-BE49-F238E27FC236}">
                    <a16:creationId xmlns:a16="http://schemas.microsoft.com/office/drawing/2014/main" id="{CE5C544C-CF36-4099-9968-FFADB13B8E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2928" y="4883569"/>
                <a:ext cx="1080925" cy="1080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>
                <a:extLst>
                  <a:ext uri="{FF2B5EF4-FFF2-40B4-BE49-F238E27FC236}">
                    <a16:creationId xmlns:a16="http://schemas.microsoft.com/office/drawing/2014/main" id="{57B10381-5FED-42DD-9A6A-3EA6C8E193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4967" y="4044871"/>
                <a:ext cx="933450" cy="904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1E66F0-502E-1F6D-9CE9-AAA4DEE02DD8}"/>
                </a:ext>
              </a:extLst>
            </p:cNvPr>
            <p:cNvSpPr txBox="1"/>
            <p:nvPr/>
          </p:nvSpPr>
          <p:spPr>
            <a:xfrm>
              <a:off x="8839359" y="4193183"/>
              <a:ext cx="2215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Congestion Control	</a:t>
              </a:r>
            </a:p>
            <a:p>
              <a:pPr algn="ctr"/>
              <a:r>
                <a:rPr lang="en-US" sz="2000" b="1" dirty="0"/>
                <a:t>Research Group</a:t>
              </a:r>
              <a:endParaRPr lang="en-US" sz="1600" b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192A83-B8E7-67D8-A681-9FF3F2295B0F}"/>
              </a:ext>
            </a:extLst>
          </p:cNvPr>
          <p:cNvSpPr txBox="1"/>
          <p:nvPr/>
        </p:nvSpPr>
        <p:spPr>
          <a:xfrm>
            <a:off x="4699748" y="118080"/>
            <a:ext cx="274319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CC over Sat Nets</a:t>
            </a:r>
          </a:p>
        </p:txBody>
      </p:sp>
    </p:spTree>
    <p:extLst>
      <p:ext uri="{BB962C8B-B14F-4D97-AF65-F5344CB8AC3E}">
        <p14:creationId xmlns:p14="http://schemas.microsoft.com/office/powerpoint/2010/main" val="37075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321</Words>
  <Application>Microsoft Office PowerPoint</Application>
  <PresentationFormat>Widescreen</PresentationFormat>
  <Paragraphs>136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Consolas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Claypool</dc:creator>
  <cp:lastModifiedBy>Claypool, Mark</cp:lastModifiedBy>
  <cp:revision>25</cp:revision>
  <dcterms:created xsi:type="dcterms:W3CDTF">2020-02-24T02:17:12Z</dcterms:created>
  <dcterms:modified xsi:type="dcterms:W3CDTF">2023-03-14T19:26:50Z</dcterms:modified>
</cp:coreProperties>
</file>