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7"/>
  </p:notesMasterIdLst>
  <p:handoutMasterIdLst>
    <p:handoutMasterId r:id="rId298"/>
  </p:handoutMasterIdLst>
  <p:sldIdLst>
    <p:sldId id="256" r:id="rId2"/>
    <p:sldId id="271" r:id="rId3"/>
    <p:sldId id="259" r:id="rId4"/>
    <p:sldId id="260" r:id="rId5"/>
    <p:sldId id="264" r:id="rId6"/>
    <p:sldId id="272" r:id="rId7"/>
    <p:sldId id="291" r:id="rId8"/>
    <p:sldId id="266" r:id="rId9"/>
    <p:sldId id="265" r:id="rId10"/>
    <p:sldId id="268" r:id="rId11"/>
    <p:sldId id="267" r:id="rId12"/>
    <p:sldId id="270" r:id="rId13"/>
    <p:sldId id="273" r:id="rId14"/>
    <p:sldId id="274" r:id="rId15"/>
    <p:sldId id="275" r:id="rId16"/>
    <p:sldId id="276" r:id="rId17"/>
    <p:sldId id="278" r:id="rId18"/>
    <p:sldId id="288" r:id="rId19"/>
    <p:sldId id="280" r:id="rId20"/>
    <p:sldId id="281" r:id="rId21"/>
    <p:sldId id="290" r:id="rId22"/>
    <p:sldId id="289" r:id="rId23"/>
    <p:sldId id="293" r:id="rId24"/>
    <p:sldId id="292" r:id="rId25"/>
    <p:sldId id="286" r:id="rId26"/>
    <p:sldId id="294" r:id="rId27"/>
    <p:sldId id="295" r:id="rId28"/>
    <p:sldId id="296" r:id="rId29"/>
    <p:sldId id="297" r:id="rId30"/>
    <p:sldId id="299" r:id="rId31"/>
    <p:sldId id="300" r:id="rId32"/>
    <p:sldId id="301" r:id="rId33"/>
    <p:sldId id="637" r:id="rId34"/>
    <p:sldId id="302" r:id="rId35"/>
    <p:sldId id="311" r:id="rId36"/>
    <p:sldId id="304" r:id="rId37"/>
    <p:sldId id="312" r:id="rId38"/>
    <p:sldId id="305" r:id="rId39"/>
    <p:sldId id="314" r:id="rId40"/>
    <p:sldId id="321" r:id="rId41"/>
    <p:sldId id="347" r:id="rId42"/>
    <p:sldId id="319" r:id="rId43"/>
    <p:sldId id="345" r:id="rId44"/>
    <p:sldId id="323" r:id="rId45"/>
    <p:sldId id="324" r:id="rId46"/>
    <p:sldId id="328" r:id="rId47"/>
    <p:sldId id="325" r:id="rId48"/>
    <p:sldId id="329" r:id="rId49"/>
    <p:sldId id="676" r:id="rId50"/>
    <p:sldId id="333" r:id="rId51"/>
    <p:sldId id="677" r:id="rId52"/>
    <p:sldId id="332" r:id="rId53"/>
    <p:sldId id="334" r:id="rId54"/>
    <p:sldId id="679" r:id="rId55"/>
    <p:sldId id="678" r:id="rId56"/>
    <p:sldId id="335" r:id="rId57"/>
    <p:sldId id="342" r:id="rId58"/>
    <p:sldId id="348" r:id="rId59"/>
    <p:sldId id="343" r:id="rId60"/>
    <p:sldId id="344" r:id="rId61"/>
    <p:sldId id="338" r:id="rId62"/>
    <p:sldId id="339" r:id="rId63"/>
    <p:sldId id="350" r:id="rId64"/>
    <p:sldId id="352" r:id="rId65"/>
    <p:sldId id="353" r:id="rId66"/>
    <p:sldId id="354" r:id="rId67"/>
    <p:sldId id="613" r:id="rId68"/>
    <p:sldId id="355" r:id="rId69"/>
    <p:sldId id="363" r:id="rId70"/>
    <p:sldId id="357" r:id="rId71"/>
    <p:sldId id="364" r:id="rId72"/>
    <p:sldId id="365" r:id="rId73"/>
    <p:sldId id="366" r:id="rId74"/>
    <p:sldId id="367" r:id="rId75"/>
    <p:sldId id="368" r:id="rId76"/>
    <p:sldId id="369" r:id="rId77"/>
    <p:sldId id="370" r:id="rId78"/>
    <p:sldId id="371" r:id="rId79"/>
    <p:sldId id="372" r:id="rId80"/>
    <p:sldId id="373" r:id="rId81"/>
    <p:sldId id="374" r:id="rId82"/>
    <p:sldId id="375" r:id="rId83"/>
    <p:sldId id="376" r:id="rId84"/>
    <p:sldId id="377" r:id="rId85"/>
    <p:sldId id="378" r:id="rId86"/>
    <p:sldId id="380" r:id="rId87"/>
    <p:sldId id="381" r:id="rId88"/>
    <p:sldId id="382" r:id="rId89"/>
    <p:sldId id="383" r:id="rId90"/>
    <p:sldId id="385" r:id="rId91"/>
    <p:sldId id="397" r:id="rId92"/>
    <p:sldId id="386" r:id="rId93"/>
    <p:sldId id="387" r:id="rId94"/>
    <p:sldId id="388" r:id="rId95"/>
    <p:sldId id="389" r:id="rId96"/>
    <p:sldId id="401" r:id="rId97"/>
    <p:sldId id="390" r:id="rId98"/>
    <p:sldId id="391" r:id="rId99"/>
    <p:sldId id="398" r:id="rId100"/>
    <p:sldId id="399" r:id="rId101"/>
    <p:sldId id="427" r:id="rId102"/>
    <p:sldId id="400" r:id="rId103"/>
    <p:sldId id="396" r:id="rId104"/>
    <p:sldId id="395" r:id="rId105"/>
    <p:sldId id="419" r:id="rId106"/>
    <p:sldId id="403" r:id="rId107"/>
    <p:sldId id="631" r:id="rId108"/>
    <p:sldId id="420" r:id="rId109"/>
    <p:sldId id="431" r:id="rId110"/>
    <p:sldId id="432" r:id="rId111"/>
    <p:sldId id="639" r:id="rId112"/>
    <p:sldId id="640" r:id="rId113"/>
    <p:sldId id="641" r:id="rId114"/>
    <p:sldId id="642" r:id="rId115"/>
    <p:sldId id="643" r:id="rId116"/>
    <p:sldId id="644" r:id="rId117"/>
    <p:sldId id="439" r:id="rId118"/>
    <p:sldId id="645" r:id="rId119"/>
    <p:sldId id="440" r:id="rId120"/>
    <p:sldId id="441" r:id="rId121"/>
    <p:sldId id="444" r:id="rId122"/>
    <p:sldId id="646" r:id="rId123"/>
    <p:sldId id="647" r:id="rId124"/>
    <p:sldId id="445" r:id="rId125"/>
    <p:sldId id="648" r:id="rId126"/>
    <p:sldId id="446" r:id="rId127"/>
    <p:sldId id="459" r:id="rId128"/>
    <p:sldId id="460" r:id="rId129"/>
    <p:sldId id="443" r:id="rId130"/>
    <p:sldId id="447" r:id="rId131"/>
    <p:sldId id="448" r:id="rId132"/>
    <p:sldId id="449" r:id="rId133"/>
    <p:sldId id="462" r:id="rId134"/>
    <p:sldId id="464" r:id="rId135"/>
    <p:sldId id="465" r:id="rId136"/>
    <p:sldId id="466" r:id="rId137"/>
    <p:sldId id="649" r:id="rId138"/>
    <p:sldId id="450" r:id="rId139"/>
    <p:sldId id="451" r:id="rId140"/>
    <p:sldId id="452" r:id="rId141"/>
    <p:sldId id="454" r:id="rId142"/>
    <p:sldId id="467" r:id="rId143"/>
    <p:sldId id="468" r:id="rId144"/>
    <p:sldId id="469" r:id="rId145"/>
    <p:sldId id="471" r:id="rId146"/>
    <p:sldId id="455" r:id="rId147"/>
    <p:sldId id="472" r:id="rId148"/>
    <p:sldId id="474" r:id="rId149"/>
    <p:sldId id="473" r:id="rId150"/>
    <p:sldId id="650" r:id="rId151"/>
    <p:sldId id="476" r:id="rId152"/>
    <p:sldId id="477" r:id="rId153"/>
    <p:sldId id="651" r:id="rId154"/>
    <p:sldId id="652" r:id="rId155"/>
    <p:sldId id="478" r:id="rId156"/>
    <p:sldId id="653" r:id="rId157"/>
    <p:sldId id="527" r:id="rId158"/>
    <p:sldId id="481" r:id="rId159"/>
    <p:sldId id="483" r:id="rId160"/>
    <p:sldId id="484" r:id="rId161"/>
    <p:sldId id="485" r:id="rId162"/>
    <p:sldId id="680" r:id="rId163"/>
    <p:sldId id="486" r:id="rId164"/>
    <p:sldId id="654" r:id="rId165"/>
    <p:sldId id="491" r:id="rId166"/>
    <p:sldId id="493" r:id="rId167"/>
    <p:sldId id="495" r:id="rId168"/>
    <p:sldId id="496" r:id="rId169"/>
    <p:sldId id="497" r:id="rId170"/>
    <p:sldId id="498" r:id="rId171"/>
    <p:sldId id="499" r:id="rId172"/>
    <p:sldId id="500" r:id="rId173"/>
    <p:sldId id="501" r:id="rId174"/>
    <p:sldId id="502" r:id="rId175"/>
    <p:sldId id="504" r:id="rId176"/>
    <p:sldId id="505" r:id="rId177"/>
    <p:sldId id="506" r:id="rId178"/>
    <p:sldId id="507" r:id="rId179"/>
    <p:sldId id="508" r:id="rId180"/>
    <p:sldId id="509" r:id="rId181"/>
    <p:sldId id="510" r:id="rId182"/>
    <p:sldId id="511" r:id="rId183"/>
    <p:sldId id="512" r:id="rId184"/>
    <p:sldId id="513" r:id="rId185"/>
    <p:sldId id="515" r:id="rId186"/>
    <p:sldId id="516" r:id="rId187"/>
    <p:sldId id="517" r:id="rId188"/>
    <p:sldId id="518" r:id="rId189"/>
    <p:sldId id="519" r:id="rId190"/>
    <p:sldId id="521" r:id="rId191"/>
    <p:sldId id="635" r:id="rId192"/>
    <p:sldId id="522" r:id="rId193"/>
    <p:sldId id="523" r:id="rId194"/>
    <p:sldId id="524" r:id="rId195"/>
    <p:sldId id="525" r:id="rId196"/>
    <p:sldId id="529" r:id="rId197"/>
    <p:sldId id="530" r:id="rId198"/>
    <p:sldId id="553" r:id="rId199"/>
    <p:sldId id="687" r:id="rId200"/>
    <p:sldId id="532" r:id="rId201"/>
    <p:sldId id="534" r:id="rId202"/>
    <p:sldId id="773" r:id="rId203"/>
    <p:sldId id="533" r:id="rId204"/>
    <p:sldId id="772" r:id="rId205"/>
    <p:sldId id="535" r:id="rId206"/>
    <p:sldId id="536" r:id="rId207"/>
    <p:sldId id="537" r:id="rId208"/>
    <p:sldId id="538" r:id="rId209"/>
    <p:sldId id="540" r:id="rId210"/>
    <p:sldId id="688" r:id="rId211"/>
    <p:sldId id="761" r:id="rId212"/>
    <p:sldId id="762" r:id="rId213"/>
    <p:sldId id="763" r:id="rId214"/>
    <p:sldId id="543" r:id="rId215"/>
    <p:sldId id="764" r:id="rId216"/>
    <p:sldId id="765" r:id="rId217"/>
    <p:sldId id="766" r:id="rId218"/>
    <p:sldId id="767" r:id="rId219"/>
    <p:sldId id="768" r:id="rId220"/>
    <p:sldId id="769" r:id="rId221"/>
    <p:sldId id="548" r:id="rId222"/>
    <p:sldId id="549" r:id="rId223"/>
    <p:sldId id="551" r:id="rId224"/>
    <p:sldId id="550" r:id="rId225"/>
    <p:sldId id="770" r:id="rId226"/>
    <p:sldId id="776" r:id="rId227"/>
    <p:sldId id="777" r:id="rId228"/>
    <p:sldId id="778" r:id="rId229"/>
    <p:sldId id="779" r:id="rId230"/>
    <p:sldId id="557" r:id="rId231"/>
    <p:sldId id="558" r:id="rId232"/>
    <p:sldId id="559" r:id="rId233"/>
    <p:sldId id="560" r:id="rId234"/>
    <p:sldId id="561" r:id="rId235"/>
    <p:sldId id="562" r:id="rId236"/>
    <p:sldId id="775" r:id="rId237"/>
    <p:sldId id="261" r:id="rId238"/>
    <p:sldId id="737" r:id="rId239"/>
    <p:sldId id="738" r:id="rId240"/>
    <p:sldId id="735" r:id="rId241"/>
    <p:sldId id="564" r:id="rId242"/>
    <p:sldId id="610" r:id="rId243"/>
    <p:sldId id="675" r:id="rId244"/>
    <p:sldId id="612" r:id="rId245"/>
    <p:sldId id="684" r:id="rId246"/>
    <p:sldId id="685" r:id="rId247"/>
    <p:sldId id="566" r:id="rId248"/>
    <p:sldId id="568" r:id="rId249"/>
    <p:sldId id="569" r:id="rId250"/>
    <p:sldId id="604" r:id="rId251"/>
    <p:sldId id="686" r:id="rId252"/>
    <p:sldId id="571" r:id="rId253"/>
    <p:sldId id="572" r:id="rId254"/>
    <p:sldId id="573" r:id="rId255"/>
    <p:sldId id="575" r:id="rId256"/>
    <p:sldId id="577" r:id="rId257"/>
    <p:sldId id="578" r:id="rId258"/>
    <p:sldId id="579" r:id="rId259"/>
    <p:sldId id="580" r:id="rId260"/>
    <p:sldId id="576" r:id="rId261"/>
    <p:sldId id="581" r:id="rId262"/>
    <p:sldId id="662" r:id="rId263"/>
    <p:sldId id="663" r:id="rId264"/>
    <p:sldId id="664" r:id="rId265"/>
    <p:sldId id="665" r:id="rId266"/>
    <p:sldId id="666" r:id="rId267"/>
    <p:sldId id="661" r:id="rId268"/>
    <p:sldId id="667" r:id="rId269"/>
    <p:sldId id="683" r:id="rId270"/>
    <p:sldId id="668" r:id="rId271"/>
    <p:sldId id="682" r:id="rId272"/>
    <p:sldId id="669" r:id="rId273"/>
    <p:sldId id="670" r:id="rId274"/>
    <p:sldId id="671" r:id="rId275"/>
    <p:sldId id="672" r:id="rId276"/>
    <p:sldId id="673" r:id="rId277"/>
    <p:sldId id="582" r:id="rId278"/>
    <p:sldId id="583" r:id="rId279"/>
    <p:sldId id="674" r:id="rId280"/>
    <p:sldId id="681" r:id="rId281"/>
    <p:sldId id="585" r:id="rId282"/>
    <p:sldId id="586" r:id="rId283"/>
    <p:sldId id="587" r:id="rId284"/>
    <p:sldId id="636" r:id="rId285"/>
    <p:sldId id="589" r:id="rId286"/>
    <p:sldId id="590" r:id="rId287"/>
    <p:sldId id="591" r:id="rId288"/>
    <p:sldId id="592" r:id="rId289"/>
    <p:sldId id="594" r:id="rId290"/>
    <p:sldId id="595" r:id="rId291"/>
    <p:sldId id="596" r:id="rId292"/>
    <p:sldId id="597" r:id="rId293"/>
    <p:sldId id="599" r:id="rId294"/>
    <p:sldId id="659" r:id="rId295"/>
    <p:sldId id="611" r:id="rId29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FF"/>
    <a:srgbClr val="FFFF99"/>
    <a:srgbClr val="009900"/>
    <a:srgbClr val="003300"/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6" autoAdjust="0"/>
    <p:restoredTop sz="95976" autoAdjust="0"/>
  </p:normalViewPr>
  <p:slideViewPr>
    <p:cSldViewPr>
      <p:cViewPr varScale="1">
        <p:scale>
          <a:sx n="59" d="100"/>
          <a:sy n="59" d="100"/>
        </p:scale>
        <p:origin x="1449" y="39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78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presProps" Target="presProps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268" Type="http://schemas.openxmlformats.org/officeDocument/2006/relationships/slide" Target="slides/slide267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279" Type="http://schemas.openxmlformats.org/officeDocument/2006/relationships/slide" Target="slides/slide278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48" Type="http://schemas.openxmlformats.org/officeDocument/2006/relationships/slide" Target="slides/slide247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viewProps" Target="viewProps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handoutMaster" Target="handoutMasters/handoutMaster1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2E9DA-D1DD-42FD-8AF2-CCB61055694E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CE74E-3A28-4408-87D2-AF6E2F8D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7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9AD6EB-894C-4F7B-985A-1D3BD18BA5D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E93BC7B-5F95-4A89-B73E-58556AD7E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pile.com/cpp/faq/windows_timer_api.htm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ourcemaking.com/design_patterns/iterator" TargetMode="External"/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Gregory, Chapter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5F6A-2ADE-4FD8-AA15-DB960C0EB8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04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 of Windows high-resolution</a:t>
            </a:r>
            <a:r>
              <a:rPr lang="en-US" baseline="0" dirty="0"/>
              <a:t> timing at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http://www.decompile.com/cpp/faq/windows_timer_api.htm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3BC7B-5F95-4A89-B73E-58556AD7E42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25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5F6A-2ADE-4FD8-AA15-DB960C0EB86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32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5F6A-2ADE-4FD8-AA15-DB960C0EB86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32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http://sourcemaking.com/design_patterns/iterator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5F6A-2ADE-4FD8-AA15-DB960C0EB86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1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http://www.cplusplus.com/doc/tutorial/typecasting/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A5F6A-2ADE-4FD8-AA15-DB960C0EB868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67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68C88-CD59-4B5D-8A4F-54C09D236447}" type="slidenum">
              <a:rPr lang="en-US"/>
              <a:pPr/>
              <a:t>167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75024"/>
            <a:ext cx="7772400" cy="1069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125215" flipH="1">
            <a:off x="4015763" y="5064296"/>
            <a:ext cx="1277914" cy="1600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14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3780" y="228600"/>
            <a:ext cx="6896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____                               ______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/ __ \                             / __/ /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/ / / /____ ___ _____  ____  ____  / /_/ /_  __ 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/ / / / ___/ __ `/ __ `/ __ \/ __ \/ /_/ / / / /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/ /_/ / /  / /_/ / /_/ / /_/ / / / / / / / /_/ /  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/_____/_/   \__,_/\__, /\____/_/ /_/_/ /_/\__, /    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 __ / /                  ___/ / </a:t>
            </a:r>
          </a:p>
          <a:p>
            <a:r>
              <a:rPr lang="en-US" b="1" dirty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/____/                  /____/   </a:t>
            </a:r>
          </a:p>
        </p:txBody>
      </p:sp>
    </p:spTree>
    <p:extLst>
      <p:ext uri="{BB962C8B-B14F-4D97-AF65-F5344CB8AC3E}">
        <p14:creationId xmlns:p14="http://schemas.microsoft.com/office/powerpoint/2010/main" val="346377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8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52" y="274638"/>
            <a:ext cx="77512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8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8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6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0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6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97EAA-5E71-4150-A6DF-63C851008F87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391D-1BD7-4DCB-9952-9101DC14A9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20125215" flipH="1">
            <a:off x="287552" y="481289"/>
            <a:ext cx="643125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600" b="1" dirty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</a:p>
        </p:txBody>
      </p:sp>
    </p:spTree>
    <p:extLst>
      <p:ext uri="{BB962C8B-B14F-4D97-AF65-F5344CB8AC3E}">
        <p14:creationId xmlns:p14="http://schemas.microsoft.com/office/powerpoint/2010/main" val="385427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en.wikipedia.org/wiki/FreeType" TargetMode="External"/><Relationship Id="rId7" Type="http://schemas.openxmlformats.org/officeDocument/2006/relationships/hyperlink" Target="http://www.sfml-dev.org/download/bindings.php" TargetMode="External"/><Relationship Id="rId2" Type="http://schemas.openxmlformats.org/officeDocument/2006/relationships/hyperlink" Target="https://en.wikipedia.org/wiki/OpenG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n.wikipedia.org/wiki/User_Datagram_Protocol" TargetMode="External"/><Relationship Id="rId5" Type="http://schemas.openxmlformats.org/officeDocument/2006/relationships/hyperlink" Target="https://en.wikipedia.org/wiki/Transmission_Control_Protocol" TargetMode="External"/><Relationship Id="rId4" Type="http://schemas.openxmlformats.org/officeDocument/2006/relationships/hyperlink" Target="https://en.wikipedia.org/wiki/OpenAL" TargetMode="Externa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fml-dev.org/documentation/2.4.0/" TargetMode="Externa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marksimonson.com/fonts/view/anonymous-pro" TargetMode="Externa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3" Type="http://schemas.openxmlformats.org/officeDocument/2006/relationships/hyperlink" Target="http://dragonfly.wpi.edu/games/index.html" TargetMode="External"/><Relationship Id="rId2" Type="http://schemas.openxmlformats.org/officeDocument/2006/relationships/hyperlink" Target="http://youtu.be/LDa4OzS28BU" TargetMode="External"/><Relationship Id="rId1" Type="http://schemas.openxmlformats.org/officeDocument/2006/relationships/slideLayout" Target="../slideLayouts/slideLayout6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ragonfly.wpi.edu/book/" TargetMode="Externa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Engine</a:t>
            </a:r>
          </a:p>
        </p:txBody>
      </p:sp>
    </p:spTree>
    <p:extLst>
      <p:ext uri="{BB962C8B-B14F-4D97-AF65-F5344CB8AC3E}">
        <p14:creationId xmlns:p14="http://schemas.microsoft.com/office/powerpoint/2010/main" val="2562391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700"/>
            <a:ext cx="8382000" cy="977900"/>
          </a:xfrm>
        </p:spPr>
        <p:txBody>
          <a:bodyPr>
            <a:normAutofit/>
          </a:bodyPr>
          <a:lstStyle/>
          <a:p>
            <a:r>
              <a:rPr lang="en-US" dirty="0"/>
              <a:t>Managers: C++ Singletons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24" y="1524001"/>
            <a:ext cx="4164676" cy="3276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Idea – compiler won’t allow creation (so have only 1)</a:t>
            </a:r>
          </a:p>
          <a:p>
            <a:pPr marL="457200" lvl="1" indent="0">
              <a:buNone/>
            </a:pPr>
            <a:r>
              <a:rPr lang="en-US" sz="1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MySingleton</a:t>
            </a:r>
            <a:r>
              <a:rPr lang="en-US" sz="1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s; </a:t>
            </a:r>
            <a:r>
              <a:rPr lang="en-US" sz="1800" i="1" dirty="0">
                <a:solidFill>
                  <a:srgbClr val="009900"/>
                </a:solidFill>
                <a:cs typeface="Consolas" pitchFamily="49" charset="0"/>
              </a:rPr>
              <a:t>// not allowed</a:t>
            </a:r>
          </a:p>
          <a:p>
            <a:r>
              <a:rPr lang="en-US" sz="2800" dirty="0"/>
              <a:t>Instead:</a:t>
            </a:r>
          </a:p>
          <a:p>
            <a:pPr marL="457200" lvl="1" indent="0">
              <a:buNone/>
            </a:pPr>
            <a:r>
              <a:rPr lang="en-US" sz="1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MySingleton</a:t>
            </a:r>
            <a:r>
              <a:rPr lang="en-US" sz="1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&amp;s= </a:t>
            </a:r>
            <a:r>
              <a:rPr lang="en-US" sz="1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MySingleton</a:t>
            </a:r>
            <a:r>
              <a:rPr lang="en-US" sz="1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  <a:endParaRPr lang="en-US" sz="24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800" dirty="0"/>
              <a:t>Guarantees only 1 copy of </a:t>
            </a:r>
            <a:r>
              <a:rPr lang="en-US" sz="2800" dirty="0" err="1"/>
              <a:t>MySingleton</a:t>
            </a:r>
            <a:r>
              <a:rPr lang="en-US" sz="2800" dirty="0"/>
              <a:t> will exist</a:t>
            </a:r>
          </a:p>
          <a:p>
            <a:pPr lvl="1"/>
            <a:r>
              <a:rPr lang="en-US" sz="2400" dirty="0"/>
              <a:t>See next slide for </a:t>
            </a:r>
            <a:r>
              <a:rPr lang="en-US" sz="2400" dirty="0">
                <a:latin typeface="Consolas" panose="020B0609020204030204" pitchFamily="49" charset="0"/>
              </a:rPr>
              <a:t>static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4876800"/>
            <a:ext cx="84582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Char char="à"/>
            </a:pPr>
            <a:r>
              <a:rPr lang="en-US" sz="3100" dirty="0">
                <a:sym typeface="Wingdings" pitchFamily="2" charset="2"/>
              </a:rPr>
              <a:t>Use for </a:t>
            </a:r>
            <a:r>
              <a:rPr lang="en-US" sz="3100" dirty="0">
                <a:solidFill>
                  <a:srgbClr val="008000"/>
                </a:solidFill>
                <a:sym typeface="Wingdings" pitchFamily="2" charset="2"/>
              </a:rPr>
              <a:t>Dragonfly</a:t>
            </a:r>
            <a:r>
              <a:rPr lang="en-US" sz="3100" dirty="0">
                <a:sym typeface="Wingdings" pitchFamily="2" charset="2"/>
              </a:rPr>
              <a:t> Managers</a:t>
            </a:r>
          </a:p>
          <a:p>
            <a:r>
              <a:rPr lang="en-US" dirty="0"/>
              <a:t>However, also want to explicitly control when starts (not at first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call)</a:t>
            </a:r>
          </a:p>
          <a:p>
            <a:pPr>
              <a:buFont typeface="Wingdings"/>
              <a:buChar char="à"/>
            </a:pPr>
            <a:r>
              <a:rPr lang="en-US" sz="3100" dirty="0">
                <a:sym typeface="Wingdings" pitchFamily="2" charset="2"/>
              </a:rPr>
              <a:t>Use </a:t>
            </a:r>
            <a:r>
              <a:rPr lang="en-US" sz="31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startUp</a:t>
            </a:r>
            <a:r>
              <a:rPr lang="en-US" sz="31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sz="3100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sz="3100" dirty="0">
                <a:sym typeface="Wingdings" pitchFamily="2" charset="2"/>
              </a:rPr>
              <a:t>and </a:t>
            </a:r>
            <a:r>
              <a:rPr lang="en-US" sz="31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shutDown</a:t>
            </a:r>
            <a:r>
              <a:rPr lang="en-US" sz="31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sz="3100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sz="3100" dirty="0">
                <a:sym typeface="Wingdings" pitchFamily="2" charset="2"/>
              </a:rPr>
              <a:t>for each, not constructor</a:t>
            </a:r>
            <a:endParaRPr lang="en-US" sz="31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990600"/>
            <a:ext cx="4648200" cy="378565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Singleton {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Singleton();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Singleton(Singleton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&amp;copy);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Singleton&amp;(Singleton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&amp;assign); 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static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Singleton &amp;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the one and only instance of the class.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Singleton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&amp;Singleton::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{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A static variable persists after method ends.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static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Singleton single;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return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single;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4" name="Rectangle 3"/>
          <p:cNvSpPr/>
          <p:nvPr/>
        </p:nvSpPr>
        <p:spPr>
          <a:xfrm>
            <a:off x="6934200" y="1091148"/>
            <a:ext cx="1752600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sym typeface="Wingdings" pitchFamily="2" charset="2"/>
              </a:rPr>
              <a:t>(a.k.a. </a:t>
            </a:r>
            <a:r>
              <a:rPr lang="en-US" i="1" dirty="0">
                <a:sym typeface="Wingdings" pitchFamily="2" charset="2"/>
              </a:rPr>
              <a:t>Singleton Design Pattern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60752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update()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5238" y="1600200"/>
            <a:ext cx="7005762" cy="40934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Update world.</a:t>
            </a: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Delete Objects marked for deletion.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::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</a:t>
            </a:r>
          </a:p>
          <a:p>
            <a:endParaRPr lang="en-US" sz="2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Delete all marked objects.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create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on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deletions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list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while not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do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  delete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end while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Clear list for next update phase.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deletions.clear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1629" y="5867400"/>
            <a:ext cx="6432980" cy="40011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Will add to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</a:t>
            </a:r>
            <a:r>
              <a:rPr lang="en-US" sz="20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sz="2000" dirty="0"/>
              <a:t>later (e.g., movement and collisions)</a:t>
            </a:r>
          </a:p>
        </p:txBody>
      </p:sp>
    </p:spTree>
    <p:extLst>
      <p:ext uri="{BB962C8B-B14F-4D97-AF65-F5344CB8AC3E}">
        <p14:creationId xmlns:p14="http://schemas.microsoft.com/office/powerpoint/2010/main" val="17611520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Program Flow for Game Objects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60375" y="1143000"/>
            <a:ext cx="4040188" cy="639762"/>
          </a:xfrm>
        </p:spPr>
        <p:txBody>
          <a:bodyPr/>
          <a:lstStyle/>
          <a:p>
            <a:r>
              <a:rPr lang="en-US" dirty="0"/>
              <a:t>Object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0375" y="1782762"/>
            <a:ext cx="4040188" cy="395128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Game program invokes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dirty="0"/>
              <a:t>, say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 Saucer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Saucer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Saucer()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calls Object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Object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calls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calls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updates.insert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1143000"/>
            <a:ext cx="4041775" cy="639762"/>
          </a:xfrm>
        </p:spPr>
        <p:txBody>
          <a:bodyPr/>
          <a:lstStyle/>
          <a:p>
            <a:r>
              <a:rPr lang="en-US" dirty="0"/>
              <a:t>Object Destruction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8200" y="1782760"/>
            <a:ext cx="4267200" cy="499903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Game program (e.g., in Saucer) calls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markForDelete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markForDelete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calls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deletions.insert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GameManager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run()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calls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iterates through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deletions</a:t>
            </a:r>
            <a:r>
              <a:rPr lang="en-US" dirty="0"/>
              <a:t>, calling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  <a:r>
              <a:rPr lang="en-US" dirty="0"/>
              <a:t> on each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  <a:r>
              <a:rPr lang="en-US" dirty="0"/>
              <a:t> triggers destructor)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Saucer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~Saucer()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calls Object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~Object()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Object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~Object()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calls </a:t>
            </a:r>
            <a:r>
              <a:rPr lang="en-US" dirty="0" err="1">
                <a:sym typeface="Wingdings" panose="05000000000000000000" pitchFamily="2" charset="2"/>
              </a:rPr>
              <a:t>WorldManager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removeObject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()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sym typeface="Wingdings" panose="05000000000000000000" pitchFamily="2" charset="2"/>
              </a:rPr>
              <a:t>WorldManager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removeObject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() </a:t>
            </a:r>
            <a:r>
              <a:rPr lang="en-US" dirty="0">
                <a:sym typeface="Wingdings" panose="05000000000000000000" pitchFamily="2" charset="2"/>
              </a:rPr>
              <a:t>calls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updates.remove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()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8702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 Checkpoint #4!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Create base Event</a:t>
            </a:r>
          </a:p>
          <a:p>
            <a:r>
              <a:rPr lang="en-US" dirty="0"/>
              <a:t>Create derived </a:t>
            </a:r>
            <a:r>
              <a:rPr lang="en-US" dirty="0" err="1"/>
              <a:t>EventStep</a:t>
            </a:r>
            <a:endParaRPr lang="en-US" dirty="0"/>
          </a:p>
          <a:p>
            <a:r>
              <a:rPr lang="en-US" dirty="0"/>
              <a:t>Extend Object with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/>
              <a:t>Create </a:t>
            </a:r>
            <a:r>
              <a:rPr lang="en-US" dirty="0" err="1"/>
              <a:t>WorldManager</a:t>
            </a:r>
            <a:endParaRPr lang="en-US" dirty="0"/>
          </a:p>
          <a:p>
            <a:r>
              <a:rPr lang="en-US" dirty="0"/>
              <a:t>Extend Object to add to </a:t>
            </a:r>
            <a:r>
              <a:rPr lang="en-US" dirty="0" err="1"/>
              <a:t>WorldManager</a:t>
            </a:r>
            <a:endParaRPr lang="en-US" dirty="0"/>
          </a:p>
          <a:p>
            <a:r>
              <a:rPr lang="en-US" dirty="0"/>
              <a:t>Write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markForDelete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</a:t>
            </a:r>
          </a:p>
          <a:p>
            <a:r>
              <a:rPr lang="en-US" dirty="0"/>
              <a:t>Have Game Manager</a:t>
            </a:r>
          </a:p>
          <a:p>
            <a:pPr lvl="1"/>
            <a:r>
              <a:rPr lang="en-US" dirty="0"/>
              <a:t>Get all objects from </a:t>
            </a:r>
            <a:r>
              <a:rPr lang="en-US" dirty="0" err="1"/>
              <a:t>WorldManager</a:t>
            </a:r>
            <a:endParaRPr lang="en-US" dirty="0"/>
          </a:p>
          <a:p>
            <a:pPr lvl="1"/>
            <a:r>
              <a:rPr lang="en-US" dirty="0"/>
              <a:t>Send step event to each</a:t>
            </a:r>
          </a:p>
          <a:p>
            <a:r>
              <a:rPr lang="en-US" dirty="0"/>
              <a:t>Test thoroughly!  </a:t>
            </a:r>
            <a:r>
              <a:rPr lang="en-US" dirty="0">
                <a:sym typeface="Wingdings" pitchFamily="2" charset="2"/>
              </a:rPr>
              <a:t> Used by rest of engine </a:t>
            </a:r>
            <a:r>
              <a:rPr lang="en-US" i="1" dirty="0">
                <a:sym typeface="Wingdings" pitchFamily="2" charset="2"/>
              </a:rPr>
              <a:t>a lot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73793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Objects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Lists of Objects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Updating Game Objects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Events	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WorldManager</a:t>
            </a:r>
            <a:r>
              <a:rPr lang="en-US" dirty="0"/>
              <a:t>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04929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Ready for </a:t>
            </a:r>
            <a:r>
              <a:rPr lang="en-US" dirty="0">
                <a:solidFill>
                  <a:srgbClr val="009900"/>
                </a:solidFill>
              </a:rPr>
              <a:t>Dragonfly Egg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Start </a:t>
            </a:r>
            <a:r>
              <a:rPr lang="en-US" dirty="0" err="1"/>
              <a:t>GameManager</a:t>
            </a:r>
            <a:endParaRPr lang="en-US" dirty="0"/>
          </a:p>
          <a:p>
            <a:pPr lvl="1"/>
            <a:r>
              <a:rPr lang="en-US" dirty="0"/>
              <a:t>Starts </a:t>
            </a:r>
            <a:r>
              <a:rPr lang="en-US" dirty="0" err="1"/>
              <a:t>LogManager</a:t>
            </a:r>
            <a:endParaRPr lang="en-US" dirty="0"/>
          </a:p>
          <a:p>
            <a:pPr lvl="1"/>
            <a:r>
              <a:rPr lang="en-US" dirty="0"/>
              <a:t>Starts </a:t>
            </a:r>
            <a:r>
              <a:rPr lang="en-US" dirty="0" err="1"/>
              <a:t>WorldManager</a:t>
            </a:r>
            <a:endParaRPr lang="en-US" dirty="0"/>
          </a:p>
          <a:p>
            <a:r>
              <a:rPr lang="en-US" dirty="0"/>
              <a:t>Populate world</a:t>
            </a:r>
          </a:p>
          <a:p>
            <a:pPr lvl="1"/>
            <a:r>
              <a:rPr lang="en-US" dirty="0"/>
              <a:t>Create some game objects (derive from base Object class)</a:t>
            </a:r>
          </a:p>
          <a:p>
            <a:pPr lvl="2"/>
            <a:r>
              <a:rPr lang="en-US" dirty="0"/>
              <a:t>Add themselves to </a:t>
            </a:r>
            <a:r>
              <a:rPr lang="en-US" dirty="0" err="1"/>
              <a:t>WorldManager</a:t>
            </a:r>
            <a:r>
              <a:rPr lang="en-US" dirty="0"/>
              <a:t> automatically</a:t>
            </a:r>
          </a:p>
          <a:p>
            <a:pPr lvl="1"/>
            <a:r>
              <a:rPr lang="en-US" dirty="0"/>
              <a:t>Can set Object positions</a:t>
            </a:r>
          </a:p>
          <a:p>
            <a:r>
              <a:rPr lang="en-US" dirty="0"/>
              <a:t>Run </a:t>
            </a:r>
            <a:r>
              <a:rPr lang="en-US" dirty="0" err="1"/>
              <a:t>GameManager</a:t>
            </a:r>
            <a:endParaRPr lang="en-US" dirty="0"/>
          </a:p>
          <a:p>
            <a:pPr lvl="1"/>
            <a:r>
              <a:rPr lang="en-US" dirty="0"/>
              <a:t>Run game loop with controlled timing</a:t>
            </a:r>
          </a:p>
          <a:p>
            <a:pPr lvl="1"/>
            <a:r>
              <a:rPr lang="en-US" dirty="0"/>
              <a:t>Each iteration, </a:t>
            </a:r>
          </a:p>
          <a:p>
            <a:pPr lvl="2"/>
            <a:r>
              <a:rPr lang="en-US" dirty="0"/>
              <a:t>Sends step event to each Object</a:t>
            </a:r>
          </a:p>
          <a:p>
            <a:pPr lvl="2"/>
            <a:r>
              <a:rPr lang="en-US" dirty="0"/>
              <a:t>Call </a:t>
            </a:r>
            <a:r>
              <a:rPr lang="en-US" dirty="0" err="1"/>
              <a:t>WorldManager</a:t>
            </a:r>
            <a:r>
              <a:rPr lang="en-US" dirty="0"/>
              <a:t> update</a:t>
            </a:r>
          </a:p>
          <a:p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</a:t>
            </a:r>
          </a:p>
          <a:p>
            <a:pPr lvl="1"/>
            <a:r>
              <a:rPr lang="en-US" dirty="0"/>
              <a:t>Iterates through deletions, removing each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Objects handle step event</a:t>
            </a:r>
          </a:p>
          <a:p>
            <a:pPr lvl="1"/>
            <a:r>
              <a:rPr lang="en-US" dirty="0"/>
              <a:t>Game objects can change position</a:t>
            </a:r>
          </a:p>
          <a:p>
            <a:r>
              <a:rPr lang="en-US" dirty="0"/>
              <a:t>Should be able to shutdown</a:t>
            </a:r>
          </a:p>
          <a:p>
            <a:pPr lvl="1"/>
            <a:r>
              <a:rPr lang="en-US" dirty="0" err="1"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setGameOver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/>
              <a:t>Gracefully shutdown Managers</a:t>
            </a:r>
          </a:p>
          <a:p>
            <a:r>
              <a:rPr lang="en-US" dirty="0"/>
              <a:t>All of this “observable” from </a:t>
            </a:r>
            <a:r>
              <a:rPr lang="en-US" dirty="0" err="1"/>
              <a:t>logfile</a:t>
            </a:r>
            <a:r>
              <a:rPr lang="en-US" dirty="0"/>
              <a:t> (“dragonfly.log”)</a:t>
            </a:r>
          </a:p>
          <a:p>
            <a:endParaRPr lang="en-US" dirty="0"/>
          </a:p>
          <a:p>
            <a:r>
              <a:rPr lang="en-US" dirty="0"/>
              <a:t>Construct game code that shows all this working</a:t>
            </a:r>
          </a:p>
          <a:p>
            <a:pPr lvl="1"/>
            <a:r>
              <a:rPr lang="en-US" dirty="0"/>
              <a:t>Can be more than one “game”</a:t>
            </a:r>
          </a:p>
          <a:p>
            <a:pPr lvl="1"/>
            <a:r>
              <a:rPr lang="en-US" dirty="0"/>
              <a:t>Include as part of your project</a:t>
            </a:r>
          </a:p>
          <a:p>
            <a:r>
              <a:rPr lang="en-US" dirty="0"/>
              <a:t>Make sure to test thoroughly!</a:t>
            </a:r>
          </a:p>
          <a:p>
            <a:pPr lvl="1"/>
            <a:r>
              <a:rPr lang="en-US" dirty="0"/>
              <a:t>Foundational code for rest of engine</a:t>
            </a:r>
          </a:p>
        </p:txBody>
      </p:sp>
    </p:spTree>
    <p:extLst>
      <p:ext uri="{BB962C8B-B14F-4D97-AF65-F5344CB8AC3E}">
        <p14:creationId xmlns:p14="http://schemas.microsoft.com/office/powerpoint/2010/main" val="168965755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Version Control</a:t>
            </a:r>
          </a:p>
        </p:txBody>
      </p:sp>
      <p:sp>
        <p:nvSpPr>
          <p:cNvPr id="6" name="Rectangle 5"/>
          <p:cNvSpPr/>
          <p:nvPr/>
        </p:nvSpPr>
        <p:spPr>
          <a:xfrm>
            <a:off x="437984" y="1905000"/>
            <a:ext cx="8305800" cy="317009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#8!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Code getting large </a:t>
            </a:r>
            <a:r>
              <a:rPr lang="en-US" sz="2800" dirty="0">
                <a:cs typeface="Consolas" pitchFamily="49" charset="0"/>
                <a:sym typeface="Wingdings" panose="05000000000000000000" pitchFamily="2" charset="2"/>
              </a:rPr>
              <a:t> </a:t>
            </a:r>
            <a:r>
              <a:rPr lang="en-US" sz="2800" i="1" dirty="0">
                <a:cs typeface="Consolas" pitchFamily="49" charset="0"/>
                <a:sym typeface="Wingdings" panose="05000000000000000000" pitchFamily="2" charset="2"/>
              </a:rPr>
              <a:t>Version control </a:t>
            </a:r>
            <a:r>
              <a:rPr lang="en-US" sz="2800" dirty="0">
                <a:cs typeface="Consolas" pitchFamily="49" charset="0"/>
                <a:sym typeface="Wingdings" panose="05000000000000000000" pitchFamily="2" charset="2"/>
              </a:rPr>
              <a:t>system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anose="05000000000000000000" pitchFamily="2" charset="2"/>
              </a:rPr>
              <a:t>For teams, facilitates concurrent development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anose="05000000000000000000" pitchFamily="2" charset="2"/>
              </a:rPr>
              <a:t>But even for individuals, helps manage changes, associating files by time and revision names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If local version control system (e.g.,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RCS</a:t>
            </a:r>
            <a:r>
              <a:rPr lang="en-US" sz="2800" dirty="0">
                <a:cs typeface="Consolas" pitchFamily="49" charset="0"/>
              </a:rPr>
              <a:t>), make sure to backup to another disk (networked or local)</a:t>
            </a:r>
            <a:endParaRPr lang="en-US" sz="2800" dirty="0">
              <a:cs typeface="Consolas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687032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Sending Events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Managing Graphics		</a:t>
            </a:r>
          </a:p>
          <a:p>
            <a:r>
              <a:rPr lang="en-US" dirty="0"/>
              <a:t>Managing Input</a:t>
            </a:r>
          </a:p>
          <a:p>
            <a:r>
              <a:rPr lang="en-US" dirty="0"/>
              <a:t>Moving Objects</a:t>
            </a:r>
          </a:p>
          <a:p>
            <a:r>
              <a:rPr lang="en-US" dirty="0" err="1"/>
              <a:t>Misc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0115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 </a:t>
            </a:r>
            <a:r>
              <a:rPr lang="en-US" dirty="0" err="1">
                <a:solidFill>
                  <a:srgbClr val="0070C0"/>
                </a:solidFill>
              </a:rPr>
              <a:t>onEvent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524000"/>
            <a:ext cx="7086600" cy="397031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Send event to all Objects.</a:t>
            </a:r>
          </a:p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count of number of events sent.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onEvent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count = 0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all_objects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WM.getAllObjects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all_objects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list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 not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p_event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increment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count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while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count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2780" y="5638800"/>
            <a:ext cx="3674220" cy="92333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// Provide step event to all Objects.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EventStep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onEvent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(&amp;s);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5869632"/>
            <a:ext cx="1056571" cy="461665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To use:</a:t>
            </a:r>
            <a:endParaRPr lang="en-US" sz="2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0200" y="1143000"/>
            <a:ext cx="365760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Want to send event ?</a:t>
            </a:r>
          </a:p>
          <a:p>
            <a:pPr marL="800100" lvl="1" indent="-342900">
              <a:buFont typeface="Calibri" panose="020F0502020204030204" pitchFamily="34" charset="0"/>
              <a:buChar char="−"/>
            </a:pPr>
            <a:r>
              <a:rPr lang="en-US" dirty="0"/>
              <a:t>e.g., step in engine</a:t>
            </a:r>
          </a:p>
          <a:p>
            <a:pPr marL="800100" lvl="1" indent="-342900">
              <a:buFont typeface="Calibri" panose="020F0502020204030204" pitchFamily="34" charset="0"/>
              <a:buChar char="−"/>
            </a:pPr>
            <a:r>
              <a:rPr lang="en-US" dirty="0"/>
              <a:t>e.g., “nuke” in game code</a:t>
            </a:r>
          </a:p>
        </p:txBody>
      </p:sp>
    </p:spTree>
    <p:extLst>
      <p:ext uri="{BB962C8B-B14F-4D97-AF65-F5344CB8AC3E}">
        <p14:creationId xmlns:p14="http://schemas.microsoft.com/office/powerpoint/2010/main" val="191055184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SFML</a:t>
            </a:r>
          </a:p>
          <a:p>
            <a:pPr lvl="1"/>
            <a:r>
              <a:rPr lang="en-US" dirty="0" err="1"/>
              <a:t>DisplayManager</a:t>
            </a:r>
            <a:endParaRPr lang="en-US" dirty="0"/>
          </a:p>
          <a:p>
            <a:r>
              <a:rPr lang="en-US" dirty="0"/>
              <a:t>Managing Input</a:t>
            </a:r>
          </a:p>
          <a:p>
            <a:r>
              <a:rPr lang="en-US" dirty="0"/>
              <a:t>Moving Objects</a:t>
            </a:r>
          </a:p>
          <a:p>
            <a:r>
              <a:rPr lang="en-US" dirty="0" err="1"/>
              <a:t>Misc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0748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Simple and Fast Multimedia Library - SFML 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Does window creation (</a:t>
            </a:r>
            <a:r>
              <a:rPr lang="en-US" dirty="0">
                <a:hlinkClick r:id="rId2"/>
              </a:rPr>
              <a:t>OpenGL</a:t>
            </a:r>
            <a:r>
              <a:rPr lang="en-US" dirty="0"/>
              <a:t>) and input</a:t>
            </a:r>
          </a:p>
          <a:p>
            <a:r>
              <a:rPr lang="en-US" dirty="0"/>
              <a:t>Does 2d graphics</a:t>
            </a:r>
          </a:p>
          <a:p>
            <a:r>
              <a:rPr lang="en-US" dirty="0"/>
              <a:t>Text rendering (using </a:t>
            </a:r>
            <a:r>
              <a:rPr lang="en-US" dirty="0" err="1">
                <a:hlinkClick r:id="rId3"/>
              </a:rPr>
              <a:t>FreeType</a:t>
            </a:r>
            <a:r>
              <a:rPr lang="en-US" dirty="0"/>
              <a:t>)</a:t>
            </a:r>
          </a:p>
          <a:p>
            <a:r>
              <a:rPr lang="en-US" dirty="0"/>
              <a:t>Audio (using </a:t>
            </a:r>
            <a:r>
              <a:rPr lang="en-US" dirty="0" err="1">
                <a:hlinkClick r:id="rId4"/>
              </a:rPr>
              <a:t>OpenAL</a:t>
            </a:r>
            <a:r>
              <a:rPr lang="en-US" dirty="0"/>
              <a:t>)</a:t>
            </a:r>
          </a:p>
          <a:p>
            <a:r>
              <a:rPr lang="en-US" dirty="0"/>
              <a:t>Networking (basic </a:t>
            </a:r>
            <a:r>
              <a:rPr lang="en-US" dirty="0">
                <a:hlinkClick r:id="rId5"/>
              </a:rPr>
              <a:t>TCP</a:t>
            </a:r>
            <a:r>
              <a:rPr lang="en-US" dirty="0"/>
              <a:t> and </a:t>
            </a:r>
            <a:r>
              <a:rPr lang="en-US" dirty="0">
                <a:hlinkClick r:id="rId6"/>
              </a:rPr>
              <a:t>UDP</a:t>
            </a:r>
            <a:r>
              <a:rPr lang="en-US" dirty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Available for Windows, Linux, Mac</a:t>
            </a:r>
          </a:p>
          <a:p>
            <a:r>
              <a:rPr lang="en-US" dirty="0"/>
              <a:t>Free, open source software</a:t>
            </a:r>
          </a:p>
          <a:p>
            <a:r>
              <a:rPr lang="en-US" dirty="0"/>
              <a:t>Developed since 2007 (v1.0) to now (v2.4.0 in August 2016)</a:t>
            </a:r>
          </a:p>
          <a:p>
            <a:r>
              <a:rPr lang="en-US" dirty="0"/>
              <a:t>Written in C++, with </a:t>
            </a:r>
            <a:r>
              <a:rPr lang="en-US" dirty="0">
                <a:hlinkClick r:id="rId7"/>
              </a:rPr>
              <a:t>bindings</a:t>
            </a:r>
            <a:r>
              <a:rPr lang="en-US" dirty="0"/>
              <a:t>  for other languages</a:t>
            </a:r>
          </a:p>
          <a:p>
            <a:pPr lvl="1"/>
            <a:r>
              <a:rPr lang="en-US" dirty="0"/>
              <a:t>e.g., Java, Python, Ruby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490747"/>
            <a:ext cx="8410575" cy="2367253"/>
          </a:xfrm>
          <a:prstGeom prst="rect">
            <a:avLst/>
          </a:prstGeom>
        </p:spPr>
      </p:pic>
      <p:pic>
        <p:nvPicPr>
          <p:cNvPr id="1036" name="Picture 12" descr="Image result for sfml logo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664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Managers in C++: Static Variables?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4800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Remember,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static</a:t>
            </a:r>
            <a:r>
              <a:rPr lang="en-US" sz="2800" dirty="0"/>
              <a:t> </a:t>
            </a:r>
            <a:r>
              <a:rPr lang="en-US" dirty="0"/>
              <a:t>variables retain value after method terminates</a:t>
            </a:r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static</a:t>
            </a:r>
            <a:r>
              <a:rPr lang="en-US" sz="2800" dirty="0"/>
              <a:t> </a:t>
            </a:r>
            <a:r>
              <a:rPr lang="en-US" dirty="0"/>
              <a:t>variables inside method not created until method invoked</a:t>
            </a:r>
          </a:p>
          <a:p>
            <a:r>
              <a:rPr lang="en-US" dirty="0"/>
              <a:t>Use inside Manager class method to “create” manager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i="1" dirty="0">
                <a:sym typeface="Wingdings" pitchFamily="2" charset="2"/>
              </a:rPr>
              <a:t>the Singleton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0" y="1828800"/>
            <a:ext cx="2590774" cy="286232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void stuff() {</a:t>
            </a:r>
          </a:p>
          <a:p>
            <a:r>
              <a:rPr lang="en-US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static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x = 0;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cout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&lt;&lt; x;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x++;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main() {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stuff();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prints 0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stuff();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prints 1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503262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Dragonfly </a:t>
            </a:r>
            <a:r>
              <a:rPr lang="en-US" dirty="0"/>
              <a:t>with SFML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SFML provides more than needed for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We’ll learn just what is needed for game engine</a:t>
            </a:r>
          </a:p>
          <a:p>
            <a:r>
              <a:rPr lang="en-US" dirty="0">
                <a:sym typeface="Wingdings" pitchFamily="2" charset="2"/>
              </a:rPr>
              <a:t>Generally, need to link SFML libraries</a:t>
            </a:r>
          </a:p>
          <a:p>
            <a:pPr lvl="1"/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-system, </a:t>
            </a:r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-window, </a:t>
            </a:r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-graphics, </a:t>
            </a:r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-main</a:t>
            </a:r>
          </a:p>
          <a:p>
            <a:pPr lvl="1"/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-audio (when add audio) and </a:t>
            </a:r>
            <a:r>
              <a:rPr lang="en-US" dirty="0" err="1">
                <a:sym typeface="Wingdings" pitchFamily="2" charset="2"/>
              </a:rPr>
              <a:t>Winmm</a:t>
            </a:r>
            <a:r>
              <a:rPr lang="en-US" dirty="0">
                <a:sym typeface="Wingdings" pitchFamily="2" charset="2"/>
              </a:rPr>
              <a:t> (Windows)</a:t>
            </a:r>
          </a:p>
          <a:p>
            <a:pPr lvl="1"/>
            <a:r>
              <a:rPr lang="en-US" dirty="0" err="1">
                <a:sym typeface="Wingdings" pitchFamily="2" charset="2"/>
              </a:rPr>
              <a:t>sfml</a:t>
            </a:r>
            <a:r>
              <a:rPr lang="en-US" dirty="0">
                <a:sym typeface="Wingdings" pitchFamily="2" charset="2"/>
              </a:rPr>
              <a:t>-network (for completeness, but not used)</a:t>
            </a:r>
          </a:p>
          <a:p>
            <a:r>
              <a:rPr lang="en-US" dirty="0">
                <a:sym typeface="Wingdings" pitchFamily="2" charset="2"/>
              </a:rPr>
              <a:t>Complete documentation</a:t>
            </a:r>
          </a:p>
          <a:p>
            <a:pPr lvl="1"/>
            <a:r>
              <a:rPr lang="en-US" dirty="0">
                <a:sym typeface="Wingdings" pitchFamily="2" charset="2"/>
                <a:hlinkClick r:id="rId2"/>
              </a:rPr>
              <a:t>http://www.sfml-dev.org/documentation/2.4.0/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endParaRPr lang="en-US" dirty="0"/>
          </a:p>
        </p:txBody>
      </p:sp>
      <p:pic>
        <p:nvPicPr>
          <p:cNvPr id="4" name="Picture 12" descr="Image result for sfml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64433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06484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Window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524000"/>
            <a:ext cx="835417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&lt;SFML/Graphics.hpp&gt;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i="1" dirty="0">
                <a:solidFill>
                  <a:srgbClr val="009900"/>
                </a:solidFill>
              </a:rPr>
              <a:t>// Create SFML window (size 1024x768, with </a:t>
            </a:r>
            <a:r>
              <a:rPr lang="en-US" i="1" dirty="0" err="1">
                <a:solidFill>
                  <a:srgbClr val="009900"/>
                </a:solidFill>
              </a:rPr>
              <a:t>Titlebar</a:t>
            </a:r>
            <a:r>
              <a:rPr lang="en-US" i="1" dirty="0">
                <a:solidFill>
                  <a:srgbClr val="009900"/>
                </a:solidFill>
              </a:rPr>
              <a:t>).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window_horizontal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1024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window_vertical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768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window(sf::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VideoMode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(horizontal, vertical), 	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"Title - Dragonfly",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sf::Style::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Titlebar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i="1" dirty="0">
                <a:solidFill>
                  <a:srgbClr val="009900"/>
                </a:solidFill>
              </a:rPr>
              <a:t>// Turn off mouse cursor for window (useful for Dragonfly).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window.setMouseCursorVisible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/>
          </a:p>
          <a:p>
            <a:r>
              <a:rPr lang="en-US" i="1" dirty="0">
                <a:solidFill>
                  <a:srgbClr val="009900"/>
                </a:solidFill>
              </a:rPr>
              <a:t>// Synchronize refresh rate with monitor (call only once, prevents tearing).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window.setVerticalSyncEnabled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/>
          </a:p>
          <a:p>
            <a:r>
              <a:rPr lang="en-US" i="1" dirty="0">
                <a:solidFill>
                  <a:srgbClr val="009900"/>
                </a:solidFill>
              </a:rPr>
              <a:t>// When done... (close window, destroy all attached resources).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window.close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20046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Font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Before drawing text, need to load font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Note, direct path must be loaded – cannot automatically access any installed fonts</a:t>
            </a:r>
          </a:p>
          <a:p>
            <a:r>
              <a:rPr lang="en-US" dirty="0"/>
              <a:t>Recommend: Anonymous Pro (</a:t>
            </a:r>
            <a:r>
              <a:rPr lang="en-US" dirty="0">
                <a:latin typeface="Consolas" panose="020B0609020204030204" pitchFamily="49" charset="0"/>
              </a:rPr>
              <a:t>df-font.ttf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Fixed-width design for coders, Open Font License</a:t>
            </a:r>
          </a:p>
          <a:p>
            <a:pPr lvl="1"/>
            <a:r>
              <a:rPr lang="en-US" sz="2400" dirty="0">
                <a:hlinkClick r:id="rId2"/>
              </a:rPr>
              <a:t>http://www.marksimonson.com/fonts/view/anonymous-pro</a:t>
            </a:r>
            <a:r>
              <a:rPr lang="en-US" sz="2400" dirty="0"/>
              <a:t> </a:t>
            </a:r>
          </a:p>
          <a:p>
            <a:r>
              <a:rPr lang="en-US" dirty="0"/>
              <a:t>If cannot load, check working director (e.g.,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Debug</a:t>
            </a:r>
            <a:r>
              <a:rPr lang="en-US" dirty="0"/>
              <a:t> in Windows)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467600" cy="132343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sf::Font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font.loadFromFile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"df-font.ttf"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==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false) then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Error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31103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2834" y="1295400"/>
            <a:ext cx="7467600" cy="535531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sf::Text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Select a pre-loaded font (see previous slide).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text.setFont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(font)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Set display string.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"Hello world"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Set character size (in pixels).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text.setCharacterSize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(24)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Set color.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text.setFillColor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(sf::Color::Red)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Set style (an example shown below) 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text.setStyle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(sf::Text::Bold | sf::Text::Underlined)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Set position on window (in pixels).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(100, 50)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45510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Drawing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Clear window back buffer first</a:t>
            </a:r>
          </a:p>
          <a:p>
            <a:r>
              <a:rPr lang="en-US" dirty="0"/>
              <a:t>Draw all text on back buffer</a:t>
            </a:r>
          </a:p>
          <a:p>
            <a:r>
              <a:rPr lang="en-US" dirty="0"/>
              <a:t>Display by swapping back buffer with current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352800"/>
            <a:ext cx="8229600" cy="156966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Clear window and draw text.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window.clear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    </a:t>
            </a:r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Erases back buffer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window.draw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(text)  </a:t>
            </a:r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Draws text to back buffer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window.display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  </a:t>
            </a:r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Swaps current buffer to back buffer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03907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SFML Hello, World! for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br>
              <a:rPr lang="en-US" dirty="0">
                <a:solidFill>
                  <a:srgbClr val="008000"/>
                </a:solidFill>
              </a:rPr>
            </a:br>
            <a:r>
              <a:rPr lang="en-US" dirty="0"/>
              <a:t>(1 of 2)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447800"/>
            <a:ext cx="7231966" cy="526297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iostream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for </a:t>
            </a:r>
            <a:r>
              <a:rPr lang="en-US" sz="1200" i="1" dirty="0" err="1">
                <a:solidFill>
                  <a:srgbClr val="008000"/>
                </a:solidFill>
                <a:cs typeface="Consolas" panose="020B0609020204030204" pitchFamily="49" charset="0"/>
              </a:rPr>
              <a:t>std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::</a:t>
            </a:r>
            <a:r>
              <a:rPr lang="en-US" sz="1200" i="1" dirty="0" err="1">
                <a:solidFill>
                  <a:srgbClr val="008000"/>
                </a:solidFill>
                <a:cs typeface="Consolas" panose="020B0609020204030204" pitchFamily="49" charset="0"/>
              </a:rPr>
              <a:t>cout</a:t>
            </a:r>
            <a:endParaRPr lang="en-US" sz="1200" i="1" dirty="0">
              <a:solidFill>
                <a:srgbClr val="008000"/>
              </a:solidFill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&lt;SFML/Graphics.hpp&gt;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Load font.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sf::Font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if 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font.loadFromFile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"df-font.ttf"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 == false) 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"Error! Unable to load font 'df-font.ttf'."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return -1;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Setup text to display.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sf::Text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text.setFont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(font);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Select font.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"Hello, world!"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Set string to display.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text.setCharacterSize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(32);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Set character size (in pixels).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text.setFillColor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(sf::Color::Green);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Set text color.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text.setStyle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(sf::Text::Bold);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Set text style.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text.setPosition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(96,134);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// Set text position (in pixels).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Create window to draw on.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new sf::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VideoMode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(400, 300),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"SFML - Hello, world!"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if (!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"Error! Unable to allocate 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."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return -1;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34200" y="4494787"/>
            <a:ext cx="2438400" cy="830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Note, doesn’t have to be pointer, but is more like </a:t>
            </a:r>
            <a:r>
              <a:rPr lang="en-US" sz="1600" dirty="0" err="1"/>
              <a:t>DisplayManager</a:t>
            </a:r>
            <a:endParaRPr lang="en-US" sz="16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962400" y="5181600"/>
            <a:ext cx="289560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743200" y="5486400"/>
            <a:ext cx="838200" cy="22860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04344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SFML Hello, World! for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br>
              <a:rPr lang="en-US" dirty="0">
                <a:solidFill>
                  <a:srgbClr val="008000"/>
                </a:solidFill>
              </a:rPr>
            </a:br>
            <a:r>
              <a:rPr lang="en-US" dirty="0"/>
              <a:t>(2 of 2)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524000"/>
            <a:ext cx="7231966" cy="507831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Turn off mouse cursor for window.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setMouseCursorVisible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Synchronize refresh rate with monitor.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setVerticalSyncEnabled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Repeat as long as window is open.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while (1) {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Clear window and draw text.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clear();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draw(text);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display();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See if window has been closed.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sf::Event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while 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pollEvent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(event))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if 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event.type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==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sf::Event::Closed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close();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delete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return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}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}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End of while (event).</a:t>
            </a:r>
          </a:p>
          <a:p>
            <a:endParaRPr lang="en-US" sz="1200" i="1" dirty="0">
              <a:solidFill>
                <a:srgbClr val="008000"/>
              </a:solidFill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}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End of while (1).</a:t>
            </a:r>
          </a:p>
          <a:p>
            <a:endParaRPr lang="en-US" sz="1200" i="1" dirty="0">
              <a:solidFill>
                <a:srgbClr val="008000"/>
              </a:solidFill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} </a:t>
            </a:r>
            <a:r>
              <a:rPr lang="en-US" sz="1200" i="1" dirty="0">
                <a:solidFill>
                  <a:srgbClr val="008000"/>
                </a:solidFill>
                <a:cs typeface="Consolas" panose="020B0609020204030204" pitchFamily="49" charset="0"/>
              </a:rPr>
              <a:t>// End of main().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4063156"/>
            <a:ext cx="24384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Will describe SFML events later, during input</a:t>
            </a:r>
          </a:p>
        </p:txBody>
      </p:sp>
      <p:pic>
        <p:nvPicPr>
          <p:cNvPr id="6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62400" y="5791200"/>
            <a:ext cx="29718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Can use this program test if SFML is working for your system!</a:t>
            </a:r>
          </a:p>
        </p:txBody>
      </p:sp>
    </p:spTree>
    <p:extLst>
      <p:ext uri="{BB962C8B-B14F-4D97-AF65-F5344CB8AC3E}">
        <p14:creationId xmlns:p14="http://schemas.microsoft.com/office/powerpoint/2010/main" val="372283439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</a:t>
            </a:r>
          </a:p>
          <a:p>
            <a:pPr lvl="1"/>
            <a:r>
              <a:rPr lang="en-US" dirty="0"/>
              <a:t>SFML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DisplayManager</a:t>
            </a:r>
            <a:r>
              <a:rPr lang="en-US" dirty="0"/>
              <a:t>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Managing Input</a:t>
            </a:r>
          </a:p>
          <a:p>
            <a:r>
              <a:rPr lang="en-US" dirty="0"/>
              <a:t>Moving Objects</a:t>
            </a:r>
          </a:p>
          <a:p>
            <a:r>
              <a:rPr lang="en-US" dirty="0" err="1"/>
              <a:t>Misc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15302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is Better with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>
                <a:solidFill>
                  <a:srgbClr val="009900"/>
                </a:solidFill>
              </a:rPr>
              <a:t>o</a:t>
            </a:r>
            <a:r>
              <a:rPr lang="en-US" dirty="0">
                <a:solidFill>
                  <a:srgbClr val="9933FF"/>
                </a:solidFill>
              </a:rPr>
              <a:t>l</a:t>
            </a:r>
            <a:r>
              <a:rPr lang="en-US" dirty="0">
                <a:solidFill>
                  <a:srgbClr val="00B0F0"/>
                </a:solidFill>
              </a:rPr>
              <a:t>o</a:t>
            </a:r>
            <a:r>
              <a:rPr lang="en-US" dirty="0">
                <a:solidFill>
                  <a:srgbClr val="FFC000"/>
                </a:solidFill>
              </a:rPr>
              <a:t>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1"/>
            <a:ext cx="8229600" cy="114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Colors: BLACK, </a:t>
            </a:r>
            <a:r>
              <a:rPr lang="en-US" dirty="0">
                <a:solidFill>
                  <a:srgbClr val="FF0000"/>
                </a:solidFill>
              </a:rPr>
              <a:t>RED</a:t>
            </a:r>
            <a:r>
              <a:rPr lang="en-US" dirty="0"/>
              <a:t>, </a:t>
            </a:r>
            <a:r>
              <a:rPr lang="en-US" dirty="0">
                <a:solidFill>
                  <a:srgbClr val="009900"/>
                </a:solidFill>
              </a:rPr>
              <a:t>GREEN</a:t>
            </a:r>
            <a:r>
              <a:rPr lang="en-US" dirty="0"/>
              <a:t>, </a:t>
            </a:r>
            <a:r>
              <a:rPr lang="en-US" dirty="0">
                <a:solidFill>
                  <a:srgbClr val="CCCC00"/>
                </a:solidFill>
              </a:rPr>
              <a:t>YELLOW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BLUE</a:t>
            </a:r>
            <a:r>
              <a:rPr lang="en-US" dirty="0"/>
              <a:t>, </a:t>
            </a:r>
            <a:r>
              <a:rPr lang="en-US" dirty="0">
                <a:solidFill>
                  <a:srgbClr val="9933FF"/>
                </a:solidFill>
              </a:rPr>
              <a:t>MAGENTA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CYAN</a:t>
            </a:r>
            <a:r>
              <a:rPr lang="en-US" dirty="0"/>
              <a:t>,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WHITE</a:t>
            </a:r>
          </a:p>
          <a:p>
            <a:r>
              <a:rPr lang="en-US" dirty="0"/>
              <a:t>Will map game programmer color to SFML color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2483684"/>
            <a:ext cx="4800600" cy="424731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Colors Dragonfly recognizes.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Color {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UNDEFINED_COLOR = -1,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BLACK = 0,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RED,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GREEN,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YELLOW,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BLUE,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MAGENTA,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CYAN,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WHITE,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cs typeface="Consolas" panose="020B0609020204030204" pitchFamily="49" charset="0"/>
              </a:rPr>
              <a:t>// If color not specified, will use this.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 COLOR_DEFAULT = WHITE;</a:t>
            </a:r>
          </a:p>
        </p:txBody>
      </p:sp>
    </p:spTree>
    <p:extLst>
      <p:ext uri="{BB962C8B-B14F-4D97-AF65-F5344CB8AC3E}">
        <p14:creationId xmlns:p14="http://schemas.microsoft.com/office/powerpoint/2010/main" val="427590897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75250" y="2891691"/>
            <a:ext cx="6642100" cy="1143000"/>
          </a:xfrm>
        </p:spPr>
        <p:txBody>
          <a:bodyPr/>
          <a:lstStyle/>
          <a:p>
            <a:r>
              <a:rPr lang="en-US" dirty="0" err="1"/>
              <a:t>DisplayManager.h</a:t>
            </a:r>
            <a:r>
              <a:rPr lang="en-US" dirty="0"/>
              <a:t> 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228600"/>
            <a:ext cx="6934200" cy="655564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&lt;SFML/Graphics.hpp&gt;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Defaults for SFML window.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WINDOW_HORIZONTAL_PIXELS_DEFAULT = 1024;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WINDOW_VERTICAL_PIXELS_DEFAULT =  768;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WINDOW_HORIZONTAL_CHARS_DEFAULT = 80;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WINDOW_VERTICAL_CHARS_DEFAULT = 24;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WINDOW_STYLE_DEFAULT = sf::Style::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Titlebar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sf::Color WINDOW_BACKGROUND_COLOR_DEFAULT = sf::Color::Black;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WINDOW_TITLE_DEFAULT = 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"Dragonfly";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FONT_FILE_DEFAULT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"df-font.ttf";</a:t>
            </a:r>
          </a:p>
          <a:p>
            <a:endParaRPr lang="en-US" sz="1400" dirty="0"/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: public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operator=(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</a:t>
            </a:r>
          </a:p>
          <a:p>
            <a:r>
              <a:rPr lang="fr-FR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fr-FR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</a:t>
            </a:r>
            <a:r>
              <a:rPr lang="fr-FR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::Font </a:t>
            </a:r>
            <a:r>
              <a:rPr lang="fr-FR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font</a:t>
            </a:r>
            <a:r>
              <a:rPr lang="fr-FR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  </a:t>
            </a:r>
            <a:r>
              <a:rPr lang="fr-FR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Font </a:t>
            </a:r>
            <a:r>
              <a:rPr lang="fr-FR" sz="1400" i="1" dirty="0" err="1">
                <a:solidFill>
                  <a:srgbClr val="008000"/>
                </a:solidFill>
                <a:cs typeface="Consolas" panose="020B0609020204030204" pitchFamily="49" charset="0"/>
              </a:rPr>
              <a:t>used</a:t>
            </a:r>
            <a:r>
              <a:rPr lang="fr-FR" sz="1400" i="1" dirty="0">
                <a:solidFill>
                  <a:srgbClr val="008000"/>
                </a:solidFill>
                <a:cs typeface="Consolas" panose="020B0609020204030204" pitchFamily="49" charset="0"/>
              </a:rPr>
              <a:t> for ASCII </a:t>
            </a:r>
            <a:r>
              <a:rPr lang="fr-FR" sz="1400" i="1" dirty="0" err="1">
                <a:solidFill>
                  <a:srgbClr val="008000"/>
                </a:solidFill>
                <a:cs typeface="Consolas" panose="020B0609020204030204" pitchFamily="49" charset="0"/>
              </a:rPr>
              <a:t>graphics</a:t>
            </a:r>
            <a:r>
              <a:rPr lang="fr-FR" sz="1400" i="1" dirty="0">
                <a:solidFill>
                  <a:srgbClr val="0080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Pointer to SFML window.</a:t>
            </a:r>
          </a:p>
          <a:p>
            <a:r>
              <a:rPr lang="de-DE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de-DE" sz="14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de-DE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window_horizontal_pixels; </a:t>
            </a:r>
            <a:r>
              <a:rPr lang="de-DE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Horizontal pixels in window.</a:t>
            </a:r>
          </a:p>
          <a:p>
            <a:r>
              <a:rPr lang="de-DE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de-DE" sz="1400" dirty="0">
                <a:latin typeface="Consolas" panose="020B0609020204030204" pitchFamily="49" charset="0"/>
                <a:cs typeface="Consolas" panose="020B0609020204030204" pitchFamily="49" charset="0"/>
              </a:rPr>
              <a:t> int </a:t>
            </a:r>
            <a:r>
              <a:rPr lang="de-DE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window_vertical_pixels;   </a:t>
            </a:r>
            <a:r>
              <a:rPr lang="de-DE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Vertical pixels in window.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window_horizontal_chars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Horizontal ASCII spaces in window.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window_vertical_chars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Vertical ASCII spaces in window.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static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&amp;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getInstance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0" y="457200"/>
            <a:ext cx="1874231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none">
            <a:spAutoFit/>
          </a:bodyPr>
          <a:lstStyle/>
          <a:p>
            <a:r>
              <a:rPr lang="en-US" sz="1400" dirty="0"/>
              <a:t>Could add: 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|sf::Style::Close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400800" y="1066800"/>
            <a:ext cx="381000" cy="10668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661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Managers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Logfile</a:t>
            </a:r>
            <a:r>
              <a:rPr lang="en-US" dirty="0"/>
              <a:t> Management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Game Management</a:t>
            </a:r>
          </a:p>
        </p:txBody>
      </p:sp>
    </p:spTree>
    <p:extLst>
      <p:ext uri="{BB962C8B-B14F-4D97-AF65-F5344CB8AC3E}">
        <p14:creationId xmlns:p14="http://schemas.microsoft.com/office/powerpoint/2010/main" val="140993078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794250" y="2933700"/>
            <a:ext cx="6642100" cy="1143000"/>
          </a:xfrm>
        </p:spPr>
        <p:txBody>
          <a:bodyPr/>
          <a:lstStyle/>
          <a:p>
            <a:r>
              <a:rPr lang="en-US" dirty="0" err="1"/>
              <a:t>DisplayManager.h</a:t>
            </a:r>
            <a:r>
              <a:rPr lang="en-US" dirty="0"/>
              <a:t> (2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3819" y="128954"/>
            <a:ext cx="6264812" cy="655564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Open graphics window ready for text-based display.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</a:p>
          <a:p>
            <a:endParaRPr lang="en-US" sz="1400" i="1" dirty="0">
              <a:solidFill>
                <a:srgbClr val="009900"/>
              </a:solidFill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Close graphics window.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Draw a character at screen location (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x,y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) with color.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char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Color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window's horizontal maximum (in characters).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window's vertical maximum (in characters).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window's horizontal maximum (in pixels).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getHorizontalPixels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window's vertical maximum (in pixels).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getVerticalPixels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Render current display buffer.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pointer to SFML drawing window.</a:t>
            </a:r>
            <a:endParaRPr lang="en-US" sz="1400" i="1" dirty="0"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59338084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47469" y="2701131"/>
            <a:ext cx="608806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Graphics Manager </a:t>
            </a:r>
            <a:r>
              <a:rPr lang="en-US" dirty="0" err="1">
                <a:solidFill>
                  <a:srgbClr val="0070C0"/>
                </a:solidFill>
              </a:rPr>
              <a:t>startUp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13803" y="228600"/>
            <a:ext cx="6096000" cy="646330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Open graphics window ready for text-based display.</a:t>
            </a:r>
          </a:p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return -1.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If window already created, do nothing.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is not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then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window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an </a:t>
            </a:r>
            <a:r>
              <a:rPr lang="en-US" i="1" dirty="0">
                <a:solidFill>
                  <a:srgbClr val="0070C0"/>
                </a:solidFill>
                <a:cs typeface="Consolas" panose="020B0609020204030204" pitchFamily="49" charset="0"/>
              </a:rPr>
              <a:t>sf::</a:t>
            </a:r>
            <a:r>
              <a:rPr lang="en-US" i="1" dirty="0" err="1">
                <a:solidFill>
                  <a:srgbClr val="0070C0"/>
                </a:solidFill>
                <a:cs typeface="Consolas" panose="020B0609020204030204" pitchFamily="49" charset="0"/>
              </a:rPr>
              <a:t>RenderWindow</a:t>
            </a:r>
            <a:r>
              <a:rPr lang="en-US" i="1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for drawing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turn off mouse cursor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synchronize refresh rate with monitor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load font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everything successful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invoke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Manager::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ok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error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19812126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DisplayManager</a:t>
            </a:r>
            <a:r>
              <a:rPr lang="en-US" dirty="0"/>
              <a:t> Drawing Helpers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525963"/>
          </a:xfrm>
        </p:spPr>
        <p:txBody>
          <a:bodyPr/>
          <a:lstStyle/>
          <a:p>
            <a:r>
              <a:rPr lang="en-US" dirty="0"/>
              <a:t>SFML pixel-based, but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 text-based</a:t>
            </a:r>
          </a:p>
          <a:p>
            <a:pPr lvl="1"/>
            <a:r>
              <a:rPr lang="en-US" dirty="0"/>
              <a:t>Make helper functions to convert, not part of </a:t>
            </a:r>
            <a:r>
              <a:rPr lang="en-US" dirty="0" err="1"/>
              <a:t>DisplayManager</a:t>
            </a:r>
            <a:endParaRPr lang="en-US" dirty="0"/>
          </a:p>
          <a:p>
            <a:pPr lvl="1"/>
            <a:r>
              <a:rPr lang="en-US" dirty="0"/>
              <a:t>Declare in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DisplayManager.h</a:t>
            </a:r>
            <a:r>
              <a:rPr lang="en-US" dirty="0"/>
              <a:t>, not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utility.h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429000"/>
            <a:ext cx="6096000" cy="313932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</a:rPr>
              <a:t>// Compute character height, based on window size and font.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dirty="0"/>
          </a:p>
          <a:p>
            <a:r>
              <a:rPr lang="en-US" i="1" dirty="0">
                <a:solidFill>
                  <a:srgbClr val="008000"/>
                </a:solidFill>
              </a:rPr>
              <a:t>// Compute character width, based on window size and font.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dirty="0"/>
          </a:p>
          <a:p>
            <a:r>
              <a:rPr lang="en-US" i="1" dirty="0">
                <a:solidFill>
                  <a:srgbClr val="008000"/>
                </a:solidFill>
              </a:rPr>
              <a:t>// Convert ASCII spaces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 to window pixels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spacesToPixels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spaces);</a:t>
            </a:r>
          </a:p>
          <a:p>
            <a:endParaRPr lang="en-US" dirty="0"/>
          </a:p>
          <a:p>
            <a:r>
              <a:rPr lang="en-US" i="1" dirty="0">
                <a:solidFill>
                  <a:srgbClr val="008000"/>
                </a:solidFill>
              </a:rPr>
              <a:t>// Convert window pixels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 to ASCII spaces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pixelsToSpaces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pixels);</a:t>
            </a:r>
          </a:p>
        </p:txBody>
      </p:sp>
    </p:spTree>
    <p:extLst>
      <p:ext uri="{BB962C8B-B14F-4D97-AF65-F5344CB8AC3E}">
        <p14:creationId xmlns:p14="http://schemas.microsoft.com/office/powerpoint/2010/main" val="3621880742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DisplayManager</a:t>
            </a:r>
            <a:r>
              <a:rPr lang="en-US" dirty="0"/>
              <a:t> Drawing Helpers – </a:t>
            </a:r>
            <a:r>
              <a:rPr lang="en-US" dirty="0" err="1">
                <a:solidFill>
                  <a:srgbClr val="0070C0"/>
                </a:solidFill>
              </a:rPr>
              <a:t>charHeight</a:t>
            </a:r>
            <a:r>
              <a:rPr lang="en-US" dirty="0">
                <a:solidFill>
                  <a:srgbClr val="0070C0"/>
                </a:solidFill>
              </a:rPr>
              <a:t>()</a:t>
            </a:r>
            <a:r>
              <a:rPr lang="en-US" dirty="0"/>
              <a:t> and </a:t>
            </a:r>
            <a:r>
              <a:rPr lang="en-US" dirty="0" err="1">
                <a:solidFill>
                  <a:srgbClr val="0070C0"/>
                </a:solidFill>
              </a:rPr>
              <a:t>spacesToPixels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130750"/>
            <a:ext cx="67056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</a:rPr>
              <a:t>// Compute character height, based on window size and font.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getVerticalPixels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/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getVeritical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038600"/>
            <a:ext cx="67056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</a:rPr>
              <a:t>// Convert ASCII spaces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 to window pixels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spacesToPixels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spaces)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Vector 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spaces.getX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(), 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spaces.getY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1400" y="2374923"/>
            <a:ext cx="1566203" cy="203132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Warning! Make sure to cast division as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dirty="0"/>
              <a:t>, otherwise will get integer division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5867400"/>
            <a:ext cx="5410200" cy="40011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2000" dirty="0"/>
              <a:t>and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pixelsToSpaces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2000" dirty="0"/>
              <a:t>similar</a:t>
            </a:r>
          </a:p>
        </p:txBody>
      </p:sp>
    </p:spTree>
    <p:extLst>
      <p:ext uri="{BB962C8B-B14F-4D97-AF65-F5344CB8AC3E}">
        <p14:creationId xmlns:p14="http://schemas.microsoft.com/office/powerpoint/2010/main" val="94551643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876800" y="2895600"/>
            <a:ext cx="7391400" cy="1143000"/>
          </a:xfrm>
        </p:spPr>
        <p:txBody>
          <a:bodyPr>
            <a:normAutofit/>
          </a:bodyPr>
          <a:lstStyle/>
          <a:p>
            <a:r>
              <a:rPr lang="en-US" sz="3600" dirty="0" err="1"/>
              <a:t>DisplayManager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0070C0"/>
                </a:solidFill>
              </a:rPr>
              <a:t>drawCh</a:t>
            </a:r>
            <a:r>
              <a:rPr lang="en-US" sz="3600" dirty="0">
                <a:solidFill>
                  <a:srgbClr val="0070C0"/>
                </a:solidFill>
              </a:rPr>
              <a:t>() </a:t>
            </a:r>
            <a:r>
              <a:rPr lang="en-US" sz="3600" dirty="0"/>
              <a:t>(1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609600"/>
            <a:ext cx="7239000" cy="600164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</a:rPr>
              <a:t>// Draw a character at window location (</a:t>
            </a:r>
            <a:r>
              <a:rPr lang="en-US" sz="1600" i="1" dirty="0" err="1">
                <a:solidFill>
                  <a:srgbClr val="009900"/>
                </a:solidFill>
              </a:rPr>
              <a:t>x,y</a:t>
            </a:r>
            <a:r>
              <a:rPr lang="en-US" sz="1600" i="1" dirty="0">
                <a:solidFill>
                  <a:srgbClr val="009900"/>
                </a:solidFill>
              </a:rPr>
              <a:t>) with color.</a:t>
            </a:r>
          </a:p>
          <a:p>
            <a:r>
              <a:rPr lang="en-US" sz="1600" i="1" dirty="0">
                <a:solidFill>
                  <a:srgbClr val="009900"/>
                </a:solidFill>
              </a:rPr>
              <a:t>// Return 0 if ok, else -1.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char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Color color)</a:t>
            </a:r>
          </a:p>
          <a:p>
            <a:endParaRPr lang="en-US" sz="1600" i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Make sure window is allocated.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 NULL 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</a:t>
            </a:r>
            <a:r>
              <a:rPr lang="es-E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Convert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 </a:t>
            </a:r>
            <a:r>
              <a:rPr lang="es-E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spaces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 (</a:t>
            </a:r>
            <a:r>
              <a:rPr lang="es-E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x,y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) to </a:t>
            </a:r>
            <a:r>
              <a:rPr lang="es-E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pixels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 (</a:t>
            </a:r>
            <a:r>
              <a:rPr lang="es-E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x,y</a:t>
            </a:r>
            <a:r>
              <a:rPr lang="es-E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).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spacesToPixels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Draw background rectangle since text is "see through" in SFML.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static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RectangleShape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rectangle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rectangle.setSize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(sf::Vector2f(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()- 1))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rectangle.setFillColor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(WINDOW_BACKGROUND_COLOR_DEFAULT)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rectangle.setPosition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()/10,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pixel_pos.getY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()/5)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draw(rectangle)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Create character text to draw.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static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sf::Text text(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""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font)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text.setStyle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(sf::Text::Bold)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Make bold, since looks better.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7436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876800" y="2895600"/>
            <a:ext cx="7391400" cy="1143000"/>
          </a:xfrm>
        </p:spPr>
        <p:txBody>
          <a:bodyPr>
            <a:normAutofit/>
          </a:bodyPr>
          <a:lstStyle/>
          <a:p>
            <a:r>
              <a:rPr lang="en-US" sz="3600" dirty="0" err="1"/>
              <a:t>DisplayManager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0070C0"/>
                </a:solidFill>
              </a:rPr>
              <a:t>drawCh</a:t>
            </a:r>
            <a:r>
              <a:rPr lang="en-US" sz="3600" dirty="0">
                <a:solidFill>
                  <a:srgbClr val="0070C0"/>
                </a:solidFill>
              </a:rPr>
              <a:t>() </a:t>
            </a:r>
            <a:r>
              <a:rPr lang="en-US" sz="3600" dirty="0"/>
              <a:t>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7508" y="685800"/>
            <a:ext cx="7239000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Scale to right size.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&lt;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 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text.setCharacterSize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charWidth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2 )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text.setCharacterSize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charHeight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2 )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SFML color based on Dragonfly color.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switch (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case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YELLOW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text.setFillColor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(sf::Color::Yellow)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break;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case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text.setFillColor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(sf::Color::Red)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break;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switch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position in window (in pixels).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text.setPosition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pixel_pos.getY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Draw character.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draw(text)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8400" y="1066800"/>
            <a:ext cx="1752600" cy="1384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Note, multiplier of 2 for typical terminal character.</a:t>
            </a:r>
          </a:p>
          <a:p>
            <a:endParaRPr lang="en-US" sz="1400" dirty="0"/>
          </a:p>
          <a:p>
            <a:r>
              <a:rPr lang="en-US" sz="1400" dirty="0"/>
              <a:t>Can use 1 for square character.</a:t>
            </a:r>
          </a:p>
        </p:txBody>
      </p:sp>
    </p:spTree>
    <p:extLst>
      <p:ext uri="{BB962C8B-B14F-4D97-AF65-F5344CB8AC3E}">
        <p14:creationId xmlns:p14="http://schemas.microsoft.com/office/powerpoint/2010/main" val="400128139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DisplayManager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swapBuffers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676400"/>
            <a:ext cx="60198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// Render current display buffer.</a:t>
            </a:r>
          </a:p>
          <a:p>
            <a:r>
              <a:rPr lang="en-US" dirty="0">
                <a:solidFill>
                  <a:srgbClr val="009900"/>
                </a:solidFill>
              </a:rPr>
              <a:t>// Return 0 if ok, else -1.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Make sure window is allocated.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then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Display current window.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display()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Clear window to get ready for next draw.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clear()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Success.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3429000"/>
            <a:ext cx="3241272" cy="9233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Note, graphics typically 2 buffers</a:t>
            </a:r>
          </a:p>
          <a:p>
            <a:pPr lvl="1"/>
            <a:r>
              <a:rPr lang="en-US" dirty="0"/>
              <a:t>Display one, draw on other</a:t>
            </a:r>
          </a:p>
          <a:p>
            <a:pPr lvl="1"/>
            <a:r>
              <a:rPr lang="en-US" dirty="0"/>
              <a:t>When ready </a:t>
            </a:r>
            <a:r>
              <a:rPr lang="en-US" dirty="0">
                <a:sym typeface="Wingdings" panose="05000000000000000000" pitchFamily="2" charset="2"/>
              </a:rPr>
              <a:t> swap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2870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52" y="274638"/>
            <a:ext cx="8132248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DisplayManager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drawString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600200"/>
            <a:ext cx="7010400" cy="424731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Justification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LEFT_JUSTIFIED,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CENTER_JUSTIFIED,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RIGHT_JUSTIFIED,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Manager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Draw string at screen location (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x,y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) with color.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Justified LEFT, CENTER or RIGHT.</a:t>
            </a:r>
          </a:p>
          <a:p>
            <a:r>
              <a:rPr lang="en-US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	Justification just, Color color)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76800" y="1981200"/>
            <a:ext cx="4030399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More than one character (i.e., string)</a:t>
            </a:r>
          </a:p>
          <a:p>
            <a:r>
              <a:rPr lang="en-US" sz="2000" dirty="0">
                <a:sym typeface="Wingdings" panose="05000000000000000000" pitchFamily="2" charset="2"/>
              </a:rPr>
              <a:t> Used for HUD (</a:t>
            </a:r>
            <a:r>
              <a:rPr lang="en-US" sz="2000" dirty="0" err="1">
                <a:sym typeface="Wingdings" panose="05000000000000000000" pitchFamily="2" charset="2"/>
              </a:rPr>
              <a:t>ViewObjects</a:t>
            </a:r>
            <a:r>
              <a:rPr lang="en-US" sz="2000" dirty="0">
                <a:sym typeface="Wingdings" panose="05000000000000000000" pitchFamily="2" charset="2"/>
              </a:rPr>
              <a:t>) later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99968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5400000">
            <a:off x="5219700" y="2784317"/>
            <a:ext cx="65532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DisplayManager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>
                <a:solidFill>
                  <a:srgbClr val="0070C0"/>
                </a:solidFill>
              </a:rPr>
              <a:t>drawString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(2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152400"/>
            <a:ext cx="7696200" cy="649408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Draw string at screen location (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x,y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) with color.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Justified LEFT, CENTER or RIGHT.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	Justification just, Color color)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Get starting position.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starting_pos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switch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(just)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CENTER_JUSTIFIED: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starting_pos.setX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str.size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()/2)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break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RIGHT_JUSTIFIED: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starting_pos.setX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str.size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break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LEFT_JUSTIFIED: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default: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break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switch</a:t>
            </a:r>
          </a:p>
          <a:p>
            <a:endParaRPr lang="en-US" sz="1600" dirty="0"/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Draw string character by character.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str.size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starting_pos.getX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starting_pos.getY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], color)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for  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ok</a:t>
            </a:r>
          </a:p>
        </p:txBody>
      </p:sp>
    </p:spTree>
    <p:extLst>
      <p:ext uri="{BB962C8B-B14F-4D97-AF65-F5344CB8AC3E}">
        <p14:creationId xmlns:p14="http://schemas.microsoft.com/office/powerpoint/2010/main" val="95504624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DisplayManager</a:t>
            </a:r>
            <a:r>
              <a:rPr lang="en-US" dirty="0"/>
              <a:t> Methods not Described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getInstance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As for other singletons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shutdown()</a:t>
            </a:r>
          </a:p>
          <a:p>
            <a:pPr lvl="1"/>
            <a:r>
              <a:rPr lang="en-US" dirty="0"/>
              <a:t>Close SFML window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Return SFML drawing window (in case programmer wants to use)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Return horizontal and vertical dimensions of terminal window</a:t>
            </a:r>
          </a:p>
          <a:p>
            <a:pPr lvl="1"/>
            <a:r>
              <a:rPr lang="en-US" dirty="0"/>
              <a:t>Pixel versions, too</a:t>
            </a:r>
          </a:p>
        </p:txBody>
      </p:sp>
    </p:spTree>
    <p:extLst>
      <p:ext uri="{BB962C8B-B14F-4D97-AF65-F5344CB8AC3E}">
        <p14:creationId xmlns:p14="http://schemas.microsoft.com/office/powerpoint/2010/main" val="1764011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Engine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If all goes well, only want game output/graphics</a:t>
            </a:r>
          </a:p>
          <a:p>
            <a:r>
              <a:rPr lang="en-US" dirty="0"/>
              <a:t>But during development, often not the case</a:t>
            </a:r>
          </a:p>
          <a:p>
            <a:pPr lvl="1"/>
            <a:r>
              <a:rPr lang="en-US" dirty="0"/>
              <a:t>Even for players, may have troubles running game</a:t>
            </a:r>
          </a:p>
          <a:p>
            <a:r>
              <a:rPr lang="en-US" dirty="0"/>
              <a:t>Generally, need help debugging</a:t>
            </a:r>
          </a:p>
          <a:p>
            <a:r>
              <a:rPr lang="en-US" dirty="0"/>
              <a:t>Debuggers are useful tools, but some bugs not easy to find in debugger</a:t>
            </a:r>
          </a:p>
          <a:p>
            <a:pPr lvl="1"/>
            <a:r>
              <a:rPr lang="en-US" dirty="0"/>
              <a:t>Some bugs timing dependent, only happen at full speed</a:t>
            </a:r>
          </a:p>
          <a:p>
            <a:pPr lvl="1"/>
            <a:r>
              <a:rPr lang="en-US" dirty="0"/>
              <a:t>Some bugs caused by long sequence of events, hard to trace by hand</a:t>
            </a:r>
          </a:p>
          <a:p>
            <a:pPr lvl="1"/>
            <a:r>
              <a:rPr lang="en-US" dirty="0"/>
              <a:t>Debuggers don’t trace multithreaded code well (e.g., SFML)</a:t>
            </a:r>
          </a:p>
          <a:p>
            <a:r>
              <a:rPr lang="en-US" dirty="0"/>
              <a:t>Most powerful debug tool can still be “print” messages (e.g.,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itchFamily="49" charset="0"/>
              </a:rPr>
              <a:t>printf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dirty="0">
                <a:cs typeface="Consolas" pitchFamily="49" charset="0"/>
              </a:rPr>
              <a:t> or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sz="3300" dirty="0"/>
              <a:t>)</a:t>
            </a:r>
          </a:p>
          <a:p>
            <a:r>
              <a:rPr lang="en-US" dirty="0"/>
              <a:t>However, standard printing difficult when graphical display</a:t>
            </a:r>
          </a:p>
          <a:p>
            <a:r>
              <a:rPr lang="en-US" dirty="0"/>
              <a:t>One solution </a:t>
            </a:r>
            <a:r>
              <a:rPr lang="en-US" dirty="0">
                <a:sym typeface="Wingdings" pitchFamily="2" charset="2"/>
              </a:rPr>
              <a:t> Print to </a:t>
            </a:r>
            <a:r>
              <a:rPr lang="en-US" dirty="0" err="1">
                <a:sym typeface="Wingdings" pitchFamily="2" charset="2"/>
              </a:rPr>
              <a:t>logfile</a:t>
            </a: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7528833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</a:t>
            </a:r>
            <a:r>
              <a:rPr lang="en-US" dirty="0" err="1"/>
              <a:t>DisplayManager</a:t>
            </a:r>
            <a:r>
              <a:rPr lang="en-US" dirty="0"/>
              <a:t>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/>
              <a:t>Can be called explicitly.  e.g., could put drawing code in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for Objects, better for game programmer if handled automatically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Extend Object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740348"/>
            <a:ext cx="4648200" cy="10156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p1(12,10), p2(1,3);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(p1, ‘*’,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::RED);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(p2, ‘M’,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::BLUE);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59239" y="5486400"/>
            <a:ext cx="4092122" cy="70788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Consolas" panose="020B0609020204030204" pitchFamily="49" charset="0"/>
                <a:cs typeface="Consolas" pitchFamily="49" charset="0"/>
              </a:rPr>
              <a:t>  public:</a:t>
            </a:r>
          </a:p>
          <a:p>
            <a:pPr marL="0" lvl="1"/>
            <a:r>
              <a:rPr lang="en-US" sz="2000" dirty="0">
                <a:latin typeface="Consolas" panose="020B0609020204030204" pitchFamily="49" charset="0"/>
                <a:cs typeface="Consolas" pitchFamily="49" charset="0"/>
              </a:rPr>
              <a:t>   virtual void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itchFamily="49" charset="0"/>
              </a:rPr>
              <a:t>draw()</a:t>
            </a:r>
          </a:p>
        </p:txBody>
      </p:sp>
    </p:spTree>
    <p:extLst>
      <p:ext uri="{BB962C8B-B14F-4D97-AF65-F5344CB8AC3E}">
        <p14:creationId xmlns:p14="http://schemas.microsoft.com/office/powerpoint/2010/main" val="179777314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</a:t>
            </a:r>
            <a:r>
              <a:rPr lang="en-US" dirty="0" err="1"/>
              <a:t>DisplayManager</a:t>
            </a:r>
            <a:r>
              <a:rPr lang="en-US" dirty="0"/>
              <a:t>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2743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Draw method does nothing in base class, but game code can override.  e.g., Star: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 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draw()</a:t>
            </a:r>
            <a:r>
              <a:rPr lang="en-US" sz="30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method to </a:t>
            </a:r>
            <a:r>
              <a:rPr lang="en-US" dirty="0" err="1"/>
              <a:t>WorldManager</a:t>
            </a:r>
            <a:r>
              <a:rPr lang="en-US" dirty="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45133" y="2363686"/>
            <a:ext cx="5827236" cy="707886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Star::draw() 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STAR_CHAR,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::WHITE);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7902" y="3962400"/>
            <a:ext cx="7141698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// Draw all objects.</a:t>
            </a:r>
            <a:endParaRPr lang="en-US" b="1" i="1" dirty="0">
              <a:solidFill>
                <a:srgbClr val="009900"/>
              </a:solidFill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::draw()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updates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all game objects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while not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i.isDone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invoke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i.currentObject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-&gt; draw()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i.next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while</a:t>
            </a:r>
          </a:p>
        </p:txBody>
      </p:sp>
    </p:spTree>
    <p:extLst>
      <p:ext uri="{BB962C8B-B14F-4D97-AF65-F5344CB8AC3E}">
        <p14:creationId xmlns:p14="http://schemas.microsoft.com/office/powerpoint/2010/main" val="414908992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</a:t>
            </a:r>
            <a:r>
              <a:rPr lang="en-US" dirty="0" err="1"/>
              <a:t>DisplayManager</a:t>
            </a:r>
            <a:r>
              <a:rPr lang="en-US" dirty="0"/>
              <a:t>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/>
              <a:t>Modify </a:t>
            </a:r>
            <a:r>
              <a:rPr lang="en-US" dirty="0" err="1"/>
              <a:t>GameManager</a:t>
            </a:r>
            <a:r>
              <a:rPr lang="en-US" dirty="0"/>
              <a:t>, game loop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Later, will add support for Sprites in </a:t>
            </a:r>
            <a:r>
              <a:rPr lang="en-US" dirty="0" err="1"/>
              <a:t>DisplayManager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50145" y="2057400"/>
            <a:ext cx="5715000" cy="317009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(game not over)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clock.delta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Get input from keyboard/mouse.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update()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draw()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loop_time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clock.split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(TARGET_TIME -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loop_time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end while</a:t>
            </a:r>
          </a:p>
        </p:txBody>
      </p:sp>
      <p:sp>
        <p:nvSpPr>
          <p:cNvPr id="6" name="Right Brace 5"/>
          <p:cNvSpPr/>
          <p:nvPr/>
        </p:nvSpPr>
        <p:spPr>
          <a:xfrm>
            <a:off x="6098345" y="3743066"/>
            <a:ext cx="304800" cy="531168"/>
          </a:xfrm>
          <a:prstGeom prst="rightBrace">
            <a:avLst>
              <a:gd name="adj1" fmla="val 40625"/>
              <a:gd name="adj2" fmla="val 48676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9986" y="3770977"/>
            <a:ext cx="755463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New</a:t>
            </a:r>
          </a:p>
        </p:txBody>
      </p:sp>
    </p:spTree>
    <p:extLst>
      <p:ext uri="{BB962C8B-B14F-4D97-AF65-F5344CB8AC3E}">
        <p14:creationId xmlns:p14="http://schemas.microsoft.com/office/powerpoint/2010/main" val="173901142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in 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Up to now, no easy way to make sure one Object drawn before another </a:t>
            </a:r>
          </a:p>
          <a:p>
            <a:pPr lvl="1"/>
            <a:r>
              <a:rPr lang="en-US" dirty="0"/>
              <a:t>e.g., If tried Saucer Shoot, Star may be on top of Hero</a:t>
            </a:r>
          </a:p>
          <a:p>
            <a:r>
              <a:rPr lang="en-US" dirty="0"/>
              <a:t>Provide means to control levels of Object’s display order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i="1" dirty="0">
                <a:sym typeface="Wingdings" pitchFamily="2" charset="2"/>
              </a:rPr>
              <a:t>Altitude</a:t>
            </a:r>
          </a:p>
          <a:p>
            <a:r>
              <a:rPr lang="en-US" dirty="0">
                <a:sym typeface="Wingdings" pitchFamily="2" charset="2"/>
              </a:rPr>
              <a:t>Draw “low altitude” Objects before higher altitude Objects</a:t>
            </a:r>
          </a:p>
          <a:p>
            <a:pPr lvl="1"/>
            <a:r>
              <a:rPr lang="en-US" dirty="0">
                <a:sym typeface="Wingdings" pitchFamily="2" charset="2"/>
              </a:rPr>
              <a:t>Higher altitude objects in same location overwrite lower ones before screen refresh</a:t>
            </a:r>
            <a:endParaRPr lang="en-US" dirty="0"/>
          </a:p>
          <a:p>
            <a:r>
              <a:rPr lang="en-US" dirty="0"/>
              <a:t>Is this 3</a:t>
            </a:r>
            <a:r>
              <a:rPr lang="en-US" baseline="30000" dirty="0"/>
              <a:t>rd</a:t>
            </a:r>
            <a:r>
              <a:rPr lang="en-US" dirty="0"/>
              <a:t> dimension? Not really since all in same plane for collisions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5885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 Extensions</a:t>
            </a:r>
            <a:br>
              <a:rPr lang="en-US" dirty="0"/>
            </a:br>
            <a:r>
              <a:rPr lang="en-US" dirty="0"/>
              <a:t>to Support Altitude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2449" y="1905000"/>
            <a:ext cx="7084255" cy="34778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altitude;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0 to MAX supported (lower drawn first).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Set object altitude.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Checks for in range [0, MAX_ALTITUDE].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setAltitude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new_altitude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object altitude.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getAltitude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7325" y="5655409"/>
            <a:ext cx="649415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Provide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MAX_ALITITUDE = 4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in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WorldManager.h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34803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WorldManager</a:t>
            </a:r>
            <a:r>
              <a:rPr lang="en-US" dirty="0"/>
              <a:t> Extensions</a:t>
            </a:r>
            <a:br>
              <a:rPr lang="en-US" dirty="0"/>
            </a:br>
            <a:r>
              <a:rPr lang="en-US" dirty="0"/>
              <a:t> to Support Altitude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5483" y="1905000"/>
            <a:ext cx="6792351" cy="317009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In draw()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alt = 0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MAX_ALTITUDE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Normal iteration through all objects.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p_temp_go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getAltitude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alt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Normal draw.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...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r>
              <a:rPr lang="da-DK" sz="2000" dirty="0">
                <a:latin typeface="Consolas" panose="020B0609020204030204" pitchFamily="49" charset="0"/>
                <a:cs typeface="Consolas" panose="020B0609020204030204" pitchFamily="49" charset="0"/>
              </a:rPr>
              <a:t>end for </a:t>
            </a:r>
            <a:r>
              <a:rPr lang="da-DK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Altitude outer loop.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4304" y="5486400"/>
            <a:ext cx="5134707" cy="83099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Q: What is the “cost” of doing altitude? – Can fix later with </a:t>
            </a:r>
            <a:r>
              <a:rPr lang="en-US" sz="2400" dirty="0" err="1"/>
              <a:t>SceneGraph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504895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#5!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Create </a:t>
            </a:r>
            <a:r>
              <a:rPr lang="en-US" dirty="0" err="1"/>
              <a:t>DisplayManager</a:t>
            </a:r>
            <a:r>
              <a:rPr lang="en-US" dirty="0"/>
              <a:t> (stub out and add to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dirty="0"/>
              <a:t>)</a:t>
            </a:r>
          </a:p>
          <a:p>
            <a:r>
              <a:rPr lang="en-US" dirty="0"/>
              <a:t>Write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getBuffer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Refer to SFML examples</a:t>
            </a:r>
          </a:p>
          <a:p>
            <a:r>
              <a:rPr lang="en-US" dirty="0"/>
              <a:t>Implement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then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Add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to Object and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</a:p>
          <a:p>
            <a:r>
              <a:rPr lang="en-US" dirty="0"/>
              <a:t>Modify </a:t>
            </a:r>
            <a:r>
              <a:rPr lang="en-US" dirty="0" err="1"/>
              <a:t>GameManager</a:t>
            </a:r>
            <a:r>
              <a:rPr lang="en-US" dirty="0"/>
              <a:t> game loop to call </a:t>
            </a:r>
            <a:r>
              <a:rPr lang="en-US" dirty="0" err="1">
                <a:cs typeface="Consolas" panose="020B0609020204030204" pitchFamily="49" charset="0"/>
              </a:rPr>
              <a:t>WorldManager</a:t>
            </a:r>
            <a:r>
              <a:rPr lang="en-US" dirty="0"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/>
              <a:t>DisplayManager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Implement drawing in layers.  Test with game objects at different heights</a:t>
            </a:r>
          </a:p>
        </p:txBody>
      </p:sp>
    </p:spTree>
    <p:extLst>
      <p:ext uri="{BB962C8B-B14F-4D97-AF65-F5344CB8AC3E}">
        <p14:creationId xmlns:p14="http://schemas.microsoft.com/office/powerpoint/2010/main" val="260627916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Consolas" pitchFamily="49" charset="0"/>
              </a:rPr>
              <a:t>Develop and Test in Isolation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1371600"/>
            <a:ext cx="42672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#8!  </a:t>
            </a:r>
            <a:endParaRPr lang="en-US" sz="3200" dirty="0"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393" y="2175803"/>
            <a:ext cx="7933007" cy="378565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unistd.h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for sleep()</a:t>
            </a:r>
          </a:p>
          <a:p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DisplayManager.h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::Vector(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10,5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'*'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::WHITE);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DM.swapBuffers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sleep(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r>
              <a:rPr lang="en-US" sz="2400" i="1" dirty="0">
                <a:solidFill>
                  <a:srgbClr val="008000"/>
                </a:solidFill>
                <a:cs typeface="Consolas" panose="020B0609020204030204" pitchFamily="49" charset="0"/>
              </a:rPr>
              <a:t>// sleep for 2 seconds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DM.shutDown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736060"/>
            <a:ext cx="2436180" cy="9233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Pop open SFML window</a:t>
            </a:r>
          </a:p>
          <a:p>
            <a:r>
              <a:rPr lang="en-US" dirty="0"/>
              <a:t>Draw ‘*’ at (10,5)</a:t>
            </a:r>
          </a:p>
          <a:p>
            <a:r>
              <a:rPr lang="en-US" dirty="0"/>
              <a:t>Close after 2 seconds</a:t>
            </a:r>
          </a:p>
        </p:txBody>
      </p:sp>
    </p:spTree>
    <p:extLst>
      <p:ext uri="{BB962C8B-B14F-4D97-AF65-F5344CB8AC3E}">
        <p14:creationId xmlns:p14="http://schemas.microsoft.com/office/powerpoint/2010/main" val="56389058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Sending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Input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Overview</a:t>
            </a:r>
          </a:p>
          <a:p>
            <a:pPr lvl="1"/>
            <a:r>
              <a:rPr lang="en-US" dirty="0"/>
              <a:t>SFML for Input</a:t>
            </a:r>
          </a:p>
          <a:p>
            <a:pPr lvl="1"/>
            <a:r>
              <a:rPr lang="en-US" dirty="0" err="1"/>
              <a:t>InputManager</a:t>
            </a:r>
            <a:endParaRPr lang="en-US" dirty="0"/>
          </a:p>
          <a:p>
            <a:pPr lvl="1"/>
            <a:r>
              <a:rPr lang="en-US" dirty="0"/>
              <a:t>Input Events</a:t>
            </a:r>
          </a:p>
          <a:p>
            <a:r>
              <a:rPr lang="en-US" dirty="0"/>
              <a:t>Moving Objects</a:t>
            </a:r>
          </a:p>
          <a:p>
            <a:r>
              <a:rPr lang="en-US" dirty="0" err="1"/>
              <a:t>Misc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0252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to Manage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Game could poll device directly.  e.g., see if press “space” then perform “jump”</a:t>
            </a:r>
          </a:p>
          <a:p>
            <a:r>
              <a:rPr lang="en-US" dirty="0"/>
              <a:t>Positives</a:t>
            </a:r>
          </a:p>
          <a:p>
            <a:pPr lvl="1"/>
            <a:r>
              <a:rPr lang="en-US" dirty="0"/>
              <a:t>Simple </a:t>
            </a:r>
          </a:p>
          <a:p>
            <a:r>
              <a:rPr lang="en-US" dirty="0"/>
              <a:t>Drawbacks</a:t>
            </a:r>
          </a:p>
          <a:p>
            <a:pPr lvl="1"/>
            <a:r>
              <a:rPr lang="en-US" dirty="0"/>
              <a:t>Device dependent. If device swapped (e.g., for joystick), game won’t work</a:t>
            </a:r>
          </a:p>
          <a:p>
            <a:pPr lvl="1"/>
            <a:r>
              <a:rPr lang="en-US" dirty="0"/>
              <a:t>If mapping changes (e.g., “space” becomes “fire”), game must be recompiled</a:t>
            </a:r>
          </a:p>
          <a:p>
            <a:pPr lvl="1"/>
            <a:r>
              <a:rPr lang="en-US" dirty="0"/>
              <a:t>If duplicate mapping (e.g., “left-mouse” also “jump”), must duplicate code</a:t>
            </a:r>
          </a:p>
          <a:p>
            <a:r>
              <a:rPr lang="en-US" dirty="0"/>
              <a:t>Role of game engine is to avoid such drawbacks, specifically in </a:t>
            </a:r>
            <a:r>
              <a:rPr lang="en-US" dirty="0" err="1"/>
              <a:t>InputManager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39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LogManager</a:t>
            </a:r>
            <a:r>
              <a:rPr lang="en-US" dirty="0"/>
              <a:t> – Functionality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Manages output to </a:t>
            </a:r>
            <a:r>
              <a:rPr lang="en-US" dirty="0" err="1"/>
              <a:t>logfile</a:t>
            </a:r>
            <a:endParaRPr lang="en-US" dirty="0"/>
          </a:p>
          <a:p>
            <a:pPr lvl="1"/>
            <a:r>
              <a:rPr lang="en-US" dirty="0"/>
              <a:t>Upon startup </a:t>
            </a:r>
            <a:r>
              <a:rPr lang="en-US" dirty="0">
                <a:sym typeface="Wingdings" pitchFamily="2" charset="2"/>
              </a:rPr>
              <a:t> open file</a:t>
            </a:r>
          </a:p>
          <a:p>
            <a:pPr lvl="1"/>
            <a:r>
              <a:rPr lang="en-US" dirty="0">
                <a:sym typeface="Wingdings" pitchFamily="2" charset="2"/>
              </a:rPr>
              <a:t>Upon shutdown  close file</a:t>
            </a:r>
          </a:p>
          <a:p>
            <a:r>
              <a:rPr lang="en-US" dirty="0"/>
              <a:t>Attributes</a:t>
            </a:r>
          </a:p>
          <a:p>
            <a:pPr lvl="1"/>
            <a:r>
              <a:rPr lang="en-US" dirty="0"/>
              <a:t>Need file handle</a:t>
            </a:r>
          </a:p>
          <a:p>
            <a:r>
              <a:rPr lang="en-US" dirty="0"/>
              <a:t>What else?</a:t>
            </a:r>
          </a:p>
          <a:p>
            <a:pPr lvl="1"/>
            <a:r>
              <a:rPr lang="en-US" dirty="0"/>
              <a:t>Method for general-purpose messages via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 lvl="2"/>
            <a:r>
              <a:rPr lang="en-US" dirty="0"/>
              <a:t>E.g., “Player is moving” </a:t>
            </a:r>
          </a:p>
          <a:p>
            <a:pPr lvl="2"/>
            <a:r>
              <a:rPr lang="en-US" dirty="0"/>
              <a:t>E.g., “Player is moving to (</a:t>
            </a:r>
            <a:r>
              <a:rPr lang="en-US" dirty="0" err="1"/>
              <a:t>x,y</a:t>
            </a:r>
            <a:r>
              <a:rPr lang="en-US" dirty="0"/>
              <a:t>)” with x and y passed in</a:t>
            </a:r>
          </a:p>
          <a:p>
            <a:pPr lvl="1"/>
            <a:r>
              <a:rPr lang="en-US" dirty="0"/>
              <a:t>Could include time - game or wall clock (optional)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6926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User provides input via device (e.g., button press)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Engine detects input has occurred</a:t>
            </a:r>
          </a:p>
          <a:p>
            <a:pPr lvl="1"/>
            <a:r>
              <a:rPr lang="en-US" dirty="0"/>
              <a:t>Determines whether to process at all (e.g., perhaps not during cut-scene)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input is to be processed, decode data from device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dirty="0"/>
              <a:t>May mean dealing with device specific details (e.g., degrees of rotation on analog stick)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Encode into abstract, device-independent form suitable for game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9402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Must receive from device</a:t>
            </a:r>
          </a:p>
          <a:p>
            <a:r>
              <a:rPr lang="en-US" dirty="0"/>
              <a:t>Must notify objects (objects provide action)</a:t>
            </a:r>
          </a:p>
          <a:p>
            <a:r>
              <a:rPr lang="en-US" dirty="0"/>
              <a:t>Manager must “understand” low level details of device to produce meaningful Event</a:t>
            </a:r>
          </a:p>
          <a:p>
            <a:r>
              <a:rPr lang="en-US" dirty="0"/>
              <a:t>Event must include enough details specific for device</a:t>
            </a:r>
          </a:p>
          <a:p>
            <a:pPr lvl="1"/>
            <a:r>
              <a:rPr lang="en-US" dirty="0"/>
              <a:t>e.g., keyboard needs key value pressed</a:t>
            </a:r>
          </a:p>
          <a:p>
            <a:pPr lvl="1"/>
            <a:r>
              <a:rPr lang="en-US" dirty="0"/>
              <a:t>e.g., mouse needs location, button action</a:t>
            </a:r>
          </a:p>
        </p:txBody>
      </p:sp>
    </p:spTree>
    <p:extLst>
      <p:ext uri="{BB962C8B-B14F-4D97-AF65-F5344CB8AC3E}">
        <p14:creationId xmlns:p14="http://schemas.microsoft.com/office/powerpoint/2010/main" val="379707165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in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Many choices, but uses SFML</a:t>
            </a:r>
          </a:p>
          <a:p>
            <a:pPr lvl="1"/>
            <a:r>
              <a:rPr lang="en-US" dirty="0"/>
              <a:t>Already used for output/graphics</a:t>
            </a:r>
          </a:p>
          <a:p>
            <a:r>
              <a:rPr lang="en-US" dirty="0"/>
              <a:t>Provides non-blocking input</a:t>
            </a:r>
          </a:p>
          <a:p>
            <a:pPr lvl="1"/>
            <a:r>
              <a:rPr lang="en-US" dirty="0"/>
              <a:t>Game won’t block for “enter” key (unlike, e.g.,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cin</a:t>
            </a:r>
            <a:r>
              <a:rPr lang="en-US" dirty="0">
                <a:cs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scanf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/>
              <a:t>)</a:t>
            </a:r>
          </a:p>
          <a:p>
            <a:r>
              <a:rPr lang="en-US" dirty="0"/>
              <a:t>Handles keyboard</a:t>
            </a:r>
          </a:p>
          <a:p>
            <a:pPr lvl="1"/>
            <a:r>
              <a:rPr lang="en-US" dirty="0"/>
              <a:t>Key press, key down, key release</a:t>
            </a:r>
          </a:p>
          <a:p>
            <a:r>
              <a:rPr lang="en-US" dirty="0"/>
              <a:t>Handles mouse</a:t>
            </a:r>
          </a:p>
          <a:p>
            <a:pPr lvl="1"/>
            <a:r>
              <a:rPr lang="en-US" dirty="0"/>
              <a:t>Left and right buttons, mouse location/movement</a:t>
            </a:r>
          </a:p>
        </p:txBody>
      </p:sp>
      <p:pic>
        <p:nvPicPr>
          <p:cNvPr id="4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446667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55389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SFML for Game-Type Input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632"/>
            <a:ext cx="8229600" cy="4525963"/>
          </a:xfrm>
        </p:spPr>
        <p:txBody>
          <a:bodyPr/>
          <a:lstStyle/>
          <a:p>
            <a:r>
              <a:rPr lang="en-US" dirty="0"/>
              <a:t>Assume have SFML window open</a:t>
            </a:r>
          </a:p>
          <a:p>
            <a:r>
              <a:rPr lang="en-US" dirty="0"/>
              <a:t>Only setup needed:</a:t>
            </a:r>
          </a:p>
          <a:p>
            <a:endParaRPr lang="en-US" dirty="0"/>
          </a:p>
          <a:p>
            <a:r>
              <a:rPr lang="en-US" dirty="0"/>
              <a:t>Then, during game: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5715" y="2494632"/>
            <a:ext cx="7086600" cy="52322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</a:rPr>
              <a:t>// Disable keyboard repeat (only do once).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setKeyRepeatEnabled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829" y="3632756"/>
            <a:ext cx="7097486" cy="310854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Go through all Window events, extracting recognized ones.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p_window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pollEvent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(event))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do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event passed as reference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Key was pressed.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event.type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KeyPressed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then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event.key.code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sf::Keyboard::A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Do A key pressed stuff.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Key was released.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event.type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KeyReleased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Do key released stuff.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end if </a:t>
            </a:r>
          </a:p>
        </p:txBody>
      </p:sp>
      <p:pic>
        <p:nvPicPr>
          <p:cNvPr id="6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719491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SFML for Game-Type Input 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990600"/>
            <a:ext cx="7162800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was moved.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event.type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MouseMoved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Do mouse moved stuff.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was clicked.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event.type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sf::Event::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MouseButtonPressed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event.mouseButton.button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sf::Mouse::Right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Do right mouse clicked stuff.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while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 is pressed (currently held down).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sf::Keyboard::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isKeyPressed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i="1" dirty="0" err="1">
                <a:latin typeface="Consolas" panose="020B0609020204030204" pitchFamily="49" charset="0"/>
                <a:cs typeface="Consolas" panose="020B0609020204030204" pitchFamily="49" charset="0"/>
              </a:rPr>
              <a:t>keycode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Do key is pressed stuff.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button is pressed (currently held down).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sf::Mouse::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isButtonPressed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i="1" dirty="0">
                <a:latin typeface="Consolas" panose="020B0609020204030204" pitchFamily="49" charset="0"/>
                <a:cs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Do mouse is pressed stuff.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</p:txBody>
      </p:sp>
      <p:pic>
        <p:nvPicPr>
          <p:cNvPr id="4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696346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376069" y="2890634"/>
            <a:ext cx="5783262" cy="1143000"/>
          </a:xfrm>
        </p:spPr>
        <p:txBody>
          <a:bodyPr/>
          <a:lstStyle/>
          <a:p>
            <a:r>
              <a:rPr lang="en-US" dirty="0" err="1"/>
              <a:t>InputManager.h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533400"/>
            <a:ext cx="5232009" cy="600164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Manager.h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 public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operator=(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Get the one and only instance of the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InputManager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&amp;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getInstance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Get terminal ready to capture input.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return -1.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Revert back to normal terminal mode.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Get input from the keyboard and mouse.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Pass event along to all Objects.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getInput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  <a:endParaRPr lang="en-US" sz="1600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40228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</a:t>
            </a:r>
            <a:r>
              <a:rPr lang="en-US" dirty="0" err="1"/>
              <a:t>StartUp</a:t>
            </a:r>
            <a:r>
              <a:rPr lang="en-US" dirty="0"/>
              <a:t>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Note, SFML window needs to be created before </a:t>
            </a:r>
            <a:r>
              <a:rPr lang="en-US" dirty="0" err="1"/>
              <a:t>InputManager</a:t>
            </a:r>
            <a:r>
              <a:rPr lang="en-US" dirty="0"/>
              <a:t> can start</a:t>
            </a:r>
          </a:p>
          <a:p>
            <a:pPr marL="400050" lvl="2" indent="0">
              <a:buNone/>
            </a:pP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New start up dependency order for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</a:p>
          <a:p>
            <a:pPr marL="857250" lvl="2" indent="-457200">
              <a:buFont typeface="+mj-lt"/>
              <a:buAutoNum type="arabicPeriod"/>
            </a:pPr>
            <a:r>
              <a:rPr lang="en-US" dirty="0" err="1"/>
              <a:t>LogManager</a:t>
            </a:r>
            <a:endParaRPr lang="en-US" dirty="0"/>
          </a:p>
          <a:p>
            <a:pPr marL="857250" lvl="2" indent="-457200">
              <a:buFont typeface="+mj-lt"/>
              <a:buAutoNum type="arabicPeriod"/>
            </a:pPr>
            <a:r>
              <a:rPr lang="en-US" dirty="0" err="1"/>
              <a:t>DisplayManager</a:t>
            </a:r>
            <a:endParaRPr lang="en-US" dirty="0"/>
          </a:p>
          <a:p>
            <a:pPr marL="857250" lvl="2" indent="-457200">
              <a:buFont typeface="+mj-lt"/>
              <a:buAutoNum type="arabicPeriod"/>
            </a:pPr>
            <a:r>
              <a:rPr lang="en-US" dirty="0" err="1"/>
              <a:t>InputManager</a:t>
            </a:r>
            <a:endParaRPr lang="en-US" dirty="0"/>
          </a:p>
          <a:p>
            <a:pPr marL="457200" lvl="1" indent="-457200">
              <a:buFont typeface="Arial" pitchFamily="34" charset="0"/>
              <a:buChar char="•"/>
            </a:pPr>
            <a:r>
              <a:rPr lang="en-US" dirty="0"/>
              <a:t>Can check startup status in base Manager class</a:t>
            </a:r>
          </a:p>
          <a:p>
            <a:pPr marL="400050" lvl="2" indent="0"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isStarted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8462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1600200" y="304800"/>
            <a:ext cx="6375009" cy="1143000"/>
          </a:xfrm>
        </p:spPr>
        <p:txBody>
          <a:bodyPr/>
          <a:lstStyle/>
          <a:p>
            <a:r>
              <a:rPr lang="en-US" dirty="0" err="1"/>
              <a:t>InputManager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startUp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1752600"/>
            <a:ext cx="7315200" cy="369331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window ready to capture input.</a:t>
            </a:r>
          </a:p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return -1.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is not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started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then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error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RenderWindow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window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getWindow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disable key repeat in window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invoke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208828900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InputManager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shutDown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Turn on key repeat</a:t>
            </a:r>
          </a:p>
          <a:p>
            <a:r>
              <a:rPr lang="en-US" dirty="0"/>
              <a:t>Note: assume </a:t>
            </a:r>
            <a:r>
              <a:rPr lang="en-US" dirty="0" err="1"/>
              <a:t>InputManager</a:t>
            </a:r>
            <a:r>
              <a:rPr lang="en-US" dirty="0"/>
              <a:t> shuts down before </a:t>
            </a:r>
            <a:r>
              <a:rPr lang="en-US" dirty="0" err="1"/>
              <a:t>DisplayManager</a:t>
            </a:r>
            <a:r>
              <a:rPr lang="en-US" dirty="0"/>
              <a:t>, so </a:t>
            </a:r>
            <a:r>
              <a:rPr lang="en-US" dirty="0" err="1"/>
              <a:t>InputManager</a:t>
            </a:r>
            <a:r>
              <a:rPr lang="en-US" dirty="0"/>
              <a:t> </a:t>
            </a:r>
            <a:r>
              <a:rPr lang="en-US" i="1" dirty="0"/>
              <a:t>doesn’t </a:t>
            </a:r>
            <a:r>
              <a:rPr lang="en-US" dirty="0"/>
              <a:t>close SFML window</a:t>
            </a:r>
            <a:endParaRPr lang="en-US" dirty="0">
              <a:solidFill>
                <a:srgbClr val="0070C0"/>
              </a:solidFill>
              <a:cs typeface="Consolas" pitchFamily="49" charset="0"/>
            </a:endParaRPr>
          </a:p>
          <a:p>
            <a:r>
              <a:rPr lang="en-US" dirty="0"/>
              <a:t>Set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is_started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to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0480881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304800"/>
            <a:ext cx="6629400" cy="618630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input from the keyboard and mouse.</a:t>
            </a:r>
          </a:p>
          <a:p>
            <a:r>
              <a:rPr lang="en-US" i="1" dirty="0">
                <a:solidFill>
                  <a:srgbClr val="008000"/>
                </a:solidFill>
              </a:rPr>
              <a:t>// Pass event along to all Objects.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getInput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Check past window events.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while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do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 press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else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 release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else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 moved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else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 clicked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219700" y="27813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InputManager</a:t>
            </a:r>
            <a:r>
              <a:rPr lang="en-US" sz="4000" dirty="0"/>
              <a:t> </a:t>
            </a:r>
            <a:r>
              <a:rPr lang="en-US" sz="4000" dirty="0" err="1">
                <a:solidFill>
                  <a:srgbClr val="0070C0"/>
                </a:solidFill>
              </a:rPr>
              <a:t>getInput</a:t>
            </a:r>
            <a:r>
              <a:rPr lang="en-US" sz="4000" dirty="0">
                <a:solidFill>
                  <a:srgbClr val="0070C0"/>
                </a:solidFill>
              </a:rPr>
              <a:t>() </a:t>
            </a:r>
            <a:r>
              <a:rPr lang="en-US" sz="4000" dirty="0"/>
              <a:t>(1 of 2)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314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General Purpose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</a:t>
            </a:r>
            <a:r>
              <a:rPr lang="en-US" dirty="0">
                <a:cs typeface="Consolas" pitchFamily="49" charset="0"/>
              </a:rPr>
              <a:t>sing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dirty="0"/>
              <a:t>one of most versatile</a:t>
            </a:r>
          </a:p>
          <a:p>
            <a:pPr lvl="1"/>
            <a:r>
              <a:rPr lang="en-US" dirty="0"/>
              <a:t>But using it requires pre-determined number of arguments</a:t>
            </a:r>
          </a:p>
          <a:p>
            <a:pPr marL="457200" lvl="1" indent="0">
              <a:buNone/>
            </a:pPr>
            <a:r>
              <a:rPr lang="en-US" sz="22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22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“Bob wrote 123 lines”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sz="2200" i="1" dirty="0">
                <a:solidFill>
                  <a:srgbClr val="009900"/>
                </a:solidFill>
                <a:cs typeface="Consolas" pitchFamily="49" charset="0"/>
              </a:rPr>
              <a:t>// 1 argument</a:t>
            </a:r>
          </a:p>
          <a:p>
            <a:pPr marL="457200" lvl="1" indent="0">
              <a:buNone/>
            </a:pPr>
            <a:r>
              <a:rPr lang="en-US" sz="22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22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“%s wrote %d lines”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“Bob”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123</a:t>
            </a:r>
            <a:r>
              <a:rPr lang="en-US" sz="22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200" i="1" dirty="0">
                <a:solidFill>
                  <a:srgbClr val="009900"/>
                </a:solidFill>
                <a:cs typeface="Consolas" pitchFamily="49" charset="0"/>
              </a:rPr>
              <a:t>// 3 arguments</a:t>
            </a:r>
          </a:p>
          <a:p>
            <a:r>
              <a:rPr lang="en-US" dirty="0"/>
              <a:t>But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itself allows variable number or arguments</a:t>
            </a:r>
          </a:p>
          <a:p>
            <a:r>
              <a:rPr lang="en-US" dirty="0"/>
              <a:t>Solution </a:t>
            </a:r>
            <a:r>
              <a:rPr lang="en-US" dirty="0">
                <a:sym typeface="Wingdings" pitchFamily="2" charset="2"/>
              </a:rPr>
              <a:t> use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printf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dirty="0">
                <a:sym typeface="Wingdings" pitchFamily="2" charset="2"/>
              </a:rPr>
              <a:t>’s mechanism for variable number of arguments passed in</a:t>
            </a:r>
            <a:r>
              <a:rPr lang="en-US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writeLog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</a:p>
          <a:p>
            <a:pPr lvl="1"/>
            <a:r>
              <a:rPr lang="en-US" dirty="0">
                <a:sym typeface="Wingdings" pitchFamily="2" charset="2"/>
              </a:rPr>
              <a:t>Specify with “</a:t>
            </a:r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…</a:t>
            </a:r>
            <a:r>
              <a:rPr lang="en-US" dirty="0">
                <a:sym typeface="Wingdings" pitchFamily="2" charset="2"/>
              </a:rPr>
              <a:t>”: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5638800"/>
            <a:ext cx="5121915" cy="1015663"/>
          </a:xfrm>
          <a:prstGeom prst="rect">
            <a:avLst/>
          </a:prstGeom>
          <a:solidFill>
            <a:srgbClr val="FFFF99"/>
          </a:solidFill>
          <a:ln w="28575">
            <a:solidFill>
              <a:srgbClr val="0033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void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writeLog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</a:t>
            </a:r>
            <a:r>
              <a:rPr lang="en-US" sz="2000" dirty="0" err="1">
                <a:latin typeface="Consolas" pitchFamily="49" charset="0"/>
                <a:cs typeface="Consolas" pitchFamily="49" charset="0"/>
                <a:sym typeface="Wingdings" pitchFamily="2" charset="2"/>
              </a:rPr>
              <a:t>const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0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char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*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fmt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, …) </a:t>
            </a:r>
            <a:r>
              <a:rPr lang="en-US" sz="20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{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…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}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9859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9646"/>
            <a:ext cx="6629400" cy="674030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while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Window events.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Check current key press events for each key.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 pressed (sf::Keyboard::Up)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Check current mouse press events for each button.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 button pressed (sf::Mouse::Left)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create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send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Objects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219700" y="27813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InputManager</a:t>
            </a:r>
            <a:r>
              <a:rPr lang="en-US" sz="4000" dirty="0"/>
              <a:t> </a:t>
            </a:r>
            <a:r>
              <a:rPr lang="en-US" sz="4000" dirty="0" err="1">
                <a:solidFill>
                  <a:srgbClr val="0070C0"/>
                </a:solidFill>
              </a:rPr>
              <a:t>getInput</a:t>
            </a:r>
            <a:r>
              <a:rPr lang="en-US" sz="4000" dirty="0">
                <a:solidFill>
                  <a:srgbClr val="0070C0"/>
                </a:solidFill>
              </a:rPr>
              <a:t>() </a:t>
            </a:r>
            <a:r>
              <a:rPr lang="en-US" sz="4000" dirty="0"/>
              <a:t>(2 of 2)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302055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InputManager</a:t>
            </a:r>
            <a:r>
              <a:rPr lang="en-US" dirty="0"/>
              <a:t> </a:t>
            </a:r>
            <a:r>
              <a:rPr lang="en-US" dirty="0" err="1"/>
              <a:t>Misc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78"/>
            <a:ext cx="8229600" cy="4525963"/>
          </a:xfrm>
        </p:spPr>
        <p:txBody>
          <a:bodyPr/>
          <a:lstStyle/>
          <a:p>
            <a:r>
              <a:rPr lang="en-US" dirty="0"/>
              <a:t>Modify </a:t>
            </a:r>
            <a:r>
              <a:rPr lang="en-US" dirty="0" err="1"/>
              <a:t>GameManager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run()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game loop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2514600"/>
            <a:ext cx="4038600" cy="163121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r>
              <a:rPr lang="en-US" sz="20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(Inside </a:t>
            </a:r>
            <a:r>
              <a:rPr lang="en-US" sz="2000" i="1" dirty="0" err="1">
                <a:solidFill>
                  <a:srgbClr val="009900"/>
                </a:solidFill>
                <a:cs typeface="Consolas" panose="020B0609020204030204" pitchFamily="49" charset="0"/>
              </a:rPr>
              <a:t>GameManager’s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 run())</a:t>
            </a:r>
          </a:p>
          <a:p>
            <a:r>
              <a:rPr lang="en-US" sz="20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Get input.</a:t>
            </a:r>
          </a:p>
          <a:p>
            <a:r>
              <a:rPr lang="en-US" sz="20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getInput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20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682197"/>
            <a:ext cx="6484597" cy="95410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Now, need events for keyboard and mouse </a:t>
            </a:r>
          </a:p>
          <a:p>
            <a:pPr algn="ctr"/>
            <a:r>
              <a:rPr lang="en-US" sz="2800" dirty="0">
                <a:sym typeface="Wingdings" panose="05000000000000000000" pitchFamily="2" charset="2"/>
              </a:rPr>
              <a:t> passed to Objects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998254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642769" y="2815431"/>
            <a:ext cx="5707062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EventKeyboard.h</a:t>
            </a:r>
            <a:r>
              <a:rPr lang="en-US" dirty="0"/>
              <a:t> (1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228600"/>
            <a:ext cx="7315200" cy="624786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KEYBOARD_EVENT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::keyboard";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Types of keyboard actions Dragonfly recognizes.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UNDEFINED_KEYBOARD_ACTION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-1,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Undefined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KEY_PRESSED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   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Was down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KEY_RELEASED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  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Was released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KEY_DOWN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      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Is down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Keys Dragonfly recognizes.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New namespace for clarity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UNDEFINED_KEY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SPACE, RETURN, ESCAPE, TAB, LEFTARROW, RIGHTARROW,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UPARROW, DOWNARROW, PAUSE, MINUS, PLUS, TILDE, PERIOD,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COMMA, SLASH, LEFTCONTROL, RIGHTCONTROL, LEFTSHIFT,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RIGHTSHIFT, F1, F2, F3, F4, F5, F6, F7, F8, </a:t>
            </a:r>
            <a:r>
              <a:rPr lang="pt-BR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F9, F10, F11,</a:t>
            </a:r>
          </a:p>
          <a:p>
            <a:r>
              <a:rPr lang="pt-BR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F12, A, B, C, D, E, F, G, H, I, J, K, L, M, N, O, P, Q, R, </a:t>
            </a:r>
          </a:p>
          <a:p>
            <a:r>
              <a:rPr lang="pt-BR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S, T, U, V, W, X, Y, Z, NUM1, NUM2, NUM3, NUM4, NUM5, NUM6,</a:t>
            </a:r>
          </a:p>
          <a:p>
            <a:r>
              <a:rPr lang="pt-BR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NUM7,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NUM8, NUM9, NUM0,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end of namespace input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711398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642769" y="2815431"/>
            <a:ext cx="5707062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EventKeyboard.h</a:t>
            </a:r>
            <a:r>
              <a:rPr lang="en-US" dirty="0"/>
              <a:t> (2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7315200" cy="526297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 public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key_val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 value.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keyboard_action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 action.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key in event.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key from event.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keyboard event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keyboard event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57544378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642769" y="2815431"/>
            <a:ext cx="5707062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EventKeyboard.h</a:t>
            </a:r>
            <a:r>
              <a:rPr lang="en-US" dirty="0"/>
              <a:t> (2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7315200" cy="526297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 public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key_val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 value.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keyboard_action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Key action.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key in event.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key from event.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Keyboard::Key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getKey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keyboard event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keyboard event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getKeyboardAction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3887569"/>
            <a:ext cx="2046849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Typically used by </a:t>
            </a:r>
            <a:r>
              <a:rPr lang="en-US" dirty="0" err="1"/>
              <a:t>InputManager</a:t>
            </a:r>
            <a:r>
              <a:rPr lang="en-US" dirty="0"/>
              <a:t> only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86200" y="4268569"/>
            <a:ext cx="1437249" cy="533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15000" y="2514600"/>
            <a:ext cx="274320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Typically used by game code (e.g., to see what key was pressed)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048000" y="2976265"/>
            <a:ext cx="2514600" cy="123446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766124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64945" y="2819400"/>
            <a:ext cx="5867400" cy="1143000"/>
          </a:xfrm>
        </p:spPr>
        <p:txBody>
          <a:bodyPr/>
          <a:lstStyle/>
          <a:p>
            <a:r>
              <a:rPr lang="en-US" dirty="0" err="1"/>
              <a:t>EventMouse.h</a:t>
            </a:r>
            <a:r>
              <a:rPr lang="en-US" dirty="0"/>
              <a:t> (1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228600"/>
            <a:ext cx="6629400" cy="649408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::string MOUSE_EVENT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::mouse";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of mouse buttons recognized by Dragonfly.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namespace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Mouse {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Button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UNDEFINED_MOUSE_BUTTON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LEFT,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RIGHT,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MIDDLE,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of mouse actions recognized by Dragonfly.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UNDEFINED_MOUSE_ACTION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CLICKED,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PRESSED,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MOVED,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 public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mouse_action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Mouse::Button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mouse_button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button.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mouse_xy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              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Mouse (</a:t>
            </a:r>
            <a:r>
              <a:rPr lang="en-US" sz="1600" i="1" dirty="0" err="1">
                <a:solidFill>
                  <a:srgbClr val="008000"/>
                </a:solidFill>
                <a:cs typeface="Consolas" panose="020B0609020204030204" pitchFamily="49" charset="0"/>
              </a:rPr>
              <a:t>x,y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) coordinates.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05400" y="3733800"/>
            <a:ext cx="2514600" cy="120032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Note, all (</a:t>
            </a:r>
            <a:r>
              <a:rPr lang="en-US" dirty="0" err="1"/>
              <a:t>x,y</a:t>
            </a:r>
            <a:r>
              <a:rPr lang="en-US" dirty="0"/>
              <a:t>) coordinates in Dragonfly, including the mouse, are in spaces not pixels.</a:t>
            </a:r>
          </a:p>
        </p:txBody>
      </p:sp>
    </p:spTree>
    <p:extLst>
      <p:ext uri="{BB962C8B-B14F-4D97-AF65-F5344CB8AC3E}">
        <p14:creationId xmlns:p14="http://schemas.microsoft.com/office/powerpoint/2010/main" val="401410683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64945" y="2819400"/>
            <a:ext cx="5867400" cy="1143000"/>
          </a:xfrm>
        </p:spPr>
        <p:txBody>
          <a:bodyPr/>
          <a:lstStyle/>
          <a:p>
            <a:r>
              <a:rPr lang="en-US" dirty="0" err="1"/>
              <a:t>EventMouse.h</a:t>
            </a:r>
            <a:r>
              <a:rPr lang="en-US" dirty="0"/>
              <a:t> 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914400"/>
            <a:ext cx="6629400" cy="526297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Load mouse event's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new_mouse_action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mouse event's action.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getMouseAction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mouse event's button.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setMouseButton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(Mouse::Button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new_mouse_button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mouse event's button.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Mouse::Button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getMouseButton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Set mouse event's position.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setMousePosition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new_mouse_xy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Get mouse event's y position.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getMousePosition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81215730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Have We Done?</a:t>
            </a:r>
            <a:br>
              <a:rPr lang="en-US" dirty="0"/>
            </a:br>
            <a:r>
              <a:rPr lang="en-US" dirty="0"/>
              <a:t>The Complete Game Loop!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742050"/>
            <a:ext cx="8915400" cy="378565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Section 4.4.3, p73.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(game not over)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do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Line 11, Listing 4.24, p77.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clock.delta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		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Line 13, Listing 4.19, p73.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InputManager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getInput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Listing 4.88, p132.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update()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Listing 4.61, p107.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draw()	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Listing 4.76, p122.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swapBuffers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	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Listing 4.74, p121.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loop_time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clock.split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	   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Line 17, Listing 4.19, p73.</a:t>
            </a:r>
          </a:p>
          <a:p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sleep(TARGET_TIME - 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loop_time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2400" i="1" dirty="0">
                <a:solidFill>
                  <a:srgbClr val="009900"/>
                </a:solidFill>
                <a:cs typeface="Consolas" panose="020B0609020204030204" pitchFamily="49" charset="0"/>
              </a:rPr>
              <a:t>// Listing 4.20-4.21, p74.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end while</a:t>
            </a:r>
          </a:p>
        </p:txBody>
      </p:sp>
    </p:spTree>
    <p:extLst>
      <p:ext uri="{BB962C8B-B14F-4D97-AF65-F5344CB8AC3E}">
        <p14:creationId xmlns:p14="http://schemas.microsoft.com/office/powerpoint/2010/main" val="180045644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#6!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191000"/>
          </a:xfrm>
        </p:spPr>
        <p:txBody>
          <a:bodyPr>
            <a:normAutofit/>
          </a:bodyPr>
          <a:lstStyle/>
          <a:p>
            <a:r>
              <a:rPr lang="en-US" dirty="0"/>
              <a:t>Create </a:t>
            </a:r>
            <a:r>
              <a:rPr lang="en-US" dirty="0" err="1"/>
              <a:t>InputManager</a:t>
            </a:r>
            <a:r>
              <a:rPr lang="en-US" dirty="0"/>
              <a:t> (stub out and add to project 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dirty="0"/>
              <a:t>)</a:t>
            </a:r>
          </a:p>
          <a:p>
            <a:r>
              <a:rPr lang="en-US" dirty="0"/>
              <a:t>Write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Verify </a:t>
            </a:r>
            <a:r>
              <a:rPr lang="en-US" dirty="0" err="1"/>
              <a:t>DisplayManager</a:t>
            </a:r>
            <a:r>
              <a:rPr lang="en-US" dirty="0"/>
              <a:t> start up dependency</a:t>
            </a:r>
          </a:p>
          <a:p>
            <a:r>
              <a:rPr lang="en-US" dirty="0"/>
              <a:t>Create </a:t>
            </a:r>
            <a:r>
              <a:rPr lang="en-US" dirty="0" err="1"/>
              <a:t>EventKeyboard</a:t>
            </a:r>
            <a:r>
              <a:rPr lang="en-US" dirty="0"/>
              <a:t> and </a:t>
            </a:r>
            <a:r>
              <a:rPr lang="en-US" dirty="0" err="1"/>
              <a:t>EventMouse</a:t>
            </a:r>
            <a:r>
              <a:rPr lang="en-US" dirty="0"/>
              <a:t> (add to project 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dirty="0"/>
              <a:t>)</a:t>
            </a:r>
          </a:p>
          <a:p>
            <a:r>
              <a:rPr lang="en-US" dirty="0"/>
              <a:t>Integrate with </a:t>
            </a:r>
            <a:r>
              <a:rPr lang="en-US" dirty="0" err="1"/>
              <a:t>GameManager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5758188"/>
            <a:ext cx="6654001" cy="70788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Can now have player “control” game Object!  e.g., ‘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wasd</a:t>
            </a:r>
            <a:r>
              <a:rPr lang="en-US" sz="2000" dirty="0"/>
              <a:t>’ keys.</a:t>
            </a:r>
          </a:p>
          <a:p>
            <a:r>
              <a:rPr lang="en-US" sz="2000" dirty="0"/>
              <a:t>See Hero from Saucer Shoot, for example.</a:t>
            </a:r>
          </a:p>
        </p:txBody>
      </p:sp>
    </p:spTree>
    <p:extLst>
      <p:ext uri="{BB962C8B-B14F-4D97-AF65-F5344CB8AC3E}">
        <p14:creationId xmlns:p14="http://schemas.microsoft.com/office/powerpoint/2010/main" val="3702719585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Filtering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Input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Moving Objects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Velocity</a:t>
            </a:r>
          </a:p>
          <a:p>
            <a:pPr lvl="1"/>
            <a:r>
              <a:rPr lang="en-US" dirty="0"/>
              <a:t>Collisions</a:t>
            </a:r>
          </a:p>
          <a:p>
            <a:pPr lvl="1"/>
            <a:r>
              <a:rPr lang="en-US" dirty="0"/>
              <a:t>World boundaries</a:t>
            </a:r>
          </a:p>
          <a:p>
            <a:r>
              <a:rPr lang="en-US" dirty="0" err="1"/>
              <a:t>Misc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80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Purpose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23218"/>
            <a:ext cx="38862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Need 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stdarg.h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dirty="0"/>
              <a:t>Create a 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va_list</a:t>
            </a:r>
            <a:endParaRPr lang="en-US" sz="3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Structure gets initialized with arguments</a:t>
            </a:r>
          </a:p>
          <a:p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va_start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30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with name of last known argument</a:t>
            </a:r>
          </a:p>
          <a:p>
            <a:pPr lvl="1"/>
            <a:r>
              <a:rPr lang="en-US" dirty="0"/>
              <a:t>Sets up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va_list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/>
              <a:t>Can then do 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3000" dirty="0">
                <a:cs typeface="Consolas" pitchFamily="49" charset="0"/>
              </a:rPr>
              <a:t>, </a:t>
            </a:r>
            <a:r>
              <a:rPr lang="en-US" dirty="0"/>
              <a:t>but with 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va_list</a:t>
            </a:r>
            <a:endParaRPr lang="en-US" sz="3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Font typeface="Wingdings"/>
              <a:buChar char="à"/>
            </a:pP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vfprintf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</a:p>
          <a:p>
            <a:pPr lvl="2"/>
            <a:r>
              <a:rPr lang="en-US" sz="2200" dirty="0">
                <a:cs typeface="Consolas" pitchFamily="49" charset="0"/>
                <a:sym typeface="Wingdings" pitchFamily="2" charset="2"/>
              </a:rPr>
              <a:t>Uses macros to increment across </a:t>
            </a:r>
            <a:r>
              <a:rPr lang="en-US" sz="22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args</a:t>
            </a:r>
            <a:endParaRPr lang="en-US" sz="22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va_end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/>
              <a:t> when done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2209800"/>
            <a:ext cx="5105400" cy="270843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stdio.h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7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stdarg.h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sz="17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7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writeMessage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7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700" dirty="0">
                <a:latin typeface="Consolas" pitchFamily="49" charset="0"/>
                <a:cs typeface="Consolas" pitchFamily="49" charset="0"/>
              </a:rPr>
              <a:t>char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fmt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...) </a:t>
            </a:r>
            <a:r>
              <a:rPr lang="en-US" sz="17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fprintf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stderr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7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"Message: "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va_list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args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va_start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args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fmt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vfprintf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stderr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fmt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args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va_end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7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args</a:t>
            </a:r>
            <a:r>
              <a:rPr lang="en-US" sz="17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7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97814" y="1601447"/>
            <a:ext cx="364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(“</a:t>
            </a:r>
            <a:r>
              <a:rPr lang="en-US" dirty="0" err="1"/>
              <a:t>va</a:t>
            </a:r>
            <a:r>
              <a:rPr lang="en-US" dirty="0"/>
              <a:t>” stands for “variable argument”)</a:t>
            </a:r>
          </a:p>
        </p:txBody>
      </p:sp>
    </p:spTree>
    <p:extLst>
      <p:ext uri="{BB962C8B-B14F-4D97-AF65-F5344CB8AC3E}">
        <p14:creationId xmlns:p14="http://schemas.microsoft.com/office/powerpoint/2010/main" val="1711346556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Kinematics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37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Up to now, need to</a:t>
            </a:r>
          </a:p>
          <a:p>
            <a:pPr marL="0" indent="0">
              <a:buNone/>
            </a:pPr>
            <a:r>
              <a:rPr lang="en-US" dirty="0"/>
              <a:t>move by updating </a:t>
            </a:r>
          </a:p>
          <a:p>
            <a:pPr marL="0" indent="0">
              <a:buNone/>
            </a:pPr>
            <a:r>
              <a:rPr lang="en-US" dirty="0"/>
              <a:t>location in game code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every step</a:t>
            </a:r>
          </a:p>
          <a:p>
            <a:endParaRPr lang="en-US" dirty="0"/>
          </a:p>
          <a:p>
            <a:endParaRPr lang="en-US" sz="2600" dirty="0"/>
          </a:p>
          <a:p>
            <a:r>
              <a:rPr lang="en-US" dirty="0"/>
              <a:t>Instead, have Engine do same work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>
                <a:sym typeface="Wingdings" pitchFamily="2" charset="2"/>
              </a:rPr>
              <a:t>A</a:t>
            </a:r>
            <a:r>
              <a:rPr lang="en-US" dirty="0"/>
              <a:t>utomatically update Object positions based on </a:t>
            </a:r>
            <a:r>
              <a:rPr lang="en-US" i="1" dirty="0">
                <a:solidFill>
                  <a:srgbClr val="008000"/>
                </a:solidFill>
              </a:rPr>
              <a:t>velocity </a:t>
            </a:r>
            <a:r>
              <a:rPr lang="en-US" dirty="0"/>
              <a:t>(direction and speed)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1171" y="1231463"/>
            <a:ext cx="5029200" cy="304698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Move 1 space every 4 steps (ticks).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Saucer::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getType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==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::STEP_EVENT) {</a:t>
            </a:r>
          </a:p>
          <a:p>
            <a:r>
              <a:rPr lang="en-US" sz="1600" i="1" dirty="0">
                <a:solidFill>
                  <a:srgbClr val="0099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  </a:t>
            </a:r>
            <a:r>
              <a:rPr lang="en-US" sz="16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i="1" dirty="0">
                <a:solidFill>
                  <a:srgbClr val="0099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// See if time to move.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countdown--;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(countdown == 0) {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pos.setX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- 1);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countdown = 4;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sz="1600" dirty="0">
              <a:solidFill>
                <a:srgbClr val="009900"/>
              </a:solidFill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1;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Event was handled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6026" y="5864623"/>
            <a:ext cx="6210300" cy="830997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400" i="1" dirty="0"/>
              <a:t>Kinematics</a:t>
            </a:r>
            <a:r>
              <a:rPr lang="en-US" sz="2400" dirty="0"/>
              <a:t> – physics that describes motion of objects with accounting for forces or masses</a:t>
            </a:r>
          </a:p>
        </p:txBody>
      </p:sp>
    </p:spTree>
    <p:extLst>
      <p:ext uri="{BB962C8B-B14F-4D97-AF65-F5344CB8AC3E}">
        <p14:creationId xmlns:p14="http://schemas.microsoft.com/office/powerpoint/2010/main" val="3931372090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314910" y="2914690"/>
            <a:ext cx="60579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 Extensions to Support Kinematics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36538"/>
            <a:ext cx="6809936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direction</a:t>
            </a:r>
            <a:r>
              <a:rPr lang="en-US" sz="1600" dirty="0">
                <a:latin typeface="Consolas" panose="020B0609020204030204" pitchFamily="49" charset="0"/>
              </a:rPr>
              <a:t>;  </a:t>
            </a:r>
            <a:r>
              <a:rPr lang="en-US" sz="1600" i="1" dirty="0">
                <a:solidFill>
                  <a:srgbClr val="008000"/>
                </a:solidFill>
              </a:rPr>
              <a:t>// Direction vector.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float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speed</a:t>
            </a:r>
            <a:r>
              <a:rPr lang="en-US" sz="1600" dirty="0">
                <a:latin typeface="Consolas" panose="020B0609020204030204" pitchFamily="49" charset="0"/>
              </a:rPr>
              <a:t>;       </a:t>
            </a:r>
            <a:r>
              <a:rPr lang="en-US" sz="1600" i="1" dirty="0">
                <a:solidFill>
                  <a:srgbClr val="008000"/>
                </a:solidFill>
              </a:rPr>
              <a:t>// Object speed in direction.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Set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setSpeed</a:t>
            </a:r>
            <a:r>
              <a:rPr lang="en-US" sz="1600" dirty="0">
                <a:latin typeface="Consolas" panose="020B0609020204030204" pitchFamily="49" charset="0"/>
              </a:rPr>
              <a:t>(float speed);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Get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float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getSpeed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Set direction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setDirection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new_direction</a:t>
            </a:r>
            <a:r>
              <a:rPr lang="en-US" sz="1600" dirty="0"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Get direction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getDirection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Set direction and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setVelocity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new_velocity</a:t>
            </a:r>
            <a:r>
              <a:rPr lang="en-US" sz="1600" dirty="0"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Get velocity of Object based on direction and speed.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getXVelocity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Predict Object position based on speed and direction.</a:t>
            </a: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Return predicted position. 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predictPosition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030265296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314910" y="2914690"/>
            <a:ext cx="60579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 Extensions to Support Kinematics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36538"/>
            <a:ext cx="6809936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direction</a:t>
            </a:r>
            <a:r>
              <a:rPr lang="en-US" sz="1600" dirty="0">
                <a:latin typeface="Consolas" panose="020B0609020204030204" pitchFamily="49" charset="0"/>
              </a:rPr>
              <a:t>;  </a:t>
            </a:r>
            <a:r>
              <a:rPr lang="en-US" sz="1600" i="1" dirty="0">
                <a:solidFill>
                  <a:srgbClr val="008000"/>
                </a:solidFill>
              </a:rPr>
              <a:t>// Direction vector.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float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speed</a:t>
            </a:r>
            <a:r>
              <a:rPr lang="en-US" sz="1600" dirty="0">
                <a:latin typeface="Consolas" panose="020B0609020204030204" pitchFamily="49" charset="0"/>
              </a:rPr>
              <a:t>;       </a:t>
            </a:r>
            <a:r>
              <a:rPr lang="en-US" sz="1600" i="1" dirty="0">
                <a:solidFill>
                  <a:srgbClr val="008000"/>
                </a:solidFill>
              </a:rPr>
              <a:t>// Object speed in direction.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Set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setSpeed</a:t>
            </a:r>
            <a:r>
              <a:rPr lang="en-US" sz="1600" dirty="0">
                <a:latin typeface="Consolas" panose="020B0609020204030204" pitchFamily="49" charset="0"/>
              </a:rPr>
              <a:t>(float speed);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Get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float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getSpeed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latin typeface="Consolas" panose="020B0609020204030204" pitchFamily="49" charset="0"/>
              </a:rPr>
              <a:t>// Set direction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setDirection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new_direction</a:t>
            </a:r>
            <a:r>
              <a:rPr lang="en-US" sz="1600" dirty="0"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Get direction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getDirection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Set direction and speed of Object.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setVelocity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new_velocity</a:t>
            </a:r>
            <a:r>
              <a:rPr lang="en-US" sz="1600" dirty="0">
                <a:latin typeface="Consolas" panose="020B0609020204030204" pitchFamily="49" charset="0"/>
              </a:rPr>
              <a:t>);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Get velocity of Object based on direction and speed.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getXVelocity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Predict Object position based on speed and direction.</a:t>
            </a: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Return predicted position. 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predictPosition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5807294"/>
            <a:ext cx="1319876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Called each step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038600" y="6324600"/>
            <a:ext cx="1905000" cy="1905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38800" y="457200"/>
            <a:ext cx="1624676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Note, don’t store </a:t>
            </a:r>
            <a:r>
              <a:rPr lang="en-US" sz="1600" i="1" dirty="0"/>
              <a:t>velocity</a:t>
            </a:r>
            <a:r>
              <a:rPr lang="en-US" sz="1600" dirty="0"/>
              <a:t> but can compute</a:t>
            </a:r>
          </a:p>
        </p:txBody>
      </p:sp>
    </p:spTree>
    <p:extLst>
      <p:ext uri="{BB962C8B-B14F-4D97-AF65-F5344CB8AC3E}">
        <p14:creationId xmlns:p14="http://schemas.microsoft.com/office/powerpoint/2010/main" val="3620935147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</a:t>
            </a:r>
            <a:r>
              <a:rPr lang="en-US" dirty="0" err="1">
                <a:solidFill>
                  <a:srgbClr val="0070C0"/>
                </a:solidFill>
              </a:rPr>
              <a:t>predictPosition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676400"/>
            <a:ext cx="6400800" cy="28623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8000"/>
                </a:solidFill>
              </a:rPr>
              <a:t>// Predict Object position based on speed and direction.</a:t>
            </a:r>
          </a:p>
          <a:p>
            <a:r>
              <a:rPr lang="en-US" sz="2000" i="1" dirty="0">
                <a:solidFill>
                  <a:srgbClr val="008000"/>
                </a:solidFill>
              </a:rPr>
              <a:t>// Return predicted position.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</a:rPr>
              <a:t>Vector Object::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</a:rPr>
              <a:t>predictPosition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2000" dirty="0">
              <a:latin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8000"/>
                </a:solidFill>
              </a:rPr>
              <a:t>// Add velocity to position.</a:t>
            </a:r>
          </a:p>
          <a:p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</a:rPr>
              <a:t>Vector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new_pos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</a:rPr>
              <a:t> = position +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</a:rPr>
              <a:t>getVelocity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2000" dirty="0">
              <a:latin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8000"/>
                </a:solidFill>
              </a:rPr>
              <a:t>// Return new position.</a:t>
            </a:r>
          </a:p>
          <a:p>
            <a:r>
              <a:rPr lang="en-US" sz="2000" dirty="0">
                <a:latin typeface="Consolas" panose="020B0609020204030204" pitchFamily="49" charset="0"/>
              </a:rPr>
              <a:t>  return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new_pos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5105400"/>
            <a:ext cx="4114800" cy="1015663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Note: although relatively simple as-is, future work could incorporate more complex physics into this method.</a:t>
            </a:r>
          </a:p>
        </p:txBody>
      </p:sp>
    </p:spTree>
    <p:extLst>
      <p:ext uri="{BB962C8B-B14F-4D97-AF65-F5344CB8AC3E}">
        <p14:creationId xmlns:p14="http://schemas.microsoft.com/office/powerpoint/2010/main" val="367823286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WorldManager</a:t>
            </a:r>
            <a:r>
              <a:rPr lang="en-US" dirty="0"/>
              <a:t> Extensions to </a:t>
            </a:r>
            <a:r>
              <a:rPr lang="en-US" dirty="0">
                <a:solidFill>
                  <a:srgbClr val="0070C0"/>
                </a:solidFill>
              </a:rPr>
              <a:t>update() </a:t>
            </a:r>
            <a:r>
              <a:rPr lang="en-US" dirty="0"/>
              <a:t>to Support Velocity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981200"/>
            <a:ext cx="6781800" cy="455509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Update object positions based on their velocities.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Iterate through all objects.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create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updates list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li.isDone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Add velocity to position.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new_pos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predictPosition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If Object should change position, then move.</a:t>
            </a:r>
          </a:p>
          <a:p>
            <a:r>
              <a:rPr lang="en-US" dirty="0">
                <a:latin typeface="Consolas" panose="020B0609020204030204" pitchFamily="49" charset="0"/>
              </a:rPr>
              <a:t>  if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new_pos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!=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getPosition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</a:rPr>
              <a:t>then</a:t>
            </a:r>
          </a:p>
          <a:p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</a:rPr>
              <a:t>to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new_pos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end if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</a:rPr>
              <a:t>li.next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while </a:t>
            </a:r>
            <a:r>
              <a:rPr lang="en-US" sz="16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End iterate.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828800" y="4572000"/>
            <a:ext cx="16764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505200" y="5029200"/>
            <a:ext cx="1371600" cy="45720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29200" y="5257800"/>
            <a:ext cx="1905000" cy="6463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Discussed next section (collisions)</a:t>
            </a:r>
          </a:p>
        </p:txBody>
      </p:sp>
    </p:spTree>
    <p:extLst>
      <p:ext uri="{BB962C8B-B14F-4D97-AF65-F5344CB8AC3E}">
        <p14:creationId xmlns:p14="http://schemas.microsoft.com/office/powerpoint/2010/main" val="256291266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Velocity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382000" cy="1981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 need to handle “step” event just for movement</a:t>
            </a:r>
          </a:p>
          <a:p>
            <a:r>
              <a:rPr lang="en-US" dirty="0"/>
              <a:t>No need for </a:t>
            </a:r>
            <a:r>
              <a:rPr lang="en-US" sz="3000" dirty="0">
                <a:cs typeface="Consolas" pitchFamily="49" charset="0"/>
              </a:rPr>
              <a:t>velocity controls in game code</a:t>
            </a:r>
            <a:endParaRPr lang="en-US" sz="3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cs typeface="Consolas" pitchFamily="49" charset="0"/>
              </a:rPr>
              <a:t>Future work could extend to acceleration and other forces</a:t>
            </a:r>
          </a:p>
          <a:p>
            <a:pPr lvl="1"/>
            <a:r>
              <a:rPr lang="en-US" dirty="0">
                <a:cs typeface="Consolas" pitchFamily="49" charset="0"/>
              </a:rPr>
              <a:t>e.g., Newton’s 2</a:t>
            </a:r>
            <a:r>
              <a:rPr lang="en-US" baseline="30000" dirty="0">
                <a:cs typeface="Consolas" pitchFamily="49" charset="0"/>
              </a:rPr>
              <a:t>nd</a:t>
            </a:r>
            <a:r>
              <a:rPr lang="en-US" dirty="0">
                <a:cs typeface="Consolas" pitchFamily="49" charset="0"/>
              </a:rPr>
              <a:t> law: F = m 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3148" y="1639691"/>
            <a:ext cx="4038600" cy="267765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  <a:cs typeface="Consolas" panose="020B0609020204030204" pitchFamily="49" charset="0"/>
              </a:rPr>
              <a:t>// Move 1 space every 4 steps (ticks).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Saucer::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(Event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getType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== STEP_EVENT) {</a:t>
            </a:r>
          </a:p>
          <a:p>
            <a:r>
              <a:rPr lang="en-US" sz="1400" i="1" dirty="0">
                <a:solidFill>
                  <a:srgbClr val="0099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  </a:t>
            </a:r>
            <a:r>
              <a:rPr lang="en-US" sz="14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400" i="1" dirty="0">
                <a:solidFill>
                  <a:srgbClr val="0099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// See if time to move.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countdown--;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(countdown == 0) {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pos.setX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pos.getX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- 1); 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countdown = 4;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sz="1400" dirty="0">
              <a:solidFill>
                <a:srgbClr val="009900"/>
              </a:solidFill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1;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Event was handled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1600" y="2438400"/>
            <a:ext cx="3886200" cy="8309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 // Set movement in horizontal direction.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1 space left every 4 frames.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setXVelocity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(-0.25); </a:t>
            </a:r>
            <a:endParaRPr lang="en-US" sz="1600" i="1" dirty="0">
              <a:solidFill>
                <a:srgbClr val="009900"/>
              </a:solidFill>
              <a:cs typeface="Consolas" panose="020B0609020204030204" pitchFamily="49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464148" y="26670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9965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Filtering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Input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Moving Objects			</a:t>
            </a:r>
          </a:p>
          <a:p>
            <a:pPr lvl="1"/>
            <a:r>
              <a:rPr lang="en-US" dirty="0"/>
              <a:t>Velocity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Collisions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World boundaries</a:t>
            </a:r>
          </a:p>
          <a:p>
            <a:r>
              <a:rPr lang="en-US" dirty="0" err="1"/>
              <a:t>Misc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1876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Collision Detection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Determining if Objects collide not as easy as it seems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Geometry can be complex (beyond squares or spheres)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Objects can move fast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Can be many objects (say, </a:t>
            </a:r>
            <a:r>
              <a:rPr lang="en-US" sz="2400" b="1" i="1" dirty="0">
                <a:solidFill>
                  <a:srgbClr val="0070C0"/>
                </a:solidFill>
                <a:latin typeface="Times New Roman" pitchFamily="18" charset="0"/>
              </a:rPr>
              <a:t>n</a:t>
            </a:r>
            <a:r>
              <a:rPr lang="en-US" sz="2400" dirty="0"/>
              <a:t>)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Naïve solution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O(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</a:rPr>
              <a:t>n</a:t>
            </a:r>
            <a:r>
              <a:rPr lang="en-US" b="1" baseline="30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)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time complexity 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every object can potentially collide with every other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Basic technique used by many game engines (and </a:t>
            </a:r>
            <a:r>
              <a:rPr lang="en-US" sz="2800" dirty="0">
                <a:solidFill>
                  <a:srgbClr val="009900"/>
                </a:solidFill>
              </a:rPr>
              <a:t>Dragonfly</a:t>
            </a:r>
            <a:r>
              <a:rPr lang="en-US" sz="2800" dirty="0"/>
              <a:t>)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i="1" dirty="0">
                <a:sym typeface="Wingdings" panose="05000000000000000000" pitchFamily="2" charset="2"/>
              </a:rPr>
              <a:t>o</a:t>
            </a:r>
            <a:r>
              <a:rPr lang="en-US" sz="2800" i="1" dirty="0"/>
              <a:t>verlap testing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Detects whether collision has already occurred</a:t>
            </a:r>
          </a:p>
        </p:txBody>
      </p:sp>
    </p:spTree>
    <p:extLst>
      <p:ext uri="{BB962C8B-B14F-4D97-AF65-F5344CB8AC3E}">
        <p14:creationId xmlns:p14="http://schemas.microsoft.com/office/powerpoint/2010/main" val="1668662570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Overlap Testing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Most common technique used in games</a:t>
            </a:r>
          </a:p>
          <a:p>
            <a:pPr lvl="1"/>
            <a:r>
              <a:rPr lang="en-US" dirty="0"/>
              <a:t>Relatively easy (conceptually and in code)</a:t>
            </a:r>
          </a:p>
          <a:p>
            <a:r>
              <a:rPr lang="en-US" dirty="0"/>
              <a:t>Concept</a:t>
            </a:r>
          </a:p>
          <a:p>
            <a:pPr lvl="1"/>
            <a:r>
              <a:rPr lang="en-US" dirty="0"/>
              <a:t>Every step, test every pair of game objects to see if volumes overlap.  If </a:t>
            </a:r>
            <a:r>
              <a:rPr lang="en-US" b="1" dirty="0">
                <a:solidFill>
                  <a:srgbClr val="009900"/>
                </a:solidFill>
              </a:rPr>
              <a:t>yes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collision!</a:t>
            </a:r>
            <a:endParaRPr lang="en-US" dirty="0"/>
          </a:p>
          <a:p>
            <a:pPr lvl="1"/>
            <a:r>
              <a:rPr lang="en-US" dirty="0"/>
              <a:t>Report that event occurred to both game objects</a:t>
            </a:r>
          </a:p>
          <a:p>
            <a:pPr lvl="1"/>
            <a:r>
              <a:rPr lang="en-US" dirty="0"/>
              <a:t>Easy for simple volumes like spheres, harder for polygonal models</a:t>
            </a:r>
          </a:p>
          <a:p>
            <a:pPr lvl="2"/>
            <a:r>
              <a:rPr lang="en-US" dirty="0"/>
              <a:t>Will show methods to help with this shortly</a:t>
            </a:r>
          </a:p>
          <a:p>
            <a:r>
              <a:rPr lang="en-US" dirty="0"/>
              <a:t>May exhibit more errors! (see next slide)</a:t>
            </a:r>
          </a:p>
          <a:p>
            <a:pPr lvl="1"/>
            <a:r>
              <a:rPr lang="en-US" dirty="0"/>
              <a:t>Alternative is </a:t>
            </a:r>
            <a:r>
              <a:rPr lang="en-US" i="1" dirty="0"/>
              <a:t>intersection testing </a:t>
            </a:r>
            <a:r>
              <a:rPr lang="en-US" dirty="0"/>
              <a:t>(not discussed)</a:t>
            </a:r>
          </a:p>
        </p:txBody>
      </p:sp>
    </p:spTree>
    <p:extLst>
      <p:ext uri="{BB962C8B-B14F-4D97-AF65-F5344CB8AC3E}">
        <p14:creationId xmlns:p14="http://schemas.microsoft.com/office/powerpoint/2010/main" val="345592995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Overlap Testing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Fails if game objects move too fast relative to size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 </a:t>
            </a:r>
            <a:r>
              <a:rPr lang="en-US" dirty="0"/>
              <a:t>Arrow passes through window without breaking it!</a:t>
            </a:r>
          </a:p>
          <a:p>
            <a:pPr>
              <a:buSzPct val="90000"/>
              <a:buFontTx/>
              <a:buChar char="•"/>
            </a:pPr>
            <a:endParaRPr kumimoji="1" lang="en-US" sz="3100" dirty="0">
              <a:latin typeface="Calibri" pitchFamily="34" charset="0"/>
              <a:cs typeface="Calibri" pitchFamily="34" charset="0"/>
            </a:endParaRPr>
          </a:p>
          <a:p>
            <a:pPr>
              <a:buSzPct val="90000"/>
              <a:buFontTx/>
              <a:buChar char="•"/>
            </a:pPr>
            <a:r>
              <a:rPr kumimoji="1" lang="en-US" sz="3100" dirty="0">
                <a:latin typeface="Calibri" pitchFamily="34" charset="0"/>
                <a:cs typeface="Calibri" pitchFamily="34" charset="0"/>
              </a:rPr>
              <a:t>Possible solutions?</a:t>
            </a:r>
          </a:p>
          <a:p>
            <a:pPr marL="457200" indent="-457200">
              <a:buClr>
                <a:srgbClr val="009900"/>
              </a:buClr>
              <a:buFont typeface="+mj-lt"/>
              <a:buAutoNum type="arabicPeriod"/>
            </a:pPr>
            <a:r>
              <a:rPr kumimoji="1" lang="en-US" sz="2600" dirty="0">
                <a:latin typeface="Calibri" pitchFamily="34" charset="0"/>
                <a:cs typeface="Calibri" pitchFamily="34" charset="0"/>
              </a:rPr>
              <a:t>Game design constraint on speed of game objects (e.g., fastest Object moves smaller distance (per step) than thinnest Object)</a:t>
            </a:r>
          </a:p>
          <a:p>
            <a:pPr lvl="1">
              <a:buSzPct val="90000"/>
              <a:buFont typeface="Calibri" panose="020F0502020204030204" pitchFamily="34" charset="0"/>
              <a:buChar char="‒"/>
            </a:pPr>
            <a:r>
              <a:rPr kumimoji="1" lang="en-US" sz="2600" dirty="0">
                <a:latin typeface="Calibri" pitchFamily="34" charset="0"/>
                <a:cs typeface="Calibri" pitchFamily="34" charset="0"/>
              </a:rPr>
              <a:t>May not be practical for all games</a:t>
            </a:r>
          </a:p>
          <a:p>
            <a:pPr marL="457200" indent="-457200">
              <a:buClr>
                <a:srgbClr val="009900"/>
              </a:buClr>
              <a:buFont typeface="+mj-lt"/>
              <a:buAutoNum type="arabicPeriod"/>
            </a:pPr>
            <a:r>
              <a:rPr kumimoji="1" lang="en-US" sz="2600" dirty="0">
                <a:latin typeface="Calibri" pitchFamily="34" charset="0"/>
                <a:cs typeface="Calibri" pitchFamily="34" charset="0"/>
              </a:rPr>
              <a:t>Reduce game loop step size (adjust game object speed accordingly)</a:t>
            </a:r>
          </a:p>
          <a:p>
            <a:pPr lvl="1">
              <a:buSzPct val="90000"/>
              <a:buFont typeface="Calibri" panose="020F0502020204030204" pitchFamily="34" charset="0"/>
              <a:buChar char="‒"/>
            </a:pPr>
            <a:r>
              <a:rPr kumimoji="1" lang="en-US" sz="2600" dirty="0">
                <a:latin typeface="Calibri" pitchFamily="34" charset="0"/>
                <a:cs typeface="Calibri" pitchFamily="34" charset="0"/>
              </a:rPr>
              <a:t>Adds overhead since more computation</a:t>
            </a:r>
          </a:p>
          <a:p>
            <a:pPr lvl="1">
              <a:buSzPct val="90000"/>
              <a:buFont typeface="Calibri" panose="020F0502020204030204" pitchFamily="34" charset="0"/>
              <a:buChar char="‒"/>
            </a:pPr>
            <a:r>
              <a:rPr kumimoji="1" lang="en-US" sz="2600" dirty="0">
                <a:latin typeface="Calibri" pitchFamily="34" charset="0"/>
                <a:cs typeface="Calibri" pitchFamily="34" charset="0"/>
              </a:rPr>
              <a:t>Or, could have different step size for different objects (more complex)</a:t>
            </a:r>
          </a:p>
          <a:p>
            <a:pPr>
              <a:buSzPct val="90000"/>
              <a:buFont typeface="Calibri" panose="020F0502020204030204" pitchFamily="34" charset="0"/>
              <a:buChar char="‒"/>
            </a:pPr>
            <a:endParaRPr kumimoji="1" lang="en-US" sz="3000" dirty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8643" y="1981200"/>
            <a:ext cx="4953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 sz="12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baseline="-25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| 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&gt;---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b="1" baseline="-25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&gt;---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|   </a:t>
            </a:r>
            <a:r>
              <a:rPr lang="en-US" b="1" baseline="-25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b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&gt;---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b="1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       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b="1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    |      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b="1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b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baseline="-25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779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Flushing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Data written to file buffered before going to disk</a:t>
            </a:r>
          </a:p>
          <a:p>
            <a:r>
              <a:rPr lang="en-US" dirty="0"/>
              <a:t>If process terminates without closing file, data not written. e.g.,</a:t>
            </a:r>
          </a:p>
          <a:p>
            <a:pPr marL="457200" lvl="1" indent="0">
              <a:buNone/>
            </a:pP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fprintf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fp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2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“Doing stuff”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marL="457200" lvl="1" indent="0">
              <a:buNone/>
            </a:pPr>
            <a:r>
              <a:rPr lang="en-US" sz="2600" i="1" dirty="0">
                <a:solidFill>
                  <a:srgbClr val="009900"/>
                </a:solidFill>
                <a:cs typeface="Consolas" pitchFamily="49" charset="0"/>
              </a:rPr>
              <a:t>// program crashes later (e.g., </a:t>
            </a:r>
            <a:r>
              <a:rPr lang="en-US" sz="2600" i="1" dirty="0" err="1">
                <a:solidFill>
                  <a:srgbClr val="009900"/>
                </a:solidFill>
                <a:cs typeface="Consolas" pitchFamily="49" charset="0"/>
              </a:rPr>
              <a:t>segfault</a:t>
            </a:r>
            <a:r>
              <a:rPr lang="en-US" sz="2600" i="1" dirty="0">
                <a:solidFill>
                  <a:srgbClr val="009900"/>
                </a:solidFill>
                <a:cs typeface="Consolas" pitchFamily="49" charset="0"/>
              </a:rPr>
              <a:t>)</a:t>
            </a:r>
            <a:endParaRPr lang="en-US" i="1" dirty="0">
              <a:solidFill>
                <a:srgbClr val="009900"/>
              </a:solidFill>
              <a:cs typeface="Consolas" pitchFamily="49" charset="0"/>
            </a:endParaRPr>
          </a:p>
          <a:p>
            <a:pPr lvl="1"/>
            <a:r>
              <a:rPr lang="en-US" dirty="0"/>
              <a:t>“Doing stuff” line passed, but won’t appear in file</a:t>
            </a:r>
          </a:p>
          <a:p>
            <a:r>
              <a:rPr lang="en-US" dirty="0"/>
              <a:t>Can add option to </a:t>
            </a:r>
            <a:r>
              <a:rPr lang="en-US" sz="3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fflush</a:t>
            </a:r>
            <a:r>
              <a:rPr lang="en-US" sz="3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after each write</a:t>
            </a:r>
          </a:p>
          <a:p>
            <a:pPr lvl="1"/>
            <a:r>
              <a:rPr lang="en-US" dirty="0"/>
              <a:t>All user-buffered data goes to disk</a:t>
            </a:r>
          </a:p>
          <a:p>
            <a:pPr lvl="1"/>
            <a:r>
              <a:rPr lang="en-US" dirty="0"/>
              <a:t>Note, incurs overhead, so use only when debugging </a:t>
            </a:r>
            <a:r>
              <a:rPr lang="en-US" dirty="0">
                <a:sym typeface="Wingdings" pitchFamily="2" charset="2"/>
              </a:rPr>
              <a:t> remove for “gold master” release</a:t>
            </a:r>
          </a:p>
          <a:p>
            <a:pPr lvl="2"/>
            <a:r>
              <a:rPr lang="en-US" dirty="0">
                <a:sym typeface="Wingdings" pitchFamily="2" charset="2"/>
              </a:rPr>
              <a:t>Could “compile in” with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#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ifdef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directives (see below)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91755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Dealing with Complexity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Complex geometry must be simplified</a:t>
            </a:r>
          </a:p>
          <a:p>
            <a:pPr lvl="1"/>
            <a:r>
              <a:rPr lang="en-US" dirty="0"/>
              <a:t>Complex 3d object can have 100’s or 1000’s of polygons</a:t>
            </a:r>
          </a:p>
          <a:p>
            <a:pPr lvl="1"/>
            <a:r>
              <a:rPr lang="en-US" dirty="0"/>
              <a:t>Testing intersection of each costly</a:t>
            </a:r>
          </a:p>
          <a:p>
            <a:r>
              <a:rPr lang="en-US" dirty="0"/>
              <a:t>Reduce number of Object pair tests</a:t>
            </a:r>
          </a:p>
          <a:p>
            <a:pPr lvl="1"/>
            <a:r>
              <a:rPr lang="en-US" dirty="0"/>
              <a:t>There can be 100’s or 1000’s of game objects</a:t>
            </a:r>
          </a:p>
          <a:p>
            <a:pPr lvl="1"/>
            <a:r>
              <a:rPr lang="en-US" dirty="0"/>
              <a:t>Remember, if test all,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O(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</a:rPr>
              <a:t>n</a:t>
            </a:r>
            <a:r>
              <a:rPr lang="en-US" b="1" baseline="30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</a:rPr>
              <a:t>)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time complexity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199740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Complex Geometry: Bounding Volume (1 of 3)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Bounding volume is simple geometric shape that approximates game object</a:t>
            </a:r>
          </a:p>
          <a:p>
            <a:pPr lvl="1"/>
            <a:r>
              <a:rPr lang="en-US" dirty="0"/>
              <a:t>e.g., approximate “spikey”</a:t>
            </a:r>
          </a:p>
          <a:p>
            <a:pPr marL="457200" lvl="1" indent="0">
              <a:buNone/>
            </a:pPr>
            <a:r>
              <a:rPr lang="en-US" dirty="0"/>
              <a:t>Game object with ellipsoid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Note, does not need to completely encompass, but might mean some contact not detected</a:t>
            </a:r>
          </a:p>
          <a:p>
            <a:pPr lvl="1"/>
            <a:r>
              <a:rPr lang="en-US" dirty="0"/>
              <a:t>May be ok for some games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77586" y="2605874"/>
            <a:ext cx="772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game </a:t>
            </a:r>
          </a:p>
          <a:p>
            <a:r>
              <a:rPr lang="en-US" dirty="0"/>
              <a:t>object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44031" y="4308679"/>
            <a:ext cx="1077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bounding</a:t>
            </a:r>
          </a:p>
          <a:p>
            <a:pPr algn="ctr"/>
            <a:r>
              <a:rPr lang="en-US" dirty="0"/>
              <a:t>volume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858001" y="2971800"/>
            <a:ext cx="990599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7212269" y="4483742"/>
            <a:ext cx="304799" cy="101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39363" y="2388518"/>
            <a:ext cx="187743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\ \\/\/  \//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\_\/  |\_/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\ ||/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 \|/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 ||_/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 |||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 |||</a:t>
            </a:r>
          </a:p>
          <a:p>
            <a:r>
              <a:rPr lang="en-US" sz="2000" b="1" dirty="0">
                <a:ln w="22225">
                  <a:solidFill>
                    <a:srgbClr val="CC9900"/>
                  </a:solidFill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    /|||\</a:t>
            </a:r>
          </a:p>
        </p:txBody>
      </p:sp>
      <p:sp>
        <p:nvSpPr>
          <p:cNvPr id="12" name="Oval 11"/>
          <p:cNvSpPr/>
          <p:nvPr/>
        </p:nvSpPr>
        <p:spPr>
          <a:xfrm>
            <a:off x="5539363" y="2191396"/>
            <a:ext cx="1911304" cy="27432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19461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Complex Geometry: Bounding Volume (2 of 3)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33528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Testing cheaper</a:t>
            </a:r>
          </a:p>
          <a:p>
            <a:pPr lvl="1"/>
            <a:r>
              <a:rPr lang="en-US" dirty="0"/>
              <a:t>If no intersection with bounding volume 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09900"/>
                </a:solidFill>
                <a:sym typeface="Wingdings" pitchFamily="2" charset="2"/>
              </a:rPr>
              <a:t></a:t>
            </a:r>
            <a:r>
              <a:rPr lang="en-US" dirty="0"/>
              <a:t> no more testing required</a:t>
            </a:r>
          </a:p>
          <a:p>
            <a:pPr lvl="1"/>
            <a:r>
              <a:rPr lang="en-US" dirty="0"/>
              <a:t>If is intersection, then could be collision 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09900"/>
                </a:solidFill>
                <a:sym typeface="Wingdings" pitchFamily="2" charset="2"/>
              </a:rPr>
              <a:t></a:t>
            </a:r>
            <a:r>
              <a:rPr lang="en-US" dirty="0">
                <a:sym typeface="Wingdings" pitchFamily="2" charset="2"/>
              </a:rPr>
              <a:t> could do m</a:t>
            </a:r>
            <a:r>
              <a:rPr lang="en-US" dirty="0"/>
              <a:t>ore refined testing next</a:t>
            </a:r>
          </a:p>
          <a:p>
            <a:r>
              <a:rPr lang="en-US" dirty="0"/>
              <a:t>Commonly used bounding volumes</a:t>
            </a:r>
          </a:p>
          <a:p>
            <a:pPr lvl="1"/>
            <a:r>
              <a:rPr lang="en-US" i="1" dirty="0"/>
              <a:t>Sphere</a:t>
            </a:r>
            <a:r>
              <a:rPr lang="en-US" dirty="0"/>
              <a:t> – if distance between centers less </a:t>
            </a:r>
          </a:p>
          <a:p>
            <a:pPr marL="457200" lvl="1" indent="0">
              <a:buNone/>
            </a:pPr>
            <a:r>
              <a:rPr lang="en-US" dirty="0"/>
              <a:t>	than sum of Radii then no collision</a:t>
            </a:r>
          </a:p>
          <a:p>
            <a:pPr lvl="1"/>
            <a:r>
              <a:rPr lang="en-US" i="1" dirty="0"/>
              <a:t>Box</a:t>
            </a:r>
            <a:r>
              <a:rPr lang="en-US" dirty="0"/>
              <a:t> – used in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92202" y="5235281"/>
            <a:ext cx="73609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\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~==-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</a:t>
            </a:r>
          </a:p>
        </p:txBody>
      </p:sp>
      <p:sp>
        <p:nvSpPr>
          <p:cNvPr id="4" name="Rectangle 3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40324" y="32443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0" y="178185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85103" y="4565810"/>
            <a:ext cx="1577676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##       ##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##(O)##  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#\|/#   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## | ## 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##  |  ##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|     </a:t>
            </a:r>
          </a:p>
          <a:p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|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4454" y="914400"/>
            <a:ext cx="2252540" cy="147732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____ 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\     </a:t>
            </a:r>
            <a:r>
              <a:rPr lang="en-US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/__o_\ 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~==- 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/</a:t>
            </a:r>
          </a:p>
          <a:p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92524" y="1189730"/>
            <a:ext cx="685800" cy="874542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830724" y="1168467"/>
            <a:ext cx="914400" cy="419100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04454" y="2505670"/>
            <a:ext cx="2252540" cy="147732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____      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\ </a:t>
            </a:r>
            <a:r>
              <a:rPr lang="en-US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/__o_\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~==-</a:t>
            </a:r>
          </a:p>
          <a:p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/</a:t>
            </a:r>
          </a:p>
          <a:p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21896" y="2756970"/>
            <a:ext cx="914400" cy="419100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978996" y="2752867"/>
            <a:ext cx="685800" cy="895805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14459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Complex Geometry: Bounding Volume (3 of 3)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complex object, can fit several bounding volumes around unique parts</a:t>
            </a:r>
          </a:p>
          <a:p>
            <a:pPr lvl="1"/>
            <a:r>
              <a:rPr lang="en-US" dirty="0"/>
              <a:t>e.g., For avatar, boxes around torso and limbs, sphere around head</a:t>
            </a:r>
          </a:p>
          <a:p>
            <a:r>
              <a:rPr lang="en-US" dirty="0"/>
              <a:t>Can use hierarchical bounding volume</a:t>
            </a:r>
          </a:p>
          <a:p>
            <a:pPr lvl="1"/>
            <a:r>
              <a:rPr lang="en-US" dirty="0"/>
              <a:t>e.g., Large sphere around whole avatar</a:t>
            </a:r>
          </a:p>
          <a:p>
            <a:pPr lvl="2"/>
            <a:r>
              <a:rPr lang="en-US" dirty="0"/>
              <a:t>If intersect, refine with more refined bounding boxes</a:t>
            </a:r>
          </a:p>
        </p:txBody>
      </p:sp>
    </p:spTree>
    <p:extLst>
      <p:ext uri="{BB962C8B-B14F-4D97-AF65-F5344CB8AC3E}">
        <p14:creationId xmlns:p14="http://schemas.microsoft.com/office/powerpoint/2010/main" val="3616281372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Once detected, must take action to resolve</a:t>
            </a:r>
          </a:p>
          <a:p>
            <a:pPr lvl="1"/>
            <a:r>
              <a:rPr lang="en-US" dirty="0"/>
              <a:t>But effects on trajectories and objects can differ</a:t>
            </a:r>
          </a:p>
          <a:p>
            <a:r>
              <a:rPr lang="en-US" dirty="0"/>
              <a:t>e.g., Two billiard balls collide</a:t>
            </a:r>
          </a:p>
          <a:p>
            <a:pPr lvl="1"/>
            <a:r>
              <a:rPr lang="en-US" dirty="0"/>
              <a:t>Calculate ball positions at time of impact</a:t>
            </a:r>
          </a:p>
          <a:p>
            <a:pPr lvl="1"/>
            <a:r>
              <a:rPr lang="en-US" dirty="0"/>
              <a:t>Impart new velocities on balls</a:t>
            </a:r>
          </a:p>
          <a:p>
            <a:pPr lvl="1"/>
            <a:r>
              <a:rPr lang="en-US" dirty="0"/>
              <a:t>Play “clinking” sound effect</a:t>
            </a:r>
          </a:p>
          <a:p>
            <a:r>
              <a:rPr lang="en-US" dirty="0"/>
              <a:t>e.g., Rocket slams into wall</a:t>
            </a:r>
          </a:p>
          <a:p>
            <a:pPr lvl="1"/>
            <a:r>
              <a:rPr lang="en-US" dirty="0"/>
              <a:t>Rocket disappears</a:t>
            </a:r>
          </a:p>
          <a:p>
            <a:pPr lvl="1"/>
            <a:r>
              <a:rPr lang="en-US" dirty="0"/>
              <a:t>Explosion spawned and explosion sound effect</a:t>
            </a:r>
          </a:p>
          <a:p>
            <a:pPr lvl="1"/>
            <a:r>
              <a:rPr lang="en-US" dirty="0"/>
              <a:t>Wall charred and area damage inflicted on nearby characters</a:t>
            </a:r>
          </a:p>
          <a:p>
            <a:r>
              <a:rPr lang="en-US" dirty="0"/>
              <a:t>e.g., Character walks through invisible wall</a:t>
            </a:r>
          </a:p>
          <a:p>
            <a:pPr lvl="1"/>
            <a:r>
              <a:rPr lang="en-US" dirty="0"/>
              <a:t>Magical sound effect triggered</a:t>
            </a:r>
          </a:p>
          <a:p>
            <a:pPr lvl="1"/>
            <a:r>
              <a:rPr lang="en-US" dirty="0"/>
              <a:t>No trajectories or velocities affected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6248400"/>
            <a:ext cx="7863563" cy="40011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Note, many of the above actions are done in game code, not engine code.</a:t>
            </a:r>
          </a:p>
        </p:txBody>
      </p:sp>
    </p:spTree>
    <p:extLst>
      <p:ext uri="{BB962C8B-B14F-4D97-AF65-F5344CB8AC3E}">
        <p14:creationId xmlns:p14="http://schemas.microsoft.com/office/powerpoint/2010/main" val="252066579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13" y="113581"/>
            <a:ext cx="8229600" cy="1143000"/>
          </a:xfrm>
        </p:spPr>
        <p:txBody>
          <a:bodyPr/>
          <a:lstStyle/>
          <a:p>
            <a:r>
              <a:rPr lang="en-US" dirty="0"/>
              <a:t>Collisions in Dragonfly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pPr algn="ctr"/>
            <a:r>
              <a:rPr lang="en-US" sz="2800" dirty="0"/>
              <a:t>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858961"/>
            <a:ext cx="4648200" cy="4378326"/>
          </a:xfrm>
        </p:spPr>
        <p:txBody>
          <a:bodyPr>
            <a:normAutofit fontScale="92500"/>
          </a:bodyPr>
          <a:lstStyle/>
          <a:p>
            <a:r>
              <a:rPr lang="en-US" dirty="0"/>
              <a:t>Overlap testing</a:t>
            </a:r>
          </a:p>
          <a:p>
            <a:pPr lvl="1"/>
            <a:r>
              <a:rPr lang="en-US" dirty="0">
                <a:solidFill>
                  <a:srgbClr val="009900"/>
                </a:solidFill>
              </a:rPr>
              <a:t>Dragonfly Naiad </a:t>
            </a:r>
            <a:r>
              <a:rPr lang="en-US" dirty="0"/>
              <a:t>single “point” objects</a:t>
            </a:r>
          </a:p>
          <a:p>
            <a:pPr lvl="2"/>
            <a:r>
              <a:rPr lang="en-US" dirty="0"/>
              <a:t>Collision between Objects means they occupy same space</a:t>
            </a:r>
          </a:p>
          <a:p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 simplifies geometry with bounding </a:t>
            </a:r>
            <a:r>
              <a:rPr lang="en-US" i="1" dirty="0"/>
              <a:t>box </a:t>
            </a:r>
          </a:p>
          <a:p>
            <a:pPr lvl="1"/>
            <a:r>
              <a:rPr lang="en-US" dirty="0"/>
              <a:t>Collision when boxes overlap, no refinement</a:t>
            </a:r>
          </a:p>
          <a:p>
            <a:r>
              <a:rPr lang="en-US" dirty="0"/>
              <a:t>Detection only when moving Object</a:t>
            </a:r>
          </a:p>
          <a:p>
            <a:pPr lvl="1"/>
            <a:r>
              <a:rPr lang="en-US" dirty="0"/>
              <a:t>Note: alternative could have Objects move themselves, then engine would test all Objects each step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/>
          <a:lstStyle/>
          <a:p>
            <a:pPr algn="ctr"/>
            <a:r>
              <a:rPr lang="en-US" sz="2800" dirty="0"/>
              <a:t>Resolution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724400" y="1828800"/>
            <a:ext cx="4270375" cy="3951288"/>
          </a:xfrm>
        </p:spPr>
        <p:txBody>
          <a:bodyPr/>
          <a:lstStyle/>
          <a:p>
            <a:r>
              <a:rPr lang="en-US" dirty="0"/>
              <a:t>Disallow move </a:t>
            </a:r>
          </a:p>
          <a:p>
            <a:pPr lvl="1"/>
            <a:r>
              <a:rPr lang="en-US" dirty="0"/>
              <a:t>Only for some types of objects (next slide) </a:t>
            </a:r>
          </a:p>
          <a:p>
            <a:pPr lvl="1"/>
            <a:r>
              <a:rPr lang="en-US" dirty="0"/>
              <a:t>Object stays in original location</a:t>
            </a:r>
          </a:p>
          <a:p>
            <a:r>
              <a:rPr lang="en-US" dirty="0"/>
              <a:t>Report collision event to both Objects</a:t>
            </a:r>
          </a:p>
        </p:txBody>
      </p:sp>
    </p:spTree>
    <p:extLst>
      <p:ext uri="{BB962C8B-B14F-4D97-AF65-F5344CB8AC3E}">
        <p14:creationId xmlns:p14="http://schemas.microsoft.com/office/powerpoint/2010/main" val="2476065357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Collidable</a:t>
            </a:r>
            <a:r>
              <a:rPr lang="en-US" dirty="0"/>
              <a:t> Entities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all game objects are </a:t>
            </a:r>
            <a:r>
              <a:rPr lang="en-US" dirty="0" err="1"/>
              <a:t>collidable</a:t>
            </a:r>
            <a:r>
              <a:rPr lang="en-US" dirty="0"/>
              <a:t> entities</a:t>
            </a:r>
          </a:p>
          <a:p>
            <a:pPr lvl="1"/>
            <a:r>
              <a:rPr lang="en-US" dirty="0"/>
              <a:t>e.g., HUD elements (player menus, scores)</a:t>
            </a:r>
          </a:p>
          <a:p>
            <a:pPr lvl="1"/>
            <a:r>
              <a:rPr lang="en-US" dirty="0"/>
              <a:t>e.g., Stars in Saucer Shoot</a:t>
            </a:r>
          </a:p>
          <a:p>
            <a:r>
              <a:rPr lang="en-US" dirty="0"/>
              <a:t>Add notion of “solidness”</a:t>
            </a:r>
          </a:p>
          <a:p>
            <a:pPr lvl="1"/>
            <a:r>
              <a:rPr lang="en-US" dirty="0"/>
              <a:t>Collisions only occur between </a:t>
            </a:r>
            <a:r>
              <a:rPr lang="en-US" i="1" dirty="0"/>
              <a:t>solid</a:t>
            </a:r>
            <a:r>
              <a:rPr lang="en-US" dirty="0"/>
              <a:t> objects</a:t>
            </a:r>
          </a:p>
          <a:p>
            <a:r>
              <a:rPr lang="en-US" dirty="0"/>
              <a:t>Object that is solid automatically gets collisions</a:t>
            </a:r>
          </a:p>
          <a:p>
            <a:r>
              <a:rPr lang="en-US" dirty="0"/>
              <a:t>Solid Objects that are </a:t>
            </a:r>
            <a:r>
              <a:rPr lang="en-US" dirty="0">
                <a:solidFill>
                  <a:srgbClr val="0070C0"/>
                </a:solidFill>
              </a:rPr>
              <a:t>HARD</a:t>
            </a:r>
            <a:r>
              <a:rPr lang="en-US" dirty="0"/>
              <a:t> cannot occupy same space, while solid Objects that are </a:t>
            </a:r>
            <a:r>
              <a:rPr lang="en-US" dirty="0">
                <a:solidFill>
                  <a:srgbClr val="0070C0"/>
                </a:solidFill>
              </a:rPr>
              <a:t>SOFT</a:t>
            </a:r>
            <a:r>
              <a:rPr lang="en-US" dirty="0"/>
              <a:t> can (but still collide)</a:t>
            </a:r>
          </a:p>
          <a:p>
            <a:r>
              <a:rPr lang="en-US" dirty="0"/>
              <a:t>Non-solid Objects are </a:t>
            </a:r>
            <a:r>
              <a:rPr lang="en-US" dirty="0">
                <a:solidFill>
                  <a:srgbClr val="0070C0"/>
                </a:solidFill>
              </a:rPr>
              <a:t>SPECTRAL </a:t>
            </a:r>
            <a:r>
              <a:rPr lang="en-US" dirty="0"/>
              <a:t>(don’t collide)</a:t>
            </a:r>
          </a:p>
        </p:txBody>
      </p:sp>
    </p:spTree>
    <p:extLst>
      <p:ext uri="{BB962C8B-B14F-4D97-AF65-F5344CB8AC3E}">
        <p14:creationId xmlns:p14="http://schemas.microsoft.com/office/powerpoint/2010/main" val="2402602386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Solidness States in </a:t>
            </a:r>
            <a:r>
              <a:rPr lang="en-US" dirty="0" err="1"/>
              <a:t>Object.h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Collisions only happen between solid Objects</a:t>
            </a:r>
          </a:p>
          <a:p>
            <a:pPr lvl="1"/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HARD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SOFT</a:t>
            </a:r>
            <a:r>
              <a:rPr lang="en-US" dirty="0"/>
              <a:t>, </a:t>
            </a:r>
            <a:r>
              <a:rPr lang="en-US" u="sng" dirty="0"/>
              <a:t>not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SPECTRAL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HARD</a:t>
            </a:r>
            <a:r>
              <a:rPr lang="en-US" dirty="0"/>
              <a:t> cannot occupy same space as another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HARD</a:t>
            </a:r>
          </a:p>
          <a:p>
            <a:pPr lvl="1"/>
            <a:r>
              <a:rPr lang="en-US" dirty="0"/>
              <a:t>Basically, movement not allowed (but collision occurs)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HARD</a:t>
            </a:r>
            <a:r>
              <a:rPr lang="en-US" dirty="0"/>
              <a:t> can occupy space with 1+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SOFT</a:t>
            </a:r>
          </a:p>
          <a:p>
            <a:r>
              <a:rPr lang="en-US" dirty="0"/>
              <a:t>1+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SOFT</a:t>
            </a:r>
            <a:r>
              <a:rPr lang="en-US" dirty="0"/>
              <a:t> Objects </a:t>
            </a:r>
            <a:r>
              <a:rPr lang="en-US" i="1" dirty="0"/>
              <a:t>can</a:t>
            </a:r>
            <a:r>
              <a:rPr lang="en-US" dirty="0"/>
              <a:t> occupy a space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542756"/>
            <a:ext cx="5867400" cy="14773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Solidness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HARD,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Objects cause collisions and impede.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SOFT,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Objects cause collisions, but don't impede.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SPECTRAL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Objects don't cause collisions.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130938938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Object to Support Solidness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981200"/>
            <a:ext cx="6019800" cy="341632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private: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Solidness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solidness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dirty="0">
                <a:solidFill>
                  <a:srgbClr val="009900"/>
                </a:solidFill>
                <a:cs typeface="Consolas" panose="020B0609020204030204" pitchFamily="49" charset="0"/>
              </a:rPr>
              <a:t>// Solidness of object.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isSolid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  <a:r>
              <a:rPr lang="en-US" dirty="0">
                <a:solidFill>
                  <a:srgbClr val="009900"/>
                </a:solidFill>
                <a:cs typeface="Consolas" panose="020B0609020204030204" pitchFamily="49" charset="0"/>
              </a:rPr>
              <a:t>// True if HARD or SOFT, else false.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9900"/>
                </a:solidFill>
                <a:cs typeface="Consolas" panose="020B0609020204030204" pitchFamily="49" charset="0"/>
              </a:rPr>
              <a:t>// Set object solidness, with checks for consistency.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setSolidness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(Solidness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new_solid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9900"/>
                </a:solidFill>
                <a:cs typeface="Consolas" panose="020B0609020204030204" pitchFamily="49" charset="0"/>
              </a:rPr>
              <a:t>// Return object solidness.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Solidness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getSolidness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42895794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/>
              <a:t>EventCollision.h</a:t>
            </a:r>
            <a:r>
              <a:rPr lang="en-US" dirty="0"/>
              <a:t> (1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1524000"/>
            <a:ext cx="6553200" cy="477053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Object.h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::string COLLISION_EVENT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::collision";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EventCollision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{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Where collision occurred.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*p_obj1;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moving, causing collision.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*p_obj2;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being collided with.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collision event at (0,0) with obj1 and obj2 NULL.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EventCollision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collision event between o1 and o2 at position p.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o1 `caused' collision by moving into object o2.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EventCollision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*p_o1, Object *p_o2, Vector p);</a:t>
            </a:r>
          </a:p>
        </p:txBody>
      </p:sp>
    </p:spTree>
    <p:extLst>
      <p:ext uri="{BB962C8B-B14F-4D97-AF65-F5344CB8AC3E}">
        <p14:creationId xmlns:p14="http://schemas.microsoft.com/office/powerpoint/2010/main" val="31626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445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LogManager</a:t>
            </a:r>
            <a:r>
              <a:rPr lang="en-US" dirty="0"/>
              <a:t> - </a:t>
            </a:r>
            <a:br>
              <a:rPr lang="en-US" dirty="0"/>
            </a:br>
            <a:r>
              <a:rPr lang="en-US" dirty="0"/>
              <a:t> Attributes and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225689"/>
            <a:ext cx="6477000" cy="563231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do_flush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True if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fflush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after each write.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FILE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Pointer to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structure.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public: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If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is open, close it.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Start up the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(open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"dragonfly.log").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Shut down the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(close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).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Set flush of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after each write.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setFlush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do_flush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true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Write to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. Supports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printf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() formatting.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Return number of bytes written, -1 if error.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char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fmt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...);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0" y="5364664"/>
            <a:ext cx="972782" cy="27413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041314" y="5155512"/>
            <a:ext cx="439382" cy="2923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29400" y="4580678"/>
            <a:ext cx="1746781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Allows calling with no argument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01640942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/>
              <a:t>EventCollision.h</a:t>
            </a:r>
            <a:r>
              <a:rPr lang="en-US" dirty="0"/>
              <a:t> 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1676399"/>
            <a:ext cx="65532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object that caused collision.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*getObject1()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object that caused collision.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void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setObject1(Object *p_new_o1);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object that was collided with.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*getObject2()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9900"/>
                </a:solidFill>
                <a:cs typeface="Consolas" panose="020B0609020204030204" pitchFamily="49" charset="0"/>
              </a:rPr>
              <a:t>// Set object that was collided with.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void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setObject2(Object *p_new_o2);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9900"/>
                </a:solidFill>
                <a:cs typeface="Consolas" panose="020B0609020204030204" pitchFamily="49" charset="0"/>
              </a:rPr>
              <a:t>// Return position of collision.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9900"/>
                </a:solidFill>
                <a:cs typeface="Consolas" panose="020B0609020204030204" pitchFamily="49" charset="0"/>
              </a:rPr>
              <a:t>// Set position of collision.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443134625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to Support Collisions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992923"/>
            <a:ext cx="7620000" cy="313932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</a:rPr>
              <a:t>// Return list of Objects collided with at position `where'.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</a:rPr>
              <a:t>// Collisions only with solid Objects.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</a:rPr>
              <a:t>// Does not consider if </a:t>
            </a:r>
            <a:r>
              <a:rPr lang="en-US" i="1" dirty="0" err="1">
                <a:solidFill>
                  <a:srgbClr val="009900"/>
                </a:solidFill>
              </a:rPr>
              <a:t>p_o</a:t>
            </a:r>
            <a:r>
              <a:rPr lang="en-US" i="1" dirty="0">
                <a:solidFill>
                  <a:srgbClr val="009900"/>
                </a:solidFill>
              </a:rPr>
              <a:t> is solid or not.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getCollisions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/>
          </a:p>
          <a:p>
            <a:r>
              <a:rPr lang="en-US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Move Object.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If no collision with solid, move ok else don't move.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If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p_go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 is Spectral, move ok.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move ok, else -1 if collision with solid.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where);</a:t>
            </a:r>
          </a:p>
        </p:txBody>
      </p:sp>
    </p:spTree>
    <p:extLst>
      <p:ext uri="{BB962C8B-B14F-4D97-AF65-F5344CB8AC3E}">
        <p14:creationId xmlns:p14="http://schemas.microsoft.com/office/powerpoint/2010/main" val="439587536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Utility </a:t>
            </a:r>
            <a:r>
              <a:rPr lang="en-US" dirty="0" err="1">
                <a:solidFill>
                  <a:srgbClr val="0070C0"/>
                </a:solidFill>
              </a:rPr>
              <a:t>positionsIntersect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5300" y="4038600"/>
            <a:ext cx="8229600" cy="2239963"/>
          </a:xfrm>
        </p:spPr>
        <p:txBody>
          <a:bodyPr/>
          <a:lstStyle/>
          <a:p>
            <a:r>
              <a:rPr lang="en-US" dirty="0"/>
              <a:t>Useful for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get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Collisions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May seem trivial, but will replace with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later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524000"/>
            <a:ext cx="65151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// Return true if two positions intersect, else false.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positionsIntersect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p1, Vector p2)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abs(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p1.getX() - p2.getX() </a:t>
            </a:r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) &lt;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 and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abs(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p1.getY() - p2.getY()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&lt; 1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386066218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957409" y="2886521"/>
            <a:ext cx="662058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to Support Collisions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86916"/>
            <a:ext cx="6248400" cy="677108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list of Objects collided with at position `where'.</a:t>
            </a: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Collisions only with solid Objects.</a:t>
            </a: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Does not consider if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p_o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 is solid or not.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getCollisions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Make empty list.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collision_list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Iterate through all objects.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create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ObjectListIterator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updates list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not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i.isDone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Object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i.currentObj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 not consider self.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Same location and both solid?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positionsIntersect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(), where)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isSolid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collision_list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end if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No solid collision.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end if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Not self.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i.next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end while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End iterate.  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collision_list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276715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302298" y="2851102"/>
            <a:ext cx="6235604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moveObject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4778" y="31652"/>
            <a:ext cx="5486400" cy="674030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moveObject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isSolid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Need to be solid for collisions.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Get collisions.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list =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getCollisions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where)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list.isEmpty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Iterate over list.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create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ObjectListIterator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list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not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i.isDone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do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Object *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i.currentObj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collision event.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EventCollision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where)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Send to both objects.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(&amp;c)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(&amp;c)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If both HARD, then cannot move.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HARD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HARD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do_move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false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  end if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i.next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end while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End iterate.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do_move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false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-1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Move not allowed.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  end if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end if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No collision.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end if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not solid.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If here, no collision so allow move.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setPosition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(where) 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ok </a:t>
            </a:r>
            <a:r>
              <a:rPr lang="en-US" sz="1200" dirty="0">
                <a:solidFill>
                  <a:srgbClr val="009900"/>
                </a:solidFill>
                <a:cs typeface="Consolas" panose="020B0609020204030204" pitchFamily="49" charset="0"/>
              </a:rPr>
              <a:t>// Move was ok.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86278" y="1905000"/>
            <a:ext cx="2209800" cy="1815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cs typeface="Consolas" panose="020B0609020204030204" pitchFamily="49" charset="0"/>
              </a:rPr>
              <a:t>If no collision with solid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move Object</a:t>
            </a:r>
          </a:p>
          <a:p>
            <a:r>
              <a:rPr lang="en-US" sz="1400" dirty="0">
                <a:cs typeface="Consolas" panose="020B0609020204030204" pitchFamily="49" charset="0"/>
              </a:rPr>
              <a:t>If collision with solid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send collision event to all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if both HARD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    don't move.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otherwise</a:t>
            </a:r>
          </a:p>
          <a:p>
            <a:r>
              <a:rPr lang="en-US" sz="1400" dirty="0">
                <a:cs typeface="Consolas" panose="020B0609020204030204" pitchFamily="49" charset="0"/>
              </a:rPr>
              <a:t>        move Object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31387272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Filtering Events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Graphics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Managing Input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Moving Objects			</a:t>
            </a:r>
          </a:p>
          <a:p>
            <a:pPr lvl="1"/>
            <a:r>
              <a:rPr lang="en-US" dirty="0"/>
              <a:t>Velocity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Collisions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World boundaries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 err="1"/>
              <a:t>Misc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9080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Boundaries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Generally, game objects expected to stay within world</a:t>
            </a:r>
          </a:p>
          <a:p>
            <a:pPr lvl="1"/>
            <a:r>
              <a:rPr lang="en-US" dirty="0"/>
              <a:t>May be “off screen” but still within game world</a:t>
            </a:r>
          </a:p>
          <a:p>
            <a:r>
              <a:rPr lang="en-US" dirty="0"/>
              <a:t>Object that was inside game world boundary that moves out receives “out of bounds” event</a:t>
            </a:r>
          </a:p>
          <a:p>
            <a:pPr lvl="1"/>
            <a:r>
              <a:rPr lang="en-US" dirty="0"/>
              <a:t>Move still allowed</a:t>
            </a:r>
          </a:p>
          <a:p>
            <a:pPr lvl="1"/>
            <a:r>
              <a:rPr lang="en-US" dirty="0"/>
              <a:t>Objects can ignore event</a:t>
            </a:r>
          </a:p>
          <a:p>
            <a:pPr lvl="1"/>
            <a:r>
              <a:rPr lang="en-US" dirty="0"/>
              <a:t>e.g., useful for game object not to go on forever (e.g., Bullet)</a:t>
            </a:r>
          </a:p>
          <a:p>
            <a:r>
              <a:rPr lang="en-US" dirty="0"/>
              <a:t>Create “out of bounds” event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/>
              <a:t>EventOut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48116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EventOut.h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4828" y="1905000"/>
            <a:ext cx="5030372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OUT_EVENT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::out";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EventOut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{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EventOut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874463058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to Support Boundaries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If Object can move, check against </a:t>
            </a:r>
            <a:r>
              <a:rPr lang="en-US" dirty="0" err="1"/>
              <a:t>DisplayManager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If inside &amp; moves outside</a:t>
            </a:r>
          </a:p>
          <a:p>
            <a:pPr lvl="1"/>
            <a:r>
              <a:rPr lang="en-US" dirty="0"/>
              <a:t>Generate </a:t>
            </a:r>
            <a:r>
              <a:rPr lang="en-US" dirty="0" err="1"/>
              <a:t>EventOut</a:t>
            </a:r>
            <a:endParaRPr lang="en-US" dirty="0"/>
          </a:p>
          <a:p>
            <a:r>
              <a:rPr lang="en-US" dirty="0"/>
              <a:t>If outside &amp; moves outside</a:t>
            </a:r>
          </a:p>
          <a:p>
            <a:pPr lvl="1"/>
            <a:r>
              <a:rPr lang="en-US" dirty="0"/>
              <a:t>Nothing (i.e., only one event)</a:t>
            </a:r>
          </a:p>
          <a:p>
            <a:r>
              <a:rPr lang="en-US" dirty="0"/>
              <a:t>If outside &amp; moves inside</a:t>
            </a:r>
          </a:p>
          <a:p>
            <a:pPr lvl="1"/>
            <a:r>
              <a:rPr lang="en-US" dirty="0"/>
              <a:t>Nothing (i.e., only event when goes out)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57800" y="2895600"/>
            <a:ext cx="3657600" cy="156966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Generate out of bounds event and</a:t>
            </a:r>
          </a:p>
          <a:p>
            <a:r>
              <a:rPr lang="en-US" sz="16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send to object.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EventOut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ov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p_go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ov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</p:txBody>
      </p:sp>
    </p:spTree>
    <p:extLst>
      <p:ext uri="{BB962C8B-B14F-4D97-AF65-F5344CB8AC3E}">
        <p14:creationId xmlns:p14="http://schemas.microsoft.com/office/powerpoint/2010/main" val="2974250827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 Checkpoint #7!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Extend Object and World Manager to support velocity.</a:t>
            </a:r>
          </a:p>
          <a:p>
            <a:pPr lvl="1"/>
            <a:r>
              <a:rPr lang="en-US" dirty="0"/>
              <a:t>Test with range of velocities (faster than 1, less than 1)</a:t>
            </a:r>
          </a:p>
          <a:p>
            <a:r>
              <a:rPr lang="en-US" dirty="0"/>
              <a:t>Extend </a:t>
            </a:r>
            <a:r>
              <a:rPr lang="en-US" dirty="0" err="1"/>
              <a:t>WorldManager</a:t>
            </a:r>
            <a:r>
              <a:rPr lang="en-US" dirty="0"/>
              <a:t> to support collisions</a:t>
            </a:r>
          </a:p>
          <a:p>
            <a:pPr lvl="1"/>
            <a:r>
              <a:rPr lang="en-US" dirty="0"/>
              <a:t>Test extensively, using Objects at known positions</a:t>
            </a:r>
          </a:p>
          <a:p>
            <a:r>
              <a:rPr lang="en-US" dirty="0"/>
              <a:t>Create </a:t>
            </a:r>
            <a:r>
              <a:rPr lang="en-US" dirty="0" err="1"/>
              <a:t>EventOut</a:t>
            </a:r>
            <a:r>
              <a:rPr lang="en-US" dirty="0"/>
              <a:t> and add necessary “out of bounds” code to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Test Objects going out, staying out, coming in</a:t>
            </a:r>
          </a:p>
        </p:txBody>
      </p:sp>
    </p:spTree>
    <p:extLst>
      <p:ext uri="{BB962C8B-B14F-4D97-AF65-F5344CB8AC3E}">
        <p14:creationId xmlns:p14="http://schemas.microsoft.com/office/powerpoint/2010/main" val="1405846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Compilation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LogManager</a:t>
            </a:r>
            <a:r>
              <a:rPr lang="en-US" dirty="0"/>
              <a:t> used by many objects (status and debugging).  So, all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28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</a:t>
            </a:r>
            <a:r>
              <a:rPr lang="en-US" sz="28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LogManager.h</a:t>
            </a:r>
            <a:r>
              <a:rPr lang="en-US" sz="28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”</a:t>
            </a:r>
          </a:p>
          <a:p>
            <a:pPr lvl="1"/>
            <a:r>
              <a:rPr lang="en-US" dirty="0"/>
              <a:t>e.g., </a:t>
            </a:r>
            <a:r>
              <a:rPr lang="en-US" dirty="0" err="1">
                <a:solidFill>
                  <a:srgbClr val="0070C0"/>
                </a:solidFill>
              </a:rPr>
              <a:t>Saucer.h</a:t>
            </a:r>
            <a:r>
              <a:rPr lang="en-US" dirty="0"/>
              <a:t> and </a:t>
            </a:r>
            <a:r>
              <a:rPr lang="en-US" dirty="0" err="1">
                <a:solidFill>
                  <a:srgbClr val="0070C0"/>
                </a:solidFill>
              </a:rPr>
              <a:t>Object.h</a:t>
            </a:r>
            <a:r>
              <a:rPr lang="en-US" dirty="0"/>
              <a:t> both include </a:t>
            </a:r>
          </a:p>
          <a:p>
            <a:r>
              <a:rPr lang="en-US" dirty="0"/>
              <a:t>But then during compilation, header file processed </a:t>
            </a:r>
            <a:r>
              <a:rPr lang="en-US" i="1" dirty="0"/>
              <a:t>twice</a:t>
            </a:r>
            <a:endParaRPr lang="en-US" dirty="0"/>
          </a:p>
          <a:p>
            <a:pPr lvl="1"/>
            <a:r>
              <a:rPr lang="en-US" dirty="0"/>
              <a:t>Likely causes error, e.g., when compiler sees class definition second+ time</a:t>
            </a:r>
          </a:p>
          <a:p>
            <a:pPr lvl="1"/>
            <a:r>
              <a:rPr lang="en-US" dirty="0"/>
              <a:t>Even if does not, wastes compile time</a:t>
            </a:r>
          </a:p>
          <a:p>
            <a:r>
              <a:rPr lang="en-US" dirty="0"/>
              <a:t>Solution? </a:t>
            </a:r>
          </a:p>
          <a:p>
            <a:pPr marL="457200" lvl="1" indent="0">
              <a:buNone/>
            </a:pPr>
            <a:r>
              <a:rPr lang="en-US" dirty="0">
                <a:sym typeface="Wingdings" pitchFamily="2" charset="2"/>
              </a:rPr>
              <a:t> Only compile in 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“</a:t>
            </a:r>
            <a:r>
              <a:rPr lang="en-US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LogManager.h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”</a:t>
            </a:r>
            <a:r>
              <a:rPr lang="en-US" dirty="0">
                <a:solidFill>
                  <a:srgbClr val="7030A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one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2735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Ready for </a:t>
            </a:r>
            <a:r>
              <a:rPr lang="en-US" dirty="0">
                <a:solidFill>
                  <a:srgbClr val="009900"/>
                </a:solidFill>
              </a:rPr>
              <a:t>Dragonfly Naiad</a:t>
            </a:r>
            <a:r>
              <a:rPr lang="en-US" dirty="0"/>
              <a:t>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400145"/>
            <a:ext cx="4038600" cy="469585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Manager method to send events to all objects</a:t>
            </a:r>
          </a:p>
          <a:p>
            <a:r>
              <a:rPr lang="en-US" dirty="0"/>
              <a:t>Objects can draw themselves</a:t>
            </a:r>
          </a:p>
          <a:p>
            <a:pPr lvl="1"/>
            <a:r>
              <a:rPr lang="en-US" dirty="0"/>
              <a:t>2d graphics in color</a:t>
            </a:r>
          </a:p>
          <a:p>
            <a:r>
              <a:rPr lang="en-US" dirty="0"/>
              <a:t>Objects can get input from keyboard, mouse</a:t>
            </a:r>
          </a:p>
          <a:p>
            <a:r>
              <a:rPr lang="en-US" dirty="0"/>
              <a:t>Engine moves Objects </a:t>
            </a:r>
            <a:r>
              <a:rPr lang="en-US" dirty="0">
                <a:sym typeface="Wingdings" pitchFamily="2" charset="2"/>
              </a:rPr>
              <a:t> velocity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400145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Objects that move out of world get “out of bounds” event</a:t>
            </a:r>
          </a:p>
          <a:p>
            <a:r>
              <a:rPr lang="en-US" dirty="0"/>
              <a:t>Objects have solidness</a:t>
            </a:r>
          </a:p>
          <a:p>
            <a:pPr lvl="1"/>
            <a:r>
              <a:rPr lang="en-US" dirty="0"/>
              <a:t>soft, hard, spectral</a:t>
            </a:r>
          </a:p>
          <a:p>
            <a:r>
              <a:rPr lang="en-US" dirty="0"/>
              <a:t>Objects that collide get collision event</a:t>
            </a:r>
          </a:p>
          <a:p>
            <a:pPr lvl="1"/>
            <a:r>
              <a:rPr lang="en-US" dirty="0"/>
              <a:t>Can react accordingly</a:t>
            </a:r>
          </a:p>
          <a:p>
            <a:pPr lvl="1"/>
            <a:r>
              <a:rPr lang="en-US" dirty="0"/>
              <a:t>Non-solid objects don’t get</a:t>
            </a:r>
          </a:p>
          <a:p>
            <a:r>
              <a:rPr lang="en-US" dirty="0"/>
              <a:t>Objects can appear higher/lower than others</a:t>
            </a:r>
          </a:p>
          <a:p>
            <a:pPr lvl="1"/>
            <a:r>
              <a:rPr lang="en-US" dirty="0"/>
              <a:t>5 layers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3103" y="5887275"/>
            <a:ext cx="4885889" cy="707886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Can be used to make a game!  </a:t>
            </a:r>
          </a:p>
          <a:p>
            <a:pPr algn="ctr"/>
            <a:r>
              <a:rPr lang="en-US" sz="2000" dirty="0"/>
              <a:t>e.g., Consider </a:t>
            </a:r>
            <a:r>
              <a:rPr lang="en-US" sz="2000" i="1" dirty="0"/>
              <a:t>Saucer Shoot Naiad (</a:t>
            </a:r>
            <a:r>
              <a:rPr lang="en-US" sz="2000" dirty="0"/>
              <a:t>next slide)</a:t>
            </a:r>
          </a:p>
        </p:txBody>
      </p:sp>
    </p:spTree>
    <p:extLst>
      <p:ext uri="{BB962C8B-B14F-4D97-AF65-F5344CB8AC3E}">
        <p14:creationId xmlns:p14="http://schemas.microsoft.com/office/powerpoint/2010/main" val="904707945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01" y="76200"/>
            <a:ext cx="7751248" cy="1143000"/>
          </a:xfrm>
        </p:spPr>
        <p:txBody>
          <a:bodyPr/>
          <a:lstStyle/>
          <a:p>
            <a:r>
              <a:rPr lang="en-US" dirty="0"/>
              <a:t>Saucer Shoot Naiad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600" y="5105400"/>
            <a:ext cx="7232650" cy="129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No sprites </a:t>
            </a:r>
            <a:r>
              <a:rPr lang="en-US" dirty="0">
                <a:sym typeface="Wingdings" panose="05000000000000000000" pitchFamily="2" charset="2"/>
              </a:rPr>
              <a:t> mostly single character</a:t>
            </a:r>
            <a:endParaRPr lang="en-US" dirty="0"/>
          </a:p>
          <a:p>
            <a:r>
              <a:rPr lang="en-US" dirty="0"/>
              <a:t>No </a:t>
            </a:r>
            <a:r>
              <a:rPr lang="en-US" dirty="0" err="1"/>
              <a:t>ViewObjects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no </a:t>
            </a:r>
            <a:r>
              <a:rPr lang="en-US" dirty="0" err="1">
                <a:sym typeface="Wingdings" panose="05000000000000000000" pitchFamily="2" charset="2"/>
              </a:rPr>
              <a:t>GameStart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/>
              <a:t>Points or Nuke display </a:t>
            </a:r>
          </a:p>
          <a:p>
            <a:r>
              <a:rPr lang="en-US" dirty="0"/>
              <a:t>No registering for events (all Objects get all events)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990600"/>
            <a:ext cx="7232650" cy="3958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25262" y="6339840"/>
            <a:ext cx="3328796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Available on Project 2b Web page</a:t>
            </a:r>
          </a:p>
        </p:txBody>
      </p:sp>
    </p:spTree>
    <p:extLst>
      <p:ext uri="{BB962C8B-B14F-4D97-AF65-F5344CB8AC3E}">
        <p14:creationId xmlns:p14="http://schemas.microsoft.com/office/powerpoint/2010/main" val="3538616625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Runtime Issues</a:t>
            </a:r>
          </a:p>
          <a:p>
            <a:pPr lvl="1"/>
            <a:r>
              <a:rPr lang="en-US" dirty="0" err="1"/>
              <a:t>ResourceManager</a:t>
            </a:r>
            <a:endParaRPr lang="en-US" dirty="0"/>
          </a:p>
          <a:p>
            <a:r>
              <a:rPr lang="en-US" dirty="0"/>
              <a:t>Using Sprites</a:t>
            </a:r>
          </a:p>
          <a:p>
            <a:r>
              <a:rPr lang="en-US" dirty="0"/>
              <a:t>Boxes</a:t>
            </a:r>
          </a:p>
          <a:p>
            <a:r>
              <a:rPr lang="en-US" dirty="0"/>
              <a:t>Camera Control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View 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57508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Runtime Resource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One copy of each resource in memory</a:t>
            </a:r>
          </a:p>
          <a:p>
            <a:pPr lvl="1"/>
            <a:r>
              <a:rPr lang="en-US" dirty="0"/>
              <a:t>Manage memory resources</a:t>
            </a:r>
          </a:p>
          <a:p>
            <a:r>
              <a:rPr lang="en-US" dirty="0"/>
              <a:t>Manage lifetime (remove if not needed)</a:t>
            </a:r>
          </a:p>
          <a:p>
            <a:r>
              <a:rPr lang="en-US" dirty="0"/>
              <a:t>Handle composite resources</a:t>
            </a:r>
          </a:p>
          <a:p>
            <a:pPr lvl="1"/>
            <a:r>
              <a:rPr lang="en-US" dirty="0"/>
              <a:t>e.g., 3d model with mesh, skeleton, animations…</a:t>
            </a:r>
          </a:p>
          <a:p>
            <a:r>
              <a:rPr lang="en-US" dirty="0"/>
              <a:t>Custom processing after loading (if needed)</a:t>
            </a:r>
          </a:p>
          <a:p>
            <a:r>
              <a:rPr lang="en-US" dirty="0"/>
              <a:t>Provide single, unified interface which other engine components can access</a:t>
            </a:r>
          </a:p>
          <a:p>
            <a:r>
              <a:rPr lang="en-US" dirty="0"/>
              <a:t>Handle streaming (asynchronous loading) if engine supports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72264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Resource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“Understand” format of data</a:t>
            </a:r>
          </a:p>
          <a:p>
            <a:pPr lvl="1"/>
            <a:r>
              <a:rPr lang="en-US" dirty="0"/>
              <a:t>e.g., PNG or Text-sprite file</a:t>
            </a:r>
          </a:p>
          <a:p>
            <a:r>
              <a:rPr lang="en-US" dirty="0"/>
              <a:t>Globally-unique identifier</a:t>
            </a:r>
          </a:p>
          <a:p>
            <a:pPr lvl="1"/>
            <a:r>
              <a:rPr lang="en-US" dirty="0"/>
              <a:t>So assets can be accessed by objects</a:t>
            </a:r>
          </a:p>
          <a:p>
            <a:r>
              <a:rPr lang="en-US" dirty="0"/>
              <a:t>Usually load when needed (but sometimes in advance)</a:t>
            </a:r>
          </a:p>
          <a:p>
            <a:r>
              <a:rPr lang="en-US" dirty="0"/>
              <a:t>Removing hard (when done?) </a:t>
            </a:r>
          </a:p>
          <a:p>
            <a:pPr lvl="1"/>
            <a:r>
              <a:rPr lang="en-US" dirty="0"/>
              <a:t>e.g., some models used in multiple levels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 </a:t>
            </a:r>
            <a:r>
              <a:rPr lang="en-US" dirty="0"/>
              <a:t>Can use reference count</a:t>
            </a:r>
          </a:p>
          <a:p>
            <a:pPr lvl="1"/>
            <a:r>
              <a:rPr lang="en-US" dirty="0"/>
              <a:t>e.g., load level and all models with count for each.  As level exits, decrease reference count. When 0, remove.</a:t>
            </a:r>
          </a:p>
        </p:txBody>
      </p:sp>
    </p:spTree>
    <p:extLst>
      <p:ext uri="{BB962C8B-B14F-4D97-AF65-F5344CB8AC3E}">
        <p14:creationId xmlns:p14="http://schemas.microsoft.com/office/powerpoint/2010/main" val="1175893074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Resource Management in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Assets are </a:t>
            </a:r>
            <a:r>
              <a:rPr lang="en-US" dirty="0">
                <a:solidFill>
                  <a:srgbClr val="0070C0"/>
                </a:solidFill>
              </a:rPr>
              <a:t>sprites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sounds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music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start with </a:t>
            </a:r>
            <a:r>
              <a:rPr lang="en-US" dirty="0">
                <a:solidFill>
                  <a:srgbClr val="008000"/>
                </a:solidFill>
                <a:sym typeface="Wingdings" panose="05000000000000000000" pitchFamily="2" charset="2"/>
              </a:rPr>
              <a:t>sprites</a:t>
            </a:r>
            <a:endParaRPr lang="en-US" dirty="0">
              <a:solidFill>
                <a:srgbClr val="008000"/>
              </a:solidFill>
            </a:endParaRPr>
          </a:p>
          <a:p>
            <a:pPr lvl="1"/>
            <a:r>
              <a:rPr lang="en-US" dirty="0"/>
              <a:t>Text-based files</a:t>
            </a:r>
          </a:p>
          <a:p>
            <a:pPr lvl="1"/>
            <a:r>
              <a:rPr lang="en-US" dirty="0"/>
              <a:t>“Understands” (custom) format</a:t>
            </a:r>
          </a:p>
          <a:p>
            <a:r>
              <a:rPr lang="en-US" dirty="0"/>
              <a:t>No offline management tools</a:t>
            </a:r>
          </a:p>
          <a:p>
            <a:pPr lvl="1"/>
            <a:r>
              <a:rPr lang="en-US" dirty="0"/>
              <a:t>Such tool could help build, then save in right format</a:t>
            </a:r>
          </a:p>
          <a:p>
            <a:r>
              <a:rPr lang="en-US" dirty="0"/>
              <a:t>At runtime, must understand format and load</a:t>
            </a:r>
          </a:p>
          <a:p>
            <a:r>
              <a:rPr lang="en-US" dirty="0"/>
              <a:t>Need data structures (classes) for</a:t>
            </a:r>
          </a:p>
          <a:p>
            <a:pPr lvl="1"/>
            <a:r>
              <a:rPr lang="en-US" dirty="0">
                <a:solidFill>
                  <a:srgbClr val="009900"/>
                </a:solidFill>
              </a:rPr>
              <a:t>Frames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(dimensions and data)</a:t>
            </a:r>
          </a:p>
          <a:p>
            <a:pPr lvl="1"/>
            <a:r>
              <a:rPr lang="en-US" dirty="0">
                <a:solidFill>
                  <a:srgbClr val="009900"/>
                </a:solidFill>
              </a:rPr>
              <a:t>Sprites </a:t>
            </a:r>
            <a:r>
              <a:rPr lang="en-US" dirty="0"/>
              <a:t>(identifiers and frames)</a:t>
            </a:r>
          </a:p>
          <a:p>
            <a:r>
              <a:rPr lang="en-US" dirty="0"/>
              <a:t>Then, </a:t>
            </a:r>
            <a:r>
              <a:rPr lang="en-US" i="1" dirty="0" err="1"/>
              <a:t>ResourceManager</a:t>
            </a:r>
            <a:endParaRPr lang="en-US" i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380936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38122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Text</a:t>
            </a:r>
          </a:p>
          <a:p>
            <a:r>
              <a:rPr lang="en-US" dirty="0"/>
              <a:t>Variable sizes (width and height)</a:t>
            </a:r>
          </a:p>
          <a:p>
            <a:pPr lvl="1"/>
            <a:r>
              <a:rPr lang="en-US" dirty="0"/>
              <a:t>Rectangular</a:t>
            </a:r>
          </a:p>
          <a:p>
            <a:r>
              <a:rPr lang="en-US" dirty="0"/>
              <a:t>Frames can draw themselves (given location)</a:t>
            </a:r>
          </a:p>
          <a:p>
            <a:r>
              <a:rPr lang="en-US" dirty="0"/>
              <a:t>Note, in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, frames don’t have color (nor do individual characters)</a:t>
            </a:r>
          </a:p>
          <a:p>
            <a:pPr lvl="1"/>
            <a:r>
              <a:rPr lang="en-US" dirty="0"/>
              <a:t>But could be extended to support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7543800" y="685800"/>
            <a:ext cx="990600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/__o_\</a:t>
            </a:r>
          </a:p>
        </p:txBody>
      </p:sp>
      <p:sp>
        <p:nvSpPr>
          <p:cNvPr id="7" name="Rectangle 6"/>
          <p:cNvSpPr/>
          <p:nvPr/>
        </p:nvSpPr>
        <p:spPr>
          <a:xfrm>
            <a:off x="7543800" y="1824335"/>
            <a:ext cx="838200" cy="92333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onsolas" pitchFamily="49" charset="0"/>
                <a:cs typeface="Consolas" pitchFamily="49" charset="0"/>
              </a:rPr>
              <a:t> .**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**.**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 *.*</a:t>
            </a:r>
          </a:p>
        </p:txBody>
      </p:sp>
      <p:sp>
        <p:nvSpPr>
          <p:cNvPr id="8" name="Rectangle 7"/>
          <p:cNvSpPr/>
          <p:nvPr/>
        </p:nvSpPr>
        <p:spPr>
          <a:xfrm>
            <a:off x="2895600" y="5198367"/>
            <a:ext cx="5943600" cy="138499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   _____                               _____ __                __</a:t>
            </a: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  / ___/____ ___  __________  _____   / ___// /_  ____  ____  / /_</a:t>
            </a: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  \__ \/ __ `/ / / / ___/ _ \/ ___/   \__ \/ __ \/ __ \/ __ \/ __/</a:t>
            </a: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 ___/ / /_/ / /_/ / /__/  __/ /      ___/ / / / / /_/ / /_/ / /_</a:t>
            </a: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/____/\__,_/\__,_/\___/\___/_/      /____/_/ /_/\____/\____/\__/</a:t>
            </a:r>
          </a:p>
          <a:p>
            <a:endParaRPr lang="en-US" sz="12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200" b="1" dirty="0">
                <a:latin typeface="Consolas" pitchFamily="49" charset="0"/>
                <a:cs typeface="Consolas" pitchFamily="49" charset="0"/>
              </a:rPr>
              <a:t>     Arrow keys to move, Spacebar to fire, Enter for one nuke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5460032"/>
            <a:ext cx="685800" cy="92333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onsolas" pitchFamily="49" charset="0"/>
                <a:cs typeface="Consolas" pitchFamily="49" charset="0"/>
              </a:rPr>
              <a:t>\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~==-</a:t>
            </a:r>
          </a:p>
          <a:p>
            <a:r>
              <a:rPr lang="en-US" b="1" dirty="0">
                <a:latin typeface="Consolas" pitchFamily="49" charset="0"/>
                <a:cs typeface="Consolas" pitchFamily="49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590932196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67400" y="2743200"/>
            <a:ext cx="5105400" cy="1143000"/>
          </a:xfrm>
        </p:spPr>
        <p:txBody>
          <a:bodyPr/>
          <a:lstStyle/>
          <a:p>
            <a:r>
              <a:rPr lang="en-US" dirty="0" err="1"/>
              <a:t>Frame.h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33964" y="151179"/>
            <a:ext cx="6076072" cy="655564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 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private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width;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Width of frame.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height;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Height of frame.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frame_str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All frame characters stored as string.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Frame();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empty frame.</a:t>
            </a:r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frame of indicated width and height with string.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new_width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new_height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frame_str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width of frame.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setWidth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new_width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width of frame.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getWidth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height of frame.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setHeight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new_height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height of frame.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getHeight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frame characters (stored as string).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new_frame_str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frame characters (stored as string).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std::string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200" dirty="0"/>
              <a:t> </a:t>
            </a:r>
            <a:r>
              <a:rPr lang="en-US" sz="1200" i="1" dirty="0">
                <a:solidFill>
                  <a:srgbClr val="008000"/>
                </a:solidFill>
              </a:rPr>
              <a:t>// Draw self centered at position (</a:t>
            </a:r>
            <a:r>
              <a:rPr lang="en-US" sz="1200" i="1" dirty="0" err="1">
                <a:solidFill>
                  <a:srgbClr val="008000"/>
                </a:solidFill>
              </a:rPr>
              <a:t>x,y</a:t>
            </a:r>
            <a:r>
              <a:rPr lang="en-US" sz="1200" i="1" dirty="0">
                <a:solidFill>
                  <a:srgbClr val="008000"/>
                </a:solidFill>
              </a:rPr>
              <a:t>) with color.</a:t>
            </a:r>
          </a:p>
          <a:p>
            <a:r>
              <a:rPr lang="en-US" sz="1200" i="1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8000"/>
                </a:solidFill>
              </a:rPr>
              <a:t>// Don't draw transparent characters (0 means none). Return 0 if ok, else -1.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 int draw(Vector position, Color </a:t>
            </a:r>
            <a:r>
              <a:rPr lang="en-US" sz="1200" dirty="0" err="1">
                <a:latin typeface="Consolas" panose="020B0609020204030204" pitchFamily="49" charset="0"/>
              </a:rPr>
              <a:t>color</a:t>
            </a:r>
            <a:r>
              <a:rPr lang="en-US" sz="1200" dirty="0">
                <a:latin typeface="Consolas" panose="020B0609020204030204" pitchFamily="49" charset="0"/>
              </a:rPr>
              <a:t>, char transparency) const;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2D2103-3FD3-43F4-B9B5-98578274B439}"/>
              </a:ext>
            </a:extLst>
          </p:cNvPr>
          <p:cNvSpPr txBox="1"/>
          <p:nvPr/>
        </p:nvSpPr>
        <p:spPr>
          <a:xfrm>
            <a:off x="4267200" y="1686162"/>
            <a:ext cx="3256671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Frames are stored as 1-d strings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D853D93-3AF3-4219-BCC7-DBC591CB76E1}"/>
              </a:ext>
            </a:extLst>
          </p:cNvPr>
          <p:cNvSpPr/>
          <p:nvPr/>
        </p:nvSpPr>
        <p:spPr>
          <a:xfrm>
            <a:off x="1752600" y="1295400"/>
            <a:ext cx="1974166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CB5F921-A95F-4F8C-8AEA-EDFF0FA9EE7A}"/>
              </a:ext>
            </a:extLst>
          </p:cNvPr>
          <p:cNvCxnSpPr/>
          <p:nvPr/>
        </p:nvCxnSpPr>
        <p:spPr>
          <a:xfrm flipH="1" flipV="1">
            <a:off x="3485271" y="1624131"/>
            <a:ext cx="685801" cy="2144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918904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071269" y="2820120"/>
            <a:ext cx="6773862" cy="1143000"/>
          </a:xfrm>
        </p:spPr>
        <p:txBody>
          <a:bodyPr>
            <a:normAutofit/>
          </a:bodyPr>
          <a:lstStyle/>
          <a:p>
            <a:r>
              <a:rPr lang="en-US" dirty="0"/>
              <a:t>Frame </a:t>
            </a:r>
            <a:r>
              <a:rPr lang="en-US" dirty="0">
                <a:solidFill>
                  <a:srgbClr val="0070C0"/>
                </a:solidFill>
              </a:rPr>
              <a:t>draw()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797510"/>
            <a:ext cx="6553200" cy="526297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</a:rPr>
              <a:t>// Draw self centered at position (</a:t>
            </a:r>
            <a:r>
              <a:rPr lang="en-US" sz="1400" i="1" dirty="0" err="1">
                <a:solidFill>
                  <a:srgbClr val="008000"/>
                </a:solidFill>
              </a:rPr>
              <a:t>x,y</a:t>
            </a:r>
            <a:r>
              <a:rPr lang="en-US" sz="1400" i="1" dirty="0">
                <a:solidFill>
                  <a:srgbClr val="008000"/>
                </a:solidFill>
              </a:rPr>
              <a:t>) with color.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Return 0 if ok, else -1.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Note: top-left coordinate is (0,0).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Frame::draw(Vector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Color color)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Error check empty string</a:t>
            </a:r>
            <a:r>
              <a:rPr lang="en-US" sz="1400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empty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error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Determine offset since centered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x_offset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/ 2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y_offset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frame.getHeight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/ 2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Frame data stored in string.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frame.getString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Draw row by row, character by character.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1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frame.getHeight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1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temp_pos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x_offset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x,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y_offset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y)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temp_pos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[y *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x], color)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end for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x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end for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y</a:t>
            </a:r>
          </a:p>
        </p:txBody>
      </p:sp>
    </p:spTree>
    <p:extLst>
      <p:ext uri="{BB962C8B-B14F-4D97-AF65-F5344CB8AC3E}">
        <p14:creationId xmlns:p14="http://schemas.microsoft.com/office/powerpoint/2010/main" val="3224711940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19680"/>
            <a:ext cx="6324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Sequence of Frames</a:t>
            </a:r>
          </a:p>
          <a:p>
            <a:pPr lvl="1"/>
            <a:r>
              <a:rPr lang="en-US" dirty="0"/>
              <a:t>No color</a:t>
            </a:r>
          </a:p>
          <a:p>
            <a:r>
              <a:rPr lang="en-US" dirty="0"/>
              <a:t>In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, Sprites have </a:t>
            </a:r>
            <a:r>
              <a:rPr lang="en-US" dirty="0">
                <a:solidFill>
                  <a:srgbClr val="008000"/>
                </a:solidFill>
              </a:rPr>
              <a:t>c</a:t>
            </a:r>
            <a:r>
              <a:rPr lang="en-US" dirty="0">
                <a:solidFill>
                  <a:srgbClr val="C00000"/>
                </a:solidFill>
              </a:rPr>
              <a:t>o</a:t>
            </a:r>
            <a:r>
              <a:rPr lang="en-US" dirty="0">
                <a:solidFill>
                  <a:srgbClr val="0000FF"/>
                </a:solidFill>
              </a:rPr>
              <a:t>l</a:t>
            </a:r>
            <a:r>
              <a:rPr lang="en-US" dirty="0">
                <a:solidFill>
                  <a:srgbClr val="FF9900"/>
                </a:solidFill>
              </a:rPr>
              <a:t>o</a:t>
            </a:r>
            <a:r>
              <a:rPr lang="en-US" dirty="0">
                <a:solidFill>
                  <a:srgbClr val="CCCC00"/>
                </a:solidFill>
              </a:rPr>
              <a:t>r</a:t>
            </a:r>
          </a:p>
          <a:p>
            <a:pPr lvl="1"/>
            <a:r>
              <a:rPr lang="en-US" dirty="0"/>
              <a:t>Same color for all frames and characters</a:t>
            </a:r>
          </a:p>
          <a:p>
            <a:r>
              <a:rPr lang="en-US" dirty="0"/>
              <a:t>Sprites also:</a:t>
            </a:r>
          </a:p>
          <a:p>
            <a:pPr lvl="1"/>
            <a:r>
              <a:rPr lang="en-US" dirty="0"/>
              <a:t>Can “draw” themselves (given location)</a:t>
            </a:r>
          </a:p>
          <a:p>
            <a:pPr lvl="1"/>
            <a:r>
              <a:rPr lang="en-US" dirty="0"/>
              <a:t>Know animation rate</a:t>
            </a:r>
          </a:p>
          <a:p>
            <a:r>
              <a:rPr lang="en-US" dirty="0"/>
              <a:t>Need dimensions, number of frames, ability to add/retrieve frames, and animation rate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96200" y="1143000"/>
            <a:ext cx="106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/____\</a:t>
            </a:r>
          </a:p>
          <a:p>
            <a:endParaRPr lang="en-US" b="1" dirty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/___o\</a:t>
            </a:r>
          </a:p>
          <a:p>
            <a:endParaRPr lang="en-US" b="1" dirty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/__o_\</a:t>
            </a:r>
          </a:p>
          <a:p>
            <a:endParaRPr lang="en-US" b="1" dirty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/_o__\</a:t>
            </a:r>
          </a:p>
          <a:p>
            <a:endParaRPr lang="en-US" b="1" dirty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____</a:t>
            </a:r>
          </a:p>
          <a:p>
            <a:r>
              <a:rPr lang="en-US" b="1" dirty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/o___\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2514600"/>
            <a:ext cx="68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\</a:t>
            </a:r>
          </a:p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~==-</a:t>
            </a:r>
          </a:p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</a:t>
            </a:r>
          </a:p>
          <a:p>
            <a:endParaRPr lang="en-US" b="1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\</a:t>
            </a:r>
          </a:p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==-</a:t>
            </a:r>
          </a:p>
          <a:p>
            <a:r>
              <a:rPr lang="en-US" b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68087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Managers				</a:t>
            </a:r>
          </a:p>
          <a:p>
            <a:r>
              <a:rPr lang="en-US" dirty="0" err="1"/>
              <a:t>Logfile</a:t>
            </a:r>
            <a:r>
              <a:rPr lang="en-US" dirty="0"/>
              <a:t> Management		</a:t>
            </a:r>
          </a:p>
          <a:p>
            <a:r>
              <a:rPr lang="en-US" dirty="0"/>
              <a:t>Game Management</a:t>
            </a:r>
          </a:p>
        </p:txBody>
      </p:sp>
    </p:spTree>
    <p:extLst>
      <p:ext uri="{BB962C8B-B14F-4D97-AF65-F5344CB8AC3E}">
        <p14:creationId xmlns:p14="http://schemas.microsoft.com/office/powerpoint/2010/main" val="4212270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Once-only Header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419600"/>
            <a:ext cx="8229600" cy="224997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Convention: </a:t>
            </a:r>
          </a:p>
          <a:p>
            <a:pPr lvl="1"/>
            <a:r>
              <a:rPr lang="en-US" dirty="0"/>
              <a:t>User header file, name should not begin with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en-US" dirty="0"/>
              <a:t> (underline) </a:t>
            </a:r>
          </a:p>
          <a:p>
            <a:pPr lvl="1"/>
            <a:r>
              <a:rPr lang="en-US" dirty="0"/>
              <a:t>System header file, name should begin with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__</a:t>
            </a:r>
            <a:r>
              <a:rPr lang="en-US" dirty="0"/>
              <a:t> (double underline) [Used for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Avoids conflicts with user programs</a:t>
            </a:r>
          </a:p>
          <a:p>
            <a:pPr lvl="1"/>
            <a:r>
              <a:rPr lang="en-US" dirty="0"/>
              <a:t>For all files, name should contain filename and additional text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6433" y="1295400"/>
            <a:ext cx="4594167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header included first time, all is normal</a:t>
            </a:r>
          </a:p>
          <a:p>
            <a:pPr lvl="1"/>
            <a:r>
              <a:rPr lang="en-US" dirty="0"/>
              <a:t>Defines 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FILE_FOO_SEEN</a:t>
            </a:r>
          </a:p>
          <a:p>
            <a:r>
              <a:rPr lang="en-US" dirty="0"/>
              <a:t>When header included second time, </a:t>
            </a:r>
            <a:r>
              <a:rPr lang="en-US" sz="29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FILE_FOO_SEEN</a:t>
            </a:r>
            <a:r>
              <a:rPr lang="en-US" dirty="0"/>
              <a:t> defined</a:t>
            </a:r>
          </a:p>
          <a:p>
            <a:pPr lvl="1"/>
            <a:r>
              <a:rPr lang="en-US" dirty="0"/>
              <a:t>Conditional is then </a:t>
            </a:r>
            <a:r>
              <a:rPr lang="en-US" i="1" dirty="0"/>
              <a:t>false</a:t>
            </a:r>
          </a:p>
          <a:p>
            <a:pPr lvl="1"/>
            <a:r>
              <a:rPr lang="en-US" dirty="0"/>
              <a:t>So, preprocessor skips entire contents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compiler will not see it again, so no duplicate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1580227"/>
            <a:ext cx="3973484" cy="25545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File </a:t>
            </a:r>
            <a:r>
              <a:rPr lang="en-US" sz="2000" i="1" dirty="0" err="1">
                <a:solidFill>
                  <a:srgbClr val="009900"/>
                </a:solidFill>
                <a:cs typeface="Consolas" pitchFamily="49" charset="0"/>
              </a:rPr>
              <a:t>foo.h</a:t>
            </a:r>
            <a:endParaRPr lang="en-US" sz="2000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ifndef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FILE_FOO_SEEN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#define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FILE_FOO_SEEN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The entire foo file appears next.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Foo{ … };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endif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!FILE_FOO_SEEN</a:t>
            </a:r>
          </a:p>
        </p:txBody>
      </p:sp>
    </p:spTree>
    <p:extLst>
      <p:ext uri="{BB962C8B-B14F-4D97-AF65-F5344CB8AC3E}">
        <p14:creationId xmlns:p14="http://schemas.microsoft.com/office/powerpoint/2010/main" val="1272203976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1686" y="304800"/>
            <a:ext cx="6895514" cy="590931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 {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width;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width.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height;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height.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Maximum number of frames sprite can have.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Actual number of frames sprite has.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Color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color;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Optional color for entire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 *frame;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Array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label;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Text label to identify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Sprite(); 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constructor always has one arg.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Destroy sprite, deleting any allocated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~Sprite();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sprite with indicated maximum number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width of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width of sprite.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62600" y="2743200"/>
            <a:ext cx="6019800" cy="1143000"/>
          </a:xfrm>
        </p:spPr>
        <p:txBody>
          <a:bodyPr/>
          <a:lstStyle/>
          <a:p>
            <a:r>
              <a:rPr lang="en-US" dirty="0" err="1"/>
              <a:t>Sprite.h</a:t>
            </a:r>
            <a:r>
              <a:rPr lang="en-US" dirty="0"/>
              <a:t> (1 of 3)</a:t>
            </a:r>
          </a:p>
        </p:txBody>
      </p:sp>
    </p:spTree>
    <p:extLst>
      <p:ext uri="{BB962C8B-B14F-4D97-AF65-F5344CB8AC3E}">
        <p14:creationId xmlns:p14="http://schemas.microsoft.com/office/powerpoint/2010/main" val="305427785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1686" y="304800"/>
            <a:ext cx="6895514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 {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width;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width.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height;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height.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Maximum number of frames sprite can have.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Actual number of frames sprite has.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Color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Optional color for entire sprite.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latin typeface="Consolas" panose="020B0609020204030204" pitchFamily="49" charset="0"/>
              </a:rPr>
              <a:t>m_slowdown</a:t>
            </a:r>
            <a:r>
              <a:rPr lang="en-US" sz="1400" dirty="0">
                <a:latin typeface="Consolas" panose="020B0609020204030204" pitchFamily="49" charset="0"/>
              </a:rPr>
              <a:t>;        	    </a:t>
            </a:r>
            <a:r>
              <a:rPr lang="en-US" sz="1400" i="1" dirty="0">
                <a:solidFill>
                  <a:srgbClr val="008000"/>
                </a:solidFill>
              </a:rPr>
              <a:t>// Animation slowdown (1=no </a:t>
            </a:r>
            <a:r>
              <a:rPr lang="en-US" sz="1400" i="1" dirty="0" err="1">
                <a:solidFill>
                  <a:srgbClr val="008000"/>
                </a:solidFill>
              </a:rPr>
              <a:t>slowdwn</a:t>
            </a:r>
            <a:r>
              <a:rPr lang="en-US" sz="1400" i="1" dirty="0">
                <a:solidFill>
                  <a:srgbClr val="008000"/>
                </a:solidFill>
              </a:rPr>
              <a:t>, 0=stop).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 *frame;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Array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label;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Text label to identify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Sprite(); 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constructor always has one arg.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Destroy sprite, deleting any allocated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~Sprite();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sprite with indicated maximum number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width of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width of sprite.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62600" y="2743200"/>
            <a:ext cx="6019800" cy="1143000"/>
          </a:xfrm>
        </p:spPr>
        <p:txBody>
          <a:bodyPr/>
          <a:lstStyle/>
          <a:p>
            <a:r>
              <a:rPr lang="en-US" dirty="0" err="1"/>
              <a:t>Sprite.h</a:t>
            </a:r>
            <a:r>
              <a:rPr lang="en-US" dirty="0"/>
              <a:t> (1 of 3)</a:t>
            </a:r>
          </a:p>
        </p:txBody>
      </p:sp>
    </p:spTree>
    <p:extLst>
      <p:ext uri="{BB962C8B-B14F-4D97-AF65-F5344CB8AC3E}">
        <p14:creationId xmlns:p14="http://schemas.microsoft.com/office/powerpoint/2010/main" val="4142025356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1686" y="304800"/>
            <a:ext cx="6895514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 {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width;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width.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height;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height.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Maximum number of frames sprite can have.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Actual number of frames sprite has.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Color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Optional color for entire sprite.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latin typeface="Consolas" panose="020B0609020204030204" pitchFamily="49" charset="0"/>
              </a:rPr>
              <a:t>m_slowdown</a:t>
            </a:r>
            <a:r>
              <a:rPr lang="en-US" sz="1400" dirty="0">
                <a:latin typeface="Consolas" panose="020B0609020204030204" pitchFamily="49" charset="0"/>
              </a:rPr>
              <a:t>;        	    </a:t>
            </a:r>
            <a:r>
              <a:rPr lang="en-US" sz="1400" i="1" dirty="0">
                <a:solidFill>
                  <a:srgbClr val="008000"/>
                </a:solidFill>
              </a:rPr>
              <a:t>// Animation slowdown (1=no </a:t>
            </a:r>
            <a:r>
              <a:rPr lang="en-US" sz="1400" i="1" dirty="0" err="1">
                <a:solidFill>
                  <a:srgbClr val="008000"/>
                </a:solidFill>
              </a:rPr>
              <a:t>slowdwn</a:t>
            </a:r>
            <a:r>
              <a:rPr lang="en-US" sz="1400" i="1" dirty="0">
                <a:solidFill>
                  <a:srgbClr val="008000"/>
                </a:solidFill>
              </a:rPr>
              <a:t>, 0=stop).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 *frame;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Array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label;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Text label to identify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Sprite(); 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constructor always has one arg.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Destroy sprite, deleting any allocated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~Sprite();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sprite with indicated maximum number of frames.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width of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width of sprite.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getWidth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62600" y="2743200"/>
            <a:ext cx="6019800" cy="1143000"/>
          </a:xfrm>
        </p:spPr>
        <p:txBody>
          <a:bodyPr/>
          <a:lstStyle/>
          <a:p>
            <a:r>
              <a:rPr lang="en-US" dirty="0" err="1"/>
              <a:t>Sprite.h</a:t>
            </a:r>
            <a:r>
              <a:rPr lang="en-US" dirty="0"/>
              <a:t> (1 of 3)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429043" y="3341171"/>
            <a:ext cx="990600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429043" y="4797565"/>
            <a:ext cx="2298310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81700" y="3733337"/>
            <a:ext cx="1905000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Must provide number of Frames when create.  e.g.,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Sprite(5)</a:t>
            </a:r>
          </a:p>
        </p:txBody>
      </p:sp>
      <p:cxnSp>
        <p:nvCxnSpPr>
          <p:cNvPr id="8" name="Straight Arrow Connector 7"/>
          <p:cNvCxnSpPr>
            <a:endCxn id="3" idx="3"/>
          </p:cNvCxnSpPr>
          <p:nvPr/>
        </p:nvCxnSpPr>
        <p:spPr>
          <a:xfrm flipH="1" flipV="1">
            <a:off x="2419643" y="3455471"/>
            <a:ext cx="3352800" cy="571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727353" y="4301093"/>
            <a:ext cx="2112499" cy="6107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429043" y="2909850"/>
            <a:ext cx="1269609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267200" y="905470"/>
            <a:ext cx="190500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Frames are array, but dynamically allocated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Arrow Connector 14"/>
          <p:cNvCxnSpPr>
            <a:cxnSpLocks/>
            <a:endCxn id="13" idx="3"/>
          </p:cNvCxnSpPr>
          <p:nvPr/>
        </p:nvCxnSpPr>
        <p:spPr>
          <a:xfrm flipH="1">
            <a:off x="2698652" y="1820289"/>
            <a:ext cx="1603132" cy="12038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22896" y="134540"/>
            <a:ext cx="3492304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Needed to understand Frame class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150034" y="533400"/>
            <a:ext cx="1974166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137096" y="304800"/>
            <a:ext cx="685800" cy="3429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487243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1686" y="304800"/>
            <a:ext cx="6895514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height of sprite.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setHeight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new_height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height of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getHeight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sprite color.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setColor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new_color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sprite color.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getColor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Get total count of frames in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getFrameCount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Add frame to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-1 if frame array full, else 0.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addFrame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(Frame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new_frame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next sprite frame indicated by number.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empty frame if out of range [0,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frame_count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].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getFrame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frame_number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Set label associated with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new_label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Get label associated with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86400" y="2903398"/>
            <a:ext cx="6172200" cy="1143000"/>
          </a:xfrm>
        </p:spPr>
        <p:txBody>
          <a:bodyPr/>
          <a:lstStyle/>
          <a:p>
            <a:r>
              <a:rPr lang="en-US" dirty="0" err="1"/>
              <a:t>Sprite.h</a:t>
            </a:r>
            <a:r>
              <a:rPr lang="en-US" dirty="0"/>
              <a:t> (2 of 3)</a:t>
            </a:r>
          </a:p>
        </p:txBody>
      </p:sp>
    </p:spTree>
    <p:extLst>
      <p:ext uri="{BB962C8B-B14F-4D97-AF65-F5344CB8AC3E}">
        <p14:creationId xmlns:p14="http://schemas.microsoft.com/office/powerpoint/2010/main" val="3928221937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628238"/>
            <a:ext cx="6895514" cy="369331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Set animation slowdown value.</a:t>
            </a:r>
          </a:p>
          <a:p>
            <a:r>
              <a:rPr lang="en-US" i="1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Value in multiples of </a:t>
            </a:r>
            <a:r>
              <a:rPr lang="en-US" i="1" dirty="0" err="1">
                <a:solidFill>
                  <a:srgbClr val="008000"/>
                </a:solidFill>
              </a:rPr>
              <a:t>GameManager</a:t>
            </a:r>
            <a:r>
              <a:rPr lang="en-US" i="1" dirty="0">
                <a:solidFill>
                  <a:srgbClr val="008000"/>
                </a:solidFill>
              </a:rPr>
              <a:t> frame time.</a:t>
            </a:r>
          </a:p>
          <a:p>
            <a:r>
              <a:rPr lang="en-US" dirty="0">
                <a:latin typeface="Consolas" panose="020B0609020204030204" pitchFamily="49" charset="0"/>
              </a:rPr>
              <a:t>  void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setSlowdown</a:t>
            </a:r>
            <a:r>
              <a:rPr lang="en-US" dirty="0">
                <a:latin typeface="Consolas" panose="020B0609020204030204" pitchFamily="49" charset="0"/>
              </a:rPr>
              <a:t>(int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new_sprite_slowdown</a:t>
            </a:r>
            <a:r>
              <a:rPr lang="en-US" dirty="0">
                <a:latin typeface="Consolas" panose="020B0609020204030204" pitchFamily="49" charset="0"/>
              </a:rPr>
              <a:t>);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Get animation slowdown value.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Value in multiples of </a:t>
            </a:r>
            <a:r>
              <a:rPr lang="en-US" i="1" dirty="0" err="1">
                <a:solidFill>
                  <a:srgbClr val="008000"/>
                </a:solidFill>
              </a:rPr>
              <a:t>GameManager</a:t>
            </a:r>
            <a:r>
              <a:rPr lang="en-US" i="1" dirty="0">
                <a:solidFill>
                  <a:srgbClr val="008000"/>
                </a:solidFill>
              </a:rPr>
              <a:t> frame time.</a:t>
            </a:r>
          </a:p>
          <a:p>
            <a:r>
              <a:rPr lang="en-US" dirty="0">
                <a:latin typeface="Consolas" panose="020B0609020204030204" pitchFamily="49" charset="0"/>
              </a:rPr>
              <a:t>  int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getSlowdown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dirty="0">
                <a:latin typeface="Consolas" panose="020B0609020204030204" pitchFamily="49" charset="0"/>
              </a:rPr>
              <a:t>const;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Draw indicated frame centered at position (</a:t>
            </a:r>
            <a:r>
              <a:rPr lang="en-US" i="1" dirty="0" err="1">
                <a:solidFill>
                  <a:srgbClr val="008000"/>
                </a:solidFill>
              </a:rPr>
              <a:t>x,y</a:t>
            </a:r>
            <a:r>
              <a:rPr lang="en-US" i="1" dirty="0">
                <a:solidFill>
                  <a:srgbClr val="008000"/>
                </a:solidFill>
              </a:rPr>
              <a:t>).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Return 0 if ok, else -1.</a:t>
            </a:r>
          </a:p>
          <a:p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Note: top-left coordinate is (0,0).</a:t>
            </a:r>
          </a:p>
          <a:p>
            <a:r>
              <a:rPr lang="en-US" dirty="0">
                <a:latin typeface="Consolas" panose="020B0609020204030204" pitchFamily="49" charset="0"/>
              </a:rPr>
              <a:t>  int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draw(</a:t>
            </a:r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frame_number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Vector position</a:t>
            </a:r>
            <a:r>
              <a:rPr lang="en-US" dirty="0">
                <a:latin typeface="Consolas" panose="020B0609020204030204" pitchFamily="49" charset="0"/>
              </a:rPr>
              <a:t>) const;</a:t>
            </a:r>
          </a:p>
          <a:p>
            <a:r>
              <a:rPr lang="en-US" dirty="0">
                <a:latin typeface="Consolas" panose="020B0609020204030204" pitchFamily="49" charset="0"/>
              </a:rPr>
              <a:t>};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86400" y="2903398"/>
            <a:ext cx="6172200" cy="1143000"/>
          </a:xfrm>
        </p:spPr>
        <p:txBody>
          <a:bodyPr/>
          <a:lstStyle/>
          <a:p>
            <a:r>
              <a:rPr lang="en-US" dirty="0" err="1"/>
              <a:t>Sprite.h</a:t>
            </a:r>
            <a:r>
              <a:rPr lang="en-US" dirty="0"/>
              <a:t> (3 of 3)</a:t>
            </a:r>
          </a:p>
        </p:txBody>
      </p:sp>
    </p:spTree>
    <p:extLst>
      <p:ext uri="{BB962C8B-B14F-4D97-AF65-F5344CB8AC3E}">
        <p14:creationId xmlns:p14="http://schemas.microsoft.com/office/powerpoint/2010/main" val="1824385791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Sprite Constructor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2022143"/>
            <a:ext cx="6895514" cy="25545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sprite with indicated maximum number of frames.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Sprite::Sprite(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set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set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set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frame =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new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 [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set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max_frames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set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COLOR_DEFAULT</a:t>
            </a:r>
          </a:p>
        </p:txBody>
      </p:sp>
    </p:spTree>
    <p:extLst>
      <p:ext uri="{BB962C8B-B14F-4D97-AF65-F5344CB8AC3E}">
        <p14:creationId xmlns:p14="http://schemas.microsoft.com/office/powerpoint/2010/main" val="870732507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Sprite Destructor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2332574"/>
            <a:ext cx="6895514" cy="163121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</a:rPr>
              <a:t>// Destroy sprite, deleting any allocated frames.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Sprite::~Sprite()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is not NULL then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delete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frame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0" y="4463534"/>
            <a:ext cx="4427751" cy="40011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Note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  <a:r>
              <a:rPr lang="en-US" sz="2000" dirty="0"/>
              <a:t> syntax </a:t>
            </a:r>
            <a:r>
              <a:rPr lang="en-US" sz="2000" dirty="0">
                <a:sym typeface="Wingdings" panose="05000000000000000000" pitchFamily="2" charset="2"/>
              </a:rPr>
              <a:t> frame is an array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6914248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Sprite </a:t>
            </a:r>
            <a:r>
              <a:rPr lang="en-US" dirty="0" err="1">
                <a:solidFill>
                  <a:srgbClr val="0070C0"/>
                </a:solidFill>
              </a:rPr>
              <a:t>addFrame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75692"/>
            <a:ext cx="6629400" cy="317009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</a:rPr>
              <a:t>// Add a frame to the sprite.</a:t>
            </a:r>
          </a:p>
          <a:p>
            <a:r>
              <a:rPr lang="en-US" sz="2000" i="1" dirty="0">
                <a:solidFill>
                  <a:srgbClr val="009900"/>
                </a:solidFill>
              </a:rPr>
              <a:t>// Return -1 if frame array full, else 0.</a:t>
            </a:r>
          </a:p>
          <a:p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Sprite::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addFrame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(Frame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new_frame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is full?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is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error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frame[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new_frame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increment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1418571554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Sprite </a:t>
            </a:r>
            <a:r>
              <a:rPr lang="en-US" dirty="0" err="1">
                <a:solidFill>
                  <a:srgbClr val="0070C0"/>
                </a:solidFill>
              </a:rPr>
              <a:t>getFrame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1875692"/>
            <a:ext cx="6705600" cy="34778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</a:rPr>
              <a:t>// Get next sprite frame indicated by number.</a:t>
            </a:r>
          </a:p>
          <a:p>
            <a:r>
              <a:rPr lang="en-US" sz="2000" i="1" dirty="0">
                <a:solidFill>
                  <a:srgbClr val="009900"/>
                </a:solidFill>
              </a:rPr>
              <a:t>// Return empty frame if out of range [0, </a:t>
            </a:r>
            <a:r>
              <a:rPr lang="en-US" sz="2000" i="1" dirty="0" err="1">
                <a:solidFill>
                  <a:srgbClr val="009900"/>
                </a:solidFill>
              </a:rPr>
              <a:t>frame_count</a:t>
            </a:r>
            <a:r>
              <a:rPr lang="en-US" sz="2000" i="1" dirty="0">
                <a:solidFill>
                  <a:srgbClr val="009900"/>
                </a:solidFill>
              </a:rPr>
              <a:t>].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 Sprite::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getFrame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frame_number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frame_number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0)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frame_number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&gt;=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Frame empty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Make empty frame.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return empty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it.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frame[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frame_number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052383671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Resource Management		</a:t>
            </a:r>
          </a:p>
          <a:p>
            <a:pPr lvl="1"/>
            <a:r>
              <a:rPr lang="en-US" dirty="0"/>
              <a:t>Issues, Frames, Sprites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	</a:t>
            </a:r>
          </a:p>
          <a:p>
            <a:pPr lvl="1"/>
            <a:r>
              <a:rPr lang="en-US" dirty="0" err="1"/>
              <a:t>ResourceManager</a:t>
            </a:r>
            <a:r>
              <a:rPr lang="en-US" dirty="0"/>
              <a:t>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Using Sprites</a:t>
            </a:r>
          </a:p>
          <a:p>
            <a:r>
              <a:rPr lang="en-US" dirty="0"/>
              <a:t>Boxes</a:t>
            </a:r>
          </a:p>
          <a:p>
            <a:r>
              <a:rPr lang="en-US" dirty="0"/>
              <a:t>Camera Control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View 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54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Platform-Specific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4495800" cy="4525963"/>
          </a:xfrm>
        </p:spPr>
        <p:txBody>
          <a:bodyPr/>
          <a:lstStyle/>
          <a:p>
            <a:r>
              <a:rPr lang="en-US" dirty="0"/>
              <a:t>Conditional compilation also useful for platform-specific code</a:t>
            </a:r>
          </a:p>
          <a:p>
            <a:pPr lvl="1"/>
            <a:r>
              <a:rPr lang="en-US" dirty="0"/>
              <a:t>E.g., code needed for Mac, but may not work on Windows</a:t>
            </a:r>
          </a:p>
          <a:p>
            <a:pPr lvl="1"/>
            <a:r>
              <a:rPr lang="en-US" dirty="0"/>
              <a:t>[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 uses for Window, Mac, Linux]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2819400"/>
            <a:ext cx="4419600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#if defined </a:t>
            </a:r>
            <a:r>
              <a:rPr lang="en-US" dirty="0">
                <a:solidFill>
                  <a:srgbClr val="0070C0"/>
                </a:solidFill>
              </a:rPr>
              <a:t>(_WIN32 </a:t>
            </a:r>
            <a:r>
              <a:rPr lang="en-US" dirty="0"/>
              <a:t>) || defined (</a:t>
            </a:r>
            <a:r>
              <a:rPr lang="en-US" dirty="0">
                <a:solidFill>
                  <a:srgbClr val="0070C0"/>
                </a:solidFill>
              </a:rPr>
              <a:t>_WIN64</a:t>
            </a:r>
            <a:r>
              <a:rPr lang="en-US" dirty="0"/>
              <a:t>)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 // Windows </a:t>
            </a:r>
            <a:r>
              <a:rPr lang="en-US" dirty="0">
                <a:solidFill>
                  <a:srgbClr val="009900"/>
                </a:solidFill>
                <a:cs typeface="Consolas" pitchFamily="49" charset="0"/>
              </a:rPr>
              <a:t>specific code here.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elif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LINUX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Linuxspecific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code here.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endif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720071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88528" y="2893472"/>
            <a:ext cx="5863143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ResourceManager.h</a:t>
            </a:r>
            <a:r>
              <a:rPr lang="en-US" dirty="0"/>
              <a:t> (1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381000"/>
            <a:ext cx="6629400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Maximum number of unique sprites in game.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MAX_SPRITES = 1000;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Delimiters used to parse Sprite files -</a:t>
            </a: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the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ResourceManager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 `knows' file format.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HEADER_TOKEN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"HEADER";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"BODY";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FOOTER_TOKEN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"FOOTER";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FRAMES_TOKEN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"frames";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"height";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"width";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"color";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END_FRAME_TOKEN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"end";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VERSION_TOKEN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"version";</a:t>
            </a:r>
          </a:p>
          <a:p>
            <a:endParaRPr lang="en-US" sz="1400" dirty="0">
              <a:solidFill>
                <a:srgbClr val="7030A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Manager {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    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Private (a singleton).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Don't allow copy.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operator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Don't allow assignment.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[MAX_SPRITES];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Array of (pointers to) sprites.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Count of number of loaded sprites.</a:t>
            </a:r>
          </a:p>
        </p:txBody>
      </p:sp>
    </p:spTree>
    <p:extLst>
      <p:ext uri="{BB962C8B-B14F-4D97-AF65-F5344CB8AC3E}">
        <p14:creationId xmlns:p14="http://schemas.microsoft.com/office/powerpoint/2010/main" val="1489332979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88528" y="2893472"/>
            <a:ext cx="5863143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ResourceManager.h</a:t>
            </a:r>
            <a:r>
              <a:rPr lang="en-US" dirty="0"/>
              <a:t> (1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381000"/>
            <a:ext cx="6629400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Manager.h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Maximum number of unique sprites in game.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MAX_SPRITES = 1000;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Delimiters used to parse Sprite files -</a:t>
            </a: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the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ResourceManager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 `knows' file format.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HEADER_TOKEN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"HEADER";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"BODY";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FOOTER_TOKEN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"FOOTER";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FRAMES_TOKEN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"frames";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"height";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"width";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"color";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END_FRAME_TOKEN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"end";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std::string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VERSION_TOKEN =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"version";</a:t>
            </a:r>
          </a:p>
          <a:p>
            <a:endParaRPr lang="en-US" sz="1400" dirty="0">
              <a:solidFill>
                <a:srgbClr val="7030A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Manager {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         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Private (a singleton).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Don't allow copy.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operator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&amp;);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Don't allow assignment.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[MAX_SPRITES];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Array of (pointers to) sprites.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sprite_count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Count of number of loaded sprites.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91E8997-CDE5-434C-AB49-D416098C611A}"/>
              </a:ext>
            </a:extLst>
          </p:cNvPr>
          <p:cNvSpPr/>
          <p:nvPr/>
        </p:nvSpPr>
        <p:spPr>
          <a:xfrm>
            <a:off x="2743200" y="2514600"/>
            <a:ext cx="2819400" cy="20574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88AB3F-0AFA-4D69-914B-64CF5CA91F65}"/>
              </a:ext>
            </a:extLst>
          </p:cNvPr>
          <p:cNvSpPr txBox="1"/>
          <p:nvPr/>
        </p:nvSpPr>
        <p:spPr>
          <a:xfrm>
            <a:off x="5638800" y="1524595"/>
            <a:ext cx="190500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Tokens for parsing sprite files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A845118-6FA3-466C-A5FC-F84395494CD9}"/>
              </a:ext>
            </a:extLst>
          </p:cNvPr>
          <p:cNvCxnSpPr/>
          <p:nvPr/>
        </p:nvCxnSpPr>
        <p:spPr>
          <a:xfrm flipH="1">
            <a:off x="5562600" y="2286000"/>
            <a:ext cx="533400" cy="3429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44846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88528" y="2893472"/>
            <a:ext cx="5863143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ResourceManager.h</a:t>
            </a:r>
            <a:r>
              <a:rPr lang="en-US" dirty="0"/>
              <a:t> 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533400"/>
            <a:ext cx="6629400" cy="54784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the one and only instance of the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ResourceManager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&amp;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getInstance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Get manager ready for resources.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Shut down manager, freeing up any allocated Sprites.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shutDown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Load Sprite from file.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Assign indicated label to sprite.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filename,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Unload Sprite with indicated label.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Find Sprite with indicated label.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pointer to it if found, else NULL.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label)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820590475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Reading Sprite from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447800" y="1371600"/>
            <a:ext cx="1295400" cy="5257800"/>
          </a:xfrm>
          <a:ln w="12700">
            <a:solidFill>
              <a:schemeClr val="tx1"/>
            </a:solidFill>
            <a:prstDash val="sysDash"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&lt;HEADER&gt;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frames 2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width 4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height 3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color blue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slowdown 3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&lt;/HEADER&gt;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&lt;BODY&gt;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\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~==-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/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\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 ==-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/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&lt;/BODY&gt;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&lt;FOOTER&gt;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version 1</a:t>
            </a:r>
          </a:p>
          <a:p>
            <a:pPr marL="0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&lt;/FOOTER&gt;</a:t>
            </a:r>
          </a:p>
          <a:p>
            <a:pPr marL="0" indent="0">
              <a:buNone/>
            </a:pPr>
            <a:endParaRPr lang="en-US" sz="1400" b="1" dirty="0">
              <a:latin typeface="Consolas" panose="020B0609020204030204" pitchFamily="49" charset="0"/>
              <a:cs typeface="Consolas" pitchFamily="49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276600" y="1371600"/>
            <a:ext cx="4800600" cy="365028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Typical that image file has specific format</a:t>
            </a:r>
          </a:p>
          <a:p>
            <a:pPr lvl="1"/>
            <a:r>
              <a:rPr lang="en-US" sz="2800" dirty="0">
                <a:solidFill>
                  <a:srgbClr val="008000"/>
                </a:solidFill>
              </a:rPr>
              <a:t>Header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Body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Footer</a:t>
            </a:r>
          </a:p>
          <a:p>
            <a:endParaRPr lang="en-US" sz="3200" dirty="0"/>
          </a:p>
          <a:p>
            <a:r>
              <a:rPr lang="en-US" sz="3200" dirty="0"/>
              <a:t>Parse in pieces</a:t>
            </a:r>
          </a:p>
          <a:p>
            <a:endParaRPr lang="en-US" sz="36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3429000" y="5257800"/>
            <a:ext cx="4267200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cs typeface="Consolas" pitchFamily="49" charset="0"/>
              </a:rPr>
              <a:t>Tip #12!  </a:t>
            </a:r>
            <a:endParaRPr lang="en-US" sz="2400" dirty="0">
              <a:cs typeface="Consolas" pitchFamily="49" charset="0"/>
            </a:endParaRPr>
          </a:p>
          <a:p>
            <a:pPr algn="ctr"/>
            <a:r>
              <a:rPr lang="en-US" sz="2000" dirty="0">
                <a:cs typeface="Consolas" pitchFamily="49" charset="0"/>
              </a:rPr>
              <a:t>Many ways to read from a file in C++ </a:t>
            </a:r>
            <a:r>
              <a:rPr lang="en-US" sz="2000" dirty="0">
                <a:cs typeface="Consolas" pitchFamily="49" charset="0"/>
                <a:sym typeface="Wingdings" panose="05000000000000000000" pitchFamily="2" charset="2"/>
              </a:rPr>
              <a:t> Listing 4.118 provides one 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BF1E19-2E71-40EE-9E71-87EF6BFBC9ED}"/>
              </a:ext>
            </a:extLst>
          </p:cNvPr>
          <p:cNvSpPr txBox="1"/>
          <p:nvPr/>
        </p:nvSpPr>
        <p:spPr>
          <a:xfrm>
            <a:off x="300427" y="2118556"/>
            <a:ext cx="87235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8000"/>
                </a:solidFill>
              </a:rPr>
              <a:t>Header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BF7F66-1764-43ED-BB64-9BA25B57DACC}"/>
              </a:ext>
            </a:extLst>
          </p:cNvPr>
          <p:cNvSpPr txBox="1"/>
          <p:nvPr/>
        </p:nvSpPr>
        <p:spPr>
          <a:xfrm>
            <a:off x="378434" y="4340835"/>
            <a:ext cx="65755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Body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CF8550-6B10-4157-AF15-B858A2C8F9AE}"/>
              </a:ext>
            </a:extLst>
          </p:cNvPr>
          <p:cNvSpPr txBox="1"/>
          <p:nvPr/>
        </p:nvSpPr>
        <p:spPr>
          <a:xfrm>
            <a:off x="359683" y="5998498"/>
            <a:ext cx="80099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Footer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EAC290ED-6B79-44DB-A90D-EAD8BC9D5B2B}"/>
              </a:ext>
            </a:extLst>
          </p:cNvPr>
          <p:cNvSpPr/>
          <p:nvPr/>
        </p:nvSpPr>
        <p:spPr>
          <a:xfrm>
            <a:off x="1172782" y="1409700"/>
            <a:ext cx="235392" cy="1787044"/>
          </a:xfrm>
          <a:prstGeom prst="leftBrace">
            <a:avLst>
              <a:gd name="adj1" fmla="val 58437"/>
              <a:gd name="adj2" fmla="val 50000"/>
            </a:avLst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7828F093-8D1C-4268-BD12-A89C6D1921CD}"/>
              </a:ext>
            </a:extLst>
          </p:cNvPr>
          <p:cNvSpPr/>
          <p:nvPr/>
        </p:nvSpPr>
        <p:spPr>
          <a:xfrm>
            <a:off x="1086613" y="3268201"/>
            <a:ext cx="341374" cy="2514600"/>
          </a:xfrm>
          <a:prstGeom prst="leftBrace">
            <a:avLst>
              <a:gd name="adj1" fmla="val 67278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F382382E-7C06-4CE8-A4E1-1CB97DA2B125}"/>
              </a:ext>
            </a:extLst>
          </p:cNvPr>
          <p:cNvSpPr/>
          <p:nvPr/>
        </p:nvSpPr>
        <p:spPr>
          <a:xfrm>
            <a:off x="1180486" y="5813058"/>
            <a:ext cx="227688" cy="740213"/>
          </a:xfrm>
          <a:prstGeom prst="leftBrace">
            <a:avLst>
              <a:gd name="adj1" fmla="val 25780"/>
              <a:gd name="adj2" fmla="val 5000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95966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791200" y="304800"/>
            <a:ext cx="3200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of C++ File Input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867400" y="1828800"/>
            <a:ext cx="2819400" cy="42973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getline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reads a line at a time</a:t>
            </a:r>
          </a:p>
          <a:p>
            <a:pPr lvl="1"/>
            <a:r>
              <a:rPr lang="en-US" dirty="0"/>
              <a:t>Strips off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\n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good() </a:t>
            </a:r>
            <a:r>
              <a:rPr lang="en-US" dirty="0"/>
              <a:t>returns true if file has data</a:t>
            </a:r>
          </a:p>
          <a:p>
            <a:pPr lvl="1"/>
            <a:r>
              <a:rPr lang="en-US" dirty="0"/>
              <a:t>When end of file, returns false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5557" y="304800"/>
            <a:ext cx="4553243" cy="63709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Example of reading text file.</a:t>
            </a:r>
          </a:p>
          <a:p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Read one line at a time, writing each line to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stdout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iostream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fstream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::string;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ifstream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{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string line;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ifstream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myfile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"example.txt"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Open file.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myfile.is_open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Repeat until end of file.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myfile.good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getline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myfile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line);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Read line from file.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line &lt;&lt;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Display line to screen.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Close file when done.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myfile.close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If here, unable to open file.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"unable to open file"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09882408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43"/>
            <a:ext cx="7772400" cy="1143000"/>
          </a:xfrm>
        </p:spPr>
        <p:txBody>
          <a:bodyPr/>
          <a:lstStyle/>
          <a:p>
            <a:r>
              <a:rPr lang="en-US" dirty="0" err="1"/>
              <a:t>ResourceManager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loadSprite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1066800"/>
            <a:ext cx="7144043" cy="550920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Load Sprite from file.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Assign indicated label to sprite.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(string filename, string label)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open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file filename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read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all header lines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header has sprite format data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parse header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read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all body lines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body has frame data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new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 (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 count)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each frame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parse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for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read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 footer lines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parse footer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close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file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label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E4125A-9289-4635-B2DC-3D671E5203C1}"/>
              </a:ext>
            </a:extLst>
          </p:cNvPr>
          <p:cNvSpPr txBox="1"/>
          <p:nvPr/>
        </p:nvSpPr>
        <p:spPr>
          <a:xfrm>
            <a:off x="5943600" y="3993090"/>
            <a:ext cx="220980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cs typeface="Consolas" panose="020B0609020204030204" pitchFamily="49" charset="0"/>
              </a:rPr>
              <a:t>Create utility functions to help parse sprite file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C6E170-E957-4F68-884C-4896AF360F4A}"/>
              </a:ext>
            </a:extLst>
          </p:cNvPr>
          <p:cNvCxnSpPr>
            <a:cxnSpLocks/>
          </p:cNvCxnSpPr>
          <p:nvPr/>
        </p:nvCxnSpPr>
        <p:spPr>
          <a:xfrm flipH="1" flipV="1">
            <a:off x="2872154" y="3093930"/>
            <a:ext cx="2538046" cy="102087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C655378-9D79-4554-9862-B4C72CE2BDD4}"/>
              </a:ext>
            </a:extLst>
          </p:cNvPr>
          <p:cNvCxnSpPr>
            <a:cxnSpLocks/>
          </p:cNvCxnSpPr>
          <p:nvPr/>
        </p:nvCxnSpPr>
        <p:spPr>
          <a:xfrm flipH="1">
            <a:off x="2971800" y="4648200"/>
            <a:ext cx="2514600" cy="7139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3">
            <a:extLst>
              <a:ext uri="{FF2B5EF4-FFF2-40B4-BE49-F238E27FC236}">
                <a16:creationId xmlns:a16="http://schemas.microsoft.com/office/drawing/2014/main" id="{52A5CAED-88E5-4902-9CDC-4D35CF7A7E02}"/>
              </a:ext>
            </a:extLst>
          </p:cNvPr>
          <p:cNvSpPr/>
          <p:nvPr/>
        </p:nvSpPr>
        <p:spPr>
          <a:xfrm>
            <a:off x="1371600" y="2819400"/>
            <a:ext cx="1447800" cy="32971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243FBE67-691A-4610-9117-99509661AAFD}"/>
              </a:ext>
            </a:extLst>
          </p:cNvPr>
          <p:cNvSpPr/>
          <p:nvPr/>
        </p:nvSpPr>
        <p:spPr>
          <a:xfrm>
            <a:off x="1600200" y="3993090"/>
            <a:ext cx="1447800" cy="32971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0398E034-1182-4485-86F9-C103B42CE87E}"/>
              </a:ext>
            </a:extLst>
          </p:cNvPr>
          <p:cNvSpPr/>
          <p:nvPr/>
        </p:nvSpPr>
        <p:spPr>
          <a:xfrm>
            <a:off x="1424354" y="5221970"/>
            <a:ext cx="1447800" cy="32971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9DF01D-1A22-4270-B7C7-4939C966F8F1}"/>
              </a:ext>
            </a:extLst>
          </p:cNvPr>
          <p:cNvCxnSpPr>
            <a:cxnSpLocks/>
          </p:cNvCxnSpPr>
          <p:nvPr/>
        </p:nvCxnSpPr>
        <p:spPr>
          <a:xfrm flipH="1" flipV="1">
            <a:off x="3056108" y="4090918"/>
            <a:ext cx="2354092" cy="23189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97872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Helper Functions for Loading Sprites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6039150"/>
            <a:ext cx="8229600" cy="66645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Place directly in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ResourceManager.cpp</a:t>
            </a:r>
            <a:r>
              <a:rPr lang="en-US" dirty="0"/>
              <a:t>, but not part of class</a:t>
            </a:r>
          </a:p>
          <a:p>
            <a:pPr lvl="1"/>
            <a:r>
              <a:rPr lang="en-US" dirty="0"/>
              <a:t>Nor in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utility.h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since game programmer won’t use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218" y="1295400"/>
            <a:ext cx="8052582" cy="446276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</a:rPr>
              <a:t>// Get next line from file, with error checking ("" means error).</a:t>
            </a:r>
          </a:p>
          <a:p>
            <a:r>
              <a:rPr lang="en-US" sz="1400" dirty="0"/>
              <a:t>std::string </a:t>
            </a:r>
            <a:r>
              <a:rPr lang="en-US" sz="1400" dirty="0" err="1">
                <a:solidFill>
                  <a:srgbClr val="0070C0"/>
                </a:solidFill>
              </a:rPr>
              <a:t>getLine</a:t>
            </a:r>
            <a:r>
              <a:rPr lang="en-US" sz="1400" dirty="0"/>
              <a:t>(std::</a:t>
            </a:r>
            <a:r>
              <a:rPr lang="en-US" sz="1400" dirty="0" err="1"/>
              <a:t>ifstream</a:t>
            </a:r>
            <a:r>
              <a:rPr lang="en-US" sz="1400" dirty="0"/>
              <a:t> *</a:t>
            </a:r>
            <a:r>
              <a:rPr lang="en-US" sz="1400" dirty="0" err="1">
                <a:solidFill>
                  <a:srgbClr val="0070C0"/>
                </a:solidFill>
              </a:rPr>
              <a:t>p_file</a:t>
            </a:r>
            <a:r>
              <a:rPr lang="en-US" sz="1400" dirty="0"/>
              <a:t>);</a:t>
            </a:r>
          </a:p>
          <a:p>
            <a:endParaRPr lang="en-US" sz="1400" i="1" dirty="0">
              <a:solidFill>
                <a:srgbClr val="008000"/>
              </a:solidFill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Read in next section of data from file as vector of strings.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Return vector (empty if error).</a:t>
            </a:r>
          </a:p>
          <a:p>
            <a:r>
              <a:rPr lang="en-US" sz="1400" dirty="0"/>
              <a:t>std::vector&lt;std::string&gt;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err="1">
                <a:solidFill>
                  <a:srgbClr val="0070C0"/>
                </a:solidFill>
              </a:rPr>
              <a:t>readData</a:t>
            </a:r>
            <a:r>
              <a:rPr lang="en-US" sz="1400" dirty="0"/>
              <a:t>(std::</a:t>
            </a:r>
            <a:r>
              <a:rPr lang="en-US" sz="1400" dirty="0" err="1"/>
              <a:t>ifstream</a:t>
            </a:r>
            <a:r>
              <a:rPr lang="en-US" sz="1400" dirty="0"/>
              <a:t> *</a:t>
            </a:r>
            <a:r>
              <a:rPr lang="en-US" sz="1400" dirty="0" err="1">
                <a:solidFill>
                  <a:srgbClr val="0070C0"/>
                </a:solidFill>
              </a:rPr>
              <a:t>p_file</a:t>
            </a:r>
            <a:r>
              <a:rPr lang="en-US" sz="1400" dirty="0"/>
              <a:t>, std::string </a:t>
            </a:r>
            <a:r>
              <a:rPr lang="en-US" sz="1400" dirty="0">
                <a:solidFill>
                  <a:srgbClr val="0070C0"/>
                </a:solidFill>
              </a:rPr>
              <a:t>delimiter</a:t>
            </a:r>
            <a:r>
              <a:rPr lang="en-US" sz="1400" dirty="0"/>
              <a:t>);</a:t>
            </a:r>
          </a:p>
          <a:p>
            <a:endParaRPr lang="en-US" sz="1400" i="1" dirty="0">
              <a:solidFill>
                <a:srgbClr val="008000"/>
              </a:solidFill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Match token in vector of lines (e.g., "frames 5").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Return corresponding value (e.g., 5) (-1 if not found).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Remove any line that matches from vector.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matchLineInt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/>
              <a:t>(std::vector&lt;std::string&gt; *</a:t>
            </a:r>
            <a:r>
              <a:rPr lang="en-US" dirty="0" err="1">
                <a:solidFill>
                  <a:srgbClr val="0070C0"/>
                </a:solidFill>
              </a:rPr>
              <a:t>p_data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char *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token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Match token in vector of lines (e.g., "color green").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Return corresponding string (e.g., "green") ("" if not found).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Remove any line that matches from vector.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std::string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matchLineInt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/>
              <a:t>std::vector&lt;std::string&gt; *</a:t>
            </a:r>
            <a:r>
              <a:rPr lang="en-US" sz="1400" dirty="0" err="1">
                <a:solidFill>
                  <a:srgbClr val="0070C0"/>
                </a:solidFill>
              </a:rPr>
              <a:t>p_data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const char *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token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Match frame lines until "end", clearing all from vector.</a:t>
            </a:r>
          </a:p>
          <a:p>
            <a:r>
              <a:rPr lang="en-US" sz="1400" i="1" dirty="0">
                <a:solidFill>
                  <a:srgbClr val="008000"/>
                </a:solidFill>
              </a:rPr>
              <a:t>// Return Frame.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readFrame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/>
              <a:t>std::vector&lt;std::string&gt; *</a:t>
            </a:r>
            <a:r>
              <a:rPr lang="en-US" sz="1400" dirty="0" err="1">
                <a:solidFill>
                  <a:srgbClr val="0070C0"/>
                </a:solidFill>
              </a:rPr>
              <a:t>p_data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width,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878741129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C10D5-2382-47FC-ABEC-7F0203BD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getLine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3F192-AB80-4DDC-A756-2F26317E7597}"/>
              </a:ext>
            </a:extLst>
          </p:cNvPr>
          <p:cNvSpPr txBox="1"/>
          <p:nvPr/>
        </p:nvSpPr>
        <p:spPr>
          <a:xfrm>
            <a:off x="642033" y="1752600"/>
            <a:ext cx="8052582" cy="415498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8000"/>
                </a:solidFill>
              </a:rPr>
              <a:t>// Get next line from file, with error checking ("" means error).</a:t>
            </a:r>
          </a:p>
          <a:p>
            <a:r>
              <a:rPr lang="en-US" sz="2400" dirty="0"/>
              <a:t>std::string </a:t>
            </a:r>
            <a:r>
              <a:rPr lang="en-US" sz="2400" dirty="0" err="1">
                <a:solidFill>
                  <a:srgbClr val="0070C0"/>
                </a:solidFill>
              </a:rPr>
              <a:t>getLine</a:t>
            </a:r>
            <a:r>
              <a:rPr lang="en-US" sz="2400" dirty="0"/>
              <a:t>(std::</a:t>
            </a:r>
            <a:r>
              <a:rPr lang="en-US" sz="2400" dirty="0" err="1"/>
              <a:t>ifstream</a:t>
            </a:r>
            <a:r>
              <a:rPr lang="en-US" sz="2400" dirty="0"/>
              <a:t> *</a:t>
            </a:r>
            <a:r>
              <a:rPr lang="en-US" sz="2400" dirty="0" err="1">
                <a:solidFill>
                  <a:srgbClr val="0070C0"/>
                </a:solidFill>
              </a:rPr>
              <a:t>p_file</a:t>
            </a:r>
            <a:r>
              <a:rPr lang="en-US" sz="2400" dirty="0"/>
              <a:t>)</a:t>
            </a:r>
          </a:p>
          <a:p>
            <a:endParaRPr lang="en-US" sz="2400" i="1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</a:rPr>
              <a:t>  string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line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  </a:t>
            </a:r>
            <a:r>
              <a:rPr lang="en-US" sz="2400" dirty="0" err="1">
                <a:latin typeface="Consolas" panose="020B0609020204030204" pitchFamily="49" charset="0"/>
              </a:rPr>
              <a:t>getline</a:t>
            </a:r>
            <a:r>
              <a:rPr lang="en-US" sz="2400" dirty="0">
                <a:latin typeface="Consolas" panose="020B0609020204030204" pitchFamily="49" charset="0"/>
              </a:rPr>
              <a:t>(*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</a:rPr>
              <a:t>p_file</a:t>
            </a:r>
            <a:r>
              <a:rPr lang="en-US" sz="2400" dirty="0">
                <a:latin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line</a:t>
            </a:r>
            <a:r>
              <a:rPr lang="en-US" sz="2400" dirty="0"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  if not (</a:t>
            </a:r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</a:rPr>
              <a:t>p_file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 -&gt; good()</a:t>
            </a:r>
            <a:r>
              <a:rPr lang="en-US" sz="2400" dirty="0">
                <a:latin typeface="Consolas" panose="020B0609020204030204" pitchFamily="49" charset="0"/>
              </a:rPr>
              <a:t>)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latin typeface="Consolas" panose="020B0609020204030204" pitchFamily="49" charset="0"/>
              </a:rPr>
              <a:t>then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    return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error</a:t>
            </a:r>
            <a:r>
              <a:rPr lang="en-US" sz="2400" dirty="0">
                <a:latin typeface="Consolas" panose="020B0609020204030204" pitchFamily="49" charset="0"/>
              </a:rPr>
              <a:t> // File input error.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    return </a:t>
            </a:r>
            <a:r>
              <a:rPr lang="en-US" sz="2400" dirty="0">
                <a:solidFill>
                  <a:srgbClr val="7030A0"/>
                </a:solidFill>
                <a:latin typeface="Consolas" panose="020B0609020204030204" pitchFamily="49" charset="0"/>
              </a:rPr>
              <a:t>""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  end if</a:t>
            </a:r>
          </a:p>
          <a:p>
            <a:endParaRPr lang="en-US" sz="2400" dirty="0">
              <a:latin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</a:rPr>
              <a:t>  return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</a:rPr>
              <a:t>line</a:t>
            </a:r>
            <a:endParaRPr lang="en-US" sz="2400" i="1" dirty="0">
              <a:solidFill>
                <a:srgbClr val="0070C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240745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6583-EB50-4A4F-B4AE-5A4AE6174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29" y="76200"/>
            <a:ext cx="7772400" cy="7620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readData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204BA9-1BEE-4373-B6F5-74161C0C47F5}"/>
              </a:ext>
            </a:extLst>
          </p:cNvPr>
          <p:cNvSpPr txBox="1"/>
          <p:nvPr/>
        </p:nvSpPr>
        <p:spPr>
          <a:xfrm>
            <a:off x="1600200" y="830385"/>
            <a:ext cx="6584462" cy="586314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008000"/>
                </a:solidFill>
              </a:rPr>
              <a:t>// Read in next section of data from file as vector of strings.</a:t>
            </a:r>
          </a:p>
          <a:p>
            <a:r>
              <a:rPr lang="en-US" sz="1500" i="1" dirty="0">
                <a:solidFill>
                  <a:srgbClr val="008000"/>
                </a:solidFill>
              </a:rPr>
              <a:t>// Return vector (empty if error).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std::vector&lt;std::string&gt; </a:t>
            </a:r>
            <a:r>
              <a:rPr lang="en-US" sz="1500" dirty="0" err="1">
                <a:latin typeface="Consolas" panose="020B0609020204030204" pitchFamily="49" charset="0"/>
              </a:rPr>
              <a:t>readData</a:t>
            </a:r>
            <a:r>
              <a:rPr lang="en-US" sz="1500" dirty="0">
                <a:latin typeface="Consolas" panose="020B0609020204030204" pitchFamily="49" charset="0"/>
              </a:rPr>
              <a:t>(std::</a:t>
            </a:r>
            <a:r>
              <a:rPr lang="en-US" sz="1500" dirty="0" err="1">
                <a:latin typeface="Consolas" panose="020B0609020204030204" pitchFamily="49" charset="0"/>
              </a:rPr>
              <a:t>ifstream</a:t>
            </a:r>
            <a:r>
              <a:rPr lang="en-US" sz="1500" dirty="0">
                <a:latin typeface="Consolas" panose="020B0609020204030204" pitchFamily="49" charset="0"/>
              </a:rPr>
              <a:t> *</a:t>
            </a:r>
            <a:r>
              <a:rPr lang="en-US" sz="1500" dirty="0" err="1">
                <a:latin typeface="Consolas" panose="020B0609020204030204" pitchFamily="49" charset="0"/>
              </a:rPr>
              <a:t>p_file</a:t>
            </a:r>
            <a:r>
              <a:rPr lang="en-US" sz="1500" dirty="0">
                <a:latin typeface="Consolas" panose="020B0609020204030204" pitchFamily="49" charset="0"/>
              </a:rPr>
              <a:t>,                                     				std::string delimiter)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begin</a:t>
            </a:r>
            <a:r>
              <a:rPr lang="en-US" sz="1500" dirty="0">
                <a:latin typeface="Consolas" panose="020B0609020204030204" pitchFamily="49" charset="0"/>
              </a:rPr>
              <a:t> = "&lt;" + delimiter + "&gt;"  </a:t>
            </a:r>
            <a:r>
              <a:rPr lang="en-US" sz="1500" i="1" dirty="0">
                <a:solidFill>
                  <a:srgbClr val="008000"/>
                </a:solidFill>
              </a:rPr>
              <a:t>// Section beginning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end</a:t>
            </a:r>
            <a:r>
              <a:rPr lang="en-US" sz="1500" dirty="0">
                <a:latin typeface="Consolas" panose="020B0609020204030204" pitchFamily="49" charset="0"/>
              </a:rPr>
              <a:t> = "&lt;/" + </a:t>
            </a:r>
            <a:r>
              <a:rPr lang="en-US" sz="1500" dirty="0" err="1">
                <a:latin typeface="Consolas" panose="020B0609020204030204" pitchFamily="49" charset="0"/>
              </a:rPr>
              <a:t>delim</a:t>
            </a:r>
            <a:r>
              <a:rPr lang="en-US" sz="1500" dirty="0">
                <a:latin typeface="Consolas" panose="020B0609020204030204" pitchFamily="49" charset="0"/>
              </a:rPr>
              <a:t> + "&gt;"       </a:t>
            </a:r>
            <a:r>
              <a:rPr lang="en-US" sz="1500" i="1" dirty="0">
                <a:solidFill>
                  <a:srgbClr val="008000"/>
                </a:solidFill>
              </a:rPr>
              <a:t>// Section ending</a:t>
            </a:r>
          </a:p>
          <a:p>
            <a:endParaRPr lang="en-US" sz="1500" dirty="0">
              <a:latin typeface="Consolas" panose="020B0609020204030204" pitchFamily="49" charset="0"/>
            </a:endParaRPr>
          </a:p>
          <a:p>
            <a:r>
              <a:rPr lang="en-US" sz="1500" dirty="0">
                <a:latin typeface="Consolas" panose="020B0609020204030204" pitchFamily="49" charset="0"/>
              </a:rPr>
              <a:t>  </a:t>
            </a:r>
            <a:r>
              <a:rPr lang="en-US" sz="1500" i="1" dirty="0">
                <a:solidFill>
                  <a:srgbClr val="008000"/>
                </a:solidFill>
              </a:rPr>
              <a:t>// Check for beginning.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s</a:t>
            </a:r>
            <a:r>
              <a:rPr lang="en-US" sz="1500" dirty="0">
                <a:latin typeface="Consolas" panose="020B0609020204030204" pitchFamily="49" charset="0"/>
              </a:rPr>
              <a:t> = </a:t>
            </a:r>
            <a:r>
              <a:rPr lang="en-US" sz="1500" dirty="0" err="1">
                <a:solidFill>
                  <a:srgbClr val="0070C0"/>
                </a:solidFill>
                <a:latin typeface="Consolas" panose="020B0609020204030204" pitchFamily="49" charset="0"/>
              </a:rPr>
              <a:t>getLine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if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s</a:t>
            </a:r>
            <a:r>
              <a:rPr lang="en-US" sz="1500" dirty="0">
                <a:latin typeface="Consolas" panose="020B0609020204030204" pitchFamily="49" charset="0"/>
              </a:rPr>
              <a:t> not equal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begin</a:t>
            </a:r>
            <a:r>
              <a:rPr lang="en-US" sz="1500" dirty="0">
                <a:latin typeface="Consolas" panose="020B0609020204030204" pitchFamily="49" charset="0"/>
              </a:rPr>
              <a:t> then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  return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error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end if</a:t>
            </a:r>
          </a:p>
          <a:p>
            <a:endParaRPr lang="en-US" sz="1500" dirty="0">
              <a:latin typeface="Consolas" panose="020B0609020204030204" pitchFamily="49" charset="0"/>
            </a:endParaRPr>
          </a:p>
          <a:p>
            <a:r>
              <a:rPr lang="en-US" sz="1500" dirty="0">
                <a:latin typeface="Consolas" panose="020B0609020204030204" pitchFamily="49" charset="0"/>
              </a:rPr>
              <a:t>  </a:t>
            </a:r>
            <a:r>
              <a:rPr lang="en-US" sz="1500" i="1" dirty="0">
                <a:solidFill>
                  <a:srgbClr val="008000"/>
                </a:solidFill>
              </a:rPr>
              <a:t>// Read in data until ending (or not found).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s = </a:t>
            </a:r>
            <a:r>
              <a:rPr lang="en-US" sz="1500" dirty="0" err="1">
                <a:latin typeface="Consolas" panose="020B0609020204030204" pitchFamily="49" charset="0"/>
              </a:rPr>
              <a:t>getLine</a:t>
            </a:r>
            <a:r>
              <a:rPr lang="en-US" sz="1500" dirty="0">
                <a:latin typeface="Consolas" panose="020B0609020204030204" pitchFamily="49" charset="0"/>
              </a:rPr>
              <a:t>()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while (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s</a:t>
            </a:r>
            <a:r>
              <a:rPr lang="en-US" sz="1500" dirty="0">
                <a:latin typeface="Consolas" panose="020B0609020204030204" pitchFamily="49" charset="0"/>
              </a:rPr>
              <a:t> not equal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end</a:t>
            </a:r>
            <a:r>
              <a:rPr lang="en-US" sz="1500" dirty="0">
                <a:latin typeface="Consolas" panose="020B0609020204030204" pitchFamily="49" charset="0"/>
              </a:rPr>
              <a:t>) and (not </a:t>
            </a:r>
            <a:r>
              <a:rPr lang="en-US" sz="1500" dirty="0" err="1">
                <a:solidFill>
                  <a:srgbClr val="0070C0"/>
                </a:solidFill>
                <a:latin typeface="Consolas" panose="020B0609020204030204" pitchFamily="49" charset="0"/>
              </a:rPr>
              <a:t>s.empty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  <a:r>
              <a:rPr lang="en-US" sz="1500" dirty="0">
                <a:latin typeface="Consolas" panose="020B0609020204030204" pitchFamily="49" charset="0"/>
              </a:rPr>
              <a:t>) do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  </a:t>
            </a:r>
            <a:r>
              <a:rPr lang="en-US" sz="1500" dirty="0" err="1">
                <a:solidFill>
                  <a:srgbClr val="0070C0"/>
                </a:solidFill>
                <a:latin typeface="Consolas" panose="020B0609020204030204" pitchFamily="49" charset="0"/>
              </a:rPr>
              <a:t>push_back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(s) </a:t>
            </a:r>
            <a:r>
              <a:rPr lang="en-US" sz="1500" dirty="0">
                <a:latin typeface="Consolas" panose="020B0609020204030204" pitchFamily="49" charset="0"/>
              </a:rPr>
              <a:t>onto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data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 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s</a:t>
            </a:r>
            <a:r>
              <a:rPr lang="en-US" sz="1500" dirty="0">
                <a:latin typeface="Consolas" panose="020B0609020204030204" pitchFamily="49" charset="0"/>
              </a:rPr>
              <a:t> = </a:t>
            </a:r>
            <a:r>
              <a:rPr lang="en-US" sz="1500" dirty="0" err="1">
                <a:solidFill>
                  <a:srgbClr val="0070C0"/>
                </a:solidFill>
                <a:latin typeface="Consolas" panose="020B0609020204030204" pitchFamily="49" charset="0"/>
              </a:rPr>
              <a:t>getLine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end while</a:t>
            </a:r>
          </a:p>
          <a:p>
            <a:endParaRPr lang="en-US" sz="1500" dirty="0">
              <a:latin typeface="Consolas" panose="020B0609020204030204" pitchFamily="49" charset="0"/>
            </a:endParaRPr>
          </a:p>
          <a:p>
            <a:r>
              <a:rPr lang="en-US" sz="1500" i="1" dirty="0">
                <a:solidFill>
                  <a:srgbClr val="008000"/>
                </a:solidFill>
              </a:rPr>
              <a:t>    // If ending not found, then error</a:t>
            </a:r>
            <a:r>
              <a:rPr lang="en-US" sz="1500" dirty="0">
                <a:latin typeface="Consolas" panose="020B0609020204030204" pitchFamily="49" charset="0"/>
              </a:rPr>
              <a:t>.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if </a:t>
            </a:r>
            <a:r>
              <a:rPr lang="en-US" sz="1500" dirty="0" err="1">
                <a:solidFill>
                  <a:srgbClr val="0070C0"/>
                </a:solidFill>
                <a:latin typeface="Consolas" panose="020B0609020204030204" pitchFamily="49" charset="0"/>
              </a:rPr>
              <a:t>s.empty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500" dirty="0">
                <a:latin typeface="Consolas" panose="020B0609020204030204" pitchFamily="49" charset="0"/>
              </a:rPr>
              <a:t>then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  return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error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end if</a:t>
            </a:r>
          </a:p>
          <a:p>
            <a:r>
              <a:rPr lang="en-US" sz="1500" dirty="0">
                <a:latin typeface="Consolas" panose="020B0609020204030204" pitchFamily="49" charset="0"/>
              </a:rPr>
              <a:t>  return </a:t>
            </a:r>
            <a:r>
              <a:rPr lang="en-US" sz="1500" dirty="0">
                <a:solidFill>
                  <a:srgbClr val="0070C0"/>
                </a:solidFill>
                <a:latin typeface="Consolas" panose="020B0609020204030204" pitchFamily="49" charset="0"/>
              </a:rPr>
              <a:t>data</a:t>
            </a:r>
            <a:endParaRPr lang="en-US" sz="1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93661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343" y="-29331"/>
            <a:ext cx="7751248" cy="11430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matchLineInt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2991" y="5562600"/>
            <a:ext cx="8229600" cy="12192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Can call above with tokens of: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“frames”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“width”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“height”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“slowdown”</a:t>
            </a:r>
          </a:p>
          <a:p>
            <a:r>
              <a:rPr lang="en-US" dirty="0">
                <a:cs typeface="Consolas" panose="020B0609020204030204" pitchFamily="49" charset="0"/>
              </a:rPr>
              <a:t>Do similar for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readLineStr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Can with token of: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“color”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3809" y="1113669"/>
            <a:ext cx="8026791" cy="424731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</a:rPr>
              <a:t>// Match token in vector of lines (e.g., "frames 5").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Return corresponding value (e.g., 5) (-1 if not found).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Remove any line that matches from vector.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matchLineInt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/>
              <a:t>(std::vector&lt;std::string&gt; *</a:t>
            </a:r>
            <a:r>
              <a:rPr lang="en-US" sz="1600" dirty="0" err="1">
                <a:solidFill>
                  <a:srgbClr val="0070C0"/>
                </a:solidFill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const char *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token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Loop through all lines.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auto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begin() </a:t>
            </a:r>
            <a:r>
              <a:rPr lang="en-US" sz="1600" i="1" dirty="0">
                <a:solidFill>
                  <a:srgbClr val="008000"/>
                </a:solidFill>
              </a:rPr>
              <a:t>// vector iterator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while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not equals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end()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equals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token</a:t>
            </a:r>
            <a:r>
              <a:rPr lang="en-US" sz="1600" dirty="0">
                <a:latin typeface="Consolas" panose="020B0609020204030204" pitchFamily="49" charset="0"/>
              </a:rPr>
              <a:t> then</a:t>
            </a:r>
          </a:p>
          <a:p>
            <a:r>
              <a:rPr lang="fi-FI" sz="1600" dirty="0">
                <a:latin typeface="Consolas" panose="020B0609020204030204" pitchFamily="49" charset="0"/>
              </a:rPr>
              <a:t>      number = </a:t>
            </a:r>
            <a:r>
              <a:rPr lang="fi-FI" sz="1600" dirty="0">
                <a:solidFill>
                  <a:srgbClr val="0070C0"/>
                </a:solidFill>
                <a:latin typeface="Consolas" panose="020B0609020204030204" pitchFamily="49" charset="0"/>
              </a:rPr>
              <a:t>atoi() </a:t>
            </a:r>
            <a:r>
              <a:rPr lang="fi-FI" sz="1600" dirty="0">
                <a:latin typeface="Consolas" panose="020B0609020204030204" pitchFamily="49" charset="0"/>
              </a:rPr>
              <a:t>on </a:t>
            </a:r>
            <a:r>
              <a:rPr lang="fi-FI" sz="1600" dirty="0">
                <a:solidFill>
                  <a:srgbClr val="0070C0"/>
                </a:solidFill>
                <a:latin typeface="Consolas" panose="020B0609020204030204" pitchFamily="49" charset="0"/>
              </a:rPr>
              <a:t>line.substr()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erase(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) </a:t>
            </a:r>
            <a:r>
              <a:rPr lang="en-US" sz="1600" i="1" dirty="0">
                <a:solidFill>
                  <a:srgbClr val="008000"/>
                </a:solidFill>
              </a:rPr>
              <a:t>// clear from vector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else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increment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i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end if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end while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4419600"/>
            <a:ext cx="4038600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atoi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16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1600" dirty="0"/>
              <a:t>– converts string (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char *</a:t>
            </a:r>
            <a:r>
              <a:rPr lang="en-US" sz="1600" dirty="0"/>
              <a:t>) to number </a:t>
            </a:r>
          </a:p>
          <a:p>
            <a:r>
              <a:rPr lang="en-US" sz="1600" dirty="0">
                <a:sym typeface="Wingdings" panose="05000000000000000000" pitchFamily="2" charset="2"/>
              </a:rPr>
              <a:t> </a:t>
            </a:r>
            <a:r>
              <a:rPr lang="en-US" sz="1600" dirty="0"/>
              <a:t>(needs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stdlib.h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1907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 flipH="1">
            <a:off x="5943600" y="2906831"/>
            <a:ext cx="4800600" cy="1143000"/>
          </a:xfrm>
        </p:spPr>
        <p:txBody>
          <a:bodyPr/>
          <a:lstStyle/>
          <a:p>
            <a:r>
              <a:rPr lang="en-US" dirty="0" err="1"/>
              <a:t>LogManager.h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44634" y="152400"/>
            <a:ext cx="4708566" cy="67095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ifndef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__LOG_MANAGER_H__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#define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__LOG_MANAGER_H__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System includes.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stdio.h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Engine includes.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0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0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Manager.h</a:t>
            </a:r>
            <a:r>
              <a:rPr lang="en-US" sz="10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“</a:t>
            </a:r>
          </a:p>
          <a:p>
            <a:r>
              <a:rPr lang="en-US" sz="1000" i="1" dirty="0">
                <a:solidFill>
                  <a:srgbClr val="008000"/>
                </a:solidFill>
              </a:rPr>
              <a:t>// Two-letter acronym for easier access to manager.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#define </a:t>
            </a:r>
            <a:r>
              <a:rPr lang="en-US" sz="1000" dirty="0">
                <a:solidFill>
                  <a:srgbClr val="0070C0"/>
                </a:solidFill>
                <a:latin typeface="Consolas" panose="020B0609020204030204" pitchFamily="49" charset="0"/>
              </a:rPr>
              <a:t>LM</a:t>
            </a:r>
            <a:r>
              <a:rPr lang="en-US" sz="1000" dirty="0">
                <a:latin typeface="Consolas" panose="020B0609020204030204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anose="020B0609020204030204" pitchFamily="49" charset="0"/>
              </a:rPr>
              <a:t>df</a:t>
            </a:r>
            <a:r>
              <a:rPr lang="en-US" sz="1000" dirty="0">
                <a:solidFill>
                  <a:srgbClr val="0070C0"/>
                </a:solidFill>
                <a:latin typeface="Consolas" panose="020B0609020204030204" pitchFamily="49" charset="0"/>
              </a:rPr>
              <a:t>::</a:t>
            </a:r>
            <a:r>
              <a:rPr lang="en-US" sz="1000" dirty="0" err="1">
                <a:solidFill>
                  <a:srgbClr val="0070C0"/>
                </a:solidFill>
                <a:latin typeface="Consolas" panose="020B0609020204030204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anose="020B0609020204030204" pitchFamily="49" charset="0"/>
              </a:rPr>
              <a:t>::</a:t>
            </a:r>
            <a:r>
              <a:rPr lang="en-US" sz="1000" dirty="0" err="1">
                <a:solidFill>
                  <a:srgbClr val="0070C0"/>
                </a:solidFill>
                <a:latin typeface="Consolas" panose="020B0609020204030204" pitchFamily="49" charset="0"/>
              </a:rPr>
              <a:t>getInstance</a:t>
            </a:r>
            <a:r>
              <a:rPr lang="en-US" sz="10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namespace</a:t>
            </a:r>
            <a:r>
              <a:rPr lang="en-US" sz="10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0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000" dirty="0">
              <a:solidFill>
                <a:srgbClr val="7030A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LOGFILE_NAME </a:t>
            </a:r>
            <a:r>
              <a:rPr lang="en-US" sz="10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"dragonfly.log"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public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Manager {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                   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Private (a singleton).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  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No copying.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operator=(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No assignment.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bool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do_flush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             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True if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fflush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after each write.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FILE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p_f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                 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Pointer to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structure.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If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is open, close it.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Get the one and only instance of the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static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&amp;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Start up the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(open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"dragonfly.log").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Shut down the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(close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).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Set flush of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 after each write.</a:t>
            </a:r>
          </a:p>
          <a:p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setFlush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do_flush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=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true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Write to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. Supports </a:t>
            </a:r>
            <a:r>
              <a:rPr lang="en-US" sz="1000" i="1" dirty="0" err="1">
                <a:solidFill>
                  <a:srgbClr val="009900"/>
                </a:solidFill>
                <a:cs typeface="Consolas" pitchFamily="49" charset="0"/>
              </a:rPr>
              <a:t>printf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() formatting.</a:t>
            </a:r>
          </a:p>
          <a:p>
            <a:r>
              <a:rPr lang="en-US" sz="1000" i="1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Return number of bytes written, -1 if error.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char 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</a:t>
            </a:r>
            <a:r>
              <a:rPr lang="en-US" sz="1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fmt</a:t>
            </a:r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...);</a:t>
            </a:r>
          </a:p>
          <a:p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  <a:p>
            <a:r>
              <a:rPr lang="en-US" sz="1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i="1" dirty="0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// end of namespace </a:t>
            </a:r>
            <a:r>
              <a:rPr lang="en-US" sz="1000" i="1" dirty="0" err="1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df</a:t>
            </a:r>
            <a:endParaRPr lang="en-US" sz="1000" i="1" dirty="0">
              <a:solidFill>
                <a:srgbClr val="009900"/>
              </a:solidFill>
              <a:latin typeface="Calibri" panose="020F0502020204030204" pitchFamily="34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endif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i="1" dirty="0">
                <a:solidFill>
                  <a:srgbClr val="009900"/>
                </a:solidFill>
                <a:cs typeface="Consolas" pitchFamily="49" charset="0"/>
              </a:rPr>
              <a:t>// __LOG_MANAGER_H__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0" y="533400"/>
            <a:ext cx="2155847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/>
              <a:t>Complete header file</a:t>
            </a:r>
          </a:p>
        </p:txBody>
      </p:sp>
    </p:spTree>
    <p:extLst>
      <p:ext uri="{BB962C8B-B14F-4D97-AF65-F5344CB8AC3E}">
        <p14:creationId xmlns:p14="http://schemas.microsoft.com/office/powerpoint/2010/main" val="498285671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676900" y="3009900"/>
            <a:ext cx="6096000" cy="11430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matchFrame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28600"/>
            <a:ext cx="7467600" cy="649408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</a:rPr>
              <a:t>// Match frame lines until "end", clearing all from vector.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Return Frame.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matchFrame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/>
              <a:t>std::vector&lt;std::string&gt; *</a:t>
            </a:r>
            <a:r>
              <a:rPr lang="en-US" sz="1600" dirty="0" err="1">
                <a:solidFill>
                  <a:srgbClr val="0070C0"/>
                </a:solidFill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width,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string line,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frame_str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height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line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front()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line width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not equal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error (empty Frame)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line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for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line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p_data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front()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line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 not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"end"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error (empty Frame)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create frame (width, height,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frame_str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frame</a:t>
            </a:r>
          </a:p>
        </p:txBody>
      </p:sp>
    </p:spTree>
    <p:extLst>
      <p:ext uri="{BB962C8B-B14F-4D97-AF65-F5344CB8AC3E}">
        <p14:creationId xmlns:p14="http://schemas.microsoft.com/office/powerpoint/2010/main" val="4208102281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err="1"/>
              <a:t>ResourceManager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unloadSprite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990600"/>
            <a:ext cx="6019800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Unload Sprite with indicated label.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sprite_count-1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label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delete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scoot over remaining sprites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j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sprite_count-2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[j]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[j+1]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end for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decrement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sprite_count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success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for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error  </a:t>
            </a:r>
            <a:r>
              <a:rPr lang="en-US" sz="1600" i="1" dirty="0">
                <a:solidFill>
                  <a:srgbClr val="0099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// sprite not found</a:t>
            </a:r>
          </a:p>
        </p:txBody>
      </p:sp>
    </p:spTree>
    <p:extLst>
      <p:ext uri="{BB962C8B-B14F-4D97-AF65-F5344CB8AC3E}">
        <p14:creationId xmlns:p14="http://schemas.microsoft.com/office/powerpoint/2010/main" val="1712126619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ResourceManager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getSprite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1905000"/>
            <a:ext cx="6934200" cy="280076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Find Sprite with indicated label.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pointer to it if found, else NULL.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Sprite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label)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sprite_count-1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label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for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NULL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Sprite not found.</a:t>
            </a:r>
          </a:p>
        </p:txBody>
      </p:sp>
    </p:spTree>
    <p:extLst>
      <p:ext uri="{BB962C8B-B14F-4D97-AF65-F5344CB8AC3E}">
        <p14:creationId xmlns:p14="http://schemas.microsoft.com/office/powerpoint/2010/main" val="2150775343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#8!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Make Frame class (stub out and add to </a:t>
            </a:r>
            <a:r>
              <a:rPr lang="en-US" dirty="0">
                <a:cs typeface="Consolas" panose="020B0609020204030204" pitchFamily="49" charset="0"/>
              </a:rPr>
              <a:t>project or </a:t>
            </a:r>
            <a:r>
              <a:rPr lang="en-US" dirty="0" err="1">
                <a:cs typeface="Consolas" panose="020B0609020204030204" pitchFamily="49" charset="0"/>
              </a:rPr>
              <a:t>Makefile</a:t>
            </a:r>
            <a:r>
              <a:rPr lang="en-US" dirty="0"/>
              <a:t>), then implement</a:t>
            </a:r>
          </a:p>
          <a:p>
            <a:pPr lvl="1"/>
            <a:r>
              <a:rPr lang="en-US" dirty="0"/>
              <a:t>Test outside of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</a:p>
          <a:p>
            <a:r>
              <a:rPr lang="en-US" dirty="0"/>
              <a:t>Make Sprite class (stub out and add to </a:t>
            </a:r>
            <a:r>
              <a:rPr lang="en-US" dirty="0">
                <a:cs typeface="Consolas" panose="020B0609020204030204" pitchFamily="49" charset="0"/>
              </a:rPr>
              <a:t>project or </a:t>
            </a:r>
            <a:r>
              <a:rPr lang="en-US" dirty="0" err="1">
                <a:cs typeface="Consolas" panose="020B0609020204030204" pitchFamily="49" charset="0"/>
              </a:rPr>
              <a:t>Makefile</a:t>
            </a:r>
            <a:r>
              <a:rPr lang="en-US" dirty="0"/>
              <a:t>), then implement simple attributes</a:t>
            </a:r>
          </a:p>
          <a:p>
            <a:r>
              <a:rPr lang="en-US" dirty="0"/>
              <a:t>Implement constructor 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addFrame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Make </a:t>
            </a:r>
            <a:r>
              <a:rPr lang="en-US" dirty="0" err="1"/>
              <a:t>ResourceManager</a:t>
            </a:r>
            <a:endParaRPr lang="en-US" dirty="0"/>
          </a:p>
          <a:p>
            <a:r>
              <a:rPr lang="en-US" dirty="0"/>
              <a:t>Build helper functions</a:t>
            </a:r>
          </a:p>
          <a:p>
            <a:pPr lvl="1"/>
            <a:r>
              <a:rPr lang="en-US" dirty="0"/>
              <a:t>Test with sprite files from Saucer Shoot</a:t>
            </a:r>
          </a:p>
          <a:p>
            <a:r>
              <a:rPr lang="en-US" dirty="0"/>
              <a:t>Implement </a:t>
            </a:r>
            <a:r>
              <a:rPr lang="en-US" dirty="0" err="1"/>
              <a:t>ResourceManager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Test all thoroughly</a:t>
            </a:r>
          </a:p>
        </p:txBody>
      </p:sp>
    </p:spTree>
    <p:extLst>
      <p:ext uri="{BB962C8B-B14F-4D97-AF65-F5344CB8AC3E}">
        <p14:creationId xmlns:p14="http://schemas.microsoft.com/office/powerpoint/2010/main" val="2589579417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	</a:t>
            </a:r>
          </a:p>
          <a:p>
            <a:r>
              <a:rPr lang="en-US" dirty="0"/>
              <a:t>Using Sprites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Boxes</a:t>
            </a:r>
          </a:p>
          <a:p>
            <a:r>
              <a:rPr lang="en-US" dirty="0"/>
              <a:t>Camera Control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View 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959733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Sprites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load sprites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cannot draw (yet).  Need to:</a:t>
            </a:r>
          </a:p>
          <a:p>
            <a:pPr lvl="1"/>
            <a:r>
              <a:rPr lang="en-US" dirty="0"/>
              <a:t>Control active animation (new class)</a:t>
            </a:r>
          </a:p>
          <a:p>
            <a:pPr lvl="1"/>
            <a:r>
              <a:rPr lang="en-US" dirty="0"/>
              <a:t>Extend Object to support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590800"/>
            <a:ext cx="7429500" cy="70788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9900"/>
                </a:solidFill>
                <a:cs typeface="Consolas" panose="020B0609020204030204" pitchFamily="49" charset="0"/>
              </a:rPr>
              <a:t>// Load saucer sprite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RM.loadSprite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"sprites/saucer-spr.txt"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"saucer"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2000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381878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95A02-ADF2-4443-8E16-B47E2261B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Animation.h</a:t>
            </a:r>
            <a:r>
              <a:rPr lang="en-US" dirty="0"/>
              <a:t> (1 of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7C4440-993E-4BF8-905D-A953D5155CF4}"/>
              </a:ext>
            </a:extLst>
          </p:cNvPr>
          <p:cNvSpPr txBox="1"/>
          <p:nvPr/>
        </p:nvSpPr>
        <p:spPr>
          <a:xfrm>
            <a:off x="943708" y="1258827"/>
            <a:ext cx="7467600" cy="54784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</a:rPr>
              <a:t>// System includes.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&lt;string&gt;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8000"/>
                </a:solidFill>
              </a:rPr>
              <a:t>// Engine includes.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#include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Sprite.h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"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class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Animation</a:t>
            </a:r>
            <a:r>
              <a:rPr lang="en-US" sz="1400" dirty="0">
                <a:latin typeface="Consolas" panose="020B0609020204030204" pitchFamily="49" charset="0"/>
              </a:rPr>
              <a:t> {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private: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m_p_sprite</a:t>
            </a:r>
            <a:r>
              <a:rPr lang="en-US" sz="1400" dirty="0">
                <a:latin typeface="Consolas" panose="020B0609020204030204" pitchFamily="49" charset="0"/>
              </a:rPr>
              <a:t>;    </a:t>
            </a:r>
            <a:r>
              <a:rPr lang="en-US" sz="1400" i="1" dirty="0">
                <a:solidFill>
                  <a:srgbClr val="008000"/>
                </a:solidFill>
              </a:rPr>
              <a:t>// Sprite associated with Animation.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std::string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m_name</a:t>
            </a:r>
            <a:r>
              <a:rPr lang="en-US" sz="1400" dirty="0">
                <a:latin typeface="Consolas" panose="020B0609020204030204" pitchFamily="49" charset="0"/>
              </a:rPr>
              <a:t>;    </a:t>
            </a:r>
            <a:r>
              <a:rPr lang="en-US" sz="1400" i="1" dirty="0">
                <a:solidFill>
                  <a:srgbClr val="008000"/>
                </a:solidFill>
              </a:rPr>
              <a:t>// Sprite name in </a:t>
            </a:r>
            <a:r>
              <a:rPr lang="en-US" sz="1400" i="1" dirty="0" err="1">
                <a:solidFill>
                  <a:srgbClr val="008000"/>
                </a:solidFill>
              </a:rPr>
              <a:t>ResourceManager</a:t>
            </a:r>
            <a:r>
              <a:rPr lang="en-US" sz="1400" i="1" dirty="0">
                <a:solidFill>
                  <a:srgbClr val="008000"/>
                </a:solidFill>
              </a:rPr>
              <a:t>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m_index</a:t>
            </a:r>
            <a:r>
              <a:rPr lang="en-US" sz="1400" dirty="0">
                <a:latin typeface="Consolas" panose="020B0609020204030204" pitchFamily="49" charset="0"/>
              </a:rPr>
              <a:t>;           </a:t>
            </a:r>
            <a:r>
              <a:rPr lang="en-US" sz="1400" i="1" dirty="0">
                <a:solidFill>
                  <a:srgbClr val="008000"/>
                </a:solidFill>
              </a:rPr>
              <a:t>// Current index frame for Sprite.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m_slowdown_count</a:t>
            </a:r>
            <a:r>
              <a:rPr lang="en-US" sz="1400" dirty="0">
                <a:latin typeface="Consolas" panose="020B0609020204030204" pitchFamily="49" charset="0"/>
              </a:rPr>
              <a:t>;  </a:t>
            </a:r>
            <a:r>
              <a:rPr lang="en-US" sz="1400" i="1" dirty="0">
                <a:solidFill>
                  <a:srgbClr val="008000"/>
                </a:solidFill>
              </a:rPr>
              <a:t>// Slowdown counter.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public:</a:t>
            </a:r>
          </a:p>
          <a:p>
            <a:r>
              <a:rPr lang="en-US" sz="1400" i="1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Animation constructor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Animation</a:t>
            </a:r>
            <a:r>
              <a:rPr lang="en-US" sz="1400" dirty="0">
                <a:latin typeface="Consolas" panose="020B0609020204030204" pitchFamily="49" charset="0"/>
              </a:rPr>
              <a:t>();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associated Sprite to new one.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Note, Sprite is managed by </a:t>
            </a:r>
            <a:r>
              <a:rPr lang="en-US" sz="1400" i="1" dirty="0" err="1">
                <a:solidFill>
                  <a:srgbClr val="008000"/>
                </a:solidFill>
              </a:rPr>
              <a:t>ResourceManager</a:t>
            </a:r>
            <a:r>
              <a:rPr lang="en-US" sz="1400" i="1" dirty="0">
                <a:solidFill>
                  <a:srgbClr val="008000"/>
                </a:solidFill>
              </a:rPr>
              <a:t>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Sprite index to 0 (first frame).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setSprite</a:t>
            </a:r>
            <a:r>
              <a:rPr lang="en-US" sz="1400" dirty="0"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p_new_sprite</a:t>
            </a:r>
            <a:r>
              <a:rPr lang="en-US" sz="1400" dirty="0">
                <a:latin typeface="Consolas" panose="020B0609020204030204" pitchFamily="49" charset="0"/>
              </a:rPr>
              <a:t>);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Return pointer to associated Sprite.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Sprite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getSprite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</a:rPr>
              <a:t>const;</a:t>
            </a:r>
          </a:p>
        </p:txBody>
      </p:sp>
    </p:spTree>
    <p:extLst>
      <p:ext uri="{BB962C8B-B14F-4D97-AF65-F5344CB8AC3E}">
        <p14:creationId xmlns:p14="http://schemas.microsoft.com/office/powerpoint/2010/main" val="411883203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95A02-ADF2-4443-8E16-B47E2261B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Animation.h</a:t>
            </a:r>
            <a:r>
              <a:rPr lang="en-US" dirty="0"/>
              <a:t> (2 of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7C4440-993E-4BF8-905D-A953D5155CF4}"/>
              </a:ext>
            </a:extLst>
          </p:cNvPr>
          <p:cNvSpPr txBox="1"/>
          <p:nvPr/>
        </p:nvSpPr>
        <p:spPr>
          <a:xfrm>
            <a:off x="943708" y="1258827"/>
            <a:ext cx="7467600" cy="504753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8000"/>
                </a:solidFill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Sprite name (in </a:t>
            </a:r>
            <a:r>
              <a:rPr lang="en-US" sz="1400" i="1" dirty="0" err="1">
                <a:solidFill>
                  <a:srgbClr val="008000"/>
                </a:solidFill>
              </a:rPr>
              <a:t>ResourceManager</a:t>
            </a:r>
            <a:r>
              <a:rPr lang="en-US" sz="1400" i="1" dirty="0">
                <a:solidFill>
                  <a:srgbClr val="008000"/>
                </a:solidFill>
              </a:rPr>
              <a:t>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setName</a:t>
            </a:r>
            <a:r>
              <a:rPr lang="en-US" sz="1400" dirty="0">
                <a:latin typeface="Consolas" panose="020B0609020204030204" pitchFamily="49" charset="0"/>
              </a:rPr>
              <a:t>(std::string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new_name</a:t>
            </a:r>
            <a:r>
              <a:rPr lang="en-US" sz="1400" dirty="0">
                <a:latin typeface="Consolas" panose="020B0609020204030204" pitchFamily="49" charset="0"/>
              </a:rPr>
              <a:t>);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Get Sprite name (in </a:t>
            </a:r>
            <a:r>
              <a:rPr lang="en-US" sz="1400" i="1" dirty="0" err="1">
                <a:solidFill>
                  <a:srgbClr val="008000"/>
                </a:solidFill>
              </a:rPr>
              <a:t>ResourceManager</a:t>
            </a:r>
            <a:r>
              <a:rPr lang="en-US" sz="1400" i="1" dirty="0">
                <a:solidFill>
                  <a:srgbClr val="008000"/>
                </a:solidFill>
              </a:rPr>
              <a:t>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std::string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getName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</a:rPr>
              <a:t>const;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index of current Sprite frame to be displayed.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setIndex</a:t>
            </a:r>
            <a:r>
              <a:rPr lang="en-US" sz="1400" dirty="0">
                <a:latin typeface="Consolas" panose="020B0609020204030204" pitchFamily="49" charset="0"/>
              </a:rPr>
              <a:t>(int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new_index</a:t>
            </a:r>
            <a:r>
              <a:rPr lang="en-US" sz="1400" dirty="0">
                <a:latin typeface="Consolas" panose="020B0609020204030204" pitchFamily="49" charset="0"/>
              </a:rPr>
              <a:t>);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Get index of current Sprite frame to be displayed.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getIndex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</a:rPr>
              <a:t>const;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animation slowdown count (-1 means stop animation).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setSlowdownCount</a:t>
            </a:r>
            <a:r>
              <a:rPr lang="en-US" sz="1400" dirty="0">
                <a:latin typeface="Consolas" panose="020B0609020204030204" pitchFamily="49" charset="0"/>
              </a:rPr>
              <a:t>(int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new_slowdown_count</a:t>
            </a:r>
            <a:r>
              <a:rPr lang="en-US" sz="1400" dirty="0">
                <a:latin typeface="Consolas" panose="020B0609020204030204" pitchFamily="49" charset="0"/>
              </a:rPr>
              <a:t>);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Set animation slowdown count (-1 means stop animation).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getSlowdownCount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</a:rPr>
              <a:t>const;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Draw single frame centered at position (</a:t>
            </a:r>
            <a:r>
              <a:rPr lang="en-US" sz="1400" i="1" dirty="0" err="1">
                <a:solidFill>
                  <a:srgbClr val="008000"/>
                </a:solidFill>
              </a:rPr>
              <a:t>x,y</a:t>
            </a:r>
            <a:r>
              <a:rPr lang="en-US" sz="1400" i="1" dirty="0">
                <a:solidFill>
                  <a:srgbClr val="008000"/>
                </a:solidFill>
              </a:rPr>
              <a:t>).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Drawing accounts for slowdown, and advances Sprite frame.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8000"/>
                </a:solidFill>
              </a:rPr>
              <a:t>// Return 0 if ok, else -1.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int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draw(Vector position);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025038684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79D6-5BAE-4D79-B463-7CA4BD42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 </a:t>
            </a:r>
            <a:r>
              <a:rPr lang="en-US" dirty="0">
                <a:solidFill>
                  <a:srgbClr val="0070C0"/>
                </a:solidFill>
              </a:rPr>
              <a:t>draw() </a:t>
            </a:r>
            <a:r>
              <a:rPr lang="en-US" dirty="0"/>
              <a:t>(1 of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FA2BB-3A31-48AB-9934-981CF432763D}"/>
              </a:ext>
            </a:extLst>
          </p:cNvPr>
          <p:cNvSpPr txBox="1"/>
          <p:nvPr/>
        </p:nvSpPr>
        <p:spPr>
          <a:xfrm>
            <a:off x="1066800" y="1295400"/>
            <a:ext cx="74676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</a:rPr>
              <a:t>// Draw single frame centered at position (</a:t>
            </a:r>
            <a:r>
              <a:rPr lang="en-US" sz="1600" i="1" dirty="0" err="1">
                <a:solidFill>
                  <a:srgbClr val="008000"/>
                </a:solidFill>
              </a:rPr>
              <a:t>x,y</a:t>
            </a:r>
            <a:r>
              <a:rPr lang="en-US" sz="1600" i="1" dirty="0">
                <a:solidFill>
                  <a:srgbClr val="008000"/>
                </a:solidFill>
              </a:rPr>
              <a:t>).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Drawing accounts for slowdown, and advances Sprite frame.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Return 0 if ok, else -1.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int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draw(Vector position)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If sprite not defined, don't continue further.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m_p_sprite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is NULL then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return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Ask Sprite to draw current frame.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getIndex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Sprite draw(index, pos)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If slowdown count is -1, then animation is frozen.</a:t>
            </a:r>
          </a:p>
          <a:p>
            <a:r>
              <a:rPr lang="nl-NL" sz="1600" dirty="0">
                <a:latin typeface="Consolas" panose="020B0609020204030204" pitchFamily="49" charset="0"/>
              </a:rPr>
              <a:t>  if </a:t>
            </a:r>
            <a:r>
              <a:rPr lang="nl-NL" sz="1600" dirty="0">
                <a:solidFill>
                  <a:srgbClr val="0070C0"/>
                </a:solidFill>
                <a:latin typeface="Consolas" panose="020B0609020204030204" pitchFamily="49" charset="0"/>
              </a:rPr>
              <a:t>getSlowdownCount() </a:t>
            </a:r>
            <a:r>
              <a:rPr lang="nl-NL" sz="1600" dirty="0">
                <a:latin typeface="Consolas" panose="020B0609020204030204" pitchFamily="49" charset="0"/>
              </a:rPr>
              <a:t>is -1 </a:t>
            </a:r>
            <a:r>
              <a:rPr lang="en-US" sz="1600" dirty="0">
                <a:latin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return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end if  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85682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79D6-5BAE-4D79-B463-7CA4BD42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 </a:t>
            </a:r>
            <a:r>
              <a:rPr lang="en-US" dirty="0">
                <a:solidFill>
                  <a:srgbClr val="0070C0"/>
                </a:solidFill>
              </a:rPr>
              <a:t>draw() </a:t>
            </a:r>
            <a:r>
              <a:rPr lang="en-US" dirty="0"/>
              <a:t>(1 of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FA2BB-3A31-48AB-9934-981CF432763D}"/>
              </a:ext>
            </a:extLst>
          </p:cNvPr>
          <p:cNvSpPr txBox="1"/>
          <p:nvPr/>
        </p:nvSpPr>
        <p:spPr>
          <a:xfrm>
            <a:off x="1066800" y="1295400"/>
            <a:ext cx="7467600" cy="550920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Increment counter.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count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getSlowdownCount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increment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count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Advance sprite index, if appropriate.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count</a:t>
            </a:r>
            <a:r>
              <a:rPr lang="en-US" sz="1600" dirty="0">
                <a:latin typeface="Consolas" panose="020B0609020204030204" pitchFamily="49" charset="0"/>
              </a:rPr>
              <a:t> &gt;=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getSlowdown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</a:rPr>
              <a:t>then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count</a:t>
            </a:r>
            <a:r>
              <a:rPr lang="en-US" sz="1600" dirty="0">
                <a:latin typeface="Consolas" panose="020B0609020204030204" pitchFamily="49" charset="0"/>
              </a:rPr>
              <a:t> = 0  </a:t>
            </a:r>
            <a:r>
              <a:rPr lang="en-US" sz="1600" i="1" dirty="0">
                <a:solidFill>
                  <a:srgbClr val="008000"/>
                </a:solidFill>
              </a:rPr>
              <a:t>// Reset counter.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increment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Advance frame.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008000"/>
                </a:solidFill>
              </a:rPr>
              <a:t>// If at last frame, loop to beginning.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latin typeface="Consolas" panose="020B0609020204030204" pitchFamily="49" charset="0"/>
              </a:rPr>
              <a:t> &gt;=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p_sprite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getFrameCount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latin typeface="Consolas" panose="020B0609020204030204" pitchFamily="49" charset="0"/>
              </a:rPr>
              <a:t> = 0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end if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008000"/>
                </a:solidFill>
              </a:rPr>
              <a:t>// Set index for next draw().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setIndex</a:t>
            </a:r>
            <a:r>
              <a:rPr lang="en-US" sz="1600" dirty="0">
                <a:latin typeface="Consolas" panose="020B0609020204030204" pitchFamily="49" charset="0"/>
              </a:rPr>
              <a:t>(index)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Set counter for next draw().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setSlowdownCount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(count)</a:t>
            </a:r>
          </a:p>
        </p:txBody>
      </p:sp>
    </p:spTree>
    <p:extLst>
      <p:ext uri="{BB962C8B-B14F-4D97-AF65-F5344CB8AC3E}">
        <p14:creationId xmlns:p14="http://schemas.microsoft.com/office/powerpoint/2010/main" val="1663427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</a:t>
            </a:r>
            <a:r>
              <a:rPr lang="en-US" dirty="0" err="1"/>
              <a:t>LogManager</a:t>
            </a:r>
            <a:r>
              <a:rPr lang="en-US" dirty="0"/>
              <a:t> (1 of 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382000" cy="489364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Get singleton instance of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LogManager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 (can also just use “LM”).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&amp;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Example call with 1 arg.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log_manager.writeLog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DisplayManager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(): Current window set"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Example call with 2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args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log_manager.writeLog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isValid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(): 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 does not handle ‘%s’",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event_name.c_str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Example call with 3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args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log_manager.writeLog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DisplayManager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(): max X is %d, max Y is %d",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max_x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max_y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solidFill>
                <a:srgbClr val="0070C0"/>
              </a:solidFill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Sample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logfile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 output: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LogManager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started </a:t>
            </a:r>
            <a:r>
              <a:rPr lang="en-US" sz="1400" i="1" dirty="0">
                <a:solidFill>
                  <a:srgbClr val="009900"/>
                </a:solidFill>
              </a:rPr>
              <a:t>// Message from </a:t>
            </a:r>
            <a:r>
              <a:rPr lang="en-US" sz="1400" i="1" dirty="0" err="1">
                <a:solidFill>
                  <a:srgbClr val="009900"/>
                </a:solidFill>
              </a:rPr>
              <a:t>LogManager</a:t>
            </a:r>
            <a:r>
              <a:rPr lang="en-US" sz="1400" i="1" dirty="0">
                <a:solidFill>
                  <a:srgbClr val="009900"/>
                </a:solidFill>
              </a:rPr>
              <a:t>::</a:t>
            </a:r>
            <a:r>
              <a:rPr lang="en-US" sz="1400" i="1" dirty="0" err="1">
                <a:solidFill>
                  <a:srgbClr val="009900"/>
                </a:solidFill>
              </a:rPr>
              <a:t>startUp</a:t>
            </a:r>
            <a:r>
              <a:rPr lang="en-US" sz="1400" i="1" dirty="0">
                <a:solidFill>
                  <a:srgbClr val="009900"/>
                </a:solidFill>
              </a:rPr>
              <a:t>()</a:t>
            </a:r>
            <a:endParaRPr lang="en-US" sz="1400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(): Current window set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(): max X is 80, max Y is 24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isValid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does not handle ‘mud event’</a:t>
            </a:r>
            <a:endParaRPr lang="en-US" sz="14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5029200"/>
            <a:ext cx="8153400" cy="762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171529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#9!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Create </a:t>
            </a:r>
            <a:r>
              <a:rPr lang="en-US" dirty="0">
                <a:solidFill>
                  <a:srgbClr val="0070C0"/>
                </a:solidFill>
              </a:rPr>
              <a:t>Animation</a:t>
            </a:r>
            <a:r>
              <a:rPr lang="en-US" dirty="0"/>
              <a:t> class</a:t>
            </a:r>
          </a:p>
          <a:p>
            <a:r>
              <a:rPr lang="en-US" dirty="0">
                <a:cs typeface="Consolas" panose="020B0609020204030204" pitchFamily="49" charset="0"/>
              </a:rPr>
              <a:t>Implement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Animation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</a:p>
          <a:p>
            <a:pPr lvl="1"/>
            <a:r>
              <a:rPr lang="en-US" dirty="0"/>
              <a:t>Debug with screen (visual) and logfile messages</a:t>
            </a:r>
          </a:p>
          <a:p>
            <a:r>
              <a:rPr lang="en-US" dirty="0"/>
              <a:t>Extend Object to support Sprites</a:t>
            </a:r>
          </a:p>
          <a:p>
            <a:pPr lvl="1"/>
            <a:r>
              <a:rPr lang="en-US" dirty="0"/>
              <a:t>Write revised Object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</a:p>
          <a:p>
            <a:pPr lvl="1"/>
            <a:r>
              <a:rPr lang="en-US" dirty="0"/>
              <a:t>Debug with screen (visual) and logfile messages</a:t>
            </a:r>
          </a:p>
          <a:p>
            <a:r>
              <a:rPr lang="en-US" dirty="0"/>
              <a:t>Test with variety of Sprites </a:t>
            </a:r>
          </a:p>
          <a:p>
            <a:pPr lvl="1"/>
            <a:r>
              <a:rPr lang="en-US" dirty="0"/>
              <a:t>Saucer Shoot tutorial or new</a:t>
            </a:r>
          </a:p>
          <a:p>
            <a:pPr lvl="1"/>
            <a:r>
              <a:rPr lang="en-US" dirty="0"/>
              <a:t>Verify advance speed, looping, stopped</a:t>
            </a:r>
          </a:p>
        </p:txBody>
      </p:sp>
    </p:spTree>
    <p:extLst>
      <p:ext uri="{BB962C8B-B14F-4D97-AF65-F5344CB8AC3E}">
        <p14:creationId xmlns:p14="http://schemas.microsoft.com/office/powerpoint/2010/main" val="2795191931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Using Sprites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Boxes	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Camera Control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View 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63258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use boxes for several features</a:t>
            </a:r>
          </a:p>
          <a:p>
            <a:pPr lvl="1"/>
            <a:r>
              <a:rPr lang="en-US" dirty="0"/>
              <a:t>Determine bounds of game object for collisions</a:t>
            </a:r>
          </a:p>
          <a:p>
            <a:pPr lvl="1"/>
            <a:r>
              <a:rPr lang="en-US" dirty="0"/>
              <a:t>World boundaries</a:t>
            </a:r>
          </a:p>
          <a:p>
            <a:pPr lvl="1"/>
            <a:r>
              <a:rPr lang="en-US" dirty="0"/>
              <a:t>Screen boundaries (for camera control)</a:t>
            </a:r>
          </a:p>
          <a:p>
            <a:r>
              <a:rPr lang="en-US" dirty="0"/>
              <a:t>Create 2d box class</a:t>
            </a:r>
          </a:p>
        </p:txBody>
      </p:sp>
    </p:spTree>
    <p:extLst>
      <p:ext uri="{BB962C8B-B14F-4D97-AF65-F5344CB8AC3E}">
        <p14:creationId xmlns:p14="http://schemas.microsoft.com/office/powerpoint/2010/main" val="3620255560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604669" y="2701131"/>
            <a:ext cx="5326062" cy="1143000"/>
          </a:xfrm>
        </p:spPr>
        <p:txBody>
          <a:bodyPr/>
          <a:lstStyle/>
          <a:p>
            <a:r>
              <a:rPr lang="en-US" dirty="0" err="1"/>
              <a:t>Box.h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256953"/>
            <a:ext cx="6096000" cy="63709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Vector.h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Box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corner;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Upper left corner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horizontal;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Horizontal dimension.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vertical;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Vertical dimension.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box with (0,0) for the corner, and 0 for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horiz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and vert.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box with an upper-left corner,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horiz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and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vert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sizes.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Box(Vector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init_corner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init_horizontal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init_vertical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upper left corner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getCorner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upper left corner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setCorner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new_corner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horizontal size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horizontal size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setHorizontal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new_horizontal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vertical size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vertical size of box.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setVertical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new_vertical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63809" y="5241851"/>
            <a:ext cx="167640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Mostly a “container” class</a:t>
            </a:r>
          </a:p>
        </p:txBody>
      </p:sp>
    </p:spTree>
    <p:extLst>
      <p:ext uri="{BB962C8B-B14F-4D97-AF65-F5344CB8AC3E}">
        <p14:creationId xmlns:p14="http://schemas.microsoft.com/office/powerpoint/2010/main" val="1622805980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Bounding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for “size” of an Object</a:t>
            </a:r>
          </a:p>
          <a:p>
            <a:pPr lvl="1"/>
            <a:r>
              <a:rPr lang="en-US" dirty="0"/>
              <a:t>Known as </a:t>
            </a:r>
            <a:r>
              <a:rPr lang="en-US" i="1" dirty="0"/>
              <a:t>bounding box </a:t>
            </a:r>
            <a:r>
              <a:rPr lang="en-US" dirty="0"/>
              <a:t>since “bounds” the borders of game object (also known as “hitbox” since determines if game object is “hit”)</a:t>
            </a:r>
          </a:p>
          <a:p>
            <a:pPr lvl="1"/>
            <a:r>
              <a:rPr lang="en-US" dirty="0"/>
              <a:t>Determines space Object occupies for collision computation</a:t>
            </a:r>
          </a:p>
          <a:p>
            <a:r>
              <a:rPr lang="en-US" dirty="0"/>
              <a:t>Need to extend Object to have bounding box and then </a:t>
            </a:r>
            <a:r>
              <a:rPr lang="en-US" dirty="0" err="1"/>
              <a:t>WorldManager</a:t>
            </a:r>
            <a:r>
              <a:rPr lang="en-US" dirty="0"/>
              <a:t> to use 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09106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Object to Support Bounding Boxes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5541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</a:t>
            </a:r>
            <a:r>
              <a:rPr lang="en-US" dirty="0"/>
              <a:t> initialized to (0, 0)</a:t>
            </a:r>
          </a:p>
          <a:p>
            <a:r>
              <a:rPr lang="en-US" dirty="0"/>
              <a:t>But change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to set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</a:t>
            </a:r>
            <a:r>
              <a:rPr lang="en-US" dirty="0"/>
              <a:t> to size of Sprite Frames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9687" y="1647092"/>
            <a:ext cx="5909603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Box for sprite boundary &amp; collisions.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object's bounding box.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object's bounding box.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07645285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51" y="50727"/>
            <a:ext cx="7751248" cy="1143000"/>
          </a:xfrm>
        </p:spPr>
        <p:txBody>
          <a:bodyPr/>
          <a:lstStyle/>
          <a:p>
            <a:r>
              <a:rPr lang="en-US" dirty="0"/>
              <a:t>Collisions with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144780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In </a:t>
            </a:r>
            <a:r>
              <a:rPr lang="en-US" sz="2800" dirty="0" err="1"/>
              <a:t>WorldManager</a:t>
            </a:r>
            <a:r>
              <a:rPr lang="en-US" sz="2800" dirty="0"/>
              <a:t>, replace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positionsIntersect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2800" dirty="0"/>
              <a:t>with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2800" dirty="0"/>
              <a:t>How to determine if boxes intersect?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A36008-86C3-4EFA-8B71-C6948075CEE7}"/>
              </a:ext>
            </a:extLst>
          </p:cNvPr>
          <p:cNvSpPr/>
          <p:nvPr/>
        </p:nvSpPr>
        <p:spPr>
          <a:xfrm>
            <a:off x="1600200" y="3124200"/>
            <a:ext cx="1815353" cy="1786957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F140B8-F2E1-43D8-BE09-3F2B73CE7216}"/>
              </a:ext>
            </a:extLst>
          </p:cNvPr>
          <p:cNvSpPr/>
          <p:nvPr/>
        </p:nvSpPr>
        <p:spPr>
          <a:xfrm>
            <a:off x="4267200" y="5181600"/>
            <a:ext cx="2213074" cy="1090599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CB5F7-F51D-4ED6-B207-AAF85749A161}"/>
              </a:ext>
            </a:extLst>
          </p:cNvPr>
          <p:cNvSpPr txBox="1"/>
          <p:nvPr/>
        </p:nvSpPr>
        <p:spPr>
          <a:xfrm>
            <a:off x="4523873" y="3708327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80092999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DA3C728-20B6-4B1A-B200-38ECDD37D0A4}"/>
              </a:ext>
            </a:extLst>
          </p:cNvPr>
          <p:cNvSpPr/>
          <p:nvPr/>
        </p:nvSpPr>
        <p:spPr>
          <a:xfrm>
            <a:off x="6571668" y="4572000"/>
            <a:ext cx="2285999" cy="1090599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5CE7B-0662-4431-9B39-657C35AE4344}"/>
              </a:ext>
            </a:extLst>
          </p:cNvPr>
          <p:cNvSpPr/>
          <p:nvPr/>
        </p:nvSpPr>
        <p:spPr>
          <a:xfrm>
            <a:off x="354013" y="1394789"/>
            <a:ext cx="1815353" cy="1786957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C4264F-038D-44C2-9B10-6441C20CE9E1}"/>
              </a:ext>
            </a:extLst>
          </p:cNvPr>
          <p:cNvSpPr/>
          <p:nvPr/>
        </p:nvSpPr>
        <p:spPr>
          <a:xfrm>
            <a:off x="858093" y="2636447"/>
            <a:ext cx="2213074" cy="1090599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F6594-81D5-4026-9EFE-4AD93FDD7CE6}"/>
              </a:ext>
            </a:extLst>
          </p:cNvPr>
          <p:cNvSpPr/>
          <p:nvPr/>
        </p:nvSpPr>
        <p:spPr>
          <a:xfrm>
            <a:off x="381570" y="4267482"/>
            <a:ext cx="2420656" cy="1090599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4E31CF-55D1-4ECD-99F5-ECED3B756265}"/>
              </a:ext>
            </a:extLst>
          </p:cNvPr>
          <p:cNvSpPr/>
          <p:nvPr/>
        </p:nvSpPr>
        <p:spPr>
          <a:xfrm>
            <a:off x="4022788" y="1716372"/>
            <a:ext cx="1523938" cy="1786957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6379D6-92E8-4E05-9849-22DABE4EB58B}"/>
              </a:ext>
            </a:extLst>
          </p:cNvPr>
          <p:cNvSpPr/>
          <p:nvPr/>
        </p:nvSpPr>
        <p:spPr>
          <a:xfrm>
            <a:off x="3664138" y="2064551"/>
            <a:ext cx="2286000" cy="1090599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3BE93B-94D1-4825-AEBE-F0416C8D7D27}"/>
              </a:ext>
            </a:extLst>
          </p:cNvPr>
          <p:cNvSpPr/>
          <p:nvPr/>
        </p:nvSpPr>
        <p:spPr>
          <a:xfrm>
            <a:off x="4034539" y="4243404"/>
            <a:ext cx="1512188" cy="1809987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3D95FE0-A2EC-48D4-964D-D343CECFD313}"/>
              </a:ext>
            </a:extLst>
          </p:cNvPr>
          <p:cNvSpPr/>
          <p:nvPr/>
        </p:nvSpPr>
        <p:spPr>
          <a:xfrm>
            <a:off x="6571669" y="2114321"/>
            <a:ext cx="2286000" cy="1090599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734FCC-1354-4CC7-8576-6FFE57DE10B9}"/>
              </a:ext>
            </a:extLst>
          </p:cNvPr>
          <p:cNvSpPr/>
          <p:nvPr/>
        </p:nvSpPr>
        <p:spPr>
          <a:xfrm>
            <a:off x="6930319" y="2353235"/>
            <a:ext cx="1523938" cy="605119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27F6D40-BE57-4E07-A269-2CA3D4B14D78}"/>
              </a:ext>
            </a:extLst>
          </p:cNvPr>
          <p:cNvSpPr/>
          <p:nvPr/>
        </p:nvSpPr>
        <p:spPr>
          <a:xfrm>
            <a:off x="6952698" y="4835955"/>
            <a:ext cx="1523938" cy="603813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D6536E14-980C-4B90-8A52-7EFD90CC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24" y="164174"/>
            <a:ext cx="7987553" cy="1143000"/>
          </a:xfrm>
        </p:spPr>
        <p:txBody>
          <a:bodyPr/>
          <a:lstStyle/>
          <a:p>
            <a:r>
              <a:rPr lang="en-US" dirty="0"/>
              <a:t>Box Intersects Box – Cases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BAB82-DAAE-4C8D-8752-AB9B4A454E61}"/>
              </a:ext>
            </a:extLst>
          </p:cNvPr>
          <p:cNvSpPr/>
          <p:nvPr/>
        </p:nvSpPr>
        <p:spPr>
          <a:xfrm>
            <a:off x="1255814" y="4639235"/>
            <a:ext cx="1815353" cy="1786957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6AFA6E-19DD-4BE9-81F7-D29323342902}"/>
              </a:ext>
            </a:extLst>
          </p:cNvPr>
          <p:cNvSpPr/>
          <p:nvPr/>
        </p:nvSpPr>
        <p:spPr>
          <a:xfrm>
            <a:off x="3664138" y="4572000"/>
            <a:ext cx="2218765" cy="1090600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</p:spTree>
    <p:extLst>
      <p:ext uri="{BB962C8B-B14F-4D97-AF65-F5344CB8AC3E}">
        <p14:creationId xmlns:p14="http://schemas.microsoft.com/office/powerpoint/2010/main" val="105833450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70E206-4A7D-47D9-BE25-CCB47A1D0B6E}"/>
              </a:ext>
            </a:extLst>
          </p:cNvPr>
          <p:cNvSpPr/>
          <p:nvPr/>
        </p:nvSpPr>
        <p:spPr>
          <a:xfrm>
            <a:off x="892803" y="2215168"/>
            <a:ext cx="2339236" cy="2201303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AF962-4D52-4A79-9483-0C1EEB7B29DA}"/>
              </a:ext>
            </a:extLst>
          </p:cNvPr>
          <p:cNvSpPr/>
          <p:nvPr/>
        </p:nvSpPr>
        <p:spPr>
          <a:xfrm>
            <a:off x="1800608" y="3514407"/>
            <a:ext cx="2277926" cy="1981173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78C11-97F8-4A63-BA33-17502F30B613}"/>
              </a:ext>
            </a:extLst>
          </p:cNvPr>
          <p:cNvSpPr txBox="1"/>
          <p:nvPr/>
        </p:nvSpPr>
        <p:spPr>
          <a:xfrm>
            <a:off x="46266" y="1546363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332CAF-7659-43ED-B76F-38589362E9D9}"/>
              </a:ext>
            </a:extLst>
          </p:cNvPr>
          <p:cNvSpPr txBox="1"/>
          <p:nvPr/>
        </p:nvSpPr>
        <p:spPr>
          <a:xfrm>
            <a:off x="996684" y="1546363"/>
            <a:ext cx="1008318" cy="643658"/>
          </a:xfrm>
          <a:prstGeom prst="rect">
            <a:avLst/>
          </a:prstGeom>
          <a:solidFill>
            <a:schemeClr val="bg1"/>
          </a:solidFill>
        </p:spPr>
        <p:txBody>
          <a:bodyPr wrap="squar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8EBCF2-56C7-4C9C-BE24-8D425AEACD20}"/>
              </a:ext>
            </a:extLst>
          </p:cNvPr>
          <p:cNvCxnSpPr>
            <a:cxnSpLocks/>
          </p:cNvCxnSpPr>
          <p:nvPr/>
        </p:nvCxnSpPr>
        <p:spPr>
          <a:xfrm flipH="1">
            <a:off x="1800608" y="1362421"/>
            <a:ext cx="13099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D2970F-6160-4270-8EC1-50E43FCCEFC5}"/>
              </a:ext>
            </a:extLst>
          </p:cNvPr>
          <p:cNvCxnSpPr>
            <a:cxnSpLocks/>
          </p:cNvCxnSpPr>
          <p:nvPr/>
        </p:nvCxnSpPr>
        <p:spPr>
          <a:xfrm>
            <a:off x="889625" y="1362421"/>
            <a:ext cx="0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410C0DA-B2B6-42F8-8426-E54B0FBF1225}"/>
              </a:ext>
            </a:extLst>
          </p:cNvPr>
          <p:cNvCxnSpPr>
            <a:cxnSpLocks/>
          </p:cNvCxnSpPr>
          <p:nvPr/>
        </p:nvCxnSpPr>
        <p:spPr>
          <a:xfrm>
            <a:off x="3258234" y="1362421"/>
            <a:ext cx="0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17401B6-AB4B-4E9A-BB20-470176603291}"/>
              </a:ext>
            </a:extLst>
          </p:cNvPr>
          <p:cNvSpPr txBox="1"/>
          <p:nvPr/>
        </p:nvSpPr>
        <p:spPr>
          <a:xfrm>
            <a:off x="2487000" y="1546363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x2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AAA4CC-AA0A-4847-8BAC-0DA5E5499933}"/>
              </a:ext>
            </a:extLst>
          </p:cNvPr>
          <p:cNvSpPr/>
          <p:nvPr/>
        </p:nvSpPr>
        <p:spPr>
          <a:xfrm>
            <a:off x="5538583" y="3514407"/>
            <a:ext cx="2277926" cy="1981173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6055FC-569B-44D1-A887-59E245FDB116}"/>
              </a:ext>
            </a:extLst>
          </p:cNvPr>
          <p:cNvSpPr txBox="1"/>
          <p:nvPr/>
        </p:nvSpPr>
        <p:spPr>
          <a:xfrm>
            <a:off x="4679291" y="1546363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A7110E-256E-425F-9042-11E1FFF4F4DE}"/>
              </a:ext>
            </a:extLst>
          </p:cNvPr>
          <p:cNvSpPr txBox="1"/>
          <p:nvPr/>
        </p:nvSpPr>
        <p:spPr>
          <a:xfrm>
            <a:off x="5629709" y="1546363"/>
            <a:ext cx="1008318" cy="643658"/>
          </a:xfrm>
          <a:prstGeom prst="rect">
            <a:avLst/>
          </a:prstGeom>
          <a:solidFill>
            <a:schemeClr val="bg1"/>
          </a:solidFill>
        </p:spPr>
        <p:txBody>
          <a:bodyPr wrap="squar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F9F8ACB-72A7-416B-AC4E-FDF03F8C35DA}"/>
              </a:ext>
            </a:extLst>
          </p:cNvPr>
          <p:cNvCxnSpPr>
            <a:cxnSpLocks/>
          </p:cNvCxnSpPr>
          <p:nvPr/>
        </p:nvCxnSpPr>
        <p:spPr>
          <a:xfrm>
            <a:off x="5538582" y="1362421"/>
            <a:ext cx="0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18506ED-0594-4788-924A-6AA884EDA5DC}"/>
              </a:ext>
            </a:extLst>
          </p:cNvPr>
          <p:cNvSpPr txBox="1"/>
          <p:nvPr/>
        </p:nvSpPr>
        <p:spPr>
          <a:xfrm>
            <a:off x="7077488" y="1546363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x2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C3F8FE-BFD9-4020-9901-90B94C9F5BD4}"/>
              </a:ext>
            </a:extLst>
          </p:cNvPr>
          <p:cNvCxnSpPr>
            <a:cxnSpLocks/>
          </p:cNvCxnSpPr>
          <p:nvPr/>
        </p:nvCxnSpPr>
        <p:spPr>
          <a:xfrm flipH="1">
            <a:off x="1800608" y="3514407"/>
            <a:ext cx="11666" cy="1981173"/>
          </a:xfrm>
          <a:prstGeom prst="line">
            <a:avLst/>
          </a:prstGeom>
          <a:ln w="152400">
            <a:solidFill>
              <a:srgbClr val="C0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20907E5-19B8-45E1-83C3-87D38A5CB453}"/>
              </a:ext>
            </a:extLst>
          </p:cNvPr>
          <p:cNvSpPr txBox="1"/>
          <p:nvPr/>
        </p:nvSpPr>
        <p:spPr>
          <a:xfrm>
            <a:off x="4465623" y="3614139"/>
            <a:ext cx="675185" cy="581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77" dirty="0"/>
              <a:t>OR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F2B954-62C9-4BA5-B9F7-4AD250F6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2" y="39910"/>
            <a:ext cx="8921887" cy="1143000"/>
          </a:xfrm>
          <a:noFill/>
        </p:spPr>
        <p:txBody>
          <a:bodyPr/>
          <a:lstStyle/>
          <a:p>
            <a:r>
              <a:rPr lang="en-US" dirty="0"/>
              <a:t>Box Intersects Box – Step 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29F715D-5454-4CE9-9024-05C52A8A53DC}"/>
              </a:ext>
            </a:extLst>
          </p:cNvPr>
          <p:cNvSpPr/>
          <p:nvPr/>
        </p:nvSpPr>
        <p:spPr>
          <a:xfrm>
            <a:off x="6428302" y="2215168"/>
            <a:ext cx="2339236" cy="2201303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40A13E0-C2C2-4CD0-BDF5-0818721F279C}"/>
              </a:ext>
            </a:extLst>
          </p:cNvPr>
          <p:cNvCxnSpPr>
            <a:cxnSpLocks/>
          </p:cNvCxnSpPr>
          <p:nvPr/>
        </p:nvCxnSpPr>
        <p:spPr>
          <a:xfrm>
            <a:off x="6446732" y="1362421"/>
            <a:ext cx="0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DFBA055-4F7B-4484-9E6A-D16946558DD3}"/>
              </a:ext>
            </a:extLst>
          </p:cNvPr>
          <p:cNvCxnSpPr>
            <a:cxnSpLocks/>
          </p:cNvCxnSpPr>
          <p:nvPr/>
        </p:nvCxnSpPr>
        <p:spPr>
          <a:xfrm>
            <a:off x="7816508" y="1362421"/>
            <a:ext cx="0" cy="455428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D1FE91-8B21-4106-9AA8-828FCACC9D7A}"/>
              </a:ext>
            </a:extLst>
          </p:cNvPr>
          <p:cNvCxnSpPr>
            <a:cxnSpLocks/>
          </p:cNvCxnSpPr>
          <p:nvPr/>
        </p:nvCxnSpPr>
        <p:spPr>
          <a:xfrm flipH="1">
            <a:off x="6424561" y="2201140"/>
            <a:ext cx="1" cy="2169154"/>
          </a:xfrm>
          <a:prstGeom prst="line">
            <a:avLst/>
          </a:prstGeom>
          <a:ln w="152400">
            <a:solidFill>
              <a:srgbClr val="C0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066369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2B954-62C9-4BA5-B9F7-4AD250F6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4476234" y="2895609"/>
            <a:ext cx="6301378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Box Intersects Box – Step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332CAF-7659-43ED-B76F-38589362E9D9}"/>
              </a:ext>
            </a:extLst>
          </p:cNvPr>
          <p:cNvSpPr txBox="1"/>
          <p:nvPr/>
        </p:nvSpPr>
        <p:spPr>
          <a:xfrm>
            <a:off x="1716379" y="723481"/>
            <a:ext cx="1008318" cy="643658"/>
          </a:xfrm>
          <a:prstGeom prst="rect">
            <a:avLst/>
          </a:prstGeom>
          <a:solidFill>
            <a:schemeClr val="bg1"/>
          </a:solidFill>
        </p:spPr>
        <p:txBody>
          <a:bodyPr wrap="squar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CF11750-9239-4839-92C4-2F71363C6C5B}"/>
              </a:ext>
            </a:extLst>
          </p:cNvPr>
          <p:cNvCxnSpPr>
            <a:cxnSpLocks/>
          </p:cNvCxnSpPr>
          <p:nvPr/>
        </p:nvCxnSpPr>
        <p:spPr>
          <a:xfrm>
            <a:off x="1828421" y="2797974"/>
            <a:ext cx="4303059" cy="541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F70E206-4A7D-47D9-BE25-CCB47A1D0B6E}"/>
              </a:ext>
            </a:extLst>
          </p:cNvPr>
          <p:cNvSpPr/>
          <p:nvPr/>
        </p:nvSpPr>
        <p:spPr>
          <a:xfrm>
            <a:off x="2504535" y="757501"/>
            <a:ext cx="2339236" cy="2029559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AF962-4D52-4A79-9483-0C1EEB7B29DA}"/>
              </a:ext>
            </a:extLst>
          </p:cNvPr>
          <p:cNvSpPr/>
          <p:nvPr/>
        </p:nvSpPr>
        <p:spPr>
          <a:xfrm>
            <a:off x="3510057" y="1383578"/>
            <a:ext cx="2277926" cy="1981173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78C11-97F8-4A63-BA33-17502F30B613}"/>
              </a:ext>
            </a:extLst>
          </p:cNvPr>
          <p:cNvSpPr txBox="1"/>
          <p:nvPr/>
        </p:nvSpPr>
        <p:spPr>
          <a:xfrm>
            <a:off x="1671027" y="81722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7401B6-AB4B-4E9A-BB20-470176603291}"/>
              </a:ext>
            </a:extLst>
          </p:cNvPr>
          <p:cNvSpPr txBox="1"/>
          <p:nvPr/>
        </p:nvSpPr>
        <p:spPr>
          <a:xfrm>
            <a:off x="1729832" y="2218494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y2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AAA4CC-AA0A-4847-8BAC-0DA5E5499933}"/>
              </a:ext>
            </a:extLst>
          </p:cNvPr>
          <p:cNvSpPr/>
          <p:nvPr/>
        </p:nvSpPr>
        <p:spPr>
          <a:xfrm>
            <a:off x="2484903" y="4130612"/>
            <a:ext cx="2277926" cy="1981173"/>
          </a:xfrm>
          <a:prstGeom prst="rect">
            <a:avLst/>
          </a:prstGeom>
          <a:pattFill prst="lgGrid">
            <a:fgClr>
              <a:srgbClr val="92D050"/>
            </a:fgClr>
            <a:bgClr>
              <a:schemeClr val="bg1"/>
            </a:bgClr>
          </a:pattFill>
          <a:ln w="762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0907E5-19B8-45E1-83C3-87D38A5CB453}"/>
              </a:ext>
            </a:extLst>
          </p:cNvPr>
          <p:cNvSpPr txBox="1"/>
          <p:nvPr/>
        </p:nvSpPr>
        <p:spPr>
          <a:xfrm>
            <a:off x="3272316" y="3450838"/>
            <a:ext cx="675185" cy="581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77" dirty="0"/>
              <a:t>OR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AD90131-FD65-435B-B6E8-38C04C692518}"/>
              </a:ext>
            </a:extLst>
          </p:cNvPr>
          <p:cNvCxnSpPr>
            <a:cxnSpLocks/>
          </p:cNvCxnSpPr>
          <p:nvPr/>
        </p:nvCxnSpPr>
        <p:spPr>
          <a:xfrm flipV="1">
            <a:off x="1867333" y="1392842"/>
            <a:ext cx="4263146" cy="116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699549A-08DA-49AE-B6CF-A03981C56B3E}"/>
              </a:ext>
            </a:extLst>
          </p:cNvPr>
          <p:cNvCxnSpPr>
            <a:cxnSpLocks/>
          </p:cNvCxnSpPr>
          <p:nvPr/>
        </p:nvCxnSpPr>
        <p:spPr>
          <a:xfrm>
            <a:off x="1769616" y="767852"/>
            <a:ext cx="4303059" cy="3311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C3F8FE-BFD9-4020-9901-90B94C9F5BD4}"/>
              </a:ext>
            </a:extLst>
          </p:cNvPr>
          <p:cNvCxnSpPr>
            <a:cxnSpLocks/>
          </p:cNvCxnSpPr>
          <p:nvPr/>
        </p:nvCxnSpPr>
        <p:spPr>
          <a:xfrm>
            <a:off x="3521722" y="1383578"/>
            <a:ext cx="2295289" cy="0"/>
          </a:xfrm>
          <a:prstGeom prst="line">
            <a:avLst/>
          </a:prstGeom>
          <a:ln w="152400">
            <a:solidFill>
              <a:srgbClr val="C0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29F715D-5454-4CE9-9024-05C52A8A53DC}"/>
              </a:ext>
            </a:extLst>
          </p:cNvPr>
          <p:cNvSpPr/>
          <p:nvPr/>
        </p:nvSpPr>
        <p:spPr>
          <a:xfrm>
            <a:off x="3114627" y="4815899"/>
            <a:ext cx="2339236" cy="1928007"/>
          </a:xfrm>
          <a:prstGeom prst="rect">
            <a:avLst/>
          </a:prstGeom>
          <a:pattFill prst="wd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4661" tIns="157331" rIns="314661" bIns="157331" rtlCol="0" anchor="ctr"/>
          <a:lstStyle/>
          <a:p>
            <a:pPr algn="ctr"/>
            <a:endParaRPr lang="en-US" sz="353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D1FE91-8B21-4106-9AA8-828FCACC9D7A}"/>
              </a:ext>
            </a:extLst>
          </p:cNvPr>
          <p:cNvCxnSpPr>
            <a:cxnSpLocks/>
          </p:cNvCxnSpPr>
          <p:nvPr/>
        </p:nvCxnSpPr>
        <p:spPr>
          <a:xfrm flipH="1">
            <a:off x="3114627" y="4815898"/>
            <a:ext cx="2339236" cy="0"/>
          </a:xfrm>
          <a:prstGeom prst="line">
            <a:avLst/>
          </a:prstGeom>
          <a:ln w="152400">
            <a:solidFill>
              <a:srgbClr val="C0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E9CB254-868F-4C53-9590-2F17DCDB85A0}"/>
              </a:ext>
            </a:extLst>
          </p:cNvPr>
          <p:cNvCxnSpPr>
            <a:cxnSpLocks/>
          </p:cNvCxnSpPr>
          <p:nvPr/>
        </p:nvCxnSpPr>
        <p:spPr>
          <a:xfrm>
            <a:off x="1752600" y="6096000"/>
            <a:ext cx="4303059" cy="541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A9FA4EB-9D98-41B9-8FF9-CCA144707A3D}"/>
              </a:ext>
            </a:extLst>
          </p:cNvPr>
          <p:cNvCxnSpPr>
            <a:cxnSpLocks/>
          </p:cNvCxnSpPr>
          <p:nvPr/>
        </p:nvCxnSpPr>
        <p:spPr>
          <a:xfrm flipV="1">
            <a:off x="1786755" y="4815898"/>
            <a:ext cx="4263146" cy="116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7F4946D-8C17-4A38-A709-8A87C9689973}"/>
              </a:ext>
            </a:extLst>
          </p:cNvPr>
          <p:cNvCxnSpPr>
            <a:cxnSpLocks/>
          </p:cNvCxnSpPr>
          <p:nvPr/>
        </p:nvCxnSpPr>
        <p:spPr>
          <a:xfrm>
            <a:off x="1752600" y="4138645"/>
            <a:ext cx="4303059" cy="3311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282407C-C6C0-41FC-AC53-B9A99834951C}"/>
              </a:ext>
            </a:extLst>
          </p:cNvPr>
          <p:cNvSpPr txBox="1"/>
          <p:nvPr/>
        </p:nvSpPr>
        <p:spPr>
          <a:xfrm>
            <a:off x="1664002" y="4717069"/>
            <a:ext cx="1008318" cy="643658"/>
          </a:xfrm>
          <a:prstGeom prst="rect">
            <a:avLst/>
          </a:prstGeom>
          <a:noFill/>
        </p:spPr>
        <p:txBody>
          <a:bodyPr wrap="squar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A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9182D59-AB5A-4124-AFA4-6102CE1DE33E}"/>
              </a:ext>
            </a:extLst>
          </p:cNvPr>
          <p:cNvSpPr txBox="1"/>
          <p:nvPr/>
        </p:nvSpPr>
        <p:spPr>
          <a:xfrm>
            <a:off x="1668367" y="3530591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y1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5B79AB-E802-4C92-BDD5-FF0B03568D5A}"/>
              </a:ext>
            </a:extLst>
          </p:cNvPr>
          <p:cNvSpPr txBox="1"/>
          <p:nvPr/>
        </p:nvSpPr>
        <p:spPr>
          <a:xfrm>
            <a:off x="1668367" y="5476203"/>
            <a:ext cx="983320" cy="643658"/>
          </a:xfrm>
          <a:prstGeom prst="rect">
            <a:avLst/>
          </a:prstGeom>
          <a:noFill/>
        </p:spPr>
        <p:txBody>
          <a:bodyPr wrap="none" lIns="314661" tIns="157331" rIns="314661" bIns="157331" rtlCol="0">
            <a:spAutoFit/>
          </a:bodyPr>
          <a:lstStyle/>
          <a:p>
            <a:r>
              <a:rPr lang="en-US" sz="2118" dirty="0">
                <a:latin typeface="Consolas" pitchFamily="49" charset="0"/>
                <a:cs typeface="Consolas" pitchFamily="49" charset="0"/>
              </a:rPr>
              <a:t>B</a:t>
            </a:r>
            <a:r>
              <a:rPr lang="en-US" sz="2118" baseline="-25000" dirty="0">
                <a:latin typeface="Consolas" pitchFamily="49" charset="0"/>
                <a:cs typeface="Consolas" pitchFamily="49" charset="0"/>
              </a:rPr>
              <a:t>y2</a:t>
            </a:r>
            <a:endParaRPr lang="en-US" sz="2118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463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</a:t>
            </a:r>
            <a:r>
              <a:rPr lang="en-US" dirty="0" err="1"/>
              <a:t>LogManager</a:t>
            </a:r>
            <a:r>
              <a:rPr lang="en-US" dirty="0"/>
              <a:t> (2 of 2)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905000"/>
            <a:ext cx="7848600" cy="375487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cs typeface="Consolas" pitchFamily="49" charset="0"/>
              </a:rPr>
              <a:t>Tip #2!  </a:t>
            </a:r>
            <a:endParaRPr lang="en-US" sz="2400" dirty="0">
              <a:cs typeface="Consolas" pitchFamily="49" charset="0"/>
            </a:endParaRPr>
          </a:p>
          <a:p>
            <a:endParaRPr lang="en-US" sz="2400" dirty="0">
              <a:cs typeface="Consolas" pitchFamily="49" charset="0"/>
            </a:endParaRPr>
          </a:p>
          <a:p>
            <a:r>
              <a:rPr lang="en-US" sz="2400" dirty="0">
                <a:cs typeface="Consolas" pitchFamily="49" charset="0"/>
              </a:rPr>
              <a:t>When calling </a:t>
            </a:r>
            <a:r>
              <a:rPr lang="en-US" sz="2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24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sz="2400" dirty="0">
                <a:cs typeface="Consolas" pitchFamily="49" charset="0"/>
              </a:rPr>
              <a:t>include information: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</a:rPr>
              <a:t>Class name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</a:rPr>
              <a:t>Method name</a:t>
            </a:r>
          </a:p>
          <a:p>
            <a:endParaRPr lang="en-US" sz="2000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2400" i="1" dirty="0">
                <a:solidFill>
                  <a:srgbClr val="009900"/>
                </a:solidFill>
              </a:rPr>
              <a:t>// Sample </a:t>
            </a:r>
            <a:r>
              <a:rPr lang="en-US" sz="2400" i="1" dirty="0" err="1">
                <a:solidFill>
                  <a:srgbClr val="009900"/>
                </a:solidFill>
              </a:rPr>
              <a:t>logfile</a:t>
            </a:r>
            <a:r>
              <a:rPr lang="en-US" sz="2400" i="1" dirty="0">
                <a:solidFill>
                  <a:srgbClr val="009900"/>
                </a:solidFill>
              </a:rPr>
              <a:t> output: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Log Manager started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DisplayManager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startUp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(): Current window set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DisplayManager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startUp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(): max X is 80, max Y is 24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018320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B154A80-358D-40A3-8B7A-6CE3AFBE1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Box Intersects Box – </a:t>
            </a:r>
            <a:br>
              <a:rPr lang="en-US" dirty="0"/>
            </a:br>
            <a:r>
              <a:rPr lang="en-US" dirty="0"/>
              <a:t>Step 1 and Step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FF37B-3F70-4AF4-9394-9D9EBB7969BB}"/>
              </a:ext>
            </a:extLst>
          </p:cNvPr>
          <p:cNvSpPr txBox="1"/>
          <p:nvPr/>
        </p:nvSpPr>
        <p:spPr>
          <a:xfrm>
            <a:off x="5366056" y="1851062"/>
            <a:ext cx="3625544" cy="42780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u="sng" dirty="0"/>
              <a:t>Step 1 </a:t>
            </a:r>
          </a:p>
          <a:p>
            <a:pPr algn="ctr"/>
            <a:r>
              <a:rPr lang="en-US" sz="2400" dirty="0"/>
              <a:t>If left edge of </a:t>
            </a:r>
            <a:r>
              <a:rPr lang="en-US" sz="2400" dirty="0">
                <a:solidFill>
                  <a:srgbClr val="008000"/>
                </a:solidFill>
              </a:rPr>
              <a:t>B</a:t>
            </a:r>
            <a:r>
              <a:rPr lang="en-US" sz="2400" dirty="0"/>
              <a:t> within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</a:p>
          <a:p>
            <a:pPr algn="ctr"/>
            <a:r>
              <a:rPr lang="en-US" sz="2400" dirty="0"/>
              <a:t>OR if left edge of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dirty="0"/>
              <a:t> within </a:t>
            </a:r>
            <a:r>
              <a:rPr lang="en-US" sz="2400" dirty="0">
                <a:solidFill>
                  <a:srgbClr val="008000"/>
                </a:solidFill>
              </a:rPr>
              <a:t>B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AND</a:t>
            </a:r>
          </a:p>
          <a:p>
            <a:pPr algn="ctr"/>
            <a:endParaRPr lang="en-US" sz="2400" dirty="0"/>
          </a:p>
          <a:p>
            <a:pPr algn="ctr"/>
            <a:r>
              <a:rPr lang="en-US" sz="2800" u="sng" dirty="0"/>
              <a:t>Step 2 </a:t>
            </a:r>
          </a:p>
          <a:p>
            <a:pPr algn="ctr"/>
            <a:r>
              <a:rPr lang="en-US" sz="2400" dirty="0"/>
              <a:t>If top edge of </a:t>
            </a:r>
            <a:r>
              <a:rPr lang="en-US" sz="2400" dirty="0">
                <a:solidFill>
                  <a:srgbClr val="008000"/>
                </a:solidFill>
              </a:rPr>
              <a:t>B</a:t>
            </a:r>
            <a:r>
              <a:rPr lang="en-US" sz="2400" dirty="0"/>
              <a:t> within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</a:p>
          <a:p>
            <a:pPr algn="ctr"/>
            <a:r>
              <a:rPr lang="en-US" sz="2400" dirty="0"/>
              <a:t>OR if top edge of </a:t>
            </a:r>
            <a:r>
              <a:rPr lang="en-US" sz="2400" dirty="0">
                <a:solidFill>
                  <a:srgbClr val="008000"/>
                </a:solidFill>
              </a:rPr>
              <a:t>B</a:t>
            </a:r>
            <a:r>
              <a:rPr lang="en-US" sz="2400" dirty="0"/>
              <a:t> within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</a:p>
          <a:p>
            <a:pPr algn="ctr"/>
            <a:endParaRPr lang="en-US" sz="2400" dirty="0">
              <a:sym typeface="Wingdings" panose="05000000000000000000" pitchFamily="2" charset="2"/>
            </a:endParaRPr>
          </a:p>
          <a:p>
            <a:pPr algn="ctr"/>
            <a:r>
              <a:rPr lang="en-US" sz="2400" dirty="0">
                <a:sym typeface="Wingdings" panose="05000000000000000000" pitchFamily="2" charset="2"/>
              </a:rPr>
              <a:t>THEN  </a:t>
            </a:r>
            <a:r>
              <a:rPr lang="en-US" sz="2400" dirty="0">
                <a:solidFill>
                  <a:srgbClr val="C00000"/>
                </a:solidFill>
                <a:sym typeface="Wingdings" panose="05000000000000000000" pitchFamily="2" charset="2"/>
              </a:rPr>
              <a:t>Intersect!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9" name="Picture 2" descr="C:\Users\Mark Claypool\Desktop\boxesIntersect.bmp">
            <a:extLst>
              <a:ext uri="{FF2B5EF4-FFF2-40B4-BE49-F238E27FC236}">
                <a16:creationId xmlns:a16="http://schemas.microsoft.com/office/drawing/2014/main" id="{4E3B1D8C-6989-4F85-9830-980AF70F4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5002306" cy="386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130883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5715000" cy="11430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boxIntersectsBox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0" y="1752600"/>
            <a:ext cx="5909603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true if boxes intersect, else false.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A, Box B)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Test horizontal overlap (</a:t>
            </a:r>
            <a:r>
              <a:rPr lang="en-US" dirty="0" err="1">
                <a:solidFill>
                  <a:srgbClr val="009900"/>
                </a:solidFill>
                <a:cs typeface="Consolas" panose="020B0609020204030204" pitchFamily="49" charset="0"/>
              </a:rPr>
              <a:t>x_overlap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).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x2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Either left side of A in B?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x2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Or left side of B in A?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Test vertical overlap (</a:t>
            </a:r>
            <a:r>
              <a:rPr lang="en-US" dirty="0" err="1">
                <a:solidFill>
                  <a:srgbClr val="009900"/>
                </a:solidFill>
                <a:cs typeface="Consolas" panose="020B0609020204030204" pitchFamily="49" charset="0"/>
              </a:rPr>
              <a:t>y_overlap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).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y2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Either top side of A in B?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B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A</a:t>
            </a:r>
            <a:r>
              <a:rPr lang="en-US" baseline="-25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y2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Or top side of B in A?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x_overlap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y_overlap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true    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Boxes do intersect.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false   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Boxes do not intersect.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  <p:pic>
        <p:nvPicPr>
          <p:cNvPr id="32" name="Picture 2" descr="C:\Users\Mark Claypool\Desktop\boxesIntersect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825" y="304800"/>
            <a:ext cx="2859741" cy="2209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482731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getWorldBox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Object boxes relative to Object position</a:t>
            </a:r>
          </a:p>
          <a:p>
            <a:pPr lvl="1"/>
            <a:r>
              <a:rPr lang="en-US" dirty="0"/>
              <a:t>e.g., 3 character Sprite Object has corner at (-1.5,-1.5)</a:t>
            </a:r>
          </a:p>
          <a:p>
            <a:r>
              <a:rPr lang="en-US" dirty="0"/>
              <a:t>Need to convert to world-relative position for collisions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3124200"/>
            <a:ext cx="70104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relative bounding Box for Object to absolute world Box.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corner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temp_box.getCorner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corner.setX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corner.setY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temp_box.setCorner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(corner)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3365" y="5791199"/>
            <a:ext cx="7010400" cy="8309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relative bounding Box for Object to absolute world Box 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at position where.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-342081" y="4699907"/>
            <a:ext cx="1720920" cy="461665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In </a:t>
            </a:r>
            <a:r>
              <a:rPr lang="en-US" sz="2400" dirty="0">
                <a:solidFill>
                  <a:srgbClr val="0070C0"/>
                </a:solidFill>
              </a:rPr>
              <a:t>utility.cpp</a:t>
            </a:r>
          </a:p>
        </p:txBody>
      </p:sp>
    </p:spTree>
    <p:extLst>
      <p:ext uri="{BB962C8B-B14F-4D97-AF65-F5344CB8AC3E}">
        <p14:creationId xmlns:p14="http://schemas.microsoft.com/office/powerpoint/2010/main" val="3257735462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getWorldBox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Object boxes relative to Object position</a:t>
            </a:r>
          </a:p>
          <a:p>
            <a:pPr lvl="1"/>
            <a:r>
              <a:rPr lang="en-US" dirty="0"/>
              <a:t>e.g., 3 character Sprite Object has corner at (-1.5,-1.5)</a:t>
            </a:r>
          </a:p>
          <a:p>
            <a:r>
              <a:rPr lang="en-US" dirty="0"/>
              <a:t>Need to convert to world-relative position for collisions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3124200"/>
            <a:ext cx="70104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relative bounding Box for Object to absolute world Box.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corner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temp_box.getCorner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corner.setX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corner.setY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temp_box.setCorner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(corner)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3365" y="5791199"/>
            <a:ext cx="7010400" cy="8309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relative bounding Box for Object to absolute world Box 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at position where.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-342081" y="4699907"/>
            <a:ext cx="1720920" cy="461665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In </a:t>
            </a:r>
            <a:r>
              <a:rPr lang="en-US" sz="2400" dirty="0">
                <a:solidFill>
                  <a:srgbClr val="0070C0"/>
                </a:solidFill>
              </a:rPr>
              <a:t>utility.cpp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895600" y="3429000"/>
            <a:ext cx="6858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895600" y="6324600"/>
            <a:ext cx="6858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8400" y="4800600"/>
            <a:ext cx="1712742" cy="9233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Does not change Object attributes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581400" y="3733800"/>
            <a:ext cx="2514600" cy="15284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581400" y="5562600"/>
            <a:ext cx="251460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673712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getCollisions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with Bounding Boxes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7315200" cy="332398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list of Objects collided with at position `where'.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Collisions only with solid Objects.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Does not consider if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p_o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 is solid or not.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getCollisions(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const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Vector where)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...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World position bounding box for object at where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Box b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where)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World position bounding box for other object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b_temp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b_temp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isSolid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5410200"/>
            <a:ext cx="3167855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Was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positionsIntersect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2514600" y="4750685"/>
            <a:ext cx="136127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825748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Visualizing Bounding Boxes for Debugging (1 of 2)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2043499"/>
            <a:ext cx="3429000" cy="34778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cs typeface="Consolas" pitchFamily="49" charset="0"/>
              </a:rPr>
              <a:t>Tip!  </a:t>
            </a:r>
            <a:endParaRPr lang="en-US" sz="28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Can debug with log messages, but sometimes seeing is easier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Add visual box on top of sprite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Corners with “+”, position with “x”</a:t>
            </a:r>
            <a:endParaRPr lang="en-US" sz="2400" dirty="0">
              <a:cs typeface="Consolas" pitchFamily="49" charset="0"/>
              <a:sym typeface="Wingdings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6200" y="1905000"/>
            <a:ext cx="5105400" cy="375487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Draw corners of Sprite box, with middle position.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x +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getCorner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corner_y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y +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getCorner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horizontal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getVertical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horizontal,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corner_x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horizontal,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corner_y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vert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mi(x, y);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'+', WHITE);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'+', WHITE);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'+', WHITE);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'+', WHITE);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DM.drawCh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(mi, 'x', RED);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6096000"/>
            <a:ext cx="2397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076835320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Visualizing Bounding Boxes for Debugging (2 of 2)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47019"/>
            <a:ext cx="6098316" cy="4419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01458" y="6096000"/>
            <a:ext cx="4038600" cy="646331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Saucer Shoot with visual bounding boxes. </a:t>
            </a:r>
          </a:p>
          <a:p>
            <a:pPr algn="ctr"/>
            <a:r>
              <a:rPr lang="en-US" dirty="0"/>
              <a:t>Note, only solid objects shown with box.</a:t>
            </a:r>
          </a:p>
        </p:txBody>
      </p:sp>
    </p:spTree>
    <p:extLst>
      <p:ext uri="{BB962C8B-B14F-4D97-AF65-F5344CB8AC3E}">
        <p14:creationId xmlns:p14="http://schemas.microsoft.com/office/powerpoint/2010/main" val="3012080384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Using Sprites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Boxes	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Camera Control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Audio</a:t>
            </a:r>
          </a:p>
          <a:p>
            <a:r>
              <a:rPr lang="en-US" dirty="0"/>
              <a:t>View 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63066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Boxes for Boundaries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 games, player can see entire world (e.g., </a:t>
            </a:r>
            <a:r>
              <a:rPr lang="en-US" i="1" dirty="0"/>
              <a:t>Chess</a:t>
            </a:r>
            <a:r>
              <a:rPr lang="en-US" dirty="0"/>
              <a:t>, </a:t>
            </a:r>
            <a:r>
              <a:rPr lang="en-US" i="1" dirty="0"/>
              <a:t>Pac-man</a:t>
            </a:r>
            <a:r>
              <a:rPr lang="en-US" dirty="0"/>
              <a:t>)</a:t>
            </a:r>
          </a:p>
          <a:p>
            <a:r>
              <a:rPr lang="en-US" dirty="0"/>
              <a:t>But other games, player only sees part of world (e.g., </a:t>
            </a:r>
            <a:r>
              <a:rPr lang="en-US" i="1" dirty="0"/>
              <a:t>Legend of Zelda, Super Mario Bros.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Screen acts as “viewport” into world, a “camera”</a:t>
            </a:r>
          </a:p>
          <a:p>
            <a:r>
              <a:rPr lang="en-US" dirty="0"/>
              <a:t>Needed: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World boundary</a:t>
            </a:r>
          </a:p>
          <a:p>
            <a:pPr lvl="2"/>
            <a:r>
              <a:rPr lang="en-US" dirty="0"/>
              <a:t>Limits of game world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View boundary</a:t>
            </a:r>
          </a:p>
          <a:p>
            <a:pPr lvl="2"/>
            <a:r>
              <a:rPr lang="en-US" dirty="0"/>
              <a:t>Limits of what player can see (usually,  size of window)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Translation of world coordinates to view coordinates</a:t>
            </a:r>
          </a:p>
        </p:txBody>
      </p:sp>
    </p:spTree>
    <p:extLst>
      <p:ext uri="{BB962C8B-B14F-4D97-AF65-F5344CB8AC3E}">
        <p14:creationId xmlns:p14="http://schemas.microsoft.com/office/powerpoint/2010/main" val="1749458206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to Support Views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704753"/>
            <a:ext cx="5909603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boundary;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view; 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Player view of game world.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game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game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player view of game world.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player view of game world.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667960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#1!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Create </a:t>
            </a:r>
            <a:r>
              <a:rPr lang="en-US" dirty="0">
                <a:solidFill>
                  <a:srgbClr val="003300"/>
                </a:solidFill>
                <a:cs typeface="Consolas" pitchFamily="49" charset="0"/>
              </a:rPr>
              <a:t>project</a:t>
            </a:r>
          </a:p>
          <a:p>
            <a:pPr lvl="1"/>
            <a:r>
              <a:rPr lang="en-US" dirty="0"/>
              <a:t>Use downloaded from Engine or Tutorial as basis</a:t>
            </a:r>
          </a:p>
          <a:p>
            <a:pPr lvl="1"/>
            <a:r>
              <a:rPr lang="en-US" dirty="0"/>
              <a:t>Make sure works with “empty”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game.cpp</a:t>
            </a:r>
          </a:p>
          <a:p>
            <a:r>
              <a:rPr lang="en-US" dirty="0"/>
              <a:t>Create Manager base class</a:t>
            </a:r>
          </a:p>
          <a:p>
            <a:r>
              <a:rPr lang="en-US" dirty="0"/>
              <a:t>Create </a:t>
            </a:r>
            <a:r>
              <a:rPr lang="en-US" dirty="0" err="1"/>
              <a:t>LogManager</a:t>
            </a:r>
            <a:r>
              <a:rPr lang="en-US" dirty="0"/>
              <a:t> derived class</a:t>
            </a:r>
          </a:p>
          <a:p>
            <a:r>
              <a:rPr lang="en-US" dirty="0"/>
              <a:t>Implement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</a:p>
          <a:p>
            <a:pPr lvl="1"/>
            <a:r>
              <a:rPr lang="en-US" dirty="0">
                <a:cs typeface="Consolas" pitchFamily="49" charset="0"/>
              </a:rPr>
              <a:t>Initially, not part of </a:t>
            </a:r>
            <a:r>
              <a:rPr lang="en-US" dirty="0" err="1">
                <a:cs typeface="Consolas" pitchFamily="49" charset="0"/>
              </a:rPr>
              <a:t>LogManager</a:t>
            </a:r>
            <a:r>
              <a:rPr lang="en-US" dirty="0">
                <a:cs typeface="Consolas" pitchFamily="49" charset="0"/>
              </a:rPr>
              <a:t>, just function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Test thoroughly, variable arguments</a:t>
            </a:r>
          </a:p>
          <a:p>
            <a:r>
              <a:rPr lang="en-US" dirty="0"/>
              <a:t>Move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writeLog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into </a:t>
            </a:r>
            <a:r>
              <a:rPr lang="en-US" dirty="0" err="1"/>
              <a:t>LogManager</a:t>
            </a:r>
            <a:endParaRPr lang="en-US" dirty="0"/>
          </a:p>
          <a:p>
            <a:pPr lvl="1"/>
            <a:r>
              <a:rPr lang="en-US" dirty="0"/>
              <a:t>Instantiate </a:t>
            </a:r>
            <a:r>
              <a:rPr lang="en-US" dirty="0" err="1"/>
              <a:t>LogManager</a:t>
            </a:r>
            <a:r>
              <a:rPr lang="en-US" dirty="0"/>
              <a:t> and use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/>
              <a:t>Test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Make sure solid before continuing</a:t>
            </a:r>
          </a:p>
          <a:p>
            <a:pPr lvl="1"/>
            <a:r>
              <a:rPr lang="en-US" dirty="0"/>
              <a:t>Many of your other objects will use!</a:t>
            </a:r>
          </a:p>
        </p:txBody>
      </p:sp>
    </p:spTree>
    <p:extLst>
      <p:ext uri="{BB962C8B-B14F-4D97-AF65-F5344CB8AC3E}">
        <p14:creationId xmlns:p14="http://schemas.microsoft.com/office/powerpoint/2010/main" val="2928224852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to Support Views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704753"/>
            <a:ext cx="5909603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boundary;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view; 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Player view of game world.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game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game world boundary.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Get player view of game world.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player view of game world.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0" y="1841471"/>
            <a:ext cx="2590800" cy="14773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Set in </a:t>
            </a:r>
            <a:r>
              <a:rPr lang="en-US" dirty="0" err="1"/>
              <a:t>GameManager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algn="ctr"/>
            <a:r>
              <a:rPr lang="en-US" dirty="0"/>
              <a:t>Default to size of SFML window (obtain from </a:t>
            </a:r>
            <a:r>
              <a:rPr lang="en-US" dirty="0" err="1"/>
              <a:t>DisplayManager</a:t>
            </a:r>
            <a:r>
              <a:rPr lang="en-US" dirty="0"/>
              <a:t>)</a:t>
            </a:r>
          </a:p>
        </p:txBody>
      </p:sp>
      <p:sp>
        <p:nvSpPr>
          <p:cNvPr id="5" name="Right Brace 4"/>
          <p:cNvSpPr/>
          <p:nvPr/>
        </p:nvSpPr>
        <p:spPr>
          <a:xfrm>
            <a:off x="5943600" y="1922136"/>
            <a:ext cx="457200" cy="7620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41739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Refactor </a:t>
            </a:r>
            <a:r>
              <a:rPr lang="en-US" dirty="0" err="1">
                <a:solidFill>
                  <a:srgbClr val="0070C0"/>
                </a:solidFill>
              </a:rPr>
              <a:t>moveObject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for </a:t>
            </a:r>
            <a:r>
              <a:rPr lang="en-US" dirty="0" err="1"/>
              <a:t>EventOut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981200"/>
            <a:ext cx="79248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</a:rPr>
              <a:t>// Move Object. 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... </a:t>
            </a:r>
          </a:p>
          <a:p>
            <a:r>
              <a:rPr lang="en-US" sz="1600" i="1" dirty="0">
                <a:solidFill>
                  <a:srgbClr val="008000"/>
                </a:solidFill>
              </a:rPr>
              <a:t>// If moved from inside world boundary to outside, generate </a:t>
            </a:r>
            <a:r>
              <a:rPr lang="en-US" sz="1600" i="1" dirty="0" err="1">
                <a:solidFill>
                  <a:srgbClr val="008000"/>
                </a:solidFill>
              </a:rPr>
              <a:t>EventOut</a:t>
            </a:r>
            <a:r>
              <a:rPr lang="en-US" sz="1600" i="1" dirty="0">
                <a:solidFill>
                  <a:srgbClr val="008000"/>
                </a:solidFill>
              </a:rPr>
              <a:t>.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moveObject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, Vector where)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 ...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Do move.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orig_box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)  </a:t>
            </a:r>
            <a:r>
              <a:rPr lang="en-US" sz="1600" i="1" dirty="0">
                <a:solidFill>
                  <a:srgbClr val="008000"/>
                </a:solidFill>
              </a:rPr>
              <a:t>// original bounding 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setPosition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(where)        </a:t>
            </a:r>
            <a:r>
              <a:rPr lang="en-US" sz="1600" i="1" dirty="0">
                <a:solidFill>
                  <a:srgbClr val="008000"/>
                </a:solidFill>
              </a:rPr>
              <a:t>// move object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Box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getWorldBox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)   </a:t>
            </a:r>
            <a:r>
              <a:rPr lang="en-US" sz="1600" i="1" dirty="0">
                <a:solidFill>
                  <a:srgbClr val="008000"/>
                </a:solidFill>
              </a:rPr>
              <a:t>// new bounding 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If object moved from inside to outside world, generate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</a:rPr>
              <a:t>// "out of bounds" event.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</a:rPr>
              <a:t>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boxIntersectsBox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orig_box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, boundary) </a:t>
            </a:r>
            <a:r>
              <a:rPr lang="en-US" sz="1600" dirty="0">
                <a:latin typeface="Consolas" panose="020B0609020204030204" pitchFamily="49" charset="0"/>
              </a:rPr>
              <a:t>and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008000"/>
                </a:solidFill>
              </a:rPr>
              <a:t>// Was in bounds?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   </a:t>
            </a:r>
            <a:r>
              <a:rPr lang="en-US" sz="1600" dirty="0">
                <a:latin typeface="Consolas" panose="020B0609020204030204" pitchFamily="49" charset="0"/>
              </a:rPr>
              <a:t>not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boxIntersectsBox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new_box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, boundary)  </a:t>
            </a:r>
            <a:r>
              <a:rPr lang="en-US" sz="1600" i="1" dirty="0">
                <a:solidFill>
                  <a:srgbClr val="008000"/>
                </a:solidFill>
              </a:rPr>
              <a:t>// Now out of bounds?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EventOut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ov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                             </a:t>
            </a:r>
            <a:r>
              <a:rPr lang="en-US" sz="1600" i="1" dirty="0">
                <a:solidFill>
                  <a:srgbClr val="008000"/>
                </a:solidFill>
              </a:rPr>
              <a:t>// Create "out of bounds" event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(&amp;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</a:rPr>
              <a:t>ov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)                  </a:t>
            </a:r>
            <a:r>
              <a:rPr lang="en-US" sz="1600" i="1" dirty="0">
                <a:solidFill>
                  <a:srgbClr val="008000"/>
                </a:solidFill>
              </a:rPr>
              <a:t>// Send to Object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</a:rPr>
              <a:t>end if 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... 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9244" y="1417638"/>
            <a:ext cx="6913111" cy="40011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With World boundary and bounding boxes, need to  fix </a:t>
            </a:r>
            <a:r>
              <a:rPr lang="en-US" sz="2000" dirty="0" err="1"/>
              <a:t>EventOut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6413936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605" y="37214"/>
            <a:ext cx="8229600" cy="1143000"/>
          </a:xfrm>
        </p:spPr>
        <p:txBody>
          <a:bodyPr/>
          <a:lstStyle/>
          <a:p>
            <a:r>
              <a:rPr lang="en-US" dirty="0"/>
              <a:t>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995" y="1040446"/>
            <a:ext cx="8229600" cy="4525963"/>
          </a:xfrm>
        </p:spPr>
        <p:txBody>
          <a:bodyPr/>
          <a:lstStyle/>
          <a:p>
            <a:r>
              <a:rPr lang="en-US" dirty="0"/>
              <a:t>Game Objects have world 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dirty="0">
                <a:sym typeface="Wingdings" pitchFamily="2" charset="2"/>
              </a:rPr>
              <a:t> need to translate to view/screen (</a:t>
            </a:r>
            <a:r>
              <a:rPr lang="en-US" dirty="0" err="1">
                <a:sym typeface="Wingdings" pitchFamily="2" charset="2"/>
              </a:rPr>
              <a:t>x,y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pPr lvl="1"/>
            <a:r>
              <a:rPr lang="en-US" dirty="0">
                <a:sym typeface="Wingdings" pitchFamily="2" charset="2"/>
              </a:rPr>
              <a:t>In </a:t>
            </a:r>
            <a:r>
              <a:rPr lang="en-US" dirty="0" err="1">
                <a:sym typeface="Wingdings" pitchFamily="2" charset="2"/>
              </a:rPr>
              <a:t>DisplayManager</a:t>
            </a:r>
            <a:r>
              <a:rPr lang="en-US" dirty="0">
                <a:sym typeface="Wingdings" pitchFamily="2" charset="2"/>
              </a:rPr>
              <a:t> before drawing on screen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942840" y="3183706"/>
            <a:ext cx="388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 get screen (</a:t>
            </a:r>
            <a:r>
              <a:rPr lang="en-US" sz="2000" dirty="0" err="1"/>
              <a:t>x,y</a:t>
            </a:r>
            <a:r>
              <a:rPr lang="en-US" sz="2000" dirty="0"/>
              <a:t>) </a:t>
            </a:r>
            <a:r>
              <a:rPr lang="en-US" sz="2000" dirty="0">
                <a:sym typeface="Wingdings" pitchFamily="2" charset="2"/>
              </a:rPr>
              <a:t></a:t>
            </a:r>
            <a:r>
              <a:rPr lang="en-US" sz="2000" dirty="0"/>
              <a:t> compute distance from view origin (i.e., subtract view origin from position)</a:t>
            </a:r>
          </a:p>
          <a:p>
            <a:r>
              <a:rPr lang="en-US" sz="2000" dirty="0"/>
              <a:t>A </a:t>
            </a:r>
            <a:r>
              <a:rPr lang="en-US" sz="2000" dirty="0">
                <a:sym typeface="Wingdings" pitchFamily="2" charset="2"/>
              </a:rPr>
              <a:t> (5,7) and draw</a:t>
            </a:r>
          </a:p>
          <a:p>
            <a:r>
              <a:rPr lang="en-US" sz="2000" dirty="0">
                <a:sym typeface="Wingdings" pitchFamily="2" charset="2"/>
              </a:rPr>
              <a:t>B  (-2, 2) don’t draw</a:t>
            </a:r>
          </a:p>
          <a:p>
            <a:r>
              <a:rPr lang="en-US" sz="2000" dirty="0">
                <a:sym typeface="Wingdings" pitchFamily="2" charset="2"/>
              </a:rPr>
              <a:t>   (x value too small)</a:t>
            </a:r>
          </a:p>
          <a:p>
            <a:r>
              <a:rPr lang="en-US" sz="2000" dirty="0">
                <a:sym typeface="Wingdings" pitchFamily="2" charset="2"/>
              </a:rPr>
              <a:t>C  (15, -1) don’t draw</a:t>
            </a:r>
          </a:p>
          <a:p>
            <a:r>
              <a:rPr lang="en-US" sz="2000" dirty="0">
                <a:sym typeface="Wingdings" pitchFamily="2" charset="2"/>
              </a:rPr>
              <a:t>   (x value too large, </a:t>
            </a:r>
          </a:p>
          <a:p>
            <a:r>
              <a:rPr lang="en-US" sz="2000" dirty="0">
                <a:sym typeface="Wingdings" pitchFamily="2" charset="2"/>
              </a:rPr>
              <a:t>    y value too small)</a:t>
            </a:r>
            <a:endParaRPr lang="en-US" sz="2000" dirty="0"/>
          </a:p>
        </p:txBody>
      </p:sp>
      <p:pic>
        <p:nvPicPr>
          <p:cNvPr id="2050" name="Picture 2" descr="C:\Users\Mark Claypool\Desktop\worldToView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437"/>
            <a:ext cx="4942840" cy="3707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986565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52" y="198438"/>
            <a:ext cx="7751248" cy="1143000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worldToView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1"/>
            <a:ext cx="8229600" cy="152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Put in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utility.cpp</a:t>
            </a:r>
          </a:p>
          <a:p>
            <a:r>
              <a:rPr lang="en-US" dirty="0"/>
              <a:t>Re-factor </a:t>
            </a:r>
            <a:r>
              <a:rPr lang="en-US" dirty="0" err="1"/>
              <a:t>DisplayManager</a:t>
            </a:r>
            <a:r>
              <a:rPr lang="en-US" dirty="0"/>
              <a:t> to call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worldToView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/>
              <a:t>right </a:t>
            </a:r>
            <a:r>
              <a:rPr lang="en-US" u="sng" dirty="0"/>
              <a:t>before drawing </a:t>
            </a:r>
            <a:r>
              <a:rPr lang="en-US" dirty="0"/>
              <a:t>each character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219200"/>
            <a:ext cx="75438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world position to view position.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worldToView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view_origin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getCorner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view_origin.getX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view_origin.getY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world_pos.getY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257800"/>
            <a:ext cx="75438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					 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char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Color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color)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worldToView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</p:txBody>
      </p:sp>
    </p:spTree>
    <p:extLst>
      <p:ext uri="{BB962C8B-B14F-4D97-AF65-F5344CB8AC3E}">
        <p14:creationId xmlns:p14="http://schemas.microsoft.com/office/powerpoint/2010/main" val="602506918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draw() </a:t>
            </a:r>
            <a:r>
              <a:rPr lang="en-US" dirty="0"/>
              <a:t>to Support Views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1858963"/>
          </a:xfrm>
        </p:spPr>
        <p:txBody>
          <a:bodyPr/>
          <a:lstStyle/>
          <a:p>
            <a:r>
              <a:rPr lang="en-US" dirty="0"/>
              <a:t>Not all Objects drawn every loop (e.g., B and C in previous example)</a:t>
            </a:r>
          </a:p>
          <a:p>
            <a:pPr lvl="1"/>
            <a:r>
              <a:rPr lang="en-US" dirty="0"/>
              <a:t>Add inside “altitude loop”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505199"/>
            <a:ext cx="7315200" cy="25545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Bounding box coordinates are relative to Object,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so convert to world coordinates.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Box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getWorldBox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Only draw if Object would be visible on screen (intersects view).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temp_box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view)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draw()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975810642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Extensions to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draw() </a:t>
            </a:r>
            <a:r>
              <a:rPr lang="en-US" dirty="0"/>
              <a:t>to Support Views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5334000"/>
            <a:ext cx="7467600" cy="1096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Allow programmer to control views</a:t>
            </a:r>
          </a:p>
          <a:p>
            <a:pPr lvl="1"/>
            <a:r>
              <a:rPr lang="en-US" dirty="0"/>
              <a:t>Explicit via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Implicit via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676400"/>
            <a:ext cx="7086600" cy="341632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p_view_following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Object view is following.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to center screen on position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view_pos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View edge will not go beyond world boundary.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to center screen on Object.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Set to NULL to stop following.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If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p_new_view_following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 not legit, return -1 else return 0.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p_new_view_following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348858324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09369" y="2945289"/>
            <a:ext cx="6621462" cy="1143000"/>
          </a:xfrm>
        </p:spPr>
        <p:txBody>
          <a:bodyPr>
            <a:normAutofit/>
          </a:bodyPr>
          <a:lstStyle/>
          <a:p>
            <a:r>
              <a:rPr lang="en-US" sz="3600" dirty="0" err="1"/>
              <a:t>WorldManager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0070C0"/>
                </a:solidFill>
              </a:rPr>
              <a:t>setViewPosition</a:t>
            </a:r>
            <a:r>
              <a:rPr lang="en-US" sz="3600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304800"/>
            <a:ext cx="7016262" cy="624786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to center screen on position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view_pos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View edge will not go beyond world boundary.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Make sure horizontal not out of world boundary.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x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view_pos.getX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view.getHorizontal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()/2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view.getHorizontal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boundary.getHorizontal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x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boundary.getHorizontal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view.getHorizontal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&lt; 0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x = 0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Make sure vertical not out of world boundary.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y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view_pos.getY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view.getVertical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()/2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 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view.getVertical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boundary.getVertical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y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boundary.getVertical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-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view.getVertical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 &lt; 0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y = 0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(x, y)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view.setCorner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new_corner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25491040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12246" y="2812554"/>
            <a:ext cx="6768108" cy="1143000"/>
          </a:xfrm>
        </p:spPr>
        <p:txBody>
          <a:bodyPr>
            <a:normAutofit/>
          </a:bodyPr>
          <a:lstStyle/>
          <a:p>
            <a:r>
              <a:rPr lang="en-US" sz="3600" dirty="0" err="1"/>
              <a:t>WorldManager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0070C0"/>
                </a:solidFill>
              </a:rPr>
              <a:t>setViewFollowing</a:t>
            </a:r>
            <a:r>
              <a:rPr lang="en-US" sz="3600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228600"/>
            <a:ext cx="7315200" cy="624786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to follow Object.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to NULL to stop following.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If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p_new_view_following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 not legit, return -1 else return 0.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(Object *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p_new_view_following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Set to NULL to turn `off' following.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p_new_view_following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p_view_following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ok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...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Iterate over all Objects.   Make sure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p_new_view_following</a:t>
            </a:r>
            <a:endParaRPr lang="en-US" sz="1600" i="1" dirty="0">
              <a:solidFill>
                <a:srgbClr val="009900"/>
              </a:solidFill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is one of the Objects, then set found to true.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...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If found, adjust attribute accordingly and set view position.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found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p_view_following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p_new_view_following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p_view_following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ok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If we get here, was not legit.  Don't change current view.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-1</a:t>
            </a:r>
          </a:p>
        </p:txBody>
      </p:sp>
    </p:spTree>
    <p:extLst>
      <p:ext uri="{BB962C8B-B14F-4D97-AF65-F5344CB8AC3E}">
        <p14:creationId xmlns:p14="http://schemas.microsoft.com/office/powerpoint/2010/main" val="3851199265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 to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moveObject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to Support 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87563"/>
          </a:xfrm>
        </p:spPr>
        <p:txBody>
          <a:bodyPr/>
          <a:lstStyle/>
          <a:p>
            <a:r>
              <a:rPr lang="en-US" dirty="0"/>
              <a:t>Put at end, after change 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981200"/>
            <a:ext cx="73152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/>
              <a:t> </a:t>
            </a:r>
            <a:r>
              <a:rPr lang="en-US" i="1" dirty="0">
                <a:solidFill>
                  <a:srgbClr val="009900"/>
                </a:solidFill>
              </a:rPr>
              <a:t>// If view is following this object, adjust view.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p_view_following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4254339446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r>
              <a:rPr lang="en-US" dirty="0"/>
              <a:t>Using Views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990598"/>
            <a:ext cx="6248400" cy="14773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::Vector corner(0,0)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::Box boundary(corner, 80, 50)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setBoundary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(boundary)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::Box view(corner, 80, 24)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(view)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597325"/>
            <a:ext cx="6240194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// Always keep Hero centered in screen.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Hero::move(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Move as before...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Adjust view.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::Box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::Vector corner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new_view.getCorner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corner.setY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corner.getY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new_view.setCorner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(corner);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5410198"/>
            <a:ext cx="62484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// Always keep the Hero centered in screen.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Hero::Hero()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...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setViewFollowing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61406" y="1129097"/>
            <a:ext cx="1515794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world size 80x50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view size 80x24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2006" y="3566822"/>
            <a:ext cx="1113694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Explicit control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94796" y="5687196"/>
            <a:ext cx="1037493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Implicit control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82549" y="4792214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557629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Managers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Logfile</a:t>
            </a:r>
            <a:r>
              <a:rPr lang="en-US" dirty="0"/>
              <a:t> Management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Management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Game Loop</a:t>
            </a:r>
          </a:p>
          <a:p>
            <a:pPr lvl="1"/>
            <a:r>
              <a:rPr lang="en-US" dirty="0"/>
              <a:t>Time</a:t>
            </a:r>
          </a:p>
          <a:p>
            <a:pPr lvl="1"/>
            <a:r>
              <a:rPr lang="en-US" dirty="0" err="1"/>
              <a:t>GameManager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954304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Camera Control</a:t>
            </a:r>
          </a:p>
        </p:txBody>
      </p:sp>
      <p:sp>
        <p:nvSpPr>
          <p:cNvPr id="5" name="Rectangle 4"/>
          <p:cNvSpPr/>
          <p:nvPr/>
        </p:nvSpPr>
        <p:spPr>
          <a:xfrm>
            <a:off x="437984" y="1905000"/>
            <a:ext cx="8305800" cy="317009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#14!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Player camera control with invisible avatar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Create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SPECTRAL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game object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No sprite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Responds to arrow keys (left, right, up, down)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Tell </a:t>
            </a:r>
            <a:r>
              <a:rPr lang="en-US" sz="2800" dirty="0">
                <a:solidFill>
                  <a:srgbClr val="009900"/>
                </a:solidFill>
                <a:cs typeface="Consolas" pitchFamily="49" charset="0"/>
                <a:sym typeface="Wingdings" pitchFamily="2" charset="2"/>
              </a:rPr>
              <a:t>Dragonfly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to follow via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setViewFollowing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()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>
              <a:cs typeface="Consolas" pitchFamily="49" charset="0"/>
              <a:sym typeface="Wingdings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78022" y="6067865"/>
            <a:ext cx="3123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http://youtu.be/LDa4OzS28BU</a:t>
            </a: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5421534"/>
            <a:ext cx="5564600" cy="646331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See: Camera – Demonstration of a Player-controlled View</a:t>
            </a:r>
          </a:p>
          <a:p>
            <a:pPr algn="ctr"/>
            <a:r>
              <a:rPr lang="en-US" dirty="0">
                <a:hlinkClick r:id="rId3"/>
              </a:rPr>
              <a:t>http://dragonfly.wpi.edu/games/index.html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188226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#10!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Add Box (to project 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dirty="0"/>
              <a:t>, build and test)</a:t>
            </a:r>
          </a:p>
          <a:p>
            <a:r>
              <a:rPr lang="en-US" dirty="0"/>
              <a:t>Extend Object to support bounding boxes</a:t>
            </a:r>
          </a:p>
          <a:p>
            <a:pPr lvl="1"/>
            <a:r>
              <a:rPr lang="en-US" dirty="0"/>
              <a:t>Modify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to set box</a:t>
            </a:r>
          </a:p>
          <a:p>
            <a:r>
              <a:rPr lang="en-US" dirty="0"/>
              <a:t>Write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replace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positionsIntersect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Test with multi-character Object</a:t>
            </a:r>
          </a:p>
          <a:p>
            <a:r>
              <a:rPr lang="en-US" dirty="0"/>
              <a:t>Add views to </a:t>
            </a:r>
            <a:r>
              <a:rPr lang="en-US" dirty="0" err="1"/>
              <a:t>WorldManager</a:t>
            </a:r>
            <a:r>
              <a:rPr lang="en-US" dirty="0"/>
              <a:t> (view and boundary)</a:t>
            </a:r>
          </a:p>
          <a:p>
            <a:r>
              <a:rPr lang="en-US" dirty="0"/>
              <a:t>Write and test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worldToView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use in </a:t>
            </a:r>
            <a:r>
              <a:rPr lang="en-US" dirty="0" err="1"/>
              <a:t>DisplayManager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drawCh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Extend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Test views with Saucer Shoot</a:t>
            </a:r>
          </a:p>
        </p:txBody>
      </p:sp>
    </p:spTree>
    <p:extLst>
      <p:ext uri="{BB962C8B-B14F-4D97-AF65-F5344CB8AC3E}">
        <p14:creationId xmlns:p14="http://schemas.microsoft.com/office/powerpoint/2010/main" val="1414637187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Using Sprites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Boxes	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Camera Control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Audio	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SFML for audio</a:t>
            </a:r>
          </a:p>
          <a:p>
            <a:pPr lvl="1"/>
            <a:r>
              <a:rPr lang="en-US" dirty="0"/>
              <a:t>Sound</a:t>
            </a:r>
          </a:p>
          <a:p>
            <a:pPr lvl="1"/>
            <a:r>
              <a:rPr lang="en-US" dirty="0"/>
              <a:t>Music</a:t>
            </a:r>
          </a:p>
          <a:p>
            <a:r>
              <a:rPr lang="en-US" dirty="0"/>
              <a:t>View Objects			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525777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for Audio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for 2 distinct types</a:t>
            </a:r>
          </a:p>
          <a:p>
            <a:pPr lvl="1"/>
            <a:r>
              <a:rPr lang="en-US" dirty="0"/>
              <a:t>Sounds – small, so fit in memory, typically used for sound effects for games (e.g., Bullet “fire”)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sf::Sound</a:t>
            </a:r>
          </a:p>
          <a:p>
            <a:pPr lvl="1"/>
            <a:r>
              <a:rPr lang="en-US" dirty="0"/>
              <a:t>Music – larger, keep on disk, often played continuously in background (e.g., </a:t>
            </a:r>
            <a:r>
              <a:rPr lang="en-US" dirty="0" err="1"/>
              <a:t>GameStart</a:t>
            </a:r>
            <a:r>
              <a:rPr lang="en-US" dirty="0"/>
              <a:t> music)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sf::Music</a:t>
            </a:r>
          </a:p>
          <a:p>
            <a:r>
              <a:rPr lang="en-US" dirty="0"/>
              <a:t>Both in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&lt;SFML/Audio.hpp&gt;</a:t>
            </a:r>
          </a:p>
        </p:txBody>
      </p:sp>
      <p:pic>
        <p:nvPicPr>
          <p:cNvPr id="4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902852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Playing Sound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Sound stored in separate buffer 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SoundBuffer</a:t>
            </a:r>
            <a:r>
              <a:rPr lang="en-US" dirty="0"/>
              <a:t>)</a:t>
            </a:r>
          </a:p>
          <a:p>
            <a:r>
              <a:rPr lang="en-US" dirty="0"/>
              <a:t>Sound buffer loaded from file (e.g.,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.wav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Once loaded, played via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play()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Sounds can be played simultaneously, too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3200400"/>
            <a:ext cx="7315200" cy="203132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SoundBuffer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buffer;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buffer.loadFromFile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"sound.wav"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== false)</a:t>
            </a: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  // Error!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sf::Sound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sound.setBuffer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(buffer);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sound.play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422043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Playing Music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Sound not pre-loaded, but streamed from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Both sound/music</a:t>
            </a:r>
          </a:p>
          <a:p>
            <a:pPr lvl="1"/>
            <a:r>
              <a:rPr lang="en-US" dirty="0"/>
              <a:t>Pause with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pause()</a:t>
            </a:r>
          </a:p>
          <a:p>
            <a:pPr lvl="1"/>
            <a:r>
              <a:rPr lang="en-US" dirty="0"/>
              <a:t>Stop with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stop()</a:t>
            </a:r>
          </a:p>
          <a:p>
            <a:pPr lvl="1"/>
            <a:r>
              <a:rPr lang="en-US" dirty="0"/>
              <a:t>Loop with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setLoop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cs typeface="Consolas" panose="020B0609020204030204" pitchFamily="49" charset="0"/>
              </a:rPr>
              <a:t> as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>
                <a:cs typeface="Consolas" panose="020B0609020204030204" pitchFamily="49" charset="0"/>
              </a:rPr>
              <a:t> or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7315200" cy="14773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sf::Music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music.openFromFile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"music.wav"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== false)</a:t>
            </a: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  // Error!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music.play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746097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SFML Playing Music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Note, cannot copy or assign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sf::Music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Above code will have </a:t>
            </a:r>
            <a:r>
              <a:rPr lang="en-US" i="1" dirty="0"/>
              <a:t>compile-time</a:t>
            </a:r>
            <a:r>
              <a:rPr lang="en-US" dirty="0"/>
              <a:t> errors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667000"/>
            <a:ext cx="6248400" cy="203132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sf::Music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sf::Music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music_copy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music;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Error!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makeItSo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sf::Music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music_parameter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makeItSo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(music); </a:t>
            </a:r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Error!</a:t>
            </a:r>
          </a:p>
        </p:txBody>
      </p:sp>
      <p:pic>
        <p:nvPicPr>
          <p:cNvPr id="5" name="Picture 12" descr="Image result for sfm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74638"/>
            <a:ext cx="944562" cy="94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346659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 Audio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Sound class</a:t>
            </a:r>
          </a:p>
          <a:p>
            <a:pPr lvl="1"/>
            <a:r>
              <a:rPr lang="en-US" dirty="0"/>
              <a:t>Wrap SFML </a:t>
            </a:r>
            <a:r>
              <a:rPr lang="en-US" dirty="0">
                <a:solidFill>
                  <a:srgbClr val="0070C0"/>
                </a:solidFill>
              </a:rPr>
              <a:t>sound</a:t>
            </a:r>
            <a:r>
              <a:rPr lang="en-US" dirty="0"/>
              <a:t> functionality</a:t>
            </a:r>
          </a:p>
          <a:p>
            <a:r>
              <a:rPr lang="en-US" dirty="0"/>
              <a:t>Music class</a:t>
            </a:r>
          </a:p>
          <a:p>
            <a:pPr lvl="1"/>
            <a:r>
              <a:rPr lang="en-US" dirty="0"/>
              <a:t>Wrap SFML </a:t>
            </a:r>
            <a:r>
              <a:rPr lang="en-US" dirty="0">
                <a:solidFill>
                  <a:srgbClr val="0070C0"/>
                </a:solidFill>
              </a:rPr>
              <a:t>music</a:t>
            </a:r>
            <a:r>
              <a:rPr lang="en-US" dirty="0"/>
              <a:t> functionality</a:t>
            </a:r>
          </a:p>
          <a:p>
            <a:r>
              <a:rPr lang="en-US" dirty="0"/>
              <a:t>Like other SFML features, do not expose game programmer to interface</a:t>
            </a:r>
          </a:p>
          <a:p>
            <a:r>
              <a:rPr lang="en-US" dirty="0"/>
              <a:t>Make use consistent with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 sprites</a:t>
            </a:r>
          </a:p>
        </p:txBody>
      </p:sp>
    </p:spTree>
    <p:extLst>
      <p:ext uri="{BB962C8B-B14F-4D97-AF65-F5344CB8AC3E}">
        <p14:creationId xmlns:p14="http://schemas.microsoft.com/office/powerpoint/2010/main" val="1622218787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10200" y="2919531"/>
            <a:ext cx="5562600" cy="1143000"/>
          </a:xfrm>
        </p:spPr>
        <p:txBody>
          <a:bodyPr/>
          <a:lstStyle/>
          <a:p>
            <a:r>
              <a:rPr lang="en-US" dirty="0" err="1"/>
              <a:t>Sound.h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28600"/>
            <a:ext cx="5410200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System includes.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&lt;string&gt;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&lt;SFML/Audio.hpp&gt;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sf::Sound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The SFML sound.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SoundBuffer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sound_buffer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sound buffer associated with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label;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Text label to identify sound.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Sound();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~Sound();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Load sound buffer from file.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Set label associated with 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Get label associated with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Play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If loop is true, repeat play when done.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(bool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=false);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Stop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Pause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pause();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SFML sound.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sf::Sound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575455184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10200" y="2919531"/>
            <a:ext cx="5562600" cy="1143000"/>
          </a:xfrm>
        </p:spPr>
        <p:txBody>
          <a:bodyPr/>
          <a:lstStyle/>
          <a:p>
            <a:r>
              <a:rPr lang="en-US" dirty="0" err="1"/>
              <a:t>Sound.h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28600"/>
            <a:ext cx="5410200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System includes.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&lt;string&gt;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&lt;SFML/Audio.hpp&gt;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sf::Sound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The SFML sound.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SoundBuffer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sound_buffer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sound buffer associated with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label;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Text label to identify sound.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Sound();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~Sound();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Load sound buffer from file.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Set label associated with 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Get label associated with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Play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If loop is true, repeat play when done.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(bool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=false);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Stop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Pause sound.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pause();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SFML sound.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sf::Sound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getSound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78105" y="2133600"/>
            <a:ext cx="35052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 Need to call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sound.resetBuffer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sz="1600" dirty="0"/>
              <a:t>to avoid Debug Assertion on Windows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971800" y="2425987"/>
            <a:ext cx="10668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525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Game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24350"/>
            <a:ext cx="8229600" cy="1981199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Each iteration a “step” or a “tick” (as from a clock)</a:t>
            </a:r>
          </a:p>
          <a:p>
            <a:r>
              <a:rPr lang="en-US" sz="3600" dirty="0"/>
              <a:t>How fast will above loop run?</a:t>
            </a:r>
          </a:p>
          <a:p>
            <a:pPr lvl="1"/>
            <a:r>
              <a:rPr lang="en-US" dirty="0"/>
              <a:t>Note, early games just moved Objects fixed amount each loop</a:t>
            </a:r>
          </a:p>
          <a:p>
            <a:pPr marL="457200" lvl="1" indent="0">
              <a:buNone/>
            </a:pPr>
            <a:r>
              <a:rPr lang="en-US" dirty="0">
                <a:sym typeface="Wingdings" pitchFamily="2" charset="2"/>
              </a:rPr>
              <a:t> On faster computers, objects moved faster! </a:t>
            </a:r>
            <a:endParaRPr lang="en-US" dirty="0"/>
          </a:p>
          <a:p>
            <a:r>
              <a:rPr lang="en-US" sz="3600" dirty="0"/>
              <a:t>How to slow it down?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Game Manager “runs” game: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699622"/>
            <a:ext cx="1848928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10,000 foot view of </a:t>
            </a:r>
            <a:r>
              <a:rPr lang="en-US" dirty="0">
                <a:solidFill>
                  <a:srgbClr val="009900"/>
                </a:solidFill>
              </a:rPr>
              <a:t>game loop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2171700"/>
            <a:ext cx="5715000" cy="193899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while (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not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over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 do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Get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input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e.g., from keyboard/mouse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Update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 world state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Draw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 scene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back buffer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Swap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back buffer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 buffer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end while</a:t>
            </a:r>
          </a:p>
        </p:txBody>
      </p:sp>
    </p:spTree>
    <p:extLst>
      <p:ext uri="{BB962C8B-B14F-4D97-AF65-F5344CB8AC3E}">
        <p14:creationId xmlns:p14="http://schemas.microsoft.com/office/powerpoint/2010/main" val="117048652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10200" y="2919531"/>
            <a:ext cx="5562600" cy="1143000"/>
          </a:xfrm>
        </p:spPr>
        <p:txBody>
          <a:bodyPr/>
          <a:lstStyle/>
          <a:p>
            <a:r>
              <a:rPr lang="en-US" dirty="0" err="1"/>
              <a:t>Music.h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28600"/>
            <a:ext cx="5410200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System includes.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&lt;string&gt;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&lt;SFML/Audio.hpp&gt;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sf::Music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The SFML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Text label to identify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&amp;);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doesn't allow music copy.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operator=(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&amp;);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doesn't allow </a:t>
            </a:r>
            <a:r>
              <a:rPr lang="en-US" sz="1100" dirty="0">
                <a:solidFill>
                  <a:srgbClr val="008000"/>
                </a:solidFill>
                <a:cs typeface="Consolas" panose="020B0609020204030204" pitchFamily="49" charset="0"/>
              </a:rPr>
              <a:t>music assignment.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Music();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Associate music buffer with file.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loadMusic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Set label associated with 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Get label associated with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Play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If loop is true, repeat play when done.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(bool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=true);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Stop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Pause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pause();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SFML music.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sf::Music *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getMusic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84796293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10200" y="2919531"/>
            <a:ext cx="5562600" cy="1143000"/>
          </a:xfrm>
        </p:spPr>
        <p:txBody>
          <a:bodyPr/>
          <a:lstStyle/>
          <a:p>
            <a:r>
              <a:rPr lang="en-US" dirty="0" err="1"/>
              <a:t>Music.h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28600"/>
            <a:ext cx="5410200" cy="65248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System includes.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&lt;string&gt;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&lt;SFML/Audio.hpp&gt;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 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sf::Music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The SFML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Text label to identify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&amp;);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doesn't allow music copy.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operator=(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&amp;);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SFML doesn't allow </a:t>
            </a:r>
            <a:r>
              <a:rPr lang="en-US" sz="1100" dirty="0">
                <a:solidFill>
                  <a:srgbClr val="008000"/>
                </a:solidFill>
                <a:cs typeface="Consolas" panose="020B0609020204030204" pitchFamily="49" charset="0"/>
              </a:rPr>
              <a:t>music assignment.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Music();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Associate music buffer with file.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loadMusic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Set label associated with 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Get label associated with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getLabel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Play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If loop is true, repeat play when done.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(bool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=true);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Stop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stop();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Pause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pause();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SFML music.</a:t>
            </a:r>
          </a:p>
          <a:p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sf::Music *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getMusic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286001"/>
            <a:ext cx="259080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Private since sf::Music attribute doesn’t allow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191000" y="2171701"/>
            <a:ext cx="304799" cy="228599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057400" y="1752600"/>
            <a:ext cx="22860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5486400"/>
            <a:ext cx="236220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 Must be a pointer here since can’t copy sf::Music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048000" y="5867400"/>
            <a:ext cx="1143000" cy="5068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978756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997"/>
            <a:ext cx="7772400" cy="804203"/>
          </a:xfrm>
        </p:spPr>
        <p:txBody>
          <a:bodyPr/>
          <a:lstStyle/>
          <a:p>
            <a:r>
              <a:rPr lang="en-US" dirty="0"/>
              <a:t>Extend </a:t>
            </a:r>
            <a:r>
              <a:rPr lang="en-US" dirty="0" err="1"/>
              <a:t>ResourceManager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838200"/>
            <a:ext cx="5410200" cy="567847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MAX_SOUNDS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= 128;</a:t>
            </a:r>
          </a:p>
          <a:p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MAX_MUSICS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= 128;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 sound[MAX_SOUNDS];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Array of sound buffers.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sound_count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Count of number of loaded sounds.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 music[MAX_MUSICS];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Array of music buffers.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music_count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       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Count of number of loaded </a:t>
            </a:r>
            <a:r>
              <a:rPr lang="en-US" sz="1100" i="1" dirty="0" err="1">
                <a:solidFill>
                  <a:srgbClr val="008000"/>
                </a:solidFill>
                <a:cs typeface="Consolas" panose="020B0609020204030204" pitchFamily="49" charset="0"/>
              </a:rPr>
              <a:t>musics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.</a:t>
            </a:r>
          </a:p>
          <a:p>
            <a:endParaRPr lang="en-US" sz="1100" i="1" dirty="0">
              <a:solidFill>
                <a:srgbClr val="008000"/>
              </a:solidFill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Load Sound from file.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</a:t>
            </a:r>
            <a:r>
              <a:rPr lang="en-US" sz="1100" dirty="0">
                <a:solidFill>
                  <a:srgbClr val="0080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Remove Sound with indicated label.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Find Sound with indicated label.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pointer to it if found, else NULL.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 *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getSound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Associate file with Music.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Remove label for Music with indicated 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Find Music with indicated label.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pointer to it if found, else NULL.</a:t>
            </a:r>
          </a:p>
          <a:p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11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getMusic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1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628651310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ResourceManager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loadSound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00200"/>
            <a:ext cx="8153400" cy="427809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Return 0 if ok, else -1.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ResourceManager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loadSound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label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sound_count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MAX_SOUNDS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writeLog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 array full"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Error.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loadSound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(filename)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== -1 then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writeLog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"Unable to load from file"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Error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8000"/>
                </a:solidFill>
                <a:cs typeface="Consolas" panose="020B0609020204030204" pitchFamily="49" charset="0"/>
              </a:rPr>
              <a:t>// All set.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sound[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setLabel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(label)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increment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sound_count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52800" y="6096000"/>
            <a:ext cx="3055645" cy="46166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loadMusic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2400" dirty="0"/>
              <a:t>similar</a:t>
            </a:r>
          </a:p>
        </p:txBody>
      </p:sp>
    </p:spTree>
    <p:extLst>
      <p:ext uri="{BB962C8B-B14F-4D97-AF65-F5344CB8AC3E}">
        <p14:creationId xmlns:p14="http://schemas.microsoft.com/office/powerpoint/2010/main" val="2108068835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Sound/Music Methods Similar to Sprite Methods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4040188" cy="639762"/>
          </a:xfrm>
        </p:spPr>
        <p:txBody>
          <a:bodyPr/>
          <a:lstStyle/>
          <a:p>
            <a:r>
              <a:rPr lang="en-US" dirty="0"/>
              <a:t>Audio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392362"/>
            <a:ext cx="4040188" cy="3951288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752600"/>
            <a:ext cx="4041775" cy="639762"/>
          </a:xfrm>
        </p:spPr>
        <p:txBody>
          <a:bodyPr/>
          <a:lstStyle/>
          <a:p>
            <a:r>
              <a:rPr lang="en-US" dirty="0"/>
              <a:t>Sprites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2392362"/>
            <a:ext cx="4041775" cy="3951288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unloadSprite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getSprite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4586068"/>
            <a:ext cx="6629400" cy="156966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Except:</a:t>
            </a:r>
          </a:p>
          <a:p>
            <a:pPr marL="457200" indent="-457200">
              <a:buAutoNum type="arabicParenR"/>
            </a:pPr>
            <a:r>
              <a:rPr lang="en-US" sz="2400" dirty="0"/>
              <a:t>No resources to “destroy” when remove</a:t>
            </a:r>
          </a:p>
          <a:p>
            <a:pPr marL="457200" indent="-457200">
              <a:buAutoNum type="arabicParenR"/>
            </a:pPr>
            <a:r>
              <a:rPr lang="en-US" sz="2400" dirty="0"/>
              <a:t>Music cannot be copied, so when “unload”, just set label to empty (“”)</a:t>
            </a:r>
          </a:p>
        </p:txBody>
      </p:sp>
    </p:spTree>
    <p:extLst>
      <p:ext uri="{BB962C8B-B14F-4D97-AF65-F5344CB8AC3E}">
        <p14:creationId xmlns:p14="http://schemas.microsoft.com/office/powerpoint/2010/main" val="601382074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Audio – e.g., Saucer Shoot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600200"/>
            <a:ext cx="80772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Load music.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"sounds/start-music.wav"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"start music"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i="1" dirty="0">
              <a:solidFill>
                <a:srgbClr val="008000"/>
              </a:solidFill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Load sounds.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"sounds/fire.wav"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"fire"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"sounds/explode.wav"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"explode"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"sounds/nuke.wav"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"nuke"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RM.loadSound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"sounds/game-over.wav"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"game over"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8676"/>
            <a:ext cx="8077200" cy="203132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Play “start music”.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::Music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RM.getMusic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"start music"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p_music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-&gt;play();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8000"/>
                </a:solidFill>
                <a:cs typeface="Consolas" panose="020B0609020204030204" pitchFamily="49" charset="0"/>
              </a:rPr>
              <a:t>// Play "fire" sound.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::Sound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RM.getSound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"fire"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p_sound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-&gt;play();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09142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#11!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Sound and Music classes, stub out and add to </a:t>
            </a:r>
            <a:r>
              <a:rPr lang="en-US" dirty="0" err="1"/>
              <a:t>Makefile</a:t>
            </a:r>
            <a:r>
              <a:rPr lang="en-US" dirty="0"/>
              <a:t> or project</a:t>
            </a:r>
          </a:p>
          <a:p>
            <a:r>
              <a:rPr lang="en-US" dirty="0"/>
              <a:t>Implement and test outside of engine</a:t>
            </a:r>
          </a:p>
          <a:p>
            <a:pPr lvl="1"/>
            <a:r>
              <a:rPr lang="en-US" dirty="0"/>
              <a:t>Use Saucer Shoot audio files</a:t>
            </a:r>
          </a:p>
          <a:p>
            <a:r>
              <a:rPr lang="en-US" dirty="0"/>
              <a:t>Extend </a:t>
            </a:r>
            <a:r>
              <a:rPr lang="en-US" dirty="0" err="1"/>
              <a:t>ResourceManager</a:t>
            </a:r>
            <a:r>
              <a:rPr lang="en-US" dirty="0"/>
              <a:t> for </a:t>
            </a:r>
            <a:r>
              <a:rPr lang="en-US" dirty="0">
                <a:solidFill>
                  <a:srgbClr val="0070C0"/>
                </a:solidFill>
              </a:rPr>
              <a:t>sound</a:t>
            </a:r>
          </a:p>
          <a:p>
            <a:pPr lvl="1"/>
            <a:r>
              <a:rPr lang="en-US" dirty="0"/>
              <a:t>Test</a:t>
            </a:r>
          </a:p>
          <a:p>
            <a:r>
              <a:rPr lang="en-US" dirty="0"/>
              <a:t>Extend </a:t>
            </a:r>
            <a:r>
              <a:rPr lang="en-US" dirty="0" err="1"/>
              <a:t>ResourceManager</a:t>
            </a:r>
            <a:r>
              <a:rPr lang="en-US" dirty="0"/>
              <a:t> for </a:t>
            </a:r>
            <a:r>
              <a:rPr lang="en-US" dirty="0">
                <a:solidFill>
                  <a:srgbClr val="0070C0"/>
                </a:solidFill>
              </a:rPr>
              <a:t>music</a:t>
            </a:r>
          </a:p>
          <a:p>
            <a:pPr lvl="1"/>
            <a:r>
              <a:rPr lang="en-US" dirty="0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3830306090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Management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Using Sprites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Boxes	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Camera Control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Audio					(</a:t>
            </a:r>
            <a:r>
              <a:rPr lang="en-US" dirty="0">
                <a:solidFill>
                  <a:srgbClr val="0080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View Objects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95431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Object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“Game” objects </a:t>
            </a:r>
          </a:p>
          <a:p>
            <a:pPr lvl="1"/>
            <a:r>
              <a:rPr lang="en-US" dirty="0"/>
              <a:t>live in game world</a:t>
            </a:r>
          </a:p>
          <a:p>
            <a:pPr lvl="1"/>
            <a:r>
              <a:rPr lang="en-US" dirty="0"/>
              <a:t>things that interact with each other in game world (e.g., Saucers, Bullets, Hero)</a:t>
            </a:r>
          </a:p>
          <a:p>
            <a:r>
              <a:rPr lang="en-US" dirty="0"/>
              <a:t>“View” objects </a:t>
            </a:r>
          </a:p>
          <a:p>
            <a:pPr lvl="1"/>
            <a:r>
              <a:rPr lang="en-US" dirty="0"/>
              <a:t>live in view world, or display</a:t>
            </a:r>
          </a:p>
          <a:p>
            <a:pPr lvl="1"/>
            <a:r>
              <a:rPr lang="en-US" dirty="0"/>
              <a:t>things that don’t interact with game world objects and only display information to player (e.g., Score, Lives)</a:t>
            </a:r>
          </a:p>
          <a:p>
            <a:r>
              <a:rPr lang="en-US" dirty="0"/>
              <a:t>Create </a:t>
            </a:r>
            <a:r>
              <a:rPr lang="en-US" dirty="0" err="1">
                <a:solidFill>
                  <a:srgbClr val="0070C0"/>
                </a:solidFill>
              </a:rPr>
              <a:t>ViewObject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Inherits from base Object class</a:t>
            </a:r>
          </a:p>
        </p:txBody>
      </p:sp>
    </p:spTree>
    <p:extLst>
      <p:ext uri="{BB962C8B-B14F-4D97-AF65-F5344CB8AC3E}">
        <p14:creationId xmlns:p14="http://schemas.microsoft.com/office/powerpoint/2010/main" val="216052537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81600" y="2895600"/>
            <a:ext cx="6324600" cy="1143000"/>
          </a:xfrm>
        </p:spPr>
        <p:txBody>
          <a:bodyPr/>
          <a:lstStyle/>
          <a:p>
            <a:r>
              <a:rPr lang="en-US" dirty="0" err="1"/>
              <a:t>ViewObject.h</a:t>
            </a:r>
            <a:r>
              <a:rPr lang="en-US" dirty="0"/>
              <a:t> 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533400"/>
            <a:ext cx="5410200" cy="54476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Object.h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General location of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on screen.</a:t>
            </a:r>
          </a:p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TOP_LEFT, TOP_CENTER, TOP_RIGHT,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CENTER_LEFT, CENTER_CENTER, CENTER_RIGHT,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BOTTOM_LEFT, BOTTOM_CENTER, BOTTOM_RIGHT,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{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Label for value (e.g., "Points").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value;  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Value displayed (e.g., points).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bool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border;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True if border around display.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color;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Color for text.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location;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Location of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Construct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settings: SPECTRAL, max alt.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defaults: border,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top_center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, default color.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Draw view string and value.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virtual void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2209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27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755"/>
            <a:ext cx="8229600" cy="1143000"/>
          </a:xfrm>
        </p:spPr>
        <p:txBody>
          <a:bodyPr/>
          <a:lstStyle/>
          <a:p>
            <a:r>
              <a:rPr lang="en-US" dirty="0"/>
              <a:t>The Game Loop with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3873500"/>
            <a:ext cx="8229600" cy="297180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/>
              <a:t>Frame rate </a:t>
            </a:r>
            <a:r>
              <a:rPr lang="en-US" dirty="0"/>
              <a:t>is how often images updated to player </a:t>
            </a:r>
            <a:r>
              <a:rPr lang="en-US" dirty="0">
                <a:sym typeface="Wingdings" pitchFamily="2" charset="2"/>
              </a:rPr>
              <a:t> Unit is Hertz (Hz) or frames per second (f/s)</a:t>
            </a:r>
          </a:p>
          <a:p>
            <a:pPr lvl="1"/>
            <a:r>
              <a:rPr lang="en-US" dirty="0">
                <a:sym typeface="Wingdings" pitchFamily="2" charset="2"/>
              </a:rPr>
              <a:t>30 f/s typical of full-motion video, little visual value for going faster</a:t>
            </a:r>
          </a:p>
          <a:p>
            <a:r>
              <a:rPr lang="en-US" dirty="0">
                <a:sym typeface="Wingdings" pitchFamily="2" charset="2"/>
              </a:rPr>
              <a:t>Time between frames is </a:t>
            </a:r>
            <a:r>
              <a:rPr lang="en-US" i="1" dirty="0">
                <a:sym typeface="Wingdings" pitchFamily="2" charset="2"/>
              </a:rPr>
              <a:t>frame time (</a:t>
            </a:r>
            <a:r>
              <a:rPr lang="en-US" dirty="0">
                <a:sym typeface="Wingdings" pitchFamily="2" charset="2"/>
              </a:rPr>
              <a:t>or </a:t>
            </a:r>
            <a:r>
              <a:rPr lang="en-US" i="1" dirty="0">
                <a:sym typeface="Wingdings" pitchFamily="2" charset="2"/>
              </a:rPr>
              <a:t>delta time)</a:t>
            </a:r>
          </a:p>
          <a:p>
            <a:r>
              <a:rPr lang="en-US" dirty="0">
                <a:sym typeface="Wingdings" pitchFamily="2" charset="2"/>
              </a:rPr>
              <a:t>At 30 f/s, frame time is 1/30 or 33.3 milliseconds 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TARGET_TIME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>
                <a:sym typeface="Wingdings" pitchFamily="2" charset="2"/>
              </a:rPr>
              <a:t>Milliseconds are common unit of time for game engines</a:t>
            </a:r>
          </a:p>
          <a:p>
            <a:r>
              <a:rPr lang="en-US" dirty="0">
                <a:sym typeface="Wingdings" pitchFamily="2" charset="2"/>
              </a:rPr>
              <a:t>Why do we care about frame rate?  Often drives </a:t>
            </a:r>
            <a:r>
              <a:rPr lang="en-US" i="1" dirty="0">
                <a:sym typeface="Wingdings" pitchFamily="2" charset="2"/>
              </a:rPr>
              <a:t>game loop rate </a:t>
            </a:r>
            <a:r>
              <a:rPr lang="en-US" dirty="0">
                <a:sym typeface="Wingdings" pitchFamily="2" charset="2"/>
              </a:rPr>
              <a:t>(not many reasons to go faster than frame display rate)</a:t>
            </a:r>
          </a:p>
          <a:p>
            <a:r>
              <a:rPr lang="en-US" dirty="0">
                <a:sym typeface="Wingdings" pitchFamily="2" charset="2"/>
              </a:rPr>
              <a:t>Ok, how to measure computer time?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2204946"/>
            <a:ext cx="2209800" cy="70788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But what is value of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TARGET_TIME</a:t>
            </a:r>
            <a:r>
              <a:rPr lang="en-US" sz="2000" dirty="0"/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256436"/>
            <a:ext cx="6019800" cy="25545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while (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not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over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 do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Get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input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e.g., from keyboard/mouse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Update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 world state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Draw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 scene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back buffer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Swap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back buffer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to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 buffer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Measure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loop_time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how long above steps took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Sleep for (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TARGET_TIME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-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loop_time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end while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2819400"/>
            <a:ext cx="5715000" cy="685800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18594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81600" y="2895600"/>
            <a:ext cx="6324600" cy="1143000"/>
          </a:xfrm>
        </p:spPr>
        <p:txBody>
          <a:bodyPr/>
          <a:lstStyle/>
          <a:p>
            <a:r>
              <a:rPr lang="en-US" dirty="0" err="1"/>
              <a:t>ViewObject.h</a:t>
            </a:r>
            <a:r>
              <a:rPr lang="en-US" dirty="0"/>
              <a:t> 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533400"/>
            <a:ext cx="5410200" cy="544764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&lt;string&gt;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Object.h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General location of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on screen.</a:t>
            </a:r>
          </a:p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enum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TOP_LEFT, TOP_CENTER, TOP_RIGHT,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CENTER_LEFT, CENTER_CENTER, CENTER_RIGHT,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BOTTOM_LEFT, BOTTOM_CENTER, BOTTOM_RIGHT,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{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Label for value (e.g., "Points").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value;  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Value displayed (e.g., points).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bool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border;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True if border around display.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color;         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Color for text.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location;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Location of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endParaRPr 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Construct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settings: SPECTRAL, max alt.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defaults: border,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top_center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, default color.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Draw view string and value.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virtual void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2209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694729"/>
            <a:ext cx="2133600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Pre-defined positions, relative to screen not world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105400" y="1743835"/>
            <a:ext cx="221669" cy="2821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0500" y="4038600"/>
            <a:ext cx="1371600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virtual</a:t>
            </a:r>
            <a:r>
              <a:rPr lang="en-US" dirty="0"/>
              <a:t> for the same reason as for Object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47800" y="5334000"/>
            <a:ext cx="5334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006969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181600" y="2895600"/>
            <a:ext cx="6324600" cy="1143000"/>
          </a:xfrm>
        </p:spPr>
        <p:txBody>
          <a:bodyPr/>
          <a:lstStyle/>
          <a:p>
            <a:r>
              <a:rPr lang="en-US" dirty="0" err="1"/>
              <a:t>ViewObject.h</a:t>
            </a:r>
            <a:r>
              <a:rPr lang="en-US" dirty="0"/>
              <a:t> (2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09599"/>
            <a:ext cx="5410200" cy="581697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Handle `view' event if tag matches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view_string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(others ignored).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ignored, else 1 if handled.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virtual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*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General location of </a:t>
            </a:r>
            <a:r>
              <a:rPr lang="en-US" sz="12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 on screen.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new_location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value.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view value.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border (true = display border).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setBorder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new_border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view border (true = display border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getBorder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color.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setColor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Color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new_color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view color.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Color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getColor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display string.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new_view_string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Get view display string.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getViewString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2209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46059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ViewObject</a:t>
            </a:r>
            <a:r>
              <a:rPr lang="en-US" dirty="0"/>
              <a:t> Constructor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1447799"/>
            <a:ext cx="6400800" cy="424731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// Construct </a:t>
            </a:r>
            <a:r>
              <a:rPr lang="en-US" i="1" dirty="0" err="1">
                <a:solidFill>
                  <a:srgbClr val="009900"/>
                </a:solidFill>
              </a:rPr>
              <a:t>ViewObject</a:t>
            </a:r>
            <a:r>
              <a:rPr lang="en-US" i="1" dirty="0">
                <a:solidFill>
                  <a:srgbClr val="009900"/>
                </a:solidFill>
              </a:rPr>
              <a:t>.</a:t>
            </a:r>
          </a:p>
          <a:p>
            <a:r>
              <a:rPr lang="en-US" i="1" dirty="0">
                <a:solidFill>
                  <a:srgbClr val="009900"/>
                </a:solidFill>
              </a:rPr>
              <a:t>// Object settings: SPECTRAL, max altitude, type `</a:t>
            </a:r>
            <a:r>
              <a:rPr lang="en-US" i="1" dirty="0" err="1">
                <a:solidFill>
                  <a:srgbClr val="009900"/>
                </a:solidFill>
              </a:rPr>
              <a:t>ViewObject</a:t>
            </a:r>
            <a:r>
              <a:rPr lang="en-US" i="1" dirty="0">
                <a:solidFill>
                  <a:srgbClr val="009900"/>
                </a:solidFill>
              </a:rPr>
              <a:t>'.</a:t>
            </a:r>
          </a:p>
          <a:p>
            <a:r>
              <a:rPr lang="en-US" i="1" dirty="0">
                <a:solidFill>
                  <a:srgbClr val="009900"/>
                </a:solidFill>
              </a:rPr>
              <a:t>// </a:t>
            </a:r>
            <a:r>
              <a:rPr lang="en-US" i="1" dirty="0" err="1">
                <a:solidFill>
                  <a:srgbClr val="009900"/>
                </a:solidFill>
              </a:rPr>
              <a:t>ViewObject</a:t>
            </a:r>
            <a:r>
              <a:rPr lang="en-US" i="1" dirty="0">
                <a:solidFill>
                  <a:srgbClr val="009900"/>
                </a:solidFill>
              </a:rPr>
              <a:t> defaults: border, </a:t>
            </a:r>
            <a:r>
              <a:rPr lang="en-US" i="1" dirty="0" err="1">
                <a:solidFill>
                  <a:srgbClr val="009900"/>
                </a:solidFill>
              </a:rPr>
              <a:t>top_center</a:t>
            </a:r>
            <a:r>
              <a:rPr lang="en-US" i="1" dirty="0">
                <a:solidFill>
                  <a:srgbClr val="009900"/>
                </a:solidFill>
              </a:rPr>
              <a:t>, default color, value 0</a:t>
            </a:r>
            <a:r>
              <a:rPr lang="en-US" dirty="0"/>
              <a:t>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</a:rPr>
              <a:t>// Initialize Object attributes.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setSolidness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(SPECTRAL)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setAltitude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(MAX_ALTITUDE)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setType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Initialize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 attributes.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(0)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setBorder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(TOP_CENTER)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setColor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(COLOR_DEFAULT)</a:t>
            </a:r>
          </a:p>
        </p:txBody>
      </p:sp>
    </p:spTree>
    <p:extLst>
      <p:ext uri="{BB962C8B-B14F-4D97-AF65-F5344CB8AC3E}">
        <p14:creationId xmlns:p14="http://schemas.microsoft.com/office/powerpoint/2010/main" val="1981512646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28469" y="2928927"/>
            <a:ext cx="5935662" cy="1143000"/>
          </a:xfrm>
        </p:spPr>
        <p:txBody>
          <a:bodyPr/>
          <a:lstStyle/>
          <a:p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setLocation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81000"/>
            <a:ext cx="7010400" cy="612475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9900"/>
                </a:solidFill>
              </a:rPr>
              <a:t>// General location of </a:t>
            </a:r>
            <a:r>
              <a:rPr lang="en-US" sz="1400" i="1" dirty="0" err="1">
                <a:solidFill>
                  <a:srgbClr val="009900"/>
                </a:solidFill>
              </a:rPr>
              <a:t>ViewObject</a:t>
            </a:r>
            <a:r>
              <a:rPr lang="en-US" sz="1400" i="1" dirty="0">
                <a:solidFill>
                  <a:srgbClr val="009900"/>
                </a:solidFill>
              </a:rPr>
              <a:t> on screen.</a:t>
            </a:r>
          </a:p>
          <a:p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ViewObjectLocation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new_location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new position based on location.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switch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new_location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case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TOP_LEFT: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p.setXY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1/6, 1)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getBorder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false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delta = -1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case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TOP_CENTER: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p.setXY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().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getHorizontal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* 3/6, 1)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getBorder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false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delta = -1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end switch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Shift, as needed, based on border.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p.setY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p.getY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delta)</a:t>
            </a: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position of object to new position.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setPosition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(p)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Set new location.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location =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new_location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  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087716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setBorder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19803" y="2743200"/>
            <a:ext cx="6553200" cy="313932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pt-BR" i="1" dirty="0">
                <a:solidFill>
                  <a:srgbClr val="009900"/>
                </a:solidFill>
                <a:cs typeface="Consolas" panose="020B0609020204030204" pitchFamily="49" charset="0"/>
              </a:rPr>
              <a:t>// Set view border (true = display border) .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setBorder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new_border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border !=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new_border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border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new_border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pt-BR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pt-BR" i="1" dirty="0">
                <a:solidFill>
                  <a:srgbClr val="009900"/>
                </a:solidFill>
                <a:cs typeface="Consolas" panose="020B0609020204030204" pitchFamily="49" charset="0"/>
              </a:rPr>
              <a:t>// Reset location to account for bordersetting.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getLocation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9803" y="1447800"/>
            <a:ext cx="6553200" cy="101566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Straightforward, but need to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sz="2000" dirty="0"/>
              <a:t>to account for new border setting</a:t>
            </a:r>
          </a:p>
          <a:p>
            <a:r>
              <a:rPr lang="en-US" sz="2000" dirty="0"/>
              <a:t>  	(And an example of why getters/setters used)</a:t>
            </a:r>
          </a:p>
        </p:txBody>
      </p:sp>
    </p:spTree>
    <p:extLst>
      <p:ext uri="{BB962C8B-B14F-4D97-AF65-F5344CB8AC3E}">
        <p14:creationId xmlns:p14="http://schemas.microsoft.com/office/powerpoint/2010/main" val="2520558940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draw()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83058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Draw view string and value.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::draw()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Display view string + value.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border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"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"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intToString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(value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+ " "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6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"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intToString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(value)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  <a:p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Draw centered at position.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Vector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viewToWorld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getPosition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DisplayManager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drawString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temp_str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CENTER_JUSTIFIED, 			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getColor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border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true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Draw box around display.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...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end 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9400" y="6140548"/>
            <a:ext cx="4216219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intToString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anose="020B0609020204030204" pitchFamily="49" charset="0"/>
              </a:rPr>
              <a:t> </a:t>
            </a:r>
            <a:r>
              <a:rPr lang="en-US" dirty="0"/>
              <a:t>utility defined next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7509" y="3374035"/>
            <a:ext cx="3755644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Remember – view object in view (</a:t>
            </a:r>
            <a:r>
              <a:rPr lang="en-US" sz="1600" dirty="0" err="1"/>
              <a:t>x,y</a:t>
            </a:r>
            <a:r>
              <a:rPr lang="en-US" sz="1600" dirty="0"/>
              <a:t>)</a:t>
            </a:r>
          </a:p>
          <a:p>
            <a:r>
              <a:rPr lang="en-US" sz="1600" dirty="0"/>
              <a:t>Must convert to world (</a:t>
            </a:r>
            <a:r>
              <a:rPr lang="en-US" sz="1600" dirty="0" err="1"/>
              <a:t>x,y</a:t>
            </a:r>
            <a:r>
              <a:rPr lang="en-US" sz="1600" dirty="0"/>
              <a:t>) before drawing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657600"/>
            <a:ext cx="1143000" cy="30121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18206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intToString</a:t>
            </a:r>
            <a:r>
              <a:rPr lang="en-US" dirty="0">
                <a:solidFill>
                  <a:srgbClr val="0070C0"/>
                </a:solidFill>
              </a:rPr>
              <a:t>() </a:t>
            </a:r>
            <a:r>
              <a:rPr lang="en-US" dirty="0"/>
              <a:t>Utility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0" y="4572000"/>
            <a:ext cx="7543800" cy="1554163"/>
          </a:xfrm>
        </p:spPr>
        <p:txBody>
          <a:bodyPr/>
          <a:lstStyle/>
          <a:p>
            <a:r>
              <a:rPr lang="en-US" dirty="0"/>
              <a:t>Put in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utility.cpp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0160" y="1676400"/>
            <a:ext cx="6553200" cy="258532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sstream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stringstream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Convert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int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 to a string, returning string.</a:t>
            </a: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std:string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intToString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number) {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stringstream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Create </a:t>
            </a:r>
            <a:r>
              <a:rPr lang="en-US" i="1" dirty="0" err="1">
                <a:solidFill>
                  <a:srgbClr val="009900"/>
                </a:solidFill>
                <a:cs typeface="Consolas" panose="020B0609020204030204" pitchFamily="49" charset="0"/>
              </a:rPr>
              <a:t>stringstream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number;   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Add number to stream.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ss.str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Return string with contents of stream.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08371621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Extension to </a:t>
            </a:r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draw() </a:t>
            </a:r>
            <a:r>
              <a:rPr lang="en-US" dirty="0"/>
              <a:t>to Support </a:t>
            </a:r>
            <a:r>
              <a:rPr lang="en-US" dirty="0" err="1"/>
              <a:t>ViewObjects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4267200"/>
            <a:ext cx="8229600" cy="2133600"/>
          </a:xfrm>
        </p:spPr>
        <p:txBody>
          <a:bodyPr/>
          <a:lstStyle/>
          <a:p>
            <a:r>
              <a:rPr lang="en-US" dirty="0" err="1"/>
              <a:t>ViewObjects</a:t>
            </a:r>
            <a:r>
              <a:rPr lang="en-US" dirty="0"/>
              <a:t> on screen (not world positions)</a:t>
            </a:r>
          </a:p>
          <a:p>
            <a:pPr lvl="1"/>
            <a:r>
              <a:rPr lang="en-US" dirty="0"/>
              <a:t>Always draw</a:t>
            </a:r>
          </a:p>
          <a:p>
            <a:r>
              <a:rPr lang="en-US" dirty="0"/>
              <a:t>Dynamic cast indicates type (next slide)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905000"/>
            <a:ext cx="7467600" cy="181588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Only draw if Object would be visible (intersects view).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boxIntersectsBox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(box, view)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Object in view,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dynamic_cast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*&gt; 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  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or is </a:t>
            </a:r>
            <a:r>
              <a:rPr lang="en-US" sz="16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ViewObject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p_temp_o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draw()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228629994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274638"/>
            <a:ext cx="3581400" cy="1143000"/>
          </a:xfrm>
        </p:spPr>
        <p:txBody>
          <a:bodyPr/>
          <a:lstStyle/>
          <a:p>
            <a:r>
              <a:rPr lang="en-US" dirty="0"/>
              <a:t>Dynamic Cast</a:t>
            </a:r>
          </a:p>
        </p:txBody>
      </p:sp>
      <p:sp>
        <p:nvSpPr>
          <p:cNvPr id="3" name="Rectangle 2"/>
          <p:cNvSpPr/>
          <p:nvPr/>
        </p:nvSpPr>
        <p:spPr>
          <a:xfrm>
            <a:off x="5181600" y="1905000"/>
            <a:ext cx="3581400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#15!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Dynamic casts can be used to ensure type conversion is valid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Polymorphic (derived with virtual function) will return </a:t>
            </a:r>
            <a:r>
              <a:rPr lang="en-US" sz="2800" dirty="0">
                <a:solidFill>
                  <a:srgbClr val="0070C0"/>
                </a:solidFill>
                <a:cs typeface="Consolas" pitchFamily="49" charset="0"/>
              </a:rPr>
              <a:t>true</a:t>
            </a:r>
            <a:r>
              <a:rPr lang="en-US" sz="2800" dirty="0">
                <a:cs typeface="Consolas" pitchFamily="49" charset="0"/>
              </a:rPr>
              <a:t>, else </a:t>
            </a:r>
            <a:r>
              <a:rPr lang="en-US" sz="2800" dirty="0">
                <a:solidFill>
                  <a:srgbClr val="0070C0"/>
                </a:solidFill>
                <a:cs typeface="Consolas" pitchFamily="49" charset="0"/>
              </a:rPr>
              <a:t>false</a:t>
            </a:r>
            <a:endParaRPr lang="en-US" sz="2800" dirty="0">
              <a:solidFill>
                <a:srgbClr val="0070C0"/>
              </a:solidFill>
              <a:cs typeface="Consolas" pitchFamily="49" charset="0"/>
              <a:sym typeface="Wingdings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28600"/>
            <a:ext cx="4495800" cy="63401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iostream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virtual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 {};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Object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virtual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 {};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main()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o;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Object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Note: returns false.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&amp;o;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dynamic_cast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*&gt;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"True"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"False"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Note: returns true.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&amp;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dynamic_cast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*&gt; 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p_o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"True"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"False"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8938106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90369" y="2739231"/>
            <a:ext cx="5707062" cy="1143000"/>
          </a:xfrm>
        </p:spPr>
        <p:txBody>
          <a:bodyPr/>
          <a:lstStyle/>
          <a:p>
            <a:r>
              <a:rPr lang="en-US" dirty="0" err="1"/>
              <a:t>ViewEvent.h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18050"/>
            <a:ext cx="5715000" cy="655564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Event.h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VIEW_EVENT 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1200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::view";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{</a:t>
            </a: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private:</a:t>
            </a:r>
          </a:p>
          <a:p>
            <a:r>
              <a:rPr lang="sv-SE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v-SE" sz="1200" dirty="0">
                <a:latin typeface="Consolas" panose="020B0609020204030204" pitchFamily="49" charset="0"/>
                <a:cs typeface="Consolas" panose="020B0609020204030204" pitchFamily="49" charset="0"/>
              </a:rPr>
              <a:t>std::string </a:t>
            </a:r>
            <a:r>
              <a:rPr lang="sv-SE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tag;  </a:t>
            </a:r>
            <a:r>
              <a:rPr lang="sv-SE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Tag to associate.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value; 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Value for view.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delta;     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True if change in value, else replace value.</a:t>
            </a:r>
          </a:p>
          <a:p>
            <a:endParaRPr lang="en-US" sz="1200" i="1" dirty="0">
              <a:solidFill>
                <a:srgbClr val="009900"/>
              </a:solidFill>
              <a:cs typeface="Consolas" panose="020B06090202040302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public: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view event with tag VIEW_EVENT, value 0 and delta false.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Create view event with tag, value and delta as indicated.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new_tag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new_delta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tag to new tag.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setTag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new_tag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tag.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getTag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value to new value.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value.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getValue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Set delta to new delta.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setDelta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new_delta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12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i="1" dirty="0">
                <a:solidFill>
                  <a:srgbClr val="009900"/>
                </a:solidFill>
                <a:cs typeface="Consolas" panose="020B0609020204030204" pitchFamily="49" charset="0"/>
              </a:rPr>
              <a:t>// Get delta.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getDelta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94475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/>
          <a:lstStyle/>
          <a:p>
            <a:r>
              <a:rPr lang="en-US" dirty="0"/>
              <a:t>Measuring Computer Time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181600"/>
          </a:xfrm>
          <a:ln>
            <a:solidFill>
              <a:srgbClr val="0070C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time()</a:t>
            </a:r>
            <a:r>
              <a:rPr lang="en-US" sz="28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returns seconds since Jan 1, 1970</a:t>
            </a:r>
          </a:p>
          <a:p>
            <a:pPr lvl="1"/>
            <a:r>
              <a:rPr lang="en-US" dirty="0"/>
              <a:t>Resolution of 1 second </a:t>
            </a:r>
            <a:r>
              <a:rPr lang="en-US" dirty="0">
                <a:sym typeface="Wingdings" pitchFamily="2" charset="2"/>
              </a:rPr>
              <a:t> f</a:t>
            </a:r>
            <a:r>
              <a:rPr lang="en-US" dirty="0"/>
              <a:t>ar too coarse for game loop</a:t>
            </a:r>
          </a:p>
          <a:p>
            <a:r>
              <a:rPr lang="en-US" dirty="0"/>
              <a:t>Modern CPUs have high-resolution timer</a:t>
            </a:r>
          </a:p>
          <a:p>
            <a:pPr lvl="1"/>
            <a:r>
              <a:rPr lang="en-US" dirty="0"/>
              <a:t>Hardware register that counts CPU cycles</a:t>
            </a:r>
          </a:p>
          <a:p>
            <a:pPr lvl="1"/>
            <a:r>
              <a:rPr lang="en-US" dirty="0"/>
              <a:t>3 GHz processor, timer goes 3 billion times/sec, so resolution is 0.333 nanoseconds </a:t>
            </a:r>
            <a:r>
              <a:rPr lang="en-US" dirty="0">
                <a:sym typeface="Wingdings" pitchFamily="2" charset="2"/>
              </a:rPr>
              <a:t> Plenty of precision!</a:t>
            </a:r>
          </a:p>
          <a:p>
            <a:pPr lvl="1"/>
            <a:r>
              <a:rPr lang="en-US" dirty="0">
                <a:sym typeface="Wingdings" pitchFamily="2" charset="2"/>
              </a:rPr>
              <a:t>32-bit architecture  wrap around every ~1.4 seconds</a:t>
            </a:r>
            <a:endParaRPr lang="en-US" dirty="0"/>
          </a:p>
          <a:p>
            <a:pPr lvl="1"/>
            <a:r>
              <a:rPr lang="en-US" dirty="0">
                <a:sym typeface="Wingdings" pitchFamily="2" charset="2"/>
              </a:rPr>
              <a:t>64-bit architecture  wrap around every ~195 years</a:t>
            </a:r>
          </a:p>
          <a:p>
            <a:r>
              <a:rPr lang="en-US" dirty="0">
                <a:sym typeface="Wingdings" pitchFamily="2" charset="2"/>
              </a:rPr>
              <a:t>System calls vary with platform.  e.g.,</a:t>
            </a:r>
          </a:p>
          <a:p>
            <a:pPr lvl="1"/>
            <a:r>
              <a:rPr lang="en-US" dirty="0">
                <a:sym typeface="Wingdings" pitchFamily="2" charset="2"/>
              </a:rPr>
              <a:t>Win32 API  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QueryPerformanceCounter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sz="26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to get value, and 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QueryPerformanceFrequency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sz="26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to get rate</a:t>
            </a:r>
          </a:p>
          <a:p>
            <a:pPr lvl="2"/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sym typeface="Wingdings" pitchFamily="2" charset="2"/>
              </a:rPr>
              <a:t>GetSystemTime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sym typeface="Wingdings" pitchFamily="2" charset="2"/>
              </a:rPr>
              <a:t>()</a:t>
            </a:r>
            <a:r>
              <a:rPr lang="en-US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has millisecond accuracy – good enough for engine</a:t>
            </a:r>
          </a:p>
          <a:p>
            <a:pPr lvl="1"/>
            <a:r>
              <a:rPr lang="en-US" dirty="0">
                <a:sym typeface="Wingdings" pitchFamily="2" charset="2"/>
              </a:rPr>
              <a:t>Xbox 360 and PS3 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mftb</a:t>
            </a:r>
            <a:r>
              <a:rPr lang="en-US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(move from time base register)</a:t>
            </a:r>
          </a:p>
          <a:p>
            <a:pPr lvl="1"/>
            <a:r>
              <a:rPr lang="en-US" dirty="0">
                <a:sym typeface="Wingdings" pitchFamily="2" charset="2"/>
              </a:rPr>
              <a:t>Linux 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clock_gettime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to get value (link with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–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lrt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55972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067300" y="2795677"/>
            <a:ext cx="6705600" cy="1143000"/>
          </a:xfrm>
        </p:spPr>
        <p:txBody>
          <a:bodyPr/>
          <a:lstStyle/>
          <a:p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eventHandler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29286" y="533400"/>
            <a:ext cx="6553200" cy="590931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Handle `view' events if tag matches </a:t>
            </a:r>
            <a:r>
              <a:rPr lang="en-US" sz="1400" i="1" dirty="0" err="1">
                <a:solidFill>
                  <a:srgbClr val="009900"/>
                </a:solidFill>
                <a:cs typeface="Consolas" panose="020B0609020204030204" pitchFamily="49" charset="0"/>
              </a:rPr>
              <a:t>view_string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 (others ignored).</a:t>
            </a:r>
          </a:p>
          <a:p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Return 0 if ignored, else 1 if handled.</a:t>
            </a:r>
          </a:p>
          <a:p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Event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See if this is a `view' event.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if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p_event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getType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VIEW_EVENT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static_cast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p_event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See if this event is meant for this object.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if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getTag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getViewString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getDelta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then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getValue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+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getValue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Change in value.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getValue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        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New value.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i="1" dirty="0">
                <a:solidFill>
                  <a:srgbClr val="009900"/>
                </a:solidFill>
                <a:cs typeface="Consolas" panose="020B0609020204030204" pitchFamily="49" charset="0"/>
              </a:rPr>
              <a:t>// Event was handled.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end if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end if</a:t>
            </a:r>
          </a:p>
          <a:p>
            <a:endParaRPr lang="en-US" sz="14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9900"/>
                </a:solidFill>
                <a:cs typeface="Consolas" panose="020B0609020204030204" pitchFamily="49" charset="0"/>
              </a:rPr>
              <a:t>// If here, event was not handled. 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525622610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ViewObjects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29286" y="2286000"/>
            <a:ext cx="7124114" cy="313932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Before starting game...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ViewObject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Used for points.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setViewString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"Points"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setValue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::TOP_RIGHT);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p_vo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setColor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::COLOR_YELLOW);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anose="020B0609020204030204" pitchFamily="49" charset="0"/>
              </a:rPr>
              <a:t>// In destructor of enemy object...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EventView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"Points"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onEvent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781232927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#13!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Create </a:t>
            </a:r>
            <a:r>
              <a:rPr lang="en-US" dirty="0" err="1"/>
              <a:t>ViewObject</a:t>
            </a:r>
            <a:r>
              <a:rPr lang="en-US" dirty="0"/>
              <a:t> class (add to project or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Makefile</a:t>
            </a:r>
            <a:r>
              <a:rPr lang="en-US" dirty="0"/>
              <a:t>, stub out and compile)</a:t>
            </a:r>
          </a:p>
          <a:p>
            <a:r>
              <a:rPr lang="en-US" dirty="0"/>
              <a:t>Write </a:t>
            </a:r>
            <a:r>
              <a:rPr lang="en-US" dirty="0" err="1"/>
              <a:t>ViewObject</a:t>
            </a:r>
            <a:r>
              <a:rPr lang="en-US" dirty="0"/>
              <a:t> constructor and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setLocation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Write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intToString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Write </a:t>
            </a:r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draw()</a:t>
            </a:r>
          </a:p>
          <a:p>
            <a:r>
              <a:rPr lang="en-US" dirty="0"/>
              <a:t>Create </a:t>
            </a:r>
            <a:r>
              <a:rPr lang="en-US" dirty="0" err="1"/>
              <a:t>ViewEvent</a:t>
            </a:r>
            <a:r>
              <a:rPr lang="en-US" dirty="0"/>
              <a:t> class and define </a:t>
            </a:r>
            <a:r>
              <a:rPr lang="en-US" dirty="0" err="1"/>
              <a:t>ViewObject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/>
              <a:t>Test with variety of </a:t>
            </a:r>
            <a:r>
              <a:rPr lang="en-US" dirty="0" err="1"/>
              <a:t>ViewObjects</a:t>
            </a:r>
            <a:r>
              <a:rPr lang="en-US" dirty="0"/>
              <a:t> and events at a variety of locations on screen</a:t>
            </a:r>
          </a:p>
        </p:txBody>
      </p:sp>
    </p:spTree>
    <p:extLst>
      <p:ext uri="{BB962C8B-B14F-4D97-AF65-F5344CB8AC3E}">
        <p14:creationId xmlns:p14="http://schemas.microsoft.com/office/powerpoint/2010/main" val="687630022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Ready for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400145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Game objects have sprites</a:t>
            </a:r>
          </a:p>
          <a:p>
            <a:pPr lvl="1"/>
            <a:r>
              <a:rPr lang="en-US" dirty="0"/>
              <a:t>Animation</a:t>
            </a:r>
          </a:p>
          <a:p>
            <a:r>
              <a:rPr lang="en-US" dirty="0"/>
              <a:t>Game objects have bounding boxes</a:t>
            </a:r>
          </a:p>
          <a:p>
            <a:pPr lvl="1"/>
            <a:r>
              <a:rPr lang="en-US" dirty="0"/>
              <a:t>Sprite sized</a:t>
            </a:r>
          </a:p>
          <a:p>
            <a:r>
              <a:rPr lang="en-US" dirty="0"/>
              <a:t>Collisions for boxes</a:t>
            </a:r>
          </a:p>
          <a:p>
            <a:r>
              <a:rPr lang="en-US" dirty="0"/>
              <a:t>View objects for display</a:t>
            </a:r>
          </a:p>
          <a:p>
            <a:pPr lvl="1"/>
            <a:r>
              <a:rPr lang="en-US" dirty="0"/>
              <a:t>Have values, updatable via events</a:t>
            </a:r>
          </a:p>
          <a:p>
            <a:pPr lvl="1"/>
            <a:r>
              <a:rPr lang="en-US" dirty="0"/>
              <a:t>HUD-type locations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400145"/>
            <a:ext cx="4038600" cy="49244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Have camera control for world</a:t>
            </a:r>
          </a:p>
          <a:p>
            <a:pPr lvl="1"/>
            <a:r>
              <a:rPr lang="en-US" dirty="0"/>
              <a:t>Subset of world</a:t>
            </a:r>
          </a:p>
          <a:p>
            <a:pPr lvl="1"/>
            <a:r>
              <a:rPr lang="en-US" dirty="0"/>
              <a:t>Move camera, display objects relative to world</a:t>
            </a:r>
          </a:p>
          <a:p>
            <a:r>
              <a:rPr lang="en-US" dirty="0"/>
              <a:t>Audio</a:t>
            </a:r>
          </a:p>
          <a:p>
            <a:pPr lvl="1"/>
            <a:r>
              <a:rPr lang="en-US" dirty="0"/>
              <a:t>Sound effects</a:t>
            </a:r>
          </a:p>
          <a:p>
            <a:pPr lvl="1"/>
            <a:r>
              <a:rPr lang="en-US" dirty="0"/>
              <a:t>Music</a:t>
            </a:r>
          </a:p>
        </p:txBody>
      </p:sp>
    </p:spTree>
    <p:extLst>
      <p:ext uri="{BB962C8B-B14F-4D97-AF65-F5344CB8AC3E}">
        <p14:creationId xmlns:p14="http://schemas.microsoft.com/office/powerpoint/2010/main" val="4218052525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51248" cy="1143000"/>
          </a:xfrm>
        </p:spPr>
        <p:txBody>
          <a:bodyPr/>
          <a:lstStyle/>
          <a:p>
            <a:r>
              <a:rPr lang="en-US" dirty="0"/>
              <a:t>Saucer Shoot Dragonfly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676400" y="5494923"/>
            <a:ext cx="6324600" cy="868363"/>
          </a:xfrm>
        </p:spPr>
        <p:txBody>
          <a:bodyPr>
            <a:noAutofit/>
          </a:bodyPr>
          <a:lstStyle/>
          <a:p>
            <a:r>
              <a:rPr lang="en-US" sz="2000" dirty="0"/>
              <a:t>Saucer Shoot with no optional elements</a:t>
            </a:r>
          </a:p>
          <a:p>
            <a:pPr lvl="1"/>
            <a:r>
              <a:rPr lang="en-US" sz="1800" dirty="0">
                <a:solidFill>
                  <a:srgbClr val="008000"/>
                </a:solidFill>
              </a:rPr>
              <a:t>Transparency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8000"/>
                </a:solidFill>
              </a:rPr>
              <a:t>Event Filtering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8000"/>
                </a:solidFill>
              </a:rPr>
              <a:t>Inactive Objects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1143000"/>
            <a:ext cx="56809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846364" y="6373892"/>
            <a:ext cx="332879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Available on </a:t>
            </a:r>
            <a:r>
              <a:rPr lang="en-US" dirty="0">
                <a:solidFill>
                  <a:srgbClr val="0070C0"/>
                </a:solidFill>
              </a:rPr>
              <a:t>Project 2c </a:t>
            </a:r>
            <a:r>
              <a:rPr lang="en-US" dirty="0"/>
              <a:t>Web page</a:t>
            </a:r>
          </a:p>
        </p:txBody>
      </p:sp>
    </p:spTree>
    <p:extLst>
      <p:ext uri="{BB962C8B-B14F-4D97-AF65-F5344CB8AC3E}">
        <p14:creationId xmlns:p14="http://schemas.microsoft.com/office/powerpoint/2010/main" val="2383122614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 Optional Elements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4196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Human-friendly Time Strings</a:t>
            </a:r>
          </a:p>
          <a:p>
            <a:r>
              <a:rPr lang="en-US" dirty="0"/>
              <a:t>Controlling Verbosity</a:t>
            </a:r>
          </a:p>
          <a:p>
            <a:endParaRPr lang="en-US" dirty="0"/>
          </a:p>
          <a:p>
            <a:r>
              <a:rPr lang="en-US" dirty="0"/>
              <a:t>Overloading + for Object List</a:t>
            </a:r>
          </a:p>
          <a:p>
            <a:r>
              <a:rPr lang="en-US" dirty="0"/>
              <a:t>Dynamically-sized Lists of Objects</a:t>
            </a:r>
          </a:p>
          <a:p>
            <a:endParaRPr lang="en-US" dirty="0"/>
          </a:p>
          <a:p>
            <a:r>
              <a:rPr lang="en-US" dirty="0"/>
              <a:t>Disallow Movement onto Soft Objects</a:t>
            </a:r>
          </a:p>
          <a:p>
            <a:r>
              <a:rPr lang="en-US" dirty="0"/>
              <a:t>Invisible Objects</a:t>
            </a:r>
          </a:p>
          <a:p>
            <a:r>
              <a:rPr lang="en-US" dirty="0"/>
              <a:t>Inactive Objects</a:t>
            </a:r>
          </a:p>
          <a:p>
            <a:r>
              <a:rPr lang="en-US" dirty="0"/>
              <a:t>Disallow Soft Movement</a:t>
            </a:r>
          </a:p>
          <a:p>
            <a:endParaRPr lang="en-US" dirty="0"/>
          </a:p>
          <a:p>
            <a:r>
              <a:rPr lang="en-US" dirty="0"/>
              <a:t>Event Filtering (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registerInterest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Colored Backgrounds</a:t>
            </a:r>
          </a:p>
          <a:p>
            <a:endParaRPr lang="en-US" dirty="0"/>
          </a:p>
          <a:p>
            <a:r>
              <a:rPr lang="en-US" dirty="0"/>
              <a:t>View Dynamics (“slack”)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105400" y="1447800"/>
            <a:ext cx="35814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Random Seeds</a:t>
            </a:r>
          </a:p>
          <a:p>
            <a:endParaRPr lang="en-US" dirty="0"/>
          </a:p>
          <a:p>
            <a:r>
              <a:rPr lang="en-US" dirty="0" err="1"/>
              <a:t>SceneGraph</a:t>
            </a:r>
            <a:endParaRPr lang="en-US" dirty="0"/>
          </a:p>
          <a:p>
            <a:endParaRPr lang="en-US" dirty="0"/>
          </a:p>
          <a:p>
            <a:r>
              <a:rPr lang="en-US" dirty="0"/>
              <a:t>Fine-tuning Game Loop</a:t>
            </a:r>
          </a:p>
          <a:p>
            <a:endParaRPr lang="en-US" dirty="0"/>
          </a:p>
          <a:p>
            <a:r>
              <a:rPr lang="en-US" dirty="0"/>
              <a:t>Sprite Transparency</a:t>
            </a:r>
          </a:p>
          <a:p>
            <a:endParaRPr lang="en-US" dirty="0"/>
          </a:p>
          <a:p>
            <a:r>
              <a:rPr lang="en-US" dirty="0"/>
              <a:t>Utility Functions</a:t>
            </a:r>
          </a:p>
          <a:p>
            <a:endParaRPr lang="en-US" dirty="0"/>
          </a:p>
          <a:p>
            <a:r>
              <a:rPr lang="en-US" dirty="0"/>
              <a:t>Handle Ctrl-C</a:t>
            </a:r>
          </a:p>
          <a:p>
            <a:endParaRPr lang="en-US" dirty="0"/>
          </a:p>
          <a:p>
            <a:r>
              <a:rPr lang="en-US" dirty="0"/>
              <a:t>Splash Screen</a:t>
            </a:r>
          </a:p>
          <a:p>
            <a:endParaRPr lang="en-US" dirty="0"/>
          </a:p>
          <a:p>
            <a:r>
              <a:rPr lang="en-US" dirty="0"/>
              <a:t>Closing Game Window</a:t>
            </a:r>
          </a:p>
          <a:p>
            <a:endParaRPr lang="en-US" dirty="0"/>
          </a:p>
          <a:p>
            <a:r>
              <a:rPr lang="en-US" dirty="0"/>
              <a:t>HUD Elements – </a:t>
            </a:r>
            <a:r>
              <a:rPr lang="en-US" dirty="0" err="1"/>
              <a:t>TextEntry</a:t>
            </a:r>
            <a:r>
              <a:rPr lang="en-US" dirty="0"/>
              <a:t>, Buttons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47800" y="6094058"/>
            <a:ext cx="23035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See book </a:t>
            </a:r>
            <a:r>
              <a:rPr lang="en-US" sz="2000"/>
              <a:t>for details.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403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Dragonfly Overview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0" y="3124200"/>
            <a:ext cx="7543800" cy="1295400"/>
            <a:chOff x="914400" y="3200400"/>
            <a:chExt cx="7543800" cy="1295400"/>
          </a:xfrm>
        </p:grpSpPr>
        <p:sp>
          <p:nvSpPr>
            <p:cNvPr id="16" name="Rectangle 15"/>
            <p:cNvSpPr/>
            <p:nvPr/>
          </p:nvSpPr>
          <p:spPr>
            <a:xfrm>
              <a:off x="914400" y="3200400"/>
              <a:ext cx="7543800" cy="1295400"/>
            </a:xfrm>
            <a:prstGeom prst="rect">
              <a:avLst/>
            </a:prstGeom>
            <a:solidFill>
              <a:srgbClr val="00A4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DRAGONFLY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528367" y="3386435"/>
              <a:ext cx="158652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DrawCharacter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InsertObject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LoadSprite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81022" y="3386435"/>
              <a:ext cx="13387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GetKey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MoveObject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dirty="0" err="1">
                  <a:solidFill>
                    <a:schemeClr val="bg1"/>
                  </a:solidFill>
                </a:rPr>
                <a:t>SendEvent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762000" y="1524000"/>
            <a:ext cx="7543800" cy="1143000"/>
          </a:xfrm>
          <a:prstGeom prst="rect">
            <a:avLst/>
          </a:prstGeom>
          <a:solidFill>
            <a:srgbClr val="29A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GAME CODE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7029" y="1772335"/>
            <a:ext cx="1324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Saucer: hit()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Hero: </a:t>
            </a:r>
            <a:r>
              <a:rPr lang="en-US" dirty="0" err="1">
                <a:solidFill>
                  <a:schemeClr val="bg1"/>
                </a:solidFill>
              </a:rPr>
              <a:t>kbd</a:t>
            </a:r>
            <a:r>
              <a:rPr lang="en-US" dirty="0">
                <a:solidFill>
                  <a:schemeClr val="bg1"/>
                </a:solidFill>
              </a:rPr>
              <a:t>()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4450" y="1772335"/>
            <a:ext cx="2087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Star: </a:t>
            </a:r>
            <a:r>
              <a:rPr lang="en-US" dirty="0" err="1">
                <a:solidFill>
                  <a:schemeClr val="bg1"/>
                </a:solidFill>
              </a:rPr>
              <a:t>eventHandler</a:t>
            </a:r>
            <a:r>
              <a:rPr lang="en-US" dirty="0">
                <a:solidFill>
                  <a:schemeClr val="bg1"/>
                </a:solidFill>
              </a:rPr>
              <a:t>()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</a:rPr>
              <a:t>GameOver</a:t>
            </a:r>
            <a:r>
              <a:rPr lang="en-US" dirty="0">
                <a:solidFill>
                  <a:schemeClr val="bg1"/>
                </a:solidFill>
              </a:rPr>
              <a:t>: step()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2000" y="4876800"/>
            <a:ext cx="7543800" cy="1295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COMPUTER PLATFORM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77287" y="5201335"/>
            <a:ext cx="1783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Allocate memory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Clear display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3617" y="5201335"/>
            <a:ext cx="1608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File open/close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Get keystroke</a:t>
            </a:r>
          </a:p>
        </p:txBody>
      </p:sp>
    </p:spTree>
    <p:extLst>
      <p:ext uri="{BB962C8B-B14F-4D97-AF65-F5344CB8AC3E}">
        <p14:creationId xmlns:p14="http://schemas.microsoft.com/office/powerpoint/2010/main" val="12185847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Measuring Computer Time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/>
              <a:t>Need to measure elapsed time</a:t>
            </a:r>
          </a:p>
          <a:p>
            <a:pPr lvl="1"/>
            <a:r>
              <a:rPr lang="en-US" dirty="0"/>
              <a:t>Want milliseconds for game engine</a:t>
            </a:r>
          </a:p>
          <a:p>
            <a:r>
              <a:rPr lang="en-US" dirty="0"/>
              <a:t>Basic method:</a:t>
            </a: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 So, how to measure </a:t>
            </a:r>
            <a:r>
              <a:rPr lang="en-US" i="1" dirty="0">
                <a:sym typeface="Wingdings" pitchFamily="2" charset="2"/>
              </a:rPr>
              <a:t>elapsed time</a:t>
            </a:r>
            <a:r>
              <a:rPr lang="en-US" dirty="0">
                <a:sym typeface="Wingdings" pitchFamily="2" charset="2"/>
              </a:rPr>
              <a:t> on Linux? Mac? Windows?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200400"/>
            <a:ext cx="6477000" cy="132343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Record </a:t>
            </a:r>
            <a:r>
              <a:rPr lang="en-US" sz="20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before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time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 processing stuff (get input, update ...)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Record </a:t>
            </a:r>
            <a:r>
              <a:rPr lang="en-US" sz="20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time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Compute elapsed time: </a:t>
            </a:r>
            <a:r>
              <a:rPr lang="en-US" sz="20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 </a:t>
            </a:r>
            <a:r>
              <a:rPr lang="en-US" sz="2000" i="1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before</a:t>
            </a:r>
          </a:p>
        </p:txBody>
      </p:sp>
    </p:spTree>
    <p:extLst>
      <p:ext uri="{BB962C8B-B14F-4D97-AF65-F5344CB8AC3E}">
        <p14:creationId xmlns:p14="http://schemas.microsoft.com/office/powerpoint/2010/main" val="32017212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Elapsed Time – Linux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76400"/>
            <a:ext cx="8686800" cy="40934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9900"/>
                </a:solidFill>
              </a:rPr>
              <a:t>// Compile with ‐</a:t>
            </a:r>
            <a:r>
              <a:rPr lang="en-US" sz="2000" i="1" dirty="0" err="1">
                <a:solidFill>
                  <a:srgbClr val="009900"/>
                </a:solidFill>
              </a:rPr>
              <a:t>lrt</a:t>
            </a:r>
            <a:endParaRPr lang="en-US" sz="2000" i="1" dirty="0">
              <a:solidFill>
                <a:srgbClr val="009900"/>
              </a:solidFill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time.h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struct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timespec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before_ts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after_ts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clock_gettime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(CLOCK_REALTIME, &amp;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before_ts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Start timing.</a:t>
            </a: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Do whatever work that needs to be measured...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clock_gettime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(CLOCK_REALTIME, &amp;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after_ts</a:t>
            </a:r>
            <a:r>
              <a:rPr lang="en-US" sz="2000" i="1" dirty="0">
                <a:solidFill>
                  <a:srgbClr val="0070C0"/>
                </a:solidFill>
                <a:cs typeface="Consolas" pitchFamily="49" charset="0"/>
              </a:rPr>
              <a:t>); 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Stop timing.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Compute elapsed time in milliseconds.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long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bfore_ts.tv_sec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*1000 +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bfore_ts.tv_nsec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/1000000;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after_ts.tv_sec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*1000 +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after_ts.tv_nsec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/1000000;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long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elapsed_time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‐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before_msec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4436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Elapsed Time – Mac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416500"/>
            <a:ext cx="8686800" cy="440120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&lt;sys/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time.h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struct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timeval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bfore_tv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after_tv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gettimeofday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(&amp;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bfore_tv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NULL);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Start timing.</a:t>
            </a: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Do whatever work that needs to be measured...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gettimeofday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(&amp;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after_tv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NULL); </a:t>
            </a:r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Stop timing.</a:t>
            </a: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i="1" dirty="0">
                <a:solidFill>
                  <a:srgbClr val="009900"/>
                </a:solidFill>
                <a:cs typeface="Consolas" pitchFamily="49" charset="0"/>
              </a:rPr>
              <a:t>// Compute elapsed time in milliseconds.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long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	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bfore_tv.tv_sec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*1000 +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bfore_tv.tv_usec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/1000;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long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	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after_tv.tv_sec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*1000 +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after_tv.tv_usec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/1000;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long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elapsed_time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‐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bfore_msec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6019800"/>
            <a:ext cx="502920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granularity of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gettimeofday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/>
              <a:t>varies with system.  Could consider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mach_absolute_time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0992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Elapsed Time – Windows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416500"/>
            <a:ext cx="8686800" cy="467820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#include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Windows.h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SYSTEMTIME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before_st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after_st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GetSystemTime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before_st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Do whatever work that needs to be measured...</a:t>
            </a:r>
          </a:p>
          <a:p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GetSystemTime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after_st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i="1" dirty="0">
                <a:solidFill>
                  <a:srgbClr val="009900"/>
                </a:solidFill>
                <a:cs typeface="Consolas" panose="020B0609020204030204" pitchFamily="49" charset="0"/>
              </a:rPr>
              <a:t>// Compute elapsed time in milliseconds.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long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before_msec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before_st.wMinute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60 * 1000)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+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before_st.wSecond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1000)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+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before_st.wMilliseconds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long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after_st.wMinute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60 * 1000)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+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after_st.wSecond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1000)</a:t>
            </a:r>
          </a:p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+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after_st.wMilliseconds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long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elapsed_time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after_msec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-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before_msec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862743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Clock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Engine needs convenient access to high-resolution timing</a:t>
            </a:r>
          </a:p>
          <a:p>
            <a:pPr lvl="1"/>
            <a:r>
              <a:rPr lang="en-US" dirty="0"/>
              <a:t>Sometimes useful for game programmer, too</a:t>
            </a:r>
          </a:p>
          <a:p>
            <a:r>
              <a:rPr lang="en-US" dirty="0"/>
              <a:t>Game loop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find elapsed time since last call </a:t>
            </a:r>
          </a:p>
          <a:p>
            <a:pPr lvl="1"/>
            <a:r>
              <a:rPr lang="en-US" dirty="0"/>
              <a:t>For </a:t>
            </a:r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, this is sufficient</a:t>
            </a:r>
          </a:p>
          <a:p>
            <a:pPr lvl="2"/>
            <a:r>
              <a:rPr lang="en-US" dirty="0"/>
              <a:t>More general purpose could separate “game time” from “real time”.  This would allow time scaling for times engine could not “keep up” (more later)</a:t>
            </a:r>
          </a:p>
          <a:p>
            <a:r>
              <a:rPr lang="en-US" dirty="0"/>
              <a:t>Know how long game loop took</a:t>
            </a:r>
          </a:p>
          <a:p>
            <a:pPr lvl="1"/>
            <a:r>
              <a:rPr lang="en-US" dirty="0"/>
              <a:t>Can then pause/sleep for right amount</a:t>
            </a:r>
          </a:p>
          <a:p>
            <a:pPr lvl="2"/>
            <a:r>
              <a:rPr lang="en-US" dirty="0"/>
              <a:t>Remainder of frame time (</a:t>
            </a:r>
            <a:r>
              <a:rPr lang="en-US" dirty="0">
                <a:solidFill>
                  <a:srgbClr val="0070C0"/>
                </a:solidFill>
              </a:rPr>
              <a:t>TARGET_TIME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85201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r>
              <a:rPr lang="en-US" dirty="0" err="1"/>
              <a:t>Clock.h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295400"/>
            <a:ext cx="7543800" cy="507831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The clock, for timing (such as the game loop)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 {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long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previous_time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Previous time delta() called (micro sec).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Sets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previous_time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 to current time.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Clock();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Return time elapsed since delta() was last called, -1 if error.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Units are microseconds.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long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delta(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Return time elapsed since delta() was last called.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Units are microseconds.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long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split(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7892898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410200"/>
          </a:xfrm>
        </p:spPr>
        <p:txBody>
          <a:bodyPr>
            <a:normAutofit/>
          </a:bodyPr>
          <a:lstStyle/>
          <a:p>
            <a:r>
              <a:rPr lang="en-US" dirty="0"/>
              <a:t>At end of game loop, need to pause/sleep for whatever is remaining (elapsed - delta)</a:t>
            </a:r>
          </a:p>
          <a:p>
            <a:pPr lvl="1"/>
            <a:r>
              <a:rPr lang="en-US" dirty="0"/>
              <a:t>Need milliseconds of granularity</a:t>
            </a:r>
          </a:p>
          <a:p>
            <a:pPr lvl="1"/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sleep()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only has seconds of granularity</a:t>
            </a:r>
          </a:p>
          <a:p>
            <a:r>
              <a:rPr lang="en-US" dirty="0"/>
              <a:t>On Linux and Mac, use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nanosleep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cs typeface="Consolas" pitchFamily="49" charset="0"/>
              </a:rPr>
              <a:t>On Windows, use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Sleep()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5840" y="4076700"/>
            <a:ext cx="5471160" cy="107721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timespec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</a:t>
            </a:r>
            <a:endParaRPr 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sleep_time.tv_sec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</a:p>
          <a:p>
            <a:r>
              <a:rPr lang="pt-BR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sleep_time.tv_nsec = 20000000 </a:t>
            </a:r>
            <a:r>
              <a:rPr lang="pt-BR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20 milliseconds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nanosleep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(&amp;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,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4200" y="4497915"/>
            <a:ext cx="1752403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dirty="0">
                <a:sym typeface="Wingdings" pitchFamily="2" charset="2"/>
              </a:rPr>
              <a:t>Need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&lt;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time.h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&gt;</a:t>
            </a:r>
            <a:endParaRPr lang="en-US" dirty="0">
              <a:cs typeface="Consolas" pitchFamily="49" charset="0"/>
              <a:sym typeface="Wingdings" pitchFamily="2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8220" y="5809750"/>
            <a:ext cx="5486400" cy="58477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20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Sleep(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sleep_time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1600" i="1" dirty="0">
                <a:solidFill>
                  <a:srgbClr val="009900"/>
                </a:solidFill>
                <a:cs typeface="Consolas" panose="020B0609020204030204" pitchFamily="49" charset="0"/>
              </a:rPr>
              <a:t>// 20 milliseconds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32317" y="5964209"/>
            <a:ext cx="2132315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dirty="0">
                <a:sym typeface="Wingdings" pitchFamily="2" charset="2"/>
              </a:rPr>
              <a:t>Need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&lt;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Windows.h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&gt;</a:t>
            </a:r>
            <a:endParaRPr lang="en-US" dirty="0">
              <a:cs typeface="Consolas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0141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Loop with Clock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676400"/>
            <a:ext cx="7239000" cy="440120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</a:t>
            </a:r>
            <a:endParaRPr lang="en-US" sz="28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while (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 not 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over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) do</a:t>
            </a:r>
          </a:p>
          <a:p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clock.delta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28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i="1" dirty="0">
                <a:solidFill>
                  <a:srgbClr val="009900"/>
                </a:solidFill>
                <a:cs typeface="Consolas" pitchFamily="49" charset="0"/>
              </a:rPr>
              <a:t>// Get input (e.g., from keyboard/mouse)</a:t>
            </a:r>
          </a:p>
          <a:p>
            <a:r>
              <a:rPr lang="en-US" sz="28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i="1" dirty="0">
                <a:solidFill>
                  <a:srgbClr val="009900"/>
                </a:solidFill>
                <a:cs typeface="Consolas" pitchFamily="49" charset="0"/>
              </a:rPr>
              <a:t>// Update world state</a:t>
            </a:r>
          </a:p>
          <a:p>
            <a:r>
              <a:rPr lang="en-US" sz="28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i="1" dirty="0">
                <a:solidFill>
                  <a:srgbClr val="009900"/>
                </a:solidFill>
                <a:cs typeface="Consolas" pitchFamily="49" charset="0"/>
              </a:rPr>
              <a:t>// Draw new scene to back buffer</a:t>
            </a:r>
          </a:p>
          <a:p>
            <a:r>
              <a:rPr lang="en-US" sz="28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i="1" dirty="0">
                <a:solidFill>
                  <a:srgbClr val="009900"/>
                </a:solidFill>
                <a:cs typeface="Consolas" pitchFamily="49" charset="0"/>
              </a:rPr>
              <a:t>// Swap back buffer to current buffer</a:t>
            </a:r>
          </a:p>
          <a:p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loop_time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clock.split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800" i="1" dirty="0">
                <a:latin typeface="Consolas" pitchFamily="49" charset="0"/>
                <a:cs typeface="Consolas" pitchFamily="49" charset="0"/>
              </a:rPr>
              <a:t>sleep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(TARGET_TIME -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loop_time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end while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52800" y="5677495"/>
            <a:ext cx="426720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(as appropriate for platform, Windows or Linux)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2590800" y="5562600"/>
            <a:ext cx="685800" cy="152400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371600" y="5115969"/>
            <a:ext cx="1143000" cy="446631"/>
          </a:xfrm>
          <a:prstGeom prst="rect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644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Timing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676"/>
            <a:ext cx="83058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happens if game engine cannot keep up (i.e.,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loop_time</a:t>
            </a:r>
            <a:r>
              <a:rPr lang="en-US" dirty="0"/>
              <a:t> &gt;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TARGET_TIME</a:t>
            </a:r>
            <a:r>
              <a:rPr lang="en-US" dirty="0"/>
              <a:t>)?</a:t>
            </a:r>
          </a:p>
          <a:p>
            <a:pPr lvl="1"/>
            <a:r>
              <a:rPr lang="en-US" dirty="0"/>
              <a:t>Generally, displayed frame rate </a:t>
            </a:r>
            <a:r>
              <a:rPr lang="en-US" i="1" dirty="0"/>
              <a:t>must</a:t>
            </a:r>
            <a:r>
              <a:rPr lang="en-US" dirty="0"/>
              <a:t> go down</a:t>
            </a:r>
          </a:p>
          <a:p>
            <a:pPr lvl="1"/>
            <a:r>
              <a:rPr lang="en-US" dirty="0"/>
              <a:t>But does gameplay (e.g., Hero’s bullet fire rate)?</a:t>
            </a:r>
          </a:p>
          <a:p>
            <a:r>
              <a:rPr lang="en-US" dirty="0"/>
              <a:t>Could have </a:t>
            </a:r>
            <a:r>
              <a:rPr lang="en-US" dirty="0" err="1"/>
              <a:t>GameManager</a:t>
            </a:r>
            <a:r>
              <a:rPr lang="en-US" dirty="0"/>
              <a:t> provide “step” event more than once, as required</a:t>
            </a:r>
          </a:p>
          <a:p>
            <a:pPr lvl="1"/>
            <a:r>
              <a:rPr lang="en-US" dirty="0"/>
              <a:t>But note, if processing step events are taking the most time, this could exacerbate problem!</a:t>
            </a:r>
          </a:p>
          <a:p>
            <a:r>
              <a:rPr lang="en-US" dirty="0"/>
              <a:t>Could have elapsed time so game objects could adjust accordingly.  e.g., for Hero bullet fire rate:</a:t>
            </a:r>
          </a:p>
          <a:p>
            <a:pPr marL="457200" lvl="1" indent="0">
              <a:buNone/>
            </a:pP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fire_countdown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-= ceil(elapsed / TARGET_TIME)</a:t>
            </a:r>
          </a:p>
          <a:p>
            <a:pPr marL="457200" lvl="1" indent="0">
              <a:buNone/>
            </a:pP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>
              <a:buFont typeface="Wingdings"/>
              <a:buChar char="à"/>
            </a:pPr>
            <a:r>
              <a:rPr lang="en-US" sz="3500" dirty="0">
                <a:cs typeface="Consolas" pitchFamily="49" charset="0"/>
              </a:rPr>
              <a:t> Note, </a:t>
            </a:r>
            <a:r>
              <a:rPr lang="en-US" sz="3500" dirty="0">
                <a:solidFill>
                  <a:srgbClr val="009900"/>
                </a:solidFill>
                <a:cs typeface="Consolas" pitchFamily="49" charset="0"/>
              </a:rPr>
              <a:t>Dragonfly</a:t>
            </a:r>
            <a:r>
              <a:rPr lang="en-US" sz="3500" dirty="0">
                <a:cs typeface="Consolas" pitchFamily="49" charset="0"/>
              </a:rPr>
              <a:t> does nothing extra, but game code still could</a:t>
            </a:r>
          </a:p>
        </p:txBody>
      </p:sp>
    </p:spTree>
    <p:extLst>
      <p:ext uri="{BB962C8B-B14F-4D97-AF65-F5344CB8AC3E}">
        <p14:creationId xmlns:p14="http://schemas.microsoft.com/office/powerpoint/2010/main" val="3406214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Managers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Logfile</a:t>
            </a:r>
            <a:r>
              <a:rPr lang="en-US" dirty="0"/>
              <a:t> Management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Management			</a:t>
            </a:r>
          </a:p>
          <a:p>
            <a:pPr lvl="1"/>
            <a:r>
              <a:rPr lang="en-US" dirty="0"/>
              <a:t>Game Loop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Time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GameManager</a:t>
            </a:r>
            <a:r>
              <a:rPr lang="en-US" dirty="0"/>
              <a:t>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7682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13971"/>
            <a:ext cx="6162665" cy="674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533400"/>
            <a:ext cx="3276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Dragonfly Classes</a:t>
            </a:r>
          </a:p>
        </p:txBody>
      </p:sp>
    </p:spTree>
    <p:extLst>
      <p:ext uri="{BB962C8B-B14F-4D97-AF65-F5344CB8AC3E}">
        <p14:creationId xmlns:p14="http://schemas.microsoft.com/office/powerpoint/2010/main" val="29661682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GameManager.h</a:t>
            </a:r>
            <a:r>
              <a:rPr lang="en-US" dirty="0"/>
              <a:t> (1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1700" y="1524000"/>
            <a:ext cx="7708900" cy="452431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Manager.h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FRAME_TIME_DEFAULT 33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In milliseconds.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 public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Manager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                   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Private (a singleton).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No copying.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void operator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=(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No assignment.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game_over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True, then game loop should stop.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frame_time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Target time per game loop (in milliseconds).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Get the singleton instance of the </a:t>
            </a:r>
            <a:r>
              <a:rPr lang="en-US" i="1" dirty="0" err="1">
                <a:solidFill>
                  <a:srgbClr val="009900"/>
                </a:solidFill>
                <a:cs typeface="Consolas" pitchFamily="49" charset="0"/>
              </a:rPr>
              <a:t>GameManager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static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&amp;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9499389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GameManager.h</a:t>
            </a:r>
            <a:r>
              <a:rPr lang="en-US" dirty="0"/>
              <a:t> (2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371600"/>
            <a:ext cx="5638800" cy="501675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Startup all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GameManager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 services.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endParaRPr lang="en-US" sz="1600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Shut down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GameManager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 services.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Run game loop.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run();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Set game over status to indicated value.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If true (the default), will stop game loop.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setGameOver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game_over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=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true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Get game over status.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getGameOver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i="1" dirty="0">
              <a:solidFill>
                <a:srgbClr val="0099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frame time.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Frame time is target time for game loop, in milliseconds.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getFrameTime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1341571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#2!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51816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Create </a:t>
            </a:r>
            <a:r>
              <a:rPr lang="en-US" dirty="0">
                <a:cs typeface="Consolas" pitchFamily="49" charset="0"/>
              </a:rPr>
              <a:t>Clock</a:t>
            </a:r>
            <a:r>
              <a:rPr lang="en-US" dirty="0"/>
              <a:t> class</a:t>
            </a:r>
          </a:p>
          <a:p>
            <a:pPr lvl="1"/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Clock.h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Clock.cpp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with stubs</a:t>
            </a:r>
          </a:p>
          <a:p>
            <a:pPr lvl="1"/>
            <a:r>
              <a:rPr lang="en-US" dirty="0"/>
              <a:t>Add to </a:t>
            </a:r>
            <a:r>
              <a:rPr lang="en-US" dirty="0">
                <a:cs typeface="Consolas" pitchFamily="49" charset="0"/>
              </a:rPr>
              <a:t>project </a:t>
            </a:r>
            <a:r>
              <a:rPr lang="en-US" dirty="0"/>
              <a:t>and compile</a:t>
            </a:r>
          </a:p>
          <a:p>
            <a:r>
              <a:rPr lang="en-US" dirty="0"/>
              <a:t>Test with program via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sleep()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and {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nanosleep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cs typeface="Consolas" pitchFamily="49" charset="0"/>
              </a:rPr>
              <a:t> or 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Sleep()</a:t>
            </a:r>
            <a:r>
              <a:rPr lang="en-US" dirty="0">
                <a:cs typeface="Consolas" pitchFamily="49" charset="0"/>
              </a:rPr>
              <a:t>}</a:t>
            </a:r>
          </a:p>
          <a:p>
            <a:pPr lvl="1"/>
            <a:r>
              <a:rPr lang="en-US" dirty="0"/>
              <a:t>Use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/>
              <a:t>,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dirty="0" err="1"/>
              <a:t>LogManager</a:t>
            </a:r>
            <a:r>
              <a:rPr lang="en-US" dirty="0"/>
              <a:t> for output</a:t>
            </a:r>
          </a:p>
          <a:p>
            <a:r>
              <a:rPr lang="en-US" dirty="0"/>
              <a:t>Create </a:t>
            </a:r>
            <a:r>
              <a:rPr lang="en-US" dirty="0" err="1">
                <a:cs typeface="Consolas" pitchFamily="49" charset="0"/>
              </a:rPr>
              <a:t>GameManager</a:t>
            </a:r>
            <a:r>
              <a:rPr lang="en-US" dirty="0"/>
              <a:t> class</a:t>
            </a:r>
          </a:p>
          <a:p>
            <a:pPr lvl="1"/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GameManager.h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GameManager.cpp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with stubs</a:t>
            </a:r>
          </a:p>
          <a:p>
            <a:pPr lvl="1"/>
            <a:r>
              <a:rPr lang="en-US" dirty="0"/>
              <a:t>Add to </a:t>
            </a:r>
            <a:r>
              <a:rPr lang="en-US" dirty="0">
                <a:cs typeface="Consolas" pitchFamily="49" charset="0"/>
              </a:rPr>
              <a:t>project </a:t>
            </a:r>
            <a:r>
              <a:rPr lang="en-US" dirty="0"/>
              <a:t>and compile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starts </a:t>
            </a:r>
            <a:r>
              <a:rPr lang="en-US" dirty="0" err="1">
                <a:cs typeface="Consolas" pitchFamily="49" charset="0"/>
              </a:rPr>
              <a:t>LogManager</a:t>
            </a:r>
            <a:r>
              <a:rPr lang="en-US" dirty="0">
                <a:cs typeface="Consolas" pitchFamily="49" charset="0"/>
              </a:rPr>
              <a:t>,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stops </a:t>
            </a:r>
            <a:r>
              <a:rPr lang="en-US" dirty="0" err="1">
                <a:cs typeface="Consolas" pitchFamily="49" charset="0"/>
              </a:rPr>
              <a:t>LogManager</a:t>
            </a:r>
            <a:endParaRPr lang="en-US" dirty="0">
              <a:cs typeface="Consolas" pitchFamily="49" charset="0"/>
            </a:endParaRPr>
          </a:p>
          <a:p>
            <a:pPr lvl="1"/>
            <a:r>
              <a:rPr lang="en-US" dirty="0"/>
              <a:t>Test </a:t>
            </a:r>
          </a:p>
          <a:p>
            <a:r>
              <a:rPr lang="en-US" dirty="0"/>
              <a:t>Implement game loop inside </a:t>
            </a:r>
            <a:r>
              <a:rPr lang="en-US" dirty="0" err="1"/>
              <a:t>GameManager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run()</a:t>
            </a:r>
          </a:p>
          <a:p>
            <a:pPr lvl="1"/>
            <a:r>
              <a:rPr lang="en-US" dirty="0"/>
              <a:t>Uses </a:t>
            </a:r>
            <a:r>
              <a:rPr lang="en-US" dirty="0">
                <a:cs typeface="Consolas" pitchFamily="49" charset="0"/>
              </a:rPr>
              <a:t>Clock: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delta()</a:t>
            </a:r>
            <a:r>
              <a:rPr lang="en-US" dirty="0">
                <a:cs typeface="Consolas" pitchFamily="49" charset="0"/>
              </a:rPr>
              <a:t>,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split()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>
                <a:cs typeface="Consolas" pitchFamily="49" charset="0"/>
              </a:rPr>
              <a:t>and sleep</a:t>
            </a:r>
          </a:p>
          <a:p>
            <a:pPr lvl="1"/>
            <a:r>
              <a:rPr lang="en-US" dirty="0"/>
              <a:t>Test  with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/>
              <a:t>,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dirty="0" err="1"/>
              <a:t>LogManager</a:t>
            </a:r>
            <a:r>
              <a:rPr lang="en-US" dirty="0"/>
              <a:t> for output</a:t>
            </a:r>
          </a:p>
          <a:p>
            <a:r>
              <a:rPr lang="en-US" dirty="0"/>
              <a:t>Add additional functionality to </a:t>
            </a:r>
            <a:r>
              <a:rPr lang="en-US" dirty="0" err="1"/>
              <a:t>GameManager</a:t>
            </a:r>
            <a:endParaRPr lang="en-US" dirty="0"/>
          </a:p>
          <a:p>
            <a:pPr lvl="1"/>
            <a:r>
              <a:rPr lang="en-US" dirty="0"/>
              <a:t>Frame time</a:t>
            </a:r>
          </a:p>
          <a:p>
            <a:r>
              <a:rPr lang="en-US" dirty="0"/>
              <a:t>Make sure solid before going on</a:t>
            </a:r>
          </a:p>
          <a:p>
            <a:pPr lvl="1"/>
            <a:r>
              <a:rPr lang="en-US" dirty="0"/>
              <a:t>Will drive entire game!</a:t>
            </a:r>
          </a:p>
        </p:txBody>
      </p:sp>
    </p:spTree>
    <p:extLst>
      <p:ext uri="{BB962C8B-B14F-4D97-AF65-F5344CB8AC3E}">
        <p14:creationId xmlns:p14="http://schemas.microsoft.com/office/powerpoint/2010/main" val="40149674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from Shell/Terminal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371600"/>
            <a:ext cx="78486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cs typeface="Consolas" pitchFamily="49" charset="0"/>
              </a:rPr>
              <a:t>Tip #4!  </a:t>
            </a:r>
            <a:endParaRPr lang="en-US" sz="28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</a:rPr>
              <a:t>Can measure how long command takes from shell</a:t>
            </a:r>
          </a:p>
          <a:p>
            <a:pPr marL="1371600" lvl="2" indent="-457200">
              <a:buFont typeface="Wingdings"/>
              <a:buChar char="à"/>
            </a:pP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Time</a:t>
            </a:r>
            <a:r>
              <a:rPr lang="en-US" sz="2400" dirty="0">
                <a:cs typeface="Consolas" pitchFamily="49" charset="0"/>
                <a:sym typeface="Wingdings" pitchFamily="2" charset="2"/>
              </a:rPr>
              <a:t> (Linux/Mac)</a:t>
            </a:r>
          </a:p>
          <a:p>
            <a:pPr marL="1371600" lvl="2" indent="-457200">
              <a:buFont typeface="Wingdings"/>
              <a:buChar char="à"/>
            </a:pP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Measure-Command</a:t>
            </a:r>
            <a:r>
              <a:rPr lang="en-US" sz="2400" dirty="0">
                <a:cs typeface="Consolas" pitchFamily="49" charset="0"/>
                <a:sym typeface="Wingdings" pitchFamily="2" charset="2"/>
              </a:rPr>
              <a:t> (Windows)</a:t>
            </a:r>
            <a:endParaRPr lang="en-US" sz="2400" dirty="0">
              <a:solidFill>
                <a:srgbClr val="0070C0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  <a:sym typeface="Wingdings" pitchFamily="2" charset="2"/>
              </a:rPr>
              <a:t>e.g., 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time myprogram.exe</a:t>
            </a:r>
            <a:r>
              <a:rPr lang="en-US" sz="24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sz="2400" dirty="0">
                <a:cs typeface="Consolas" pitchFamily="49" charset="0"/>
                <a:sym typeface="Wingdings" pitchFamily="2" charset="2"/>
              </a:rPr>
              <a:t>or 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time </a:t>
            </a:r>
            <a:r>
              <a:rPr lang="en-US" sz="2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a.out</a:t>
            </a:r>
            <a:endParaRPr lang="en-US" sz="2400" dirty="0">
              <a:solidFill>
                <a:srgbClr val="0070C0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  <a:sym typeface="Wingdings" pitchFamily="2" charset="2"/>
              </a:rPr>
              <a:t>Output example (bash, also 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/</a:t>
            </a:r>
            <a:r>
              <a:rPr lang="en-US" sz="2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usr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/bin/time</a:t>
            </a:r>
            <a:r>
              <a:rPr lang="en-US" sz="2400" dirty="0">
                <a:cs typeface="Consolas" pitchFamily="49" charset="0"/>
                <a:sym typeface="Wingdings" pitchFamily="2" charset="2"/>
              </a:rPr>
              <a:t>):</a:t>
            </a:r>
          </a:p>
          <a:p>
            <a:r>
              <a:rPr lang="en-US" sz="2000" dirty="0"/>
              <a:t>	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real    0m3.566s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	user    0m0.154s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	sys     0m0.248s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cs typeface="Consolas" pitchFamily="49" charset="0"/>
                <a:sym typeface="Wingdings" pitchFamily="2" charset="2"/>
              </a:rPr>
              <a:t>Use for testing game loop! e.g.,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cs typeface="Consolas" pitchFamily="49" charset="0"/>
                <a:sym typeface="Wingdings" pitchFamily="2" charset="2"/>
              </a:rPr>
              <a:t>“Game” iterates 100 times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cs typeface="Consolas" pitchFamily="49" charset="0"/>
                <a:sym typeface="Wingdings" pitchFamily="2" charset="2"/>
              </a:rPr>
              <a:t>Exit</a:t>
            </a:r>
          </a:p>
          <a:p>
            <a:r>
              <a:rPr lang="en-US" sz="2400" dirty="0">
                <a:cs typeface="Consolas" pitchFamily="49" charset="0"/>
                <a:sym typeface="Wingdings" pitchFamily="2" charset="2"/>
              </a:rPr>
              <a:t> Verify with </a:t>
            </a:r>
            <a:r>
              <a:rPr lang="en-US" sz="2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time</a:t>
            </a:r>
            <a:r>
              <a:rPr lang="en-US" sz="24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sz="2400" dirty="0">
                <a:cs typeface="Consolas" pitchFamily="49" charset="0"/>
                <a:sym typeface="Wingdings" pitchFamily="2" charset="2"/>
              </a:rPr>
              <a:t>takes 3.3 seconds</a:t>
            </a:r>
          </a:p>
        </p:txBody>
      </p:sp>
    </p:spTree>
    <p:extLst>
      <p:ext uri="{BB962C8B-B14F-4D97-AF65-F5344CB8AC3E}">
        <p14:creationId xmlns:p14="http://schemas.microsoft.com/office/powerpoint/2010/main" val="25819727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Managers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Logfile</a:t>
            </a:r>
            <a:r>
              <a:rPr lang="en-US" dirty="0"/>
              <a:t> Management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Management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23577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Game Objects				</a:t>
            </a:r>
          </a:p>
          <a:p>
            <a:r>
              <a:rPr lang="en-US" dirty="0"/>
              <a:t>Lists of Objects			</a:t>
            </a:r>
          </a:p>
          <a:p>
            <a:r>
              <a:rPr lang="en-US" dirty="0"/>
              <a:t>Updating Game Objects</a:t>
            </a:r>
          </a:p>
          <a:p>
            <a:r>
              <a:rPr lang="en-US" dirty="0"/>
              <a:t>Events</a:t>
            </a:r>
          </a:p>
          <a:p>
            <a:r>
              <a:rPr lang="en-US" dirty="0" err="1"/>
              <a:t>WorldManager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5920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Game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Full of objects: bad guys, walls for buildings, trees and rocks, …</a:t>
            </a:r>
          </a:p>
          <a:p>
            <a:r>
              <a:rPr lang="en-US" dirty="0"/>
              <a:t>Game programmer needs access</a:t>
            </a:r>
          </a:p>
          <a:p>
            <a:pPr lvl="1"/>
            <a:r>
              <a:rPr lang="en-US" dirty="0"/>
              <a:t>e.g., “all objects within radius” or “all objects that are Saucers”</a:t>
            </a:r>
          </a:p>
          <a:p>
            <a:r>
              <a:rPr lang="en-US" dirty="0"/>
              <a:t>Game world needs to manage</a:t>
            </a:r>
          </a:p>
          <a:p>
            <a:pPr lvl="1"/>
            <a:r>
              <a:rPr lang="en-US" dirty="0"/>
              <a:t>Store and access</a:t>
            </a:r>
          </a:p>
          <a:p>
            <a:pPr lvl="1"/>
            <a:r>
              <a:rPr lang="en-US" dirty="0"/>
              <a:t>Update: move, collide, …</a:t>
            </a:r>
          </a:p>
          <a:p>
            <a:r>
              <a:rPr lang="en-US" dirty="0"/>
              <a:t>Fundamental is </a:t>
            </a:r>
            <a:r>
              <a:rPr lang="en-US" i="1" dirty="0">
                <a:solidFill>
                  <a:srgbClr val="0070C0"/>
                </a:solidFill>
              </a:rPr>
              <a:t>game object</a:t>
            </a:r>
          </a:p>
        </p:txBody>
      </p:sp>
    </p:spTree>
    <p:extLst>
      <p:ext uri="{BB962C8B-B14F-4D97-AF65-F5344CB8AC3E}">
        <p14:creationId xmlns:p14="http://schemas.microsoft.com/office/powerpoint/2010/main" val="35977081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Fundamental game programmer abstraction for items in game</a:t>
            </a:r>
          </a:p>
          <a:p>
            <a:pPr lvl="1"/>
            <a:r>
              <a:rPr lang="en-US" dirty="0"/>
              <a:t>Opponents (e.g., Saucers)</a:t>
            </a:r>
          </a:p>
          <a:p>
            <a:pPr lvl="1"/>
            <a:r>
              <a:rPr lang="en-US" dirty="0"/>
              <a:t>Player characters (e.g., Hero)</a:t>
            </a:r>
          </a:p>
          <a:p>
            <a:pPr lvl="1"/>
            <a:r>
              <a:rPr lang="en-US" dirty="0"/>
              <a:t>Obstacles (e.g., Walls)</a:t>
            </a:r>
          </a:p>
          <a:p>
            <a:pPr lvl="1"/>
            <a:r>
              <a:rPr lang="en-US" dirty="0"/>
              <a:t>Projectiles (e.g., Bullets)</a:t>
            </a:r>
          </a:p>
          <a:p>
            <a:pPr lvl="1"/>
            <a:r>
              <a:rPr lang="en-US" dirty="0"/>
              <a:t>Other (e.g., Explosions, Score indicator, …)</a:t>
            </a:r>
          </a:p>
          <a:p>
            <a:r>
              <a:rPr lang="en-US" dirty="0"/>
              <a:t>Game engine needs to access (e.g., to get position) and update (e.g., change position)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>
                <a:sym typeface="Wingdings" pitchFamily="2" charset="2"/>
              </a:rPr>
              <a:t>Core attribute is location in world, so create </a:t>
            </a:r>
            <a:r>
              <a:rPr lang="en-US" dirty="0">
                <a:solidFill>
                  <a:srgbClr val="0070C0"/>
                </a:solidFill>
                <a:sym typeface="Wingdings" pitchFamily="2" charset="2"/>
              </a:rPr>
              <a:t>Vector</a:t>
            </a: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188453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073775" y="2917825"/>
            <a:ext cx="4070350" cy="825500"/>
          </a:xfrm>
        </p:spPr>
        <p:txBody>
          <a:bodyPr/>
          <a:lstStyle/>
          <a:p>
            <a:r>
              <a:rPr lang="en-US" dirty="0" err="1"/>
              <a:t>Vector.h</a:t>
            </a:r>
            <a:r>
              <a:rPr lang="en-US" dirty="0"/>
              <a:t> 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457200"/>
            <a:ext cx="5638800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Vector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float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x;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Horizontal coordinate in 2d world.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float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y;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Vertical coordinate in 2d world.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Create Vector with (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x,y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).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Vector(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init_x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init_y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Default 2d (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x,y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) is (0,0).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Vector();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Get/set horizontal component.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9900"/>
                </a:solidFill>
                <a:cs typeface="Consolas" pitchFamily="49" charset="0"/>
              </a:rPr>
              <a:t>// Get/set vertical component.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9900"/>
                </a:solidFill>
                <a:cs typeface="Consolas" pitchFamily="49" charset="0"/>
              </a:rPr>
              <a:t>// Set horizontal &amp; vertical components.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setXY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new_x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float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2001548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318250" y="1606550"/>
            <a:ext cx="3733800" cy="8255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Vector.h</a:t>
            </a:r>
            <a:r>
              <a:rPr lang="en-US" dirty="0"/>
              <a:t> (2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381000"/>
            <a:ext cx="6400800" cy="341632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Return magnitude of vector.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</a:rPr>
              <a:t>float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getMagnitude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() </a:t>
            </a:r>
            <a:r>
              <a:rPr lang="en-US" dirty="0" err="1"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Normalize vector.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 void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normalize();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Scale vector.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scale(</a:t>
            </a:r>
            <a:r>
              <a:rPr lang="en-US" dirty="0">
                <a:latin typeface="Consolas" panose="020B0609020204030204" pitchFamily="49" charset="0"/>
              </a:rPr>
              <a:t>float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s);</a:t>
            </a:r>
          </a:p>
          <a:p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</a:t>
            </a:r>
            <a:r>
              <a:rPr lang="en-US" i="1" dirty="0">
                <a:solidFill>
                  <a:srgbClr val="008000"/>
                </a:solidFill>
              </a:rPr>
              <a:t>// Add two Vectors, return new Vector.</a:t>
            </a:r>
          </a:p>
          <a:p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 Vector operator+(</a:t>
            </a:r>
            <a:r>
              <a:rPr lang="en-US" dirty="0" err="1"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 Vector &amp;other) </a:t>
            </a:r>
            <a:r>
              <a:rPr lang="en-US" dirty="0" err="1"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</a:rPr>
              <a:t>};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1129" y="3990442"/>
            <a:ext cx="4038600" cy="8309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void Vector::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getMagnitude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float mag =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sqrt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(x*x + y*y)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return mag</a:t>
            </a:r>
          </a:p>
        </p:txBody>
      </p:sp>
      <p:sp>
        <p:nvSpPr>
          <p:cNvPr id="5" name="Rectangle 4"/>
          <p:cNvSpPr/>
          <p:nvPr/>
        </p:nvSpPr>
        <p:spPr>
          <a:xfrm>
            <a:off x="4476749" y="3990442"/>
            <a:ext cx="4370615" cy="8309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void Vector::scale(float s)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x = x * s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y = y * 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129" y="5014561"/>
            <a:ext cx="4038600" cy="1569660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void Vector::normalize()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length =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getMagnitude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if length &gt; 0 then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  x = x / length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  y = y / length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end if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447800"/>
            <a:ext cx="205740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Support routines useful when moving (used later)</a:t>
            </a:r>
          </a:p>
        </p:txBody>
      </p:sp>
      <p:sp>
        <p:nvSpPr>
          <p:cNvPr id="8" name="Rectangle 7"/>
          <p:cNvSpPr/>
          <p:nvPr/>
        </p:nvSpPr>
        <p:spPr>
          <a:xfrm>
            <a:off x="4476750" y="5014561"/>
            <a:ext cx="4370615" cy="1569660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Vector Vector::operator+(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const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Vector 	&amp;other)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const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Vector v          </a:t>
            </a:r>
            <a:r>
              <a:rPr lang="en-US" sz="1600" i="1" dirty="0">
                <a:solidFill>
                  <a:prstClr val="black"/>
                </a:solidFill>
              </a:rPr>
              <a:t>// Create new vector.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v.x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= x +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other.x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prstClr val="black"/>
                </a:solidFill>
              </a:rPr>
              <a:t>// Add x components.</a:t>
            </a:r>
          </a:p>
          <a:p>
            <a:r>
              <a:rPr lang="es-ES" sz="1600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s-E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v.y</a:t>
            </a:r>
            <a:r>
              <a:rPr lang="es-ES" sz="1600" dirty="0">
                <a:solidFill>
                  <a:prstClr val="black"/>
                </a:solidFill>
                <a:latin typeface="Consolas" panose="020B0609020204030204" pitchFamily="49" charset="0"/>
              </a:rPr>
              <a:t> = y + </a:t>
            </a:r>
            <a:r>
              <a:rPr lang="es-ES" sz="1600" dirty="0" err="1">
                <a:solidFill>
                  <a:prstClr val="black"/>
                </a:solidFill>
                <a:latin typeface="Consolas" panose="020B0609020204030204" pitchFamily="49" charset="0"/>
              </a:rPr>
              <a:t>other.y</a:t>
            </a:r>
            <a:r>
              <a:rPr lang="es-E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s-ES" sz="1600" i="1" dirty="0">
                <a:solidFill>
                  <a:prstClr val="black"/>
                </a:solidFill>
              </a:rPr>
              <a:t>// </a:t>
            </a:r>
            <a:r>
              <a:rPr lang="es-ES" sz="1600" i="1" dirty="0" err="1">
                <a:solidFill>
                  <a:prstClr val="black"/>
                </a:solidFill>
              </a:rPr>
              <a:t>Add</a:t>
            </a:r>
            <a:r>
              <a:rPr lang="es-ES" sz="1600" i="1" dirty="0">
                <a:solidFill>
                  <a:prstClr val="black"/>
                </a:solidFill>
              </a:rPr>
              <a:t> y </a:t>
            </a:r>
            <a:r>
              <a:rPr lang="es-ES" sz="1600" i="1" dirty="0" err="1">
                <a:solidFill>
                  <a:prstClr val="black"/>
                </a:solidFill>
              </a:rPr>
              <a:t>components</a:t>
            </a:r>
            <a:r>
              <a:rPr lang="es-ES" sz="1600" i="1" dirty="0">
                <a:solidFill>
                  <a:prstClr val="black"/>
                </a:solidFill>
              </a:rPr>
              <a:t>.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 return v          </a:t>
            </a:r>
            <a:r>
              <a:rPr lang="en-US" sz="1600" i="1" dirty="0">
                <a:solidFill>
                  <a:prstClr val="black"/>
                </a:solidFill>
              </a:rPr>
              <a:t>// Return new vector.</a:t>
            </a:r>
          </a:p>
        </p:txBody>
      </p:sp>
    </p:spTree>
    <p:extLst>
      <p:ext uri="{BB962C8B-B14F-4D97-AF65-F5344CB8AC3E}">
        <p14:creationId xmlns:p14="http://schemas.microsoft.com/office/powerpoint/2010/main" val="254179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Support systems that manage crucial tasks</a:t>
            </a:r>
          </a:p>
          <a:p>
            <a:pPr lvl="1"/>
            <a:r>
              <a:rPr lang="en-US" dirty="0"/>
              <a:t>Handling input, Rendering graphics, Logging data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Many interdependent, so startup order matters </a:t>
            </a:r>
          </a:p>
          <a:p>
            <a:pPr lvl="1"/>
            <a:r>
              <a:rPr lang="en-US" dirty="0"/>
              <a:t>e.g., Log file manager needed first since others log messages</a:t>
            </a:r>
          </a:p>
          <a:p>
            <a:pPr lvl="1"/>
            <a:r>
              <a:rPr lang="en-US" dirty="0"/>
              <a:t>e.g., Graphics manager may need memory allocated for sprites, so needs Memory manager first</a:t>
            </a:r>
          </a:p>
        </p:txBody>
      </p:sp>
    </p:spTree>
    <p:extLst>
      <p:ext uri="{BB962C8B-B14F-4D97-AF65-F5344CB8AC3E}">
        <p14:creationId xmlns:p14="http://schemas.microsoft.com/office/powerpoint/2010/main" val="29432491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8600"/>
            <a:ext cx="5638800" cy="649408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&lt;string&gt;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3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3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Vector.h</a:t>
            </a:r>
            <a:r>
              <a:rPr lang="en-US" sz="13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3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{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id;            </a:t>
            </a:r>
            <a:r>
              <a:rPr lang="en-US" sz="1300" i="1" dirty="0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// Unique Object identifier.</a:t>
            </a:r>
          </a:p>
          <a:p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type;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User-defined identification.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Vector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pos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Position in game world.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Object();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virtual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~Object();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object id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object id.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</a:p>
          <a:p>
            <a:endParaRPr lang="en-US" sz="1300" i="1" dirty="0">
              <a:solidFill>
                <a:srgbClr val="0099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3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type identifier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type identifier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position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setPosition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(Vector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new_pos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position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Vector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getPosition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</a:p>
          <a:p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63440" y="2057400"/>
            <a:ext cx="2286000" cy="95410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In constructor: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Set id based on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Set position (0,0)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Set type as “undefined”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590800" y="2530860"/>
            <a:ext cx="1940365" cy="35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 rot="5400000">
            <a:off x="5448300" y="2628900"/>
            <a:ext cx="5181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Object.h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811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8600"/>
            <a:ext cx="5638800" cy="649408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&lt;string&gt;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3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3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Vector.h</a:t>
            </a:r>
            <a:r>
              <a:rPr lang="en-US" sz="13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3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{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id;            </a:t>
            </a:r>
            <a:r>
              <a:rPr lang="en-US" sz="1300" i="1" dirty="0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// Unique Object identifier.</a:t>
            </a:r>
          </a:p>
          <a:p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type;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User-defined identification.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Vector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pos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    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Position in game world.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Object();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virtual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~Object();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object id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object id.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getId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</a:p>
          <a:p>
            <a:endParaRPr lang="en-US" sz="1300" i="1" dirty="0">
              <a:solidFill>
                <a:srgbClr val="0099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3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type identifier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type identifier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Set position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setPosition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(Vector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new_pos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300" dirty="0">
              <a:latin typeface="Consolas" pitchFamily="49" charset="0"/>
              <a:cs typeface="Consolas" pitchFamily="49" charset="0"/>
            </a:endParaRP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i="1" dirty="0">
                <a:solidFill>
                  <a:srgbClr val="009900"/>
                </a:solidFill>
                <a:cs typeface="Consolas" pitchFamily="49" charset="0"/>
              </a:rPr>
              <a:t>// Get position of object.</a:t>
            </a:r>
          </a:p>
          <a:p>
            <a:r>
              <a:rPr lang="en-US" sz="13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Vector</a:t>
            </a:r>
            <a:r>
              <a:rPr lang="en-US" sz="13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3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getPosition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3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</a:p>
          <a:p>
            <a:r>
              <a:rPr lang="en-US" sz="13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 rot="5400000">
            <a:off x="5448300" y="2628900"/>
            <a:ext cx="5181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Object.h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39000" y="4648200"/>
            <a:ext cx="1600200" cy="156966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Note: will add more attributes later.</a:t>
            </a:r>
          </a:p>
          <a:p>
            <a:r>
              <a:rPr lang="en-US" sz="1600" dirty="0">
                <a:sym typeface="Wingdings" pitchFamily="2" charset="2"/>
              </a:rPr>
              <a:t> Object becomes largest class!</a:t>
            </a:r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286000" y="2858729"/>
            <a:ext cx="2209800" cy="265471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35305" y="2765267"/>
            <a:ext cx="2186482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Needed since deletion inside engine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1628628" y="2627671"/>
            <a:ext cx="666750" cy="23105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707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Objects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Lists of Objects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Updating Game Objects</a:t>
            </a:r>
          </a:p>
          <a:p>
            <a:r>
              <a:rPr lang="en-US" dirty="0"/>
              <a:t>Events</a:t>
            </a:r>
          </a:p>
          <a:p>
            <a:r>
              <a:rPr lang="en-US" dirty="0" err="1"/>
              <a:t>WorldManager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6986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Lists of Game Objects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Different kinds of lists might want.  e.g.,</a:t>
            </a:r>
          </a:p>
          <a:p>
            <a:pPr lvl="1"/>
            <a:r>
              <a:rPr lang="en-US" dirty="0"/>
              <a:t>List of all solid Objects</a:t>
            </a:r>
          </a:p>
          <a:p>
            <a:pPr lvl="1"/>
            <a:r>
              <a:rPr lang="en-US" dirty="0"/>
              <a:t>List of all Objects within radius of explosion</a:t>
            </a:r>
          </a:p>
          <a:p>
            <a:pPr lvl="1"/>
            <a:r>
              <a:rPr lang="en-US" dirty="0"/>
              <a:t>List of all Saucer Objects</a:t>
            </a:r>
          </a:p>
          <a:p>
            <a:r>
              <a:rPr lang="en-US" dirty="0"/>
              <a:t>Lists should be efficient (e.g., avoid copying Objects)</a:t>
            </a:r>
          </a:p>
          <a:p>
            <a:r>
              <a:rPr lang="en-US" dirty="0"/>
              <a:t>Updating Objects in lists should update Objects in game world</a:t>
            </a:r>
          </a:p>
          <a:p>
            <a:pPr lvl="1"/>
            <a:r>
              <a:rPr lang="en-US" dirty="0"/>
              <a:t>i.e., not just copy of Object</a:t>
            </a:r>
          </a:p>
          <a:p>
            <a:r>
              <a:rPr lang="en-US" dirty="0"/>
              <a:t>Using library could be option (e.g., STL list class)</a:t>
            </a:r>
          </a:p>
          <a:p>
            <a:pPr lvl="1"/>
            <a:r>
              <a:rPr lang="en-US" dirty="0"/>
              <a:t>But, for </a:t>
            </a:r>
            <a:r>
              <a:rPr lang="en-US" dirty="0">
                <a:solidFill>
                  <a:srgbClr val="008000"/>
                </a:solidFill>
              </a:rPr>
              <a:t>Dragonfly</a:t>
            </a:r>
            <a:r>
              <a:rPr lang="en-US" dirty="0"/>
              <a:t>, want to understand implementation implications of Object lists since </a:t>
            </a:r>
            <a:r>
              <a:rPr lang="en-US" i="1" dirty="0"/>
              <a:t>significant</a:t>
            </a:r>
            <a:r>
              <a:rPr lang="en-US" dirty="0"/>
              <a:t> impact on performance </a:t>
            </a:r>
            <a:r>
              <a:rPr lang="en-US" dirty="0">
                <a:sym typeface="Wingdings" pitchFamily="2" charset="2"/>
              </a:rPr>
              <a:t> build your 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801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of Game Objects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implementation choices possible, both for the list and for storing the object</a:t>
            </a:r>
          </a:p>
          <a:p>
            <a:pPr lvl="1"/>
            <a:r>
              <a:rPr lang="en-US" dirty="0"/>
              <a:t>What are some?</a:t>
            </a:r>
          </a:p>
          <a:p>
            <a:pPr lvl="1"/>
            <a:r>
              <a:rPr lang="en-US" dirty="0"/>
              <a:t>Pros and cons?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887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of Game Objects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Different implementation choices possible, both for the list and for storing the object</a:t>
            </a:r>
          </a:p>
          <a:p>
            <a:pPr lvl="1"/>
            <a:r>
              <a:rPr lang="en-US" dirty="0"/>
              <a:t>What are some?</a:t>
            </a:r>
          </a:p>
          <a:p>
            <a:pPr lvl="1"/>
            <a:r>
              <a:rPr lang="en-US" dirty="0"/>
              <a:t>Pros and cons?</a:t>
            </a:r>
          </a:p>
          <a:p>
            <a:endParaRPr lang="en-US" dirty="0"/>
          </a:p>
          <a:p>
            <a:r>
              <a:rPr lang="en-US" dirty="0"/>
              <a:t>Array: 1) ease of implementation, 2) performance</a:t>
            </a:r>
          </a:p>
          <a:p>
            <a:r>
              <a:rPr lang="en-US" dirty="0"/>
              <a:t>Object pointer: 1) needed for polymorphism, 2) useful for changing game object, 3)efficient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961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of Game Objects (3 of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5202" y="1611502"/>
            <a:ext cx="2133599" cy="83099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item[MAX];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count;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6602" y="2597497"/>
            <a:ext cx="2590800" cy="132343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Construct with empty list.</a:t>
            </a:r>
          </a:p>
          <a:p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count = 0;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same for List::clear()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3400" y="4075934"/>
            <a:ext cx="3446013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Add item to list.</a:t>
            </a:r>
          </a:p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::insert(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x)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Check if room.</a:t>
            </a:r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(count == MAX)</a:t>
            </a:r>
            <a:endParaRPr lang="en-US" sz="1600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return false;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item[count] = x;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count++;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return true;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en-US" sz="1600" i="1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43400" y="1904999"/>
            <a:ext cx="4495800" cy="403187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Remove item from list.</a:t>
            </a:r>
          </a:p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::remove(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x) {</a:t>
            </a:r>
          </a:p>
          <a:p>
            <a:r>
              <a:rPr lang="nn-NO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nn-NO" sz="1600" dirty="0">
                <a:latin typeface="Consolas" pitchFamily="49" charset="0"/>
                <a:cs typeface="Consolas" pitchFamily="49" charset="0"/>
              </a:rPr>
              <a:t>for</a:t>
            </a:r>
            <a:r>
              <a:rPr lang="nn-NO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nn-NO" sz="1600" dirty="0">
                <a:latin typeface="Consolas" pitchFamily="49" charset="0"/>
                <a:cs typeface="Consolas" pitchFamily="49" charset="0"/>
              </a:rPr>
              <a:t>int</a:t>
            </a:r>
            <a:r>
              <a:rPr lang="nn-NO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i=0; i&lt;count; i++)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if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(item[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] == x) {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Found...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...so scoot over.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j=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j&lt;count-1; j++)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  item[j] = item[j+1];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count--;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true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Found.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}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false;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Not found.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en-US" sz="1600" i="1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453627" y="2329441"/>
            <a:ext cx="1699761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Integer example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6199592"/>
            <a:ext cx="3810851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/>
              <a:t>Basically, replace “</a:t>
            </a:r>
            <a:r>
              <a:rPr lang="en-US" dirty="0" err="1"/>
              <a:t>int</a:t>
            </a:r>
            <a:r>
              <a:rPr lang="en-US" dirty="0"/>
              <a:t>” with “Object *”</a:t>
            </a:r>
          </a:p>
        </p:txBody>
      </p:sp>
    </p:spTree>
    <p:extLst>
      <p:ext uri="{BB962C8B-B14F-4D97-AF65-F5344CB8AC3E}">
        <p14:creationId xmlns:p14="http://schemas.microsoft.com/office/powerpoint/2010/main" val="28427720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ObjectList.h</a:t>
            </a:r>
            <a:r>
              <a:rPr lang="en-US" dirty="0"/>
              <a:t> (1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1295400"/>
            <a:ext cx="6705600" cy="427809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MAX_OBJECTS = 5000;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ObjectListIterator.h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count;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Count of objects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p_obj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[MAX_OBJECTS];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Array of pointers to objects.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friend 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5151443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ObjectList.h</a:t>
            </a:r>
            <a:r>
              <a:rPr lang="en-US" dirty="0"/>
              <a:t> (1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1295400"/>
            <a:ext cx="6705600" cy="427809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MAX_OBJECTS = 5000;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ObjectListIterator.h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count;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Count of objects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p_obj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[MAX_OBJECTS];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Array of pointers to objects.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friend 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343400" y="1971923"/>
            <a:ext cx="2113059" cy="67758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553200" y="1614726"/>
            <a:ext cx="2514600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ym typeface="Wingdings" pitchFamily="2" charset="2"/>
              </a:rPr>
              <a:t>Needed by compiler for forward reference</a:t>
            </a: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425329" y="4939471"/>
            <a:ext cx="533400" cy="125343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19800" y="4710871"/>
            <a:ext cx="1524000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ym typeface="Wingdings" pitchFamily="2" charset="2"/>
              </a:rPr>
              <a:t>What is an iterator?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1524000" y="4724400"/>
            <a:ext cx="3733800" cy="3048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371600" y="2543317"/>
            <a:ext cx="2819400" cy="2667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828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ObjectList.h</a:t>
            </a:r>
            <a:r>
              <a:rPr lang="en-US" dirty="0"/>
              <a:t> (2 of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1524000"/>
            <a:ext cx="6705600" cy="501675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Insert object pointer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0 if ok, else -1.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insert(Object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Remove object pointer from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0 if found, else -1.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remove(Object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Clear list (setting count to 0).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clear();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count of number of objects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getCount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true if list is empty, else false.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isEmpty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true if list is full, else false.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isFull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09727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3630" y="304800"/>
            <a:ext cx="24765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Manager.h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599" y="31143"/>
            <a:ext cx="6046589" cy="677108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namespace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Manager {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::</a:t>
            </a:r>
            <a:r>
              <a:rPr lang="pt-BR" sz="1400" dirty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pt-BR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pt-BR" sz="14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pt-BR" sz="1400" i="1" dirty="0">
                <a:solidFill>
                  <a:srgbClr val="009900"/>
                </a:solidFill>
              </a:rPr>
              <a:t>// Manager type  identifier .</a:t>
            </a:r>
            <a:endParaRPr lang="en-US" sz="1400" dirty="0">
              <a:solidFill>
                <a:srgbClr val="0099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is_started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True when started successfully.</a:t>
            </a:r>
          </a:p>
          <a:p>
            <a:endParaRPr lang="en-US" sz="1400" dirty="0"/>
          </a:p>
          <a:p>
            <a:r>
              <a:rPr lang="en-US" sz="1400" dirty="0"/>
              <a:t> protected:</a:t>
            </a:r>
          </a:p>
          <a:p>
            <a:r>
              <a:rPr lang="en-US" sz="1400" dirty="0">
                <a:solidFill>
                  <a:srgbClr val="0099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</a:rPr>
              <a:t>// Set type identifier of Manager.</a:t>
            </a:r>
          </a:p>
          <a:p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void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setType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::string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type);</a:t>
            </a:r>
          </a:p>
          <a:p>
            <a:endParaRPr lang="en-US" sz="1400" dirty="0"/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Manager();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virtual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~Manager();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Get type identifier of Manager.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Startup Manager.</a:t>
            </a:r>
          </a:p>
          <a:p>
            <a:r>
              <a:rPr lang="en-US" sz="14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Return 0 if ok, else negative number.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virtual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Shutdown Manager.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virtual void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Return true when </a:t>
            </a:r>
            <a:r>
              <a:rPr lang="en-US" sz="1400" i="1" dirty="0" err="1">
                <a:solidFill>
                  <a:srgbClr val="009900"/>
                </a:solidFill>
                <a:cs typeface="Consolas" pitchFamily="49" charset="0"/>
              </a:rPr>
              <a:t>startUp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() was executed ok, else false.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isStarted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};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1400" i="1" dirty="0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// end of namespace </a:t>
            </a:r>
            <a:r>
              <a:rPr lang="en-US" sz="1400" i="1" dirty="0" err="1">
                <a:solidFill>
                  <a:srgbClr val="009900"/>
                </a:solidFill>
                <a:latin typeface="Calibri" panose="020F0502020204030204" pitchFamily="34" charset="0"/>
                <a:cs typeface="Consolas" pitchFamily="49" charset="0"/>
              </a:rPr>
              <a:t>df</a:t>
            </a:r>
            <a:endParaRPr lang="en-US" sz="1400" i="1" dirty="0">
              <a:solidFill>
                <a:srgbClr val="009900"/>
              </a:solidFill>
              <a:latin typeface="Calibri" panose="020F0502020204030204" pitchFamily="34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27554" y="1371600"/>
            <a:ext cx="24384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Notes: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No  “Managers”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Base class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Other managers inherit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virtual</a:t>
            </a:r>
            <a:r>
              <a:rPr lang="en-US" sz="2000" dirty="0"/>
              <a:t> ensures derived calls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Namespace (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df</a:t>
            </a:r>
            <a:r>
              <a:rPr lang="en-US" sz="2000" dirty="0"/>
              <a:t>) to avoid conflicts</a:t>
            </a:r>
          </a:p>
          <a:p>
            <a:pPr marL="517525" lvl="1" indent="-285750">
              <a:buFont typeface="Calibri" panose="020F0502020204030204" pitchFamily="34" charset="0"/>
              <a:buChar char="‒"/>
            </a:pPr>
            <a:r>
              <a:rPr lang="en-US" dirty="0"/>
              <a:t>Omitted in later listings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“type” helpful for logging – protected so derived managers can call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67000" y="3733800"/>
            <a:ext cx="645942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312942" y="3441412"/>
            <a:ext cx="439382" cy="2923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02966" y="2977950"/>
            <a:ext cx="1746781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Object attributes not modified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469474" y="4568938"/>
            <a:ext cx="762000" cy="2286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295400" y="4825425"/>
            <a:ext cx="1956493" cy="226401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12942" y="4797538"/>
            <a:ext cx="1746781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Derived class can override</a:t>
            </a:r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1251857" y="97193"/>
            <a:ext cx="576943" cy="20760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81200" y="228600"/>
            <a:ext cx="990600" cy="1524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33487" y="97193"/>
            <a:ext cx="1462314" cy="584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Avoids naming collisions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260279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Naming Convention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600200"/>
            <a:ext cx="7848600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#5!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Debugging pointer errors can be tricky (challenging, frustrating)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Better to avoid in both design and coding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Naming convention can help remind that variables is pointer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Dragonfly uses </a:t>
            </a:r>
            <a:r>
              <a:rPr lang="en-US" sz="28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p_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for all. e.g.,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	Object *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p_o</a:t>
            </a:r>
            <a:endParaRPr lang="en-US" sz="2800" dirty="0">
              <a:solidFill>
                <a:srgbClr val="0070C0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Recommended!</a:t>
            </a:r>
          </a:p>
        </p:txBody>
      </p:sp>
    </p:spTree>
    <p:extLst>
      <p:ext uri="{BB962C8B-B14F-4D97-AF65-F5344CB8AC3E}">
        <p14:creationId xmlns:p14="http://schemas.microsoft.com/office/powerpoint/2010/main" val="2596041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Iterators “know” how to traverse through container class</a:t>
            </a:r>
          </a:p>
          <a:p>
            <a:pPr lvl="1"/>
            <a:r>
              <a:rPr lang="en-US" dirty="0"/>
              <a:t>Decouples container implementation with traversal</a:t>
            </a:r>
          </a:p>
          <a:p>
            <a:r>
              <a:rPr lang="en-US" dirty="0"/>
              <a:t>Can have more than one iterator instance for given list, each keeping position</a:t>
            </a:r>
          </a:p>
          <a:p>
            <a:r>
              <a:rPr lang="en-US" dirty="0"/>
              <a:t>Note, adding or deleting to list while iterating may cause unexpected results</a:t>
            </a:r>
          </a:p>
          <a:p>
            <a:pPr lvl="1"/>
            <a:r>
              <a:rPr lang="en-US" dirty="0"/>
              <a:t>Should not “crash”, but may skip items</a:t>
            </a:r>
          </a:p>
          <a:p>
            <a:r>
              <a:rPr lang="en-US" dirty="0"/>
              <a:t>Steps to create: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Understand container class (e.g., </a:t>
            </a:r>
            <a:r>
              <a:rPr lang="en-US" dirty="0" err="1"/>
              <a:t>Int</a:t>
            </a:r>
            <a:r>
              <a:rPr lang="en-US" dirty="0" err="1">
                <a:cs typeface="Consolas" pitchFamily="49" charset="0"/>
              </a:rPr>
              <a:t>List</a:t>
            </a:r>
            <a:r>
              <a:rPr lang="en-US" dirty="0"/>
              <a:t>)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Design iterator class for container class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Add iterator as </a:t>
            </a:r>
            <a:r>
              <a:rPr lang="en-US" u="sng" dirty="0">
                <a:latin typeface="Consolas" pitchFamily="49" charset="0"/>
                <a:cs typeface="Consolas" pitchFamily="49" charset="0"/>
              </a:rPr>
              <a:t>friend</a:t>
            </a:r>
            <a:r>
              <a:rPr lang="en-US" dirty="0"/>
              <a:t> of container</a:t>
            </a:r>
          </a:p>
          <a:p>
            <a:pPr marL="341313" indent="-284163" fontAlgn="base"/>
            <a:r>
              <a:rPr lang="en-US" dirty="0"/>
              <a:t>Steps to use: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Create iterator object, giving it container object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Use  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first(), 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isDone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(), next(),</a:t>
            </a:r>
            <a:r>
              <a:rPr lang="en-US" sz="2600" dirty="0">
                <a:cs typeface="Consolas" pitchFamily="49" charset="0"/>
              </a:rPr>
              <a:t> </a:t>
            </a:r>
            <a:r>
              <a:rPr lang="en-US" dirty="0">
                <a:cs typeface="Consolas" pitchFamily="49" charset="0"/>
              </a:rPr>
              <a:t>and 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currentItem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2600" dirty="0"/>
              <a:t> </a:t>
            </a:r>
            <a:r>
              <a:rPr lang="en-US" dirty="0"/>
              <a:t>to access container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9588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 for List Class (1 of 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612789"/>
            <a:ext cx="4191000" cy="353943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IntListIterator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Pointer to </a:t>
            </a:r>
            <a:r>
              <a:rPr lang="en-US" sz="1400" i="1" dirty="0" err="1">
                <a:solidFill>
                  <a:srgbClr val="009900"/>
                </a:solidFill>
                <a:cs typeface="Consolas" pitchFamily="49" charset="0"/>
              </a:rPr>
              <a:t>IntList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index;         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Index of current item.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public: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IntListIterator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first();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Set iterator to first item.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first()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index = 0;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562600"/>
            <a:ext cx="6480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Understand container class: e.g.,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itchFamily="49" charset="0"/>
              </a:rPr>
              <a:t>IntList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uses array.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Design iterator class for container class: e.g., need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index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1720511"/>
            <a:ext cx="4206240" cy="332398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Iterate to next item.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next()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index++;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Return true if done iterating, else false.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isDone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index == (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count);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i="1" dirty="0">
                <a:solidFill>
                  <a:srgbClr val="009900"/>
                </a:solidFill>
                <a:cs typeface="Consolas" pitchFamily="49" charset="0"/>
              </a:rPr>
              <a:t>// Return current item.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currentItem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{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item[index];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lang="en-US" sz="14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52264" y="1828800"/>
            <a:ext cx="1465401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Want to error</a:t>
            </a:r>
          </a:p>
          <a:p>
            <a:pPr algn="ctr"/>
            <a:r>
              <a:rPr lang="en-US" dirty="0"/>
              <a:t>check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248400" y="2218982"/>
            <a:ext cx="838200" cy="670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7696200" y="2590800"/>
            <a:ext cx="533400" cy="1752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47325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 for List Class (2 of 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6661" y="4724400"/>
            <a:ext cx="568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71550" lvl="1" indent="-514350" fontAlgn="base">
              <a:buFont typeface="+mj-lt"/>
              <a:buAutoNum type="arabicPeriod" startAt="3"/>
            </a:pPr>
            <a:r>
              <a:rPr lang="en-US" sz="2400" dirty="0"/>
              <a:t>Add iterator as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friend</a:t>
            </a:r>
            <a:r>
              <a:rPr lang="en-US" sz="2400" dirty="0"/>
              <a:t> of container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6661" y="2286000"/>
            <a:ext cx="5791200" cy="147732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… 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solidFill>
                  <a:srgbClr val="009900"/>
                </a:solidFill>
                <a:cs typeface="Consolas" pitchFamily="49" charset="0"/>
              </a:rPr>
              <a:t>// [Inside </a:t>
            </a:r>
            <a:r>
              <a:rPr lang="en-US" dirty="0" err="1">
                <a:solidFill>
                  <a:srgbClr val="009900"/>
                </a:solidFill>
                <a:cs typeface="Consolas" pitchFamily="49" charset="0"/>
              </a:rPr>
              <a:t>IntList</a:t>
            </a:r>
            <a:r>
              <a:rPr lang="en-US" dirty="0">
                <a:solidFill>
                  <a:srgbClr val="009900"/>
                </a:solidFill>
                <a:cs typeface="Consolas" pitchFamily="49" charset="0"/>
              </a:rPr>
              <a:t> class (i.e., </a:t>
            </a:r>
            <a:r>
              <a:rPr lang="en-US" dirty="0" err="1">
                <a:solidFill>
                  <a:srgbClr val="009900"/>
                </a:solidFill>
                <a:cs typeface="Consolas" pitchFamily="49" charset="0"/>
              </a:rPr>
              <a:t>IntList.h</a:t>
            </a:r>
            <a:r>
              <a:rPr lang="en-US" dirty="0">
                <a:solidFill>
                  <a:srgbClr val="009900"/>
                </a:solidFill>
                <a:cs typeface="Consolas" pitchFamily="49" charset="0"/>
              </a:rPr>
              <a:t>)]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friend class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…</a:t>
            </a:r>
          </a:p>
          <a:p>
            <a:endParaRPr lang="en-US" dirty="0">
              <a:solidFill>
                <a:srgbClr val="009900"/>
              </a:solidFill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371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 for List Class (3 of 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5334000"/>
            <a:ext cx="79986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1313" indent="-284163" fontAlgn="base"/>
            <a:r>
              <a:rPr lang="en-US" sz="2400" dirty="0"/>
              <a:t>Steps to use: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Indicate list to iterate on when creating iterator (e.g.,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my_list</a:t>
            </a:r>
            <a:r>
              <a:rPr lang="en-US" dirty="0"/>
              <a:t>)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/>
              <a:t>Use  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first(),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 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(),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 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next(),</a:t>
            </a:r>
            <a:r>
              <a:rPr lang="en-US" dirty="0">
                <a:cs typeface="Consolas" pitchFamily="49" charset="0"/>
              </a:rPr>
              <a:t> and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currentItem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/>
              <a:t> to access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4541" y="2152896"/>
            <a:ext cx="5334000" cy="1754326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Iterator with while() loop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while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(!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 {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item =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li.currentItem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1524000"/>
            <a:ext cx="5334000" cy="36933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li(&amp;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my_list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4541" y="3962400"/>
            <a:ext cx="5334000" cy="92333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Iterator with for() loop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for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!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item =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li.currentItem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20982265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176169" y="2967831"/>
            <a:ext cx="4487862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ObjectListIterator.h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1019" y="533400"/>
            <a:ext cx="6817581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 "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ObjectList.h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Must be given list when created.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index;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Index into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List iterating over.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Create iterator, over indicated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first();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Set iterator to first item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next();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Set iterator to next item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isDone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true if at end of list.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pointer to current Object, NULL if done/empty.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2636095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176169" y="2967831"/>
            <a:ext cx="4487862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ObjectListIterator.h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1019" y="533400"/>
            <a:ext cx="6817581" cy="57554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 "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ObjectList.h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Must be given list when created.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index;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Index into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List iterating over.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Create iterator, over indicated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p_l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first();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Set iterator to first item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next();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Set iterator to next item in list.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isDone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true if at end of list.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pointer to current Object, NULL if done/empty.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currentObject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235569" y="1427638"/>
            <a:ext cx="1203628" cy="124902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536601" y="1198597"/>
            <a:ext cx="2514600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ym typeface="Wingdings" pitchFamily="2" charset="2"/>
              </a:rPr>
              <a:t>Needed by compiler for forward reference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1066188" y="1285840"/>
            <a:ext cx="2057400" cy="2667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36601" y="3399318"/>
            <a:ext cx="2514600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ym typeface="Wingdings" pitchFamily="2" charset="2"/>
              </a:rPr>
              <a:t>Default construction not allowed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1294788" y="2505040"/>
            <a:ext cx="2438400" cy="2667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123588" y="2886040"/>
            <a:ext cx="1315609" cy="7620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30016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Bounds in C++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600200"/>
            <a:ext cx="7848600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#6!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Remember:</a:t>
            </a:r>
          </a:p>
          <a:p>
            <a:pPr marL="971550" lvl="1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Arrays begin with 0</a:t>
            </a:r>
          </a:p>
          <a:p>
            <a:pPr marL="971550" lvl="1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Arrays end with size minus 1</a:t>
            </a:r>
          </a:p>
          <a:p>
            <a:pPr marL="514350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e.g.,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item[MAX]</a:t>
            </a:r>
            <a:r>
              <a:rPr lang="en-US" sz="2800" dirty="0">
                <a:cs typeface="Consolas" pitchFamily="49" charset="0"/>
              </a:rPr>
              <a:t>:</a:t>
            </a:r>
          </a:p>
          <a:p>
            <a:pPr marL="971550" lvl="1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First element is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item[0]</a:t>
            </a:r>
          </a:p>
          <a:p>
            <a:pPr marL="971550" lvl="1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Last element is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item[MAX-1]</a:t>
            </a:r>
          </a:p>
          <a:p>
            <a:pPr marL="514350" indent="-514350">
              <a:buFont typeface="Calibri" panose="020F0502020204030204" pitchFamily="34" charset="0"/>
              <a:buChar char="‒"/>
            </a:pPr>
            <a:r>
              <a:rPr lang="en-US" sz="2800" dirty="0">
                <a:cs typeface="Consolas" pitchFamily="49" charset="0"/>
              </a:rPr>
              <a:t>When testing and debugging, check all boundary conditions!</a:t>
            </a:r>
            <a:endParaRPr lang="en-US" sz="2800" dirty="0">
              <a:cs typeface="Consolas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5899083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Checkpoint #3!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Create Vector and Object classes</a:t>
            </a:r>
          </a:p>
          <a:p>
            <a:pPr lvl="1"/>
            <a:r>
              <a:rPr lang="en-US" dirty="0"/>
              <a:t>Add to project or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Makefile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Implement and test (mostly containers)</a:t>
            </a:r>
          </a:p>
          <a:p>
            <a:r>
              <a:rPr lang="en-US" dirty="0"/>
              <a:t>Create </a:t>
            </a:r>
            <a:r>
              <a:rPr lang="en-US" dirty="0" err="1"/>
              <a:t>ObjectList</a:t>
            </a:r>
            <a:endParaRPr lang="en-US" dirty="0"/>
          </a:p>
          <a:p>
            <a:pPr lvl="1"/>
            <a:r>
              <a:rPr lang="en-US" dirty="0"/>
              <a:t>Stub out and add to project or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Makefile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Implement and then test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insert()</a:t>
            </a:r>
            <a:r>
              <a:rPr lang="en-US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remove()</a:t>
            </a:r>
          </a:p>
          <a:p>
            <a:pPr lvl="1"/>
            <a:r>
              <a:rPr lang="en-US" dirty="0"/>
              <a:t>Test limits (empty list and full list)</a:t>
            </a:r>
          </a:p>
          <a:p>
            <a:r>
              <a:rPr lang="en-US" dirty="0"/>
              <a:t>Create </a:t>
            </a:r>
            <a:r>
              <a:rPr lang="en-US" dirty="0" err="1"/>
              <a:t>ObjectListIterator</a:t>
            </a:r>
            <a:endParaRPr lang="en-US" dirty="0"/>
          </a:p>
          <a:p>
            <a:pPr lvl="1"/>
            <a:r>
              <a:rPr lang="en-US" dirty="0"/>
              <a:t>Stub out and add to project or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Makefile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Implement and then test by having Objects “move”</a:t>
            </a:r>
          </a:p>
          <a:p>
            <a:pPr lvl="1"/>
            <a:r>
              <a:rPr lang="en-US" dirty="0"/>
              <a:t>Test limits (empty list, full list)</a:t>
            </a:r>
          </a:p>
        </p:txBody>
      </p:sp>
    </p:spTree>
    <p:extLst>
      <p:ext uri="{BB962C8B-B14F-4D97-AF65-F5344CB8AC3E}">
        <p14:creationId xmlns:p14="http://schemas.microsoft.com/office/powerpoint/2010/main" val="41366658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Objects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Lists of Objects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Updating Game Objects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/>
              <a:t>Events</a:t>
            </a:r>
          </a:p>
          <a:p>
            <a:r>
              <a:rPr lang="en-US" dirty="0" err="1"/>
              <a:t>WorldManager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30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Dragonfly Header files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371600"/>
            <a:ext cx="7848600" cy="489364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#1!  </a:t>
            </a:r>
            <a:endParaRPr lang="en-US" sz="3200" dirty="0">
              <a:cs typeface="Consolas" pitchFamily="49" charset="0"/>
            </a:endParaRPr>
          </a:p>
          <a:p>
            <a:r>
              <a:rPr lang="en-US" sz="2800" dirty="0">
                <a:cs typeface="Consolas" pitchFamily="49" charset="0"/>
              </a:rPr>
              <a:t>Header files available for download:</a:t>
            </a:r>
          </a:p>
          <a:p>
            <a:r>
              <a:rPr lang="en-US" sz="2800" dirty="0">
                <a:cs typeface="Consolas" pitchFamily="49" charset="0"/>
              </a:rPr>
              <a:t>	</a:t>
            </a:r>
            <a:r>
              <a:rPr lang="en-US" sz="2800" dirty="0">
                <a:cs typeface="Consolas" pitchFamily="49" charset="0"/>
                <a:hlinkClick r:id="rId2"/>
              </a:rPr>
              <a:t>http://dragonfly.wpi.edu/book/</a:t>
            </a:r>
            <a:r>
              <a:rPr lang="en-US" sz="2800" dirty="0">
                <a:cs typeface="Consolas" pitchFamily="49" charset="0"/>
              </a:rPr>
              <a:t> </a:t>
            </a:r>
          </a:p>
          <a:p>
            <a:endParaRPr lang="en-US" sz="2800" dirty="0">
              <a:cs typeface="Consolas" pitchFamily="49" charset="0"/>
            </a:endParaRPr>
          </a:p>
          <a:p>
            <a:r>
              <a:rPr lang="en-US" sz="2800" dirty="0">
                <a:cs typeface="Consolas" pitchFamily="49" charset="0"/>
              </a:rPr>
              <a:t>Warning!  Might see </a:t>
            </a:r>
            <a:r>
              <a:rPr lang="en-US" sz="2800" u="sng" dirty="0">
                <a:cs typeface="Consolas" pitchFamily="49" charset="0"/>
              </a:rPr>
              <a:t>complete</a:t>
            </a:r>
            <a:r>
              <a:rPr lang="en-US" sz="2800" dirty="0">
                <a:cs typeface="Consolas" pitchFamily="49" charset="0"/>
              </a:rPr>
              <a:t>, </a:t>
            </a:r>
            <a:r>
              <a:rPr lang="en-US" sz="2800" u="sng" dirty="0">
                <a:cs typeface="Consolas" pitchFamily="49" charset="0"/>
              </a:rPr>
              <a:t>full-featured</a:t>
            </a:r>
            <a:r>
              <a:rPr lang="en-US" sz="2800" dirty="0">
                <a:cs typeface="Consolas" pitchFamily="49" charset="0"/>
              </a:rPr>
              <a:t> engine</a:t>
            </a:r>
          </a:p>
          <a:p>
            <a:pPr marL="342900" indent="-342900">
              <a:buFont typeface="Wingdings"/>
              <a:buChar char="à"/>
            </a:pPr>
            <a:r>
              <a:rPr lang="en-US" sz="2800" b="1" dirty="0">
                <a:cs typeface="Consolas" pitchFamily="49" charset="0"/>
                <a:sym typeface="Wingdings" pitchFamily="2" charset="2"/>
              </a:rPr>
              <a:t>Not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starting point</a:t>
            </a:r>
          </a:p>
          <a:p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r>
              <a:rPr lang="en-US" sz="2800" dirty="0">
                <a:cs typeface="Consolas" pitchFamily="49" charset="0"/>
                <a:sym typeface="Wingdings" pitchFamily="2" charset="2"/>
              </a:rPr>
              <a:t>Instead, construct header files by hand</a:t>
            </a:r>
          </a:p>
          <a:p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r>
              <a:rPr lang="en-US" sz="2800" dirty="0">
                <a:cs typeface="Consolas" pitchFamily="49" charset="0"/>
                <a:sym typeface="Wingdings" pitchFamily="2" charset="2"/>
              </a:rPr>
              <a:t>However, listings also available for download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(e.g.,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Manager.h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in Listing 4.1)</a:t>
            </a:r>
          </a:p>
        </p:txBody>
      </p:sp>
    </p:spTree>
    <p:extLst>
      <p:ext uri="{BB962C8B-B14F-4D97-AF65-F5344CB8AC3E}">
        <p14:creationId xmlns:p14="http://schemas.microsoft.com/office/powerpoint/2010/main" val="201266704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Updating Game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105400"/>
          </a:xfrm>
        </p:spPr>
        <p:txBody>
          <a:bodyPr>
            <a:normAutofit/>
          </a:bodyPr>
          <a:lstStyle/>
          <a:p>
            <a:r>
              <a:rPr lang="en-US" dirty="0"/>
              <a:t>Every engine updates game objects – one of its core functionalities</a:t>
            </a:r>
          </a:p>
          <a:p>
            <a:r>
              <a:rPr lang="en-US" dirty="0"/>
              <a:t>Makes game interactive – game objects respond to player input</a:t>
            </a:r>
          </a:p>
          <a:p>
            <a:pPr lvl="1"/>
            <a:r>
              <a:rPr lang="en-US" dirty="0"/>
              <a:t>e.g., Game object moves North when player presses up arrow</a:t>
            </a:r>
          </a:p>
          <a:p>
            <a:r>
              <a:rPr lang="en-US" dirty="0"/>
              <a:t>Makes game dynamic – game objects can change</a:t>
            </a:r>
          </a:p>
          <a:p>
            <a:pPr lvl="1"/>
            <a:r>
              <a:rPr lang="en-US" dirty="0"/>
              <a:t>e.g., Game object takes damage when collides with another object</a:t>
            </a:r>
          </a:p>
        </p:txBody>
      </p:sp>
    </p:spTree>
    <p:extLst>
      <p:ext uri="{BB962C8B-B14F-4D97-AF65-F5344CB8AC3E}">
        <p14:creationId xmlns:p14="http://schemas.microsoft.com/office/powerpoint/2010/main" val="428776952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Loop with Update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943600" y="1600200"/>
            <a:ext cx="2743200" cy="4525963"/>
          </a:xfrm>
        </p:spPr>
        <p:txBody>
          <a:bodyPr/>
          <a:lstStyle/>
          <a:p>
            <a:r>
              <a:rPr lang="en-US" dirty="0"/>
              <a:t>Declare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</a:t>
            </a:r>
            <a:r>
              <a:rPr lang="en-US" dirty="0"/>
              <a:t> as virtual</a:t>
            </a:r>
          </a:p>
          <a:p>
            <a:r>
              <a:rPr lang="en-US" dirty="0"/>
              <a:t>Seems ok, right?  But devil in the details…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676400"/>
            <a:ext cx="5334000" cy="341632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world_objects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while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(game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not over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Update world state.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li(&amp;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world_objects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while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do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-&gt; Update()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end while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662884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Phase Update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dirty="0"/>
              <a:t>What’s wrong with the above?</a:t>
            </a:r>
          </a:p>
          <a:p>
            <a:pPr lvl="1"/>
            <a:r>
              <a:rPr lang="en-US" dirty="0"/>
              <a:t>Consider occlusion or destruction</a:t>
            </a:r>
          </a:p>
          <a:p>
            <a:pPr lvl="1"/>
            <a:r>
              <a:rPr lang="en-US" dirty="0"/>
              <a:t>Consider dependencies (e.g., turret on vehicle)</a:t>
            </a:r>
          </a:p>
          <a:p>
            <a:r>
              <a:rPr lang="en-US" dirty="0"/>
              <a:t>Inefficiency can be handled with sub-systems to provide </a:t>
            </a:r>
            <a:r>
              <a:rPr lang="en-US" i="1" dirty="0"/>
              <a:t>phased updates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439186"/>
            <a:ext cx="5638800" cy="120032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Update saucer (should be called once per game loop).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Saucer::Update()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move(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this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drawSaucer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this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85917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734" y="76200"/>
            <a:ext cx="7751248" cy="1143000"/>
          </a:xfrm>
        </p:spPr>
        <p:txBody>
          <a:bodyPr/>
          <a:lstStyle/>
          <a:p>
            <a:r>
              <a:rPr lang="en-US" dirty="0"/>
              <a:t>Phased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4619" y="1981200"/>
            <a:ext cx="2133600" cy="3276600"/>
          </a:xfrm>
        </p:spPr>
        <p:txBody>
          <a:bodyPr>
            <a:normAutofit/>
          </a:bodyPr>
          <a:lstStyle/>
          <a:p>
            <a:r>
              <a:rPr lang="en-US" sz="2000" dirty="0"/>
              <a:t>Updates done in phases</a:t>
            </a:r>
          </a:p>
          <a:p>
            <a:r>
              <a:rPr lang="en-US" sz="2000" dirty="0"/>
              <a:t>Allows subsequent phases to take advantage</a:t>
            </a:r>
          </a:p>
          <a:p>
            <a:r>
              <a:rPr lang="en-US" sz="2000" dirty="0"/>
              <a:t>Could even be sub-phases (not shown)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066800"/>
            <a:ext cx="6019800" cy="563231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world_objects</a:t>
            </a:r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while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(game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not over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do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Phase 1: Have objects update themselves.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li(&amp;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world_objects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-&gt; Update()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for</a:t>
            </a: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Phase 2: Move all objects.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for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move(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for</a:t>
            </a: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Phase 3: Draw all objects.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for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draw(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for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end while</a:t>
            </a:r>
          </a:p>
        </p:txBody>
      </p:sp>
    </p:spTree>
    <p:extLst>
      <p:ext uri="{BB962C8B-B14F-4D97-AF65-F5344CB8AC3E}">
        <p14:creationId xmlns:p14="http://schemas.microsoft.com/office/powerpoint/2010/main" val="3733010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Objects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Lists of Objects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Updating Game Objects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Events		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r>
              <a:rPr lang="en-US" dirty="0" err="1"/>
              <a:t>WorldManager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4033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Games are inherently </a:t>
            </a:r>
            <a:r>
              <a:rPr lang="en-US" i="1" dirty="0"/>
              <a:t>event-driven</a:t>
            </a:r>
          </a:p>
          <a:p>
            <a:r>
              <a:rPr lang="en-US" dirty="0"/>
              <a:t>An </a:t>
            </a:r>
            <a:r>
              <a:rPr lang="en-US" i="1" dirty="0"/>
              <a:t>event</a:t>
            </a:r>
            <a:r>
              <a:rPr lang="en-US" dirty="0"/>
              <a:t> is anything that happens that game object may need to take note of</a:t>
            </a:r>
          </a:p>
          <a:p>
            <a:pPr lvl="1"/>
            <a:r>
              <a:rPr lang="en-US" dirty="0"/>
              <a:t>e.g., passing of time (game loop or timer)</a:t>
            </a:r>
          </a:p>
          <a:p>
            <a:pPr lvl="1"/>
            <a:r>
              <a:rPr lang="en-US" dirty="0"/>
              <a:t>e.g., explosion, pickup health pack, run into enemy</a:t>
            </a:r>
          </a:p>
          <a:p>
            <a:r>
              <a:rPr lang="en-US" dirty="0"/>
              <a:t>Generally, engine must</a:t>
            </a:r>
          </a:p>
          <a:p>
            <a:pPr marL="457200" lvl="1" indent="0">
              <a:buNone/>
            </a:pPr>
            <a:r>
              <a:rPr lang="en-US" dirty="0"/>
              <a:t>A) Notify interested objects</a:t>
            </a:r>
          </a:p>
          <a:p>
            <a:pPr marL="457200" lvl="1" indent="0">
              <a:buNone/>
            </a:pPr>
            <a:r>
              <a:rPr lang="en-US" dirty="0"/>
              <a:t>B) Arrange for those objects to respond</a:t>
            </a:r>
          </a:p>
          <a:p>
            <a:pPr marL="457200" lvl="1" indent="0">
              <a:buNone/>
            </a:pPr>
            <a:r>
              <a:rPr lang="en-US" dirty="0">
                <a:sym typeface="Wingdings" pitchFamily="2" charset="2"/>
              </a:rPr>
              <a:t> Call this </a:t>
            </a:r>
            <a:r>
              <a:rPr lang="en-US" i="1" dirty="0">
                <a:sym typeface="Wingdings" pitchFamily="2" charset="2"/>
              </a:rPr>
              <a:t>event handling</a:t>
            </a:r>
          </a:p>
          <a:p>
            <a:r>
              <a:rPr lang="en-US" dirty="0"/>
              <a:t>Different objects respond in different ways (or not at all)</a:t>
            </a:r>
          </a:p>
          <a:p>
            <a:pPr lvl="1"/>
            <a:r>
              <a:rPr lang="en-US" dirty="0"/>
              <a:t>e.g., Car collides with rock then car stops, but rock unchanged</a:t>
            </a:r>
          </a:p>
          <a:p>
            <a:pPr lvl="1"/>
            <a:r>
              <a:rPr lang="en-US" dirty="0"/>
              <a:t>e.g., Keyboard is pressed so Hero fires missile, but Saucer ignores keypress</a:t>
            </a:r>
          </a:p>
          <a:p>
            <a:r>
              <a:rPr lang="en-US" dirty="0"/>
              <a:t>So, how to manage event handling?</a:t>
            </a:r>
          </a:p>
        </p:txBody>
      </p:sp>
    </p:spTree>
    <p:extLst>
      <p:ext uri="{BB962C8B-B14F-4D97-AF65-F5344CB8AC3E}">
        <p14:creationId xmlns:p14="http://schemas.microsoft.com/office/powerpoint/2010/main" val="287502153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6200"/>
            <a:ext cx="8229600" cy="1143000"/>
          </a:xfrm>
        </p:spPr>
        <p:txBody>
          <a:bodyPr/>
          <a:lstStyle/>
          <a:p>
            <a:r>
              <a:rPr lang="en-US" dirty="0"/>
              <a:t>Simple Approach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400" y="1143001"/>
            <a:ext cx="3352800" cy="3352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Notify game object that event occurs by calling method in each object</a:t>
            </a:r>
          </a:p>
          <a:p>
            <a:r>
              <a:rPr lang="en-US" dirty="0"/>
              <a:t>e.g., explosion, send event to all objects within radius</a:t>
            </a:r>
          </a:p>
          <a:p>
            <a:pPr lvl="1"/>
            <a:r>
              <a:rPr lang="en-US" dirty="0">
                <a:latin typeface="Consolas" pitchFamily="49" charset="0"/>
                <a:cs typeface="Consolas" pitchFamily="49" charset="0"/>
              </a:rPr>
              <a:t>virtual</a:t>
            </a:r>
            <a:r>
              <a:rPr lang="en-US" dirty="0"/>
              <a:t> function named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onExplosion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28600" y="4776252"/>
            <a:ext cx="8763000" cy="20055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i="1" dirty="0">
                <a:solidFill>
                  <a:srgbClr val="C00000"/>
                </a:solidFill>
              </a:rPr>
              <a:t>Statically typed </a:t>
            </a:r>
            <a:r>
              <a:rPr lang="en-US" sz="3600" i="1" dirty="0"/>
              <a:t>late binding</a:t>
            </a:r>
          </a:p>
          <a:p>
            <a:pPr lvl="1"/>
            <a:r>
              <a:rPr lang="en-US" sz="3100" dirty="0"/>
              <a:t>“Late binding” since compiler doesn’t know which </a:t>
            </a:r>
            <a:r>
              <a:rPr lang="en-US" sz="3100" dirty="0">
                <a:sym typeface="Wingdings" pitchFamily="2" charset="2"/>
              </a:rPr>
              <a:t> only known at runtime</a:t>
            </a:r>
          </a:p>
          <a:p>
            <a:pPr lvl="1"/>
            <a:r>
              <a:rPr lang="en-US" sz="2900" dirty="0">
                <a:sym typeface="Wingdings" pitchFamily="2" charset="2"/>
              </a:rPr>
              <a:t>“Statically typed” since knows which type when object known</a:t>
            </a:r>
          </a:p>
          <a:p>
            <a:pPr lvl="2"/>
            <a:r>
              <a:rPr lang="en-US" sz="2600" dirty="0">
                <a:sym typeface="Wingdings" pitchFamily="2" charset="2"/>
              </a:rPr>
              <a:t>E.g. Tank  Tank::</a:t>
            </a:r>
            <a:r>
              <a:rPr lang="en-US" sz="2600" dirty="0" err="1">
                <a:solidFill>
                  <a:srgbClr val="0070C0"/>
                </a:solidFill>
                <a:sym typeface="Wingdings" pitchFamily="2" charset="2"/>
              </a:rPr>
              <a:t>onExplosion</a:t>
            </a:r>
            <a:r>
              <a:rPr lang="en-US" sz="2600" dirty="0">
                <a:solidFill>
                  <a:srgbClr val="0070C0"/>
                </a:solidFill>
                <a:sym typeface="Wingdings" pitchFamily="2" charset="2"/>
              </a:rPr>
              <a:t>()           </a:t>
            </a:r>
            <a:r>
              <a:rPr lang="en-US" sz="2600" dirty="0">
                <a:sym typeface="Wingdings" pitchFamily="2" charset="2"/>
              </a:rPr>
              <a:t>Crate  Crate::</a:t>
            </a:r>
            <a:r>
              <a:rPr lang="en-US" sz="2600" dirty="0" err="1">
                <a:solidFill>
                  <a:srgbClr val="0070C0"/>
                </a:solidFill>
                <a:sym typeface="Wingdings" pitchFamily="2" charset="2"/>
              </a:rPr>
              <a:t>onExplosion</a:t>
            </a:r>
            <a:r>
              <a:rPr lang="en-US" sz="2600" dirty="0">
                <a:solidFill>
                  <a:srgbClr val="0070C0"/>
                </a:solidFill>
                <a:sym typeface="Wingdings" pitchFamily="2" charset="2"/>
              </a:rPr>
              <a:t>()</a:t>
            </a:r>
          </a:p>
          <a:p>
            <a:pPr marL="0" indent="0" algn="ctr">
              <a:buNone/>
            </a:pPr>
            <a:r>
              <a:rPr lang="en-US" sz="3100" dirty="0">
                <a:sym typeface="Wingdings" pitchFamily="2" charset="2"/>
              </a:rPr>
              <a:t>So, what’s the problem?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3621819" y="990600"/>
            <a:ext cx="5410200" cy="378565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Explosion::Update()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...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if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explosion_went_off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Get list of all objects in range.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damaged_objects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getObjectsInRange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(radius)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Have them each react to explosion.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li(&amp;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damaged_objects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for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-&gt;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onExplosion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end for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end if</a:t>
            </a:r>
          </a:p>
        </p:txBody>
      </p:sp>
    </p:spTree>
    <p:extLst>
      <p:ext uri="{BB962C8B-B14F-4D97-AF65-F5344CB8AC3E}">
        <p14:creationId xmlns:p14="http://schemas.microsoft.com/office/powerpoint/2010/main" val="70477077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Statically-Typed is Inflexible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Objects must declare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onExplosion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>
                <a:cs typeface="Consolas" pitchFamily="49" charset="0"/>
              </a:rPr>
              <a:t>, </a:t>
            </a:r>
            <a:r>
              <a:rPr lang="en-US" dirty="0"/>
              <a:t>even if not all game objects will use</a:t>
            </a:r>
          </a:p>
          <a:p>
            <a:pPr lvl="1"/>
            <a:r>
              <a:rPr lang="en-US" dirty="0"/>
              <a:t>If want engine to support, all game objects for all games … even games with no explosions!</a:t>
            </a:r>
          </a:p>
          <a:p>
            <a:r>
              <a:rPr lang="en-US" dirty="0"/>
              <a:t>Worse </a:t>
            </a:r>
            <a:r>
              <a:rPr lang="en-US" dirty="0">
                <a:sym typeface="Wingdings" pitchFamily="2" charset="2"/>
              </a:rPr>
              <a:t> base Object must declare virtual functions for </a:t>
            </a:r>
            <a:r>
              <a:rPr lang="en-US" i="1" dirty="0">
                <a:sym typeface="Wingdings" pitchFamily="2" charset="2"/>
              </a:rPr>
              <a:t>all possible events </a:t>
            </a:r>
            <a:r>
              <a:rPr lang="en-US" dirty="0">
                <a:sym typeface="Wingdings" pitchFamily="2" charset="2"/>
              </a:rPr>
              <a:t>in game!</a:t>
            </a:r>
          </a:p>
          <a:p>
            <a:r>
              <a:rPr lang="en-US" dirty="0">
                <a:sym typeface="Wingdings" pitchFamily="2" charset="2"/>
              </a:rPr>
              <a:t>Makes difficult to add new events since must be known at engine compile time</a:t>
            </a:r>
          </a:p>
          <a:p>
            <a:pPr lvl="1"/>
            <a:r>
              <a:rPr lang="en-US" dirty="0">
                <a:sym typeface="Wingdings" pitchFamily="2" charset="2"/>
              </a:rPr>
              <a:t>Can’t make events in game code or even with World editor</a:t>
            </a:r>
          </a:p>
          <a:p>
            <a:r>
              <a:rPr lang="en-US" dirty="0">
                <a:sym typeface="Wingdings" pitchFamily="2" charset="2"/>
              </a:rPr>
              <a:t>Instead, want to use </a:t>
            </a:r>
            <a:r>
              <a:rPr lang="en-US" i="1" dirty="0">
                <a:solidFill>
                  <a:srgbClr val="009900"/>
                </a:solidFill>
                <a:sym typeface="Wingdings" pitchFamily="2" charset="2"/>
              </a:rPr>
              <a:t>dynamically typed </a:t>
            </a:r>
            <a:r>
              <a:rPr lang="en-US" dirty="0">
                <a:sym typeface="Wingdings" pitchFamily="2" charset="2"/>
              </a:rPr>
              <a:t>late binding</a:t>
            </a:r>
          </a:p>
          <a:p>
            <a:pPr lvl="1"/>
            <a:r>
              <a:rPr lang="en-US" dirty="0">
                <a:sym typeface="Wingdings" pitchFamily="2" charset="2"/>
              </a:rPr>
              <a:t>Some languages support natively (e.g., C# delegates)</a:t>
            </a:r>
          </a:p>
          <a:p>
            <a:pPr lvl="1"/>
            <a:r>
              <a:rPr lang="en-US" dirty="0">
                <a:sym typeface="Wingdings" pitchFamily="2" charset="2"/>
              </a:rPr>
              <a:t>Others (e.g., C++) must implement manually</a:t>
            </a:r>
          </a:p>
          <a:p>
            <a:r>
              <a:rPr lang="en-US" dirty="0">
                <a:sym typeface="Wingdings" pitchFamily="2" charset="2"/>
              </a:rPr>
              <a:t>How to implement? </a:t>
            </a:r>
          </a:p>
          <a:p>
            <a:pPr marL="457200" lvl="1" indent="0">
              <a:buNone/>
            </a:pPr>
            <a:r>
              <a:rPr lang="en-US" dirty="0">
                <a:sym typeface="Wingdings" pitchFamily="2" charset="2"/>
              </a:rPr>
              <a:t> Add notion of event as object </a:t>
            </a:r>
            <a:r>
              <a:rPr lang="en-US" i="1" dirty="0">
                <a:sym typeface="Wingdings" pitchFamily="2" charset="2"/>
              </a:rPr>
              <a:t>parameter</a:t>
            </a:r>
            <a:r>
              <a:rPr lang="en-US" dirty="0">
                <a:sym typeface="Wingdings" pitchFamily="2" charset="2"/>
              </a:rPr>
              <a:t> and pass around</a:t>
            </a:r>
          </a:p>
          <a:p>
            <a:pPr lvl="1"/>
            <a:r>
              <a:rPr lang="en-US" dirty="0">
                <a:sym typeface="Wingdings" pitchFamily="2" charset="2"/>
              </a:rPr>
              <a:t>Often called </a:t>
            </a:r>
            <a:r>
              <a:rPr lang="en-US" i="1" dirty="0">
                <a:solidFill>
                  <a:srgbClr val="0070C0"/>
                </a:solidFill>
                <a:sym typeface="Wingdings" pitchFamily="2" charset="2"/>
              </a:rPr>
              <a:t>message passing</a:t>
            </a:r>
          </a:p>
          <a:p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71637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8200" y="2895600"/>
            <a:ext cx="4191000" cy="2286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267200" y="1946275"/>
            <a:ext cx="4876800" cy="43021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Single event handler</a:t>
            </a:r>
          </a:p>
          <a:p>
            <a:pPr lvl="1"/>
            <a:r>
              <a:rPr lang="en-US" dirty="0"/>
              <a:t>Since type encapsulated, only method needed is</a:t>
            </a:r>
          </a:p>
          <a:p>
            <a:pPr marL="457200" lvl="1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virtual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(Event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dirty="0"/>
              <a:t>Persistence</a:t>
            </a:r>
          </a:p>
          <a:p>
            <a:pPr lvl="1"/>
            <a:r>
              <a:rPr lang="en-US" dirty="0"/>
              <a:t>Event data can be retained say, in queue, and handled later</a:t>
            </a:r>
          </a:p>
          <a:p>
            <a:r>
              <a:rPr lang="en-US" dirty="0"/>
              <a:t>Blind forwarding</a:t>
            </a:r>
          </a:p>
          <a:p>
            <a:pPr lvl="1"/>
            <a:r>
              <a:rPr lang="en-US" dirty="0"/>
              <a:t>An object can pass along event without even “knowing” what it does (the engine does this!)</a:t>
            </a:r>
          </a:p>
          <a:p>
            <a:pPr lvl="1"/>
            <a:r>
              <a:rPr lang="en-US" dirty="0"/>
              <a:t>e.g., “dismount” event not understood by jeep, can be passed to all occupants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Encapsulating Event in Object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306514"/>
            <a:ext cx="4040188" cy="639762"/>
          </a:xfrm>
        </p:spPr>
        <p:txBody>
          <a:bodyPr/>
          <a:lstStyle/>
          <a:p>
            <a:r>
              <a:rPr lang="en-US" dirty="0"/>
              <a:t>Core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1946276"/>
            <a:ext cx="4040188" cy="3951288"/>
          </a:xfrm>
        </p:spPr>
        <p:txBody>
          <a:bodyPr>
            <a:normAutofit/>
          </a:bodyPr>
          <a:lstStyle/>
          <a:p>
            <a:r>
              <a:rPr lang="en-US" sz="2400" i="1" dirty="0">
                <a:solidFill>
                  <a:srgbClr val="009900"/>
                </a:solidFill>
              </a:rPr>
              <a:t>Type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/>
              <a:t>(e.g., explosion, health pack, collision …)</a:t>
            </a:r>
          </a:p>
          <a:p>
            <a:r>
              <a:rPr lang="en-US" sz="2400" i="1" dirty="0">
                <a:solidFill>
                  <a:srgbClr val="009900"/>
                </a:solidFill>
              </a:rPr>
              <a:t>Attributes</a:t>
            </a:r>
            <a:r>
              <a:rPr lang="en-US" sz="2400" i="1" dirty="0"/>
              <a:t> </a:t>
            </a:r>
            <a:r>
              <a:rPr lang="en-US" sz="2400" dirty="0"/>
              <a:t>(e.g., damage, healing, with what …)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68825" y="1306514"/>
            <a:ext cx="4041775" cy="639762"/>
          </a:xfrm>
        </p:spPr>
        <p:txBody>
          <a:bodyPr/>
          <a:lstStyle/>
          <a:p>
            <a:r>
              <a:rPr lang="en-US" dirty="0"/>
              <a:t>Advantages</a:t>
            </a:r>
          </a:p>
        </p:txBody>
      </p:sp>
    </p:spTree>
    <p:extLst>
      <p:ext uri="{BB962C8B-B14F-4D97-AF65-F5344CB8AC3E}">
        <p14:creationId xmlns:p14="http://schemas.microsoft.com/office/powerpoint/2010/main" val="27810739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Types (1 of 3)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199" y="1600200"/>
            <a:ext cx="8052499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One approach is to match each </a:t>
            </a:r>
          </a:p>
          <a:p>
            <a:pPr marL="0" indent="0">
              <a:buNone/>
            </a:pPr>
            <a:r>
              <a:rPr lang="en-US" dirty="0"/>
              <a:t>type to integer (e.g., </a:t>
            </a:r>
            <a:r>
              <a:rPr lang="en-US" sz="2800" dirty="0" err="1">
                <a:latin typeface="Consolas" pitchFamily="49" charset="0"/>
                <a:cs typeface="Consolas" pitchFamily="49" charset="0"/>
              </a:rPr>
              <a:t>enum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EventType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Simple and efficient (integers are</a:t>
            </a:r>
          </a:p>
          <a:p>
            <a:pPr marL="457200" lvl="1" indent="0">
              <a:buNone/>
            </a:pPr>
            <a:r>
              <a:rPr lang="en-US" dirty="0"/>
              <a:t> fast)</a:t>
            </a:r>
          </a:p>
          <a:p>
            <a:r>
              <a:rPr lang="en-US" dirty="0"/>
              <a:t>Problem</a:t>
            </a:r>
          </a:p>
          <a:p>
            <a:pPr lvl="1"/>
            <a:r>
              <a:rPr lang="en-US" dirty="0"/>
              <a:t>Events are hard-coded, meaning adding new events hard</a:t>
            </a:r>
          </a:p>
          <a:p>
            <a:pPr lvl="1"/>
            <a:r>
              <a:rPr lang="en-US" dirty="0"/>
              <a:t>Enumerators are indices so order dependent</a:t>
            </a:r>
          </a:p>
          <a:p>
            <a:pPr lvl="2"/>
            <a:r>
              <a:rPr lang="en-US" dirty="0"/>
              <a:t>If someone adds one in middle data stored in files gets messed up</a:t>
            </a:r>
          </a:p>
          <a:p>
            <a:pPr lvl="1"/>
            <a:r>
              <a:rPr lang="en-US" dirty="0"/>
              <a:t>Event types harder to discern at run time (only see number)</a:t>
            </a:r>
          </a:p>
          <a:p>
            <a:r>
              <a:rPr lang="en-US" dirty="0"/>
              <a:t>This works usually for small games but doesn’t scale well for larger games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1295400"/>
            <a:ext cx="2337499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enum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EventType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LEVEL_STARTED,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PLAYER_SPAWNED,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ENEMY_SPOTTED,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EXPLOSION,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BULLET_HIT,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…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4018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Managers in C++: Global Variables?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Need access from many parts of code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Could make Managers global variables (e.g., outside of </a:t>
            </a:r>
            <a:r>
              <a:rPr lang="en-US" sz="3100" dirty="0">
                <a:latin typeface="Consolas" pitchFamily="49" charset="0"/>
                <a:cs typeface="Consolas" pitchFamily="49" charset="0"/>
              </a:rPr>
              <a:t>main()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</a:t>
            </a:r>
            <a:r>
              <a:rPr lang="en-US" u="sng" dirty="0"/>
              <a:t>order</a:t>
            </a:r>
            <a:r>
              <a:rPr lang="en-US" dirty="0"/>
              <a:t> of constructor/destructor unpredictable</a:t>
            </a:r>
          </a:p>
          <a:p>
            <a:pPr lvl="1"/>
            <a:r>
              <a:rPr lang="en-US" dirty="0"/>
              <a:t>Could call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graphics_manager</a:t>
            </a:r>
            <a:r>
              <a:rPr lang="en-US" dirty="0">
                <a:cs typeface="Consolas" pitchFamily="49" charset="0"/>
              </a:rPr>
              <a:t> constructor before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cs typeface="Consolas" pitchFamily="49" charset="0"/>
              </a:rPr>
              <a:t>constructor!</a:t>
            </a:r>
            <a:endParaRPr lang="en-US" dirty="0">
              <a:cs typeface="Courier New" pitchFamily="49" charset="0"/>
            </a:endParaRPr>
          </a:p>
          <a:p>
            <a:r>
              <a:rPr lang="en-US" dirty="0"/>
              <a:t>Plus, explicit global variables difficult from library</a:t>
            </a:r>
          </a:p>
          <a:p>
            <a:pPr lvl="1"/>
            <a:r>
              <a:rPr lang="en-US" dirty="0"/>
              <a:t>Names could be different in user code </a:t>
            </a:r>
            <a:r>
              <a:rPr lang="en-US" dirty="0">
                <a:sym typeface="Wingdings" pitchFamily="2" charset="2"/>
              </a:rPr>
              <a:t> brittle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286000"/>
            <a:ext cx="5715000" cy="2031325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pt-BR" i="1" dirty="0">
                <a:solidFill>
                  <a:srgbClr val="009900"/>
                </a:solidFill>
              </a:rPr>
              <a:t>// Outside main(), these are global variables.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log_manager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DisplayManager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graphics_manager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main() {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40150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Types (2 of 3)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Encode via strings (e.g., 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event_type</a:t>
            </a:r>
            <a:r>
              <a:rPr lang="en-US" dirty="0"/>
              <a:t>)</a:t>
            </a:r>
          </a:p>
          <a:p>
            <a:r>
              <a:rPr lang="en-US" dirty="0"/>
              <a:t>Good:</a:t>
            </a:r>
          </a:p>
          <a:p>
            <a:pPr lvl="1"/>
            <a:r>
              <a:rPr lang="en-US" dirty="0"/>
              <a:t>Totally free form (e.g., “</a:t>
            </a:r>
            <a:r>
              <a:rPr lang="en-US" dirty="0">
                <a:solidFill>
                  <a:srgbClr val="7030A0"/>
                </a:solidFill>
              </a:rPr>
              <a:t>explosion</a:t>
            </a:r>
            <a:r>
              <a:rPr lang="en-US" dirty="0"/>
              <a:t>” or “</a:t>
            </a:r>
            <a:r>
              <a:rPr lang="en-US" dirty="0">
                <a:solidFill>
                  <a:srgbClr val="7030A0"/>
                </a:solidFill>
              </a:rPr>
              <a:t>collision</a:t>
            </a:r>
            <a:r>
              <a:rPr lang="en-US" dirty="0"/>
              <a:t>” or “</a:t>
            </a:r>
            <a:r>
              <a:rPr lang="en-US" dirty="0">
                <a:solidFill>
                  <a:srgbClr val="7030A0"/>
                </a:solidFill>
              </a:rPr>
              <a:t>boss ate my lunch</a:t>
            </a:r>
            <a:r>
              <a:rPr lang="en-US" dirty="0"/>
              <a:t>”) so easy to add</a:t>
            </a:r>
          </a:p>
          <a:p>
            <a:pPr lvl="1"/>
            <a:r>
              <a:rPr lang="en-US" dirty="0"/>
              <a:t>Dynamic – can be parsed at run-time, nothing pre-bound</a:t>
            </a:r>
          </a:p>
          <a:p>
            <a:r>
              <a:rPr lang="en-US" dirty="0"/>
              <a:t>Bad:</a:t>
            </a:r>
          </a:p>
          <a:p>
            <a:pPr lvl="1"/>
            <a:r>
              <a:rPr lang="en-US" dirty="0"/>
              <a:t>Potential name conflicts (e.g., game code inadvertently uses same name as engine code) (e.g., game programmers use same name)</a:t>
            </a:r>
          </a:p>
          <a:p>
            <a:pPr lvl="1"/>
            <a:r>
              <a:rPr lang="en-US" dirty="0"/>
              <a:t>Events would fail if simple typo (compiler could not catch)</a:t>
            </a:r>
          </a:p>
          <a:p>
            <a:pPr lvl="1"/>
            <a:r>
              <a:rPr lang="en-US" dirty="0"/>
              <a:t>Strings “expensive” compared to integers (but typically only for large strings)</a:t>
            </a:r>
          </a:p>
          <a:p>
            <a:r>
              <a:rPr lang="en-US" dirty="0"/>
              <a:t>Overall, extreme flexibility makes worth “risk” by many engines</a:t>
            </a:r>
          </a:p>
        </p:txBody>
      </p:sp>
    </p:spTree>
    <p:extLst>
      <p:ext uri="{BB962C8B-B14F-4D97-AF65-F5344CB8AC3E}">
        <p14:creationId xmlns:p14="http://schemas.microsoft.com/office/powerpoint/2010/main" val="301008832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Types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help avoid name collision problems, developers can build tools</a:t>
            </a:r>
          </a:p>
          <a:p>
            <a:pPr lvl="1"/>
            <a:r>
              <a:rPr lang="en-US" dirty="0"/>
              <a:t>Central dbase of all event types </a:t>
            </a:r>
            <a:r>
              <a:rPr lang="en-US" dirty="0">
                <a:sym typeface="Wingdings" pitchFamily="2" charset="2"/>
              </a:rPr>
              <a:t> GUI used to add new types</a:t>
            </a:r>
          </a:p>
          <a:p>
            <a:pPr lvl="1"/>
            <a:r>
              <a:rPr lang="en-US" dirty="0">
                <a:sym typeface="Wingdings" pitchFamily="2" charset="2"/>
              </a:rPr>
              <a:t>Conflicts automatically detected</a:t>
            </a:r>
          </a:p>
          <a:p>
            <a:pPr lvl="1"/>
            <a:r>
              <a:rPr lang="en-US" dirty="0">
                <a:sym typeface="Wingdings" pitchFamily="2" charset="2"/>
              </a:rPr>
              <a:t>When adding event, could “paste” in automatically, to avoid human typing errors</a:t>
            </a:r>
          </a:p>
          <a:p>
            <a:r>
              <a:rPr lang="en-US" dirty="0">
                <a:sym typeface="Wingdings" pitchFamily="2" charset="2"/>
              </a:rPr>
              <a:t>Before setting up such tools weigh benefits with costs carefully (e.g., may be low tech way)</a:t>
            </a:r>
          </a:p>
          <a:p>
            <a:r>
              <a:rPr lang="en-US" dirty="0">
                <a:sym typeface="Wingdings" pitchFamily="2" charset="2"/>
              </a:rPr>
              <a:t>Dragonfly convention has 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“</a:t>
            </a:r>
            <a:r>
              <a:rPr lang="en-US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df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::”</a:t>
            </a:r>
            <a:r>
              <a:rPr lang="en-US" dirty="0">
                <a:sym typeface="Wingdings" pitchFamily="2" charset="2"/>
              </a:rPr>
              <a:t> for name</a:t>
            </a:r>
          </a:p>
          <a:p>
            <a:pPr lvl="1"/>
            <a:r>
              <a:rPr lang="en-US" dirty="0">
                <a:sym typeface="Wingdings" pitchFamily="2" charset="2"/>
              </a:rPr>
              <a:t>e.g., 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“</a:t>
            </a:r>
            <a:r>
              <a:rPr lang="en-US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df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::step”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2262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Easiest is have new type of event class for each unique event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Objects get parent Event, but can check type to see if this is, say, an “</a:t>
            </a:r>
            <a:r>
              <a:rPr lang="en-US" dirty="0">
                <a:solidFill>
                  <a:srgbClr val="7030A0"/>
                </a:solidFill>
              </a:rPr>
              <a:t>explosion event</a:t>
            </a:r>
            <a:r>
              <a:rPr lang="en-US" dirty="0"/>
              <a:t>” </a:t>
            </a:r>
            <a:r>
              <a:rPr lang="en-US" dirty="0">
                <a:sym typeface="Wingdings" pitchFamily="2" charset="2"/>
              </a:rPr>
              <a:t> if so, treat incoming object as </a:t>
            </a:r>
            <a:r>
              <a:rPr lang="en-US" dirty="0" err="1">
                <a:solidFill>
                  <a:srgbClr val="0070C0"/>
                </a:solidFill>
                <a:sym typeface="Wingdings" pitchFamily="2" charset="2"/>
              </a:rPr>
              <a:t>EventExplosion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2133600"/>
            <a:ext cx="4419600" cy="233910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Event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string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event_type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EventExplosion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: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Event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Vector location;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damage;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float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radius;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2895600"/>
            <a:ext cx="251460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get()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set() </a:t>
            </a:r>
            <a:r>
              <a:rPr lang="en-US" dirty="0"/>
              <a:t>for event type not shown</a:t>
            </a:r>
          </a:p>
        </p:txBody>
      </p:sp>
    </p:spTree>
    <p:extLst>
      <p:ext uri="{BB962C8B-B14F-4D97-AF65-F5344CB8AC3E}">
        <p14:creationId xmlns:p14="http://schemas.microsoft.com/office/powerpoint/2010/main" val="340319347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Chain of Responsibility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Game objects often dependent upon each other </a:t>
            </a:r>
          </a:p>
          <a:p>
            <a:pPr lvl="1"/>
            <a:r>
              <a:rPr lang="en-US" dirty="0"/>
              <a:t>e.g., “</a:t>
            </a:r>
            <a:r>
              <a:rPr lang="en-US" dirty="0">
                <a:solidFill>
                  <a:srgbClr val="7030A0"/>
                </a:solidFill>
              </a:rPr>
              <a:t>explosion</a:t>
            </a:r>
            <a:r>
              <a:rPr lang="en-US" dirty="0"/>
              <a:t>” event given to jeep then passed to every rider in jeep</a:t>
            </a:r>
          </a:p>
          <a:p>
            <a:pPr lvl="1"/>
            <a:r>
              <a:rPr lang="en-US" dirty="0"/>
              <a:t>e.g., “</a:t>
            </a:r>
            <a:r>
              <a:rPr lang="en-US" dirty="0">
                <a:solidFill>
                  <a:srgbClr val="7030A0"/>
                </a:solidFill>
              </a:rPr>
              <a:t>heal</a:t>
            </a:r>
            <a:r>
              <a:rPr lang="en-US" dirty="0"/>
              <a:t>” event given to jeep, passes to soldier and does not need to go to backpack</a:t>
            </a:r>
          </a:p>
          <a:p>
            <a:r>
              <a:rPr lang="en-US" dirty="0"/>
              <a:t>Can draw graph of relationship</a:t>
            </a:r>
          </a:p>
          <a:p>
            <a:pPr lvl="1"/>
            <a:r>
              <a:rPr lang="en-US" dirty="0"/>
              <a:t>e.g., Vehicle </a:t>
            </a:r>
            <a:r>
              <a:rPr lang="en-US" dirty="0">
                <a:sym typeface="Wingdings" pitchFamily="2" charset="2"/>
              </a:rPr>
              <a:t> Soldier  Backpack  Pistol</a:t>
            </a:r>
          </a:p>
          <a:p>
            <a:r>
              <a:rPr lang="en-US" dirty="0">
                <a:sym typeface="Wingdings" pitchFamily="2" charset="2"/>
              </a:rPr>
              <a:t>May want to pass events along from one in chain to another</a:t>
            </a:r>
          </a:p>
          <a:p>
            <a:pPr lvl="1"/>
            <a:r>
              <a:rPr lang="en-US" dirty="0">
                <a:sym typeface="Wingdings" pitchFamily="2" charset="2"/>
              </a:rPr>
              <a:t>Passing stops at end of chain</a:t>
            </a:r>
          </a:p>
          <a:p>
            <a:pPr lvl="1"/>
            <a:r>
              <a:rPr lang="en-US" dirty="0">
                <a:sym typeface="Wingdings" pitchFamily="2" charset="2"/>
              </a:rPr>
              <a:t>Passing stops if event is “consumed” (can be indicated by return type in event handler)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50360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of Responsibility (2 of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248" y="6310282"/>
            <a:ext cx="6447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(Almost right </a:t>
            </a:r>
            <a:r>
              <a:rPr lang="en-US" dirty="0">
                <a:sym typeface="Wingdings" pitchFamily="2" charset="2"/>
              </a:rPr>
              <a:t> a</a:t>
            </a:r>
            <a:r>
              <a:rPr lang="en-US" dirty="0"/>
              <a:t>ctually, need </a:t>
            </a:r>
            <a:r>
              <a:rPr lang="en-US" i="1" dirty="0"/>
              <a:t>cast</a:t>
            </a:r>
            <a:r>
              <a:rPr lang="en-US" dirty="0"/>
              <a:t> the event call – see later slides)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1295400"/>
            <a:ext cx="6934200" cy="480131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someGameObject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(Event *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Call base class' handler first.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if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BaseClass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return true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If base consumed, then done.</a:t>
            </a:r>
          </a:p>
          <a:p>
            <a:endParaRPr lang="en-US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Otherwise, try to handle event myself.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if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== EVENT_DAMAGE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takeDamage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getDamageInfo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return false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Responded to event, but ok to forward.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end if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if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== EVENT_HEALTH_PACK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doHeal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p_event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getHealthInfo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return true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Consumed event, so don't forward.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if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return false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Didn't recognize this event.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182888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90369" y="2888754"/>
            <a:ext cx="5402262" cy="1143000"/>
          </a:xfrm>
        </p:spPr>
        <p:txBody>
          <a:bodyPr/>
          <a:lstStyle/>
          <a:p>
            <a:r>
              <a:rPr lang="en-US" dirty="0" err="1"/>
              <a:t>Event.h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228600"/>
            <a:ext cx="6553200" cy="6186309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&lt;string&gt;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UNDEFINED_EVENT 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::undefined";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{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nb-NO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nb-NO" dirty="0">
                <a:latin typeface="Consolas" pitchFamily="49" charset="0"/>
                <a:cs typeface="Consolas" pitchFamily="49" charset="0"/>
              </a:rPr>
              <a:t>std::string </a:t>
            </a:r>
            <a:r>
              <a:rPr lang="nb-NO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event_type;  </a:t>
            </a:r>
            <a:r>
              <a:rPr lang="nb-NO" i="1" dirty="0">
                <a:solidFill>
                  <a:srgbClr val="009900"/>
                </a:solidFill>
                <a:cs typeface="Consolas" pitchFamily="49" charset="0"/>
              </a:rPr>
              <a:t>// Holds event type.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Create base event.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Event();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Destructor.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virtual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~Event();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Set event type.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setType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new_type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Get event type.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8079752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9900"/>
                </a:solidFill>
              </a:rPr>
              <a:t>Dragonfly</a:t>
            </a:r>
            <a:r>
              <a:rPr lang="en-US" dirty="0"/>
              <a:t> Events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Built-in events derive from base Event class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Game programmer can define others</a:t>
            </a:r>
          </a:p>
          <a:p>
            <a:pPr lvl="1"/>
            <a:r>
              <a:rPr lang="en-US" dirty="0"/>
              <a:t>e.g., “nuke”</a:t>
            </a:r>
          </a:p>
          <a:p>
            <a:r>
              <a:rPr lang="en-US" dirty="0"/>
              <a:t>Will define most as needed, but do </a:t>
            </a:r>
            <a:r>
              <a:rPr lang="en-US" dirty="0" err="1">
                <a:solidFill>
                  <a:srgbClr val="0070C0"/>
                </a:solidFill>
              </a:rPr>
              <a:t>EventStep</a:t>
            </a:r>
            <a:r>
              <a:rPr lang="en-US" dirty="0"/>
              <a:t> now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06" y="2438400"/>
            <a:ext cx="74104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831673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640" y="34230"/>
            <a:ext cx="7751248" cy="1143000"/>
          </a:xfrm>
        </p:spPr>
        <p:txBody>
          <a:bodyPr/>
          <a:lstStyle/>
          <a:p>
            <a:r>
              <a:rPr lang="en-US" dirty="0" err="1"/>
              <a:t>EventStep.h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32004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Generated by </a:t>
            </a:r>
            <a:r>
              <a:rPr lang="en-US" sz="2800" dirty="0" err="1"/>
              <a:t>GameManager</a:t>
            </a:r>
            <a:r>
              <a:rPr lang="en-US" sz="2800" dirty="0"/>
              <a:t> every game loop</a:t>
            </a:r>
          </a:p>
          <a:p>
            <a:pPr lvl="1"/>
            <a:r>
              <a:rPr lang="en-US" sz="2400" dirty="0"/>
              <a:t>Send to all game Objects</a:t>
            </a:r>
          </a:p>
          <a:p>
            <a:r>
              <a:rPr lang="en-US" sz="2800" dirty="0">
                <a:sym typeface="Wingdings" pitchFamily="2" charset="2"/>
              </a:rPr>
              <a:t>Constructor sets type to </a:t>
            </a:r>
            <a:r>
              <a:rPr lang="en-US" sz="2800" dirty="0">
                <a:solidFill>
                  <a:srgbClr val="0070C0"/>
                </a:solidFill>
                <a:sym typeface="Wingdings" pitchFamily="2" charset="2"/>
              </a:rPr>
              <a:t>STEP_EVENT</a:t>
            </a:r>
          </a:p>
          <a:p>
            <a:pPr lvl="1"/>
            <a:r>
              <a:rPr lang="en-US" sz="2400" dirty="0">
                <a:sym typeface="Wingdings" pitchFamily="2" charset="2"/>
              </a:rPr>
              <a:t>Remember, </a:t>
            </a:r>
            <a:r>
              <a:rPr lang="en-US" sz="24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event_type</a:t>
            </a:r>
            <a:r>
              <a:rPr lang="en-US" sz="2400" dirty="0">
                <a:sym typeface="Wingdings" pitchFamily="2" charset="2"/>
              </a:rPr>
              <a:t> is </a:t>
            </a:r>
            <a:r>
              <a:rPr lang="en-US" sz="24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private</a:t>
            </a:r>
            <a:r>
              <a:rPr lang="en-US" sz="2400" dirty="0">
                <a:sym typeface="Wingdings" pitchFamily="2" charset="2"/>
              </a:rPr>
              <a:t> to Event</a:t>
            </a:r>
          </a:p>
          <a:p>
            <a:r>
              <a:rPr lang="en-US" sz="2600" dirty="0">
                <a:sym typeface="Wingdings" pitchFamily="2" charset="2"/>
              </a:rPr>
              <a:t>Game loop iteration number stored in </a:t>
            </a:r>
            <a:r>
              <a:rPr lang="en-US" sz="2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step_count</a:t>
            </a:r>
            <a:endParaRPr lang="en-US" sz="2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  <a:sym typeface="Wingdings" pitchFamily="2" charset="2"/>
            </a:endParaRPr>
          </a:p>
          <a:p>
            <a:r>
              <a:rPr lang="en-US" sz="2600" dirty="0">
                <a:sym typeface="Wingdings" pitchFamily="2" charset="2"/>
              </a:rPr>
              <a:t>Acted upon in 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eventHandler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endParaRPr lang="en-US" sz="2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64172" y="914400"/>
            <a:ext cx="5103628" cy="353943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Event.h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std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::string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STEP_EVENT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::step";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EventStep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: public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private: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step_count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Iteration number of game loop.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EventStep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EventStep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init_step_count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void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setStepCount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new_step_count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getStepCount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9488" y="4648200"/>
            <a:ext cx="5098312" cy="2062103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Points::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If step, increment score every second (30 steps).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if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==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::STEP_EVENT) {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   if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getStepCount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% 30 == 0)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setValue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getValue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+ 1);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0621458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Dereferencing Pointers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752599"/>
            <a:ext cx="8229600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Dereferencing uses “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*</a:t>
            </a:r>
            <a:r>
              <a:rPr lang="en-US" sz="2800" dirty="0">
                <a:cs typeface="Consolas" pitchFamily="49" charset="0"/>
              </a:rPr>
              <a:t>”</a:t>
            </a:r>
          </a:p>
          <a:p>
            <a:pPr lvl="1"/>
            <a:r>
              <a:rPr lang="en-US" sz="2800" dirty="0">
                <a:cs typeface="Consolas" pitchFamily="49" charset="0"/>
                <a:sym typeface="Wingdings" pitchFamily="2" charset="2"/>
              </a:rPr>
              <a:t>e.g.,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int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*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p_x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can use 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“x is ” 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&lt;&lt;</a:t>
            </a:r>
            <a:r>
              <a:rPr lang="en-US" sz="28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*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p_x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</a:t>
            </a:r>
            <a:endParaRPr lang="en-US" sz="2800" dirty="0">
              <a:solidFill>
                <a:srgbClr val="0070C0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Access to method uses “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.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”</a:t>
            </a:r>
          </a:p>
          <a:p>
            <a:pPr lvl="1"/>
            <a:r>
              <a:rPr lang="en-US" sz="2800" dirty="0">
                <a:cs typeface="Consolas" pitchFamily="49" charset="0"/>
                <a:sym typeface="Wingdings" pitchFamily="2" charset="2"/>
              </a:rPr>
              <a:t>e.g., 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Event e 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then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e.getType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But together, typically use “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-&gt;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”.  So, </a:t>
            </a:r>
            <a:r>
              <a:rPr lang="en-US" sz="2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Event *</a:t>
            </a:r>
            <a:r>
              <a:rPr lang="en-US" sz="2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p_e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: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(*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p_e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).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getType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r>
              <a:rPr lang="en-US" sz="2800" dirty="0">
                <a:solidFill>
                  <a:srgbClr val="0070C0"/>
                </a:solidFill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same as</a:t>
            </a:r>
            <a:r>
              <a:rPr lang="en-US" sz="2800" dirty="0">
                <a:latin typeface="Consolas" pitchFamily="49" charset="0"/>
                <a:cs typeface="Consolas" pitchFamily="49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p_e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-&gt;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getType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();</a:t>
            </a:r>
            <a:endParaRPr lang="en-US" sz="3200" dirty="0">
              <a:solidFill>
                <a:srgbClr val="0070C0"/>
              </a:solidFill>
              <a:latin typeface="Consolas" pitchFamily="49" charset="0"/>
              <a:cs typeface="Consolas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2332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Step Events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</a:t>
            </a:r>
            <a:r>
              <a:rPr lang="en-US" dirty="0" err="1"/>
              <a:t>GameManager</a:t>
            </a:r>
            <a:r>
              <a:rPr lang="en-US" dirty="0"/>
              <a:t>, inside game loop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Except …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/>
              <a:t>needs to take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* </a:t>
            </a:r>
            <a:r>
              <a:rPr lang="en-US" dirty="0"/>
              <a:t>instead of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EventStep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 Need </a:t>
            </a:r>
            <a:r>
              <a:rPr lang="en-US" i="1" dirty="0">
                <a:sym typeface="Wingdings" pitchFamily="2" charset="2"/>
              </a:rPr>
              <a:t>casting</a:t>
            </a:r>
            <a:endParaRPr lang="en-U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987287" y="2057400"/>
            <a:ext cx="6515100" cy="2308324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Send step event to all objects.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all_objects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getAllObjects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create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EventStep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s(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game_loop_count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create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on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all_objects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list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while not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do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-&gt;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with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while</a:t>
            </a:r>
          </a:p>
        </p:txBody>
      </p:sp>
    </p:spTree>
    <p:extLst>
      <p:ext uri="{BB962C8B-B14F-4D97-AF65-F5344CB8AC3E}">
        <p14:creationId xmlns:p14="http://schemas.microsoft.com/office/powerpoint/2010/main" val="2697695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Often, want only 1 instance of each Manger</a:t>
            </a:r>
          </a:p>
          <a:p>
            <a:pPr lvl="1"/>
            <a:r>
              <a:rPr lang="en-US" dirty="0"/>
              <a:t>e.g., Undefined if two objects managing graphics</a:t>
            </a:r>
          </a:p>
          <a:p>
            <a:r>
              <a:rPr lang="en-US" dirty="0"/>
              <a:t>How to </a:t>
            </a:r>
            <a:r>
              <a:rPr lang="en-US" i="1" dirty="0"/>
              <a:t>enforce</a:t>
            </a:r>
            <a:r>
              <a:rPr lang="en-US" dirty="0"/>
              <a:t> one and only 1 instance in C++?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7406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Runtime Type Casting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33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C++ strongly typed </a:t>
            </a:r>
            <a:r>
              <a:rPr lang="en-US" sz="2800" dirty="0">
                <a:sym typeface="Wingdings" pitchFamily="2" charset="2"/>
              </a:rPr>
              <a:t> conversion to another type needs to be made explicit</a:t>
            </a:r>
          </a:p>
          <a:p>
            <a:pPr lvl="1"/>
            <a:r>
              <a:rPr lang="en-US" sz="2400" dirty="0">
                <a:sym typeface="Wingdings" pitchFamily="2" charset="2"/>
              </a:rPr>
              <a:t>Called </a:t>
            </a:r>
            <a:r>
              <a:rPr lang="en-US" sz="2400" i="1" dirty="0">
                <a:sym typeface="Wingdings" pitchFamily="2" charset="2"/>
              </a:rPr>
              <a:t>type-casting</a:t>
            </a:r>
            <a:r>
              <a:rPr lang="en-US" sz="2400" dirty="0">
                <a:sym typeface="Wingdings" pitchFamily="2" charset="2"/>
              </a:rPr>
              <a:t> or </a:t>
            </a:r>
            <a:r>
              <a:rPr lang="en-US" sz="2400" i="1" dirty="0">
                <a:sym typeface="Wingdings" pitchFamily="2" charset="2"/>
              </a:rPr>
              <a:t>casting</a:t>
            </a:r>
          </a:p>
          <a:p>
            <a:r>
              <a:rPr lang="en-US" sz="2800" dirty="0"/>
              <a:t>Cast from base class to derived class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1800" dirty="0"/>
          </a:p>
          <a:p>
            <a:r>
              <a:rPr lang="en-US" sz="2800" dirty="0"/>
              <a:t>From Saucer Shoot: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3679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2974450"/>
            <a:ext cx="6515100" cy="107721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Base {};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Derived :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Base {};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Base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p_b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new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Base;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Derived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static_cast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&lt;Derived *&gt; 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p_b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4798612"/>
            <a:ext cx="8769626" cy="156966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Bullet::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if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-&gt;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getType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is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df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::COLLISION_EVENT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then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EventCollision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p_collision_event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static_cast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EventCollision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*&gt; 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hit(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p_collision_event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1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end if</a:t>
            </a:r>
          </a:p>
        </p:txBody>
      </p:sp>
    </p:spTree>
    <p:extLst>
      <p:ext uri="{BB962C8B-B14F-4D97-AF65-F5344CB8AC3E}">
        <p14:creationId xmlns:p14="http://schemas.microsoft.com/office/powerpoint/2010/main" val="284748069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en-US" dirty="0"/>
              <a:t>Do Not Ignore Compiler Warnings</a:t>
            </a:r>
          </a:p>
        </p:txBody>
      </p:sp>
      <p:sp>
        <p:nvSpPr>
          <p:cNvPr id="3" name="Rectangle 2"/>
          <p:cNvSpPr/>
          <p:nvPr/>
        </p:nvSpPr>
        <p:spPr>
          <a:xfrm>
            <a:off x="437984" y="1447800"/>
            <a:ext cx="8305800" cy="489364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Consolas" pitchFamily="49" charset="0"/>
              </a:rPr>
              <a:t>Tip #7!  </a:t>
            </a:r>
            <a:endParaRPr lang="en-US" sz="3200" dirty="0">
              <a:cs typeface="Consolas" pitchFamily="49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</a:rPr>
              <a:t>Compilers can allow conversion of one pointer type to another (e.g., 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* </a:t>
            </a:r>
            <a:r>
              <a:rPr lang="en-US" sz="2800" dirty="0">
                <a:cs typeface="Consolas" pitchFamily="49" charset="0"/>
              </a:rPr>
              <a:t>to </a:t>
            </a:r>
            <a:r>
              <a:rPr lang="en-US" sz="28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EventStep</a:t>
            </a:r>
            <a:r>
              <a:rPr lang="en-US" sz="28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*</a:t>
            </a:r>
            <a:r>
              <a:rPr lang="en-US" sz="2800" dirty="0">
                <a:cs typeface="Consolas" pitchFamily="49" charset="0"/>
              </a:rPr>
              <a:t>)</a:t>
            </a:r>
          </a:p>
          <a:p>
            <a:pPr marL="914400" lvl="1" indent="-457200">
              <a:buFont typeface="Calibri" pitchFamily="34" charset="0"/>
              <a:buChar char="–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They are both addresses after all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But compiler </a:t>
            </a:r>
            <a:r>
              <a:rPr lang="en-US" sz="2800" i="1" dirty="0">
                <a:cs typeface="Consolas" pitchFamily="49" charset="0"/>
                <a:sym typeface="Wingdings" pitchFamily="2" charset="2"/>
              </a:rPr>
              <a:t>will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provide warning message</a:t>
            </a:r>
          </a:p>
          <a:p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pPr algn="ctr"/>
            <a:r>
              <a:rPr lang="en-US" sz="2800" dirty="0">
                <a:cs typeface="Consolas" pitchFamily="49" charset="0"/>
                <a:sym typeface="Wingdings" pitchFamily="2" charset="2"/>
              </a:rPr>
              <a:t> Do </a:t>
            </a:r>
            <a:r>
              <a:rPr lang="en-US" sz="2800" b="1" dirty="0">
                <a:cs typeface="Consolas" pitchFamily="49" charset="0"/>
                <a:sym typeface="Wingdings" pitchFamily="2" charset="2"/>
              </a:rPr>
              <a:t>not</a:t>
            </a:r>
            <a:r>
              <a:rPr lang="en-US" sz="2800" dirty="0">
                <a:cs typeface="Consolas" pitchFamily="49" charset="0"/>
                <a:sym typeface="Wingdings" pitchFamily="2" charset="2"/>
              </a:rPr>
              <a:t> ignore!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>
              <a:cs typeface="Consolas" pitchFamily="49" charset="0"/>
              <a:sym typeface="Wingdings" pitchFamily="2" charset="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Usually, warnings because something unintended or dangerous is happening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>
                <a:cs typeface="Consolas" pitchFamily="49" charset="0"/>
                <a:sym typeface="Wingdings" pitchFamily="2" charset="2"/>
              </a:rPr>
              <a:t>If intend on conversion, make explicit with cast</a:t>
            </a:r>
          </a:p>
        </p:txBody>
      </p:sp>
    </p:spTree>
    <p:extLst>
      <p:ext uri="{BB962C8B-B14F-4D97-AF65-F5344CB8AC3E}">
        <p14:creationId xmlns:p14="http://schemas.microsoft.com/office/powerpoint/2010/main" val="384179510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What Do We Have?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Game objects </a:t>
            </a:r>
          </a:p>
          <a:p>
            <a:r>
              <a:rPr lang="en-US" dirty="0"/>
              <a:t>Lists of game objects</a:t>
            </a:r>
          </a:p>
          <a:p>
            <a:r>
              <a:rPr lang="en-US" dirty="0"/>
              <a:t>Iterators for game objects</a:t>
            </a:r>
          </a:p>
          <a:p>
            <a:r>
              <a:rPr lang="en-US" dirty="0"/>
              <a:t>Events</a:t>
            </a:r>
          </a:p>
          <a:p>
            <a:r>
              <a:rPr lang="en-US" dirty="0"/>
              <a:t>Means of passing them to game objects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Ready for World Manager!</a:t>
            </a:r>
          </a:p>
        </p:txBody>
      </p:sp>
    </p:spTree>
    <p:extLst>
      <p:ext uri="{BB962C8B-B14F-4D97-AF65-F5344CB8AC3E}">
        <p14:creationId xmlns:p14="http://schemas.microsoft.com/office/powerpoint/2010/main" val="396876611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– Part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Game World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Game Objects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Lists of Objects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Updating Game Objects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/>
              <a:t>Events					(</a:t>
            </a:r>
            <a:r>
              <a:rPr lang="en-US" dirty="0">
                <a:solidFill>
                  <a:srgbClr val="009900"/>
                </a:solidFill>
              </a:rPr>
              <a:t>done</a:t>
            </a:r>
            <a:r>
              <a:rPr lang="en-US" dirty="0"/>
              <a:t>)</a:t>
            </a:r>
          </a:p>
          <a:p>
            <a:r>
              <a:rPr lang="en-US" dirty="0" err="1"/>
              <a:t>WorldManager</a:t>
            </a:r>
            <a:r>
              <a:rPr lang="en-US" dirty="0"/>
              <a:t>			(</a:t>
            </a:r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28964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WorldManager.h</a:t>
            </a:r>
            <a:r>
              <a:rPr lang="en-US" dirty="0"/>
              <a:t> (1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447800"/>
            <a:ext cx="7162800" cy="477053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Manager.h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#include 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  <a:r>
              <a:rPr lang="en-US" sz="1600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ObjectList.h</a:t>
            </a:r>
            <a:r>
              <a:rPr lang="en-US" sz="1600" dirty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"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: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public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Manager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private: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           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Private (a singleton).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No assignment.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operator=(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&amp;);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No copying.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updates;  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List of all Objects in world to update.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deletions;      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List of all Objects in world to delete.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public: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Get the one and only instance of the </a:t>
            </a:r>
            <a:r>
              <a:rPr lang="en-US" sz="1600" i="1" dirty="0" err="1">
                <a:solidFill>
                  <a:srgbClr val="009900"/>
                </a:solidFill>
                <a:cs typeface="Consolas" pitchFamily="49" charset="0"/>
              </a:rPr>
              <a:t>WorldManager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static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&amp;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getInstance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Startup game world (initialize everything to empty).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0.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52874365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WorldManager.h</a:t>
            </a:r>
            <a:r>
              <a:rPr lang="en-US" dirty="0"/>
              <a:t> (2 of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447800"/>
            <a:ext cx="6790414" cy="5016758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Shutdown game world (delete all game world Objects).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600" i="1" dirty="0">
              <a:solidFill>
                <a:srgbClr val="009900"/>
              </a:solidFill>
              <a:cs typeface="Consolas" pitchFamily="49" charset="0"/>
            </a:endParaRPr>
          </a:p>
          <a:p>
            <a:r>
              <a:rPr lang="en-US" sz="1600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Add Object to world. Return 0 if ok, else -1.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insertObject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Remove Object from world. Return 0 if ok, else -1.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removeObject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list of all Objects in world.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getAllObjects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Update world.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Delete Objects marked for deletion.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void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update();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Indicate object is to be deleted at end of current game update.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Return 0 if ok, else -1.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markForDelete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(Object *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35773473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WorldManager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>
                <a:solidFill>
                  <a:srgbClr val="0070C0"/>
                </a:solidFill>
                <a:latin typeface="+mn-lt"/>
                <a:cs typeface="Consolas" panose="020B0609020204030204" pitchFamily="49" charset="0"/>
              </a:rPr>
              <a:t>startUp</a:t>
            </a:r>
            <a:r>
              <a:rPr lang="en-US" dirty="0">
                <a:solidFill>
                  <a:srgbClr val="0070C0"/>
                </a:solidFill>
                <a:latin typeface="+mn-lt"/>
                <a:cs typeface="Consolas" panose="020B0609020204030204" pitchFamily="49" charset="0"/>
              </a:rPr>
              <a:t>() </a:t>
            </a:r>
            <a:r>
              <a:rPr lang="en-US" dirty="0">
                <a:latin typeface="+mn-lt"/>
              </a:rPr>
              <a:t>and </a:t>
            </a:r>
            <a:r>
              <a:rPr lang="en-US" dirty="0" err="1">
                <a:solidFill>
                  <a:srgbClr val="0070C0"/>
                </a:solidFill>
                <a:latin typeface="+mn-lt"/>
                <a:cs typeface="Consolas" panose="020B0609020204030204" pitchFamily="49" charset="0"/>
              </a:rPr>
              <a:t>shutDown</a:t>
            </a:r>
            <a:r>
              <a:rPr lang="en-US" dirty="0">
                <a:solidFill>
                  <a:srgbClr val="0070C0"/>
                </a:solidFill>
                <a:latin typeface="+mn-lt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2885" y="3733800"/>
            <a:ext cx="6941489" cy="280076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Shutdown game world (delete all game world Objects).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Delete all game objects.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ol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= updates   </a:t>
            </a:r>
            <a:r>
              <a:rPr lang="en-US" sz="1600" i="1" dirty="0">
                <a:solidFill>
                  <a:srgbClr val="009900"/>
                </a:solidFill>
                <a:cs typeface="Consolas" pitchFamily="49" charset="0"/>
              </a:rPr>
              <a:t>// Copy list so can delete during iteration.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li(&amp;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ol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  for 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li.first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not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delete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li.currentObject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end for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Manager::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shutDown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676400"/>
            <a:ext cx="6941489" cy="181588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009900"/>
                </a:solidFill>
              </a:rPr>
              <a:t> // Startup game world (initialize everything to empty).</a:t>
            </a:r>
          </a:p>
          <a:p>
            <a:r>
              <a:rPr lang="en-US" sz="1600" i="1" dirty="0">
                <a:solidFill>
                  <a:srgbClr val="009900"/>
                </a:solidFill>
              </a:rPr>
              <a:t> // Return 0.</a:t>
            </a:r>
          </a:p>
          <a:p>
            <a:r>
              <a:rPr lang="en-US" sz="1600" dirty="0"/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void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sz="16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updates.clear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deletions.clear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 Manager::</a:t>
            </a:r>
            <a:r>
              <a:rPr lang="en-US" sz="1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startUp</a:t>
            </a:r>
            <a:r>
              <a:rPr lang="en-US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00028929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Extensions to Object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545212"/>
            <a:ext cx="8229600" cy="4525963"/>
          </a:xfrm>
        </p:spPr>
        <p:txBody>
          <a:bodyPr/>
          <a:lstStyle/>
          <a:p>
            <a:r>
              <a:rPr lang="en-US" dirty="0"/>
              <a:t>Event handler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Constructor</a:t>
            </a:r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Destructor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154812"/>
            <a:ext cx="5943600" cy="923330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Handle event (default is to ignore everything).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Return 0 if ignored, else 1 if handled.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virtual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 *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919824"/>
            <a:ext cx="5105400" cy="64633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Add self to game world.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insertObject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this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583812"/>
            <a:ext cx="5105400" cy="646331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Remove self from game world.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removeObject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this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40400" y="4419600"/>
            <a:ext cx="3270832" cy="1261884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cs typeface="Consolas" pitchFamily="49" charset="0"/>
              </a:rPr>
              <a:t>Remember in Saucer Shoot?</a:t>
            </a: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new Saucer;</a:t>
            </a:r>
          </a:p>
          <a:p>
            <a:r>
              <a:rPr lang="en-US" i="1" dirty="0">
                <a:solidFill>
                  <a:srgbClr val="008000"/>
                </a:solidFill>
                <a:cs typeface="Consolas" pitchFamily="49" charset="0"/>
              </a:rPr>
              <a:t>// Without grabbing return value</a:t>
            </a:r>
          </a:p>
          <a:p>
            <a:r>
              <a:rPr lang="en-US" sz="2000" dirty="0">
                <a:cs typeface="Consolas" pitchFamily="49" charset="0"/>
                <a:sym typeface="Wingdings" pitchFamily="2" charset="2"/>
              </a:rPr>
              <a:t> </a:t>
            </a:r>
            <a:r>
              <a:rPr lang="en-US" sz="2000" dirty="0">
                <a:cs typeface="Consolas" pitchFamily="49" charset="0"/>
              </a:rPr>
              <a:t>Now you know how</a:t>
            </a:r>
            <a:r>
              <a:rPr lang="en-US" sz="2000" dirty="0"/>
              <a:t>!</a:t>
            </a:r>
            <a:endParaRPr lang="en-US" sz="2000" dirty="0"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80482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Deferred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80" y="1357865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Each step of game loop, iterate over all Objects </a:t>
            </a:r>
            <a:r>
              <a:rPr lang="en-US" dirty="0">
                <a:sym typeface="Wingdings" pitchFamily="2" charset="2"/>
              </a:rPr>
              <a:t> send “step” event</a:t>
            </a:r>
          </a:p>
          <a:p>
            <a:r>
              <a:rPr lang="en-US" dirty="0">
                <a:sym typeface="Wingdings" pitchFamily="2" charset="2"/>
              </a:rPr>
              <a:t>Object may be tempted to delete itself or another</a:t>
            </a:r>
            <a:endParaRPr lang="en-US" dirty="0"/>
          </a:p>
          <a:p>
            <a:pPr lvl="1"/>
            <a:r>
              <a:rPr lang="en-US" dirty="0"/>
              <a:t>e.g., when collision occurs</a:t>
            </a:r>
          </a:p>
          <a:p>
            <a:pPr lvl="1"/>
            <a:r>
              <a:rPr lang="en-US" dirty="0"/>
              <a:t>e.g., after fixed amount of time</a:t>
            </a:r>
          </a:p>
          <a:p>
            <a:r>
              <a:rPr lang="en-US" dirty="0"/>
              <a:t>But may be in middle of iteration!  Other Object may still act on same event</a:t>
            </a:r>
          </a:p>
          <a:p>
            <a:pPr lvl="1"/>
            <a:r>
              <a:rPr lang="en-US" dirty="0"/>
              <a:t>e.g., for collision, </a:t>
            </a:r>
            <a:r>
              <a:rPr lang="en-US" sz="26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eventHandler</a:t>
            </a:r>
            <a:r>
              <a:rPr lang="en-US" sz="2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  <a:r>
              <a:rPr lang="en-US" sz="2600" dirty="0">
                <a:solidFill>
                  <a:srgbClr val="0070C0"/>
                </a:solidFill>
                <a:cs typeface="Consolas" pitchFamily="49" charset="0"/>
              </a:rPr>
              <a:t> </a:t>
            </a:r>
            <a:r>
              <a:rPr lang="en-US" dirty="0"/>
              <a:t>for both objects called, even if one “deletes” another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867400"/>
            <a:ext cx="8337795" cy="46166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Implement deferred deletion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WorldManager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::</a:t>
            </a:r>
            <a:r>
              <a:rPr lang="en-US" sz="2000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markForDelete</a:t>
            </a:r>
            <a:r>
              <a:rPr lang="en-US" sz="20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()</a:t>
            </a:r>
            <a:endParaRPr lang="en-US" sz="2000" dirty="0">
              <a:solidFill>
                <a:srgbClr val="0070C0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62940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WorldManager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markForDelete</a:t>
            </a:r>
            <a:r>
              <a:rPr lang="en-US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7315200" cy="4247317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Indicate Object is to be deleted at end of current game loop.</a:t>
            </a:r>
          </a:p>
          <a:p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Return 0 if ok, else -1.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WorldManager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::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markForDelete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(Object *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i="1" dirty="0">
              <a:solidFill>
                <a:srgbClr val="0099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Object might already have been marked, so only add once.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create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ObjectListIterator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li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on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deletions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list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while not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li.isDone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do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if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li.currentObj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is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then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Object already in list.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return 0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end if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li.next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end while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>
                <a:solidFill>
                  <a:srgbClr val="009900"/>
                </a:solidFill>
                <a:cs typeface="Consolas" pitchFamily="49" charset="0"/>
              </a:rPr>
              <a:t>// Object not in list, so add</a:t>
            </a:r>
            <a:r>
              <a:rPr lang="en-US" i="1" dirty="0">
                <a:solidFill>
                  <a:srgbClr val="009900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deletions.insert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p_o</a:t>
            </a:r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6866353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31820</TotalTime>
  <Words>29235</Words>
  <Application>Microsoft Office PowerPoint</Application>
  <PresentationFormat>On-screen Show (4:3)</PresentationFormat>
  <Paragraphs>4906</Paragraphs>
  <Slides>295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295</vt:i4>
      </vt:variant>
    </vt:vector>
  </HeadingPairs>
  <TitlesOfParts>
    <vt:vector size="302" baseType="lpstr">
      <vt:lpstr>Arial</vt:lpstr>
      <vt:lpstr>Calibri</vt:lpstr>
      <vt:lpstr>Consolas</vt:lpstr>
      <vt:lpstr>Courier New</vt:lpstr>
      <vt:lpstr>Times New Roman</vt:lpstr>
      <vt:lpstr>Wingdings</vt:lpstr>
      <vt:lpstr>Theme1</vt:lpstr>
      <vt:lpstr>Chapter 4</vt:lpstr>
      <vt:lpstr>Outline – Part I</vt:lpstr>
      <vt:lpstr>Dragonfly Overview</vt:lpstr>
      <vt:lpstr>Dragonfly Classes</vt:lpstr>
      <vt:lpstr>Managers</vt:lpstr>
      <vt:lpstr>Manager.h</vt:lpstr>
      <vt:lpstr>Dragonfly Header files</vt:lpstr>
      <vt:lpstr>Managers in C++: Global Variables?</vt:lpstr>
      <vt:lpstr>Managers</vt:lpstr>
      <vt:lpstr>Managers: C++ Singletons</vt:lpstr>
      <vt:lpstr>Managers in C++: Static Variables?</vt:lpstr>
      <vt:lpstr>Outline – Part I</vt:lpstr>
      <vt:lpstr>Game Engine Messages</vt:lpstr>
      <vt:lpstr>The LogManager – Functionality</vt:lpstr>
      <vt:lpstr>General Purpose Output</vt:lpstr>
      <vt:lpstr>General Purpose Output</vt:lpstr>
      <vt:lpstr>Flushing Output</vt:lpstr>
      <vt:lpstr>LogManager -   Attributes and Methods</vt:lpstr>
      <vt:lpstr>Conditional Compilation</vt:lpstr>
      <vt:lpstr>Once-only Header Files</vt:lpstr>
      <vt:lpstr>Platform-Specific Code</vt:lpstr>
      <vt:lpstr>LogManager.h</vt:lpstr>
      <vt:lpstr>Using the LogManager (1 of 2)</vt:lpstr>
      <vt:lpstr>Using the LogManager (2 of 2)</vt:lpstr>
      <vt:lpstr>Development Checkpoint #1!</vt:lpstr>
      <vt:lpstr>Outline – Part I</vt:lpstr>
      <vt:lpstr>The Game Loop</vt:lpstr>
      <vt:lpstr>The Game Loop with Timing</vt:lpstr>
      <vt:lpstr>Measuring Computer Time (1 of 2)</vt:lpstr>
      <vt:lpstr>Measuring Computer Time (2 of 2)</vt:lpstr>
      <vt:lpstr>Elapsed Time – Linux</vt:lpstr>
      <vt:lpstr>Elapsed Time – Mac</vt:lpstr>
      <vt:lpstr>Elapsed Time – Windows</vt:lpstr>
      <vt:lpstr>The Clock Class</vt:lpstr>
      <vt:lpstr>Clock.h</vt:lpstr>
      <vt:lpstr>Sleeping</vt:lpstr>
      <vt:lpstr>Game Loop with Clock</vt:lpstr>
      <vt:lpstr>Additional Timing Topics</vt:lpstr>
      <vt:lpstr>Outline – Part I</vt:lpstr>
      <vt:lpstr>GameManager.h (1 of 2)</vt:lpstr>
      <vt:lpstr>GameManager.h (2 of 2)</vt:lpstr>
      <vt:lpstr>Development Checkpoint #2!</vt:lpstr>
      <vt:lpstr>Timing from Shell/Terminal</vt:lpstr>
      <vt:lpstr>Outline – Part I</vt:lpstr>
      <vt:lpstr>Outline – Part II</vt:lpstr>
      <vt:lpstr>The Game World</vt:lpstr>
      <vt:lpstr>Game Object</vt:lpstr>
      <vt:lpstr>Vector.h (1 of 2)</vt:lpstr>
      <vt:lpstr>Vector.h (2 of 2)</vt:lpstr>
      <vt:lpstr>Object.h</vt:lpstr>
      <vt:lpstr>Object.h</vt:lpstr>
      <vt:lpstr>Outline – Part II</vt:lpstr>
      <vt:lpstr>Lists of Game Objects (1 of 3)</vt:lpstr>
      <vt:lpstr>Lists of Game Objects (2 of 3)</vt:lpstr>
      <vt:lpstr>Lists of Game Objects (2 of 3)</vt:lpstr>
      <vt:lpstr>Lists of Game Objects (3 of 3)</vt:lpstr>
      <vt:lpstr>ObjectList.h (1 of 2)</vt:lpstr>
      <vt:lpstr>ObjectList.h (1 of 2)</vt:lpstr>
      <vt:lpstr>ObjectList.h (2 of 2)</vt:lpstr>
      <vt:lpstr>Pointer Naming Convention</vt:lpstr>
      <vt:lpstr>Iterators</vt:lpstr>
      <vt:lpstr>Iterator for List Class (1 of 3)</vt:lpstr>
      <vt:lpstr>Iterator for List Class (2 of 3)</vt:lpstr>
      <vt:lpstr>Iterator for List Class (3 of 3)</vt:lpstr>
      <vt:lpstr>ObjectListIterator.h</vt:lpstr>
      <vt:lpstr>ObjectListIterator.h</vt:lpstr>
      <vt:lpstr>Array Bounds in C++</vt:lpstr>
      <vt:lpstr>Development Checkpoint #3!</vt:lpstr>
      <vt:lpstr>Outline – Part II</vt:lpstr>
      <vt:lpstr>Updating Game Objects</vt:lpstr>
      <vt:lpstr>Game Loop with Update</vt:lpstr>
      <vt:lpstr>Single Phase Update</vt:lpstr>
      <vt:lpstr>Phased Updates</vt:lpstr>
      <vt:lpstr>Outline – Part II</vt:lpstr>
      <vt:lpstr>Events</vt:lpstr>
      <vt:lpstr>Simple Approach</vt:lpstr>
      <vt:lpstr>Statically-Typed is Inflexible</vt:lpstr>
      <vt:lpstr>Encapsulating Event in Object</vt:lpstr>
      <vt:lpstr>Event Types (1 of 3)</vt:lpstr>
      <vt:lpstr>Event Types (2 of 3)</vt:lpstr>
      <vt:lpstr>Event Types (3 of 3)</vt:lpstr>
      <vt:lpstr>Event Arguments</vt:lpstr>
      <vt:lpstr>Chain of Responsibility (1 of 2)</vt:lpstr>
      <vt:lpstr>Chain of Responsibility (2 of 2)</vt:lpstr>
      <vt:lpstr>Event.h</vt:lpstr>
      <vt:lpstr>Dragonfly Events</vt:lpstr>
      <vt:lpstr>EventStep.h</vt:lpstr>
      <vt:lpstr>Dereferencing Pointers</vt:lpstr>
      <vt:lpstr>Sending Step Events</vt:lpstr>
      <vt:lpstr>Runtime Type Casting</vt:lpstr>
      <vt:lpstr>Do Not Ignore Compiler Warnings</vt:lpstr>
      <vt:lpstr>Ok, What Do We Have?</vt:lpstr>
      <vt:lpstr>Outline – Part II</vt:lpstr>
      <vt:lpstr>WorldManager.h (1 of 2)</vt:lpstr>
      <vt:lpstr>WorldManager.h (2 of 2)</vt:lpstr>
      <vt:lpstr>WorldManager  startUp() and shutDown()</vt:lpstr>
      <vt:lpstr>Extensions to Object</vt:lpstr>
      <vt:lpstr>Need for Deferred Deletion</vt:lpstr>
      <vt:lpstr>WorldManager markForDelete()</vt:lpstr>
      <vt:lpstr>WorldManager update()</vt:lpstr>
      <vt:lpstr>Program Flow for Game Objects</vt:lpstr>
      <vt:lpstr>Development Checkpoint #4!</vt:lpstr>
      <vt:lpstr>Outline – Part II</vt:lpstr>
      <vt:lpstr>Ready for Dragonfly Egg!</vt:lpstr>
      <vt:lpstr>Version Control</vt:lpstr>
      <vt:lpstr>Outline – Part III</vt:lpstr>
      <vt:lpstr>Manager onEvent()</vt:lpstr>
      <vt:lpstr>Outline – Part III</vt:lpstr>
      <vt:lpstr>Simple and Fast Multimedia Library - SFML Overview</vt:lpstr>
      <vt:lpstr>Dragonfly with SFML</vt:lpstr>
      <vt:lpstr>SFML Window</vt:lpstr>
      <vt:lpstr>SFML Font</vt:lpstr>
      <vt:lpstr>SFML Text</vt:lpstr>
      <vt:lpstr>SFML Drawing Text</vt:lpstr>
      <vt:lpstr>SFML Hello, World! for Dragonfly (1 of 2)</vt:lpstr>
      <vt:lpstr>SFML Hello, World! for Dragonfly (2 of 2)</vt:lpstr>
      <vt:lpstr>Outline – Part III</vt:lpstr>
      <vt:lpstr>Life is Better with Color</vt:lpstr>
      <vt:lpstr>DisplayManager.h (1 of 2)</vt:lpstr>
      <vt:lpstr>DisplayManager.h (2 of 2)</vt:lpstr>
      <vt:lpstr>Graphics Manager startUp()</vt:lpstr>
      <vt:lpstr>DisplayManager Drawing Helpers</vt:lpstr>
      <vt:lpstr>DisplayManager Drawing Helpers – charHeight() and spacesToPixels()</vt:lpstr>
      <vt:lpstr>DisplayManager drawCh() (1 of 2)</vt:lpstr>
      <vt:lpstr>DisplayManager drawCh() (2 of 2)</vt:lpstr>
      <vt:lpstr>DisplayManager swapBuffers()</vt:lpstr>
      <vt:lpstr>DisplayManager drawString() (1 of 2)</vt:lpstr>
      <vt:lpstr>DisplayManager  drawString() (2 of 2)</vt:lpstr>
      <vt:lpstr>DisplayManager Methods not Described</vt:lpstr>
      <vt:lpstr>Using the DisplayManager (1 of 3)</vt:lpstr>
      <vt:lpstr>Using the DisplayManager (2 of 3)</vt:lpstr>
      <vt:lpstr>Using the DisplayManager (3 of 3)</vt:lpstr>
      <vt:lpstr>Drawing in Layers</vt:lpstr>
      <vt:lpstr>Object Extensions to Support Altitude</vt:lpstr>
      <vt:lpstr>WorldManager Extensions  to Support Altitude</vt:lpstr>
      <vt:lpstr>Development Checkpoint #5!</vt:lpstr>
      <vt:lpstr>Develop and Test in Isolation</vt:lpstr>
      <vt:lpstr>Outline – Part III</vt:lpstr>
      <vt:lpstr>The Need to Manage Input</vt:lpstr>
      <vt:lpstr>Input Workflow</vt:lpstr>
      <vt:lpstr>Managing Input</vt:lpstr>
      <vt:lpstr>Input in Dragonfly</vt:lpstr>
      <vt:lpstr>SFML for Game-Type Input (1 of 2)</vt:lpstr>
      <vt:lpstr>SFML for Game-Type Input (2 of 2)</vt:lpstr>
      <vt:lpstr>InputManager.h</vt:lpstr>
      <vt:lpstr>Checking StartUp Status</vt:lpstr>
      <vt:lpstr>InputManager startUp()</vt:lpstr>
      <vt:lpstr>InputManager shutDown()</vt:lpstr>
      <vt:lpstr>InputManager getInput() (1 of 2)</vt:lpstr>
      <vt:lpstr>InputManager getInput() (2 of 2)</vt:lpstr>
      <vt:lpstr>InputManager Misc</vt:lpstr>
      <vt:lpstr>EventKeyboard.h (1 of 2)</vt:lpstr>
      <vt:lpstr>EventKeyboard.h (2 of 2)</vt:lpstr>
      <vt:lpstr>EventKeyboard.h (2 of 2)</vt:lpstr>
      <vt:lpstr>EventMouse.h (1 of 2)</vt:lpstr>
      <vt:lpstr>EventMouse.h (2 of 2)</vt:lpstr>
      <vt:lpstr>What Have We Done? The Complete Game Loop!</vt:lpstr>
      <vt:lpstr>Development Checkpoint #6! </vt:lpstr>
      <vt:lpstr>Outline – Part III</vt:lpstr>
      <vt:lpstr>Kinematics</vt:lpstr>
      <vt:lpstr>Object Extensions to Support Kinematics</vt:lpstr>
      <vt:lpstr>Object Extensions to Support Kinematics</vt:lpstr>
      <vt:lpstr>Object predictPosition()</vt:lpstr>
      <vt:lpstr>WorldManager Extensions to update() to Support Velocity</vt:lpstr>
      <vt:lpstr>Using Velocity – Example</vt:lpstr>
      <vt:lpstr>Outline – Part III</vt:lpstr>
      <vt:lpstr>Collision Detection</vt:lpstr>
      <vt:lpstr>Overlap Testing</vt:lpstr>
      <vt:lpstr>Overlap Testing Limitations</vt:lpstr>
      <vt:lpstr>Dealing with Complexity</vt:lpstr>
      <vt:lpstr>Complex Geometry: Bounding Volume (1 of 3)</vt:lpstr>
      <vt:lpstr>Complex Geometry: Bounding Volume (2 of 3)</vt:lpstr>
      <vt:lpstr>Complex Geometry: Bounding Volume (3 of 3)</vt:lpstr>
      <vt:lpstr>Collision Resolution</vt:lpstr>
      <vt:lpstr>Collisions in Dragonfly</vt:lpstr>
      <vt:lpstr>Collidable Entities</vt:lpstr>
      <vt:lpstr>Solidness States in Object.h</vt:lpstr>
      <vt:lpstr>Extensions to Object to Support Solidness</vt:lpstr>
      <vt:lpstr>EventCollision.h (1 of 2)</vt:lpstr>
      <vt:lpstr>EventCollision.h (2 of 2)</vt:lpstr>
      <vt:lpstr>Extensions to WorldManager to Support Collisions</vt:lpstr>
      <vt:lpstr>Utility positionsIntersect()</vt:lpstr>
      <vt:lpstr>Extensions to WorldManager to Support Collisions</vt:lpstr>
      <vt:lpstr>WorldManager moveObject()</vt:lpstr>
      <vt:lpstr>Outline – Part III</vt:lpstr>
      <vt:lpstr>World Boundaries</vt:lpstr>
      <vt:lpstr>EventOut.h</vt:lpstr>
      <vt:lpstr>Extensions to WorldManager to Support Boundaries</vt:lpstr>
      <vt:lpstr>Development Checkpoint #7!</vt:lpstr>
      <vt:lpstr>Ready for Dragonfly Naiad!</vt:lpstr>
      <vt:lpstr>Saucer Shoot Naiad</vt:lpstr>
      <vt:lpstr>Outline – Part IV</vt:lpstr>
      <vt:lpstr>Runtime Resource Management</vt:lpstr>
      <vt:lpstr>Runtime Resource Management </vt:lpstr>
      <vt:lpstr>Resource Management in Dragonfly</vt:lpstr>
      <vt:lpstr>Frames</vt:lpstr>
      <vt:lpstr>Frame.h</vt:lpstr>
      <vt:lpstr>Frame draw()</vt:lpstr>
      <vt:lpstr>Sprites</vt:lpstr>
      <vt:lpstr>Sprite.h (1 of 3)</vt:lpstr>
      <vt:lpstr>Sprite.h (1 of 3)</vt:lpstr>
      <vt:lpstr>Sprite.h (1 of 3)</vt:lpstr>
      <vt:lpstr>Sprite.h (2 of 3)</vt:lpstr>
      <vt:lpstr>Sprite.h (3 of 3)</vt:lpstr>
      <vt:lpstr>Sprite Constructor</vt:lpstr>
      <vt:lpstr>Sprite Destructor</vt:lpstr>
      <vt:lpstr>Sprite addFrame()</vt:lpstr>
      <vt:lpstr>Sprite getFrame()</vt:lpstr>
      <vt:lpstr>Outline – Part IV</vt:lpstr>
      <vt:lpstr>ResourceManager.h (1 of 2)</vt:lpstr>
      <vt:lpstr>ResourceManager.h (1 of 2)</vt:lpstr>
      <vt:lpstr>ResourceManager.h (2 of 2)</vt:lpstr>
      <vt:lpstr>Reading Sprite from File</vt:lpstr>
      <vt:lpstr>Example of C++ File Input</vt:lpstr>
      <vt:lpstr>ResourceManager loadSprite()</vt:lpstr>
      <vt:lpstr>Helper Functions for Loading Sprites</vt:lpstr>
      <vt:lpstr>getLine()</vt:lpstr>
      <vt:lpstr>readData()</vt:lpstr>
      <vt:lpstr>matchLineInt()</vt:lpstr>
      <vt:lpstr>matchFrame()</vt:lpstr>
      <vt:lpstr>ResourceManager unloadSprite()</vt:lpstr>
      <vt:lpstr>ResourceManager getSprite()</vt:lpstr>
      <vt:lpstr>Development Checkpoint #8!</vt:lpstr>
      <vt:lpstr>Outline – Part IV</vt:lpstr>
      <vt:lpstr>Using Sprites</vt:lpstr>
      <vt:lpstr>Animation.h (1 of 2)</vt:lpstr>
      <vt:lpstr>Animation.h (2 of 2)</vt:lpstr>
      <vt:lpstr>Animation draw() (1 of 2)</vt:lpstr>
      <vt:lpstr>Animation draw() (1 of 2)</vt:lpstr>
      <vt:lpstr>Development Checkpoint #9!</vt:lpstr>
      <vt:lpstr>Outline – Part IV</vt:lpstr>
      <vt:lpstr>Boxes</vt:lpstr>
      <vt:lpstr>Box.h</vt:lpstr>
      <vt:lpstr>Bounding Boxes</vt:lpstr>
      <vt:lpstr>Extensions to Object to Support Bounding Boxes</vt:lpstr>
      <vt:lpstr>Collisions with Boxes</vt:lpstr>
      <vt:lpstr>Box Intersects Box – Cases </vt:lpstr>
      <vt:lpstr>Box Intersects Box – Step 1</vt:lpstr>
      <vt:lpstr>Box Intersects Box – Step 2</vt:lpstr>
      <vt:lpstr>Box Intersects Box –  Step 1 and Step 2</vt:lpstr>
      <vt:lpstr>boxIntersectsBox()</vt:lpstr>
      <vt:lpstr>getWorldBox()</vt:lpstr>
      <vt:lpstr>getWorldBox()</vt:lpstr>
      <vt:lpstr>WorldManager getCollisions() with Bounding Boxes</vt:lpstr>
      <vt:lpstr>Visualizing Bounding Boxes for Debugging (1 of 2)</vt:lpstr>
      <vt:lpstr>Visualizing Bounding Boxes for Debugging (2 of 2)</vt:lpstr>
      <vt:lpstr>Outline – Part IV</vt:lpstr>
      <vt:lpstr>Boxes for Boundaries</vt:lpstr>
      <vt:lpstr>Extensions to WorldManager to Support Views</vt:lpstr>
      <vt:lpstr>Extensions to WorldManager to Support Views</vt:lpstr>
      <vt:lpstr>Refactor moveObject() for EventOut</vt:lpstr>
      <vt:lpstr>Views</vt:lpstr>
      <vt:lpstr>worldToView()</vt:lpstr>
      <vt:lpstr>Extensions to WorldManager draw() to Support Views (1 of 2)</vt:lpstr>
      <vt:lpstr>Extensions to WorldManager draw() to Support Views (2 of 2)</vt:lpstr>
      <vt:lpstr>WorldManager setViewPosition()</vt:lpstr>
      <vt:lpstr>WorldManager setViewFollowing()</vt:lpstr>
      <vt:lpstr>Extension to WorldManager moveObject() to Support Views</vt:lpstr>
      <vt:lpstr>Using Views</vt:lpstr>
      <vt:lpstr>Player Camera Control</vt:lpstr>
      <vt:lpstr>Development Checkpoint #10!</vt:lpstr>
      <vt:lpstr>Outline – Part IV</vt:lpstr>
      <vt:lpstr>SFML for Audio</vt:lpstr>
      <vt:lpstr>SFML Playing Sound</vt:lpstr>
      <vt:lpstr>SFML Playing Music (1 of 2)</vt:lpstr>
      <vt:lpstr>SFML Playing Music (2 of 2)</vt:lpstr>
      <vt:lpstr>Dragonfly Audio</vt:lpstr>
      <vt:lpstr>Sound.h</vt:lpstr>
      <vt:lpstr>Sound.h</vt:lpstr>
      <vt:lpstr>Music.h</vt:lpstr>
      <vt:lpstr>Music.h</vt:lpstr>
      <vt:lpstr>Extend ResourceManager</vt:lpstr>
      <vt:lpstr>ResourceManager loadSound()</vt:lpstr>
      <vt:lpstr>Sound/Music Methods Similar to Sprite Methods</vt:lpstr>
      <vt:lpstr>Using Audio – e.g., Saucer Shoot</vt:lpstr>
      <vt:lpstr>Development Checkpoint #11!</vt:lpstr>
      <vt:lpstr>Outline – Part IV</vt:lpstr>
      <vt:lpstr>Different Object Types</vt:lpstr>
      <vt:lpstr>ViewObject.h (1 of 2)</vt:lpstr>
      <vt:lpstr>ViewObject.h (1 of 2)</vt:lpstr>
      <vt:lpstr>ViewObject.h (2 of 2)</vt:lpstr>
      <vt:lpstr>ViewObject Constructor</vt:lpstr>
      <vt:lpstr>ViewObject setLocation()</vt:lpstr>
      <vt:lpstr>ViewObject setBorder()</vt:lpstr>
      <vt:lpstr>ViewObject draw()</vt:lpstr>
      <vt:lpstr>intToString() Utility</vt:lpstr>
      <vt:lpstr>Extension to WorldManager draw() to Support ViewObjects</vt:lpstr>
      <vt:lpstr>Dynamic Cast</vt:lpstr>
      <vt:lpstr>ViewEvent.h</vt:lpstr>
      <vt:lpstr>ViewObject eventHandler()</vt:lpstr>
      <vt:lpstr>Using ViewObjects</vt:lpstr>
      <vt:lpstr>Development Checkpoint #13!</vt:lpstr>
      <vt:lpstr>Ready for Dragonfly!</vt:lpstr>
      <vt:lpstr>Saucer Shoot Dragonfly</vt:lpstr>
      <vt:lpstr>Dragonfly Optional Elements</vt:lpstr>
    </vt:vector>
  </TitlesOfParts>
  <Company>Worcester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Administrator</dc:creator>
  <cp:lastModifiedBy>Mark Claypool</cp:lastModifiedBy>
  <cp:revision>719</cp:revision>
  <cp:lastPrinted>2016-08-28T20:59:17Z</cp:lastPrinted>
  <dcterms:created xsi:type="dcterms:W3CDTF">2013-08-28T12:46:38Z</dcterms:created>
  <dcterms:modified xsi:type="dcterms:W3CDTF">2019-10-18T16:02:51Z</dcterms:modified>
</cp:coreProperties>
</file>