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78" r:id="rId2"/>
    <p:sldId id="279" r:id="rId3"/>
    <p:sldId id="280" r:id="rId4"/>
    <p:sldId id="281" r:id="rId5"/>
    <p:sldId id="283" r:id="rId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15" autoAdjust="0"/>
    <p:restoredTop sz="94660"/>
  </p:normalViewPr>
  <p:slideViewPr>
    <p:cSldViewPr>
      <p:cViewPr varScale="1">
        <p:scale>
          <a:sx n="61" d="100"/>
          <a:sy n="61" d="100"/>
        </p:scale>
        <p:origin x="1404" y="2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84726AB0-7070-42B2-931D-FE2B24D291C4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AA7380E-2737-4322-92DA-1D2538194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5836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162" cy="4792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829" y="0"/>
            <a:ext cx="3170162" cy="4792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735E6-F835-4B75-809E-AC3BF0D46F8A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763" y="4560988"/>
            <a:ext cx="5851676" cy="43192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891"/>
            <a:ext cx="3170162" cy="4792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829" y="9119891"/>
            <a:ext cx="3170162" cy="4792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23CB9-5B13-421B-BE4D-C2BDB2E0D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018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75024"/>
            <a:ext cx="7772400" cy="10699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762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rot="20125215" flipH="1">
            <a:off x="4015763" y="5064296"/>
            <a:ext cx="1277914" cy="16004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##       ##</a:t>
            </a:r>
          </a:p>
          <a:p>
            <a:r>
              <a:rPr lang="en-US" sz="14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##(O)##  </a:t>
            </a:r>
          </a:p>
          <a:p>
            <a:r>
              <a:rPr lang="en-US" sz="14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#\|/#   </a:t>
            </a:r>
          </a:p>
          <a:p>
            <a:r>
              <a:rPr lang="en-US" sz="14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##  |  ## </a:t>
            </a:r>
          </a:p>
          <a:p>
            <a:r>
              <a:rPr lang="en-US" sz="14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##   |   ##</a:t>
            </a:r>
          </a:p>
          <a:p>
            <a:r>
              <a:rPr lang="en-US" sz="14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  |     </a:t>
            </a:r>
          </a:p>
          <a:p>
            <a:r>
              <a:rPr lang="en-US" sz="14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  | </a:t>
            </a:r>
            <a:endParaRPr lang="en-US" sz="1400" b="1" dirty="0">
              <a:ln w="9525">
                <a:solidFill>
                  <a:srgbClr val="003300"/>
                </a:solidFill>
              </a:ln>
              <a:solidFill>
                <a:srgbClr val="008000"/>
              </a:solidFill>
              <a:effectLst>
                <a:glow rad="127000">
                  <a:srgbClr val="99CC00"/>
                </a:glo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23780" y="228600"/>
            <a:ext cx="689644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____                               ______ </a:t>
            </a:r>
          </a:p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/ __ \                             / __/ / </a:t>
            </a:r>
          </a:p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/ / / /____ ___ _____  ____  ____  / /_/ /_  __  </a:t>
            </a:r>
          </a:p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/ / / / ___/ __ `/ __ `/ __ \/ __ \/ /_/ / / / /</a:t>
            </a:r>
          </a:p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/ /_/ / /  / /_/ / /_/ / /_/ / / / / / / / /_/ /   </a:t>
            </a:r>
          </a:p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/_____/_/   \__,_/\__, /\____/_/ /_/_/ /_/\__, /     </a:t>
            </a:r>
          </a:p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           __ / /                  ___/ / </a:t>
            </a:r>
          </a:p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          /____/                  /____/   </a:t>
            </a:r>
            <a:endParaRPr lang="en-US" b="1" dirty="0">
              <a:solidFill>
                <a:srgbClr val="009900"/>
              </a:solidFill>
              <a:effectLst>
                <a:glow rad="127000">
                  <a:srgbClr val="99CC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 rot="20125215" flipH="1">
            <a:off x="4015763" y="5064296"/>
            <a:ext cx="1277914" cy="16004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##       ##</a:t>
            </a:r>
          </a:p>
          <a:p>
            <a:r>
              <a:rPr lang="en-US" sz="14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##(O)##  </a:t>
            </a:r>
          </a:p>
          <a:p>
            <a:r>
              <a:rPr lang="en-US" sz="14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#\|/#   </a:t>
            </a:r>
          </a:p>
          <a:p>
            <a:r>
              <a:rPr lang="en-US" sz="14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##  |  ## </a:t>
            </a:r>
          </a:p>
          <a:p>
            <a:r>
              <a:rPr lang="en-US" sz="14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##   |   ##</a:t>
            </a:r>
          </a:p>
          <a:p>
            <a:r>
              <a:rPr lang="en-US" sz="14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  |     </a:t>
            </a:r>
          </a:p>
          <a:p>
            <a:r>
              <a:rPr lang="en-US" sz="14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  | </a:t>
            </a:r>
            <a:endParaRPr lang="en-US" sz="1400" b="1" dirty="0">
              <a:ln w="9525">
                <a:solidFill>
                  <a:srgbClr val="003300"/>
                </a:solidFill>
              </a:ln>
              <a:solidFill>
                <a:srgbClr val="008000"/>
              </a:solidFill>
              <a:effectLst>
                <a:glow rad="127000">
                  <a:srgbClr val="99CC00"/>
                </a:glo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1123780" y="228600"/>
            <a:ext cx="689644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____                               ______ </a:t>
            </a:r>
          </a:p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/ __ \                             / __/ / </a:t>
            </a:r>
          </a:p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/ / / /____ ___ _____  ____  ____  / /_/ /_  __  </a:t>
            </a:r>
          </a:p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/ / / / ___/ __ `/ __ `/ __ \/ __ \/ /_/ / / / /</a:t>
            </a:r>
          </a:p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/ /_/ / /  / /_/ / /_/ / /_/ / / / / / / / /_/ /   </a:t>
            </a:r>
          </a:p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/_____/_/   \__,_/\__, /\____/_/ /_/_/ /_/\__, /     </a:t>
            </a:r>
          </a:p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           __ / /                  ___/ / </a:t>
            </a:r>
          </a:p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          /____/                  /____/   </a:t>
            </a:r>
            <a:endParaRPr lang="en-US" b="1" dirty="0">
              <a:solidFill>
                <a:srgbClr val="009900"/>
              </a:solidFill>
              <a:effectLst>
                <a:glow rad="127000">
                  <a:srgbClr val="99CC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771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4C80-8D0F-4B7E-AE98-E85BC5F82A93}" type="datetime1">
              <a:rPr lang="en-US" smtClean="0"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445-148A-4A88-9B12-9E802C032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08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30D7-98A4-4F1B-8245-0EAC3977278F}" type="datetime1">
              <a:rPr lang="en-US" smtClean="0"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445-148A-4A88-9B12-9E802C032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2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552" y="274638"/>
            <a:ext cx="775124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73BAF-F466-494D-8F35-17BAB551A291}" type="datetime1">
              <a:rPr lang="en-US" smtClean="0"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445-148A-4A88-9B12-9E802C032D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583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0909D-5B99-4196-90A3-7264C7DD6D50}" type="datetime1">
              <a:rPr lang="en-US" smtClean="0"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445-148A-4A88-9B12-9E802C032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157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3C761-F507-4EC1-BF8B-FA2038275A70}" type="datetime1">
              <a:rPr lang="en-US" smtClean="0"/>
              <a:t>6/9/2017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445-148A-4A88-9B12-9E802C032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8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D0349-388C-40A7-A7B9-6E45588356BD}" type="datetime1">
              <a:rPr lang="en-US" smtClean="0"/>
              <a:t>6/9/2017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445-148A-4A88-9B12-9E802C032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460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C3B1F-49DC-4636-BDE0-A3F25480B012}" type="datetime1">
              <a:rPr lang="en-US" smtClean="0"/>
              <a:t>6/9/2017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445-148A-4A88-9B12-9E802C032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206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D2CE4-ED26-4D30-85C6-37B7FF421ACD}" type="datetime1">
              <a:rPr lang="en-US" smtClean="0"/>
              <a:t>6/9/2017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445-148A-4A88-9B12-9E802C032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25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88F31-0118-43CB-B391-957375ED54CF}" type="datetime1">
              <a:rPr lang="en-US" smtClean="0"/>
              <a:t>6/9/2017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445-148A-4A88-9B12-9E802C032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62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8732-47F6-49BA-961C-28E3EDF03ABE}" type="datetime1">
              <a:rPr lang="en-US" smtClean="0"/>
              <a:t>6/9/2017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55445-148A-4A88-9B12-9E802C032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863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480BE-9BC7-4548-B99F-E19B9296C92E}" type="datetime1">
              <a:rPr lang="en-US" smtClean="0"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55445-148A-4A88-9B12-9E802C032DB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20125215" flipH="1">
            <a:off x="287552" y="481289"/>
            <a:ext cx="643125" cy="73866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sz="6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##       ##</a:t>
            </a:r>
          </a:p>
          <a:p>
            <a:r>
              <a:rPr lang="en-US" sz="6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##(O)##  </a:t>
            </a:r>
          </a:p>
          <a:p>
            <a:r>
              <a:rPr lang="en-US" sz="6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#\|/#   </a:t>
            </a:r>
          </a:p>
          <a:p>
            <a:r>
              <a:rPr lang="en-US" sz="6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##  |  ## </a:t>
            </a:r>
          </a:p>
          <a:p>
            <a:r>
              <a:rPr lang="en-US" sz="6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##   |   ##</a:t>
            </a:r>
          </a:p>
          <a:p>
            <a:r>
              <a:rPr lang="en-US" sz="6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  |     </a:t>
            </a:r>
          </a:p>
          <a:p>
            <a:r>
              <a:rPr lang="en-US" sz="6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  | </a:t>
            </a:r>
            <a:endParaRPr lang="en-US" sz="600" b="1" dirty="0">
              <a:ln w="9525">
                <a:solidFill>
                  <a:srgbClr val="003300"/>
                </a:solidFill>
              </a:ln>
              <a:solidFill>
                <a:srgbClr val="008000"/>
              </a:solidFill>
              <a:effectLst>
                <a:glow rad="127000">
                  <a:srgbClr val="99CC00"/>
                </a:glo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 rot="20125215" flipH="1">
            <a:off x="287552" y="481289"/>
            <a:ext cx="643125" cy="73866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sz="6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##       ##</a:t>
            </a:r>
          </a:p>
          <a:p>
            <a:r>
              <a:rPr lang="en-US" sz="6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##(O)##  </a:t>
            </a:r>
          </a:p>
          <a:p>
            <a:r>
              <a:rPr lang="en-US" sz="6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#\|/#   </a:t>
            </a:r>
          </a:p>
          <a:p>
            <a:r>
              <a:rPr lang="en-US" sz="6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##  |  ## </a:t>
            </a:r>
          </a:p>
          <a:p>
            <a:r>
              <a:rPr lang="en-US" sz="6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##   |   ##</a:t>
            </a:r>
          </a:p>
          <a:p>
            <a:r>
              <a:rPr lang="en-US" sz="6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  |     </a:t>
            </a:r>
          </a:p>
          <a:p>
            <a:r>
              <a:rPr lang="en-US" sz="6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  | </a:t>
            </a:r>
            <a:endParaRPr lang="en-US" sz="600" b="1" dirty="0">
              <a:ln w="9525">
                <a:solidFill>
                  <a:srgbClr val="003300"/>
                </a:solidFill>
              </a:ln>
              <a:solidFill>
                <a:srgbClr val="008000"/>
              </a:solidFill>
              <a:effectLst>
                <a:glow rad="127000">
                  <a:srgbClr val="99CC00"/>
                </a:glow>
              </a:effectLst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279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ragonfly.wpi.edu/book" TargetMode="External"/><Relationship Id="rId2" Type="http://schemas.openxmlformats.org/officeDocument/2006/relationships/hyperlink" Target="http://dragonfly.wpi.edu/documentatio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dragonfly.wpi.edu/documentation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2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Setup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658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Engine can be developed on common desktop development environments</a:t>
            </a:r>
          </a:p>
          <a:p>
            <a:r>
              <a:rPr lang="en-US" dirty="0" smtClean="0"/>
              <a:t>Linux (any distribution)</a:t>
            </a:r>
          </a:p>
          <a:p>
            <a:r>
              <a:rPr lang="en-US" dirty="0" smtClean="0"/>
              <a:t>Windows (Windows 7, 8, &amp; 10)</a:t>
            </a:r>
          </a:p>
          <a:p>
            <a:pPr lvl="1"/>
            <a:r>
              <a:rPr lang="en-US" dirty="0" smtClean="0"/>
              <a:t>Using Visual Studio (v14, 2015)</a:t>
            </a:r>
          </a:p>
          <a:p>
            <a:r>
              <a:rPr lang="en-US" dirty="0" err="1" smtClean="0"/>
              <a:t>MacOS</a:t>
            </a:r>
            <a:endParaRPr lang="en-US" dirty="0" smtClean="0"/>
          </a:p>
          <a:p>
            <a:pPr lvl="1"/>
            <a:r>
              <a:rPr lang="en-US" dirty="0" smtClean="0"/>
              <a:t>Via Homebrew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06555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Environment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Tools and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962400" cy="3951288"/>
          </a:xfrm>
        </p:spPr>
        <p:txBody>
          <a:bodyPr/>
          <a:lstStyle/>
          <a:p>
            <a:r>
              <a:rPr lang="en-US" dirty="0" smtClean="0"/>
              <a:t>C</a:t>
            </a:r>
            <a:r>
              <a:rPr lang="en-US" dirty="0"/>
              <a:t>++ compiler</a:t>
            </a:r>
          </a:p>
          <a:p>
            <a:r>
              <a:rPr lang="en-US" dirty="0"/>
              <a:t>Standard C++ libraries</a:t>
            </a:r>
          </a:p>
          <a:p>
            <a:r>
              <a:rPr lang="en-US" dirty="0" smtClean="0"/>
              <a:t>Simple and Fast Multimedia Library (SFML)</a:t>
            </a:r>
          </a:p>
          <a:p>
            <a:pPr lvl="1"/>
            <a:r>
              <a:rPr lang="en-US" dirty="0" smtClean="0"/>
              <a:t>Note  - pre-compiled SFML sensitive to IDE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343401" y="1535113"/>
            <a:ext cx="4343399" cy="639762"/>
          </a:xfrm>
        </p:spPr>
        <p:txBody>
          <a:bodyPr/>
          <a:lstStyle/>
          <a:p>
            <a:r>
              <a:rPr lang="en-US" dirty="0" smtClean="0"/>
              <a:t>Environment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343401" y="2174875"/>
            <a:ext cx="4343400" cy="3951288"/>
          </a:xfrm>
        </p:spPr>
        <p:txBody>
          <a:bodyPr/>
          <a:lstStyle/>
          <a:p>
            <a:r>
              <a:rPr lang="en-US" dirty="0" smtClean="0"/>
              <a:t>Project development software (e.g., make or IDE)</a:t>
            </a:r>
          </a:p>
          <a:p>
            <a:pPr lvl="1"/>
            <a:r>
              <a:rPr lang="en-US" dirty="0" smtClean="0"/>
              <a:t>Configuration adjusts </a:t>
            </a:r>
          </a:p>
          <a:p>
            <a:pPr lvl="2"/>
            <a:r>
              <a:rPr lang="en-US" dirty="0" smtClean="0"/>
              <a:t>include directories (for header files) </a:t>
            </a:r>
          </a:p>
          <a:p>
            <a:pPr lvl="2"/>
            <a:r>
              <a:rPr lang="en-US" dirty="0" smtClean="0"/>
              <a:t>library directories (for linking)</a:t>
            </a:r>
          </a:p>
          <a:p>
            <a:r>
              <a:rPr lang="en-US" dirty="0" smtClean="0"/>
              <a:t>Debugger (e.g.,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gdb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170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Dragonfly Header Files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Available:</a:t>
            </a:r>
          </a:p>
          <a:p>
            <a:pPr lvl="1"/>
            <a:r>
              <a:rPr lang="en-US" dirty="0" smtClean="0"/>
              <a:t>Online: </a:t>
            </a:r>
            <a:r>
              <a:rPr lang="en-US" dirty="0" smtClean="0">
                <a:hlinkClick r:id="rId2"/>
              </a:rPr>
              <a:t>http://dragonfly.wpi.edu/documentation</a:t>
            </a:r>
            <a:endParaRPr lang="en-US" dirty="0" smtClean="0"/>
          </a:p>
          <a:p>
            <a:pPr marL="914400" lvl="2" indent="0">
              <a:buNone/>
            </a:pPr>
            <a:r>
              <a:rPr lang="en-US" dirty="0" smtClean="0"/>
              <a:t>(Screenshot next slide)</a:t>
            </a:r>
          </a:p>
          <a:p>
            <a:pPr lvl="1"/>
            <a:r>
              <a:rPr lang="en-US" dirty="0" smtClean="0"/>
              <a:t>Download: </a:t>
            </a:r>
            <a:r>
              <a:rPr lang="en-US" dirty="0" smtClean="0">
                <a:hlinkClick r:id="rId3"/>
              </a:rPr>
              <a:t>http://dragonfly.wpi.edu/book</a:t>
            </a:r>
            <a:endParaRPr lang="en-US" dirty="0" smtClean="0"/>
          </a:p>
          <a:p>
            <a:pPr lvl="1"/>
            <a:r>
              <a:rPr lang="en-US" dirty="0" smtClean="0"/>
              <a:t>In Appendix B of book</a:t>
            </a:r>
          </a:p>
          <a:p>
            <a:r>
              <a:rPr lang="en-US" dirty="0" smtClean="0"/>
              <a:t>Note, these are from </a:t>
            </a:r>
            <a:r>
              <a:rPr lang="en-US" i="1" dirty="0" smtClean="0"/>
              <a:t>complete</a:t>
            </a:r>
            <a:r>
              <a:rPr lang="en-US" dirty="0" smtClean="0"/>
              <a:t> engine, with all optional elements</a:t>
            </a:r>
          </a:p>
          <a:p>
            <a:pPr lvl="1"/>
            <a:r>
              <a:rPr lang="en-US" dirty="0" smtClean="0"/>
              <a:t>Not a starting point</a:t>
            </a:r>
          </a:p>
          <a:p>
            <a:r>
              <a:rPr lang="en-US" dirty="0" smtClean="0"/>
              <a:t>Use as reference when making games with Dragonfly</a:t>
            </a:r>
          </a:p>
        </p:txBody>
      </p:sp>
    </p:spTree>
    <p:extLst>
      <p:ext uri="{BB962C8B-B14F-4D97-AF65-F5344CB8AC3E}">
        <p14:creationId xmlns:p14="http://schemas.microsoft.com/office/powerpoint/2010/main" val="1877872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Dragonfly Documentation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66359" y="6458841"/>
            <a:ext cx="4166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2"/>
              </a:rPr>
              <a:t>http://dragonfly.wpi.edu/documentation/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625" y="1524000"/>
            <a:ext cx="8696750" cy="4643744"/>
          </a:xfrm>
          <a:prstGeom prst="rect">
            <a:avLst/>
          </a:prstGeom>
          <a:ln w="28575"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140446149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363</TotalTime>
  <Words>154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Consolas</vt:lpstr>
      <vt:lpstr>Theme1</vt:lpstr>
      <vt:lpstr>Chapter 2</vt:lpstr>
      <vt:lpstr>Platforms</vt:lpstr>
      <vt:lpstr>Development Environment</vt:lpstr>
      <vt:lpstr>Full Dragonfly Header Files</vt:lpstr>
      <vt:lpstr>Dragonfly Documentation</vt:lpstr>
    </vt:vector>
  </TitlesOfParts>
  <Company>Worcester Polytechnic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1</dc:title>
  <dc:creator>Mark Claypool</dc:creator>
  <cp:lastModifiedBy>Mark Claypool</cp:lastModifiedBy>
  <cp:revision>84</cp:revision>
  <cp:lastPrinted>2016-08-25T14:53:21Z</cp:lastPrinted>
  <dcterms:created xsi:type="dcterms:W3CDTF">2012-01-13T02:42:08Z</dcterms:created>
  <dcterms:modified xsi:type="dcterms:W3CDTF">2017-06-09T15:05:15Z</dcterms:modified>
</cp:coreProperties>
</file>