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8" r:id="rId3"/>
    <p:sldId id="259" r:id="rId4"/>
    <p:sldId id="260" r:id="rId5"/>
    <p:sldId id="261" r:id="rId6"/>
    <p:sldId id="267" r:id="rId7"/>
    <p:sldId id="262" r:id="rId8"/>
    <p:sldId id="263" r:id="rId9"/>
    <p:sldId id="275" r:id="rId10"/>
    <p:sldId id="276" r:id="rId11"/>
    <p:sldId id="277" r:id="rId12"/>
    <p:sldId id="271" r:id="rId13"/>
    <p:sldId id="265" r:id="rId14"/>
    <p:sldId id="264" r:id="rId15"/>
    <p:sldId id="278" r:id="rId16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00330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243" autoAdjust="0"/>
    <p:restoredTop sz="86460" autoAdjust="0"/>
  </p:normalViewPr>
  <p:slideViewPr>
    <p:cSldViewPr>
      <p:cViewPr varScale="1">
        <p:scale>
          <a:sx n="65" d="100"/>
          <a:sy n="65" d="100"/>
        </p:scale>
        <p:origin x="1185" y="39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41" d="100"/>
          <a:sy n="41" d="100"/>
        </p:scale>
        <p:origin x="-2248" y="-60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2E553FBE-DB5B-4F85-A6D3-EC26A168FE1C}" type="datetimeFigureOut">
              <a:rPr lang="en-US" smtClean="0"/>
              <a:t>6/9/2017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1F07E424-B4F0-472B-B84C-7371351E0F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3148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77135AEB-B73D-43BE-BC9E-E4E5448A7BF5}" type="datetimeFigureOut">
              <a:rPr lang="en-US" smtClean="0"/>
              <a:t>6/9/2017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B029E8A8-1F1D-4705-8011-66889E0B90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337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umd.edu/class/spring2011/cmsc498m/Lects/chapt04-engines.pdf" TargetMode="External"/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29E8A8-1F1D-4705-8011-66889E0B90D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5531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29E8A8-1F1D-4705-8011-66889E0B90D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0825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66612">
              <a:defRPr/>
            </a:pPr>
            <a:r>
              <a:rPr lang="en-US" dirty="0" smtClean="0">
                <a:hlinkClick r:id="rId3"/>
              </a:rPr>
              <a:t>http://www.cs.umd.edu/class/spring2011/cmsc498m/Lects/chapt04-engines.pdf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29E8A8-1F1D-4705-8011-66889E0B90D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0701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29E8A8-1F1D-4705-8011-66889E0B90D1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7638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575024"/>
            <a:ext cx="7772400" cy="10699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762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 rot="20125215" flipH="1">
            <a:off x="4015763" y="5064296"/>
            <a:ext cx="1277914" cy="1600438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ln w="9525">
                  <a:solidFill>
                    <a:srgbClr val="003300"/>
                  </a:solidFill>
                </a:ln>
                <a:solidFill>
                  <a:srgbClr val="008000"/>
                </a:solidFill>
                <a:effectLst>
                  <a:glow rad="127000">
                    <a:srgbClr val="99CC00"/>
                  </a:glow>
                </a:effectLst>
                <a:latin typeface="Consolas" pitchFamily="49" charset="0"/>
                <a:cs typeface="Consolas" pitchFamily="49" charset="0"/>
              </a:rPr>
              <a:t>##       ##</a:t>
            </a:r>
          </a:p>
          <a:p>
            <a:r>
              <a:rPr lang="en-US" sz="1400" b="1" dirty="0" smtClean="0">
                <a:ln w="9525">
                  <a:solidFill>
                    <a:srgbClr val="003300"/>
                  </a:solidFill>
                </a:ln>
                <a:solidFill>
                  <a:srgbClr val="008000"/>
                </a:solidFill>
                <a:effectLst>
                  <a:glow rad="127000">
                    <a:srgbClr val="99CC00"/>
                  </a:glow>
                </a:effectLst>
                <a:latin typeface="Consolas" pitchFamily="49" charset="0"/>
                <a:cs typeface="Consolas" pitchFamily="49" charset="0"/>
              </a:rPr>
              <a:t>  ##(O)##  </a:t>
            </a:r>
          </a:p>
          <a:p>
            <a:r>
              <a:rPr lang="en-US" sz="1400" b="1" dirty="0" smtClean="0">
                <a:ln w="9525">
                  <a:solidFill>
                    <a:srgbClr val="003300"/>
                  </a:solidFill>
                </a:ln>
                <a:solidFill>
                  <a:srgbClr val="008000"/>
                </a:solidFill>
                <a:effectLst>
                  <a:glow rad="127000">
                    <a:srgbClr val="99CC00"/>
                  </a:glow>
                </a:effectLst>
                <a:latin typeface="Consolas" pitchFamily="49" charset="0"/>
                <a:cs typeface="Consolas" pitchFamily="49" charset="0"/>
              </a:rPr>
              <a:t>   #\|/#   </a:t>
            </a:r>
          </a:p>
          <a:p>
            <a:r>
              <a:rPr lang="en-US" sz="1400" b="1" dirty="0" smtClean="0">
                <a:ln w="9525">
                  <a:solidFill>
                    <a:srgbClr val="003300"/>
                  </a:solidFill>
                </a:ln>
                <a:solidFill>
                  <a:srgbClr val="008000"/>
                </a:solidFill>
                <a:effectLst>
                  <a:glow rad="127000">
                    <a:srgbClr val="99CC00"/>
                  </a:glow>
                </a:effectLst>
                <a:latin typeface="Consolas" pitchFamily="49" charset="0"/>
                <a:cs typeface="Consolas" pitchFamily="49" charset="0"/>
              </a:rPr>
              <a:t> ##  |  ## </a:t>
            </a:r>
          </a:p>
          <a:p>
            <a:r>
              <a:rPr lang="en-US" sz="1400" b="1" dirty="0" smtClean="0">
                <a:ln w="9525">
                  <a:solidFill>
                    <a:srgbClr val="003300"/>
                  </a:solidFill>
                </a:ln>
                <a:solidFill>
                  <a:srgbClr val="008000"/>
                </a:solidFill>
                <a:effectLst>
                  <a:glow rad="127000">
                    <a:srgbClr val="99CC00"/>
                  </a:glow>
                </a:effectLst>
                <a:latin typeface="Consolas" pitchFamily="49" charset="0"/>
                <a:cs typeface="Consolas" pitchFamily="49" charset="0"/>
              </a:rPr>
              <a:t>##   |   ##</a:t>
            </a:r>
          </a:p>
          <a:p>
            <a:r>
              <a:rPr lang="en-US" sz="1400" b="1" dirty="0" smtClean="0">
                <a:ln w="9525">
                  <a:solidFill>
                    <a:srgbClr val="003300"/>
                  </a:solidFill>
                </a:ln>
                <a:solidFill>
                  <a:srgbClr val="008000"/>
                </a:solidFill>
                <a:effectLst>
                  <a:glow rad="127000">
                    <a:srgbClr val="99CC00"/>
                  </a:glow>
                </a:effectLst>
                <a:latin typeface="Consolas" pitchFamily="49" charset="0"/>
                <a:cs typeface="Consolas" pitchFamily="49" charset="0"/>
              </a:rPr>
              <a:t>     |     </a:t>
            </a:r>
          </a:p>
          <a:p>
            <a:r>
              <a:rPr lang="en-US" sz="1400" b="1" dirty="0" smtClean="0">
                <a:ln w="9525">
                  <a:solidFill>
                    <a:srgbClr val="003300"/>
                  </a:solidFill>
                </a:ln>
                <a:solidFill>
                  <a:srgbClr val="008000"/>
                </a:solidFill>
                <a:effectLst>
                  <a:glow rad="127000">
                    <a:srgbClr val="99CC00"/>
                  </a:glow>
                </a:effectLst>
                <a:latin typeface="Consolas" pitchFamily="49" charset="0"/>
                <a:cs typeface="Consolas" pitchFamily="49" charset="0"/>
              </a:rPr>
              <a:t>     | </a:t>
            </a:r>
            <a:endParaRPr lang="en-US" sz="1400" b="1" dirty="0">
              <a:ln w="9525">
                <a:solidFill>
                  <a:srgbClr val="003300"/>
                </a:solidFill>
              </a:ln>
              <a:solidFill>
                <a:srgbClr val="008000"/>
              </a:solidFill>
              <a:effectLst>
                <a:glow rad="127000">
                  <a:srgbClr val="99CC00"/>
                </a:glow>
              </a:effectLst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23780" y="228600"/>
            <a:ext cx="689644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9900"/>
                </a:solidFill>
                <a:effectLst>
                  <a:glow rad="127000">
                    <a:srgbClr val="99CC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 ____                               ______ </a:t>
            </a:r>
          </a:p>
          <a:p>
            <a:r>
              <a:rPr lang="en-US" b="1" dirty="0" smtClean="0">
                <a:solidFill>
                  <a:srgbClr val="009900"/>
                </a:solidFill>
                <a:effectLst>
                  <a:glow rad="127000">
                    <a:srgbClr val="99CC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/ __ \                             / __/ / </a:t>
            </a:r>
          </a:p>
          <a:p>
            <a:r>
              <a:rPr lang="en-US" b="1" dirty="0" smtClean="0">
                <a:solidFill>
                  <a:srgbClr val="009900"/>
                </a:solidFill>
                <a:effectLst>
                  <a:glow rad="127000">
                    <a:srgbClr val="99CC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/ / / /____ ___ _____  ____  ____  / /_/ /_  __  </a:t>
            </a:r>
          </a:p>
          <a:p>
            <a:r>
              <a:rPr lang="en-US" b="1" dirty="0" smtClean="0">
                <a:solidFill>
                  <a:srgbClr val="009900"/>
                </a:solidFill>
                <a:effectLst>
                  <a:glow rad="127000">
                    <a:srgbClr val="99CC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/ / / / ___/ __ `/ __ `/ __ \/ __ \/ /_/ / / / /</a:t>
            </a:r>
          </a:p>
          <a:p>
            <a:r>
              <a:rPr lang="en-US" b="1" dirty="0" smtClean="0">
                <a:solidFill>
                  <a:srgbClr val="009900"/>
                </a:solidFill>
                <a:effectLst>
                  <a:glow rad="127000">
                    <a:srgbClr val="99CC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/ /_/ / /  / /_/ / /_/ / /_/ / / / / / / / /_/ /   </a:t>
            </a:r>
          </a:p>
          <a:p>
            <a:r>
              <a:rPr lang="en-US" b="1" dirty="0" smtClean="0">
                <a:solidFill>
                  <a:srgbClr val="009900"/>
                </a:solidFill>
                <a:effectLst>
                  <a:glow rad="127000">
                    <a:srgbClr val="99CC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/_____/_/   \__,_/\__, /\____/_/ /_/_/ /_/\__, /     </a:t>
            </a:r>
          </a:p>
          <a:p>
            <a:r>
              <a:rPr lang="en-US" b="1" dirty="0" smtClean="0">
                <a:solidFill>
                  <a:srgbClr val="009900"/>
                </a:solidFill>
                <a:effectLst>
                  <a:glow rad="127000">
                    <a:srgbClr val="99CC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             __ / /                  ___/ / </a:t>
            </a:r>
          </a:p>
          <a:p>
            <a:r>
              <a:rPr lang="en-US" b="1" dirty="0" smtClean="0">
                <a:solidFill>
                  <a:srgbClr val="009900"/>
                </a:solidFill>
                <a:effectLst>
                  <a:glow rad="127000">
                    <a:srgbClr val="99CC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cs typeface="Consolas" pitchFamily="49" charset="0"/>
              </a:rPr>
              <a:t>                /____/                  /____/   </a:t>
            </a:r>
            <a:endParaRPr lang="en-US" b="1" dirty="0">
              <a:solidFill>
                <a:srgbClr val="009900"/>
              </a:solidFill>
              <a:effectLst>
                <a:glow rad="127000">
                  <a:srgbClr val="99CC00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olas" pitchFamily="49" charset="0"/>
              <a:cs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37715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F126-C5C2-49E7-AF7A-721AC27FD483}" type="datetimeFigureOut">
              <a:rPr lang="en-US" smtClean="0"/>
              <a:t>6/9/2017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BC7D8-E33C-4E77-9E15-91E3CC9D3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081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F126-C5C2-49E7-AF7A-721AC27FD483}" type="datetimeFigureOut">
              <a:rPr lang="en-US" smtClean="0"/>
              <a:t>6/9/2017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BC7D8-E33C-4E77-9E15-91E3CC9D3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42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5552" y="274638"/>
            <a:ext cx="7751248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F126-C5C2-49E7-AF7A-721AC27FD483}" type="datetimeFigureOut">
              <a:rPr lang="en-US" smtClean="0"/>
              <a:t>6/9/2017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BC7D8-E33C-4E77-9E15-91E3CC9D3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5831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F126-C5C2-49E7-AF7A-721AC27FD483}" type="datetimeFigureOut">
              <a:rPr lang="en-US" smtClean="0"/>
              <a:t>6/9/2017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BC7D8-E33C-4E77-9E15-91E3CC9D3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157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F126-C5C2-49E7-AF7A-721AC27FD483}" type="datetimeFigureOut">
              <a:rPr lang="en-US" smtClean="0"/>
              <a:t>6/9/2017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BC7D8-E33C-4E77-9E15-91E3CC9D3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783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F126-C5C2-49E7-AF7A-721AC27FD483}" type="datetimeFigureOut">
              <a:rPr lang="en-US" smtClean="0"/>
              <a:t>6/9/2017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BC7D8-E33C-4E77-9E15-91E3CC9D3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460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F126-C5C2-49E7-AF7A-721AC27FD483}" type="datetimeFigureOut">
              <a:rPr lang="en-US" smtClean="0"/>
              <a:t>6/9/2017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BC7D8-E33C-4E77-9E15-91E3CC9D3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206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F126-C5C2-49E7-AF7A-721AC27FD483}" type="datetimeFigureOut">
              <a:rPr lang="en-US" smtClean="0"/>
              <a:t>6/9/2017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BC7D8-E33C-4E77-9E15-91E3CC9D3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225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F126-C5C2-49E7-AF7A-721AC27FD483}" type="datetimeFigureOut">
              <a:rPr lang="en-US" smtClean="0"/>
              <a:t>6/9/2017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BC7D8-E33C-4E77-9E15-91E3CC9D3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462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F126-C5C2-49E7-AF7A-721AC27FD483}" type="datetimeFigureOut">
              <a:rPr lang="en-US" smtClean="0"/>
              <a:t>6/9/2017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BC7D8-E33C-4E77-9E15-91E3CC9D3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863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F126-C5C2-49E7-AF7A-721AC27FD483}" type="datetimeFigureOut">
              <a:rPr lang="en-US" smtClean="0"/>
              <a:t>6/9/2017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4BC7D8-E33C-4E77-9E15-91E3CC9D3ED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 rot="20125215" flipH="1">
            <a:off x="287552" y="481289"/>
            <a:ext cx="643125" cy="738664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r>
              <a:rPr lang="en-US" sz="600" b="1" dirty="0" smtClean="0">
                <a:ln w="9525">
                  <a:solidFill>
                    <a:srgbClr val="003300"/>
                  </a:solidFill>
                </a:ln>
                <a:solidFill>
                  <a:srgbClr val="008000"/>
                </a:solidFill>
                <a:effectLst>
                  <a:glow rad="127000">
                    <a:srgbClr val="99CC00"/>
                  </a:glow>
                </a:effectLst>
                <a:latin typeface="Consolas" pitchFamily="49" charset="0"/>
                <a:cs typeface="Consolas" pitchFamily="49" charset="0"/>
              </a:rPr>
              <a:t>##       ##</a:t>
            </a:r>
          </a:p>
          <a:p>
            <a:r>
              <a:rPr lang="en-US" sz="600" b="1" dirty="0" smtClean="0">
                <a:ln w="9525">
                  <a:solidFill>
                    <a:srgbClr val="003300"/>
                  </a:solidFill>
                </a:ln>
                <a:solidFill>
                  <a:srgbClr val="008000"/>
                </a:solidFill>
                <a:effectLst>
                  <a:glow rad="127000">
                    <a:srgbClr val="99CC00"/>
                  </a:glow>
                </a:effectLst>
                <a:latin typeface="Consolas" pitchFamily="49" charset="0"/>
                <a:cs typeface="Consolas" pitchFamily="49" charset="0"/>
              </a:rPr>
              <a:t>  ##(O)##  </a:t>
            </a:r>
          </a:p>
          <a:p>
            <a:r>
              <a:rPr lang="en-US" sz="600" b="1" dirty="0" smtClean="0">
                <a:ln w="9525">
                  <a:solidFill>
                    <a:srgbClr val="003300"/>
                  </a:solidFill>
                </a:ln>
                <a:solidFill>
                  <a:srgbClr val="008000"/>
                </a:solidFill>
                <a:effectLst>
                  <a:glow rad="127000">
                    <a:srgbClr val="99CC00"/>
                  </a:glow>
                </a:effectLst>
                <a:latin typeface="Consolas" pitchFamily="49" charset="0"/>
                <a:cs typeface="Consolas" pitchFamily="49" charset="0"/>
              </a:rPr>
              <a:t>   #\|/#   </a:t>
            </a:r>
          </a:p>
          <a:p>
            <a:r>
              <a:rPr lang="en-US" sz="600" b="1" dirty="0" smtClean="0">
                <a:ln w="9525">
                  <a:solidFill>
                    <a:srgbClr val="003300"/>
                  </a:solidFill>
                </a:ln>
                <a:solidFill>
                  <a:srgbClr val="008000"/>
                </a:solidFill>
                <a:effectLst>
                  <a:glow rad="127000">
                    <a:srgbClr val="99CC00"/>
                  </a:glow>
                </a:effectLst>
                <a:latin typeface="Consolas" pitchFamily="49" charset="0"/>
                <a:cs typeface="Consolas" pitchFamily="49" charset="0"/>
              </a:rPr>
              <a:t> ##  |  ## </a:t>
            </a:r>
          </a:p>
          <a:p>
            <a:r>
              <a:rPr lang="en-US" sz="600" b="1" dirty="0" smtClean="0">
                <a:ln w="9525">
                  <a:solidFill>
                    <a:srgbClr val="003300"/>
                  </a:solidFill>
                </a:ln>
                <a:solidFill>
                  <a:srgbClr val="008000"/>
                </a:solidFill>
                <a:effectLst>
                  <a:glow rad="127000">
                    <a:srgbClr val="99CC00"/>
                  </a:glow>
                </a:effectLst>
                <a:latin typeface="Consolas" pitchFamily="49" charset="0"/>
                <a:cs typeface="Consolas" pitchFamily="49" charset="0"/>
              </a:rPr>
              <a:t>##   |   ##</a:t>
            </a:r>
          </a:p>
          <a:p>
            <a:r>
              <a:rPr lang="en-US" sz="600" b="1" dirty="0" smtClean="0">
                <a:ln w="9525">
                  <a:solidFill>
                    <a:srgbClr val="003300"/>
                  </a:solidFill>
                </a:ln>
                <a:solidFill>
                  <a:srgbClr val="008000"/>
                </a:solidFill>
                <a:effectLst>
                  <a:glow rad="127000">
                    <a:srgbClr val="99CC00"/>
                  </a:glow>
                </a:effectLst>
                <a:latin typeface="Consolas" pitchFamily="49" charset="0"/>
                <a:cs typeface="Consolas" pitchFamily="49" charset="0"/>
              </a:rPr>
              <a:t>     |     </a:t>
            </a:r>
          </a:p>
          <a:p>
            <a:r>
              <a:rPr lang="en-US" sz="600" b="1" dirty="0" smtClean="0">
                <a:ln w="9525">
                  <a:solidFill>
                    <a:srgbClr val="003300"/>
                  </a:solidFill>
                </a:ln>
                <a:solidFill>
                  <a:srgbClr val="008000"/>
                </a:solidFill>
                <a:effectLst>
                  <a:glow rad="127000">
                    <a:srgbClr val="99CC00"/>
                  </a:glow>
                </a:effectLst>
                <a:latin typeface="Consolas" pitchFamily="49" charset="0"/>
                <a:cs typeface="Consolas" pitchFamily="49" charset="0"/>
              </a:rPr>
              <a:t>     | </a:t>
            </a:r>
            <a:endParaRPr lang="en-US" sz="600" b="1" dirty="0">
              <a:ln w="9525">
                <a:solidFill>
                  <a:srgbClr val="003300"/>
                </a:solidFill>
              </a:ln>
              <a:solidFill>
                <a:srgbClr val="008000"/>
              </a:solidFill>
              <a:effectLst>
                <a:glow rad="127000">
                  <a:srgbClr val="99CC00"/>
                </a:glow>
              </a:effectLst>
              <a:latin typeface="Consolas" pitchFamily="49" charset="0"/>
              <a:cs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4279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Chapter 1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56891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Engine Substrate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Basic data structures</a:t>
            </a:r>
          </a:p>
          <a:p>
            <a:pPr lvl="1"/>
            <a:r>
              <a:rPr lang="en-US" dirty="0" smtClean="0"/>
              <a:t>Array lists – fast indexing, fast insertion/deletion at end</a:t>
            </a:r>
          </a:p>
          <a:p>
            <a:pPr lvl="1"/>
            <a:r>
              <a:rPr lang="en-US" dirty="0" smtClean="0"/>
              <a:t>Linked lists – slow indexing, fast insertion/deletion in middle</a:t>
            </a:r>
          </a:p>
          <a:p>
            <a:pPr lvl="1"/>
            <a:r>
              <a:rPr lang="en-US" dirty="0" smtClean="0"/>
              <a:t>Maps (hash tables) – fast searching and insertion</a:t>
            </a:r>
          </a:p>
          <a:p>
            <a:pPr lvl="1"/>
            <a:r>
              <a:rPr lang="en-US" dirty="0" smtClean="0"/>
              <a:t>(May be provided by standard libraries (e.g., C++ STL))</a:t>
            </a:r>
          </a:p>
          <a:p>
            <a:r>
              <a:rPr lang="en-US" dirty="0" smtClean="0"/>
              <a:t>System-specific concepts</a:t>
            </a:r>
          </a:p>
          <a:p>
            <a:pPr lvl="1"/>
            <a:r>
              <a:rPr lang="en-US" dirty="0" smtClean="0"/>
              <a:t>System time – converting from OS to game time</a:t>
            </a:r>
          </a:p>
          <a:p>
            <a:pPr lvl="1"/>
            <a:r>
              <a:rPr lang="en-US" dirty="0" smtClean="0"/>
              <a:t>File system – open, close, read/write, directories and naming</a:t>
            </a:r>
          </a:p>
        </p:txBody>
      </p:sp>
    </p:spTree>
    <p:extLst>
      <p:ext uri="{BB962C8B-B14F-4D97-AF65-F5344CB8AC3E}">
        <p14:creationId xmlns:p14="http://schemas.microsoft.com/office/powerpoint/2010/main" val="10687455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Engine </a:t>
            </a:r>
            <a:r>
              <a:rPr lang="en-US" dirty="0" smtClean="0"/>
              <a:t>Core/Base (1 </a:t>
            </a:r>
            <a:r>
              <a:rPr lang="en-US" dirty="0"/>
              <a:t>of </a:t>
            </a:r>
            <a:r>
              <a:rPr lang="en-US" dirty="0" smtClean="0"/>
              <a:t>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Most game engines use </a:t>
            </a:r>
            <a:r>
              <a:rPr lang="en-US" i="1" dirty="0" smtClean="0"/>
              <a:t>objects</a:t>
            </a:r>
            <a:r>
              <a:rPr lang="en-US" dirty="0" smtClean="0"/>
              <a:t> as foundational representation for game programmer</a:t>
            </a:r>
          </a:p>
          <a:p>
            <a:pPr lvl="1"/>
            <a:r>
              <a:rPr lang="en-US" dirty="0" smtClean="0"/>
              <a:t>Convenient abstraction for programmers and designers</a:t>
            </a:r>
          </a:p>
          <a:p>
            <a:pPr lvl="1"/>
            <a:r>
              <a:rPr lang="en-US" dirty="0" smtClean="0"/>
              <a:t>Fits with OO design and programming</a:t>
            </a:r>
          </a:p>
          <a:p>
            <a:r>
              <a:rPr lang="en-US" dirty="0" smtClean="0"/>
              <a:t>Objects have base values</a:t>
            </a:r>
          </a:p>
          <a:p>
            <a:pPr lvl="1"/>
            <a:r>
              <a:rPr lang="en-US" dirty="0" smtClean="0"/>
              <a:t>Location, attributes (e.g., size and mass), velocity</a:t>
            </a:r>
          </a:p>
          <a:p>
            <a:pPr lvl="2"/>
            <a:r>
              <a:rPr lang="en-US" dirty="0" smtClean="0"/>
              <a:t>Exact attributes often depend upon game genre!</a:t>
            </a:r>
          </a:p>
          <a:p>
            <a:r>
              <a:rPr lang="en-US" dirty="0" smtClean="0"/>
              <a:t>Objects know how to react to events</a:t>
            </a:r>
          </a:p>
          <a:p>
            <a:pPr lvl="1"/>
            <a:r>
              <a:rPr lang="en-US" dirty="0" smtClean="0"/>
              <a:t>e.g., time elapsed then explode; hit wall then bounce</a:t>
            </a:r>
          </a:p>
          <a:p>
            <a:r>
              <a:rPr lang="en-US" dirty="0" smtClean="0"/>
              <a:t>Startup: Populate world with objects </a:t>
            </a:r>
            <a:r>
              <a:rPr lang="en-US" dirty="0" smtClean="0">
                <a:sym typeface="Wingdings" pitchFamily="2" charset="2"/>
              </a:rPr>
              <a:t> go!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921748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/>
              <a:t>Engine </a:t>
            </a:r>
            <a:r>
              <a:rPr lang="en-US" dirty="0" smtClean="0"/>
              <a:t>Core/Base (2 </a:t>
            </a:r>
            <a:r>
              <a:rPr lang="en-US" dirty="0"/>
              <a:t>of </a:t>
            </a:r>
            <a:r>
              <a:rPr lang="en-US" dirty="0" smtClean="0"/>
              <a:t>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534398" cy="5791200"/>
          </a:xfrm>
        </p:spPr>
        <p:txBody>
          <a:bodyPr>
            <a:noAutofit/>
          </a:bodyPr>
          <a:lstStyle/>
          <a:p>
            <a:r>
              <a:rPr lang="en-US" sz="2800" dirty="0" smtClean="0"/>
              <a:t>Key functionality </a:t>
            </a:r>
            <a:r>
              <a:rPr lang="en-US" sz="2800" dirty="0" smtClean="0">
                <a:sym typeface="Wingdings" pitchFamily="2" charset="2"/>
              </a:rPr>
              <a:t> </a:t>
            </a:r>
            <a:r>
              <a:rPr lang="en-US" sz="2800" dirty="0" smtClean="0">
                <a:solidFill>
                  <a:schemeClr val="accent1"/>
                </a:solidFill>
              </a:rPr>
              <a:t>Run-time </a:t>
            </a:r>
            <a:r>
              <a:rPr lang="en-US" sz="2800" dirty="0">
                <a:solidFill>
                  <a:schemeClr val="accent1"/>
                </a:solidFill>
              </a:rPr>
              <a:t>t</a:t>
            </a:r>
            <a:r>
              <a:rPr lang="en-US" sz="2800" dirty="0" smtClean="0">
                <a:solidFill>
                  <a:schemeClr val="accent1"/>
                </a:solidFill>
              </a:rPr>
              <a:t>ype </a:t>
            </a:r>
            <a:r>
              <a:rPr lang="en-US" sz="2800" dirty="0">
                <a:solidFill>
                  <a:schemeClr val="accent1"/>
                </a:solidFill>
              </a:rPr>
              <a:t>i</a:t>
            </a:r>
            <a:r>
              <a:rPr lang="en-US" sz="2800" dirty="0" smtClean="0">
                <a:solidFill>
                  <a:schemeClr val="accent1"/>
                </a:solidFill>
              </a:rPr>
              <a:t>nformation </a:t>
            </a:r>
          </a:p>
          <a:p>
            <a:pPr lvl="1"/>
            <a:r>
              <a:rPr lang="en-US" sz="2400" i="1" dirty="0" smtClean="0"/>
              <a:t>Polymorphic</a:t>
            </a:r>
            <a:r>
              <a:rPr lang="en-US" sz="2400" dirty="0" smtClean="0"/>
              <a:t> at </a:t>
            </a:r>
            <a:r>
              <a:rPr lang="en-US" sz="2400" b="1" dirty="0" smtClean="0">
                <a:solidFill>
                  <a:schemeClr val="accent1"/>
                </a:solidFill>
              </a:rPr>
              <a:t>run-time</a:t>
            </a:r>
          </a:p>
          <a:p>
            <a:pPr lvl="1"/>
            <a:r>
              <a:rPr lang="en-US" sz="2400" dirty="0" smtClean="0"/>
              <a:t>e.g., Engine wants to make weapon “shoot” </a:t>
            </a:r>
          </a:p>
          <a:p>
            <a:pPr marL="914400" lvl="2" indent="0">
              <a:buNone/>
            </a:pPr>
            <a:r>
              <a:rPr lang="en-US" sz="2000" dirty="0" smtClean="0">
                <a:sym typeface="Wingdings" pitchFamily="2" charset="2"/>
              </a:rPr>
              <a:t> object-specific code knows how to do this</a:t>
            </a:r>
            <a:endParaRPr lang="en-US" sz="2000" dirty="0" smtClean="0"/>
          </a:p>
          <a:p>
            <a:pPr lvl="1"/>
            <a:endParaRPr lang="en-US" sz="2400" dirty="0" smtClean="0"/>
          </a:p>
          <a:p>
            <a:pPr lvl="1"/>
            <a:endParaRPr lang="en-US" sz="2400" dirty="0" smtClean="0"/>
          </a:p>
          <a:p>
            <a:pPr lvl="1"/>
            <a:endParaRPr lang="en-US" sz="2400" dirty="0"/>
          </a:p>
          <a:p>
            <a:pPr lvl="1"/>
            <a:endParaRPr lang="en-US" sz="2400" dirty="0" smtClean="0"/>
          </a:p>
          <a:p>
            <a:pPr lvl="1"/>
            <a:endParaRPr lang="en-US" sz="2400" dirty="0" smtClean="0"/>
          </a:p>
          <a:p>
            <a:pPr lvl="1"/>
            <a:endParaRPr lang="en-US" sz="2400" dirty="0"/>
          </a:p>
          <a:p>
            <a:pPr lvl="1"/>
            <a:endParaRPr lang="en-US" sz="2400" dirty="0" smtClean="0"/>
          </a:p>
          <a:p>
            <a:pPr lvl="1"/>
            <a:r>
              <a:rPr lang="en-US" sz="2400" dirty="0" smtClean="0"/>
              <a:t>Note, C++ and Java do this automatically</a:t>
            </a:r>
          </a:p>
          <a:p>
            <a:pPr lvl="1"/>
            <a:r>
              <a:rPr lang="en-US" sz="2400" dirty="0" smtClean="0"/>
              <a:t>But if C (or some other language), must do yourself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1523999" y="2895600"/>
            <a:ext cx="5106013" cy="2862322"/>
          </a:xfrm>
          <a:prstGeom prst="rect">
            <a:avLst/>
          </a:prstGeom>
          <a:solidFill>
            <a:srgbClr val="FFFF99"/>
          </a:solidFill>
          <a:ln w="19050">
            <a:solidFill>
              <a:srgbClr val="0033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class </a:t>
            </a:r>
            <a:r>
              <a:rPr lang="en-US" dirty="0" smtClean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gun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{</a:t>
            </a: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virtual void </a:t>
            </a:r>
            <a:r>
              <a:rPr lang="en-US" dirty="0" smtClean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shoot();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};</a:t>
            </a:r>
          </a:p>
          <a:p>
            <a:endParaRPr lang="en-US" dirty="0">
              <a:latin typeface="Consolas" pitchFamily="49" charset="0"/>
              <a:cs typeface="Consolas" pitchFamily="49" charset="0"/>
            </a:endParaRP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class </a:t>
            </a:r>
            <a:r>
              <a:rPr lang="en-US" dirty="0" smtClean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shotgun :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public </a:t>
            </a:r>
            <a:r>
              <a:rPr lang="en-US" dirty="0" smtClean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gun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{</a:t>
            </a: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virtual void </a:t>
            </a:r>
            <a:r>
              <a:rPr lang="en-US" dirty="0" smtClean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shoot();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};</a:t>
            </a:r>
          </a:p>
          <a:p>
            <a:endParaRPr lang="en-US" dirty="0">
              <a:latin typeface="Consolas" pitchFamily="49" charset="0"/>
              <a:cs typeface="Consolas" pitchFamily="49" charset="0"/>
            </a:endParaRPr>
          </a:p>
          <a:p>
            <a:r>
              <a:rPr lang="en-US" dirty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g</a:t>
            </a:r>
            <a:r>
              <a:rPr lang="en-US" dirty="0" smtClean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un *</a:t>
            </a:r>
            <a:r>
              <a:rPr lang="en-US" dirty="0" err="1" smtClean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p_gun</a:t>
            </a:r>
            <a:r>
              <a:rPr lang="en-US" dirty="0" smtClean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= new </a:t>
            </a:r>
            <a:r>
              <a:rPr lang="en-US" dirty="0" smtClean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shotgun();</a:t>
            </a:r>
          </a:p>
          <a:p>
            <a:r>
              <a:rPr lang="en-US" dirty="0" err="1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p</a:t>
            </a:r>
            <a:r>
              <a:rPr lang="en-US" dirty="0" err="1" smtClean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_gun</a:t>
            </a:r>
            <a:r>
              <a:rPr lang="en-US" dirty="0" smtClean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 -&gt; shoot();  </a:t>
            </a:r>
            <a:r>
              <a:rPr lang="en-US" i="1" dirty="0" smtClean="0">
                <a:solidFill>
                  <a:srgbClr val="008000"/>
                </a:solidFill>
                <a:cs typeface="Times New Roman" pitchFamily="18" charset="0"/>
              </a:rPr>
              <a:t>// invokes shotgun::shoot()</a:t>
            </a:r>
            <a:endParaRPr lang="en-US" i="1" dirty="0">
              <a:solidFill>
                <a:srgbClr val="008000"/>
              </a:solidFill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943478" y="3865096"/>
            <a:ext cx="1981200" cy="923330"/>
          </a:xfrm>
          <a:prstGeom prst="rect">
            <a:avLst/>
          </a:prstGeom>
          <a:noFill/>
          <a:ln w="1270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Consider if instead  </a:t>
            </a:r>
            <a:r>
              <a:rPr lang="en-US" dirty="0" err="1" smtClean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p_gun</a:t>
            </a:r>
            <a:r>
              <a:rPr lang="en-US" dirty="0" smtClean="0"/>
              <a:t> pointing to a </a:t>
            </a:r>
            <a:r>
              <a:rPr lang="en-US" dirty="0" smtClean="0">
                <a:solidFill>
                  <a:srgbClr val="0070C0"/>
                </a:solidFill>
                <a:latin typeface="Consolas" pitchFamily="49" charset="0"/>
                <a:cs typeface="Consolas" pitchFamily="49" charset="0"/>
              </a:rPr>
              <a:t>pistol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…</a:t>
            </a:r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77625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Game Engine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Have overview of what game engine does, but how to go about designing engine to provide functionality?</a:t>
            </a:r>
          </a:p>
          <a:p>
            <a:r>
              <a:rPr lang="en-US" dirty="0"/>
              <a:t>C</a:t>
            </a:r>
            <a:r>
              <a:rPr lang="en-US" dirty="0" smtClean="0"/>
              <a:t>omponents</a:t>
            </a:r>
          </a:p>
          <a:p>
            <a:pPr lvl="1"/>
            <a:r>
              <a:rPr lang="en-US" dirty="0" smtClean="0"/>
              <a:t>What are major components?</a:t>
            </a:r>
          </a:p>
          <a:p>
            <a:pPr lvl="1"/>
            <a:r>
              <a:rPr lang="en-US" dirty="0" smtClean="0"/>
              <a:t>How to separate </a:t>
            </a:r>
            <a:r>
              <a:rPr lang="en-US" dirty="0" smtClean="0">
                <a:solidFill>
                  <a:srgbClr val="008000"/>
                </a:solidFill>
              </a:rPr>
              <a:t>game-independent</a:t>
            </a:r>
            <a:r>
              <a:rPr lang="en-US" dirty="0" smtClean="0"/>
              <a:t> components from </a:t>
            </a:r>
            <a:r>
              <a:rPr lang="en-US" dirty="0" smtClean="0">
                <a:solidFill>
                  <a:srgbClr val="0070C0"/>
                </a:solidFill>
              </a:rPr>
              <a:t>game-dependent</a:t>
            </a:r>
            <a:r>
              <a:rPr lang="en-US" dirty="0" smtClean="0"/>
              <a:t> components?</a:t>
            </a:r>
          </a:p>
          <a:p>
            <a:r>
              <a:rPr lang="en-US" dirty="0" smtClean="0"/>
              <a:t>Organization</a:t>
            </a:r>
          </a:p>
          <a:p>
            <a:pPr lvl="1"/>
            <a:r>
              <a:rPr lang="en-US" dirty="0" smtClean="0"/>
              <a:t>How are components defined and organized?</a:t>
            </a:r>
          </a:p>
          <a:p>
            <a:r>
              <a:rPr lang="en-US" dirty="0" smtClean="0"/>
              <a:t>Structure</a:t>
            </a:r>
          </a:p>
          <a:p>
            <a:pPr lvl="1"/>
            <a:r>
              <a:rPr lang="en-US" dirty="0" smtClean="0"/>
              <a:t>Assume an </a:t>
            </a:r>
            <a:r>
              <a:rPr lang="en-US" u="sng" dirty="0" smtClean="0"/>
              <a:t>object-oriented</a:t>
            </a:r>
            <a:r>
              <a:rPr lang="en-US" dirty="0" smtClean="0"/>
              <a:t> approach </a:t>
            </a:r>
            <a:r>
              <a:rPr lang="en-US" dirty="0" smtClean="0">
                <a:sym typeface="Wingdings" pitchFamily="2" charset="2"/>
              </a:rPr>
              <a:t> what class structures should be used for various elements?</a:t>
            </a:r>
          </a:p>
          <a:p>
            <a:r>
              <a:rPr lang="en-US" dirty="0" smtClean="0">
                <a:sym typeface="Wingdings" pitchFamily="2" charset="2"/>
              </a:rPr>
              <a:t>This course!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41349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</a:t>
            </a:r>
            <a:r>
              <a:rPr lang="en-US" smtClean="0"/>
              <a:t>of Course Focus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Primarily on “tech” stuff (programming) for games</a:t>
            </a:r>
          </a:p>
          <a:p>
            <a:pPr lvl="1"/>
            <a:r>
              <a:rPr lang="en-US" dirty="0" smtClean="0"/>
              <a:t>How to build core engine components</a:t>
            </a:r>
          </a:p>
          <a:p>
            <a:pPr lvl="1"/>
            <a:r>
              <a:rPr lang="en-US" dirty="0" smtClean="0"/>
              <a:t>How to use engine to make custom world</a:t>
            </a:r>
          </a:p>
          <a:p>
            <a:pPr lvl="1"/>
            <a:r>
              <a:rPr lang="en-US" dirty="0" smtClean="0"/>
              <a:t>How to support user interaction</a:t>
            </a:r>
          </a:p>
          <a:p>
            <a:pPr lvl="1"/>
            <a:r>
              <a:rPr lang="en-US" dirty="0" smtClean="0"/>
              <a:t>How to set rules of play and control</a:t>
            </a:r>
          </a:p>
          <a:p>
            <a:r>
              <a:rPr lang="en-US" dirty="0" smtClean="0"/>
              <a:t>Less on content stuff for games</a:t>
            </a:r>
          </a:p>
          <a:p>
            <a:pPr lvl="1"/>
            <a:r>
              <a:rPr lang="en-US" dirty="0" smtClean="0"/>
              <a:t>Art,</a:t>
            </a:r>
            <a:r>
              <a:rPr lang="en-US" dirty="0"/>
              <a:t> s</a:t>
            </a:r>
            <a:r>
              <a:rPr lang="en-US" dirty="0" smtClean="0"/>
              <a:t>ound, game design</a:t>
            </a:r>
          </a:p>
          <a:p>
            <a:pPr lvl="1"/>
            <a:r>
              <a:rPr lang="en-US" dirty="0" smtClean="0"/>
              <a:t>These are important, but are for another course!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02562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Understand: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Game engine from game programmer’s perspective</a:t>
            </a:r>
          </a:p>
          <a:p>
            <a:r>
              <a:rPr lang="en-US" dirty="0" smtClean="0"/>
              <a:t>Structure and design of game engine</a:t>
            </a:r>
          </a:p>
          <a:p>
            <a:r>
              <a:rPr lang="en-US" dirty="0" smtClean="0"/>
              <a:t>Trade-offs between complexity, fidelity and interactivity in game engines</a:t>
            </a:r>
          </a:p>
          <a:p>
            <a:r>
              <a:rPr lang="en-US" dirty="0" smtClean="0"/>
              <a:t>Software engineering techniques applied to creating parts of game engine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Course: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Gives detailed instructions on how to implement game using engine (</a:t>
            </a:r>
            <a:r>
              <a:rPr lang="en-US" dirty="0" smtClean="0">
                <a:solidFill>
                  <a:srgbClr val="008000"/>
                </a:solidFill>
              </a:rPr>
              <a:t>Dragonfly</a:t>
            </a:r>
            <a:r>
              <a:rPr lang="en-US" dirty="0" smtClean="0"/>
              <a:t>)</a:t>
            </a:r>
            <a:endParaRPr lang="en-US" dirty="0" smtClean="0">
              <a:solidFill>
                <a:srgbClr val="008000"/>
              </a:solidFill>
            </a:endParaRPr>
          </a:p>
          <a:p>
            <a:r>
              <a:rPr lang="en-US" dirty="0" smtClean="0"/>
              <a:t>Provides overview of </a:t>
            </a:r>
            <a:r>
              <a:rPr lang="en-US" dirty="0" smtClean="0">
                <a:solidFill>
                  <a:srgbClr val="008000"/>
                </a:solidFill>
              </a:rPr>
              <a:t>Dragonfly</a:t>
            </a:r>
            <a:r>
              <a:rPr lang="en-US" dirty="0" smtClean="0"/>
              <a:t> architecture</a:t>
            </a:r>
          </a:p>
          <a:p>
            <a:r>
              <a:rPr lang="en-US" dirty="0" smtClean="0"/>
              <a:t>Provides design of </a:t>
            </a:r>
            <a:r>
              <a:rPr lang="en-US" dirty="0" smtClean="0">
                <a:solidFill>
                  <a:srgbClr val="008000"/>
                </a:solidFill>
              </a:rPr>
              <a:t>Dragonfly</a:t>
            </a:r>
          </a:p>
          <a:p>
            <a:r>
              <a:rPr lang="en-US" dirty="0" smtClean="0"/>
              <a:t>Detail step-by-step how to implement </a:t>
            </a:r>
            <a:r>
              <a:rPr lang="en-US" dirty="0" smtClean="0">
                <a:solidFill>
                  <a:srgbClr val="008000"/>
                </a:solidFill>
              </a:rPr>
              <a:t>Dragonfly</a:t>
            </a:r>
            <a:r>
              <a:rPr lang="en-US" dirty="0" smtClean="0"/>
              <a:t> following design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9037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is a Computer Game?</a:t>
            </a:r>
            <a:br>
              <a:rPr lang="en-US" dirty="0" smtClean="0"/>
            </a:br>
            <a:r>
              <a:rPr lang="en-US" sz="4000" i="1" dirty="0" smtClean="0"/>
              <a:t>Player Perspective</a:t>
            </a:r>
            <a:endParaRPr lang="en-US" sz="40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A goal (or set of goals)</a:t>
            </a:r>
          </a:p>
          <a:p>
            <a:pPr lvl="1"/>
            <a:r>
              <a:rPr lang="en-US" dirty="0" smtClean="0"/>
              <a:t>Save the princess (solve puzzles to get sword first)</a:t>
            </a:r>
          </a:p>
          <a:p>
            <a:pPr lvl="1"/>
            <a:r>
              <a:rPr lang="en-US" dirty="0" smtClean="0"/>
              <a:t>Score points (get power ups)</a:t>
            </a:r>
          </a:p>
          <a:p>
            <a:pPr lvl="1"/>
            <a:r>
              <a:rPr lang="en-US" dirty="0" smtClean="0"/>
              <a:t>Finish first (unlock next level)</a:t>
            </a:r>
          </a:p>
          <a:p>
            <a:r>
              <a:rPr lang="en-US" dirty="0" smtClean="0"/>
              <a:t>A set of rules governing play</a:t>
            </a:r>
          </a:p>
          <a:p>
            <a:pPr lvl="1"/>
            <a:r>
              <a:rPr lang="en-US" dirty="0" smtClean="0"/>
              <a:t>Turn taking, like RPGs</a:t>
            </a:r>
          </a:p>
          <a:p>
            <a:pPr lvl="1"/>
            <a:r>
              <a:rPr lang="en-US" dirty="0" smtClean="0"/>
              <a:t>Reaction to events, like Tetris’ falling blocks</a:t>
            </a:r>
          </a:p>
          <a:p>
            <a:pPr lvl="1"/>
            <a:r>
              <a:rPr lang="en-US" dirty="0" smtClean="0"/>
              <a:t>Legal actions</a:t>
            </a:r>
          </a:p>
          <a:p>
            <a:r>
              <a:rPr lang="en-US" dirty="0" smtClean="0"/>
              <a:t>Visual and audible content (graphics and sound)</a:t>
            </a:r>
          </a:p>
          <a:p>
            <a:r>
              <a:rPr lang="en-US" dirty="0" smtClean="0"/>
              <a:t>Control and input techniques</a:t>
            </a:r>
          </a:p>
          <a:p>
            <a:pPr lvl="1"/>
            <a:r>
              <a:rPr lang="en-US" dirty="0" smtClean="0"/>
              <a:t>Button mappings, mouse clicks</a:t>
            </a:r>
          </a:p>
          <a:p>
            <a:pPr lvl="1"/>
            <a:r>
              <a:rPr lang="en-US" dirty="0" smtClean="0"/>
              <a:t>How player provides input to game world</a:t>
            </a:r>
          </a:p>
          <a:p>
            <a:r>
              <a:rPr lang="en-US" dirty="0" smtClean="0"/>
              <a:t>Note: Same perspective as </a:t>
            </a:r>
            <a:r>
              <a:rPr lang="en-US" dirty="0" smtClean="0">
                <a:solidFill>
                  <a:srgbClr val="0070C0"/>
                </a:solidFill>
              </a:rPr>
              <a:t>game programmer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87739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is a Computer Game?</a:t>
            </a:r>
            <a:br>
              <a:rPr lang="en-US" dirty="0" smtClean="0"/>
            </a:br>
            <a:r>
              <a:rPr lang="en-US" sz="4000" i="1" dirty="0" smtClean="0"/>
              <a:t>Computer Perspective</a:t>
            </a:r>
            <a:endParaRPr lang="en-US" sz="40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482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Set of resources managed to support entertainment (usually) application</a:t>
            </a:r>
          </a:p>
          <a:p>
            <a:r>
              <a:rPr lang="en-US" dirty="0" smtClean="0"/>
              <a:t>Graphical rendering</a:t>
            </a:r>
          </a:p>
          <a:p>
            <a:r>
              <a:rPr lang="en-US" dirty="0" smtClean="0"/>
              <a:t>Audio playout</a:t>
            </a:r>
          </a:p>
          <a:p>
            <a:r>
              <a:rPr lang="en-US" dirty="0" smtClean="0"/>
              <a:t>User interface and input</a:t>
            </a:r>
          </a:p>
          <a:p>
            <a:r>
              <a:rPr lang="en-US" dirty="0" smtClean="0"/>
              <a:t>Event processing</a:t>
            </a:r>
          </a:p>
          <a:p>
            <a:pPr lvl="1"/>
            <a:r>
              <a:rPr lang="en-US" dirty="0" smtClean="0"/>
              <a:t>Timers, collisions, etc.</a:t>
            </a:r>
          </a:p>
          <a:p>
            <a:r>
              <a:rPr lang="en-US" dirty="0" smtClean="0"/>
              <a:t>File I/O</a:t>
            </a:r>
          </a:p>
          <a:p>
            <a:r>
              <a:rPr lang="en-US" dirty="0" smtClean="0"/>
              <a:t>Optional: Networking, AI, </a:t>
            </a:r>
            <a:r>
              <a:rPr lang="en-US" dirty="0"/>
              <a:t>Physics, </a:t>
            </a:r>
            <a:r>
              <a:rPr lang="en-US" dirty="0" smtClean="0"/>
              <a:t>Scripts</a:t>
            </a:r>
          </a:p>
          <a:p>
            <a:r>
              <a:rPr lang="en-US" dirty="0"/>
              <a:t>Note: </a:t>
            </a:r>
            <a:r>
              <a:rPr lang="en-US" dirty="0" smtClean="0"/>
              <a:t>same perspective as </a:t>
            </a:r>
            <a:r>
              <a:rPr lang="en-US" dirty="0">
                <a:solidFill>
                  <a:srgbClr val="0070C0"/>
                </a:solidFill>
              </a:rPr>
              <a:t>game </a:t>
            </a:r>
            <a:r>
              <a:rPr lang="en-US" i="1" dirty="0" smtClean="0">
                <a:solidFill>
                  <a:srgbClr val="0070C0"/>
                </a:solidFill>
              </a:rPr>
              <a:t>engine</a:t>
            </a:r>
            <a:r>
              <a:rPr lang="en-US" dirty="0" smtClean="0">
                <a:solidFill>
                  <a:srgbClr val="0070C0"/>
                </a:solidFill>
              </a:rPr>
              <a:t> programmer</a:t>
            </a:r>
            <a:endParaRPr lang="en-US" dirty="0">
              <a:solidFill>
                <a:srgbClr val="0070C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2209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Game Code vs. Game Engine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Line between game and game engine often blurry</a:t>
            </a:r>
          </a:p>
          <a:p>
            <a:pPr lvl="1"/>
            <a:r>
              <a:rPr lang="en-US" dirty="0" smtClean="0"/>
              <a:t>E.g., One game, an engine may know how to “draw an ogre”</a:t>
            </a:r>
          </a:p>
          <a:p>
            <a:pPr lvl="1"/>
            <a:r>
              <a:rPr lang="en-US" dirty="0" smtClean="0"/>
              <a:t>E.g., Another game, engine provides rendering and shading, but “ogre-ness” defined entirely in user code</a:t>
            </a:r>
          </a:p>
          <a:p>
            <a:r>
              <a:rPr lang="en-US" dirty="0" smtClean="0"/>
              <a:t>No definitive separation since “built-in” parts of game engine are often part of game</a:t>
            </a:r>
          </a:p>
          <a:p>
            <a:pPr lvl="1"/>
            <a:r>
              <a:rPr lang="en-US" dirty="0" smtClean="0"/>
              <a:t>E.g., sprite or animation, collision detection 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27673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Game Engine Specificity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Reusable?  Often</a:t>
            </a:r>
          </a:p>
          <a:p>
            <a:pPr lvl="1"/>
            <a:r>
              <a:rPr lang="en-US" dirty="0" smtClean="0"/>
              <a:t>But many still make one game only</a:t>
            </a:r>
          </a:p>
          <a:p>
            <a:r>
              <a:rPr lang="en-US" dirty="0" smtClean="0"/>
              <a:t>Efficient?  Often</a:t>
            </a:r>
          </a:p>
          <a:p>
            <a:pPr lvl="1"/>
            <a:r>
              <a:rPr lang="en-US" dirty="0" smtClean="0"/>
              <a:t>Can tune commonly used code</a:t>
            </a:r>
          </a:p>
          <a:p>
            <a:r>
              <a:rPr lang="en-US" dirty="0" smtClean="0"/>
              <a:t>General purpose?  Somewhat</a:t>
            </a:r>
          </a:p>
          <a:p>
            <a:pPr lvl="1"/>
            <a:r>
              <a:rPr lang="en-US" dirty="0" smtClean="0"/>
              <a:t>Can make more than one game (e.g., mod)</a:t>
            </a:r>
          </a:p>
          <a:p>
            <a:r>
              <a:rPr lang="en-US" dirty="0" smtClean="0">
                <a:solidFill>
                  <a:schemeClr val="accent1"/>
                </a:solidFill>
              </a:rPr>
              <a:t>Often designed with specific genre in mind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8006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Some genres with likely different engine support</a:t>
            </a:r>
          </a:p>
          <a:p>
            <a:pPr lvl="1"/>
            <a:r>
              <a:rPr lang="en-US" dirty="0" smtClean="0"/>
              <a:t>Arcade (e.g., </a:t>
            </a:r>
            <a:r>
              <a:rPr lang="en-US" i="1" dirty="0"/>
              <a:t>T</a:t>
            </a:r>
            <a:r>
              <a:rPr lang="en-US" i="1" dirty="0" smtClean="0"/>
              <a:t>etris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Side-</a:t>
            </a:r>
            <a:r>
              <a:rPr lang="en-US" dirty="0" err="1" smtClean="0"/>
              <a:t>scroller</a:t>
            </a:r>
            <a:r>
              <a:rPr lang="en-US" dirty="0" smtClean="0"/>
              <a:t> (e.g., </a:t>
            </a:r>
            <a:r>
              <a:rPr lang="en-US" i="1" dirty="0" smtClean="0"/>
              <a:t>Mario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3d isometric (e.g., </a:t>
            </a:r>
            <a:r>
              <a:rPr lang="en-US" i="1" dirty="0" smtClean="0"/>
              <a:t>Diablo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person (e.g., </a:t>
            </a:r>
            <a:r>
              <a:rPr lang="en-US" i="1" dirty="0" err="1" smtClean="0"/>
              <a:t>CoD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MMORPG (e.g., </a:t>
            </a:r>
            <a:r>
              <a:rPr lang="en-US" i="1" dirty="0" err="1" smtClean="0"/>
              <a:t>Warcraft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Turn-based (e.g., </a:t>
            </a:r>
            <a:r>
              <a:rPr lang="en-US" i="1" dirty="0" err="1" smtClean="0"/>
              <a:t>Civ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Story (e.g., </a:t>
            </a:r>
            <a:r>
              <a:rPr lang="en-US" i="1" dirty="0" smtClean="0"/>
              <a:t>Heavy Rain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MOBA (e.g., </a:t>
            </a:r>
            <a:r>
              <a:rPr lang="en-US" i="1" dirty="0" err="1" smtClean="0"/>
              <a:t>LoL</a:t>
            </a:r>
            <a:r>
              <a:rPr lang="en-US" dirty="0" smtClean="0"/>
              <a:t>)</a:t>
            </a:r>
          </a:p>
          <a:p>
            <a:r>
              <a:rPr lang="en-US" dirty="0" smtClean="0"/>
              <a:t>How do you think each may differ?</a:t>
            </a:r>
          </a:p>
          <a:p>
            <a:pPr lvl="1"/>
            <a:r>
              <a:rPr lang="en-US" dirty="0" smtClean="0"/>
              <a:t>Pick specific game, note engine difference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50614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Game Engine Components (1 of 4)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Substrate</a:t>
            </a:r>
          </a:p>
          <a:p>
            <a:pPr lvl="1"/>
            <a:r>
              <a:rPr lang="en-US" dirty="0" smtClean="0"/>
              <a:t>Hardware (PC, Xbox, iPad…) and Operating System (Windows 7, iOS, …)</a:t>
            </a:r>
          </a:p>
          <a:p>
            <a:pPr lvl="1"/>
            <a:r>
              <a:rPr lang="en-US" dirty="0" smtClean="0"/>
              <a:t>Graphics API (OpenGL, DirectX, SFML)</a:t>
            </a:r>
          </a:p>
          <a:p>
            <a:pPr lvl="1"/>
            <a:r>
              <a:rPr lang="en-US" dirty="0" smtClean="0"/>
              <a:t>Third-party libraries (STL, Networking)</a:t>
            </a:r>
          </a:p>
          <a:p>
            <a:pPr lvl="1"/>
            <a:r>
              <a:rPr lang="en-US" dirty="0" smtClean="0"/>
              <a:t>Math libraries (trig, linear algebra)</a:t>
            </a:r>
          </a:p>
          <a:p>
            <a:pPr marL="457200" lvl="1" indent="0">
              <a:buNone/>
            </a:pPr>
            <a:r>
              <a:rPr lang="en-US" dirty="0" smtClean="0">
                <a:sym typeface="Wingdings" pitchFamily="2" charset="2"/>
              </a:rPr>
              <a:t> Game engine needs these, and may be bound (during compilation) to these, but </a:t>
            </a:r>
            <a:r>
              <a:rPr lang="en-US" i="1" dirty="0" smtClean="0">
                <a:sym typeface="Wingdings" pitchFamily="2" charset="2"/>
              </a:rPr>
              <a:t>not</a:t>
            </a:r>
            <a:r>
              <a:rPr lang="en-US" dirty="0" smtClean="0">
                <a:sym typeface="Wingdings" pitchFamily="2" charset="2"/>
              </a:rPr>
              <a:t> typically engine code</a:t>
            </a: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Core/Base Systems</a:t>
            </a:r>
          </a:p>
          <a:p>
            <a:pPr lvl="1"/>
            <a:r>
              <a:rPr lang="en-US" dirty="0" smtClean="0"/>
              <a:t>Memory management (for game objects)</a:t>
            </a:r>
          </a:p>
          <a:p>
            <a:pPr lvl="1"/>
            <a:r>
              <a:rPr lang="en-US" dirty="0" smtClean="0"/>
              <a:t>Engine configuration (for alternate running environments)</a:t>
            </a:r>
          </a:p>
          <a:p>
            <a:pPr lvl="1"/>
            <a:r>
              <a:rPr lang="en-US" dirty="0" smtClean="0"/>
              <a:t>Parsers (for configuration files)</a:t>
            </a:r>
          </a:p>
          <a:p>
            <a:pPr lvl="1"/>
            <a:r>
              <a:rPr lang="en-US" dirty="0" smtClean="0"/>
              <a:t>Debugging and performance (unit testing, profiling, error logging)</a:t>
            </a:r>
          </a:p>
          <a:p>
            <a:pPr lvl="1"/>
            <a:r>
              <a:rPr lang="en-US" dirty="0" smtClean="0"/>
              <a:t>Startup/Shutdown (initialization and final state)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95356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Game Engine Components (2 of 4)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Representation of game world</a:t>
            </a:r>
          </a:p>
          <a:p>
            <a:pPr lvl="1"/>
            <a:r>
              <a:rPr lang="en-US" dirty="0" smtClean="0"/>
              <a:t>Game objects</a:t>
            </a:r>
          </a:p>
          <a:p>
            <a:pPr lvl="1"/>
            <a:r>
              <a:rPr lang="en-US" dirty="0" smtClean="0"/>
              <a:t>Possibly oriented, relative</a:t>
            </a:r>
          </a:p>
          <a:p>
            <a:r>
              <a:rPr lang="en-US" dirty="0" smtClean="0"/>
              <a:t>Timing is very important</a:t>
            </a:r>
          </a:p>
          <a:p>
            <a:pPr lvl="1"/>
            <a:r>
              <a:rPr lang="en-US" dirty="0" smtClean="0"/>
              <a:t>Events are time-based</a:t>
            </a:r>
          </a:p>
          <a:p>
            <a:pPr lvl="1"/>
            <a:r>
              <a:rPr lang="en-US" dirty="0" smtClean="0"/>
              <a:t>Multi-player networking needs consistency</a:t>
            </a:r>
          </a:p>
          <a:p>
            <a:r>
              <a:rPr lang="en-US" dirty="0" smtClean="0"/>
              <a:t>Low-level utilities for game engine</a:t>
            </a:r>
          </a:p>
          <a:p>
            <a:pPr lvl="1"/>
            <a:r>
              <a:rPr lang="en-US" dirty="0" smtClean="0"/>
              <a:t>Updating objects, handling resources in/out, logging, memory management, encryption…</a:t>
            </a:r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1676400"/>
            <a:ext cx="2933700" cy="217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491188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Game Engine Components (3 of 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30763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Rendering system</a:t>
            </a:r>
          </a:p>
          <a:p>
            <a:pPr lvl="1"/>
            <a:r>
              <a:rPr lang="en-US" dirty="0" smtClean="0"/>
              <a:t>How to display scene</a:t>
            </a:r>
          </a:p>
          <a:p>
            <a:pPr lvl="1"/>
            <a:r>
              <a:rPr lang="en-US" dirty="0" smtClean="0"/>
              <a:t>Lighting, occlusion, textures, camera, viewport …</a:t>
            </a:r>
          </a:p>
          <a:p>
            <a:pPr lvl="1"/>
            <a:r>
              <a:rPr lang="en-US" dirty="0" smtClean="0"/>
              <a:t>Special effects (particles)</a:t>
            </a:r>
          </a:p>
          <a:p>
            <a:r>
              <a:rPr lang="en-US" dirty="0"/>
              <a:t>Input management</a:t>
            </a:r>
          </a:p>
          <a:p>
            <a:pPr lvl="1"/>
            <a:r>
              <a:rPr lang="en-US" dirty="0"/>
              <a:t>Map device specific commands (e.g</a:t>
            </a:r>
            <a:r>
              <a:rPr lang="en-US" dirty="0" smtClean="0"/>
              <a:t>., </a:t>
            </a:r>
            <a:r>
              <a:rPr lang="en-US" dirty="0"/>
              <a:t>keystroke or mouse click) to generic game-specific command (e.g</a:t>
            </a:r>
            <a:r>
              <a:rPr lang="en-US" dirty="0" smtClean="0"/>
              <a:t>., </a:t>
            </a:r>
            <a:r>
              <a:rPr lang="en-US" dirty="0"/>
              <a:t>left)</a:t>
            </a:r>
          </a:p>
          <a:p>
            <a:r>
              <a:rPr lang="en-US" dirty="0"/>
              <a:t>Resource management</a:t>
            </a:r>
          </a:p>
          <a:p>
            <a:pPr lvl="1"/>
            <a:r>
              <a:rPr lang="en-US" dirty="0"/>
              <a:t>3d models </a:t>
            </a:r>
            <a:r>
              <a:rPr lang="en-US" dirty="0" smtClean="0"/>
              <a:t>(e.g., skeleton</a:t>
            </a:r>
            <a:r>
              <a:rPr lang="en-US" dirty="0"/>
              <a:t>, animations), </a:t>
            </a:r>
            <a:r>
              <a:rPr lang="en-US" dirty="0" smtClean="0"/>
              <a:t>textures, audio files</a:t>
            </a:r>
            <a:endParaRPr lang="en-US" dirty="0"/>
          </a:p>
          <a:p>
            <a:pPr lvl="1"/>
            <a:r>
              <a:rPr lang="en-US" dirty="0"/>
              <a:t>Loading, decompression</a:t>
            </a:r>
          </a:p>
          <a:p>
            <a:r>
              <a:rPr lang="en-US" dirty="0"/>
              <a:t>Gameplay foundations</a:t>
            </a:r>
          </a:p>
          <a:p>
            <a:pPr lvl="1"/>
            <a:r>
              <a:rPr lang="en-US" dirty="0"/>
              <a:t>Static world elements</a:t>
            </a:r>
          </a:p>
          <a:p>
            <a:pPr lvl="1"/>
            <a:r>
              <a:rPr lang="en-US" dirty="0"/>
              <a:t>Dynamic world elements</a:t>
            </a:r>
          </a:p>
          <a:p>
            <a:pPr lvl="1"/>
            <a:r>
              <a:rPr lang="en-US" dirty="0" smtClean="0"/>
              <a:t>Events/messaging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37806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Game Engine Components (4 of 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Physics</a:t>
            </a:r>
          </a:p>
          <a:p>
            <a:pPr lvl="1"/>
            <a:r>
              <a:rPr lang="en-US" dirty="0"/>
              <a:t>How objects may move and/or interact</a:t>
            </a:r>
          </a:p>
          <a:p>
            <a:pPr lvl="1"/>
            <a:r>
              <a:rPr lang="en-US" dirty="0"/>
              <a:t>Object physical states (location, velocity, orientation)</a:t>
            </a:r>
          </a:p>
          <a:p>
            <a:pPr lvl="1"/>
            <a:r>
              <a:rPr lang="en-US" dirty="0"/>
              <a:t>Bounding volumes and collision detection </a:t>
            </a:r>
            <a:endParaRPr lang="en-US" dirty="0" smtClean="0"/>
          </a:p>
          <a:p>
            <a:r>
              <a:rPr lang="en-US" dirty="0" smtClean="0"/>
              <a:t>Sound</a:t>
            </a:r>
            <a:endParaRPr lang="en-US" dirty="0"/>
          </a:p>
          <a:p>
            <a:pPr lvl="1"/>
            <a:r>
              <a:rPr lang="en-US" dirty="0"/>
              <a:t>Music and </a:t>
            </a:r>
            <a:r>
              <a:rPr lang="en-US" dirty="0" smtClean="0"/>
              <a:t>sound effects, </a:t>
            </a:r>
            <a:r>
              <a:rPr lang="en-US" dirty="0"/>
              <a:t>formats and timing and </a:t>
            </a:r>
            <a:r>
              <a:rPr lang="en-US" dirty="0" smtClean="0"/>
              <a:t>resources</a:t>
            </a:r>
            <a:endParaRPr lang="en-US" dirty="0"/>
          </a:p>
          <a:p>
            <a:r>
              <a:rPr lang="en-US" dirty="0" smtClean="0"/>
              <a:t>Online support</a:t>
            </a:r>
          </a:p>
          <a:p>
            <a:pPr lvl="1"/>
            <a:r>
              <a:rPr lang="en-US" dirty="0" smtClean="0"/>
              <a:t>Authentication and registration</a:t>
            </a:r>
          </a:p>
          <a:p>
            <a:pPr lvl="1"/>
            <a:r>
              <a:rPr lang="en-US" dirty="0" smtClean="0"/>
              <a:t>Game state replication</a:t>
            </a:r>
          </a:p>
          <a:p>
            <a:pPr lvl="1"/>
            <a:r>
              <a:rPr lang="en-US" dirty="0" smtClean="0"/>
              <a:t>Latency compensation (dealing with lag)</a:t>
            </a:r>
          </a:p>
          <a:p>
            <a:r>
              <a:rPr lang="en-US" dirty="0" smtClean="0"/>
              <a:t>Artificial </a:t>
            </a:r>
            <a:r>
              <a:rPr lang="en-US" dirty="0"/>
              <a:t>intelligence</a:t>
            </a:r>
          </a:p>
          <a:p>
            <a:pPr lvl="1"/>
            <a:r>
              <a:rPr lang="en-US" dirty="0"/>
              <a:t>“Smart” objects, as opponents or NPC</a:t>
            </a:r>
          </a:p>
          <a:p>
            <a:pPr lvl="1"/>
            <a:r>
              <a:rPr lang="en-US" dirty="0"/>
              <a:t>Low-level utilities, such as </a:t>
            </a:r>
            <a:r>
              <a:rPr lang="en-US" dirty="0" err="1"/>
              <a:t>pathfinding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480810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365</TotalTime>
  <Words>1111</Words>
  <Application>Microsoft Office PowerPoint</Application>
  <PresentationFormat>On-screen Show (4:3)</PresentationFormat>
  <Paragraphs>180</Paragraphs>
  <Slides>15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Consolas</vt:lpstr>
      <vt:lpstr>Times New Roman</vt:lpstr>
      <vt:lpstr>Wingdings</vt:lpstr>
      <vt:lpstr>Theme1</vt:lpstr>
      <vt:lpstr>Chapter 1 </vt:lpstr>
      <vt:lpstr>What is a Computer Game? Player Perspective</vt:lpstr>
      <vt:lpstr>What is a Computer Game? Computer Perspective</vt:lpstr>
      <vt:lpstr>Game Code vs. Game Engine Code</vt:lpstr>
      <vt:lpstr>Game Engine Specificity</vt:lpstr>
      <vt:lpstr>Game Engine Components (1 of 4)</vt:lpstr>
      <vt:lpstr>Game Engine Components (2 of 4)</vt:lpstr>
      <vt:lpstr>Game Engine Components (3 of 4)</vt:lpstr>
      <vt:lpstr>Game Engine Components (4 of 4)</vt:lpstr>
      <vt:lpstr>Engine Substrate</vt:lpstr>
      <vt:lpstr>Engine Core/Base (1 of 2)</vt:lpstr>
      <vt:lpstr>Engine Core/Base (2 of 2)</vt:lpstr>
      <vt:lpstr>Game Engine Architecture</vt:lpstr>
      <vt:lpstr>Summary of Course Focus</vt:lpstr>
      <vt:lpstr>Goals</vt:lpstr>
    </vt:vector>
  </TitlesOfParts>
  <Company>Worcester Polytechnic Institute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IMGD 3000</dc:title>
  <dc:creator>Mark Claypool</dc:creator>
  <cp:lastModifiedBy>Mark Claypool</cp:lastModifiedBy>
  <cp:revision>62</cp:revision>
  <cp:lastPrinted>2016-08-28T11:29:09Z</cp:lastPrinted>
  <dcterms:created xsi:type="dcterms:W3CDTF">2012-01-13T10:35:05Z</dcterms:created>
  <dcterms:modified xsi:type="dcterms:W3CDTF">2017-06-09T15:04:19Z</dcterms:modified>
</cp:coreProperties>
</file>