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310" r:id="rId3"/>
    <p:sldId id="311" r:id="rId4"/>
    <p:sldId id="312" r:id="rId5"/>
    <p:sldId id="314" r:id="rId6"/>
    <p:sldId id="317" r:id="rId7"/>
    <p:sldId id="318" r:id="rId8"/>
    <p:sldId id="315" r:id="rId9"/>
    <p:sldId id="316" r:id="rId10"/>
    <p:sldId id="319" r:id="rId11"/>
    <p:sldId id="321" r:id="rId12"/>
    <p:sldId id="325" r:id="rId13"/>
    <p:sldId id="322" r:id="rId14"/>
    <p:sldId id="324" r:id="rId15"/>
    <p:sldId id="326" r:id="rId16"/>
    <p:sldId id="330" r:id="rId17"/>
    <p:sldId id="332" r:id="rId18"/>
    <p:sldId id="327" r:id="rId19"/>
    <p:sldId id="329" r:id="rId20"/>
    <p:sldId id="328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2" r:id="rId30"/>
    <p:sldId id="341" r:id="rId31"/>
    <p:sldId id="344" r:id="rId32"/>
    <p:sldId id="345" r:id="rId33"/>
    <p:sldId id="346" r:id="rId34"/>
    <p:sldId id="351" r:id="rId35"/>
    <p:sldId id="350" r:id="rId36"/>
    <p:sldId id="352" r:id="rId37"/>
    <p:sldId id="353" r:id="rId38"/>
    <p:sldId id="354" r:id="rId39"/>
    <p:sldId id="356" r:id="rId40"/>
    <p:sldId id="355" r:id="rId41"/>
    <p:sldId id="357" r:id="rId42"/>
    <p:sldId id="358" r:id="rId43"/>
    <p:sldId id="362" r:id="rId44"/>
    <p:sldId id="359" r:id="rId45"/>
    <p:sldId id="361" r:id="rId46"/>
    <p:sldId id="365" r:id="rId47"/>
    <p:sldId id="369" r:id="rId48"/>
    <p:sldId id="366" r:id="rId49"/>
    <p:sldId id="367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FF"/>
    <a:srgbClr val="FF9900"/>
    <a:srgbClr val="FFCC00"/>
    <a:srgbClr val="CCFFCC"/>
    <a:srgbClr val="66CCFF"/>
    <a:srgbClr val="FF410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55" autoAdjust="0"/>
    <p:restoredTop sz="94660"/>
  </p:normalViewPr>
  <p:slideViewPr>
    <p:cSldViewPr>
      <p:cViewPr varScale="1">
        <p:scale>
          <a:sx n="57" d="100"/>
          <a:sy n="57" d="100"/>
        </p:scale>
        <p:origin x="85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11042218/c-restore-stdout-to-termina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Review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ENCE 360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</a:t>
            </a:r>
            <a:r>
              <a:rPr lang="en-US" dirty="0" smtClean="0">
                <a:solidFill>
                  <a:srgbClr val="0070C0"/>
                </a:solidFill>
              </a:rPr>
              <a:t>process control block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the main components?</a:t>
            </a:r>
          </a:p>
        </p:txBody>
      </p:sp>
    </p:spTree>
    <p:extLst>
      <p:ext uri="{BB962C8B-B14F-4D97-AF65-F5344CB8AC3E}">
        <p14:creationId xmlns:p14="http://schemas.microsoft.com/office/powerpoint/2010/main" val="28149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</a:t>
            </a:r>
            <a:r>
              <a:rPr lang="en-US" dirty="0" smtClean="0">
                <a:solidFill>
                  <a:srgbClr val="0070C0"/>
                </a:solidFill>
              </a:rPr>
              <a:t>process control block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data structure the OS uses to manage a running program (a process)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the main components?</a:t>
            </a:r>
          </a:p>
          <a:p>
            <a:pPr lvl="1"/>
            <a:r>
              <a:rPr lang="en-US" dirty="0" smtClean="0"/>
              <a:t>Running current code stuff – PC, registers, state, …</a:t>
            </a:r>
          </a:p>
          <a:p>
            <a:pPr lvl="1"/>
            <a:r>
              <a:rPr lang="en-US" dirty="0" smtClean="0"/>
              <a:t>Memory stuff – stack, heap, code, …</a:t>
            </a:r>
          </a:p>
          <a:p>
            <a:pPr lvl="1"/>
            <a:r>
              <a:rPr lang="en-US" dirty="0" smtClean="0"/>
              <a:t>I/O stuff – file descriptors, working directory, …</a:t>
            </a:r>
          </a:p>
        </p:txBody>
      </p:sp>
    </p:spTree>
    <p:extLst>
      <p:ext uri="{BB962C8B-B14F-4D97-AF65-F5344CB8AC3E}">
        <p14:creationId xmlns:p14="http://schemas.microsoft.com/office/powerpoint/2010/main" val="18925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Creation in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main() {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fork();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puts(“hello”);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does the code to the left do when run?</a:t>
            </a:r>
          </a:p>
          <a:p>
            <a:pPr marL="45720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How can we change it to only have child process print “hello”?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85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Creation in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main() {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fork();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puts(“hello”);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does the code to the left do when run?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hello</a:t>
            </a:r>
          </a:p>
          <a:p>
            <a:r>
              <a:rPr lang="en-US" dirty="0" smtClean="0"/>
              <a:t>How can we change it to only have child process print “hello”?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Change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fork() </a:t>
            </a:r>
            <a:r>
              <a:rPr lang="en-US" dirty="0" smtClean="0">
                <a:solidFill>
                  <a:srgbClr val="0070C0"/>
                </a:solidFill>
              </a:rPr>
              <a:t>line to be: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if (fork() == 0)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8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process?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is a thread?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two processes, what is private?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For two threads in the same process, what is private?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52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is a process?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program in execution / a running program</a:t>
            </a:r>
          </a:p>
          <a:p>
            <a:r>
              <a:rPr lang="en-US" dirty="0" smtClean="0"/>
              <a:t>What is a thread?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single sequence of execution within a process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For two processes, what is private?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Code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memory</a:t>
            </a:r>
            <a:r>
              <a:rPr lang="en-US" dirty="0" smtClean="0"/>
              <a:t> (global variables, stack), </a:t>
            </a:r>
            <a:r>
              <a:rPr lang="en-US" dirty="0" smtClean="0">
                <a:solidFill>
                  <a:srgbClr val="0070C0"/>
                </a:solidFill>
              </a:rPr>
              <a:t>hardware state </a:t>
            </a:r>
            <a:r>
              <a:rPr lang="en-US" dirty="0" smtClean="0"/>
              <a:t>(program counter, registers), </a:t>
            </a:r>
            <a:r>
              <a:rPr lang="en-US" dirty="0" smtClean="0">
                <a:solidFill>
                  <a:srgbClr val="0070C0"/>
                </a:solidFill>
              </a:rPr>
              <a:t>OS resources </a:t>
            </a:r>
            <a:r>
              <a:rPr lang="en-US" dirty="0" smtClean="0"/>
              <a:t>(file descriptors+)</a:t>
            </a:r>
          </a:p>
          <a:p>
            <a:r>
              <a:rPr lang="en-US" dirty="0" smtClean="0"/>
              <a:t>For two threads in the same process, what is private?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Memory </a:t>
            </a:r>
            <a:r>
              <a:rPr lang="en-US" dirty="0" smtClean="0"/>
              <a:t>(stack), </a:t>
            </a:r>
            <a:r>
              <a:rPr lang="en-US" dirty="0" smtClean="0">
                <a:solidFill>
                  <a:srgbClr val="0070C0"/>
                </a:solidFill>
              </a:rPr>
              <a:t>Hardware state </a:t>
            </a:r>
            <a:r>
              <a:rPr lang="en-US" dirty="0" smtClean="0"/>
              <a:t>(program </a:t>
            </a:r>
            <a:r>
              <a:rPr lang="en-US" dirty="0"/>
              <a:t>counter, registers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73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7177"/>
            <a:ext cx="3048000" cy="3276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two processes, what is private? </a:t>
            </a:r>
          </a:p>
          <a:p>
            <a:r>
              <a:rPr lang="en-US" sz="2800" dirty="0" smtClean="0"/>
              <a:t>For two threads in the same process, what is private?</a:t>
            </a:r>
          </a:p>
        </p:txBody>
      </p:sp>
      <p:pic>
        <p:nvPicPr>
          <p:cNvPr id="4" name="Picture 2" descr="http://www2.cs.uic.edu/~jbell/CourseNotes/OperatingSystems/images/Chapter4/4_01_Thread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51580"/>
            <a:ext cx="5257800" cy="303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5917719"/>
            <a:ext cx="222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</a:t>
            </a:r>
            <a:r>
              <a:rPr lang="en-US" sz="2400" dirty="0" smtClean="0"/>
              <a:t>Helpful picture)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01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Creation with </a:t>
            </a:r>
            <a:r>
              <a:rPr lang="en-US" dirty="0" err="1" smtClean="0"/>
              <a:t>Pthreads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void A() 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puts(“hello”);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void main() 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</a:t>
            </a:r>
            <a:r>
              <a:rPr lang="en-US" sz="2400" dirty="0" err="1" smtClean="0">
                <a:latin typeface="Consolas" panose="020B0609020204030204" pitchFamily="49" charset="0"/>
              </a:rPr>
              <a:t>pthread_create</a:t>
            </a:r>
            <a:r>
              <a:rPr lang="en-US" sz="2400" dirty="0" smtClean="0">
                <a:latin typeface="Consolas" panose="020B0609020204030204" pitchFamily="49" charset="0"/>
              </a:rPr>
              <a:t>(&amp;</a:t>
            </a:r>
            <a:r>
              <a:rPr lang="en-US" sz="2400" dirty="0" err="1" smtClean="0">
                <a:latin typeface="Consolas" panose="020B0609020204030204" pitchFamily="49" charset="0"/>
              </a:rPr>
              <a:t>t,A</a:t>
            </a:r>
            <a:r>
              <a:rPr lang="en-US" sz="2400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puts(“goodbye”);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the code to the left do when run?</a:t>
            </a:r>
          </a:p>
        </p:txBody>
      </p:sp>
    </p:spTree>
    <p:extLst>
      <p:ext uri="{BB962C8B-B14F-4D97-AF65-F5344CB8AC3E}">
        <p14:creationId xmlns:p14="http://schemas.microsoft.com/office/powerpoint/2010/main" val="33237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Creation with </a:t>
            </a:r>
            <a:r>
              <a:rPr lang="en-US" dirty="0" err="1" smtClean="0"/>
              <a:t>Pthreads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void A() 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puts(“hello”);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void main() 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</a:t>
            </a:r>
            <a:r>
              <a:rPr lang="en-US" sz="2400" dirty="0" err="1" smtClean="0">
                <a:latin typeface="Consolas" panose="020B0609020204030204" pitchFamily="49" charset="0"/>
              </a:rPr>
              <a:t>pthread_create</a:t>
            </a:r>
            <a:r>
              <a:rPr lang="en-US" sz="2400" dirty="0" smtClean="0">
                <a:latin typeface="Consolas" panose="020B0609020204030204" pitchFamily="49" charset="0"/>
              </a:rPr>
              <a:t>(&amp;</a:t>
            </a:r>
            <a:r>
              <a:rPr lang="en-US" sz="2400" dirty="0" err="1" smtClean="0">
                <a:latin typeface="Consolas" panose="020B0609020204030204" pitchFamily="49" charset="0"/>
              </a:rPr>
              <a:t>t,A</a:t>
            </a:r>
            <a:r>
              <a:rPr lang="en-US" sz="2400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puts(“goodbye”);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the code to the left do when run?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goodbye</a:t>
            </a:r>
            <a:r>
              <a:rPr lang="en-US" dirty="0" smtClean="0">
                <a:latin typeface="Consolas" panose="020B0609020204030204" pitchFamily="49" charset="0"/>
              </a:rPr>
              <a:t>	</a:t>
            </a:r>
            <a:r>
              <a:rPr lang="en-US" i="1" dirty="0" smtClean="0"/>
              <a:t>or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hello</a:t>
            </a:r>
            <a:r>
              <a:rPr lang="en-US" dirty="0" smtClean="0">
                <a:latin typeface="Consolas" panose="020B0609020204030204" pitchFamily="49" charset="0"/>
              </a:rPr>
              <a:t> 	</a:t>
            </a:r>
            <a:r>
              <a:rPr lang="en-US" dirty="0" smtClean="0"/>
              <a:t>    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goodbye</a:t>
            </a:r>
          </a:p>
          <a:p>
            <a:r>
              <a:rPr lang="en-US" dirty="0" smtClean="0"/>
              <a:t>What code to </a:t>
            </a:r>
            <a:r>
              <a:rPr lang="en-US" i="1" dirty="0" smtClean="0"/>
              <a:t>add</a:t>
            </a:r>
            <a:r>
              <a:rPr lang="en-US" dirty="0" smtClean="0"/>
              <a:t> to </a:t>
            </a:r>
            <a:r>
              <a:rPr lang="en-US" u="sng" dirty="0" smtClean="0"/>
              <a:t>always</a:t>
            </a:r>
            <a:r>
              <a:rPr lang="en-US" dirty="0" smtClean="0"/>
              <a:t> have “hello” before “goodbye”?</a:t>
            </a:r>
          </a:p>
        </p:txBody>
      </p:sp>
    </p:spTree>
    <p:extLst>
      <p:ext uri="{BB962C8B-B14F-4D97-AF65-F5344CB8AC3E}">
        <p14:creationId xmlns:p14="http://schemas.microsoft.com/office/powerpoint/2010/main" val="226203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u="sng" dirty="0" smtClean="0"/>
              <a:t>three</a:t>
            </a:r>
            <a:r>
              <a:rPr lang="en-US" dirty="0" smtClean="0"/>
              <a:t> conceptual pieces </a:t>
            </a:r>
            <a:r>
              <a:rPr lang="en-US" dirty="0" smtClean="0">
                <a:solidFill>
                  <a:srgbClr val="0070C0"/>
                </a:solidFill>
              </a:rPr>
              <a:t>fundamental </a:t>
            </a:r>
            <a:r>
              <a:rPr lang="en-US" dirty="0" smtClean="0"/>
              <a:t>to operating systems?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Creation with </a:t>
            </a:r>
            <a:r>
              <a:rPr lang="en-US" dirty="0" err="1" smtClean="0"/>
              <a:t>Pthreads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void A() 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puts(“hello”);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void main() 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</a:t>
            </a:r>
            <a:r>
              <a:rPr lang="en-US" sz="2400" dirty="0" err="1" smtClean="0">
                <a:latin typeface="Consolas" panose="020B0609020204030204" pitchFamily="49" charset="0"/>
              </a:rPr>
              <a:t>pthread_create</a:t>
            </a:r>
            <a:r>
              <a:rPr lang="en-US" sz="2400" dirty="0" smtClean="0">
                <a:latin typeface="Consolas" panose="020B0609020204030204" pitchFamily="49" charset="0"/>
              </a:rPr>
              <a:t>(&amp;</a:t>
            </a:r>
            <a:r>
              <a:rPr lang="en-US" sz="2400" dirty="0" err="1" smtClean="0">
                <a:latin typeface="Consolas" panose="020B0609020204030204" pitchFamily="49" charset="0"/>
              </a:rPr>
              <a:t>t,A</a:t>
            </a:r>
            <a:r>
              <a:rPr lang="en-US" sz="2400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pthread_join</a:t>
            </a:r>
            <a:r>
              <a:rPr lang="en-US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(t);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  puts(“goodbye”);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What does the code to the left do when run?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goodbye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i="1" dirty="0" smtClean="0"/>
              <a:t>or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hello 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goodbye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hello</a:t>
            </a: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goodbye</a:t>
            </a:r>
          </a:p>
          <a:p>
            <a:r>
              <a:rPr lang="en-US" dirty="0" smtClean="0"/>
              <a:t>What code to </a:t>
            </a:r>
            <a:r>
              <a:rPr lang="en-US" i="1" dirty="0" smtClean="0"/>
              <a:t>add</a:t>
            </a:r>
            <a:r>
              <a:rPr lang="en-US" dirty="0" smtClean="0"/>
              <a:t> to </a:t>
            </a:r>
            <a:r>
              <a:rPr lang="en-US" u="sng" dirty="0" smtClean="0"/>
              <a:t>always</a:t>
            </a:r>
            <a:r>
              <a:rPr lang="en-US" dirty="0" smtClean="0"/>
              <a:t> have “hello” before “goodbye”?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pthread_join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(t)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before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</a:rPr>
              <a:t>puts(“goodbye”)</a:t>
            </a:r>
          </a:p>
        </p:txBody>
      </p:sp>
    </p:spTree>
    <p:extLst>
      <p:ext uri="{BB962C8B-B14F-4D97-AF65-F5344CB8AC3E}">
        <p14:creationId xmlns:p14="http://schemas.microsoft.com/office/powerpoint/2010/main" val="12981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Paradigms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What are </a:t>
            </a:r>
            <a:r>
              <a:rPr lang="en-US" sz="3000" dirty="0" smtClean="0">
                <a:solidFill>
                  <a:srgbClr val="0070C0"/>
                </a:solidFill>
              </a:rPr>
              <a:t>two main </a:t>
            </a:r>
            <a:r>
              <a:rPr lang="en-US" sz="3000" dirty="0" smtClean="0"/>
              <a:t>paradigms for </a:t>
            </a:r>
            <a:r>
              <a:rPr lang="en-US" sz="3000" dirty="0" err="1" smtClean="0"/>
              <a:t>Interprocess</a:t>
            </a:r>
            <a:r>
              <a:rPr lang="en-US" sz="3000" dirty="0" smtClean="0"/>
              <a:t> Communication (IPC)?</a:t>
            </a:r>
          </a:p>
          <a:p>
            <a:r>
              <a:rPr lang="en-US" sz="3000" dirty="0" smtClean="0"/>
              <a:t>What are some </a:t>
            </a:r>
            <a:r>
              <a:rPr lang="en-US" sz="3000" dirty="0" smtClean="0">
                <a:solidFill>
                  <a:srgbClr val="008000"/>
                </a:solidFill>
              </a:rPr>
              <a:t>advantages</a:t>
            </a:r>
            <a:r>
              <a:rPr lang="en-US" sz="3000" dirty="0" smtClean="0"/>
              <a:t>/</a:t>
            </a:r>
            <a:r>
              <a:rPr lang="en-US" sz="3000" dirty="0" smtClean="0">
                <a:solidFill>
                  <a:srgbClr val="C00000"/>
                </a:solidFill>
              </a:rPr>
              <a:t>disadvantages</a:t>
            </a:r>
            <a:r>
              <a:rPr lang="en-US" sz="3000" dirty="0" smtClean="0"/>
              <a:t> for each?</a:t>
            </a:r>
          </a:p>
          <a:p>
            <a:pPr marL="457200" lvl="1" indent="0">
              <a:buNone/>
            </a:pPr>
            <a:endParaRPr lang="en-US" u="sng" dirty="0"/>
          </a:p>
          <a:p>
            <a:pPr marL="457200" lvl="1" indent="0">
              <a:buNone/>
            </a:pPr>
            <a:endParaRPr lang="en-US" u="sng" dirty="0" smtClean="0"/>
          </a:p>
          <a:p>
            <a:pPr marL="457200" lvl="1" indent="0">
              <a:buNone/>
            </a:pPr>
            <a:endParaRPr lang="en-US" u="sng" dirty="0"/>
          </a:p>
          <a:p>
            <a:pPr marL="457200" lvl="1" indent="0">
              <a:buNone/>
            </a:pPr>
            <a:endParaRPr lang="en-US" u="sng" dirty="0"/>
          </a:p>
          <a:p>
            <a:pPr marL="457200" lvl="1" indent="0">
              <a:buNone/>
            </a:pPr>
            <a:r>
              <a:rPr lang="en-US" u="sng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90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Paradigms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two main paradigms for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(IPC)?</a:t>
            </a:r>
          </a:p>
          <a:p>
            <a:r>
              <a:rPr lang="en-US" dirty="0" smtClean="0"/>
              <a:t>What are some advantages/disadvantages for each?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Message passing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Good</a:t>
            </a:r>
            <a:r>
              <a:rPr lang="en-US" dirty="0" smtClean="0"/>
              <a:t>: explicit, </a:t>
            </a:r>
            <a:r>
              <a:rPr lang="en-US" dirty="0"/>
              <a:t>less chance for </a:t>
            </a:r>
            <a:r>
              <a:rPr lang="en-US" dirty="0" smtClean="0"/>
              <a:t>programmer error 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Bad</a:t>
            </a:r>
            <a:r>
              <a:rPr lang="en-US" dirty="0" smtClean="0"/>
              <a:t>: overhead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Shared memory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Good</a:t>
            </a:r>
            <a:r>
              <a:rPr lang="en-US" dirty="0" smtClean="0"/>
              <a:t>: performance, flexibility for programmer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Bad</a:t>
            </a:r>
            <a:r>
              <a:rPr lang="en-US" dirty="0"/>
              <a:t>:</a:t>
            </a:r>
            <a:r>
              <a:rPr lang="en-US" dirty="0" smtClean="0"/>
              <a:t> changes without </a:t>
            </a:r>
            <a:r>
              <a:rPr lang="en-US" dirty="0"/>
              <a:t>process </a:t>
            </a:r>
            <a:r>
              <a:rPr lang="en-US" dirty="0" smtClean="0"/>
              <a:t>knowing (side effects), programmer needs to handle sync</a:t>
            </a:r>
          </a:p>
        </p:txBody>
      </p:sp>
    </p:spTree>
    <p:extLst>
      <p:ext uri="{BB962C8B-B14F-4D97-AF65-F5344CB8AC3E}">
        <p14:creationId xmlns:p14="http://schemas.microsoft.com/office/powerpoint/2010/main" val="35704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IPC mechanisms?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05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IPC mechanisms?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Pipe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Files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Shared memory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Signals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Sockets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…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986"/>
            <a:ext cx="8229600" cy="1143000"/>
          </a:xfrm>
        </p:spPr>
        <p:txBody>
          <a:bodyPr/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</a:t>
            </a:r>
            <a:r>
              <a:rPr lang="en-US" dirty="0" smtClean="0">
                <a:solidFill>
                  <a:srgbClr val="0070C0"/>
                </a:solidFill>
              </a:rPr>
              <a:t>pipe</a:t>
            </a:r>
            <a:r>
              <a:rPr lang="en-US" dirty="0" smtClean="0"/>
              <a:t>? What operations does it support?</a:t>
            </a:r>
          </a:p>
        </p:txBody>
      </p:sp>
    </p:spTree>
    <p:extLst>
      <p:ext uri="{BB962C8B-B14F-4D97-AF65-F5344CB8AC3E}">
        <p14:creationId xmlns:p14="http://schemas.microsoft.com/office/powerpoint/2010/main" val="32453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986"/>
            <a:ext cx="8229600" cy="1143000"/>
          </a:xfrm>
        </p:spPr>
        <p:txBody>
          <a:bodyPr/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971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pipe? What operations does it support?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IPC mechanism provided by OS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Gives bounded-buffer, FIFO/queue access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Write to one end, Read from other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Block on full write, Block on empty read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4" name="Group 1028"/>
          <p:cNvGrpSpPr>
            <a:grpSpLocks/>
          </p:cNvGrpSpPr>
          <p:nvPr/>
        </p:nvGrpSpPr>
        <p:grpSpPr bwMode="auto">
          <a:xfrm>
            <a:off x="2971800" y="4419600"/>
            <a:ext cx="3524250" cy="547688"/>
            <a:chOff x="1760" y="740"/>
            <a:chExt cx="2220" cy="345"/>
          </a:xfrm>
        </p:grpSpPr>
        <p:sp>
          <p:nvSpPr>
            <p:cNvPr id="5" name="Rectangle 1029"/>
            <p:cNvSpPr>
              <a:spLocks noChangeArrowheads="1"/>
            </p:cNvSpPr>
            <p:nvPr/>
          </p:nvSpPr>
          <p:spPr bwMode="auto">
            <a:xfrm>
              <a:off x="1760" y="740"/>
              <a:ext cx="2080" cy="34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1030"/>
            <p:cNvSpPr>
              <a:spLocks noChangeArrowheads="1"/>
            </p:cNvSpPr>
            <p:nvPr/>
          </p:nvSpPr>
          <p:spPr bwMode="auto">
            <a:xfrm>
              <a:off x="3732" y="744"/>
              <a:ext cx="248" cy="337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Oval 1031"/>
          <p:cNvSpPr>
            <a:spLocks noChangeArrowheads="1"/>
          </p:cNvSpPr>
          <p:nvPr/>
        </p:nvSpPr>
        <p:spPr bwMode="auto">
          <a:xfrm>
            <a:off x="2768600" y="4419600"/>
            <a:ext cx="406400" cy="547688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032"/>
          <p:cNvSpPr>
            <a:spLocks noChangeArrowheads="1"/>
          </p:cNvSpPr>
          <p:nvPr/>
        </p:nvSpPr>
        <p:spPr bwMode="auto">
          <a:xfrm>
            <a:off x="2851150" y="5080000"/>
            <a:ext cx="364490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033"/>
          <p:cNvSpPr>
            <a:spLocks noChangeShapeType="1"/>
          </p:cNvSpPr>
          <p:nvPr/>
        </p:nvSpPr>
        <p:spPr bwMode="auto">
          <a:xfrm>
            <a:off x="3302000" y="5080000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34"/>
          <p:cNvSpPr>
            <a:spLocks noChangeShapeType="1"/>
          </p:cNvSpPr>
          <p:nvPr/>
        </p:nvSpPr>
        <p:spPr bwMode="auto">
          <a:xfrm>
            <a:off x="3759200" y="5080000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35"/>
          <p:cNvSpPr>
            <a:spLocks noChangeShapeType="1"/>
          </p:cNvSpPr>
          <p:nvPr/>
        </p:nvSpPr>
        <p:spPr bwMode="auto">
          <a:xfrm>
            <a:off x="4216400" y="5080000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36"/>
          <p:cNvSpPr>
            <a:spLocks noChangeShapeType="1"/>
          </p:cNvSpPr>
          <p:nvPr/>
        </p:nvSpPr>
        <p:spPr bwMode="auto">
          <a:xfrm>
            <a:off x="4673600" y="5080000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37"/>
          <p:cNvSpPr>
            <a:spLocks noChangeShapeType="1"/>
          </p:cNvSpPr>
          <p:nvPr/>
        </p:nvSpPr>
        <p:spPr bwMode="auto">
          <a:xfrm>
            <a:off x="5130800" y="5080000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38"/>
          <p:cNvSpPr>
            <a:spLocks noChangeShapeType="1"/>
          </p:cNvSpPr>
          <p:nvPr/>
        </p:nvSpPr>
        <p:spPr bwMode="auto">
          <a:xfrm>
            <a:off x="5588000" y="5080000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039"/>
          <p:cNvSpPr>
            <a:spLocks noChangeShapeType="1"/>
          </p:cNvSpPr>
          <p:nvPr/>
        </p:nvSpPr>
        <p:spPr bwMode="auto">
          <a:xfrm>
            <a:off x="6045200" y="5080000"/>
            <a:ext cx="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040"/>
          <p:cNvSpPr>
            <a:spLocks noChangeArrowheads="1"/>
          </p:cNvSpPr>
          <p:nvPr/>
        </p:nvSpPr>
        <p:spPr bwMode="auto">
          <a:xfrm>
            <a:off x="2903538" y="51355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b</a:t>
            </a:r>
          </a:p>
        </p:txBody>
      </p:sp>
      <p:sp>
        <p:nvSpPr>
          <p:cNvPr id="17" name="Rectangle 1041"/>
          <p:cNvSpPr>
            <a:spLocks noChangeArrowheads="1"/>
          </p:cNvSpPr>
          <p:nvPr/>
        </p:nvSpPr>
        <p:spPr bwMode="auto">
          <a:xfrm>
            <a:off x="3360738" y="5137150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l</a:t>
            </a:r>
          </a:p>
        </p:txBody>
      </p:sp>
      <p:sp>
        <p:nvSpPr>
          <p:cNvPr id="18" name="Rectangle 1042"/>
          <p:cNvSpPr>
            <a:spLocks noChangeArrowheads="1"/>
          </p:cNvSpPr>
          <p:nvPr/>
        </p:nvSpPr>
        <p:spPr bwMode="auto">
          <a:xfrm>
            <a:off x="3817938" y="513715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a</a:t>
            </a:r>
          </a:p>
        </p:txBody>
      </p:sp>
      <p:sp>
        <p:nvSpPr>
          <p:cNvPr id="19" name="Rectangle 1043"/>
          <p:cNvSpPr>
            <a:spLocks noChangeArrowheads="1"/>
          </p:cNvSpPr>
          <p:nvPr/>
        </p:nvSpPr>
        <p:spPr bwMode="auto">
          <a:xfrm>
            <a:off x="4275138" y="51387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h</a:t>
            </a:r>
          </a:p>
        </p:txBody>
      </p:sp>
      <p:sp>
        <p:nvSpPr>
          <p:cNvPr id="20" name="Rectangle 1044"/>
          <p:cNvSpPr>
            <a:spLocks noChangeArrowheads="1"/>
          </p:cNvSpPr>
          <p:nvPr/>
        </p:nvSpPr>
        <p:spPr bwMode="auto">
          <a:xfrm>
            <a:off x="4732338" y="5140325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.</a:t>
            </a:r>
          </a:p>
        </p:txBody>
      </p:sp>
      <p:sp>
        <p:nvSpPr>
          <p:cNvPr id="21" name="Rectangle 1045"/>
          <p:cNvSpPr>
            <a:spLocks noChangeArrowheads="1"/>
          </p:cNvSpPr>
          <p:nvPr/>
        </p:nvSpPr>
        <p:spPr bwMode="auto">
          <a:xfrm>
            <a:off x="5189538" y="5141913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c</a:t>
            </a:r>
          </a:p>
        </p:txBody>
      </p:sp>
      <p:sp>
        <p:nvSpPr>
          <p:cNvPr id="22" name="Rectangle 1046"/>
          <p:cNvSpPr>
            <a:spLocks noChangeArrowheads="1"/>
          </p:cNvSpPr>
          <p:nvPr/>
        </p:nvSpPr>
        <p:spPr bwMode="auto">
          <a:xfrm>
            <a:off x="5646738" y="5133975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/>
              <a:t>\0</a:t>
            </a:r>
          </a:p>
        </p:txBody>
      </p:sp>
      <p:sp>
        <p:nvSpPr>
          <p:cNvPr id="23" name="Rectangle 1047"/>
          <p:cNvSpPr>
            <a:spLocks noChangeArrowheads="1"/>
          </p:cNvSpPr>
          <p:nvPr/>
        </p:nvSpPr>
        <p:spPr bwMode="auto">
          <a:xfrm>
            <a:off x="5588569" y="6173744"/>
            <a:ext cx="91326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write </a:t>
            </a:r>
            <a:r>
              <a:rPr lang="en-US" altLang="en-US" dirty="0" err="1"/>
              <a:t>fd</a:t>
            </a:r>
            <a:endParaRPr lang="en-US" altLang="en-US" dirty="0"/>
          </a:p>
        </p:txBody>
      </p:sp>
      <p:sp>
        <p:nvSpPr>
          <p:cNvPr id="24" name="Rectangle 1048"/>
          <p:cNvSpPr>
            <a:spLocks noChangeArrowheads="1"/>
          </p:cNvSpPr>
          <p:nvPr/>
        </p:nvSpPr>
        <p:spPr bwMode="auto">
          <a:xfrm>
            <a:off x="2800684" y="6171363"/>
            <a:ext cx="85023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/>
              <a:t>read fd</a:t>
            </a:r>
          </a:p>
        </p:txBody>
      </p:sp>
      <p:sp>
        <p:nvSpPr>
          <p:cNvPr id="25" name="Line 1049"/>
          <p:cNvSpPr>
            <a:spLocks noChangeShapeType="1"/>
          </p:cNvSpPr>
          <p:nvPr/>
        </p:nvSpPr>
        <p:spPr bwMode="auto">
          <a:xfrm flipV="1">
            <a:off x="6124575" y="5534025"/>
            <a:ext cx="146050" cy="6032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50"/>
          <p:cNvSpPr>
            <a:spLocks noChangeShapeType="1"/>
          </p:cNvSpPr>
          <p:nvPr/>
        </p:nvSpPr>
        <p:spPr bwMode="auto">
          <a:xfrm flipV="1">
            <a:off x="3305175" y="5534025"/>
            <a:ext cx="146050" cy="6032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51"/>
          <p:cNvSpPr>
            <a:spLocks noChangeArrowheads="1"/>
          </p:cNvSpPr>
          <p:nvPr/>
        </p:nvSpPr>
        <p:spPr bwMode="auto">
          <a:xfrm>
            <a:off x="2622550" y="6134100"/>
            <a:ext cx="12065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" name="Rectangle 1052"/>
          <p:cNvSpPr>
            <a:spLocks noChangeArrowheads="1"/>
          </p:cNvSpPr>
          <p:nvPr/>
        </p:nvSpPr>
        <p:spPr bwMode="auto">
          <a:xfrm>
            <a:off x="5441950" y="6136481"/>
            <a:ext cx="12065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900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File-descriptors and </a:t>
            </a:r>
            <a:r>
              <a:rPr lang="en-US" dirty="0" smtClean="0">
                <a:latin typeface="Consolas" panose="020B0609020204030204" pitchFamily="49" charset="0"/>
              </a:rPr>
              <a:t>exec()</a:t>
            </a:r>
          </a:p>
          <a:p>
            <a:r>
              <a:rPr lang="en-US" dirty="0" smtClean="0"/>
              <a:t>Signal-signal</a:t>
            </a:r>
          </a:p>
          <a:p>
            <a:r>
              <a:rPr lang="en-US" dirty="0" smtClean="0"/>
              <a:t>Thread-signal</a:t>
            </a:r>
          </a:p>
          <a:p>
            <a:r>
              <a:rPr lang="en-US" dirty="0" smtClean="0"/>
              <a:t>Challenge: once you use </a:t>
            </a:r>
            <a:r>
              <a:rPr lang="en-US" dirty="0" smtClean="0">
                <a:latin typeface="Consolas" panose="020B0609020204030204" pitchFamily="49" charset="0"/>
              </a:rPr>
              <a:t>dup2()</a:t>
            </a:r>
            <a:r>
              <a:rPr lang="en-US" dirty="0" smtClean="0"/>
              <a:t> to change STDOUT, can you restore it?</a:t>
            </a:r>
          </a:p>
          <a:p>
            <a:pPr lvl="1"/>
            <a:r>
              <a:rPr lang="en-US" dirty="0" smtClean="0"/>
              <a:t>Hint, see:</a:t>
            </a:r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stackoverflow.com/questions/11042218/c-restore-stdout-to-terminal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82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696" y="94318"/>
            <a:ext cx="8229600" cy="1143000"/>
          </a:xfrm>
        </p:spPr>
        <p:txBody>
          <a:bodyPr/>
          <a:lstStyle/>
          <a:p>
            <a:r>
              <a:rPr lang="en-US" dirty="0" smtClean="0"/>
              <a:t>Dup2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948" y="1083207"/>
            <a:ext cx="8229600" cy="280299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From the user’s perspective, what does this code do?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fd</a:t>
            </a:r>
            <a:r>
              <a:rPr lang="en-US" dirty="0" smtClean="0">
                <a:latin typeface="Consolas" panose="020B0609020204030204" pitchFamily="49" charset="0"/>
              </a:rPr>
              <a:t> = open(“dup.txt”, O_WRONLY)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dup2(</a:t>
            </a:r>
            <a:r>
              <a:rPr lang="en-US" dirty="0" err="1" smtClean="0">
                <a:latin typeface="Consolas" panose="020B0609020204030204" pitchFamily="49" charset="0"/>
              </a:rPr>
              <a:t>fd</a:t>
            </a:r>
            <a:r>
              <a:rPr lang="en-US" dirty="0" smtClean="0">
                <a:latin typeface="Consolas" panose="020B0609020204030204" pitchFamily="49" charset="0"/>
              </a:rPr>
              <a:t>, STDOUT_FILENO)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does it do from the system’s perspective?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95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696" y="94318"/>
            <a:ext cx="8229600" cy="1143000"/>
          </a:xfrm>
        </p:spPr>
        <p:txBody>
          <a:bodyPr/>
          <a:lstStyle/>
          <a:p>
            <a:r>
              <a:rPr lang="en-US" dirty="0" smtClean="0"/>
              <a:t>Dup2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948" y="1083207"/>
            <a:ext cx="8229600" cy="3200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From the user’s perspective, what does this code do?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fd</a:t>
            </a:r>
            <a:r>
              <a:rPr lang="en-US" dirty="0" smtClean="0">
                <a:latin typeface="Consolas" panose="020B0609020204030204" pitchFamily="49" charset="0"/>
              </a:rPr>
              <a:t> = open(“dup.txt”, O_WRONLY)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dup2(</a:t>
            </a:r>
            <a:r>
              <a:rPr lang="en-US" dirty="0" err="1" smtClean="0">
                <a:latin typeface="Consolas" panose="020B0609020204030204" pitchFamily="49" charset="0"/>
              </a:rPr>
              <a:t>fd</a:t>
            </a:r>
            <a:r>
              <a:rPr lang="en-US" dirty="0" smtClean="0">
                <a:latin typeface="Consolas" panose="020B0609020204030204" pitchFamily="49" charset="0"/>
              </a:rPr>
              <a:t>, STDOUT_FILENO)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Opens a file and changes standard output to go to the file instead of the screen</a:t>
            </a:r>
          </a:p>
          <a:p>
            <a:r>
              <a:rPr lang="en-US" dirty="0" smtClean="0"/>
              <a:t>What does it do from the system’s perspective?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Closes STDOUT_FILENO, copies the file descriptor to the new file descriptor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194867" y="4409664"/>
            <a:ext cx="990600" cy="1924051"/>
            <a:chOff x="2064" y="1920"/>
            <a:chExt cx="528" cy="1212"/>
          </a:xfrm>
          <a:solidFill>
            <a:srgbClr val="99CCFF"/>
          </a:solidFill>
        </p:grpSpPr>
        <p:sp>
          <p:nvSpPr>
            <p:cNvPr id="5" name="Text Box 14"/>
            <p:cNvSpPr txBox="1">
              <a:spLocks noChangeArrowheads="1"/>
            </p:cNvSpPr>
            <p:nvPr/>
          </p:nvSpPr>
          <p:spPr bwMode="auto">
            <a:xfrm>
              <a:off x="2064" y="1920"/>
              <a:ext cx="528" cy="25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2064" y="2160"/>
              <a:ext cx="528" cy="2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2064" y="2400"/>
              <a:ext cx="528" cy="25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2064" y="2640"/>
              <a:ext cx="528" cy="25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/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064" y="2880"/>
              <a:ext cx="528" cy="2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smtClean="0"/>
                <a:t>...</a:t>
              </a:r>
              <a:endParaRPr lang="en-US" sz="2000" dirty="0"/>
            </a:p>
          </p:txBody>
        </p:sp>
      </p:grp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874192" y="4409662"/>
            <a:ext cx="3365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1728267" y="5781262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57349" y="5609990"/>
            <a:ext cx="78867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57349" y="4819239"/>
            <a:ext cx="78867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stdout</a:t>
            </a:r>
            <a:endParaRPr lang="en-US" dirty="0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1728267" y="4990687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4923397" y="4409664"/>
            <a:ext cx="990600" cy="1924051"/>
            <a:chOff x="2064" y="1920"/>
            <a:chExt cx="528" cy="1212"/>
          </a:xfrm>
          <a:solidFill>
            <a:srgbClr val="99CCFF"/>
          </a:solidFill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064" y="1920"/>
              <a:ext cx="528" cy="25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064" y="2160"/>
              <a:ext cx="528" cy="2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2064" y="2400"/>
              <a:ext cx="528" cy="25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064" y="2640"/>
              <a:ext cx="528" cy="25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/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2064" y="2880"/>
              <a:ext cx="528" cy="25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smtClean="0"/>
                <a:t>...</a:t>
              </a:r>
              <a:endParaRPr lang="en-US" sz="2000" dirty="0"/>
            </a:p>
          </p:txBody>
        </p:sp>
      </p:grp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4602722" y="4409662"/>
            <a:ext cx="3365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5456797" y="5781262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585879" y="5609990"/>
            <a:ext cx="78867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85879" y="4819239"/>
            <a:ext cx="78867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stdout</a:t>
            </a:r>
            <a:endParaRPr lang="en-US" dirty="0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5456797" y="4990687"/>
            <a:ext cx="990600" cy="5448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6738280" y="4619390"/>
            <a:ext cx="457199" cy="838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6738280" y="4584805"/>
            <a:ext cx="457199" cy="838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08921" y="6334646"/>
            <a:ext cx="162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Before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</a:rPr>
              <a:t>dup2()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23366" y="6383659"/>
            <a:ext cx="1485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After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</a:rPr>
              <a:t>dup2()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7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</a:t>
            </a:r>
            <a:r>
              <a:rPr lang="en-US" u="sng" dirty="0" smtClean="0"/>
              <a:t>three</a:t>
            </a:r>
            <a:r>
              <a:rPr lang="en-US" dirty="0" smtClean="0"/>
              <a:t> conceptual pieces </a:t>
            </a:r>
            <a:r>
              <a:rPr lang="en-US" dirty="0" smtClean="0">
                <a:solidFill>
                  <a:srgbClr val="0070C0"/>
                </a:solidFill>
              </a:rPr>
              <a:t>fundamental </a:t>
            </a:r>
            <a:r>
              <a:rPr lang="en-US" dirty="0" smtClean="0"/>
              <a:t>to operating systems?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Virtualization – sharing computer hardware in time and space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Concurrency – simultaneous access to shared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Persistence – making information exist across power outages, crashes,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>
          <a:xfrm>
            <a:off x="333375" y="1234280"/>
            <a:ext cx="8229600" cy="547131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an operating system signal?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Broadly describe how to write code to use one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Provide an example of how signals might be used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91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>
          <a:xfrm>
            <a:off x="333375" y="1234280"/>
            <a:ext cx="8229600" cy="54713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an operating system signal?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message to a process corresponding to an event, sent by either another process or the OS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Broadly describe how to write code to use one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Provide an example of how signals might be used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>
          <a:xfrm>
            <a:off x="333375" y="1234280"/>
            <a:ext cx="8229600" cy="547131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an operating system signal?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message to a process corresponding to an event, sent by either another process or the OS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Broadly describe how to write code to use one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Write handler function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Make system call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Send signals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Provide an example of how signals might be used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743200"/>
            <a:ext cx="2809875" cy="62865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425" y="3485425"/>
            <a:ext cx="4238625" cy="43815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6362" y="4060928"/>
            <a:ext cx="2952750" cy="40005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33525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>
          <a:xfrm>
            <a:off x="333375" y="1234280"/>
            <a:ext cx="8229600" cy="547131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an operating system signal?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message to a process corresponding to an event, sent by either another process or the OS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Broadly describe how to write code to use one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Write handler function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Make system call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Send signals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Provide an example of how signals might be used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Gracefully shut down upon ctrl-c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Indicate to parent child has finished work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Wake up and do some action upon an alarm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…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743200"/>
            <a:ext cx="2809875" cy="62865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425" y="3485425"/>
            <a:ext cx="4238625" cy="43815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6362" y="4060928"/>
            <a:ext cx="2952750" cy="40005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364583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956"/>
            <a:ext cx="8229600" cy="4525963"/>
          </a:xfrm>
        </p:spPr>
        <p:txBody>
          <a:bodyPr/>
          <a:lstStyle/>
          <a:p>
            <a:r>
              <a:rPr lang="en-US" dirty="0" smtClean="0"/>
              <a:t>What two (maybe three) pieces of information does a client need to know to connect to a server?</a:t>
            </a:r>
          </a:p>
        </p:txBody>
      </p:sp>
    </p:spTree>
    <p:extLst>
      <p:ext uri="{BB962C8B-B14F-4D97-AF65-F5344CB8AC3E}">
        <p14:creationId xmlns:p14="http://schemas.microsoft.com/office/powerpoint/2010/main" val="15115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956"/>
            <a:ext cx="8229600" cy="4525963"/>
          </a:xfrm>
        </p:spPr>
        <p:txBody>
          <a:bodyPr/>
          <a:lstStyle/>
          <a:p>
            <a:r>
              <a:rPr lang="en-US" dirty="0" smtClean="0"/>
              <a:t>What two (maybe three) pieces of information does a client need to know to connect to a server?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IP Address – gets data to right computer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Port – gets data to right process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(Network protocol – TCP or UDP)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219200" y="4648200"/>
            <a:ext cx="6441282" cy="2049464"/>
            <a:chOff x="347" y="1598"/>
            <a:chExt cx="5248" cy="1483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67" y="1598"/>
              <a:ext cx="1441" cy="127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20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67" y="1598"/>
              <a:ext cx="1458" cy="1288"/>
            </a:xfrm>
            <a:prstGeom prst="rect">
              <a:avLst/>
            </a:prstGeom>
            <a:noFill/>
            <a:ln w="39688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2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720" y="1801"/>
              <a:ext cx="1136" cy="848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2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61" y="2249"/>
              <a:ext cx="49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message</a:t>
              </a:r>
              <a:endParaRPr lang="en-GB" altLang="en-US" sz="1800">
                <a:latin typeface="Times" panose="02020603050405020304" pitchFamily="18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173" y="1775"/>
              <a:ext cx="6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agreed port</a:t>
              </a:r>
              <a:endParaRPr lang="en-GB" altLang="en-US" sz="1800">
                <a:latin typeface="Times" panose="02020603050405020304" pitchFamily="18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111" y="1598"/>
              <a:ext cx="1441" cy="127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20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111" y="1598"/>
              <a:ext cx="1458" cy="1288"/>
            </a:xfrm>
            <a:prstGeom prst="rect">
              <a:avLst/>
            </a:prstGeom>
            <a:noFill/>
            <a:ln w="39688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200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263" y="1801"/>
              <a:ext cx="1136" cy="848"/>
            </a:xfrm>
            <a:prstGeom prst="ellipse">
              <a:avLst/>
            </a:prstGeom>
            <a:solidFill>
              <a:srgbClr val="FFFFFF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200"/>
            </a:p>
          </p:txBody>
        </p:sp>
        <p:sp>
          <p:nvSpPr>
            <p:cNvPr id="13" name="Arc 12"/>
            <p:cNvSpPr>
              <a:spLocks/>
            </p:cNvSpPr>
            <p:nvPr/>
          </p:nvSpPr>
          <p:spPr bwMode="auto">
            <a:xfrm>
              <a:off x="2008" y="1818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</a:path>
                <a:path w="21858" h="21600" stroke="0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  <a:lnTo>
                    <a:pt x="258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4" name="Arc 13"/>
            <p:cNvSpPr>
              <a:spLocks/>
            </p:cNvSpPr>
            <p:nvPr/>
          </p:nvSpPr>
          <p:spPr bwMode="auto">
            <a:xfrm>
              <a:off x="2008" y="1903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</a:path>
                <a:path w="21858" h="21600" stroke="0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991" y="1835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6" name="Arc 15"/>
            <p:cNvSpPr>
              <a:spLocks/>
            </p:cNvSpPr>
            <p:nvPr/>
          </p:nvSpPr>
          <p:spPr bwMode="auto">
            <a:xfrm>
              <a:off x="2008" y="2615"/>
              <a:ext cx="85" cy="85"/>
            </a:xfrm>
            <a:custGeom>
              <a:avLst/>
              <a:gdLst>
                <a:gd name="T0" fmla="*/ 0 w 21852"/>
                <a:gd name="T1" fmla="*/ 0 h 21600"/>
                <a:gd name="T2" fmla="*/ 0 w 21852"/>
                <a:gd name="T3" fmla="*/ 0 h 21600"/>
                <a:gd name="T4" fmla="*/ 0 w 2185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2"/>
                <a:gd name="T10" fmla="*/ 0 h 21600"/>
                <a:gd name="T11" fmla="*/ 21852 w 218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2" h="21600" fill="none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</a:path>
                <a:path w="21852" h="21600" stroke="0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  <a:lnTo>
                    <a:pt x="254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" name="Arc 16"/>
            <p:cNvSpPr>
              <a:spLocks/>
            </p:cNvSpPr>
            <p:nvPr/>
          </p:nvSpPr>
          <p:spPr bwMode="auto">
            <a:xfrm>
              <a:off x="2008" y="2699"/>
              <a:ext cx="86" cy="86"/>
            </a:xfrm>
            <a:custGeom>
              <a:avLst/>
              <a:gdLst>
                <a:gd name="T0" fmla="*/ 0 w 21860"/>
                <a:gd name="T1" fmla="*/ 0 h 21860"/>
                <a:gd name="T2" fmla="*/ 0 w 21860"/>
                <a:gd name="T3" fmla="*/ 0 h 21860"/>
                <a:gd name="T4" fmla="*/ 0 w 21860"/>
                <a:gd name="T5" fmla="*/ 0 h 21860"/>
                <a:gd name="T6" fmla="*/ 0 60000 65536"/>
                <a:gd name="T7" fmla="*/ 0 60000 65536"/>
                <a:gd name="T8" fmla="*/ 0 60000 65536"/>
                <a:gd name="T9" fmla="*/ 0 w 21860"/>
                <a:gd name="T10" fmla="*/ 0 h 21860"/>
                <a:gd name="T11" fmla="*/ 21860 w 21860"/>
                <a:gd name="T12" fmla="*/ 21860 h 218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60" h="21860" fill="none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</a:path>
                <a:path w="21860" h="21860" stroke="0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  <a:lnTo>
                    <a:pt x="260" y="26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991" y="2632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9" name="Arc 18"/>
            <p:cNvSpPr>
              <a:spLocks/>
            </p:cNvSpPr>
            <p:nvPr/>
          </p:nvSpPr>
          <p:spPr bwMode="auto">
            <a:xfrm>
              <a:off x="4010" y="1870"/>
              <a:ext cx="84" cy="84"/>
            </a:xfrm>
            <a:custGeom>
              <a:avLst/>
              <a:gdLst>
                <a:gd name="T0" fmla="*/ 0 w 21598"/>
                <a:gd name="T1" fmla="*/ 0 h 21598"/>
                <a:gd name="T2" fmla="*/ 0 w 21598"/>
                <a:gd name="T3" fmla="*/ 0 h 21598"/>
                <a:gd name="T4" fmla="*/ 0 w 21598"/>
                <a:gd name="T5" fmla="*/ 0 h 21598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598"/>
                <a:gd name="T11" fmla="*/ 21598 w 21598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598" fill="none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</a:path>
                <a:path w="21598" h="21598" stroke="0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  <a:lnTo>
                    <a:pt x="21598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0" name="Arc 19"/>
            <p:cNvSpPr>
              <a:spLocks/>
            </p:cNvSpPr>
            <p:nvPr/>
          </p:nvSpPr>
          <p:spPr bwMode="auto">
            <a:xfrm>
              <a:off x="4009" y="1953"/>
              <a:ext cx="85" cy="85"/>
            </a:xfrm>
            <a:custGeom>
              <a:avLst/>
              <a:gdLst>
                <a:gd name="T0" fmla="*/ 0 w 21600"/>
                <a:gd name="T1" fmla="*/ 0 h 21852"/>
                <a:gd name="T2" fmla="*/ 0 w 21600"/>
                <a:gd name="T3" fmla="*/ 0 h 21852"/>
                <a:gd name="T4" fmla="*/ 0 w 21600"/>
                <a:gd name="T5" fmla="*/ 0 h 2185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52"/>
                <a:gd name="T11" fmla="*/ 21600 w 21600"/>
                <a:gd name="T12" fmla="*/ 21852 h 218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52" fill="none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</a:path>
                <a:path w="21600" h="21852" stroke="0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  <a:lnTo>
                    <a:pt x="21600" y="254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4111" y="1886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" name="Arc 21"/>
            <p:cNvSpPr>
              <a:spLocks/>
            </p:cNvSpPr>
            <p:nvPr/>
          </p:nvSpPr>
          <p:spPr bwMode="auto">
            <a:xfrm>
              <a:off x="4009" y="2428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" name="Arc 22"/>
            <p:cNvSpPr>
              <a:spLocks/>
            </p:cNvSpPr>
            <p:nvPr/>
          </p:nvSpPr>
          <p:spPr bwMode="auto">
            <a:xfrm>
              <a:off x="4009" y="2513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</a:path>
                <a:path w="21600" h="21598" stroke="0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4111" y="2445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" name="Arc 24"/>
            <p:cNvSpPr>
              <a:spLocks/>
            </p:cNvSpPr>
            <p:nvPr/>
          </p:nvSpPr>
          <p:spPr bwMode="auto">
            <a:xfrm>
              <a:off x="2008" y="1598"/>
              <a:ext cx="85" cy="85"/>
            </a:xfrm>
            <a:custGeom>
              <a:avLst/>
              <a:gdLst>
                <a:gd name="T0" fmla="*/ 0 w 21852"/>
                <a:gd name="T1" fmla="*/ 0 h 21600"/>
                <a:gd name="T2" fmla="*/ 0 w 21852"/>
                <a:gd name="T3" fmla="*/ 0 h 21600"/>
                <a:gd name="T4" fmla="*/ 0 w 2185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2"/>
                <a:gd name="T10" fmla="*/ 0 h 21600"/>
                <a:gd name="T11" fmla="*/ 21852 w 218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2" h="21600" fill="none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</a:path>
                <a:path w="21852" h="21600" stroke="0" extrusionOk="0">
                  <a:moveTo>
                    <a:pt x="-1" y="1"/>
                  </a:moveTo>
                  <a:cubicBezTo>
                    <a:pt x="84" y="0"/>
                    <a:pt x="169" y="-1"/>
                    <a:pt x="254" y="0"/>
                  </a:cubicBezTo>
                  <a:cubicBezTo>
                    <a:pt x="12081" y="0"/>
                    <a:pt x="21710" y="9512"/>
                    <a:pt x="21852" y="21339"/>
                  </a:cubicBezTo>
                  <a:lnTo>
                    <a:pt x="254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" name="Arc 25"/>
            <p:cNvSpPr>
              <a:spLocks/>
            </p:cNvSpPr>
            <p:nvPr/>
          </p:nvSpPr>
          <p:spPr bwMode="auto">
            <a:xfrm>
              <a:off x="2008" y="1682"/>
              <a:ext cx="86" cy="86"/>
            </a:xfrm>
            <a:custGeom>
              <a:avLst/>
              <a:gdLst>
                <a:gd name="T0" fmla="*/ 0 w 21860"/>
                <a:gd name="T1" fmla="*/ 0 h 21860"/>
                <a:gd name="T2" fmla="*/ 0 w 21860"/>
                <a:gd name="T3" fmla="*/ 0 h 21860"/>
                <a:gd name="T4" fmla="*/ 0 w 21860"/>
                <a:gd name="T5" fmla="*/ 0 h 21860"/>
                <a:gd name="T6" fmla="*/ 0 60000 65536"/>
                <a:gd name="T7" fmla="*/ 0 60000 65536"/>
                <a:gd name="T8" fmla="*/ 0 60000 65536"/>
                <a:gd name="T9" fmla="*/ 0 w 21860"/>
                <a:gd name="T10" fmla="*/ 0 h 21860"/>
                <a:gd name="T11" fmla="*/ 21860 w 21860"/>
                <a:gd name="T12" fmla="*/ 21860 h 218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60" h="21860" fill="none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</a:path>
                <a:path w="21860" h="21860" stroke="0" extrusionOk="0">
                  <a:moveTo>
                    <a:pt x="21858" y="-1"/>
                  </a:moveTo>
                  <a:cubicBezTo>
                    <a:pt x="21859" y="86"/>
                    <a:pt x="21860" y="173"/>
                    <a:pt x="21860" y="260"/>
                  </a:cubicBezTo>
                  <a:cubicBezTo>
                    <a:pt x="21860" y="12189"/>
                    <a:pt x="12189" y="21860"/>
                    <a:pt x="260" y="21860"/>
                  </a:cubicBezTo>
                  <a:cubicBezTo>
                    <a:pt x="173" y="21860"/>
                    <a:pt x="86" y="21859"/>
                    <a:pt x="-1" y="21858"/>
                  </a:cubicBezTo>
                  <a:lnTo>
                    <a:pt x="260" y="26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991" y="1615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" name="Arc 27"/>
            <p:cNvSpPr>
              <a:spLocks/>
            </p:cNvSpPr>
            <p:nvPr/>
          </p:nvSpPr>
          <p:spPr bwMode="auto">
            <a:xfrm>
              <a:off x="2008" y="2394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</a:path>
                <a:path w="21858" h="21600" stroke="0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  <a:lnTo>
                    <a:pt x="258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" name="Arc 28"/>
            <p:cNvSpPr>
              <a:spLocks/>
            </p:cNvSpPr>
            <p:nvPr/>
          </p:nvSpPr>
          <p:spPr bwMode="auto">
            <a:xfrm>
              <a:off x="2008" y="2479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</a:path>
                <a:path w="21858" h="21600" stroke="0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1991" y="2411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" name="Arc 30"/>
            <p:cNvSpPr>
              <a:spLocks/>
            </p:cNvSpPr>
            <p:nvPr/>
          </p:nvSpPr>
          <p:spPr bwMode="auto">
            <a:xfrm>
              <a:off x="4009" y="1648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" name="Arc 31"/>
            <p:cNvSpPr>
              <a:spLocks/>
            </p:cNvSpPr>
            <p:nvPr/>
          </p:nvSpPr>
          <p:spPr bwMode="auto">
            <a:xfrm>
              <a:off x="4009" y="1733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</a:path>
                <a:path w="21600" h="21598" stroke="0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111" y="1665"/>
              <a:ext cx="1" cy="153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" name="Arc 33"/>
            <p:cNvSpPr>
              <a:spLocks/>
            </p:cNvSpPr>
            <p:nvPr/>
          </p:nvSpPr>
          <p:spPr bwMode="auto">
            <a:xfrm>
              <a:off x="4010" y="2633"/>
              <a:ext cx="84" cy="84"/>
            </a:xfrm>
            <a:custGeom>
              <a:avLst/>
              <a:gdLst>
                <a:gd name="T0" fmla="*/ 0 w 21598"/>
                <a:gd name="T1" fmla="*/ 0 h 21598"/>
                <a:gd name="T2" fmla="*/ 0 w 21598"/>
                <a:gd name="T3" fmla="*/ 0 h 21598"/>
                <a:gd name="T4" fmla="*/ 0 w 21598"/>
                <a:gd name="T5" fmla="*/ 0 h 21598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598"/>
                <a:gd name="T11" fmla="*/ 21598 w 21598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598" fill="none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</a:path>
                <a:path w="21598" h="21598" stroke="0" extrusionOk="0">
                  <a:moveTo>
                    <a:pt x="-1" y="21343"/>
                  </a:moveTo>
                  <a:cubicBezTo>
                    <a:pt x="137" y="9613"/>
                    <a:pt x="9613" y="137"/>
                    <a:pt x="21343" y="-1"/>
                  </a:cubicBezTo>
                  <a:lnTo>
                    <a:pt x="21598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" name="Arc 34"/>
            <p:cNvSpPr>
              <a:spLocks/>
            </p:cNvSpPr>
            <p:nvPr/>
          </p:nvSpPr>
          <p:spPr bwMode="auto">
            <a:xfrm>
              <a:off x="4009" y="2716"/>
              <a:ext cx="85" cy="85"/>
            </a:xfrm>
            <a:custGeom>
              <a:avLst/>
              <a:gdLst>
                <a:gd name="T0" fmla="*/ 0 w 21600"/>
                <a:gd name="T1" fmla="*/ 0 h 21852"/>
                <a:gd name="T2" fmla="*/ 0 w 21600"/>
                <a:gd name="T3" fmla="*/ 0 h 21852"/>
                <a:gd name="T4" fmla="*/ 0 w 21600"/>
                <a:gd name="T5" fmla="*/ 0 h 2185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52"/>
                <a:gd name="T11" fmla="*/ 21600 w 21600"/>
                <a:gd name="T12" fmla="*/ 21852 h 218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52" fill="none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</a:path>
                <a:path w="21600" h="21852" stroke="0" extrusionOk="0">
                  <a:moveTo>
                    <a:pt x="21339" y="21852"/>
                  </a:moveTo>
                  <a:cubicBezTo>
                    <a:pt x="9512" y="21710"/>
                    <a:pt x="0" y="12081"/>
                    <a:pt x="0" y="254"/>
                  </a:cubicBezTo>
                  <a:cubicBezTo>
                    <a:pt x="-1" y="169"/>
                    <a:pt x="0" y="84"/>
                    <a:pt x="1" y="-1"/>
                  </a:cubicBezTo>
                  <a:lnTo>
                    <a:pt x="21600" y="254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111" y="2649"/>
              <a:ext cx="1" cy="13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387" y="1843"/>
              <a:ext cx="44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any port</a:t>
              </a:r>
              <a:endParaRPr lang="en-GB" altLang="en-US" sz="1800">
                <a:latin typeface="Times" panose="02020603050405020304" pitchFamily="18" charset="0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V="1">
              <a:off x="2059" y="1920"/>
              <a:ext cx="272" cy="220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 flipV="1">
              <a:off x="3687" y="1903"/>
              <a:ext cx="356" cy="23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H="1" flipV="1">
              <a:off x="1220" y="2068"/>
              <a:ext cx="331" cy="10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4535" y="2004"/>
              <a:ext cx="254" cy="18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626" y="1910"/>
              <a:ext cx="3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socket</a:t>
              </a:r>
              <a:endParaRPr lang="en-GB" altLang="en-US" sz="1800">
                <a:latin typeface="Times" panose="02020603050405020304" pitchFamily="18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996" y="1910"/>
              <a:ext cx="3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socket</a:t>
              </a:r>
              <a:endParaRPr lang="en-GB" altLang="en-US" sz="1800">
                <a:latin typeface="Times" panose="02020603050405020304" pitchFamily="18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95" y="2945"/>
              <a:ext cx="180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Internet address = 138.37.88.249</a:t>
              </a:r>
              <a:endParaRPr lang="en-GB" altLang="en-US" sz="1800">
                <a:latin typeface="Times" panose="02020603050405020304" pitchFamily="18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47" y="2945"/>
              <a:ext cx="180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Internet address = 138.37.94.248</a:t>
              </a:r>
              <a:endParaRPr lang="en-GB" altLang="en-US" sz="1800">
                <a:latin typeface="Times" panose="02020603050405020304" pitchFamily="18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2801" y="2673"/>
              <a:ext cx="58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other ports</a:t>
              </a:r>
              <a:endParaRPr lang="en-GB" altLang="en-US" sz="1800">
                <a:latin typeface="Times" panose="02020603050405020304" pitchFamily="18" charset="0"/>
              </a:endParaRPr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H="1" flipV="1">
              <a:off x="2127" y="2479"/>
              <a:ext cx="543" cy="18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H="1" flipV="1">
              <a:off x="2110" y="2700"/>
              <a:ext cx="610" cy="33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H="1" flipV="1">
              <a:off x="3534" y="2700"/>
              <a:ext cx="458" cy="1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V="1">
              <a:off x="3534" y="2496"/>
              <a:ext cx="509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126" y="2453"/>
              <a:ext cx="28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client</a:t>
              </a:r>
              <a:endParaRPr lang="en-GB" altLang="en-US" sz="1800">
                <a:latin typeface="Times" panose="02020603050405020304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4620" y="2470"/>
              <a:ext cx="3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GB" altLang="en-US" sz="1400">
                  <a:solidFill>
                    <a:srgbClr val="000000"/>
                  </a:solidFill>
                  <a:latin typeface="Arial" panose="020B0604020202020204" pitchFamily="34" charset="0"/>
                </a:rPr>
                <a:t>server</a:t>
              </a:r>
              <a:endParaRPr lang="en-GB" altLang="en-US" sz="1800">
                <a:latin typeface="Times" panose="02020603050405020304" pitchFamily="18" charset="0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568" y="2191"/>
              <a:ext cx="152" cy="119"/>
            </a:xfrm>
            <a:custGeom>
              <a:avLst/>
              <a:gdLst>
                <a:gd name="T0" fmla="*/ 0 w 152"/>
                <a:gd name="T1" fmla="*/ 0 h 119"/>
                <a:gd name="T2" fmla="*/ 17 w 152"/>
                <a:gd name="T3" fmla="*/ 85 h 119"/>
                <a:gd name="T4" fmla="*/ 67 w 152"/>
                <a:gd name="T5" fmla="*/ 119 h 119"/>
                <a:gd name="T6" fmla="*/ 135 w 152"/>
                <a:gd name="T7" fmla="*/ 85 h 119"/>
                <a:gd name="T8" fmla="*/ 152 w 152"/>
                <a:gd name="T9" fmla="*/ 0 h 119"/>
                <a:gd name="T10" fmla="*/ 0 w 152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119"/>
                <a:gd name="T20" fmla="*/ 152 w 152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119">
                  <a:moveTo>
                    <a:pt x="0" y="0"/>
                  </a:moveTo>
                  <a:lnTo>
                    <a:pt x="17" y="85"/>
                  </a:lnTo>
                  <a:lnTo>
                    <a:pt x="67" y="119"/>
                  </a:lnTo>
                  <a:lnTo>
                    <a:pt x="135" y="8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C99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4" name="AutoShape 53"/>
            <p:cNvSpPr>
              <a:spLocks noChangeArrowheads="1"/>
            </p:cNvSpPr>
            <p:nvPr/>
          </p:nvSpPr>
          <p:spPr bwMode="auto">
            <a:xfrm>
              <a:off x="1568" y="2072"/>
              <a:ext cx="169" cy="255"/>
            </a:xfrm>
            <a:prstGeom prst="roundRect">
              <a:avLst>
                <a:gd name="adj" fmla="val 42602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200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1568" y="2191"/>
              <a:ext cx="152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4382" y="2191"/>
              <a:ext cx="153" cy="119"/>
            </a:xfrm>
            <a:custGeom>
              <a:avLst/>
              <a:gdLst>
                <a:gd name="T0" fmla="*/ 0 w 153"/>
                <a:gd name="T1" fmla="*/ 0 h 119"/>
                <a:gd name="T2" fmla="*/ 17 w 153"/>
                <a:gd name="T3" fmla="*/ 85 h 119"/>
                <a:gd name="T4" fmla="*/ 68 w 153"/>
                <a:gd name="T5" fmla="*/ 119 h 119"/>
                <a:gd name="T6" fmla="*/ 136 w 153"/>
                <a:gd name="T7" fmla="*/ 85 h 119"/>
                <a:gd name="T8" fmla="*/ 153 w 153"/>
                <a:gd name="T9" fmla="*/ 0 h 119"/>
                <a:gd name="T10" fmla="*/ 0 w 153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"/>
                <a:gd name="T19" fmla="*/ 0 h 119"/>
                <a:gd name="T20" fmla="*/ 153 w 153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" h="119">
                  <a:moveTo>
                    <a:pt x="0" y="0"/>
                  </a:moveTo>
                  <a:lnTo>
                    <a:pt x="17" y="85"/>
                  </a:lnTo>
                  <a:lnTo>
                    <a:pt x="68" y="119"/>
                  </a:lnTo>
                  <a:lnTo>
                    <a:pt x="136" y="8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C99"/>
            </a:solidFill>
            <a:ln w="39688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7" name="AutoShape 56"/>
            <p:cNvSpPr>
              <a:spLocks noChangeArrowheads="1"/>
            </p:cNvSpPr>
            <p:nvPr/>
          </p:nvSpPr>
          <p:spPr bwMode="auto">
            <a:xfrm>
              <a:off x="4382" y="2072"/>
              <a:ext cx="169" cy="255"/>
            </a:xfrm>
            <a:prstGeom prst="roundRect">
              <a:avLst>
                <a:gd name="adj" fmla="val 42602"/>
              </a:avLst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NZ" altLang="en-US" sz="1200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4382" y="2191"/>
              <a:ext cx="153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9" name="Arc 58"/>
            <p:cNvSpPr>
              <a:spLocks/>
            </p:cNvSpPr>
            <p:nvPr/>
          </p:nvSpPr>
          <p:spPr bwMode="auto">
            <a:xfrm>
              <a:off x="2008" y="2123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</a:path>
                <a:path w="21858" h="21600" stroke="0" extrusionOk="0">
                  <a:moveTo>
                    <a:pt x="-1" y="1"/>
                  </a:moveTo>
                  <a:cubicBezTo>
                    <a:pt x="85" y="0"/>
                    <a:pt x="171" y="-1"/>
                    <a:pt x="258" y="0"/>
                  </a:cubicBezTo>
                  <a:cubicBezTo>
                    <a:pt x="12187" y="0"/>
                    <a:pt x="21858" y="9670"/>
                    <a:pt x="21858" y="21600"/>
                  </a:cubicBezTo>
                  <a:lnTo>
                    <a:pt x="258" y="2160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0" name="Arc 59"/>
            <p:cNvSpPr>
              <a:spLocks/>
            </p:cNvSpPr>
            <p:nvPr/>
          </p:nvSpPr>
          <p:spPr bwMode="auto">
            <a:xfrm>
              <a:off x="2008" y="2208"/>
              <a:ext cx="86" cy="85"/>
            </a:xfrm>
            <a:custGeom>
              <a:avLst/>
              <a:gdLst>
                <a:gd name="T0" fmla="*/ 0 w 21858"/>
                <a:gd name="T1" fmla="*/ 0 h 21600"/>
                <a:gd name="T2" fmla="*/ 0 w 21858"/>
                <a:gd name="T3" fmla="*/ 0 h 21600"/>
                <a:gd name="T4" fmla="*/ 0 w 2185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858"/>
                <a:gd name="T10" fmla="*/ 0 h 21600"/>
                <a:gd name="T11" fmla="*/ 21858 w 218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858" h="21600" fill="none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</a:path>
                <a:path w="21858" h="21600" stroke="0" extrusionOk="0">
                  <a:moveTo>
                    <a:pt x="21858" y="0"/>
                  </a:moveTo>
                  <a:cubicBezTo>
                    <a:pt x="21858" y="11929"/>
                    <a:pt x="12187" y="21600"/>
                    <a:pt x="258" y="21600"/>
                  </a:cubicBezTo>
                  <a:cubicBezTo>
                    <a:pt x="171" y="21600"/>
                    <a:pt x="85" y="21599"/>
                    <a:pt x="-1" y="21598"/>
                  </a:cubicBez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2008" y="2140"/>
              <a:ext cx="1" cy="153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2" name="Arc 61"/>
            <p:cNvSpPr>
              <a:spLocks/>
            </p:cNvSpPr>
            <p:nvPr/>
          </p:nvSpPr>
          <p:spPr bwMode="auto">
            <a:xfrm>
              <a:off x="4026" y="2123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69"/>
                    <a:pt x="9514" y="140"/>
                    <a:pt x="21341" y="-1"/>
                  </a:cubicBezTo>
                  <a:lnTo>
                    <a:pt x="21600" y="21598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3" name="Arc 62"/>
            <p:cNvSpPr>
              <a:spLocks/>
            </p:cNvSpPr>
            <p:nvPr/>
          </p:nvSpPr>
          <p:spPr bwMode="auto">
            <a:xfrm>
              <a:off x="4026" y="2208"/>
              <a:ext cx="85" cy="85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</a:path>
                <a:path w="21600" h="21598" stroke="0" extrusionOk="0">
                  <a:moveTo>
                    <a:pt x="21341" y="21598"/>
                  </a:moveTo>
                  <a:cubicBezTo>
                    <a:pt x="9514" y="21457"/>
                    <a:pt x="0" y="11828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4111" y="2140"/>
              <a:ext cx="1" cy="136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907" y="2174"/>
              <a:ext cx="136" cy="68"/>
            </a:xfrm>
            <a:custGeom>
              <a:avLst/>
              <a:gdLst>
                <a:gd name="T0" fmla="*/ 0 w 136"/>
                <a:gd name="T1" fmla="*/ 34 h 68"/>
                <a:gd name="T2" fmla="*/ 0 w 136"/>
                <a:gd name="T3" fmla="*/ 0 h 68"/>
                <a:gd name="T4" fmla="*/ 136 w 136"/>
                <a:gd name="T5" fmla="*/ 34 h 68"/>
                <a:gd name="T6" fmla="*/ 0 w 136"/>
                <a:gd name="T7" fmla="*/ 68 h 68"/>
                <a:gd name="T8" fmla="*/ 0 w 136"/>
                <a:gd name="T9" fmla="*/ 34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68"/>
                <a:gd name="T17" fmla="*/ 136 w 136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68">
                  <a:moveTo>
                    <a:pt x="0" y="34"/>
                  </a:moveTo>
                  <a:lnTo>
                    <a:pt x="0" y="0"/>
                  </a:lnTo>
                  <a:lnTo>
                    <a:pt x="136" y="34"/>
                  </a:lnTo>
                  <a:lnTo>
                    <a:pt x="0" y="6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 flipH="1">
              <a:off x="2093" y="2208"/>
              <a:ext cx="1814" cy="1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1873" y="2174"/>
              <a:ext cx="152" cy="85"/>
            </a:xfrm>
            <a:custGeom>
              <a:avLst/>
              <a:gdLst>
                <a:gd name="T0" fmla="*/ 0 w 152"/>
                <a:gd name="T1" fmla="*/ 51 h 85"/>
                <a:gd name="T2" fmla="*/ 0 w 152"/>
                <a:gd name="T3" fmla="*/ 0 h 85"/>
                <a:gd name="T4" fmla="*/ 152 w 152"/>
                <a:gd name="T5" fmla="*/ 17 h 85"/>
                <a:gd name="T6" fmla="*/ 17 w 152"/>
                <a:gd name="T7" fmla="*/ 85 h 85"/>
                <a:gd name="T8" fmla="*/ 0 w 152"/>
                <a:gd name="T9" fmla="*/ 51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"/>
                <a:gd name="T16" fmla="*/ 0 h 85"/>
                <a:gd name="T17" fmla="*/ 152 w 152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" h="85">
                  <a:moveTo>
                    <a:pt x="0" y="51"/>
                  </a:moveTo>
                  <a:lnTo>
                    <a:pt x="0" y="0"/>
                  </a:lnTo>
                  <a:lnTo>
                    <a:pt x="152" y="17"/>
                  </a:lnTo>
                  <a:lnTo>
                    <a:pt x="17" y="8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 flipV="1">
              <a:off x="1669" y="2225"/>
              <a:ext cx="204" cy="34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4263" y="2174"/>
              <a:ext cx="153" cy="102"/>
            </a:xfrm>
            <a:custGeom>
              <a:avLst/>
              <a:gdLst>
                <a:gd name="T0" fmla="*/ 0 w 153"/>
                <a:gd name="T1" fmla="*/ 51 h 102"/>
                <a:gd name="T2" fmla="*/ 0 w 153"/>
                <a:gd name="T3" fmla="*/ 0 h 102"/>
                <a:gd name="T4" fmla="*/ 153 w 153"/>
                <a:gd name="T5" fmla="*/ 68 h 102"/>
                <a:gd name="T6" fmla="*/ 0 w 153"/>
                <a:gd name="T7" fmla="*/ 102 h 102"/>
                <a:gd name="T8" fmla="*/ 0 w 153"/>
                <a:gd name="T9" fmla="*/ 51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"/>
                <a:gd name="T16" fmla="*/ 0 h 102"/>
                <a:gd name="T17" fmla="*/ 153 w 153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" h="102">
                  <a:moveTo>
                    <a:pt x="0" y="51"/>
                  </a:moveTo>
                  <a:lnTo>
                    <a:pt x="0" y="0"/>
                  </a:lnTo>
                  <a:lnTo>
                    <a:pt x="153" y="68"/>
                  </a:lnTo>
                  <a:lnTo>
                    <a:pt x="0" y="10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396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 flipH="1" flipV="1">
              <a:off x="4077" y="2191"/>
              <a:ext cx="169" cy="34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17648733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Sockets – </a:t>
            </a:r>
            <a:br>
              <a:rPr lang="en-US" dirty="0" smtClean="0"/>
            </a:br>
            <a:r>
              <a:rPr lang="en-US" dirty="0" smtClean="0"/>
              <a:t>Put in Order for Client &amp;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53" y="1828800"/>
            <a:ext cx="2895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send()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connect()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bind()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close()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accept()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listen()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socket()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8253" y="1600200"/>
            <a:ext cx="126400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solidFill>
                  <a:srgbClr val="0070C0"/>
                </a:solidFill>
              </a:rPr>
              <a:t>Client</a:t>
            </a:r>
          </a:p>
          <a:p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786294" y="1603917"/>
            <a:ext cx="138352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solidFill>
                  <a:srgbClr val="008000"/>
                </a:solidFill>
              </a:rPr>
              <a:t>Server</a:t>
            </a:r>
          </a:p>
          <a:p>
            <a:endParaRPr lang="en-US" sz="32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62200" y="3650631"/>
            <a:ext cx="1143000" cy="0"/>
          </a:xfrm>
          <a:prstGeom prst="straightConnector1">
            <a:avLst/>
          </a:prstGeom>
          <a:ln w="152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8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Sockets – </a:t>
            </a:r>
            <a:br>
              <a:rPr lang="en-US" dirty="0" smtClean="0"/>
            </a:br>
            <a:r>
              <a:rPr lang="en-US" dirty="0" smtClean="0"/>
              <a:t>Put in Order for Client &amp;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53" y="1828800"/>
            <a:ext cx="2895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send()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connect()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bind()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close()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accept()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listen()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socket()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8253" y="1600200"/>
            <a:ext cx="2218877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solidFill>
                  <a:srgbClr val="0070C0"/>
                </a:solidFill>
              </a:rPr>
              <a:t>Client</a:t>
            </a:r>
          </a:p>
          <a:p>
            <a:endParaRPr lang="en-US" sz="3200" dirty="0" smtClean="0"/>
          </a:p>
          <a:p>
            <a:r>
              <a:rPr lang="en-US" sz="3200" dirty="0" smtClean="0">
                <a:latin typeface="Consolas" panose="020B0609020204030204" pitchFamily="49" charset="0"/>
              </a:rPr>
              <a:t>socket</a:t>
            </a:r>
            <a:r>
              <a:rPr lang="en-US" sz="3200" dirty="0">
                <a:latin typeface="Consolas" panose="020B0609020204030204" pitchFamily="49" charset="0"/>
              </a:rPr>
              <a:t>()</a:t>
            </a:r>
          </a:p>
          <a:p>
            <a:r>
              <a:rPr lang="en-US" sz="3200" dirty="0" smtClean="0">
                <a:latin typeface="Consolas" panose="020B0609020204030204" pitchFamily="49" charset="0"/>
              </a:rPr>
              <a:t>connect()</a:t>
            </a:r>
          </a:p>
          <a:p>
            <a:r>
              <a:rPr lang="en-US" sz="3200" dirty="0" smtClean="0">
                <a:latin typeface="Consolas" panose="020B0609020204030204" pitchFamily="49" charset="0"/>
              </a:rPr>
              <a:t>send()</a:t>
            </a:r>
          </a:p>
          <a:p>
            <a:r>
              <a:rPr lang="en-US" sz="3200" dirty="0" err="1" smtClean="0">
                <a:latin typeface="Consolas" panose="020B0609020204030204" pitchFamily="49" charset="0"/>
              </a:rPr>
              <a:t>recv</a:t>
            </a:r>
            <a:r>
              <a:rPr lang="en-US" sz="3200" dirty="0" smtClean="0">
                <a:latin typeface="Consolas" panose="020B0609020204030204" pitchFamily="49" charset="0"/>
              </a:rPr>
              <a:t>()</a:t>
            </a:r>
          </a:p>
          <a:p>
            <a:r>
              <a:rPr lang="en-US" sz="3200" dirty="0" smtClean="0">
                <a:latin typeface="Consolas" panose="020B0609020204030204" pitchFamily="49" charset="0"/>
              </a:rPr>
              <a:t>close()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6294" y="1603917"/>
            <a:ext cx="199285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solidFill>
                  <a:srgbClr val="008000"/>
                </a:solidFill>
              </a:rPr>
              <a:t>Server</a:t>
            </a:r>
          </a:p>
          <a:p>
            <a:endParaRPr lang="en-US" sz="3200" dirty="0" smtClean="0"/>
          </a:p>
          <a:p>
            <a:r>
              <a:rPr lang="en-US" sz="3200" dirty="0" smtClean="0">
                <a:latin typeface="Consolas" panose="020B0609020204030204" pitchFamily="49" charset="0"/>
              </a:rPr>
              <a:t>socket()</a:t>
            </a:r>
          </a:p>
          <a:p>
            <a:r>
              <a:rPr lang="en-US" sz="3200" dirty="0" smtClean="0">
                <a:latin typeface="Consolas" panose="020B0609020204030204" pitchFamily="49" charset="0"/>
              </a:rPr>
              <a:t>bind()</a:t>
            </a:r>
          </a:p>
          <a:p>
            <a:r>
              <a:rPr lang="en-US" sz="3200" dirty="0" smtClean="0">
                <a:latin typeface="Consolas" panose="020B0609020204030204" pitchFamily="49" charset="0"/>
              </a:rPr>
              <a:t>listen()</a:t>
            </a:r>
          </a:p>
          <a:p>
            <a:r>
              <a:rPr lang="en-US" sz="3200" dirty="0" smtClean="0">
                <a:latin typeface="Consolas" panose="020B0609020204030204" pitchFamily="49" charset="0"/>
              </a:rPr>
              <a:t>accept()</a:t>
            </a:r>
          </a:p>
          <a:p>
            <a:r>
              <a:rPr lang="en-US" sz="3200" dirty="0" err="1" smtClean="0">
                <a:latin typeface="Consolas" panose="020B0609020204030204" pitchFamily="49" charset="0"/>
              </a:rPr>
              <a:t>recv</a:t>
            </a:r>
            <a:r>
              <a:rPr lang="en-US" sz="3200" dirty="0" smtClean="0">
                <a:latin typeface="Consolas" panose="020B0609020204030204" pitchFamily="49" charset="0"/>
              </a:rPr>
              <a:t>()</a:t>
            </a:r>
          </a:p>
          <a:p>
            <a:r>
              <a:rPr lang="en-US" sz="3200" dirty="0" smtClean="0">
                <a:latin typeface="Consolas" panose="020B0609020204030204" pitchFamily="49" charset="0"/>
              </a:rPr>
              <a:t>close()</a:t>
            </a:r>
            <a:endParaRPr lang="en-US" sz="3200" dirty="0">
              <a:latin typeface="Consolas" panose="020B06090202040302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62200" y="3650631"/>
            <a:ext cx="1143000" cy="0"/>
          </a:xfrm>
          <a:prstGeom prst="straightConnector1">
            <a:avLst/>
          </a:prstGeom>
          <a:ln w="152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4713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- 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difference between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send()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recv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vs.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read()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write()</a:t>
            </a: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- 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difference between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send()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recv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	vs.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read()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write()</a:t>
            </a: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Answer: </a:t>
            </a:r>
            <a:r>
              <a:rPr lang="en-US" dirty="0" smtClean="0">
                <a:latin typeface="Consolas" panose="020B0609020204030204" pitchFamily="49" charset="0"/>
              </a:rPr>
              <a:t>send()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recv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have flags that may be useful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E.g., MSG_PEEK, MSG_DONTWAIT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Arrange layers in order, top (user) to bottom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514350" indent="-514350"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Device driver (e.g., mouse)</a:t>
            </a:r>
          </a:p>
          <a:p>
            <a:pPr marL="514350" indent="-514350"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Computer game (e.g., FIFA 2018)</a:t>
            </a:r>
          </a:p>
          <a:p>
            <a:pPr marL="514350" indent="-514350"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Shell (e.g., Bash)</a:t>
            </a:r>
          </a:p>
          <a:p>
            <a:pPr marL="514350" indent="-514350"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Physical devices (e.g., Hard disk)</a:t>
            </a:r>
          </a:p>
          <a:p>
            <a:pPr marL="514350" indent="-514350"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Operating System (e.g., Linux)</a:t>
            </a:r>
          </a:p>
          <a:p>
            <a:pPr marL="514350" indent="-514350"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Program control (e.g., Task Manager)</a:t>
            </a:r>
          </a:p>
        </p:txBody>
      </p:sp>
    </p:spTree>
    <p:extLst>
      <p:ext uri="{BB962C8B-B14F-4D97-AF65-F5344CB8AC3E}">
        <p14:creationId xmlns:p14="http://schemas.microsoft.com/office/powerpoint/2010/main" val="3959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- 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“non-blocking” mean for a socket?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92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- 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“non-blocking” mean for a socket?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Image result for non-blocking and pol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790030"/>
            <a:ext cx="4956175" cy="3717132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0030" y="3368894"/>
            <a:ext cx="3429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Answer:</a:t>
            </a:r>
            <a:r>
              <a:rPr lang="en-US" sz="2400" dirty="0"/>
              <a:t> </a:t>
            </a:r>
            <a:r>
              <a:rPr lang="en-US" sz="2400" dirty="0" err="1" smtClean="0">
                <a:latin typeface="Consolas" panose="020B0609020204030204" pitchFamily="49" charset="0"/>
              </a:rPr>
              <a:t>recv</a:t>
            </a:r>
            <a:r>
              <a:rPr lang="en-US" sz="2400" dirty="0">
                <a:latin typeface="Consolas" panose="020B0609020204030204" pitchFamily="49" charset="0"/>
              </a:rPr>
              <a:t>()/send()</a:t>
            </a:r>
            <a:r>
              <a:rPr lang="en-US" sz="2400" dirty="0"/>
              <a:t>, do not sleep if no </a:t>
            </a:r>
            <a:r>
              <a:rPr lang="en-US" sz="2400" dirty="0" smtClean="0"/>
              <a:t>data.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Note</a:t>
            </a:r>
            <a:r>
              <a:rPr lang="en-US" sz="2400" dirty="0"/>
              <a:t>: can be done for </a:t>
            </a:r>
            <a:r>
              <a:rPr lang="en-US" sz="2400" dirty="0">
                <a:latin typeface="Consolas" panose="020B0609020204030204" pitchFamily="49" charset="0"/>
              </a:rPr>
              <a:t>accept()</a:t>
            </a:r>
            <a:r>
              <a:rPr lang="en-US" sz="2400" dirty="0"/>
              <a:t> too on server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65" y="13252"/>
            <a:ext cx="8229600" cy="1143000"/>
          </a:xfrm>
        </p:spPr>
        <p:txBody>
          <a:bodyPr/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Briefly describe the </a:t>
            </a:r>
            <a:r>
              <a:rPr lang="en-US" i="1" dirty="0" smtClean="0"/>
              <a:t>shortest time to completion first </a:t>
            </a:r>
            <a:r>
              <a:rPr lang="en-US" dirty="0" smtClean="0"/>
              <a:t>(STCF) algorithm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 STCF pre-emptive?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3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65" y="13252"/>
            <a:ext cx="8229600" cy="1143000"/>
          </a:xfrm>
        </p:spPr>
        <p:txBody>
          <a:bodyPr/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Briefly describe the </a:t>
            </a:r>
            <a:r>
              <a:rPr lang="en-US" i="1" dirty="0" smtClean="0"/>
              <a:t>shortest time to completion first </a:t>
            </a:r>
            <a:r>
              <a:rPr lang="en-US" dirty="0" smtClean="0"/>
              <a:t>(STCF) algorithm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From ready to run processes, select process with shortest time to finish it’s CPU burst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 SCTF pre-emptive?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Yes – if a process arrives that has a shorter completion time than the one currently running, it is chosen instead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034578"/>
            <a:ext cx="5127340" cy="193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02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Describe some rules that will make the MLFQ </a:t>
            </a:r>
            <a:r>
              <a:rPr lang="en-US" dirty="0" smtClean="0">
                <a:solidFill>
                  <a:srgbClr val="0070C0"/>
                </a:solidFill>
              </a:rPr>
              <a:t>adaptive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Picture 6" descr="D:\b\b4\IBM\02-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66" y="1417638"/>
            <a:ext cx="7883867" cy="335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60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26" y="3657600"/>
            <a:ext cx="8229600" cy="2971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Describe some rules that will make the MLFQ </a:t>
            </a:r>
            <a:r>
              <a:rPr lang="en-US" dirty="0" smtClean="0">
                <a:solidFill>
                  <a:srgbClr val="0070C0"/>
                </a:solidFill>
              </a:rPr>
              <a:t>adaptive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processes at highest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process uses all of timeslice, reduce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process voluntarily blocks before timeslice expires, increase priority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Picture 6" descr="D:\b\b4\IBM\02-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81195"/>
            <a:ext cx="4548988" cy="193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6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Sempahore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using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enqueue</a:t>
            </a:r>
            <a:r>
              <a:rPr lang="en-US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proc</a:t>
            </a:r>
            <a:endParaRPr lang="en-US" sz="2400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s = s - 1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sleep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dequeue</a:t>
            </a:r>
            <a:r>
              <a:rPr lang="en-US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onsolas" panose="020B0609020204030204" pitchFamily="49" charset="0"/>
              </a:rPr>
              <a:t>proc</a:t>
            </a:r>
            <a:endParaRPr lang="en-US" sz="24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if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(s &lt; 0) then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s = s + </a:t>
            </a:r>
            <a:r>
              <a:rPr lang="en-US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wake </a:t>
            </a:r>
            <a:r>
              <a:rPr lang="en-US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proc</a:t>
            </a:r>
            <a:endParaRPr lang="en-US" sz="24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if (s &lt;= 0) then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2"/>
          </p:nvPr>
        </p:nvSpPr>
        <p:spPr>
          <a:xfrm>
            <a:off x="3581400" y="1600200"/>
            <a:ext cx="5105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sem_wait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sem_t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&amp;s</a:t>
            </a:r>
            <a:r>
              <a:rPr lang="en-US" sz="20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int sem_post(sem_t </a:t>
            </a:r>
            <a:r>
              <a:rPr lang="en-US" sz="2000" dirty="0" smtClean="0">
                <a:latin typeface="Consolas" panose="020B0609020204030204" pitchFamily="49" charset="0"/>
              </a:rPr>
              <a:t>&amp;s</a:t>
            </a:r>
            <a:r>
              <a:rPr lang="en-US" sz="20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Sempahore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using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</a:rPr>
              <a:t>enqueue</a:t>
            </a:r>
            <a:r>
              <a:rPr lang="en-US" sz="2400" dirty="0" smtClean="0"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latin typeface="Consolas" panose="020B0609020204030204" pitchFamily="49" charset="0"/>
              </a:rPr>
              <a:t>proc</a:t>
            </a:r>
            <a:endParaRPr lang="en-US" sz="2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 = s - 1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sleep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</a:rPr>
              <a:t>dequeue</a:t>
            </a:r>
            <a:r>
              <a:rPr lang="en-US" sz="2400" dirty="0" smtClean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proc</a:t>
            </a: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if </a:t>
            </a:r>
            <a:r>
              <a:rPr lang="en-US" sz="2400" dirty="0">
                <a:latin typeface="Consolas" panose="020B0609020204030204" pitchFamily="49" charset="0"/>
              </a:rPr>
              <a:t>(s &lt; 0) then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 = s + </a:t>
            </a:r>
            <a:r>
              <a:rPr lang="en-US" sz="2400" dirty="0" smtClean="0">
                <a:latin typeface="Consolas" panose="020B0609020204030204" pitchFamily="49" charset="0"/>
              </a:rPr>
              <a:t>1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wake </a:t>
            </a:r>
            <a:r>
              <a:rPr lang="en-US" sz="2400" dirty="0" err="1" smtClean="0">
                <a:latin typeface="Consolas" panose="020B0609020204030204" pitchFamily="49" charset="0"/>
              </a:rPr>
              <a:t>proc</a:t>
            </a: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if (s &lt;= 0) then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2"/>
          </p:nvPr>
        </p:nvSpPr>
        <p:spPr>
          <a:xfrm>
            <a:off x="3581400" y="1600200"/>
            <a:ext cx="5105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sem_wait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sem_t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&amp;s</a:t>
            </a:r>
            <a:r>
              <a:rPr lang="en-US" sz="20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  s = s - 1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  if (s &lt; 0)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    </a:t>
            </a:r>
            <a:r>
              <a:rPr lang="en-US" sz="2000" i="1" dirty="0">
                <a:solidFill>
                  <a:srgbClr val="0070C0"/>
                </a:solidFill>
              </a:rPr>
              <a:t>add process to queue and sleep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int sem_post(sem_t </a:t>
            </a:r>
            <a:r>
              <a:rPr lang="en-US" sz="2000" dirty="0" smtClean="0">
                <a:latin typeface="Consolas" panose="020B0609020204030204" pitchFamily="49" charset="0"/>
              </a:rPr>
              <a:t>&amp;s</a:t>
            </a:r>
            <a:r>
              <a:rPr lang="en-US" sz="20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  s = s + 1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  if (s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&lt;=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    </a:t>
            </a:r>
            <a:r>
              <a:rPr lang="en-US" sz="2000" i="1" dirty="0">
                <a:solidFill>
                  <a:srgbClr val="0070C0"/>
                </a:solidFill>
              </a:rPr>
              <a:t>remove process from queue and wake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shared int turn;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(1) {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while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(turn != pid)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/*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spin */ ;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/* critical region code */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if (pid == 1) turn = 0;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else turn = 1;</a:t>
            </a:r>
          </a:p>
          <a:p>
            <a:pPr marL="0" indent="0">
              <a:buNone/>
            </a:pP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/* other code */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5400" y="1450295"/>
            <a:ext cx="3886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Processes pid 0 &amp; pid 1</a:t>
            </a:r>
          </a:p>
          <a:p>
            <a:r>
              <a:rPr lang="en-US" dirty="0" smtClean="0"/>
              <a:t>What is this doing, in general?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both be in critical region?</a:t>
            </a: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What is inefficient?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Fix with semaphore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shared int turn;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(1) {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while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(turn != pid)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/*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spin */ ;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/* critical region code */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if (pid == 1) turn = 0;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else turn = 1;</a:t>
            </a:r>
          </a:p>
          <a:p>
            <a:pPr marL="0" indent="0">
              <a:buNone/>
            </a:pP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/* other code */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en-US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5400" y="1450295"/>
            <a:ext cx="3886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Processes pid 0 &amp; pid 1</a:t>
            </a:r>
          </a:p>
          <a:p>
            <a:r>
              <a:rPr lang="en-US" dirty="0" smtClean="0"/>
              <a:t>What is this doing, </a:t>
            </a:r>
            <a:r>
              <a:rPr lang="en-US" dirty="0" smtClean="0"/>
              <a:t>in general?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Strict alternation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both be in critical region?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</a:t>
            </a:r>
          </a:p>
          <a:p>
            <a:r>
              <a:rPr lang="en-US" dirty="0" smtClean="0"/>
              <a:t>What is inefficient?</a:t>
            </a:r>
          </a:p>
          <a:p>
            <a:pPr marL="914400" lvl="1" indent="-457200"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Spin wait</a:t>
            </a:r>
          </a:p>
          <a:p>
            <a:pPr marL="914400" lvl="1" indent="-457200"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Maybe </a:t>
            </a:r>
            <a:r>
              <a:rPr lang="en-US" smtClean="0">
                <a:solidFill>
                  <a:srgbClr val="0070C0"/>
                </a:solidFill>
              </a:rPr>
              <a:t>not alternate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Fix </a:t>
            </a:r>
            <a:r>
              <a:rPr lang="en-US" dirty="0" smtClean="0"/>
              <a:t>with semaphore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wait(s)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/* cr */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signal(s)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71451"/>
          </a:xfrm>
        </p:spPr>
        <p:txBody>
          <a:bodyPr/>
          <a:lstStyle/>
          <a:p>
            <a:r>
              <a:rPr lang="en-US" dirty="0"/>
              <a:t>Arrange layers in order, top (user) to bottom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8893" y="5278351"/>
            <a:ext cx="6083300" cy="6731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18893" y="4605251"/>
            <a:ext cx="2057400" cy="673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18893" y="3919451"/>
            <a:ext cx="6083300" cy="673100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18893" y="2547851"/>
            <a:ext cx="2044700" cy="6731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76293" y="2547851"/>
            <a:ext cx="2057400" cy="6731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733693" y="2547851"/>
            <a:ext cx="1968500" cy="6731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09600" y="3235074"/>
            <a:ext cx="2938734" cy="6731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540955" y="3232776"/>
            <a:ext cx="1531377" cy="6731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260088" y="2655801"/>
            <a:ext cx="133607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Applications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7392143" y="3363826"/>
            <a:ext cx="107196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System</a:t>
            </a:r>
          </a:p>
          <a:p>
            <a:pPr algn="ctr" eaLnBrk="0" hangingPunct="0"/>
            <a:r>
              <a:rPr lang="en-US" altLang="en-US" dirty="0"/>
              <a:t>Programs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7375440" y="5105400"/>
            <a:ext cx="110536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Hardware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786774" y="5484726"/>
            <a:ext cx="186660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dirty="0"/>
              <a:t>Physical Devices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749460" y="4728725"/>
            <a:ext cx="178356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dirty="0" smtClean="0"/>
              <a:t>Device Driver A</a:t>
            </a:r>
            <a:endParaRPr lang="en-US" altLang="en-US" sz="2000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792007" y="3911514"/>
            <a:ext cx="3857723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4000" dirty="0"/>
              <a:t>Operating System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265315" y="3365249"/>
            <a:ext cx="162730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dirty="0" smtClean="0"/>
              <a:t>Task Manager</a:t>
            </a:r>
            <a:endParaRPr lang="en-US" altLang="en-US" sz="2000" dirty="0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967290" y="3361888"/>
            <a:ext cx="68608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dirty="0"/>
              <a:t>Shell</a:t>
            </a: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1007171" y="2678026"/>
            <a:ext cx="128560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dirty="0" smtClean="0"/>
              <a:t>Music App</a:t>
            </a:r>
            <a:endParaRPr lang="en-US" altLang="en-US" sz="2000" dirty="0"/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911083" y="2678026"/>
            <a:ext cx="158306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dirty="0" smtClean="0"/>
              <a:t>Web Browser</a:t>
            </a:r>
            <a:endParaRPr lang="en-US" altLang="en-US" sz="2000" dirty="0"/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298126" y="2678026"/>
            <a:ext cx="80470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dirty="0"/>
              <a:t>Game</a:t>
            </a: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H="1" flipV="1">
            <a:off x="6808554" y="3603538"/>
            <a:ext cx="302903" cy="571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 flipH="1" flipV="1">
            <a:off x="6799031" y="4994189"/>
            <a:ext cx="276225" cy="123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 flipH="1">
            <a:off x="6813318" y="5562600"/>
            <a:ext cx="261938" cy="10310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 flipH="1">
            <a:off x="6737118" y="2846301"/>
            <a:ext cx="276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2663593" y="4602687"/>
            <a:ext cx="2057400" cy="673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2794160" y="4726161"/>
            <a:ext cx="178356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dirty="0" smtClean="0"/>
              <a:t>Device Driver B</a:t>
            </a:r>
            <a:endParaRPr lang="en-US" altLang="en-US" sz="2000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708293" y="4600596"/>
            <a:ext cx="1993900" cy="673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4838860" y="4724070"/>
            <a:ext cx="178356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dirty="0" smtClean="0"/>
              <a:t>Device Driver C</a:t>
            </a:r>
            <a:endParaRPr lang="en-US" altLang="en-US" sz="2000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5072331" y="3232776"/>
            <a:ext cx="1625712" cy="6731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584409" y="3350063"/>
            <a:ext cx="7594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dirty="0"/>
              <a:t>Shell</a:t>
            </a:r>
          </a:p>
        </p:txBody>
      </p:sp>
    </p:spTree>
    <p:extLst>
      <p:ext uri="{BB962C8B-B14F-4D97-AF65-F5344CB8AC3E}">
        <p14:creationId xmlns:p14="http://schemas.microsoft.com/office/powerpoint/2010/main" val="42057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8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process?</a:t>
            </a:r>
          </a:p>
          <a:p>
            <a:endParaRPr lang="en-US" dirty="0"/>
          </a:p>
          <a:p>
            <a:pPr eaLnBrk="0" hangingPunct="0"/>
            <a:r>
              <a:rPr lang="en-US" altLang="en-US" dirty="0"/>
              <a:t>“A program in execution”</a:t>
            </a:r>
          </a:p>
        </p:txBody>
      </p:sp>
    </p:spTree>
    <p:extLst>
      <p:ext uri="{BB962C8B-B14F-4D97-AF65-F5344CB8AC3E}">
        <p14:creationId xmlns:p14="http://schemas.microsoft.com/office/powerpoint/2010/main" val="35201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3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process states?</a:t>
            </a:r>
          </a:p>
          <a:p>
            <a:r>
              <a:rPr lang="en-US" dirty="0" smtClean="0"/>
              <a:t>What are the transitions between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3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process states?</a:t>
            </a:r>
          </a:p>
          <a:p>
            <a:r>
              <a:rPr lang="en-US" dirty="0" smtClean="0"/>
              <a:t>What are the transitions between them?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982719" y="5257800"/>
            <a:ext cx="1739900" cy="673100"/>
            <a:chOff x="3028" y="3028"/>
            <a:chExt cx="1096" cy="424"/>
          </a:xfrm>
          <a:solidFill>
            <a:srgbClr val="FF9900"/>
          </a:solidFill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028" y="3028"/>
              <a:ext cx="1096" cy="42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54" y="3110"/>
              <a:ext cx="734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dirty="0"/>
                <a:t>Waiting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671444" y="3797300"/>
            <a:ext cx="1739900" cy="673100"/>
            <a:chOff x="3671444" y="3797300"/>
            <a:chExt cx="1739900" cy="673100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671444" y="3797300"/>
              <a:ext cx="1739900" cy="67310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030219" y="3927475"/>
              <a:ext cx="1233488" cy="45720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/>
                <a:t>Running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95044" y="5168900"/>
            <a:ext cx="1739900" cy="673100"/>
            <a:chOff x="1060" y="2980"/>
            <a:chExt cx="1096" cy="424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060" y="2980"/>
              <a:ext cx="1096" cy="4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379" y="3062"/>
              <a:ext cx="6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dirty="0"/>
                <a:t>Ready</a:t>
              </a:r>
            </a:p>
          </p:txBody>
        </p:sp>
      </p:grp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250507" y="4348163"/>
            <a:ext cx="1119187" cy="890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044878" y="4820222"/>
            <a:ext cx="80028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dirty="0" smtClean="0"/>
              <a:t>Create</a:t>
            </a:r>
            <a:endParaRPr lang="en-US" altLang="en-US" dirty="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3220594" y="4413250"/>
            <a:ext cx="661988" cy="7381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3536507" y="4500563"/>
            <a:ext cx="661987" cy="8143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548914" y="4465416"/>
            <a:ext cx="99533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Dispatch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910542" y="4841875"/>
            <a:ext cx="103310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/>
              <a:t>Interrupt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5154169" y="4480584"/>
            <a:ext cx="450850" cy="7096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453934" y="4553744"/>
            <a:ext cx="125438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dirty="0"/>
              <a:t>I/O </a:t>
            </a:r>
            <a:r>
              <a:rPr lang="en-US" altLang="en-US" dirty="0" smtClean="0"/>
              <a:t>request</a:t>
            </a:r>
            <a:endParaRPr lang="en-US" altLang="en-US" dirty="0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 flipV="1">
            <a:off x="3753994" y="5556250"/>
            <a:ext cx="1149350" cy="619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649219" y="5680075"/>
            <a:ext cx="141942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dirty="0"/>
              <a:t>I/O </a:t>
            </a:r>
            <a:r>
              <a:rPr lang="en-US" altLang="en-US" dirty="0" smtClean="0"/>
              <a:t>complete</a:t>
            </a:r>
            <a:endParaRPr lang="en-US" altLang="en-US" dirty="0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5538538" y="3727450"/>
            <a:ext cx="1239644" cy="29926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770119" y="4006357"/>
            <a:ext cx="113063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dirty="0" smtClean="0"/>
              <a:t>Terminate</a:t>
            </a:r>
            <a:endParaRPr lang="en-US" altLang="en-US" dirty="0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6904136" y="3437405"/>
            <a:ext cx="108523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i="1" dirty="0" smtClean="0">
                <a:solidFill>
                  <a:srgbClr val="0070C0"/>
                </a:solidFill>
              </a:rPr>
              <a:t>Clean up</a:t>
            </a:r>
            <a:endParaRPr lang="en-US" altLang="en-US" sz="2000" i="1" dirty="0">
              <a:solidFill>
                <a:srgbClr val="0070C0"/>
              </a:solidFill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492512" y="3859824"/>
            <a:ext cx="147335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en-US" sz="2000" i="1" dirty="0" smtClean="0">
                <a:solidFill>
                  <a:srgbClr val="0070C0"/>
                </a:solidFill>
              </a:rPr>
              <a:t>Initialization</a:t>
            </a:r>
            <a:endParaRPr lang="en-US" altLang="en-US" sz="2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6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1876</Words>
  <Application>Microsoft Office PowerPoint</Application>
  <PresentationFormat>On-screen Show (4:3)</PresentationFormat>
  <Paragraphs>490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Consolas</vt:lpstr>
      <vt:lpstr>Times</vt:lpstr>
      <vt:lpstr>Verdana</vt:lpstr>
      <vt:lpstr>Office Theme</vt:lpstr>
      <vt:lpstr>Operating Systems</vt:lpstr>
      <vt:lpstr>High-level Concepts</vt:lpstr>
      <vt:lpstr>High-level Concepts</vt:lpstr>
      <vt:lpstr>Operating System Model</vt:lpstr>
      <vt:lpstr>Operating System Model</vt:lpstr>
      <vt:lpstr>The Process</vt:lpstr>
      <vt:lpstr>The Process</vt:lpstr>
      <vt:lpstr>Process States</vt:lpstr>
      <vt:lpstr>Process States</vt:lpstr>
      <vt:lpstr>PowerPoint Presentation</vt:lpstr>
      <vt:lpstr>Process Control Block</vt:lpstr>
      <vt:lpstr>Process Control Block</vt:lpstr>
      <vt:lpstr>Process Creation in Unix</vt:lpstr>
      <vt:lpstr>Process Creation in Unix</vt:lpstr>
      <vt:lpstr>Processes and Threads</vt:lpstr>
      <vt:lpstr>Processes and Threads</vt:lpstr>
      <vt:lpstr>Processes and Threads</vt:lpstr>
      <vt:lpstr>Thread Creation with Pthreads</vt:lpstr>
      <vt:lpstr>Thread Creation with Pthreads</vt:lpstr>
      <vt:lpstr>Thread Creation with Pthreads</vt:lpstr>
      <vt:lpstr>IPC Paradigms</vt:lpstr>
      <vt:lpstr>IPC Paradigms</vt:lpstr>
      <vt:lpstr>IPC Mechanisms</vt:lpstr>
      <vt:lpstr>IPC Mechanisms</vt:lpstr>
      <vt:lpstr>Pipe</vt:lpstr>
      <vt:lpstr>Pipe</vt:lpstr>
      <vt:lpstr>System Exploration</vt:lpstr>
      <vt:lpstr>Dup2</vt:lpstr>
      <vt:lpstr>Dup2</vt:lpstr>
      <vt:lpstr>Signals</vt:lpstr>
      <vt:lpstr>Signals</vt:lpstr>
      <vt:lpstr>Signals</vt:lpstr>
      <vt:lpstr>Signals</vt:lpstr>
      <vt:lpstr>Sockets</vt:lpstr>
      <vt:lpstr>Sockets</vt:lpstr>
      <vt:lpstr>Sockets –  Put in Order for Client &amp; Server</vt:lpstr>
      <vt:lpstr>Sockets –  Put in Order for Client &amp; Server</vt:lpstr>
      <vt:lpstr>Sockets - Describe</vt:lpstr>
      <vt:lpstr>Sockets - Describe</vt:lpstr>
      <vt:lpstr>Sockets - Describe</vt:lpstr>
      <vt:lpstr>Sockets - Describe</vt:lpstr>
      <vt:lpstr>CPU Scheduling</vt:lpstr>
      <vt:lpstr>CPU Scheduling</vt:lpstr>
      <vt:lpstr>CPU Scheduling</vt:lpstr>
      <vt:lpstr>CPU Scheduling</vt:lpstr>
      <vt:lpstr>Sempahore</vt:lpstr>
      <vt:lpstr>Sempahore</vt:lpstr>
      <vt:lpstr>Critical Region</vt:lpstr>
      <vt:lpstr>Critical Region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190</cp:revision>
  <cp:lastPrinted>2017-08-13T19:37:48Z</cp:lastPrinted>
  <dcterms:created xsi:type="dcterms:W3CDTF">2012-01-13T01:01:36Z</dcterms:created>
  <dcterms:modified xsi:type="dcterms:W3CDTF">2017-08-21T01:35:31Z</dcterms:modified>
</cp:coreProperties>
</file>