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386" r:id="rId2"/>
    <p:sldId id="258" r:id="rId3"/>
    <p:sldId id="350" r:id="rId4"/>
    <p:sldId id="259" r:id="rId5"/>
    <p:sldId id="265" r:id="rId6"/>
    <p:sldId id="266" r:id="rId7"/>
    <p:sldId id="270" r:id="rId8"/>
    <p:sldId id="271" r:id="rId9"/>
    <p:sldId id="316" r:id="rId10"/>
    <p:sldId id="272" r:id="rId11"/>
    <p:sldId id="273" r:id="rId12"/>
    <p:sldId id="346" r:id="rId13"/>
    <p:sldId id="360" r:id="rId14"/>
    <p:sldId id="407" r:id="rId15"/>
    <p:sldId id="276" r:id="rId16"/>
    <p:sldId id="277" r:id="rId17"/>
    <p:sldId id="278" r:id="rId18"/>
    <p:sldId id="279" r:id="rId19"/>
    <p:sldId id="280" r:id="rId20"/>
    <p:sldId id="282" r:id="rId21"/>
    <p:sldId id="325" r:id="rId22"/>
    <p:sldId id="408" r:id="rId23"/>
    <p:sldId id="321" r:id="rId24"/>
    <p:sldId id="363" r:id="rId25"/>
    <p:sldId id="381" r:id="rId26"/>
    <p:sldId id="322" r:id="rId27"/>
    <p:sldId id="364" r:id="rId28"/>
    <p:sldId id="365" r:id="rId29"/>
    <p:sldId id="382" r:id="rId30"/>
    <p:sldId id="383" r:id="rId31"/>
    <p:sldId id="371" r:id="rId32"/>
    <p:sldId id="409" r:id="rId33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5050"/>
    <a:srgbClr val="E68900"/>
    <a:srgbClr val="FF9900"/>
    <a:srgbClr val="0000FF"/>
    <a:srgbClr val="336600"/>
    <a:srgbClr val="0066CC"/>
    <a:srgbClr val="009900"/>
    <a:srgbClr val="000099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924" autoAdjust="0"/>
    <p:restoredTop sz="94660"/>
  </p:normalViewPr>
  <p:slideViewPr>
    <p:cSldViewPr>
      <p:cViewPr varScale="1">
        <p:scale>
          <a:sx n="61" d="100"/>
          <a:sy n="61" d="100"/>
        </p:scale>
        <p:origin x="824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-960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F6B08F-8F82-4456-A293-7B9EA940426B}" type="datetimeFigureOut">
              <a:rPr lang="en-US" smtClean="0"/>
              <a:t>8/22/2017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425028-91B8-44E1-BB2A-F0E8B1CC25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3783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EE746571-5530-43C5-AD51-6526BECAF821}" type="datetimeFigureOut">
              <a:rPr lang="en-US" smtClean="0"/>
              <a:t>8/22/2017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BF4F37C1-4438-44B9-8AF3-FEFC1D22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2920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read.cs.ucla.edu/111/2007fall/notes/lec12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File:Ext2-inode.gif" TargetMode="External"/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11263" y="711200"/>
            <a:ext cx="4827587" cy="36226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56736" y="4572239"/>
            <a:ext cx="5422053" cy="43338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5698" tIns="47850" rIns="95698" bIns="4785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11263" y="711200"/>
            <a:ext cx="4827587" cy="36226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56736" y="4572239"/>
            <a:ext cx="5422053" cy="43338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5698" tIns="47850" rIns="95698" bIns="4785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11263" y="711200"/>
            <a:ext cx="4827587" cy="36226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7107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56736" y="4572239"/>
            <a:ext cx="5422053" cy="43338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5698" tIns="47850" rIns="95698" bIns="47850"/>
          <a:lstStyle/>
          <a:p>
            <a:pPr defTabSz="966612">
              <a:defRPr/>
            </a:pPr>
            <a:r>
              <a:rPr lang="en-US" sz="1300" b="0" dirty="0" err="1">
                <a:solidFill>
                  <a:srgbClr val="898989"/>
                </a:solidFill>
              </a:rPr>
              <a:t>Tanenbaum</a:t>
            </a:r>
            <a:r>
              <a:rPr lang="en-US" sz="1300" b="0" dirty="0">
                <a:solidFill>
                  <a:srgbClr val="898989"/>
                </a:solidFill>
              </a:rPr>
              <a:t>, Modern Operating Systems 3 e, (c) 2008 Prentice-Hall, Inc. All rights reserved. 0-13-6006639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11263" y="711200"/>
            <a:ext cx="4827587" cy="36226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56736" y="4572239"/>
            <a:ext cx="5422053" cy="43338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5698" tIns="47850" rIns="95698" bIns="47850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11263" y="711200"/>
            <a:ext cx="4827587" cy="36226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56736" y="4572239"/>
            <a:ext cx="5422053" cy="43338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5698" tIns="47850" rIns="95698" bIns="4785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11263" y="711200"/>
            <a:ext cx="4827587" cy="36226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56736" y="4572239"/>
            <a:ext cx="5422053" cy="43338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5698" tIns="47850" rIns="95698" bIns="4785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66612">
              <a:defRPr/>
            </a:pPr>
            <a:r>
              <a:rPr lang="en-US" sz="1300" dirty="0" err="1">
                <a:solidFill>
                  <a:srgbClr val="898989"/>
                </a:solidFill>
              </a:rPr>
              <a:t>Tanenbaum</a:t>
            </a:r>
            <a:r>
              <a:rPr lang="en-US" sz="1300" dirty="0">
                <a:solidFill>
                  <a:srgbClr val="898989"/>
                </a:solidFill>
              </a:rPr>
              <a:t>, Modern Operating Systems 3 e, (c) 2008 Prentice-Hall, Inc. All rights reserved. </a:t>
            </a:r>
            <a:r>
              <a:rPr lang="en-US" sz="1300" b="0" dirty="0">
                <a:solidFill>
                  <a:srgbClr val="898989"/>
                </a:solidFill>
              </a:rPr>
              <a:t>0-13-6006639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4F37C1-4438-44B9-8AF3-FEFC1D222E8C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11888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http://www.ccs.neu.edu/home/cbw/5600/slides/10_File_Systems.pptx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4F37C1-4438-44B9-8AF3-FEFC1D222E8C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23989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http://www.ccs.neu.edu/home/cbw/5600/slides/10_File_Systems.pptx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4F37C1-4438-44B9-8AF3-FEFC1D222E8C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12441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http://www.ccs.neu.edu/home/cbw/5600/slides/10_File_Systems.pptx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4F37C1-4438-44B9-8AF3-FEFC1D222E8C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09461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http://www.ccs.neu.edu/home/cbw/5600/slides/10_File_Systems.pptx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4F37C1-4438-44B9-8AF3-FEFC1D222E8C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6542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http://read.cs.ucla.edu/111/2007fall/notes/lec12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4F37C1-4438-44B9-8AF3-FEFC1D222E8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69436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http://www.ccs.neu.edu/home/cbw/5600/slides/10_File_Systems.pptx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4F37C1-4438-44B9-8AF3-FEFC1D222E8C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63691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http://www.ccs.neu.edu/home/cbw/5600/slides/10_File_Systems.pptx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4F37C1-4438-44B9-8AF3-FEFC1D222E8C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27821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http://www.ccs.neu.edu/home/cbw/5600/slides/10_File_Systems.pptx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4F37C1-4438-44B9-8AF3-FEFC1D222E8C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4857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11263" y="711200"/>
            <a:ext cx="4827587" cy="36226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56736" y="4572239"/>
            <a:ext cx="5422053" cy="43338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5698" tIns="47850" rIns="95698" bIns="4785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11263" y="711200"/>
            <a:ext cx="4827587" cy="36226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56736" y="4572239"/>
            <a:ext cx="5422053" cy="43338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5698" tIns="47850" rIns="95698" bIns="4785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66612">
              <a:defRPr/>
            </a:pPr>
            <a:r>
              <a:rPr lang="en-US" sz="1300" b="0" dirty="0" err="1">
                <a:solidFill>
                  <a:srgbClr val="898989"/>
                </a:solidFill>
              </a:rPr>
              <a:t>Tanenbaum</a:t>
            </a:r>
            <a:r>
              <a:rPr lang="en-US" sz="1300" b="0" dirty="0">
                <a:solidFill>
                  <a:srgbClr val="898989"/>
                </a:solidFill>
              </a:rPr>
              <a:t>, Modern Operating Systems 3 e, (c) 2008 Prentice-Hall, Inc. All rights reserved. 0-13-6006639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4F37C1-4438-44B9-8AF3-FEFC1D222E8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7281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11263" y="711200"/>
            <a:ext cx="4827587" cy="36226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56736" y="4572239"/>
            <a:ext cx="5422053" cy="43338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5698" tIns="47850" rIns="95698" bIns="4785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11263" y="711200"/>
            <a:ext cx="4827587" cy="36226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56736" y="4572239"/>
            <a:ext cx="5422053" cy="43338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5698" tIns="47850" rIns="95698" bIns="4785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http://en.wikipedia.org/wiki/File:Ext2-inode.gif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4F37C1-4438-44B9-8AF3-FEFC1D222E8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2939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11263" y="711200"/>
            <a:ext cx="4827587" cy="36226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23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56736" y="4572239"/>
            <a:ext cx="5422053" cy="43338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5698" tIns="47850" rIns="95698" bIns="47850"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AEF73-C7F5-41BC-879C-50F83829F82D}" type="datetimeFigureOut">
              <a:rPr lang="en-US" smtClean="0"/>
              <a:t>8/22/2017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CE4CF-F99D-4A2A-8580-28BDD3613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0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AEF73-C7F5-41BC-879C-50F83829F82D}" type="datetimeFigureOut">
              <a:rPr lang="en-US" smtClean="0"/>
              <a:t>8/22/2017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CE4CF-F99D-4A2A-8580-28BDD3613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039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AEF73-C7F5-41BC-879C-50F83829F82D}" type="datetimeFigureOut">
              <a:rPr lang="en-US" smtClean="0"/>
              <a:t>8/22/2017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CE4CF-F99D-4A2A-8580-28BDD3613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066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AEF73-C7F5-41BC-879C-50F83829F82D}" type="datetimeFigureOut">
              <a:rPr lang="en-US" smtClean="0"/>
              <a:t>8/22/2017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CE4CF-F99D-4A2A-8580-28BDD3613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943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AEF73-C7F5-41BC-879C-50F83829F82D}" type="datetimeFigureOut">
              <a:rPr lang="en-US" smtClean="0"/>
              <a:t>8/22/2017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CE4CF-F99D-4A2A-8580-28BDD3613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863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AEF73-C7F5-41BC-879C-50F83829F82D}" type="datetimeFigureOut">
              <a:rPr lang="en-US" smtClean="0"/>
              <a:t>8/22/2017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CE4CF-F99D-4A2A-8580-28BDD3613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106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AEF73-C7F5-41BC-879C-50F83829F82D}" type="datetimeFigureOut">
              <a:rPr lang="en-US" smtClean="0"/>
              <a:t>8/22/2017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CE4CF-F99D-4A2A-8580-28BDD3613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585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AEF73-C7F5-41BC-879C-50F83829F82D}" type="datetimeFigureOut">
              <a:rPr lang="en-US" smtClean="0"/>
              <a:t>8/22/2017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CE4CF-F99D-4A2A-8580-28BDD3613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323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AEF73-C7F5-41BC-879C-50F83829F82D}" type="datetimeFigureOut">
              <a:rPr lang="en-US" smtClean="0"/>
              <a:t>8/22/2017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CE4CF-F99D-4A2A-8580-28BDD3613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823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AEF73-C7F5-41BC-879C-50F83829F82D}" type="datetimeFigureOut">
              <a:rPr lang="en-US" smtClean="0"/>
              <a:t>8/22/2017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CE4CF-F99D-4A2A-8580-28BDD3613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195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AEF73-C7F5-41BC-879C-50F83829F82D}" type="datetimeFigureOut">
              <a:rPr lang="en-US" smtClean="0"/>
              <a:t>8/22/2017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CE4CF-F99D-4A2A-8580-28BDD3613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061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6AEF73-C7F5-41BC-879C-50F83829F82D}" type="datetimeFigureOut">
              <a:rPr lang="en-US" smtClean="0"/>
              <a:t>8/22/2017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DCE4CF-F99D-4A2A-8580-28BDD3613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155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 smtClean="0"/>
              <a:t>Operating Systems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657599"/>
            <a:ext cx="8305800" cy="1450975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rgbClr val="0070C0"/>
                </a:solidFill>
              </a:rPr>
              <a:t>File Systems</a:t>
            </a:r>
          </a:p>
          <a:p>
            <a:endParaRPr lang="en-US" sz="3600" dirty="0" smtClean="0">
              <a:solidFill>
                <a:srgbClr val="0070C0"/>
              </a:solidFill>
            </a:endParaRPr>
          </a:p>
          <a:p>
            <a:r>
              <a:rPr lang="en-US" sz="3600" dirty="0" smtClean="0">
                <a:solidFill>
                  <a:srgbClr val="0070C0"/>
                </a:solidFill>
              </a:rPr>
              <a:t>ENCE 360</a:t>
            </a:r>
          </a:p>
          <a:p>
            <a:endParaRPr lang="en-US" sz="3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43368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  <a:noFill/>
          <a:ln/>
        </p:spPr>
        <p:txBody>
          <a:bodyPr/>
          <a:lstStyle/>
          <a:p>
            <a:r>
              <a:rPr lang="en-US"/>
              <a:t>Linked List Allocation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7772400" cy="933450"/>
          </a:xfrm>
          <a:noFill/>
          <a:ln/>
        </p:spPr>
        <p:txBody>
          <a:bodyPr/>
          <a:lstStyle/>
          <a:p>
            <a:r>
              <a:rPr lang="en-US" dirty="0"/>
              <a:t>Keep </a:t>
            </a:r>
            <a:r>
              <a:rPr lang="en-US" dirty="0" smtClean="0"/>
              <a:t>linked </a:t>
            </a:r>
            <a:r>
              <a:rPr lang="en-US" dirty="0"/>
              <a:t>list with disk blocks</a:t>
            </a:r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761999" y="4114800"/>
            <a:ext cx="7940675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457200" indent="-457200">
              <a:spcBef>
                <a:spcPct val="20000"/>
              </a:spcBef>
              <a:buSzPct val="100000"/>
              <a:buFont typeface="Arial" pitchFamily="34" charset="0"/>
              <a:buChar char="•"/>
            </a:pPr>
            <a:r>
              <a:rPr lang="en-US" sz="2800" dirty="0">
                <a:solidFill>
                  <a:srgbClr val="008000"/>
                </a:solidFill>
              </a:rPr>
              <a:t>Good</a:t>
            </a:r>
            <a:r>
              <a:rPr lang="en-US" sz="2800" dirty="0"/>
              <a:t>: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FontTx/>
              <a:buChar char="–"/>
            </a:pPr>
            <a:r>
              <a:rPr lang="en-US" sz="2400" dirty="0"/>
              <a:t>Easy: remember 1 number (location)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FontTx/>
              <a:buChar char="–"/>
            </a:pPr>
            <a:r>
              <a:rPr lang="en-US" sz="2400" dirty="0"/>
              <a:t>Efficient: no space lost in fragmentation</a:t>
            </a:r>
          </a:p>
          <a:p>
            <a:pPr marL="342900" indent="-342900">
              <a:spcBef>
                <a:spcPct val="20000"/>
              </a:spcBef>
              <a:buSzPct val="80000"/>
              <a:buFontTx/>
              <a:buChar char="•"/>
            </a:pPr>
            <a:r>
              <a:rPr lang="en-US" sz="2800" dirty="0">
                <a:solidFill>
                  <a:srgbClr val="C00000"/>
                </a:solidFill>
              </a:rPr>
              <a:t>Bad: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FontTx/>
              <a:buChar char="–"/>
            </a:pPr>
            <a:r>
              <a:rPr lang="en-US" sz="2400" dirty="0"/>
              <a:t>Slow: random access </a:t>
            </a:r>
            <a:r>
              <a:rPr lang="en-US" sz="2400" dirty="0" smtClean="0"/>
              <a:t>bad (e.g., process want’s middle block)</a:t>
            </a:r>
            <a:endParaRPr lang="en-US" sz="2400" dirty="0"/>
          </a:p>
        </p:txBody>
      </p:sp>
      <p:grpSp>
        <p:nvGrpSpPr>
          <p:cNvPr id="37907" name="Group 19"/>
          <p:cNvGrpSpPr>
            <a:grpSpLocks/>
          </p:cNvGrpSpPr>
          <p:nvPr/>
        </p:nvGrpSpPr>
        <p:grpSpPr bwMode="auto">
          <a:xfrm>
            <a:off x="1447800" y="1828800"/>
            <a:ext cx="4038600" cy="1492250"/>
            <a:chOff x="912" y="1152"/>
            <a:chExt cx="2544" cy="940"/>
          </a:xfrm>
        </p:grpSpPr>
        <p:grpSp>
          <p:nvGrpSpPr>
            <p:cNvPr id="37896" name="Group 8"/>
            <p:cNvGrpSpPr>
              <a:grpSpLocks/>
            </p:cNvGrpSpPr>
            <p:nvPr/>
          </p:nvGrpSpPr>
          <p:grpSpPr bwMode="auto">
            <a:xfrm>
              <a:off x="912" y="1152"/>
              <a:ext cx="624" cy="940"/>
              <a:chOff x="912" y="1152"/>
              <a:chExt cx="624" cy="940"/>
            </a:xfrm>
          </p:grpSpPr>
          <p:sp>
            <p:nvSpPr>
              <p:cNvPr id="37893" name="Rectangle 5"/>
              <p:cNvSpPr>
                <a:spLocks noChangeArrowheads="1"/>
              </p:cNvSpPr>
              <p:nvPr/>
            </p:nvSpPr>
            <p:spPr bwMode="auto">
              <a:xfrm>
                <a:off x="912" y="1152"/>
                <a:ext cx="624" cy="912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/>
              <a:p>
                <a:pPr algn="ctr"/>
                <a:endParaRPr lang="en-US"/>
              </a:p>
            </p:txBody>
          </p:sp>
          <p:sp>
            <p:nvSpPr>
              <p:cNvPr id="37894" name="Line 6"/>
              <p:cNvSpPr>
                <a:spLocks noChangeShapeType="1"/>
              </p:cNvSpPr>
              <p:nvPr/>
            </p:nvSpPr>
            <p:spPr bwMode="auto">
              <a:xfrm>
                <a:off x="914" y="1344"/>
                <a:ext cx="62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895" name="Rectangle 7"/>
              <p:cNvSpPr>
                <a:spLocks noChangeArrowheads="1"/>
              </p:cNvSpPr>
              <p:nvPr/>
            </p:nvSpPr>
            <p:spPr bwMode="auto">
              <a:xfrm>
                <a:off x="960" y="1344"/>
                <a:ext cx="576" cy="74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2075" tIns="46038" rIns="92075" bIns="46038">
                <a:spAutoFit/>
              </a:bodyPr>
              <a:lstStyle/>
              <a:p>
                <a:pPr algn="ctr"/>
                <a:r>
                  <a:rPr lang="en-US" dirty="0"/>
                  <a:t>File</a:t>
                </a:r>
              </a:p>
              <a:p>
                <a:pPr algn="ctr"/>
                <a:r>
                  <a:rPr lang="en-US" dirty="0"/>
                  <a:t>Block</a:t>
                </a:r>
              </a:p>
              <a:p>
                <a:pPr algn="ctr"/>
                <a:r>
                  <a:rPr lang="en-US" dirty="0"/>
                  <a:t>0</a:t>
                </a:r>
              </a:p>
            </p:txBody>
          </p:sp>
        </p:grpSp>
        <p:grpSp>
          <p:nvGrpSpPr>
            <p:cNvPr id="37900" name="Group 12"/>
            <p:cNvGrpSpPr>
              <a:grpSpLocks/>
            </p:cNvGrpSpPr>
            <p:nvPr/>
          </p:nvGrpSpPr>
          <p:grpSpPr bwMode="auto">
            <a:xfrm>
              <a:off x="1872" y="1152"/>
              <a:ext cx="624" cy="940"/>
              <a:chOff x="1872" y="1152"/>
              <a:chExt cx="624" cy="940"/>
            </a:xfrm>
          </p:grpSpPr>
          <p:sp>
            <p:nvSpPr>
              <p:cNvPr id="37897" name="Rectangle 9"/>
              <p:cNvSpPr>
                <a:spLocks noChangeArrowheads="1"/>
              </p:cNvSpPr>
              <p:nvPr/>
            </p:nvSpPr>
            <p:spPr bwMode="auto">
              <a:xfrm>
                <a:off x="1872" y="1152"/>
                <a:ext cx="624" cy="912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/>
              <a:p>
                <a:pPr algn="ctr"/>
                <a:endParaRPr lang="en-US"/>
              </a:p>
            </p:txBody>
          </p:sp>
          <p:sp>
            <p:nvSpPr>
              <p:cNvPr id="37898" name="Line 10"/>
              <p:cNvSpPr>
                <a:spLocks noChangeShapeType="1"/>
              </p:cNvSpPr>
              <p:nvPr/>
            </p:nvSpPr>
            <p:spPr bwMode="auto">
              <a:xfrm>
                <a:off x="1874" y="1344"/>
                <a:ext cx="62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899" name="Rectangle 11"/>
              <p:cNvSpPr>
                <a:spLocks noChangeArrowheads="1"/>
              </p:cNvSpPr>
              <p:nvPr/>
            </p:nvSpPr>
            <p:spPr bwMode="auto">
              <a:xfrm>
                <a:off x="1920" y="1344"/>
                <a:ext cx="576" cy="74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2075" tIns="46038" rIns="92075" bIns="46038">
                <a:spAutoFit/>
              </a:bodyPr>
              <a:lstStyle/>
              <a:p>
                <a:pPr algn="ctr"/>
                <a:r>
                  <a:rPr lang="en-US"/>
                  <a:t>File</a:t>
                </a:r>
              </a:p>
              <a:p>
                <a:pPr algn="ctr"/>
                <a:r>
                  <a:rPr lang="en-US"/>
                  <a:t>Block</a:t>
                </a:r>
              </a:p>
              <a:p>
                <a:pPr algn="ctr"/>
                <a:r>
                  <a:rPr lang="en-US"/>
                  <a:t>1</a:t>
                </a:r>
              </a:p>
            </p:txBody>
          </p:sp>
        </p:grpSp>
        <p:grpSp>
          <p:nvGrpSpPr>
            <p:cNvPr id="37904" name="Group 16"/>
            <p:cNvGrpSpPr>
              <a:grpSpLocks/>
            </p:cNvGrpSpPr>
            <p:nvPr/>
          </p:nvGrpSpPr>
          <p:grpSpPr bwMode="auto">
            <a:xfrm>
              <a:off x="2832" y="1152"/>
              <a:ext cx="624" cy="940"/>
              <a:chOff x="2832" y="1152"/>
              <a:chExt cx="624" cy="940"/>
            </a:xfrm>
          </p:grpSpPr>
          <p:sp>
            <p:nvSpPr>
              <p:cNvPr id="37901" name="Rectangle 13"/>
              <p:cNvSpPr>
                <a:spLocks noChangeArrowheads="1"/>
              </p:cNvSpPr>
              <p:nvPr/>
            </p:nvSpPr>
            <p:spPr bwMode="auto">
              <a:xfrm>
                <a:off x="2832" y="1152"/>
                <a:ext cx="624" cy="912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/>
              <a:p>
                <a:pPr algn="ctr"/>
                <a:endParaRPr lang="en-US"/>
              </a:p>
            </p:txBody>
          </p:sp>
          <p:sp>
            <p:nvSpPr>
              <p:cNvPr id="37902" name="Line 14"/>
              <p:cNvSpPr>
                <a:spLocks noChangeShapeType="1"/>
              </p:cNvSpPr>
              <p:nvPr/>
            </p:nvSpPr>
            <p:spPr bwMode="auto">
              <a:xfrm>
                <a:off x="2834" y="1344"/>
                <a:ext cx="62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03" name="Rectangle 15"/>
              <p:cNvSpPr>
                <a:spLocks noChangeArrowheads="1"/>
              </p:cNvSpPr>
              <p:nvPr/>
            </p:nvSpPr>
            <p:spPr bwMode="auto">
              <a:xfrm>
                <a:off x="2880" y="1344"/>
                <a:ext cx="576" cy="74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2075" tIns="46038" rIns="92075" bIns="46038">
                <a:spAutoFit/>
              </a:bodyPr>
              <a:lstStyle/>
              <a:p>
                <a:pPr algn="ctr"/>
                <a:r>
                  <a:rPr lang="en-US" dirty="0"/>
                  <a:t>File</a:t>
                </a:r>
              </a:p>
              <a:p>
                <a:pPr algn="ctr"/>
                <a:r>
                  <a:rPr lang="en-US" dirty="0"/>
                  <a:t>Block</a:t>
                </a:r>
              </a:p>
              <a:p>
                <a:pPr algn="ctr"/>
                <a:r>
                  <a:rPr lang="en-US" dirty="0"/>
                  <a:t>2</a:t>
                </a:r>
              </a:p>
            </p:txBody>
          </p:sp>
        </p:grpSp>
        <p:sp>
          <p:nvSpPr>
            <p:cNvPr id="37905" name="Line 17"/>
            <p:cNvSpPr>
              <a:spLocks noChangeShapeType="1"/>
            </p:cNvSpPr>
            <p:nvPr/>
          </p:nvSpPr>
          <p:spPr bwMode="auto">
            <a:xfrm>
              <a:off x="1250" y="1248"/>
              <a:ext cx="62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med" len="med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06" name="Line 18"/>
            <p:cNvSpPr>
              <a:spLocks noChangeShapeType="1"/>
            </p:cNvSpPr>
            <p:nvPr/>
          </p:nvSpPr>
          <p:spPr bwMode="auto">
            <a:xfrm>
              <a:off x="2210" y="1248"/>
              <a:ext cx="62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med" len="med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7908" name="Rectangle 20"/>
          <p:cNvSpPr>
            <a:spLocks noChangeArrowheads="1"/>
          </p:cNvSpPr>
          <p:nvPr/>
        </p:nvSpPr>
        <p:spPr bwMode="auto">
          <a:xfrm>
            <a:off x="0" y="3276600"/>
            <a:ext cx="121761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/>
            <a:r>
              <a:rPr lang="en-US" dirty="0"/>
              <a:t>Physical</a:t>
            </a:r>
          </a:p>
          <a:p>
            <a:pPr algn="ctr"/>
            <a:r>
              <a:rPr lang="en-US" dirty="0"/>
              <a:t>Block</a:t>
            </a:r>
          </a:p>
        </p:txBody>
      </p:sp>
      <p:sp>
        <p:nvSpPr>
          <p:cNvPr id="37909" name="Rectangle 21"/>
          <p:cNvSpPr>
            <a:spLocks noChangeArrowheads="1"/>
          </p:cNvSpPr>
          <p:nvPr/>
        </p:nvSpPr>
        <p:spPr bwMode="auto">
          <a:xfrm>
            <a:off x="4572000" y="1752600"/>
            <a:ext cx="930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/>
            <a:r>
              <a:rPr lang="en-US" sz="2000"/>
              <a:t>null</a:t>
            </a:r>
          </a:p>
        </p:txBody>
      </p:sp>
      <p:sp>
        <p:nvSpPr>
          <p:cNvPr id="37910" name="Rectangle 22"/>
          <p:cNvSpPr>
            <a:spLocks noChangeArrowheads="1"/>
          </p:cNvSpPr>
          <p:nvPr/>
        </p:nvSpPr>
        <p:spPr bwMode="auto">
          <a:xfrm>
            <a:off x="1828800" y="3429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4</a:t>
            </a:r>
          </a:p>
        </p:txBody>
      </p:sp>
      <p:sp>
        <p:nvSpPr>
          <p:cNvPr id="37911" name="Rectangle 23"/>
          <p:cNvSpPr>
            <a:spLocks noChangeArrowheads="1"/>
          </p:cNvSpPr>
          <p:nvPr/>
        </p:nvSpPr>
        <p:spPr bwMode="auto">
          <a:xfrm>
            <a:off x="3352800" y="3429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7</a:t>
            </a:r>
          </a:p>
        </p:txBody>
      </p:sp>
      <p:sp>
        <p:nvSpPr>
          <p:cNvPr id="37912" name="Rectangle 24"/>
          <p:cNvSpPr>
            <a:spLocks noChangeArrowheads="1"/>
          </p:cNvSpPr>
          <p:nvPr/>
        </p:nvSpPr>
        <p:spPr bwMode="auto">
          <a:xfrm>
            <a:off x="4876800" y="3429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2</a:t>
            </a:r>
          </a:p>
        </p:txBody>
      </p:sp>
      <p:grpSp>
        <p:nvGrpSpPr>
          <p:cNvPr id="37923" name="Group 35"/>
          <p:cNvGrpSpPr>
            <a:grpSpLocks/>
          </p:cNvGrpSpPr>
          <p:nvPr/>
        </p:nvGrpSpPr>
        <p:grpSpPr bwMode="auto">
          <a:xfrm>
            <a:off x="6248400" y="1752600"/>
            <a:ext cx="2514600" cy="1568450"/>
            <a:chOff x="3936" y="1104"/>
            <a:chExt cx="1584" cy="988"/>
          </a:xfrm>
        </p:grpSpPr>
        <p:grpSp>
          <p:nvGrpSpPr>
            <p:cNvPr id="37916" name="Group 28"/>
            <p:cNvGrpSpPr>
              <a:grpSpLocks/>
            </p:cNvGrpSpPr>
            <p:nvPr/>
          </p:nvGrpSpPr>
          <p:grpSpPr bwMode="auto">
            <a:xfrm>
              <a:off x="3936" y="1152"/>
              <a:ext cx="624" cy="940"/>
              <a:chOff x="3936" y="1152"/>
              <a:chExt cx="624" cy="940"/>
            </a:xfrm>
          </p:grpSpPr>
          <p:sp>
            <p:nvSpPr>
              <p:cNvPr id="37913" name="Rectangle 25"/>
              <p:cNvSpPr>
                <a:spLocks noChangeArrowheads="1"/>
              </p:cNvSpPr>
              <p:nvPr/>
            </p:nvSpPr>
            <p:spPr bwMode="auto">
              <a:xfrm>
                <a:off x="3936" y="1152"/>
                <a:ext cx="624" cy="912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/>
              <a:p>
                <a:pPr algn="ctr"/>
                <a:endParaRPr lang="en-US"/>
              </a:p>
            </p:txBody>
          </p:sp>
          <p:sp>
            <p:nvSpPr>
              <p:cNvPr id="37914" name="Line 26"/>
              <p:cNvSpPr>
                <a:spLocks noChangeShapeType="1"/>
              </p:cNvSpPr>
              <p:nvPr/>
            </p:nvSpPr>
            <p:spPr bwMode="auto">
              <a:xfrm>
                <a:off x="3938" y="1344"/>
                <a:ext cx="62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15" name="Rectangle 27"/>
              <p:cNvSpPr>
                <a:spLocks noChangeArrowheads="1"/>
              </p:cNvSpPr>
              <p:nvPr/>
            </p:nvSpPr>
            <p:spPr bwMode="auto">
              <a:xfrm>
                <a:off x="3984" y="1344"/>
                <a:ext cx="576" cy="74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2075" tIns="46038" rIns="92075" bIns="46038">
                <a:spAutoFit/>
              </a:bodyPr>
              <a:lstStyle/>
              <a:p>
                <a:pPr algn="ctr"/>
                <a:r>
                  <a:rPr lang="en-US"/>
                  <a:t>File</a:t>
                </a:r>
              </a:p>
              <a:p>
                <a:pPr algn="ctr"/>
                <a:r>
                  <a:rPr lang="en-US"/>
                  <a:t>Block</a:t>
                </a:r>
              </a:p>
              <a:p>
                <a:pPr algn="ctr"/>
                <a:r>
                  <a:rPr lang="en-US"/>
                  <a:t>0</a:t>
                </a:r>
              </a:p>
            </p:txBody>
          </p:sp>
        </p:grpSp>
        <p:grpSp>
          <p:nvGrpSpPr>
            <p:cNvPr id="37920" name="Group 32"/>
            <p:cNvGrpSpPr>
              <a:grpSpLocks/>
            </p:cNvGrpSpPr>
            <p:nvPr/>
          </p:nvGrpSpPr>
          <p:grpSpPr bwMode="auto">
            <a:xfrm>
              <a:off x="4896" y="1152"/>
              <a:ext cx="624" cy="940"/>
              <a:chOff x="4896" y="1152"/>
              <a:chExt cx="624" cy="940"/>
            </a:xfrm>
          </p:grpSpPr>
          <p:sp>
            <p:nvSpPr>
              <p:cNvPr id="37917" name="Rectangle 29"/>
              <p:cNvSpPr>
                <a:spLocks noChangeArrowheads="1"/>
              </p:cNvSpPr>
              <p:nvPr/>
            </p:nvSpPr>
            <p:spPr bwMode="auto">
              <a:xfrm>
                <a:off x="4896" y="1152"/>
                <a:ext cx="624" cy="912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 anchor="ctr"/>
              <a:lstStyle/>
              <a:p>
                <a:pPr algn="ctr"/>
                <a:endParaRPr lang="en-US"/>
              </a:p>
            </p:txBody>
          </p:sp>
          <p:sp>
            <p:nvSpPr>
              <p:cNvPr id="37918" name="Line 30"/>
              <p:cNvSpPr>
                <a:spLocks noChangeShapeType="1"/>
              </p:cNvSpPr>
              <p:nvPr/>
            </p:nvSpPr>
            <p:spPr bwMode="auto">
              <a:xfrm>
                <a:off x="4898" y="1344"/>
                <a:ext cx="62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19" name="Rectangle 31"/>
              <p:cNvSpPr>
                <a:spLocks noChangeArrowheads="1"/>
              </p:cNvSpPr>
              <p:nvPr/>
            </p:nvSpPr>
            <p:spPr bwMode="auto">
              <a:xfrm>
                <a:off x="4944" y="1344"/>
                <a:ext cx="576" cy="74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2075" tIns="46038" rIns="92075" bIns="46038">
                <a:spAutoFit/>
              </a:bodyPr>
              <a:lstStyle/>
              <a:p>
                <a:pPr algn="ctr"/>
                <a:r>
                  <a:rPr lang="en-US"/>
                  <a:t>File</a:t>
                </a:r>
              </a:p>
              <a:p>
                <a:pPr algn="ctr"/>
                <a:r>
                  <a:rPr lang="en-US"/>
                  <a:t>Block</a:t>
                </a:r>
              </a:p>
              <a:p>
                <a:pPr algn="ctr"/>
                <a:r>
                  <a:rPr lang="en-US"/>
                  <a:t>1</a:t>
                </a:r>
              </a:p>
            </p:txBody>
          </p:sp>
        </p:grpSp>
        <p:sp>
          <p:nvSpPr>
            <p:cNvPr id="37921" name="Line 33"/>
            <p:cNvSpPr>
              <a:spLocks noChangeShapeType="1"/>
            </p:cNvSpPr>
            <p:nvPr/>
          </p:nvSpPr>
          <p:spPr bwMode="auto">
            <a:xfrm>
              <a:off x="4274" y="1248"/>
              <a:ext cx="62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med" len="med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22" name="Rectangle 34"/>
            <p:cNvSpPr>
              <a:spLocks noChangeArrowheads="1"/>
            </p:cNvSpPr>
            <p:nvPr/>
          </p:nvSpPr>
          <p:spPr bwMode="auto">
            <a:xfrm>
              <a:off x="4896" y="1104"/>
              <a:ext cx="58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 algn="ctr"/>
              <a:r>
                <a:rPr lang="en-US" sz="2000"/>
                <a:t>null</a:t>
              </a:r>
            </a:p>
          </p:txBody>
        </p:sp>
      </p:grpSp>
      <p:sp>
        <p:nvSpPr>
          <p:cNvPr id="37924" name="Rectangle 36"/>
          <p:cNvSpPr>
            <a:spLocks noChangeArrowheads="1"/>
          </p:cNvSpPr>
          <p:nvPr/>
        </p:nvSpPr>
        <p:spPr bwMode="auto">
          <a:xfrm>
            <a:off x="6629400" y="3429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6</a:t>
            </a:r>
          </a:p>
        </p:txBody>
      </p:sp>
      <p:sp>
        <p:nvSpPr>
          <p:cNvPr id="37925" name="Rectangle 37"/>
          <p:cNvSpPr>
            <a:spLocks noChangeArrowheads="1"/>
          </p:cNvSpPr>
          <p:nvPr/>
        </p:nvSpPr>
        <p:spPr bwMode="auto">
          <a:xfrm>
            <a:off x="8153400" y="3429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7893459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Linked List Allocation with Index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3200400" y="1751330"/>
            <a:ext cx="5029200" cy="3638550"/>
          </a:xfrm>
          <a:noFill/>
          <a:ln/>
        </p:spPr>
        <p:txBody>
          <a:bodyPr>
            <a:normAutofit fontScale="92500" lnSpcReduction="10000"/>
          </a:bodyPr>
          <a:lstStyle/>
          <a:p>
            <a:r>
              <a:rPr lang="en-US" sz="3200" dirty="0"/>
              <a:t>Table in memory</a:t>
            </a:r>
          </a:p>
          <a:p>
            <a:pPr lvl="1"/>
            <a:r>
              <a:rPr lang="en-US" sz="2800" dirty="0" smtClean="0"/>
              <a:t>MS-DOS FAT, Win98 VFAT</a:t>
            </a:r>
          </a:p>
          <a:p>
            <a:r>
              <a:rPr lang="en-US" sz="3200" dirty="0" smtClean="0">
                <a:solidFill>
                  <a:srgbClr val="008000"/>
                </a:solidFill>
              </a:rPr>
              <a:t>Good: </a:t>
            </a:r>
            <a:r>
              <a:rPr lang="en-US" sz="3200" dirty="0" smtClean="0"/>
              <a:t>faster </a:t>
            </a:r>
            <a:r>
              <a:rPr lang="en-US" sz="3200" dirty="0"/>
              <a:t>random access</a:t>
            </a:r>
          </a:p>
          <a:p>
            <a:r>
              <a:rPr lang="en-US" sz="3200" dirty="0" smtClean="0">
                <a:solidFill>
                  <a:srgbClr val="C00000"/>
                </a:solidFill>
              </a:rPr>
              <a:t>Bad: </a:t>
            </a:r>
            <a:r>
              <a:rPr lang="en-US" sz="3200" dirty="0" smtClean="0"/>
              <a:t>can </a:t>
            </a:r>
            <a:r>
              <a:rPr lang="en-US" sz="3200" dirty="0"/>
              <a:t>be large</a:t>
            </a:r>
            <a:r>
              <a:rPr lang="en-US" sz="3200" dirty="0" smtClean="0"/>
              <a:t>! e.g., </a:t>
            </a:r>
            <a:r>
              <a:rPr lang="en-US" dirty="0" smtClean="0"/>
              <a:t>1 T</a:t>
            </a:r>
            <a:r>
              <a:rPr lang="en-US" sz="2800" dirty="0" smtClean="0"/>
              <a:t>B disk, 1 KB blocks</a:t>
            </a:r>
          </a:p>
          <a:p>
            <a:pPr lvl="1"/>
            <a:r>
              <a:rPr lang="en-US" sz="2600" dirty="0" smtClean="0"/>
              <a:t>Table needs 1 billion entries</a:t>
            </a:r>
          </a:p>
          <a:p>
            <a:pPr lvl="1"/>
            <a:r>
              <a:rPr lang="en-US" sz="2400" dirty="0" smtClean="0"/>
              <a:t>Each entry 3 bytes (say 4 typical)</a:t>
            </a:r>
          </a:p>
          <a:p>
            <a:pPr marL="914400" lvl="2" indent="0">
              <a:buNone/>
            </a:pPr>
            <a:r>
              <a:rPr lang="en-US" sz="2400" dirty="0" smtClean="0">
                <a:sym typeface="Wingdings" pitchFamily="2" charset="2"/>
              </a:rPr>
              <a:t> 4 </a:t>
            </a:r>
            <a:r>
              <a:rPr lang="en-US" sz="2400" dirty="0">
                <a:sym typeface="Wingdings" pitchFamily="2" charset="2"/>
              </a:rPr>
              <a:t>G</a:t>
            </a:r>
            <a:r>
              <a:rPr lang="en-US" sz="2400" dirty="0" smtClean="0">
                <a:sym typeface="Wingdings" pitchFamily="2" charset="2"/>
              </a:rPr>
              <a:t>B memory</a:t>
            </a:r>
            <a:r>
              <a:rPr lang="en-US" sz="2400" dirty="0" smtClean="0"/>
              <a:t>!</a:t>
            </a:r>
            <a:endParaRPr lang="en-US" sz="2400" dirty="0"/>
          </a:p>
        </p:txBody>
      </p:sp>
      <p:grpSp>
        <p:nvGrpSpPr>
          <p:cNvPr id="39965" name="Group 29"/>
          <p:cNvGrpSpPr>
            <a:grpSpLocks/>
          </p:cNvGrpSpPr>
          <p:nvPr/>
        </p:nvGrpSpPr>
        <p:grpSpPr bwMode="auto">
          <a:xfrm>
            <a:off x="497058" y="1344930"/>
            <a:ext cx="1876425" cy="4502150"/>
            <a:chOff x="336" y="1008"/>
            <a:chExt cx="1182" cy="2836"/>
          </a:xfrm>
        </p:grpSpPr>
        <p:sp>
          <p:nvSpPr>
            <p:cNvPr id="39940" name="Rectangle 4"/>
            <p:cNvSpPr>
              <a:spLocks noChangeArrowheads="1"/>
            </p:cNvSpPr>
            <p:nvPr/>
          </p:nvSpPr>
          <p:spPr bwMode="auto">
            <a:xfrm>
              <a:off x="336" y="1008"/>
              <a:ext cx="767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ctr"/>
              <a:r>
                <a:rPr lang="en-US"/>
                <a:t>Physical</a:t>
              </a:r>
            </a:p>
            <a:p>
              <a:pPr algn="ctr"/>
              <a:r>
                <a:rPr lang="en-US"/>
                <a:t>Block</a:t>
              </a:r>
            </a:p>
          </p:txBody>
        </p:sp>
        <p:grpSp>
          <p:nvGrpSpPr>
            <p:cNvPr id="39943" name="Group 7"/>
            <p:cNvGrpSpPr>
              <a:grpSpLocks/>
            </p:cNvGrpSpPr>
            <p:nvPr/>
          </p:nvGrpSpPr>
          <p:grpSpPr bwMode="auto">
            <a:xfrm>
              <a:off x="634" y="1510"/>
              <a:ext cx="884" cy="318"/>
              <a:chOff x="634" y="1510"/>
              <a:chExt cx="884" cy="318"/>
            </a:xfrm>
          </p:grpSpPr>
          <p:sp>
            <p:nvSpPr>
              <p:cNvPr id="39941" name="Rectangle 5"/>
              <p:cNvSpPr>
                <a:spLocks noChangeArrowheads="1"/>
              </p:cNvSpPr>
              <p:nvPr/>
            </p:nvSpPr>
            <p:spPr bwMode="auto">
              <a:xfrm>
                <a:off x="1076" y="1532"/>
                <a:ext cx="442" cy="296"/>
              </a:xfrm>
              <a:prstGeom prst="rect">
                <a:avLst/>
              </a:prstGeom>
              <a:solidFill>
                <a:srgbClr val="CC330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2075" tIns="46038" rIns="92075" bIns="46038">
                <a:sp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39942" name="Rectangle 6"/>
              <p:cNvSpPr>
                <a:spLocks noChangeArrowheads="1"/>
              </p:cNvSpPr>
              <p:nvPr/>
            </p:nvSpPr>
            <p:spPr bwMode="auto">
              <a:xfrm>
                <a:off x="634" y="1510"/>
                <a:ext cx="21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en-US"/>
                  <a:t>0</a:t>
                </a:r>
              </a:p>
            </p:txBody>
          </p:sp>
        </p:grpSp>
        <p:grpSp>
          <p:nvGrpSpPr>
            <p:cNvPr id="39946" name="Group 10"/>
            <p:cNvGrpSpPr>
              <a:grpSpLocks/>
            </p:cNvGrpSpPr>
            <p:nvPr/>
          </p:nvGrpSpPr>
          <p:grpSpPr bwMode="auto">
            <a:xfrm>
              <a:off x="634" y="1798"/>
              <a:ext cx="884" cy="318"/>
              <a:chOff x="634" y="1798"/>
              <a:chExt cx="884" cy="318"/>
            </a:xfrm>
          </p:grpSpPr>
          <p:sp>
            <p:nvSpPr>
              <p:cNvPr id="39944" name="Rectangle 8"/>
              <p:cNvSpPr>
                <a:spLocks noChangeArrowheads="1"/>
              </p:cNvSpPr>
              <p:nvPr/>
            </p:nvSpPr>
            <p:spPr bwMode="auto">
              <a:xfrm>
                <a:off x="1076" y="1820"/>
                <a:ext cx="442" cy="296"/>
              </a:xfrm>
              <a:prstGeom prst="rect">
                <a:avLst/>
              </a:prstGeom>
              <a:solidFill>
                <a:srgbClr val="CC330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2075" tIns="46038" rIns="92075" bIns="46038">
                <a:sp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39945" name="Rectangle 9"/>
              <p:cNvSpPr>
                <a:spLocks noChangeArrowheads="1"/>
              </p:cNvSpPr>
              <p:nvPr/>
            </p:nvSpPr>
            <p:spPr bwMode="auto">
              <a:xfrm>
                <a:off x="634" y="1798"/>
                <a:ext cx="21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en-US"/>
                  <a:t>1</a:t>
                </a:r>
              </a:p>
            </p:txBody>
          </p:sp>
        </p:grpSp>
        <p:grpSp>
          <p:nvGrpSpPr>
            <p:cNvPr id="39949" name="Group 13"/>
            <p:cNvGrpSpPr>
              <a:grpSpLocks/>
            </p:cNvGrpSpPr>
            <p:nvPr/>
          </p:nvGrpSpPr>
          <p:grpSpPr bwMode="auto">
            <a:xfrm>
              <a:off x="634" y="2086"/>
              <a:ext cx="884" cy="318"/>
              <a:chOff x="634" y="2086"/>
              <a:chExt cx="884" cy="318"/>
            </a:xfrm>
          </p:grpSpPr>
          <p:sp>
            <p:nvSpPr>
              <p:cNvPr id="39947" name="Rectangle 11"/>
              <p:cNvSpPr>
                <a:spLocks noChangeArrowheads="1"/>
              </p:cNvSpPr>
              <p:nvPr/>
            </p:nvSpPr>
            <p:spPr bwMode="auto">
              <a:xfrm>
                <a:off x="1076" y="2108"/>
                <a:ext cx="442" cy="296"/>
              </a:xfrm>
              <a:prstGeom prst="rect">
                <a:avLst/>
              </a:prstGeom>
              <a:solidFill>
                <a:srgbClr val="CC330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2075" tIns="46038" rIns="92075" bIns="46038">
                <a:spAutoFit/>
              </a:bodyPr>
              <a:lstStyle/>
              <a:p>
                <a:pPr algn="ctr"/>
                <a:r>
                  <a:rPr lang="en-US"/>
                  <a:t>null</a:t>
                </a:r>
              </a:p>
            </p:txBody>
          </p:sp>
          <p:sp>
            <p:nvSpPr>
              <p:cNvPr id="39948" name="Rectangle 12"/>
              <p:cNvSpPr>
                <a:spLocks noChangeArrowheads="1"/>
              </p:cNvSpPr>
              <p:nvPr/>
            </p:nvSpPr>
            <p:spPr bwMode="auto">
              <a:xfrm>
                <a:off x="634" y="2086"/>
                <a:ext cx="21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en-US"/>
                  <a:t>2</a:t>
                </a:r>
              </a:p>
            </p:txBody>
          </p:sp>
        </p:grpSp>
        <p:grpSp>
          <p:nvGrpSpPr>
            <p:cNvPr id="39952" name="Group 16"/>
            <p:cNvGrpSpPr>
              <a:grpSpLocks/>
            </p:cNvGrpSpPr>
            <p:nvPr/>
          </p:nvGrpSpPr>
          <p:grpSpPr bwMode="auto">
            <a:xfrm>
              <a:off x="634" y="2374"/>
              <a:ext cx="884" cy="318"/>
              <a:chOff x="634" y="2374"/>
              <a:chExt cx="884" cy="318"/>
            </a:xfrm>
          </p:grpSpPr>
          <p:sp>
            <p:nvSpPr>
              <p:cNvPr id="39950" name="Rectangle 14"/>
              <p:cNvSpPr>
                <a:spLocks noChangeArrowheads="1"/>
              </p:cNvSpPr>
              <p:nvPr/>
            </p:nvSpPr>
            <p:spPr bwMode="auto">
              <a:xfrm>
                <a:off x="1076" y="2396"/>
                <a:ext cx="442" cy="296"/>
              </a:xfrm>
              <a:prstGeom prst="rect">
                <a:avLst/>
              </a:prstGeom>
              <a:solidFill>
                <a:srgbClr val="CC330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2075" tIns="46038" rIns="92075" bIns="46038">
                <a:spAutoFit/>
              </a:bodyPr>
              <a:lstStyle/>
              <a:p>
                <a:pPr algn="ctr"/>
                <a:r>
                  <a:rPr lang="en-US"/>
                  <a:t>null</a:t>
                </a:r>
              </a:p>
            </p:txBody>
          </p:sp>
          <p:sp>
            <p:nvSpPr>
              <p:cNvPr id="39951" name="Rectangle 15"/>
              <p:cNvSpPr>
                <a:spLocks noChangeArrowheads="1"/>
              </p:cNvSpPr>
              <p:nvPr/>
            </p:nvSpPr>
            <p:spPr bwMode="auto">
              <a:xfrm>
                <a:off x="634" y="2374"/>
                <a:ext cx="21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en-US"/>
                  <a:t>3</a:t>
                </a:r>
              </a:p>
            </p:txBody>
          </p:sp>
        </p:grpSp>
        <p:grpSp>
          <p:nvGrpSpPr>
            <p:cNvPr id="39955" name="Group 19"/>
            <p:cNvGrpSpPr>
              <a:grpSpLocks/>
            </p:cNvGrpSpPr>
            <p:nvPr/>
          </p:nvGrpSpPr>
          <p:grpSpPr bwMode="auto">
            <a:xfrm>
              <a:off x="634" y="2662"/>
              <a:ext cx="884" cy="318"/>
              <a:chOff x="634" y="2662"/>
              <a:chExt cx="884" cy="318"/>
            </a:xfrm>
          </p:grpSpPr>
          <p:sp>
            <p:nvSpPr>
              <p:cNvPr id="39953" name="Rectangle 17"/>
              <p:cNvSpPr>
                <a:spLocks noChangeArrowheads="1"/>
              </p:cNvSpPr>
              <p:nvPr/>
            </p:nvSpPr>
            <p:spPr bwMode="auto">
              <a:xfrm>
                <a:off x="1076" y="2684"/>
                <a:ext cx="442" cy="296"/>
              </a:xfrm>
              <a:prstGeom prst="rect">
                <a:avLst/>
              </a:prstGeom>
              <a:solidFill>
                <a:srgbClr val="CC330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2075" tIns="46038" rIns="92075" bIns="46038">
                <a:spAutoFit/>
              </a:bodyPr>
              <a:lstStyle/>
              <a:p>
                <a:pPr algn="ctr"/>
                <a:r>
                  <a:rPr lang="en-US"/>
                  <a:t>7</a:t>
                </a:r>
              </a:p>
            </p:txBody>
          </p:sp>
          <p:sp>
            <p:nvSpPr>
              <p:cNvPr id="39954" name="Rectangle 18"/>
              <p:cNvSpPr>
                <a:spLocks noChangeArrowheads="1"/>
              </p:cNvSpPr>
              <p:nvPr/>
            </p:nvSpPr>
            <p:spPr bwMode="auto">
              <a:xfrm>
                <a:off x="634" y="2662"/>
                <a:ext cx="21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en-US"/>
                  <a:t>4</a:t>
                </a:r>
              </a:p>
            </p:txBody>
          </p:sp>
        </p:grpSp>
        <p:grpSp>
          <p:nvGrpSpPr>
            <p:cNvPr id="39958" name="Group 22"/>
            <p:cNvGrpSpPr>
              <a:grpSpLocks/>
            </p:cNvGrpSpPr>
            <p:nvPr/>
          </p:nvGrpSpPr>
          <p:grpSpPr bwMode="auto">
            <a:xfrm>
              <a:off x="634" y="2950"/>
              <a:ext cx="884" cy="318"/>
              <a:chOff x="634" y="2950"/>
              <a:chExt cx="884" cy="318"/>
            </a:xfrm>
          </p:grpSpPr>
          <p:sp>
            <p:nvSpPr>
              <p:cNvPr id="39956" name="Rectangle 20"/>
              <p:cNvSpPr>
                <a:spLocks noChangeArrowheads="1"/>
              </p:cNvSpPr>
              <p:nvPr/>
            </p:nvSpPr>
            <p:spPr bwMode="auto">
              <a:xfrm>
                <a:off x="1076" y="2972"/>
                <a:ext cx="442" cy="296"/>
              </a:xfrm>
              <a:prstGeom prst="rect">
                <a:avLst/>
              </a:prstGeom>
              <a:solidFill>
                <a:srgbClr val="CC330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2075" tIns="46038" rIns="92075" bIns="46038">
                <a:sp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39957" name="Rectangle 21"/>
              <p:cNvSpPr>
                <a:spLocks noChangeArrowheads="1"/>
              </p:cNvSpPr>
              <p:nvPr/>
            </p:nvSpPr>
            <p:spPr bwMode="auto">
              <a:xfrm>
                <a:off x="634" y="2950"/>
                <a:ext cx="21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en-US"/>
                  <a:t>5</a:t>
                </a:r>
              </a:p>
            </p:txBody>
          </p:sp>
        </p:grpSp>
        <p:grpSp>
          <p:nvGrpSpPr>
            <p:cNvPr id="39961" name="Group 25"/>
            <p:cNvGrpSpPr>
              <a:grpSpLocks/>
            </p:cNvGrpSpPr>
            <p:nvPr/>
          </p:nvGrpSpPr>
          <p:grpSpPr bwMode="auto">
            <a:xfrm>
              <a:off x="634" y="3238"/>
              <a:ext cx="884" cy="318"/>
              <a:chOff x="634" y="3238"/>
              <a:chExt cx="884" cy="318"/>
            </a:xfrm>
          </p:grpSpPr>
          <p:sp>
            <p:nvSpPr>
              <p:cNvPr id="39959" name="Rectangle 23"/>
              <p:cNvSpPr>
                <a:spLocks noChangeArrowheads="1"/>
              </p:cNvSpPr>
              <p:nvPr/>
            </p:nvSpPr>
            <p:spPr bwMode="auto">
              <a:xfrm>
                <a:off x="1076" y="3260"/>
                <a:ext cx="442" cy="296"/>
              </a:xfrm>
              <a:prstGeom prst="rect">
                <a:avLst/>
              </a:prstGeom>
              <a:solidFill>
                <a:srgbClr val="CC330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2075" tIns="46038" rIns="92075" bIns="46038">
                <a:spAutoFit/>
              </a:bodyPr>
              <a:lstStyle/>
              <a:p>
                <a:pPr algn="ctr"/>
                <a:r>
                  <a:rPr lang="en-US"/>
                  <a:t>3</a:t>
                </a:r>
              </a:p>
            </p:txBody>
          </p:sp>
          <p:sp>
            <p:nvSpPr>
              <p:cNvPr id="39960" name="Rectangle 24"/>
              <p:cNvSpPr>
                <a:spLocks noChangeArrowheads="1"/>
              </p:cNvSpPr>
              <p:nvPr/>
            </p:nvSpPr>
            <p:spPr bwMode="auto">
              <a:xfrm>
                <a:off x="634" y="3238"/>
                <a:ext cx="21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en-US"/>
                  <a:t>6</a:t>
                </a:r>
              </a:p>
            </p:txBody>
          </p:sp>
        </p:grpSp>
        <p:grpSp>
          <p:nvGrpSpPr>
            <p:cNvPr id="39964" name="Group 28"/>
            <p:cNvGrpSpPr>
              <a:grpSpLocks/>
            </p:cNvGrpSpPr>
            <p:nvPr/>
          </p:nvGrpSpPr>
          <p:grpSpPr bwMode="auto">
            <a:xfrm>
              <a:off x="634" y="3526"/>
              <a:ext cx="884" cy="318"/>
              <a:chOff x="634" y="3526"/>
              <a:chExt cx="884" cy="318"/>
            </a:xfrm>
          </p:grpSpPr>
          <p:sp>
            <p:nvSpPr>
              <p:cNvPr id="39962" name="Rectangle 26"/>
              <p:cNvSpPr>
                <a:spLocks noChangeArrowheads="1"/>
              </p:cNvSpPr>
              <p:nvPr/>
            </p:nvSpPr>
            <p:spPr bwMode="auto">
              <a:xfrm>
                <a:off x="1076" y="3548"/>
                <a:ext cx="442" cy="296"/>
              </a:xfrm>
              <a:prstGeom prst="rect">
                <a:avLst/>
              </a:prstGeom>
              <a:solidFill>
                <a:srgbClr val="CC330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2075" tIns="46038" rIns="92075" bIns="46038">
                <a:spAutoFit/>
              </a:bodyPr>
              <a:lstStyle/>
              <a:p>
                <a:pPr algn="ctr"/>
                <a:r>
                  <a:rPr lang="en-US"/>
                  <a:t>2</a:t>
                </a:r>
              </a:p>
            </p:txBody>
          </p:sp>
          <p:sp>
            <p:nvSpPr>
              <p:cNvPr id="39963" name="Rectangle 27"/>
              <p:cNvSpPr>
                <a:spLocks noChangeArrowheads="1"/>
              </p:cNvSpPr>
              <p:nvPr/>
            </p:nvSpPr>
            <p:spPr bwMode="auto">
              <a:xfrm>
                <a:off x="634" y="3526"/>
                <a:ext cx="21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en-US"/>
                  <a:t>7</a:t>
                </a:r>
              </a:p>
            </p:txBody>
          </p:sp>
        </p:grpSp>
      </p:grpSp>
      <p:sp>
        <p:nvSpPr>
          <p:cNvPr id="31" name="TextBox 30"/>
          <p:cNvSpPr txBox="1"/>
          <p:nvPr/>
        </p:nvSpPr>
        <p:spPr>
          <a:xfrm>
            <a:off x="3429000" y="5570855"/>
            <a:ext cx="4191000" cy="1015663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Common format still (e.g., USB drives) since supported by many OSes &amp; additional features not needed</a:t>
            </a:r>
            <a:endParaRPr lang="en-US" sz="2000" dirty="0"/>
          </a:p>
        </p:txBody>
      </p:sp>
      <p:sp>
        <p:nvSpPr>
          <p:cNvPr id="2" name="TextBox 1"/>
          <p:cNvSpPr txBox="1"/>
          <p:nvPr/>
        </p:nvSpPr>
        <p:spPr>
          <a:xfrm>
            <a:off x="6705600" y="1748642"/>
            <a:ext cx="2240100" cy="369332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ot"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“</a:t>
            </a:r>
            <a:r>
              <a:rPr lang="en-US" dirty="0" smtClean="0">
                <a:solidFill>
                  <a:srgbClr val="0070C0"/>
                </a:solidFill>
              </a:rPr>
              <a:t>File Allocation Table</a:t>
            </a:r>
            <a:r>
              <a:rPr lang="en-US" dirty="0" smtClean="0"/>
              <a:t>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11221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inode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210300" y="3593265"/>
            <a:ext cx="2819400" cy="762000"/>
          </a:xfrm>
        </p:spPr>
        <p:txBody>
          <a:bodyPr>
            <a:normAutofit/>
          </a:bodyPr>
          <a:lstStyle/>
          <a:p>
            <a:r>
              <a:rPr lang="en-US" sz="1800" dirty="0" smtClean="0"/>
              <a:t>Fast for small files</a:t>
            </a:r>
          </a:p>
          <a:p>
            <a:r>
              <a:rPr lang="en-US" sz="1800" dirty="0" smtClean="0"/>
              <a:t>Can hold large files</a:t>
            </a:r>
            <a:endParaRPr lang="en-US" sz="1800" dirty="0"/>
          </a:p>
        </p:txBody>
      </p:sp>
      <p:pic>
        <p:nvPicPr>
          <p:cNvPr id="6146" name="Picture 2" descr="File:Ext2-inode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609600"/>
            <a:ext cx="6477000" cy="40623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ontent Placeholder 5"/>
          <p:cNvSpPr txBox="1">
            <a:spLocks/>
          </p:cNvSpPr>
          <p:nvPr/>
        </p:nvSpPr>
        <p:spPr>
          <a:xfrm>
            <a:off x="381000" y="4800600"/>
            <a:ext cx="3352800" cy="1676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Typically 15 pointers</a:t>
            </a:r>
          </a:p>
          <a:p>
            <a:pPr lvl="1"/>
            <a:r>
              <a:rPr lang="en-US" dirty="0" smtClean="0"/>
              <a:t>12 to direct blocks</a:t>
            </a:r>
          </a:p>
          <a:p>
            <a:pPr lvl="1"/>
            <a:r>
              <a:rPr lang="en-US" dirty="0" smtClean="0"/>
              <a:t>1 single indirect</a:t>
            </a:r>
          </a:p>
          <a:p>
            <a:pPr lvl="1"/>
            <a:r>
              <a:rPr lang="en-US" dirty="0" smtClean="0"/>
              <a:t>1 doubly indirect</a:t>
            </a:r>
          </a:p>
          <a:p>
            <a:pPr lvl="1"/>
            <a:r>
              <a:rPr lang="en-US" dirty="0" smtClean="0"/>
              <a:t>1 triply indirect</a:t>
            </a:r>
          </a:p>
        </p:txBody>
      </p:sp>
      <p:sp>
        <p:nvSpPr>
          <p:cNvPr id="9" name="Content Placeholder 5"/>
          <p:cNvSpPr txBox="1">
            <a:spLocks/>
          </p:cNvSpPr>
          <p:nvPr/>
        </p:nvSpPr>
        <p:spPr>
          <a:xfrm>
            <a:off x="3886200" y="4800600"/>
            <a:ext cx="4800600" cy="1981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Number of pointers per block?  Depends </a:t>
            </a:r>
            <a:r>
              <a:rPr lang="en-US" dirty="0" smtClean="0"/>
              <a:t>on </a:t>
            </a:r>
            <a:r>
              <a:rPr lang="en-US" dirty="0" smtClean="0"/>
              <a:t>block size and pointer size</a:t>
            </a:r>
          </a:p>
          <a:p>
            <a:pPr lvl="1"/>
            <a:r>
              <a:rPr lang="en-US" dirty="0" smtClean="0"/>
              <a:t>e.g., 1k byte block, 4 byte pointer </a:t>
            </a:r>
            <a:r>
              <a:rPr lang="en-US" dirty="0" smtClean="0">
                <a:sym typeface="Wingdings" pitchFamily="2" charset="2"/>
              </a:rPr>
              <a:t> each indirect has 256 pointers</a:t>
            </a:r>
          </a:p>
          <a:p>
            <a:r>
              <a:rPr lang="en-US" dirty="0" smtClean="0">
                <a:sym typeface="Wingdings" pitchFamily="2" charset="2"/>
              </a:rPr>
              <a:t>Max size of file?  Same </a:t>
            </a:r>
            <a:r>
              <a:rPr lang="en-US" dirty="0" smtClean="0">
                <a:sym typeface="Wingdings" pitchFamily="2" charset="2"/>
              </a:rPr>
              <a:t>– </a:t>
            </a:r>
            <a:r>
              <a:rPr lang="en-US" dirty="0" smtClean="0">
                <a:sym typeface="Wingdings" pitchFamily="2" charset="2"/>
              </a:rPr>
              <a:t>depends </a:t>
            </a:r>
            <a:r>
              <a:rPr lang="en-US" dirty="0" smtClean="0">
                <a:sym typeface="Wingdings" pitchFamily="2" charset="2"/>
              </a:rPr>
              <a:t>on </a:t>
            </a:r>
            <a:r>
              <a:rPr lang="en-US" dirty="0" smtClean="0">
                <a:sym typeface="Wingdings" pitchFamily="2" charset="2"/>
              </a:rPr>
              <a:t>block size and pointer size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e.g., 4KB block, 4 byte pointer  max size 2 TB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74970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611" y="152400"/>
            <a:ext cx="8229600" cy="1143000"/>
          </a:xfrm>
        </p:spPr>
        <p:txBody>
          <a:bodyPr/>
          <a:lstStyle/>
          <a:p>
            <a:r>
              <a:rPr lang="en-US" dirty="0" smtClean="0"/>
              <a:t>Linux File System: ext3 </a:t>
            </a:r>
            <a:r>
              <a:rPr lang="en-US" dirty="0" err="1" smtClean="0"/>
              <a:t>inode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021" y="1295400"/>
            <a:ext cx="8229600" cy="5334000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i="1" dirty="0">
                <a:solidFill>
                  <a:srgbClr val="008000"/>
                </a:solidFill>
                <a:latin typeface="Consolas" panose="020B0609020204030204" pitchFamily="49" charset="0"/>
              </a:rPr>
              <a:t>// </a:t>
            </a:r>
            <a:r>
              <a:rPr lang="en-US" i="1" dirty="0" err="1">
                <a:solidFill>
                  <a:srgbClr val="008000"/>
                </a:solidFill>
                <a:latin typeface="Consolas" panose="020B0609020204030204" pitchFamily="49" charset="0"/>
              </a:rPr>
              <a:t>linux</a:t>
            </a:r>
            <a:r>
              <a:rPr lang="en-US" i="1" dirty="0">
                <a:solidFill>
                  <a:srgbClr val="008000"/>
                </a:solidFill>
                <a:latin typeface="Consolas" panose="020B0609020204030204" pitchFamily="49" charset="0"/>
              </a:rPr>
              <a:t>/include/</a:t>
            </a:r>
            <a:r>
              <a:rPr lang="en-US" i="1" dirty="0" err="1">
                <a:solidFill>
                  <a:srgbClr val="008000"/>
                </a:solidFill>
                <a:latin typeface="Consolas" panose="020B0609020204030204" pitchFamily="49" charset="0"/>
              </a:rPr>
              <a:t>linux</a:t>
            </a:r>
            <a:r>
              <a:rPr lang="en-US" i="1" dirty="0">
                <a:solidFill>
                  <a:srgbClr val="008000"/>
                </a:solidFill>
                <a:latin typeface="Consolas" panose="020B0609020204030204" pitchFamily="49" charset="0"/>
              </a:rPr>
              <a:t>/ext3_fs.h  </a:t>
            </a: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#</a:t>
            </a:r>
            <a:r>
              <a:rPr lang="en-US" dirty="0">
                <a:latin typeface="Consolas" panose="020B0609020204030204" pitchFamily="49" charset="0"/>
              </a:rPr>
              <a:t>define EXT3_NDIR_BLOCKS </a:t>
            </a:r>
            <a:r>
              <a:rPr lang="en-US" dirty="0" smtClean="0">
                <a:latin typeface="Consolas" panose="020B0609020204030204" pitchFamily="49" charset="0"/>
              </a:rPr>
              <a:t>12                    </a:t>
            </a:r>
            <a:r>
              <a:rPr lang="en-US" i="1" dirty="0" smtClean="0">
                <a:solidFill>
                  <a:srgbClr val="008000"/>
                </a:solidFill>
              </a:rPr>
              <a:t>// </a:t>
            </a:r>
            <a:r>
              <a:rPr lang="en-US" i="1" dirty="0">
                <a:solidFill>
                  <a:srgbClr val="008000"/>
                </a:solidFill>
              </a:rPr>
              <a:t>Direct </a:t>
            </a:r>
            <a:r>
              <a:rPr lang="en-US" i="1" dirty="0" smtClean="0">
                <a:solidFill>
                  <a:srgbClr val="008000"/>
                </a:solidFill>
              </a:rPr>
              <a:t>blocks</a:t>
            </a:r>
            <a:endParaRPr lang="en-US" i="1" dirty="0">
              <a:solidFill>
                <a:srgbClr val="008000"/>
              </a:solidFill>
            </a:endParaRP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#define EXT3_IND_BLOCK   </a:t>
            </a:r>
            <a:r>
              <a:rPr lang="en-US" dirty="0" smtClean="0">
                <a:latin typeface="Consolas" panose="020B0609020204030204" pitchFamily="49" charset="0"/>
              </a:rPr>
              <a:t>EXT3_NDIR_BLOCKS </a:t>
            </a:r>
            <a:r>
              <a:rPr lang="en-US" dirty="0">
                <a:latin typeface="Consolas" panose="020B0609020204030204" pitchFamily="49" charset="0"/>
              </a:rPr>
              <a:t>+ 1  </a:t>
            </a:r>
            <a:r>
              <a:rPr lang="en-US" i="1" dirty="0">
                <a:solidFill>
                  <a:srgbClr val="008000"/>
                </a:solidFill>
              </a:rPr>
              <a:t>// Indirect block </a:t>
            </a:r>
            <a:r>
              <a:rPr lang="en-US" i="1" dirty="0" smtClean="0">
                <a:solidFill>
                  <a:srgbClr val="008000"/>
                </a:solidFill>
              </a:rPr>
              <a:t>index</a:t>
            </a:r>
            <a:endParaRPr lang="en-US" i="1" dirty="0">
              <a:solidFill>
                <a:srgbClr val="008000"/>
              </a:solidFill>
            </a:endParaRP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#define EXT3_DIND_BLOCK  </a:t>
            </a:r>
            <a:r>
              <a:rPr lang="en-US" dirty="0" smtClean="0">
                <a:latin typeface="Consolas" panose="020B0609020204030204" pitchFamily="49" charset="0"/>
              </a:rPr>
              <a:t>EXT3_IND_BLOCK </a:t>
            </a:r>
            <a:r>
              <a:rPr lang="en-US" dirty="0">
                <a:latin typeface="Consolas" panose="020B0609020204030204" pitchFamily="49" charset="0"/>
              </a:rPr>
              <a:t>+ 1    </a:t>
            </a:r>
            <a:r>
              <a:rPr lang="en-US" i="1" dirty="0">
                <a:solidFill>
                  <a:srgbClr val="008000"/>
                </a:solidFill>
              </a:rPr>
              <a:t>// Double-</a:t>
            </a:r>
            <a:r>
              <a:rPr lang="en-US" i="1" dirty="0" err="1">
                <a:solidFill>
                  <a:srgbClr val="008000"/>
                </a:solidFill>
              </a:rPr>
              <a:t>ind.</a:t>
            </a:r>
            <a:r>
              <a:rPr lang="en-US" i="1" dirty="0">
                <a:solidFill>
                  <a:srgbClr val="008000"/>
                </a:solidFill>
              </a:rPr>
              <a:t> block </a:t>
            </a:r>
            <a:r>
              <a:rPr lang="en-US" i="1" dirty="0" smtClean="0">
                <a:solidFill>
                  <a:srgbClr val="008000"/>
                </a:solidFill>
              </a:rPr>
              <a:t>index</a:t>
            </a:r>
            <a:endParaRPr lang="en-US" i="1" dirty="0">
              <a:solidFill>
                <a:srgbClr val="008000"/>
              </a:solidFill>
            </a:endParaRP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#define EXT3_TIND_BLOCK  </a:t>
            </a:r>
            <a:r>
              <a:rPr lang="en-US" dirty="0" smtClean="0">
                <a:latin typeface="Consolas" panose="020B0609020204030204" pitchFamily="49" charset="0"/>
              </a:rPr>
              <a:t>EXT3_DIND_BLOCK </a:t>
            </a:r>
            <a:r>
              <a:rPr lang="en-US" dirty="0">
                <a:latin typeface="Consolas" panose="020B0609020204030204" pitchFamily="49" charset="0"/>
              </a:rPr>
              <a:t>+ 1   </a:t>
            </a:r>
            <a:r>
              <a:rPr lang="en-US" i="1" dirty="0">
                <a:solidFill>
                  <a:srgbClr val="008000"/>
                </a:solidFill>
              </a:rPr>
              <a:t>// Triple-</a:t>
            </a:r>
            <a:r>
              <a:rPr lang="en-US" i="1" dirty="0" err="1">
                <a:solidFill>
                  <a:srgbClr val="008000"/>
                </a:solidFill>
              </a:rPr>
              <a:t>ind.</a:t>
            </a:r>
            <a:r>
              <a:rPr lang="en-US" i="1" dirty="0">
                <a:solidFill>
                  <a:srgbClr val="008000"/>
                </a:solidFill>
              </a:rPr>
              <a:t> block </a:t>
            </a:r>
            <a:r>
              <a:rPr lang="en-US" i="1" dirty="0" smtClean="0">
                <a:solidFill>
                  <a:srgbClr val="008000"/>
                </a:solidFill>
              </a:rPr>
              <a:t>index</a:t>
            </a:r>
            <a:endParaRPr lang="en-US" i="1" dirty="0">
              <a:solidFill>
                <a:srgbClr val="008000"/>
              </a:solidFill>
            </a:endParaRP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#define EXT3_N_BLOCKS    </a:t>
            </a:r>
            <a:r>
              <a:rPr lang="en-US" dirty="0" smtClean="0">
                <a:latin typeface="Consolas" panose="020B0609020204030204" pitchFamily="49" charset="0"/>
              </a:rPr>
              <a:t>EXT3_TIND_BLOCK </a:t>
            </a:r>
            <a:r>
              <a:rPr lang="en-US" dirty="0">
                <a:latin typeface="Consolas" panose="020B0609020204030204" pitchFamily="49" charset="0"/>
              </a:rPr>
              <a:t>+ 1   </a:t>
            </a:r>
            <a:r>
              <a:rPr lang="en-US" i="1" dirty="0">
                <a:solidFill>
                  <a:srgbClr val="008000"/>
                </a:solidFill>
              </a:rPr>
              <a:t>// (Last </a:t>
            </a:r>
            <a:r>
              <a:rPr lang="en-US" i="1" dirty="0" smtClean="0">
                <a:solidFill>
                  <a:srgbClr val="008000"/>
                </a:solidFill>
              </a:rPr>
              <a:t>index &amp; total</a:t>
            </a:r>
            <a:r>
              <a:rPr lang="en-US" i="1" dirty="0">
                <a:solidFill>
                  <a:srgbClr val="008000"/>
                </a:solidFill>
              </a:rPr>
              <a:t>)  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  </a:t>
            </a:r>
          </a:p>
          <a:p>
            <a:pPr marL="0" indent="0">
              <a:buNone/>
            </a:pPr>
            <a:r>
              <a:rPr lang="en-US" dirty="0" err="1">
                <a:latin typeface="Consolas" panose="020B0609020204030204" pitchFamily="49" charset="0"/>
              </a:rPr>
              <a:t>struct</a:t>
            </a:r>
            <a:r>
              <a:rPr lang="en-US" dirty="0">
                <a:latin typeface="Consolas" panose="020B0609020204030204" pitchFamily="49" charset="0"/>
              </a:rPr>
              <a:t> ext3_inode {  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  __u16    </a:t>
            </a:r>
            <a:r>
              <a:rPr lang="en-US" dirty="0" err="1">
                <a:latin typeface="Consolas" panose="020B0609020204030204" pitchFamily="49" charset="0"/>
              </a:rPr>
              <a:t>i_mode</a:t>
            </a:r>
            <a:r>
              <a:rPr lang="en-US" dirty="0">
                <a:latin typeface="Consolas" panose="020B0609020204030204" pitchFamily="49" charset="0"/>
              </a:rPr>
              <a:t>;    </a:t>
            </a:r>
            <a:r>
              <a:rPr lang="en-US" i="1" dirty="0" smtClean="0">
                <a:solidFill>
                  <a:srgbClr val="008000"/>
                </a:solidFill>
              </a:rPr>
              <a:t>// </a:t>
            </a:r>
            <a:r>
              <a:rPr lang="en-US" i="1" dirty="0">
                <a:solidFill>
                  <a:srgbClr val="008000"/>
                </a:solidFill>
              </a:rPr>
              <a:t>File </a:t>
            </a:r>
            <a:r>
              <a:rPr lang="en-US" i="1" dirty="0" smtClean="0">
                <a:solidFill>
                  <a:srgbClr val="008000"/>
                </a:solidFill>
              </a:rPr>
              <a:t>mode</a:t>
            </a:r>
            <a:endParaRPr lang="en-US" i="1" dirty="0">
              <a:solidFill>
                <a:srgbClr val="008000"/>
              </a:solidFill>
            </a:endParaRP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  __u16    </a:t>
            </a:r>
            <a:r>
              <a:rPr lang="en-US" dirty="0" err="1">
                <a:latin typeface="Consolas" panose="020B0609020204030204" pitchFamily="49" charset="0"/>
              </a:rPr>
              <a:t>i_uid</a:t>
            </a:r>
            <a:r>
              <a:rPr lang="en-US" dirty="0">
                <a:latin typeface="Consolas" panose="020B0609020204030204" pitchFamily="49" charset="0"/>
              </a:rPr>
              <a:t>;     </a:t>
            </a:r>
            <a:r>
              <a:rPr lang="en-US" i="1" dirty="0" smtClean="0">
                <a:solidFill>
                  <a:srgbClr val="008000"/>
                </a:solidFill>
              </a:rPr>
              <a:t>// </a:t>
            </a:r>
            <a:r>
              <a:rPr lang="en-US" i="1" dirty="0">
                <a:solidFill>
                  <a:srgbClr val="008000"/>
                </a:solidFill>
              </a:rPr>
              <a:t>Low 16 bits of </a:t>
            </a:r>
            <a:r>
              <a:rPr lang="en-US" i="1" dirty="0" smtClean="0">
                <a:solidFill>
                  <a:srgbClr val="008000"/>
                </a:solidFill>
              </a:rPr>
              <a:t>owner </a:t>
            </a:r>
            <a:r>
              <a:rPr lang="en-US" i="1" dirty="0" err="1" smtClean="0">
                <a:solidFill>
                  <a:srgbClr val="008000"/>
                </a:solidFill>
              </a:rPr>
              <a:t>Uid</a:t>
            </a:r>
            <a:endParaRPr lang="en-US" i="1" dirty="0">
              <a:solidFill>
                <a:srgbClr val="008000"/>
              </a:solidFill>
            </a:endParaRP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  __u32    </a:t>
            </a:r>
            <a:r>
              <a:rPr lang="en-US" dirty="0" err="1">
                <a:latin typeface="Consolas" panose="020B0609020204030204" pitchFamily="49" charset="0"/>
              </a:rPr>
              <a:t>i_size</a:t>
            </a:r>
            <a:r>
              <a:rPr lang="en-US" dirty="0">
                <a:latin typeface="Consolas" panose="020B0609020204030204" pitchFamily="49" charset="0"/>
              </a:rPr>
              <a:t>;    </a:t>
            </a:r>
            <a:r>
              <a:rPr lang="en-US" i="1" dirty="0" smtClean="0">
                <a:solidFill>
                  <a:srgbClr val="008000"/>
                </a:solidFill>
              </a:rPr>
              <a:t>// </a:t>
            </a:r>
            <a:r>
              <a:rPr lang="en-US" i="1" dirty="0">
                <a:solidFill>
                  <a:srgbClr val="008000"/>
                </a:solidFill>
              </a:rPr>
              <a:t>Size in </a:t>
            </a:r>
            <a:r>
              <a:rPr lang="en-US" i="1" dirty="0" smtClean="0">
                <a:solidFill>
                  <a:srgbClr val="008000"/>
                </a:solidFill>
              </a:rPr>
              <a:t>bytes</a:t>
            </a:r>
            <a:endParaRPr lang="en-US" i="1" dirty="0">
              <a:solidFill>
                <a:srgbClr val="008000"/>
              </a:solidFill>
            </a:endParaRP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  __u32    </a:t>
            </a:r>
            <a:r>
              <a:rPr lang="en-US" dirty="0" err="1">
                <a:latin typeface="Consolas" panose="020B0609020204030204" pitchFamily="49" charset="0"/>
              </a:rPr>
              <a:t>i_atime</a:t>
            </a:r>
            <a:r>
              <a:rPr lang="en-US" dirty="0">
                <a:latin typeface="Consolas" panose="020B0609020204030204" pitchFamily="49" charset="0"/>
              </a:rPr>
              <a:t>;   </a:t>
            </a:r>
            <a:r>
              <a:rPr lang="en-US" i="1" dirty="0" smtClean="0">
                <a:solidFill>
                  <a:srgbClr val="008000"/>
                </a:solidFill>
              </a:rPr>
              <a:t>// </a:t>
            </a:r>
            <a:r>
              <a:rPr lang="en-US" i="1" dirty="0">
                <a:solidFill>
                  <a:srgbClr val="008000"/>
                </a:solidFill>
              </a:rPr>
              <a:t>Access </a:t>
            </a:r>
            <a:r>
              <a:rPr lang="en-US" i="1" dirty="0" smtClean="0">
                <a:solidFill>
                  <a:srgbClr val="008000"/>
                </a:solidFill>
              </a:rPr>
              <a:t>time</a:t>
            </a:r>
            <a:endParaRPr lang="en-US" i="1" dirty="0">
              <a:solidFill>
                <a:srgbClr val="008000"/>
              </a:solidFill>
            </a:endParaRP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  __u32    </a:t>
            </a:r>
            <a:r>
              <a:rPr lang="en-US" dirty="0" err="1">
                <a:latin typeface="Consolas" panose="020B0609020204030204" pitchFamily="49" charset="0"/>
              </a:rPr>
              <a:t>i_ctime</a:t>
            </a:r>
            <a:r>
              <a:rPr lang="en-US" dirty="0">
                <a:latin typeface="Consolas" panose="020B0609020204030204" pitchFamily="49" charset="0"/>
              </a:rPr>
              <a:t>;   </a:t>
            </a:r>
            <a:r>
              <a:rPr lang="en-US" i="1" dirty="0" smtClean="0">
                <a:solidFill>
                  <a:srgbClr val="008000"/>
                </a:solidFill>
              </a:rPr>
              <a:t>// </a:t>
            </a:r>
            <a:r>
              <a:rPr lang="en-US" i="1" dirty="0">
                <a:solidFill>
                  <a:srgbClr val="008000"/>
                </a:solidFill>
              </a:rPr>
              <a:t>Creation </a:t>
            </a:r>
            <a:r>
              <a:rPr lang="en-US" i="1" dirty="0" smtClean="0">
                <a:solidFill>
                  <a:srgbClr val="008000"/>
                </a:solidFill>
              </a:rPr>
              <a:t>time </a:t>
            </a:r>
            <a:endParaRPr lang="en-US" i="1" dirty="0">
              <a:solidFill>
                <a:srgbClr val="008000"/>
              </a:solidFill>
            </a:endParaRP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  __u32    </a:t>
            </a:r>
            <a:r>
              <a:rPr lang="en-US" dirty="0" err="1">
                <a:latin typeface="Consolas" panose="020B0609020204030204" pitchFamily="49" charset="0"/>
              </a:rPr>
              <a:t>i_mtime</a:t>
            </a:r>
            <a:r>
              <a:rPr lang="en-US" dirty="0">
                <a:latin typeface="Consolas" panose="020B0609020204030204" pitchFamily="49" charset="0"/>
              </a:rPr>
              <a:t>;   </a:t>
            </a:r>
            <a:r>
              <a:rPr lang="en-US" i="1" dirty="0" smtClean="0">
                <a:solidFill>
                  <a:srgbClr val="008000"/>
                </a:solidFill>
              </a:rPr>
              <a:t>// </a:t>
            </a:r>
            <a:r>
              <a:rPr lang="en-US" i="1" dirty="0">
                <a:solidFill>
                  <a:srgbClr val="008000"/>
                </a:solidFill>
              </a:rPr>
              <a:t>Modification </a:t>
            </a:r>
            <a:r>
              <a:rPr lang="en-US" i="1" dirty="0" smtClean="0">
                <a:solidFill>
                  <a:srgbClr val="008000"/>
                </a:solidFill>
              </a:rPr>
              <a:t>time</a:t>
            </a:r>
            <a:endParaRPr lang="en-US" i="1" dirty="0">
              <a:solidFill>
                <a:srgbClr val="008000"/>
              </a:solidFill>
            </a:endParaRP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  __u32    </a:t>
            </a:r>
            <a:r>
              <a:rPr lang="en-US" dirty="0" err="1">
                <a:latin typeface="Consolas" panose="020B0609020204030204" pitchFamily="49" charset="0"/>
              </a:rPr>
              <a:t>i_dtime</a:t>
            </a:r>
            <a:r>
              <a:rPr lang="en-US" dirty="0">
                <a:latin typeface="Consolas" panose="020B0609020204030204" pitchFamily="49" charset="0"/>
              </a:rPr>
              <a:t>;   </a:t>
            </a:r>
            <a:r>
              <a:rPr lang="en-US" i="1" dirty="0" smtClean="0">
                <a:solidFill>
                  <a:srgbClr val="008000"/>
                </a:solidFill>
              </a:rPr>
              <a:t>// </a:t>
            </a:r>
            <a:r>
              <a:rPr lang="en-US" i="1" dirty="0">
                <a:solidFill>
                  <a:srgbClr val="008000"/>
                </a:solidFill>
              </a:rPr>
              <a:t>Deletion t</a:t>
            </a:r>
            <a:r>
              <a:rPr lang="en-US" i="1" dirty="0" smtClean="0">
                <a:solidFill>
                  <a:srgbClr val="008000"/>
                </a:solidFill>
              </a:rPr>
              <a:t>ime</a:t>
            </a:r>
            <a:endParaRPr lang="en-US" i="1" dirty="0">
              <a:solidFill>
                <a:srgbClr val="008000"/>
              </a:solidFill>
            </a:endParaRP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  __u16    </a:t>
            </a:r>
            <a:r>
              <a:rPr lang="en-US" dirty="0" err="1">
                <a:latin typeface="Consolas" panose="020B0609020204030204" pitchFamily="49" charset="0"/>
              </a:rPr>
              <a:t>i_gid</a:t>
            </a:r>
            <a:r>
              <a:rPr lang="en-US" dirty="0">
                <a:latin typeface="Consolas" panose="020B0609020204030204" pitchFamily="49" charset="0"/>
              </a:rPr>
              <a:t>;     </a:t>
            </a:r>
            <a:r>
              <a:rPr lang="en-US" i="1" dirty="0" smtClean="0">
                <a:solidFill>
                  <a:srgbClr val="008000"/>
                </a:solidFill>
              </a:rPr>
              <a:t>// </a:t>
            </a:r>
            <a:r>
              <a:rPr lang="en-US" i="1" dirty="0">
                <a:solidFill>
                  <a:srgbClr val="008000"/>
                </a:solidFill>
              </a:rPr>
              <a:t>Low 16 bits of </a:t>
            </a:r>
            <a:r>
              <a:rPr lang="en-US" i="1" dirty="0" smtClean="0">
                <a:solidFill>
                  <a:srgbClr val="008000"/>
                </a:solidFill>
              </a:rPr>
              <a:t>group </a:t>
            </a:r>
            <a:r>
              <a:rPr lang="en-US" i="1" dirty="0" smtClean="0">
                <a:solidFill>
                  <a:srgbClr val="008000"/>
                </a:solidFill>
                <a:latin typeface="Consolas" panose="020B0609020204030204" pitchFamily="49" charset="0"/>
              </a:rPr>
              <a:t>Id</a:t>
            </a:r>
            <a:endParaRPr lang="en-US" i="1" dirty="0">
              <a:solidFill>
                <a:srgbClr val="008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  __u16    </a:t>
            </a:r>
            <a:r>
              <a:rPr lang="en-US" dirty="0" err="1">
                <a:latin typeface="Consolas" panose="020B0609020204030204" pitchFamily="49" charset="0"/>
              </a:rPr>
              <a:t>i_links_count</a:t>
            </a:r>
            <a:r>
              <a:rPr lang="en-US" dirty="0" smtClean="0">
                <a:latin typeface="Consolas" panose="020B0609020204030204" pitchFamily="49" charset="0"/>
              </a:rPr>
              <a:t>; </a:t>
            </a:r>
            <a:r>
              <a:rPr lang="en-US" i="1" dirty="0" smtClean="0">
                <a:solidFill>
                  <a:srgbClr val="008000"/>
                </a:solidFill>
              </a:rPr>
              <a:t>// </a:t>
            </a:r>
            <a:r>
              <a:rPr lang="en-US" i="1" dirty="0">
                <a:solidFill>
                  <a:srgbClr val="008000"/>
                </a:solidFill>
              </a:rPr>
              <a:t>Links </a:t>
            </a:r>
            <a:r>
              <a:rPr lang="en-US" i="1" dirty="0" smtClean="0">
                <a:solidFill>
                  <a:srgbClr val="008000"/>
                </a:solidFill>
              </a:rPr>
              <a:t>count</a:t>
            </a:r>
            <a:endParaRPr lang="en-US" i="1" dirty="0">
              <a:solidFill>
                <a:srgbClr val="008000"/>
              </a:solidFill>
            </a:endParaRP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  __u32    </a:t>
            </a:r>
            <a:r>
              <a:rPr lang="en-US" dirty="0" err="1">
                <a:latin typeface="Consolas" panose="020B0609020204030204" pitchFamily="49" charset="0"/>
              </a:rPr>
              <a:t>i_blocks</a:t>
            </a:r>
            <a:r>
              <a:rPr lang="en-US" dirty="0">
                <a:latin typeface="Consolas" panose="020B0609020204030204" pitchFamily="49" charset="0"/>
              </a:rPr>
              <a:t>;  </a:t>
            </a:r>
            <a:r>
              <a:rPr lang="en-US" i="1" dirty="0" smtClean="0">
                <a:solidFill>
                  <a:srgbClr val="008000"/>
                </a:solidFill>
              </a:rPr>
              <a:t>// </a:t>
            </a:r>
            <a:r>
              <a:rPr lang="en-US" i="1" dirty="0">
                <a:solidFill>
                  <a:srgbClr val="008000"/>
                </a:solidFill>
              </a:rPr>
              <a:t>Blocks </a:t>
            </a:r>
            <a:r>
              <a:rPr lang="en-US" i="1" dirty="0" smtClean="0">
                <a:solidFill>
                  <a:srgbClr val="008000"/>
                </a:solidFill>
              </a:rPr>
              <a:t>count</a:t>
            </a:r>
            <a:endParaRPr lang="en-US" i="1" dirty="0">
              <a:solidFill>
                <a:srgbClr val="008000"/>
              </a:solidFill>
            </a:endParaRP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  ...  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</a:rPr>
              <a:t>  __u32   </a:t>
            </a:r>
            <a:r>
              <a:rPr lang="en-US" b="1" dirty="0" err="1">
                <a:solidFill>
                  <a:srgbClr val="0000FF"/>
                </a:solidFill>
                <a:latin typeface="Consolas" panose="020B0609020204030204" pitchFamily="49" charset="0"/>
              </a:rPr>
              <a:t>i_block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</a:rPr>
              <a:t>[EXT3_N_BLOCKS</a:t>
            </a:r>
            <a:r>
              <a:rPr lang="en-US" b="1" dirty="0" smtClean="0">
                <a:solidFill>
                  <a:srgbClr val="0000FF"/>
                </a:solidFill>
                <a:latin typeface="Consolas" panose="020B0609020204030204" pitchFamily="49" charset="0"/>
              </a:rPr>
              <a:t>]; </a:t>
            </a:r>
            <a:r>
              <a:rPr lang="en-US" b="1" i="1" dirty="0" smtClean="0">
                <a:solidFill>
                  <a:srgbClr val="0000FF"/>
                </a:solidFill>
              </a:rPr>
              <a:t>// Block pointers </a:t>
            </a:r>
          </a:p>
          <a:p>
            <a:pPr marL="0" indent="0">
              <a:buNone/>
            </a:pPr>
            <a:r>
              <a:rPr lang="en-US" b="1" i="1" dirty="0">
                <a:solidFill>
                  <a:srgbClr val="0000FF"/>
                </a:solidFill>
                <a:latin typeface="Consolas" panose="020B0609020204030204" pitchFamily="49" charset="0"/>
              </a:rPr>
              <a:t> </a:t>
            </a:r>
            <a:r>
              <a:rPr lang="en-US" b="1" i="1" dirty="0" smtClean="0">
                <a:solidFill>
                  <a:srgbClr val="0000FF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</a:rPr>
              <a:t>...  </a:t>
            </a: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} </a:t>
            </a:r>
            <a:endParaRPr lang="en-US" dirty="0">
              <a:latin typeface="Consolas" panose="020B0609020204030204" pitchFamily="49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05400" y="2819400"/>
            <a:ext cx="3962400" cy="3905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77799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7987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Introduction				(</a:t>
            </a:r>
            <a:r>
              <a:rPr lang="en-US" dirty="0" smtClean="0">
                <a:solidFill>
                  <a:srgbClr val="008000"/>
                </a:solidFill>
              </a:rPr>
              <a:t>done</a:t>
            </a:r>
            <a:r>
              <a:rPr lang="en-US" dirty="0" smtClean="0"/>
              <a:t>)</a:t>
            </a:r>
          </a:p>
          <a:p>
            <a:r>
              <a:rPr lang="en-US" dirty="0" smtClean="0"/>
              <a:t>Implementation			(</a:t>
            </a:r>
            <a:r>
              <a:rPr lang="en-US" dirty="0" smtClean="0">
                <a:solidFill>
                  <a:srgbClr val="008000"/>
                </a:solidFill>
              </a:rPr>
              <a:t>done</a:t>
            </a:r>
            <a:r>
              <a:rPr lang="en-US" dirty="0" smtClean="0"/>
              <a:t>)</a:t>
            </a:r>
          </a:p>
          <a:p>
            <a:r>
              <a:rPr lang="en-US" dirty="0" smtClean="0"/>
              <a:t>Directories				(</a:t>
            </a:r>
            <a:r>
              <a:rPr lang="en-US" dirty="0" smtClean="0">
                <a:solidFill>
                  <a:srgbClr val="C00000"/>
                </a:solidFill>
              </a:rPr>
              <a:t>next</a:t>
            </a:r>
            <a:r>
              <a:rPr lang="en-US" dirty="0" smtClean="0"/>
              <a:t>)</a:t>
            </a:r>
          </a:p>
          <a:p>
            <a:r>
              <a:rPr lang="en-US" dirty="0" smtClean="0"/>
              <a:t>Journaling</a:t>
            </a:r>
          </a:p>
        </p:txBody>
      </p:sp>
    </p:spTree>
    <p:extLst>
      <p:ext uri="{BB962C8B-B14F-4D97-AF65-F5344CB8AC3E}">
        <p14:creationId xmlns:p14="http://schemas.microsoft.com/office/powerpoint/2010/main" val="16821390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Directory Implementation </a:t>
            </a:r>
            <a:endParaRPr lang="en-US" dirty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sz="half" idx="1"/>
          </p:nvPr>
        </p:nvSpPr>
        <p:spPr>
          <a:noFill/>
          <a:ln/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Just like </a:t>
            </a:r>
            <a:r>
              <a:rPr lang="en-US" sz="2800" dirty="0" smtClean="0"/>
              <a:t>files (“wait, what?”)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Have data blocks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File descriptor to map which blocks to directory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But have </a:t>
            </a:r>
            <a:r>
              <a:rPr lang="en-US" sz="2800" dirty="0"/>
              <a:t>special bit set so </a:t>
            </a:r>
            <a:r>
              <a:rPr lang="en-US" sz="2800" dirty="0" smtClean="0"/>
              <a:t>user process cannot modify contents</a:t>
            </a:r>
          </a:p>
          <a:p>
            <a:pPr lvl="1">
              <a:lnSpc>
                <a:spcPct val="90000"/>
              </a:lnSpc>
            </a:pPr>
            <a:r>
              <a:rPr lang="en-US" sz="2100" dirty="0" smtClean="0"/>
              <a:t>Data </a:t>
            </a:r>
            <a:r>
              <a:rPr lang="en-US" sz="2100" dirty="0"/>
              <a:t>in directory is information / links to files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M</a:t>
            </a:r>
            <a:r>
              <a:rPr lang="en-US" sz="2400" dirty="0" smtClean="0"/>
              <a:t>odify only through </a:t>
            </a:r>
            <a:r>
              <a:rPr lang="en-US" sz="2400" dirty="0">
                <a:solidFill>
                  <a:srgbClr val="0070C0"/>
                </a:solidFill>
              </a:rPr>
              <a:t>system </a:t>
            </a:r>
            <a:r>
              <a:rPr lang="en-US" sz="2400" dirty="0" smtClean="0">
                <a:solidFill>
                  <a:srgbClr val="0070C0"/>
                </a:solidFill>
              </a:rPr>
              <a:t>call </a:t>
            </a:r>
            <a:r>
              <a:rPr lang="en-US" sz="2400" dirty="0" smtClean="0"/>
              <a:t>(right)</a:t>
            </a: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800" dirty="0" smtClean="0"/>
              <a:t>Tree structure, directory most common</a:t>
            </a:r>
            <a:endParaRPr lang="en-US" sz="2400" dirty="0"/>
          </a:p>
        </p:txBody>
      </p:sp>
      <p:pic>
        <p:nvPicPr>
          <p:cNvPr id="5" name="Picture 6" descr="D:\b\b4\IBM\04-07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461018"/>
            <a:ext cx="4267200" cy="2352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371600" y="6077892"/>
            <a:ext cx="1720343" cy="461665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ash"/>
          </a:ln>
        </p:spPr>
        <p:txBody>
          <a:bodyPr wrap="none" rtlCol="0">
            <a:spAutoFit/>
          </a:bodyPr>
          <a:lstStyle/>
          <a:p>
            <a:pPr marL="0" lvl="1"/>
            <a:r>
              <a:rPr lang="en-US" sz="2400" dirty="0" smtClean="0"/>
              <a:t>See: “</a:t>
            </a:r>
            <a:r>
              <a:rPr lang="en-US" sz="2400" dirty="0" err="1" smtClean="0">
                <a:solidFill>
                  <a:srgbClr val="0070C0"/>
                </a:solidFill>
                <a:latin typeface="Consolas" panose="020B0609020204030204" pitchFamily="49" charset="0"/>
                <a:cs typeface="Courier New" pitchFamily="49" charset="0"/>
              </a:rPr>
              <a:t>ls.c</a:t>
            </a:r>
            <a:r>
              <a:rPr lang="en-US" sz="2400" dirty="0" smtClean="0"/>
              <a:t>”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5177453" y="4785911"/>
            <a:ext cx="1685077" cy="13665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09600" indent="-60960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</a:pPr>
            <a:r>
              <a:rPr lang="en-US" dirty="0">
                <a:latin typeface="Arial" charset="0"/>
              </a:rPr>
              <a:t>Create</a:t>
            </a:r>
          </a:p>
          <a:p>
            <a:pPr marL="609600" indent="-60960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</a:pPr>
            <a:r>
              <a:rPr lang="en-US" dirty="0">
                <a:latin typeface="Arial" charset="0"/>
              </a:rPr>
              <a:t>Delete</a:t>
            </a:r>
          </a:p>
          <a:p>
            <a:pPr marL="609600" indent="-60960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</a:pPr>
            <a:r>
              <a:rPr lang="en-US" dirty="0" err="1">
                <a:latin typeface="Arial" charset="0"/>
              </a:rPr>
              <a:t>Opendir</a:t>
            </a:r>
            <a:r>
              <a:rPr lang="en-US" dirty="0">
                <a:latin typeface="Arial" charset="0"/>
              </a:rPr>
              <a:t> </a:t>
            </a:r>
          </a:p>
          <a:p>
            <a:pPr marL="609600" indent="-60960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</a:pPr>
            <a:r>
              <a:rPr lang="en-US" dirty="0" err="1" smtClean="0">
                <a:latin typeface="Arial" charset="0"/>
              </a:rPr>
              <a:t>Closedir</a:t>
            </a:r>
            <a:endParaRPr lang="en-US" dirty="0">
              <a:latin typeface="Arial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162800" y="4785911"/>
            <a:ext cx="1672253" cy="13665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09600" indent="-60960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</a:pPr>
            <a:r>
              <a:rPr lang="en-US" dirty="0" err="1">
                <a:latin typeface="Arial" charset="0"/>
              </a:rPr>
              <a:t>Readdir</a:t>
            </a:r>
            <a:endParaRPr lang="en-US" dirty="0">
              <a:latin typeface="Arial" charset="0"/>
            </a:endParaRPr>
          </a:p>
          <a:p>
            <a:pPr marL="609600" indent="-60960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</a:pPr>
            <a:r>
              <a:rPr lang="en-US" dirty="0">
                <a:latin typeface="Arial" charset="0"/>
              </a:rPr>
              <a:t>Rename</a:t>
            </a:r>
          </a:p>
          <a:p>
            <a:pPr marL="609600" indent="-60960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</a:pPr>
            <a:r>
              <a:rPr lang="en-US" dirty="0">
                <a:latin typeface="Arial" charset="0"/>
              </a:rPr>
              <a:t>Link</a:t>
            </a:r>
          </a:p>
          <a:p>
            <a:pPr marL="609600" indent="-60960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</a:pPr>
            <a:r>
              <a:rPr lang="en-US" dirty="0" smtClean="0">
                <a:latin typeface="Arial" charset="0"/>
              </a:rPr>
              <a:t>Unlink</a:t>
            </a:r>
            <a:endParaRPr lang="en-US" dirty="0">
              <a:latin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62600" y="4290087"/>
            <a:ext cx="29404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Directory </a:t>
            </a:r>
            <a:r>
              <a:rPr lang="en-US" sz="2400" dirty="0" smtClean="0">
                <a:solidFill>
                  <a:srgbClr val="0070C0"/>
                </a:solidFill>
              </a:rPr>
              <a:t>System Calls</a:t>
            </a:r>
            <a:endParaRPr lang="en-US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12736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Directories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7844" y="1447800"/>
            <a:ext cx="8229600" cy="4257675"/>
          </a:xfrm>
          <a:noFill/>
          <a:ln/>
        </p:spPr>
        <p:txBody>
          <a:bodyPr/>
          <a:lstStyle/>
          <a:p>
            <a:r>
              <a:rPr lang="en-US" dirty="0"/>
              <a:t>Before reading file, must be opened</a:t>
            </a:r>
          </a:p>
          <a:p>
            <a:r>
              <a:rPr lang="en-US" dirty="0"/>
              <a:t>Directory entry provides information to get blocks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isk </a:t>
            </a:r>
            <a:r>
              <a:rPr lang="en-US" dirty="0"/>
              <a:t>location (</a:t>
            </a:r>
            <a:r>
              <a:rPr lang="en-US" dirty="0" smtClean="0"/>
              <a:t>blocks, </a:t>
            </a:r>
            <a:r>
              <a:rPr lang="en-US" dirty="0"/>
              <a:t>address)</a:t>
            </a:r>
          </a:p>
          <a:p>
            <a:r>
              <a:rPr lang="en-US" dirty="0" smtClean="0"/>
              <a:t>Map ASCII </a:t>
            </a:r>
            <a:r>
              <a:rPr lang="en-US" dirty="0"/>
              <a:t>name to </a:t>
            </a:r>
            <a:r>
              <a:rPr lang="en-US" i="1" dirty="0" smtClean="0"/>
              <a:t>file </a:t>
            </a:r>
            <a:r>
              <a:rPr lang="en-US" i="1" dirty="0"/>
              <a:t>descriptor</a:t>
            </a:r>
            <a:endParaRPr lang="en-US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606550" y="4572000"/>
            <a:ext cx="5549900" cy="7493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722934" y="4702175"/>
            <a:ext cx="718145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/>
            <a:r>
              <a:rPr lang="en-US" dirty="0"/>
              <a:t>name</a:t>
            </a:r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2590800" y="4567238"/>
            <a:ext cx="0" cy="7604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2973198" y="4702175"/>
            <a:ext cx="1273554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/>
            <a:r>
              <a:rPr lang="en-US" dirty="0"/>
              <a:t>block count</a:t>
            </a:r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>
            <a:off x="4495800" y="4567238"/>
            <a:ext cx="0" cy="7604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Line 9"/>
          <p:cNvSpPr>
            <a:spLocks noChangeShapeType="1"/>
          </p:cNvSpPr>
          <p:nvPr/>
        </p:nvSpPr>
        <p:spPr bwMode="auto">
          <a:xfrm>
            <a:off x="4876800" y="4567238"/>
            <a:ext cx="0" cy="7604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Line 10"/>
          <p:cNvSpPr>
            <a:spLocks noChangeShapeType="1"/>
          </p:cNvSpPr>
          <p:nvPr/>
        </p:nvSpPr>
        <p:spPr bwMode="auto">
          <a:xfrm>
            <a:off x="5257800" y="4567238"/>
            <a:ext cx="0" cy="7604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>
            <a:off x="5638800" y="4567238"/>
            <a:ext cx="0" cy="7604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>
            <a:off x="6019800" y="4567238"/>
            <a:ext cx="0" cy="7604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>
            <a:off x="6400800" y="4567238"/>
            <a:ext cx="0" cy="7604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Line 14"/>
          <p:cNvSpPr>
            <a:spLocks noChangeShapeType="1"/>
          </p:cNvSpPr>
          <p:nvPr/>
        </p:nvSpPr>
        <p:spPr bwMode="auto">
          <a:xfrm>
            <a:off x="6781800" y="4567238"/>
            <a:ext cx="0" cy="7604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Rectangle 15"/>
          <p:cNvSpPr>
            <a:spLocks noChangeArrowheads="1"/>
          </p:cNvSpPr>
          <p:nvPr/>
        </p:nvSpPr>
        <p:spPr bwMode="auto">
          <a:xfrm>
            <a:off x="5069621" y="5387975"/>
            <a:ext cx="1568571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/>
            <a:r>
              <a:rPr lang="en-US" dirty="0"/>
              <a:t>block numbers</a:t>
            </a:r>
          </a:p>
        </p:txBody>
      </p:sp>
      <p:sp>
        <p:nvSpPr>
          <p:cNvPr id="16" name="Line 16"/>
          <p:cNvSpPr>
            <a:spLocks noChangeShapeType="1"/>
          </p:cNvSpPr>
          <p:nvPr/>
        </p:nvSpPr>
        <p:spPr bwMode="auto">
          <a:xfrm flipH="1" flipV="1">
            <a:off x="4497388" y="5329238"/>
            <a:ext cx="303212" cy="2270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Line 17"/>
          <p:cNvSpPr>
            <a:spLocks noChangeShapeType="1"/>
          </p:cNvSpPr>
          <p:nvPr/>
        </p:nvSpPr>
        <p:spPr bwMode="auto">
          <a:xfrm flipV="1">
            <a:off x="6859588" y="5329238"/>
            <a:ext cx="303212" cy="2270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2478870" y="6002216"/>
            <a:ext cx="3424169" cy="707886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Where are file attributes (e.g., owner, permissions) stored?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050365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Options for Storing Attributes</a:t>
            </a:r>
            <a:endParaRPr lang="en-US" dirty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229600" cy="4525963"/>
          </a:xfrm>
          <a:noFill/>
          <a:ln/>
        </p:spPr>
        <p:txBody>
          <a:bodyPr/>
          <a:lstStyle/>
          <a:p>
            <a:pPr marL="514350" indent="-514350">
              <a:buFont typeface="+mj-lt"/>
              <a:buAutoNum type="alphaLcParenR"/>
            </a:pPr>
            <a:r>
              <a:rPr lang="en-US" sz="2800" dirty="0" smtClean="0">
                <a:latin typeface="Arial" charset="0"/>
              </a:rPr>
              <a:t>Directory entry has attributes (Windows)</a:t>
            </a:r>
          </a:p>
          <a:p>
            <a:pPr marL="514350" indent="-514350">
              <a:buFont typeface="+mj-lt"/>
              <a:buAutoNum type="alphaLcParenR"/>
            </a:pPr>
            <a:r>
              <a:rPr lang="en-US" sz="2800" dirty="0" smtClean="0">
                <a:latin typeface="Arial" charset="0"/>
              </a:rPr>
              <a:t>Directory entry refers </a:t>
            </a:r>
            <a:r>
              <a:rPr lang="en-US" sz="2800" dirty="0">
                <a:latin typeface="Arial" charset="0"/>
              </a:rPr>
              <a:t>to </a:t>
            </a:r>
            <a:r>
              <a:rPr lang="en-US" sz="2800" dirty="0" smtClean="0">
                <a:latin typeface="Arial" charset="0"/>
              </a:rPr>
              <a:t>file descriptor (e.g., </a:t>
            </a:r>
            <a:r>
              <a:rPr lang="en-US" sz="2800" dirty="0" err="1" smtClean="0">
                <a:latin typeface="Arial" charset="0"/>
              </a:rPr>
              <a:t>inode</a:t>
            </a:r>
            <a:r>
              <a:rPr lang="en-US" sz="2800" dirty="0" smtClean="0">
                <a:latin typeface="Arial" charset="0"/>
              </a:rPr>
              <a:t>), and descriptor has attributes (Linux)</a:t>
            </a:r>
            <a:endParaRPr lang="en-US" sz="2800" dirty="0"/>
          </a:p>
        </p:txBody>
      </p:sp>
      <p:pic>
        <p:nvPicPr>
          <p:cNvPr id="20" name="Picture 6" descr="D:\b\b4\IBM\04-1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3505200"/>
            <a:ext cx="7010400" cy="2562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09703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85750"/>
            <a:ext cx="8001000" cy="1143000"/>
          </a:xfrm>
          <a:noFill/>
          <a:ln/>
        </p:spPr>
        <p:txBody>
          <a:bodyPr>
            <a:normAutofit/>
          </a:bodyPr>
          <a:lstStyle/>
          <a:p>
            <a:r>
              <a:rPr lang="en-US" dirty="0" smtClean="0"/>
              <a:t>Windows (FAT) Directory</a:t>
            </a:r>
            <a:endParaRPr lang="en-US" dirty="0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57350"/>
            <a:ext cx="7772400" cy="2762250"/>
          </a:xfrm>
          <a:noFill/>
          <a:ln/>
        </p:spPr>
        <p:txBody>
          <a:bodyPr/>
          <a:lstStyle/>
          <a:p>
            <a:r>
              <a:rPr lang="en-US" dirty="0" smtClean="0"/>
              <a:t>Hierarchical directories</a:t>
            </a:r>
            <a:endParaRPr lang="en-US" dirty="0"/>
          </a:p>
          <a:p>
            <a:r>
              <a:rPr lang="en-US" dirty="0"/>
              <a:t>Entry:</a:t>
            </a:r>
          </a:p>
          <a:p>
            <a:pPr lvl="1"/>
            <a:r>
              <a:rPr lang="en-US" dirty="0"/>
              <a:t>name			- date</a:t>
            </a:r>
          </a:p>
          <a:p>
            <a:pPr lvl="1"/>
            <a:r>
              <a:rPr lang="en-US" dirty="0"/>
              <a:t>type (extension)	- block number (w/FAT)</a:t>
            </a:r>
          </a:p>
          <a:p>
            <a:pPr lvl="1"/>
            <a:r>
              <a:rPr lang="en-US" dirty="0"/>
              <a:t>time</a:t>
            </a:r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1149350" y="5111750"/>
            <a:ext cx="6311900" cy="7493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48133" name="Rectangle 5"/>
          <p:cNvSpPr>
            <a:spLocks noChangeArrowheads="1"/>
          </p:cNvSpPr>
          <p:nvPr/>
        </p:nvSpPr>
        <p:spPr bwMode="auto">
          <a:xfrm>
            <a:off x="1266527" y="5241925"/>
            <a:ext cx="718145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/>
            <a:r>
              <a:rPr lang="en-US"/>
              <a:t>name</a:t>
            </a:r>
          </a:p>
        </p:txBody>
      </p:sp>
      <p:sp>
        <p:nvSpPr>
          <p:cNvPr id="48134" name="Line 6"/>
          <p:cNvSpPr>
            <a:spLocks noChangeShapeType="1"/>
          </p:cNvSpPr>
          <p:nvPr/>
        </p:nvSpPr>
        <p:spPr bwMode="auto">
          <a:xfrm>
            <a:off x="2133600" y="5106988"/>
            <a:ext cx="0" cy="7604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48135" name="Line 7"/>
          <p:cNvSpPr>
            <a:spLocks noChangeShapeType="1"/>
          </p:cNvSpPr>
          <p:nvPr/>
        </p:nvSpPr>
        <p:spPr bwMode="auto">
          <a:xfrm>
            <a:off x="3733800" y="5106988"/>
            <a:ext cx="0" cy="7604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48136" name="Line 8"/>
          <p:cNvSpPr>
            <a:spLocks noChangeShapeType="1"/>
          </p:cNvSpPr>
          <p:nvPr/>
        </p:nvSpPr>
        <p:spPr bwMode="auto">
          <a:xfrm>
            <a:off x="4648200" y="5106988"/>
            <a:ext cx="0" cy="7604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48137" name="Line 9"/>
          <p:cNvSpPr>
            <a:spLocks noChangeShapeType="1"/>
          </p:cNvSpPr>
          <p:nvPr/>
        </p:nvSpPr>
        <p:spPr bwMode="auto">
          <a:xfrm>
            <a:off x="5334000" y="5106988"/>
            <a:ext cx="0" cy="7604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48138" name="Line 10"/>
          <p:cNvSpPr>
            <a:spLocks noChangeShapeType="1"/>
          </p:cNvSpPr>
          <p:nvPr/>
        </p:nvSpPr>
        <p:spPr bwMode="auto">
          <a:xfrm>
            <a:off x="6705600" y="5106988"/>
            <a:ext cx="0" cy="7604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48139" name="Line 11"/>
          <p:cNvSpPr>
            <a:spLocks noChangeShapeType="1"/>
          </p:cNvSpPr>
          <p:nvPr/>
        </p:nvSpPr>
        <p:spPr bwMode="auto">
          <a:xfrm>
            <a:off x="2971800" y="5106988"/>
            <a:ext cx="0" cy="7604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48140" name="Rectangle 12"/>
          <p:cNvSpPr>
            <a:spLocks noChangeArrowheads="1"/>
          </p:cNvSpPr>
          <p:nvPr/>
        </p:nvSpPr>
        <p:spPr bwMode="auto">
          <a:xfrm>
            <a:off x="2246565" y="5241925"/>
            <a:ext cx="604332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/>
            <a:r>
              <a:rPr lang="en-US"/>
              <a:t>type</a:t>
            </a:r>
          </a:p>
        </p:txBody>
      </p:sp>
      <p:sp>
        <p:nvSpPr>
          <p:cNvPr id="48141" name="Rectangle 13"/>
          <p:cNvSpPr>
            <a:spLocks noChangeArrowheads="1"/>
          </p:cNvSpPr>
          <p:nvPr/>
        </p:nvSpPr>
        <p:spPr bwMode="auto">
          <a:xfrm>
            <a:off x="3019501" y="5241925"/>
            <a:ext cx="699935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/>
            <a:r>
              <a:rPr lang="en-US"/>
              <a:t>attrib</a:t>
            </a:r>
          </a:p>
        </p:txBody>
      </p:sp>
      <p:sp>
        <p:nvSpPr>
          <p:cNvPr id="48142" name="Rectangle 14"/>
          <p:cNvSpPr>
            <a:spLocks noChangeArrowheads="1"/>
          </p:cNvSpPr>
          <p:nvPr/>
        </p:nvSpPr>
        <p:spPr bwMode="auto">
          <a:xfrm>
            <a:off x="3925292" y="5241925"/>
            <a:ext cx="615553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/>
            <a:r>
              <a:rPr lang="en-US" dirty="0"/>
              <a:t>time</a:t>
            </a:r>
          </a:p>
        </p:txBody>
      </p:sp>
      <p:sp>
        <p:nvSpPr>
          <p:cNvPr id="48143" name="Rectangle 15"/>
          <p:cNvSpPr>
            <a:spLocks noChangeArrowheads="1"/>
          </p:cNvSpPr>
          <p:nvPr/>
        </p:nvSpPr>
        <p:spPr bwMode="auto">
          <a:xfrm>
            <a:off x="4675336" y="5241925"/>
            <a:ext cx="606127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/>
            <a:r>
              <a:rPr lang="en-US" dirty="0"/>
              <a:t>date</a:t>
            </a:r>
          </a:p>
        </p:txBody>
      </p:sp>
      <p:sp>
        <p:nvSpPr>
          <p:cNvPr id="48144" name="Rectangle 16"/>
          <p:cNvSpPr>
            <a:spLocks noChangeArrowheads="1"/>
          </p:cNvSpPr>
          <p:nvPr/>
        </p:nvSpPr>
        <p:spPr bwMode="auto">
          <a:xfrm>
            <a:off x="5394325" y="5241925"/>
            <a:ext cx="1311275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/>
            <a:r>
              <a:rPr lang="en-US" dirty="0"/>
              <a:t> block</a:t>
            </a:r>
          </a:p>
        </p:txBody>
      </p:sp>
      <p:sp>
        <p:nvSpPr>
          <p:cNvPr id="48145" name="Rectangle 17"/>
          <p:cNvSpPr>
            <a:spLocks noChangeArrowheads="1"/>
          </p:cNvSpPr>
          <p:nvPr/>
        </p:nvSpPr>
        <p:spPr bwMode="auto">
          <a:xfrm>
            <a:off x="6830227" y="5241925"/>
            <a:ext cx="530209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/>
            <a:r>
              <a:rPr lang="en-US"/>
              <a:t>size</a:t>
            </a:r>
          </a:p>
        </p:txBody>
      </p:sp>
    </p:spTree>
    <p:extLst>
      <p:ext uri="{BB962C8B-B14F-4D97-AF65-F5344CB8AC3E}">
        <p14:creationId xmlns:p14="http://schemas.microsoft.com/office/powerpoint/2010/main" val="24207722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Unix Directory</a:t>
            </a:r>
            <a:endParaRPr lang="en-US" dirty="0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57350"/>
            <a:ext cx="8382000" cy="4210050"/>
          </a:xfrm>
          <a:noFill/>
          <a:ln/>
        </p:spPr>
        <p:txBody>
          <a:bodyPr>
            <a:normAutofit fontScale="92500" lnSpcReduction="10000"/>
          </a:bodyPr>
          <a:lstStyle/>
          <a:p>
            <a:r>
              <a:rPr lang="en-US" dirty="0"/>
              <a:t>Hierarchical directories</a:t>
            </a:r>
          </a:p>
          <a:p>
            <a:r>
              <a:rPr lang="en-US" dirty="0" smtClean="0"/>
              <a:t>Entry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name</a:t>
            </a:r>
          </a:p>
          <a:p>
            <a:pPr lvl="1"/>
            <a:r>
              <a:rPr lang="en-US" dirty="0" err="1" smtClean="0"/>
              <a:t>inode</a:t>
            </a:r>
            <a:r>
              <a:rPr lang="en-US" dirty="0" smtClean="0"/>
              <a:t> </a:t>
            </a:r>
            <a:r>
              <a:rPr lang="en-US" dirty="0"/>
              <a:t>number (try “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ls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–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/>
              <a:t>” </a:t>
            </a:r>
            <a:r>
              <a:rPr lang="en-US" dirty="0"/>
              <a:t>or “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ls –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iad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.</a:t>
            </a:r>
            <a:r>
              <a:rPr lang="en-US" dirty="0"/>
              <a:t>”)</a:t>
            </a:r>
          </a:p>
          <a:p>
            <a:r>
              <a:rPr lang="en-US" dirty="0" smtClean="0"/>
              <a:t>Example, say want to read data from below file</a:t>
            </a:r>
            <a:endParaRPr lang="en-US" dirty="0"/>
          </a:p>
          <a:p>
            <a:pPr lvl="1">
              <a:buFontTx/>
              <a:buNone/>
            </a:pPr>
            <a:r>
              <a:rPr lang="en-US" dirty="0">
                <a:latin typeface="Courier New" pitchFamily="49" charset="0"/>
              </a:rPr>
              <a:t>/</a:t>
            </a:r>
            <a:r>
              <a:rPr lang="en-US" dirty="0" err="1" smtClean="0">
                <a:latin typeface="Courier New" pitchFamily="49" charset="0"/>
              </a:rPr>
              <a:t>usr</a:t>
            </a:r>
            <a:r>
              <a:rPr lang="en-US" dirty="0" smtClean="0">
                <a:latin typeface="Courier New" pitchFamily="49" charset="0"/>
              </a:rPr>
              <a:t>/bob/</a:t>
            </a:r>
            <a:r>
              <a:rPr lang="en-US" dirty="0" err="1" smtClean="0">
                <a:latin typeface="Courier New" pitchFamily="49" charset="0"/>
              </a:rPr>
              <a:t>mbox</a:t>
            </a:r>
            <a:endParaRPr lang="en-US" dirty="0"/>
          </a:p>
          <a:p>
            <a:pPr lvl="1">
              <a:buFontTx/>
              <a:buNone/>
            </a:pPr>
            <a:r>
              <a:rPr lang="en-US" dirty="0" smtClean="0"/>
              <a:t>Want contents of file, which is in blocks</a:t>
            </a:r>
          </a:p>
          <a:p>
            <a:pPr lvl="1">
              <a:buFontTx/>
              <a:buNone/>
            </a:pPr>
            <a:r>
              <a:rPr lang="en-US" dirty="0" smtClean="0"/>
              <a:t>Need file descriptor (</a:t>
            </a:r>
            <a:r>
              <a:rPr lang="en-US" dirty="0" err="1" smtClean="0"/>
              <a:t>inode</a:t>
            </a:r>
            <a:r>
              <a:rPr lang="en-US" dirty="0" smtClean="0"/>
              <a:t>) to get blocks</a:t>
            </a:r>
          </a:p>
          <a:p>
            <a:pPr lvl="1">
              <a:buFontTx/>
              <a:buNone/>
            </a:pPr>
            <a:r>
              <a:rPr lang="en-US" dirty="0" smtClean="0"/>
              <a:t>How to find the file descriptor (</a:t>
            </a:r>
            <a:r>
              <a:rPr lang="en-US" dirty="0" err="1" smtClean="0"/>
              <a:t>inode</a:t>
            </a:r>
            <a:r>
              <a:rPr lang="en-US" dirty="0" smtClean="0"/>
              <a:t>)?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5486400" y="2058193"/>
            <a:ext cx="3111500" cy="760413"/>
            <a:chOff x="2444750" y="5257800"/>
            <a:chExt cx="3111500" cy="760413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50180" name="Rectangle 4"/>
            <p:cNvSpPr>
              <a:spLocks noChangeArrowheads="1"/>
            </p:cNvSpPr>
            <p:nvPr/>
          </p:nvSpPr>
          <p:spPr bwMode="auto">
            <a:xfrm>
              <a:off x="2444750" y="5264150"/>
              <a:ext cx="3111500" cy="749300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181" name="Rectangle 5"/>
            <p:cNvSpPr>
              <a:spLocks noChangeArrowheads="1"/>
            </p:cNvSpPr>
            <p:nvPr/>
          </p:nvSpPr>
          <p:spPr bwMode="auto">
            <a:xfrm>
              <a:off x="2590800" y="5410200"/>
              <a:ext cx="860425" cy="457200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/>
                <a:t>inode</a:t>
              </a:r>
            </a:p>
          </p:txBody>
        </p:sp>
        <p:sp>
          <p:nvSpPr>
            <p:cNvPr id="50183" name="Line 7"/>
            <p:cNvSpPr>
              <a:spLocks noChangeShapeType="1"/>
            </p:cNvSpPr>
            <p:nvPr/>
          </p:nvSpPr>
          <p:spPr bwMode="auto">
            <a:xfrm>
              <a:off x="3505200" y="5257800"/>
              <a:ext cx="0" cy="760413"/>
            </a:xfrm>
            <a:prstGeom prst="line">
              <a:avLst/>
            </a:prstGeom>
            <a:grp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184" name="Rectangle 8"/>
            <p:cNvSpPr>
              <a:spLocks noChangeArrowheads="1"/>
            </p:cNvSpPr>
            <p:nvPr/>
          </p:nvSpPr>
          <p:spPr bwMode="auto">
            <a:xfrm>
              <a:off x="4114800" y="5410200"/>
              <a:ext cx="842963" cy="457200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/>
                <a:t>name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766390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rmAutofit fontScale="90000"/>
          </a:bodyPr>
          <a:lstStyle/>
          <a:p>
            <a:pPr eaLnBrk="0" hangingPunct="0"/>
            <a:r>
              <a:rPr lang="en-US" dirty="0" smtClean="0"/>
              <a:t>Motivation – Top Down: Process Need</a:t>
            </a:r>
            <a:endParaRPr lang="en-US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0" hangingPunct="0">
              <a:lnSpc>
                <a:spcPct val="90000"/>
              </a:lnSpc>
            </a:pPr>
            <a:r>
              <a:rPr lang="en-US" sz="2800" dirty="0"/>
              <a:t>Processes store, retrieve information</a:t>
            </a:r>
          </a:p>
          <a:p>
            <a:pPr eaLnBrk="0" hangingPunct="0">
              <a:lnSpc>
                <a:spcPct val="90000"/>
              </a:lnSpc>
            </a:pPr>
            <a:r>
              <a:rPr lang="en-US" sz="2800" dirty="0" smtClean="0"/>
              <a:t>When </a:t>
            </a:r>
            <a:r>
              <a:rPr lang="en-US" sz="2800" dirty="0"/>
              <a:t>process terminates, memory </a:t>
            </a:r>
            <a:r>
              <a:rPr lang="en-US" sz="2800" dirty="0" smtClean="0"/>
              <a:t>lost</a:t>
            </a:r>
          </a:p>
          <a:p>
            <a:pPr eaLnBrk="0" hangingPunct="0">
              <a:lnSpc>
                <a:spcPct val="90000"/>
              </a:lnSpc>
            </a:pPr>
            <a:r>
              <a:rPr lang="en-US" sz="2800" dirty="0" smtClean="0"/>
              <a:t>How to make it </a:t>
            </a:r>
            <a:r>
              <a:rPr lang="en-US" sz="2800" dirty="0" smtClean="0">
                <a:solidFill>
                  <a:srgbClr val="0070C0"/>
                </a:solidFill>
              </a:rPr>
              <a:t>persist</a:t>
            </a:r>
            <a:r>
              <a:rPr lang="en-US" sz="2800" dirty="0" smtClean="0"/>
              <a:t>?</a:t>
            </a:r>
            <a:endParaRPr lang="en-US" sz="2800" dirty="0"/>
          </a:p>
          <a:p>
            <a:pPr eaLnBrk="0" hangingPunct="0">
              <a:lnSpc>
                <a:spcPct val="90000"/>
              </a:lnSpc>
            </a:pPr>
            <a:r>
              <a:rPr lang="en-US" sz="2800" dirty="0" smtClean="0"/>
              <a:t>What if multiple </a:t>
            </a:r>
            <a:r>
              <a:rPr lang="en-US" sz="2800" dirty="0"/>
              <a:t>processes </a:t>
            </a:r>
            <a:r>
              <a:rPr lang="en-US" sz="2800" dirty="0" smtClean="0"/>
              <a:t>want to share?</a:t>
            </a:r>
            <a:endParaRPr lang="en-US" sz="2800" dirty="0"/>
          </a:p>
          <a:p>
            <a:pPr eaLnBrk="0" hangingPunct="0">
              <a:lnSpc>
                <a:spcPct val="90000"/>
              </a:lnSpc>
            </a:pPr>
            <a:endParaRPr lang="en-US" sz="2800" dirty="0"/>
          </a:p>
          <a:p>
            <a:pPr eaLnBrk="0" hangingPunct="0">
              <a:lnSpc>
                <a:spcPct val="90000"/>
              </a:lnSpc>
            </a:pPr>
            <a:r>
              <a:rPr lang="en-US" sz="2800" dirty="0"/>
              <a:t>Requirements:</a:t>
            </a:r>
          </a:p>
          <a:p>
            <a:pPr lvl="1" eaLnBrk="0" hangingPunct="0">
              <a:lnSpc>
                <a:spcPct val="90000"/>
              </a:lnSpc>
            </a:pPr>
            <a:r>
              <a:rPr lang="en-US" sz="2400" dirty="0"/>
              <a:t>large</a:t>
            </a:r>
          </a:p>
          <a:p>
            <a:pPr lvl="1" eaLnBrk="0" hangingPunct="0">
              <a:lnSpc>
                <a:spcPct val="90000"/>
              </a:lnSpc>
            </a:pPr>
            <a:r>
              <a:rPr lang="en-US" sz="2400" dirty="0">
                <a:solidFill>
                  <a:srgbClr val="0070C0"/>
                </a:solidFill>
              </a:rPr>
              <a:t>persistent</a:t>
            </a:r>
          </a:p>
          <a:p>
            <a:pPr lvl="1" eaLnBrk="0" hangingPunct="0">
              <a:lnSpc>
                <a:spcPct val="90000"/>
              </a:lnSpc>
            </a:pPr>
            <a:r>
              <a:rPr lang="en-US" sz="2400" dirty="0"/>
              <a:t>concurrent access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3810000" y="4038600"/>
            <a:ext cx="1704975" cy="1385637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/>
          <a:p>
            <a:pPr algn="ctr"/>
            <a:r>
              <a:rPr lang="en-US" sz="2400" dirty="0"/>
              <a:t>Solution? </a:t>
            </a:r>
            <a:endParaRPr lang="en-US" sz="2400" dirty="0" smtClean="0"/>
          </a:p>
          <a:p>
            <a:pPr algn="ctr"/>
            <a:r>
              <a:rPr lang="en-US" sz="2000" dirty="0" smtClean="0"/>
              <a:t>Hard</a:t>
            </a:r>
            <a:r>
              <a:rPr lang="en-US" sz="2000" dirty="0" smtClean="0">
                <a:solidFill>
                  <a:srgbClr val="008000"/>
                </a:solidFill>
              </a:rPr>
              <a:t> </a:t>
            </a:r>
            <a:r>
              <a:rPr lang="en-US" sz="2000" dirty="0" smtClean="0"/>
              <a:t>disks are large,  persistent!</a:t>
            </a:r>
            <a:endParaRPr lang="en-US" sz="2000" dirty="0"/>
          </a:p>
        </p:txBody>
      </p:sp>
      <p:pic>
        <p:nvPicPr>
          <p:cNvPr id="9218" name="Picture 2" descr="obligatory cs/ce diagra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3456234"/>
            <a:ext cx="3324225" cy="3192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72511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57150"/>
            <a:ext cx="8686800" cy="1143000"/>
          </a:xfrm>
          <a:noFill/>
          <a:ln/>
        </p:spPr>
        <p:txBody>
          <a:bodyPr>
            <a:normAutofit fontScale="90000"/>
          </a:bodyPr>
          <a:lstStyle/>
          <a:p>
            <a:r>
              <a:rPr lang="en-US" dirty="0" smtClean="0"/>
              <a:t>User Access to Same File in More than One Directory</a:t>
            </a:r>
            <a:endParaRPr lang="en-US" dirty="0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037013"/>
            <a:ext cx="5334000" cy="2516187"/>
          </a:xfrm>
          <a:noFill/>
          <a:ln/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Possibilities for </a:t>
            </a:r>
            <a:r>
              <a:rPr lang="en-US" dirty="0" smtClean="0"/>
              <a:t>“</a:t>
            </a:r>
            <a:r>
              <a:rPr lang="en-US" dirty="0" smtClean="0"/>
              <a:t>alias”:</a:t>
            </a:r>
            <a:endParaRPr lang="en-US" dirty="0"/>
          </a:p>
          <a:p>
            <a:pPr marL="1028700" lvl="1" indent="-571500">
              <a:buFont typeface="+mj-lt"/>
              <a:buAutoNum type="alphaUcPeriod"/>
            </a:pPr>
            <a:r>
              <a:rPr lang="en-US" dirty="0" smtClean="0"/>
              <a:t>Refer to file descriptor in two locations – “</a:t>
            </a:r>
            <a:r>
              <a:rPr lang="en-US" dirty="0" smtClean="0">
                <a:solidFill>
                  <a:srgbClr val="0070C0"/>
                </a:solidFill>
              </a:rPr>
              <a:t>hard link</a:t>
            </a:r>
            <a:r>
              <a:rPr lang="en-US" dirty="0" smtClean="0"/>
              <a:t>”</a:t>
            </a:r>
          </a:p>
          <a:p>
            <a:pPr marL="1028700" lvl="1" indent="-571500">
              <a:buFont typeface="+mj-lt"/>
              <a:buAutoNum type="alphaUcPeriod"/>
            </a:pPr>
            <a:r>
              <a:rPr lang="en-US" dirty="0" smtClean="0"/>
              <a:t>Special directory </a:t>
            </a:r>
            <a:r>
              <a:rPr lang="en-US" dirty="0"/>
              <a:t>entry points to </a:t>
            </a:r>
            <a:r>
              <a:rPr lang="en-US" dirty="0" smtClean="0"/>
              <a:t>real directory entry – “</a:t>
            </a:r>
            <a:r>
              <a:rPr lang="en-US" dirty="0" smtClean="0">
                <a:solidFill>
                  <a:srgbClr val="008000"/>
                </a:solidFill>
              </a:rPr>
              <a:t>soft link</a:t>
            </a:r>
            <a:r>
              <a:rPr lang="en-US" dirty="0" smtClean="0"/>
              <a:t>” </a:t>
            </a:r>
            <a:endParaRPr lang="en-US" dirty="0"/>
          </a:p>
        </p:txBody>
      </p:sp>
      <p:grpSp>
        <p:nvGrpSpPr>
          <p:cNvPr id="54295" name="Group 23"/>
          <p:cNvGrpSpPr>
            <a:grpSpLocks/>
          </p:cNvGrpSpPr>
          <p:nvPr/>
        </p:nvGrpSpPr>
        <p:grpSpPr bwMode="auto">
          <a:xfrm>
            <a:off x="990600" y="1752600"/>
            <a:ext cx="5168900" cy="1704975"/>
            <a:chOff x="624" y="1104"/>
            <a:chExt cx="3256" cy="1074"/>
          </a:xfrm>
        </p:grpSpPr>
        <p:sp>
          <p:nvSpPr>
            <p:cNvPr id="54276" name="Rectangle 4"/>
            <p:cNvSpPr>
              <a:spLocks noChangeArrowheads="1"/>
            </p:cNvSpPr>
            <p:nvPr/>
          </p:nvSpPr>
          <p:spPr bwMode="auto">
            <a:xfrm>
              <a:off x="1163" y="1139"/>
              <a:ext cx="375" cy="369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ctr"/>
              <a:r>
                <a:rPr lang="en-US" sz="3200" dirty="0" smtClean="0"/>
                <a:t> B </a:t>
              </a:r>
              <a:endParaRPr lang="en-US" sz="3200" dirty="0"/>
            </a:p>
          </p:txBody>
        </p:sp>
        <p:sp>
          <p:nvSpPr>
            <p:cNvPr id="54277" name="Rectangle 5"/>
            <p:cNvSpPr>
              <a:spLocks noChangeArrowheads="1"/>
            </p:cNvSpPr>
            <p:nvPr/>
          </p:nvSpPr>
          <p:spPr bwMode="auto">
            <a:xfrm>
              <a:off x="2819" y="1104"/>
              <a:ext cx="373" cy="369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ctr"/>
              <a:r>
                <a:rPr lang="en-US" sz="3200" dirty="0" smtClean="0"/>
                <a:t> C </a:t>
              </a:r>
              <a:endParaRPr lang="en-US" sz="3200" dirty="0"/>
            </a:p>
          </p:txBody>
        </p:sp>
        <p:grpSp>
          <p:nvGrpSpPr>
            <p:cNvPr id="54280" name="Group 8"/>
            <p:cNvGrpSpPr>
              <a:grpSpLocks/>
            </p:cNvGrpSpPr>
            <p:nvPr/>
          </p:nvGrpSpPr>
          <p:grpSpPr bwMode="auto">
            <a:xfrm>
              <a:off x="624" y="1795"/>
              <a:ext cx="376" cy="383"/>
              <a:chOff x="624" y="1795"/>
              <a:chExt cx="376" cy="383"/>
            </a:xfrm>
          </p:grpSpPr>
          <p:sp>
            <p:nvSpPr>
              <p:cNvPr id="54278" name="Oval 6"/>
              <p:cNvSpPr>
                <a:spLocks noChangeArrowheads="1"/>
              </p:cNvSpPr>
              <p:nvPr/>
            </p:nvSpPr>
            <p:spPr bwMode="auto">
              <a:xfrm>
                <a:off x="624" y="1795"/>
                <a:ext cx="376" cy="383"/>
              </a:xfrm>
              <a:prstGeom prst="ellipse">
                <a:avLst/>
              </a:prstGeom>
              <a:solidFill>
                <a:srgbClr val="CC33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279" name="Rectangle 7"/>
              <p:cNvSpPr>
                <a:spLocks noChangeArrowheads="1"/>
              </p:cNvSpPr>
              <p:nvPr/>
            </p:nvSpPr>
            <p:spPr bwMode="auto">
              <a:xfrm>
                <a:off x="694" y="1814"/>
                <a:ext cx="248" cy="3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algn="ctr"/>
                <a:r>
                  <a:rPr lang="en-US" sz="2800" dirty="0" smtClean="0"/>
                  <a:t>A</a:t>
                </a:r>
                <a:endParaRPr lang="en-US" sz="2800" dirty="0"/>
              </a:p>
            </p:txBody>
          </p:sp>
        </p:grpSp>
        <p:grpSp>
          <p:nvGrpSpPr>
            <p:cNvPr id="54283" name="Group 11"/>
            <p:cNvGrpSpPr>
              <a:grpSpLocks/>
            </p:cNvGrpSpPr>
            <p:nvPr/>
          </p:nvGrpSpPr>
          <p:grpSpPr bwMode="auto">
            <a:xfrm>
              <a:off x="1632" y="1788"/>
              <a:ext cx="376" cy="390"/>
              <a:chOff x="1632" y="1788"/>
              <a:chExt cx="376" cy="390"/>
            </a:xfrm>
          </p:grpSpPr>
          <p:sp>
            <p:nvSpPr>
              <p:cNvPr id="54281" name="Oval 9"/>
              <p:cNvSpPr>
                <a:spLocks noChangeArrowheads="1"/>
              </p:cNvSpPr>
              <p:nvPr/>
            </p:nvSpPr>
            <p:spPr bwMode="auto">
              <a:xfrm>
                <a:off x="1632" y="1788"/>
                <a:ext cx="376" cy="390"/>
              </a:xfrm>
              <a:prstGeom prst="ellipse">
                <a:avLst/>
              </a:prstGeom>
              <a:solidFill>
                <a:srgbClr val="000099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282" name="Rectangle 10"/>
              <p:cNvSpPr>
                <a:spLocks noChangeArrowheads="1"/>
              </p:cNvSpPr>
              <p:nvPr/>
            </p:nvSpPr>
            <p:spPr bwMode="auto">
              <a:xfrm>
                <a:off x="1714" y="1848"/>
                <a:ext cx="222" cy="3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en-US" sz="2800" dirty="0">
                    <a:solidFill>
                      <a:schemeClr val="bg1"/>
                    </a:solidFill>
                  </a:rPr>
                  <a:t>?</a:t>
                </a:r>
              </a:p>
            </p:txBody>
          </p:sp>
        </p:grpSp>
        <p:grpSp>
          <p:nvGrpSpPr>
            <p:cNvPr id="54286" name="Group 14"/>
            <p:cNvGrpSpPr>
              <a:grpSpLocks/>
            </p:cNvGrpSpPr>
            <p:nvPr/>
          </p:nvGrpSpPr>
          <p:grpSpPr bwMode="auto">
            <a:xfrm>
              <a:off x="2593" y="1747"/>
              <a:ext cx="376" cy="383"/>
              <a:chOff x="2593" y="1747"/>
              <a:chExt cx="376" cy="383"/>
            </a:xfrm>
          </p:grpSpPr>
          <p:sp>
            <p:nvSpPr>
              <p:cNvPr id="54284" name="Oval 12"/>
              <p:cNvSpPr>
                <a:spLocks noChangeArrowheads="1"/>
              </p:cNvSpPr>
              <p:nvPr/>
            </p:nvSpPr>
            <p:spPr bwMode="auto">
              <a:xfrm>
                <a:off x="2593" y="1747"/>
                <a:ext cx="376" cy="383"/>
              </a:xfrm>
              <a:prstGeom prst="ellipse">
                <a:avLst/>
              </a:prstGeom>
              <a:solidFill>
                <a:srgbClr val="CC33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285" name="Rectangle 13"/>
              <p:cNvSpPr>
                <a:spLocks noChangeArrowheads="1"/>
              </p:cNvSpPr>
              <p:nvPr/>
            </p:nvSpPr>
            <p:spPr bwMode="auto">
              <a:xfrm>
                <a:off x="2667" y="1780"/>
                <a:ext cx="240" cy="3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algn="ctr"/>
                <a:r>
                  <a:rPr lang="en-US" sz="2800" dirty="0"/>
                  <a:t>B</a:t>
                </a:r>
              </a:p>
            </p:txBody>
          </p:sp>
        </p:grpSp>
        <p:grpSp>
          <p:nvGrpSpPr>
            <p:cNvPr id="54289" name="Group 17"/>
            <p:cNvGrpSpPr>
              <a:grpSpLocks/>
            </p:cNvGrpSpPr>
            <p:nvPr/>
          </p:nvGrpSpPr>
          <p:grpSpPr bwMode="auto">
            <a:xfrm>
              <a:off x="3504" y="1761"/>
              <a:ext cx="376" cy="369"/>
              <a:chOff x="3504" y="1761"/>
              <a:chExt cx="376" cy="369"/>
            </a:xfrm>
          </p:grpSpPr>
          <p:sp>
            <p:nvSpPr>
              <p:cNvPr id="54287" name="Oval 15"/>
              <p:cNvSpPr>
                <a:spLocks noChangeArrowheads="1"/>
              </p:cNvSpPr>
              <p:nvPr/>
            </p:nvSpPr>
            <p:spPr bwMode="auto">
              <a:xfrm>
                <a:off x="3504" y="1761"/>
                <a:ext cx="376" cy="369"/>
              </a:xfrm>
              <a:prstGeom prst="ellipse">
                <a:avLst/>
              </a:prstGeom>
              <a:solidFill>
                <a:srgbClr val="CC33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54288" name="Rectangle 16"/>
              <p:cNvSpPr>
                <a:spLocks noChangeArrowheads="1"/>
              </p:cNvSpPr>
              <p:nvPr/>
            </p:nvSpPr>
            <p:spPr bwMode="auto">
              <a:xfrm>
                <a:off x="3573" y="1780"/>
                <a:ext cx="237" cy="3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r>
                  <a:rPr lang="en-US" sz="2800" dirty="0" smtClean="0"/>
                  <a:t>C</a:t>
                </a:r>
                <a:endParaRPr lang="en-US" sz="2800" dirty="0"/>
              </a:p>
            </p:txBody>
          </p:sp>
        </p:grpSp>
        <p:sp>
          <p:nvSpPr>
            <p:cNvPr id="54290" name="Line 18"/>
            <p:cNvSpPr>
              <a:spLocks noChangeShapeType="1"/>
            </p:cNvSpPr>
            <p:nvPr/>
          </p:nvSpPr>
          <p:spPr bwMode="auto">
            <a:xfrm>
              <a:off x="1485" y="1504"/>
              <a:ext cx="287" cy="287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91" name="Line 19"/>
            <p:cNvSpPr>
              <a:spLocks noChangeShapeType="1"/>
            </p:cNvSpPr>
            <p:nvPr/>
          </p:nvSpPr>
          <p:spPr bwMode="auto">
            <a:xfrm flipH="1">
              <a:off x="909" y="1504"/>
              <a:ext cx="287" cy="287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92" name="Line 20"/>
            <p:cNvSpPr>
              <a:spLocks noChangeShapeType="1"/>
            </p:cNvSpPr>
            <p:nvPr/>
          </p:nvSpPr>
          <p:spPr bwMode="auto">
            <a:xfrm flipH="1">
              <a:off x="2781" y="1477"/>
              <a:ext cx="158" cy="26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93" name="Line 21"/>
            <p:cNvSpPr>
              <a:spLocks noChangeShapeType="1"/>
            </p:cNvSpPr>
            <p:nvPr/>
          </p:nvSpPr>
          <p:spPr bwMode="auto">
            <a:xfrm>
              <a:off x="3165" y="1456"/>
              <a:ext cx="467" cy="32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294" name="Line 22"/>
            <p:cNvSpPr>
              <a:spLocks noChangeShapeType="1"/>
            </p:cNvSpPr>
            <p:nvPr/>
          </p:nvSpPr>
          <p:spPr bwMode="auto">
            <a:xfrm flipH="1">
              <a:off x="1968" y="1456"/>
              <a:ext cx="908" cy="43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4296" name="Rectangle 24"/>
          <p:cNvSpPr>
            <a:spLocks noChangeArrowheads="1"/>
          </p:cNvSpPr>
          <p:nvPr/>
        </p:nvSpPr>
        <p:spPr bwMode="auto">
          <a:xfrm>
            <a:off x="6148990" y="2014901"/>
            <a:ext cx="2735262" cy="6469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/>
          <a:p>
            <a:pPr algn="ctr"/>
            <a:r>
              <a:rPr lang="en-US" dirty="0" smtClean="0"/>
              <a:t>(Instead of tree, </a:t>
            </a:r>
            <a:r>
              <a:rPr lang="en-US" dirty="0" smtClean="0"/>
              <a:t>really have directed acyclic</a:t>
            </a:r>
            <a:r>
              <a:rPr lang="en-US" dirty="0"/>
              <a:t> </a:t>
            </a:r>
            <a:r>
              <a:rPr lang="en-US" dirty="0" smtClean="0"/>
              <a:t>graph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4297" name="Rectangle 25"/>
          <p:cNvSpPr>
            <a:spLocks noChangeArrowheads="1"/>
          </p:cNvSpPr>
          <p:nvPr/>
        </p:nvSpPr>
        <p:spPr bwMode="auto">
          <a:xfrm>
            <a:off x="3124200" y="3276600"/>
            <a:ext cx="10112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dirty="0"/>
              <a:t>“alias”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624885" y="4191000"/>
            <a:ext cx="2080663" cy="1015663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marL="0" lvl="2" algn="ctr"/>
            <a:r>
              <a:rPr lang="en-US" sz="2000" dirty="0" smtClean="0"/>
              <a:t>Examples: </a:t>
            </a:r>
            <a:r>
              <a:rPr lang="en-US" sz="2000" dirty="0" smtClean="0"/>
              <a:t>try </a:t>
            </a:r>
            <a:r>
              <a:rPr lang="en-US" sz="2000" dirty="0"/>
              <a:t>“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ln</a:t>
            </a:r>
            <a:r>
              <a:rPr lang="en-US" sz="2000" dirty="0" smtClean="0"/>
              <a:t>”, “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ln -s</a:t>
            </a:r>
            <a:r>
              <a:rPr lang="en-US" sz="2000" dirty="0" smtClean="0"/>
              <a:t>” </a:t>
            </a:r>
            <a:r>
              <a:rPr lang="en-US" sz="2000" dirty="0" smtClean="0"/>
              <a:t>and </a:t>
            </a:r>
            <a:r>
              <a:rPr lang="en-US" sz="2000" dirty="0"/>
              <a:t>“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ls -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dirty="0" smtClean="0"/>
              <a:t>”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6399269" y="5605872"/>
            <a:ext cx="2531897" cy="95410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lvl="2" algn="ctr"/>
            <a:r>
              <a:rPr lang="en-US" sz="1400" dirty="0"/>
              <a:t>Windows “shortcut” – but only viewable by graphic browser, </a:t>
            </a:r>
            <a:r>
              <a:rPr lang="en-US" sz="1400" dirty="0" smtClean="0"/>
              <a:t>absolute </a:t>
            </a:r>
            <a:r>
              <a:rPr lang="en-US" sz="1400" dirty="0"/>
              <a:t>paths, with metadata, can track even if </a:t>
            </a:r>
            <a:r>
              <a:rPr lang="en-US" sz="1400" dirty="0" smtClean="0"/>
              <a:t>move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9958436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8229600" cy="1143000"/>
          </a:xfrm>
        </p:spPr>
        <p:txBody>
          <a:bodyPr/>
          <a:lstStyle/>
          <a:p>
            <a:r>
              <a:rPr lang="en-US" dirty="0" smtClean="0"/>
              <a:t>Keeping Track of Free Blocks</a:t>
            </a:r>
            <a:endParaRPr lang="en-US" dirty="0"/>
          </a:p>
        </p:txBody>
      </p:sp>
      <p:pic>
        <p:nvPicPr>
          <p:cNvPr id="4" name="Picture 5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720334"/>
            <a:ext cx="6516687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057400" y="1177159"/>
            <a:ext cx="60324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Keep one large “file” of free blocks (use normal file descriptor)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382441" y="5911334"/>
            <a:ext cx="38645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Contents are linked-list of free blocks</a:t>
            </a:r>
          </a:p>
          <a:p>
            <a:pPr algn="ctr"/>
            <a:r>
              <a:rPr lang="en-US" dirty="0" smtClean="0"/>
              <a:t>(</a:t>
            </a:r>
            <a:r>
              <a:rPr lang="en-US" dirty="0" smtClean="0">
                <a:solidFill>
                  <a:srgbClr val="008000"/>
                </a:solidFill>
              </a:rPr>
              <a:t>can be small when full</a:t>
            </a:r>
            <a:r>
              <a:rPr lang="en-US" dirty="0" smtClean="0"/>
              <a:t>, but </a:t>
            </a:r>
            <a:r>
              <a:rPr lang="en-US" dirty="0" smtClean="0">
                <a:solidFill>
                  <a:srgbClr val="C00000"/>
                </a:solidFill>
              </a:rPr>
              <a:t>no locality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562600" y="5900511"/>
            <a:ext cx="34190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Contents are bitmap of free blocks</a:t>
            </a:r>
          </a:p>
          <a:p>
            <a:pPr algn="ctr"/>
            <a:r>
              <a:rPr lang="en-US" dirty="0" smtClean="0"/>
              <a:t>(</a:t>
            </a:r>
            <a:r>
              <a:rPr lang="en-US" dirty="0" smtClean="0">
                <a:solidFill>
                  <a:srgbClr val="008000"/>
                </a:solidFill>
              </a:rPr>
              <a:t>preserves locality</a:t>
            </a:r>
            <a:r>
              <a:rPr lang="en-US" dirty="0" smtClean="0"/>
              <a:t>, but </a:t>
            </a:r>
            <a:r>
              <a:rPr lang="en-US" dirty="0" smtClean="0">
                <a:solidFill>
                  <a:srgbClr val="C00000"/>
                </a:solidFill>
              </a:rPr>
              <a:t>1-bit/block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67182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7987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Introduction				(</a:t>
            </a:r>
            <a:r>
              <a:rPr lang="en-US" dirty="0" smtClean="0">
                <a:solidFill>
                  <a:srgbClr val="008000"/>
                </a:solidFill>
              </a:rPr>
              <a:t>done</a:t>
            </a:r>
            <a:r>
              <a:rPr lang="en-US" dirty="0" smtClean="0"/>
              <a:t>)</a:t>
            </a:r>
          </a:p>
          <a:p>
            <a:r>
              <a:rPr lang="en-US" dirty="0" smtClean="0"/>
              <a:t>Implementation			(</a:t>
            </a:r>
            <a:r>
              <a:rPr lang="en-US" dirty="0" smtClean="0">
                <a:solidFill>
                  <a:srgbClr val="008000"/>
                </a:solidFill>
              </a:rPr>
              <a:t>done</a:t>
            </a:r>
            <a:r>
              <a:rPr lang="en-US" dirty="0" smtClean="0"/>
              <a:t>)</a:t>
            </a:r>
          </a:p>
          <a:p>
            <a:r>
              <a:rPr lang="en-US" dirty="0" smtClean="0"/>
              <a:t>Directories				(</a:t>
            </a:r>
            <a:r>
              <a:rPr lang="en-US" dirty="0">
                <a:solidFill>
                  <a:srgbClr val="008000"/>
                </a:solidFill>
              </a:rPr>
              <a:t>done</a:t>
            </a:r>
            <a:r>
              <a:rPr lang="en-US" dirty="0" smtClean="0"/>
              <a:t>)</a:t>
            </a:r>
          </a:p>
          <a:p>
            <a:r>
              <a:rPr lang="en-US" dirty="0" smtClean="0"/>
              <a:t>Journaling				(</a:t>
            </a:r>
            <a:r>
              <a:rPr lang="en-US" dirty="0">
                <a:solidFill>
                  <a:srgbClr val="C00000"/>
                </a:solidFill>
              </a:rPr>
              <a:t>next</a:t>
            </a:r>
            <a:r>
              <a:rPr lang="en-US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68303236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 for Robust File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5288253" cy="4800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Consider upkeep for removing file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Remove file from directory entry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Return all disk blocks to pool of free disk blocks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Release file descriptor </a:t>
            </a:r>
            <a:r>
              <a:rPr lang="en-US" dirty="0" smtClean="0"/>
              <a:t>(e.g., </a:t>
            </a:r>
            <a:r>
              <a:rPr lang="en-US" dirty="0" err="1" smtClean="0"/>
              <a:t>inode</a:t>
            </a:r>
            <a:r>
              <a:rPr lang="en-US" dirty="0" smtClean="0"/>
              <a:t>) to pool of free descriptors</a:t>
            </a:r>
          </a:p>
          <a:p>
            <a:r>
              <a:rPr lang="en-US" dirty="0" smtClean="0"/>
              <a:t>What if system crashes in middle?</a:t>
            </a:r>
          </a:p>
          <a:p>
            <a:pPr marL="457200" lvl="1" indent="0">
              <a:buNone/>
            </a:pPr>
            <a:r>
              <a:rPr lang="en-US" dirty="0" smtClean="0"/>
              <a:t>a) </a:t>
            </a:r>
            <a:r>
              <a:rPr lang="en-US" dirty="0" err="1" smtClean="0"/>
              <a:t>inode</a:t>
            </a:r>
            <a:r>
              <a:rPr lang="en-US" dirty="0" smtClean="0"/>
              <a:t> becomes orphaned 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lost+found</a:t>
            </a:r>
            <a:r>
              <a:rPr lang="en-US" dirty="0" smtClean="0"/>
              <a:t>, 1 per partition)</a:t>
            </a:r>
          </a:p>
          <a:p>
            <a:pPr marL="457200" lvl="1" indent="0">
              <a:buNone/>
            </a:pPr>
            <a:r>
              <a:rPr lang="en-US" dirty="0" smtClean="0"/>
              <a:t>b) </a:t>
            </a:r>
            <a:r>
              <a:rPr lang="en-US" dirty="0" smtClean="0"/>
              <a:t>Same blocks </a:t>
            </a:r>
            <a:r>
              <a:rPr lang="en-US" dirty="0" smtClean="0"/>
              <a:t>free </a:t>
            </a:r>
            <a:r>
              <a:rPr lang="en-US" i="1" dirty="0" smtClean="0"/>
              <a:t>and</a:t>
            </a:r>
            <a:r>
              <a:rPr lang="en-US" dirty="0" smtClean="0"/>
              <a:t> allocated</a:t>
            </a:r>
          </a:p>
          <a:p>
            <a:pPr marL="457200" lvl="1" indent="0">
              <a:buNone/>
            </a:pPr>
            <a:r>
              <a:rPr lang="en-US" dirty="0" smtClean="0"/>
              <a:t>If flip steps, blocks/descriptor free but directory entry exists!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Crash consistency problem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6858000" y="3200400"/>
            <a:ext cx="1604963" cy="2924175"/>
            <a:chOff x="6748462" y="2868936"/>
            <a:chExt cx="1604963" cy="2924175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781800" y="2868936"/>
              <a:ext cx="1571625" cy="2924175"/>
            </a:xfrm>
            <a:prstGeom prst="rect">
              <a:avLst/>
            </a:prstGeom>
          </p:spPr>
        </p:pic>
        <p:cxnSp>
          <p:nvCxnSpPr>
            <p:cNvPr id="6" name="Straight Connector 5"/>
            <p:cNvCxnSpPr/>
            <p:nvPr/>
          </p:nvCxnSpPr>
          <p:spPr>
            <a:xfrm flipH="1">
              <a:off x="6748462" y="3048000"/>
              <a:ext cx="33338" cy="25908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TextBox 6"/>
          <p:cNvSpPr txBox="1"/>
          <p:nvPr/>
        </p:nvSpPr>
        <p:spPr>
          <a:xfrm>
            <a:off x="5955827" y="2423460"/>
            <a:ext cx="301686" cy="369332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993705" y="4490198"/>
            <a:ext cx="301686" cy="369332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6324600" y="2608126"/>
            <a:ext cx="399226" cy="1806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6400800" y="4674864"/>
            <a:ext cx="1276350" cy="55991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Group 10"/>
          <p:cNvGrpSpPr/>
          <p:nvPr/>
        </p:nvGrpSpPr>
        <p:grpSpPr>
          <a:xfrm>
            <a:off x="6858000" y="2123611"/>
            <a:ext cx="1638300" cy="830997"/>
            <a:chOff x="6781800" y="2375231"/>
            <a:chExt cx="1638300" cy="830997"/>
          </a:xfrm>
        </p:grpSpPr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781800" y="2393951"/>
              <a:ext cx="1638300" cy="790575"/>
            </a:xfrm>
            <a:prstGeom prst="rect">
              <a:avLst/>
            </a:prstGeom>
          </p:spPr>
        </p:pic>
        <p:sp>
          <p:nvSpPr>
            <p:cNvPr id="13" name="TextBox 12"/>
            <p:cNvSpPr txBox="1"/>
            <p:nvPr/>
          </p:nvSpPr>
          <p:spPr>
            <a:xfrm>
              <a:off x="7242503" y="2375231"/>
              <a:ext cx="550151" cy="830997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b="1" dirty="0" err="1"/>
                <a:t>i</a:t>
              </a:r>
              <a:r>
                <a:rPr lang="en-US" sz="1200" b="1" dirty="0" err="1" smtClean="0"/>
                <a:t>node</a:t>
              </a:r>
              <a:endParaRPr lang="en-US" sz="1200" b="1" dirty="0" smtClean="0"/>
            </a:p>
            <a:p>
              <a:pPr algn="ctr"/>
              <a:r>
                <a:rPr lang="en-US" sz="1200" dirty="0" smtClean="0"/>
                <a:t>5</a:t>
              </a:r>
            </a:p>
            <a:p>
              <a:pPr algn="ctr"/>
              <a:r>
                <a:rPr lang="en-US" sz="1200" dirty="0" smtClean="0"/>
                <a:t>91</a:t>
              </a:r>
            </a:p>
            <a:p>
              <a:pPr algn="ctr"/>
              <a:r>
                <a:rPr lang="en-US" sz="1200" dirty="0" smtClean="0"/>
                <a:t>12</a:t>
              </a: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7924800" y="2375231"/>
              <a:ext cx="495300" cy="78852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8655317" y="2333205"/>
            <a:ext cx="301686" cy="369332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cxnSp>
        <p:nvCxnSpPr>
          <p:cNvPr id="16" name="Straight Arrow Connector 15"/>
          <p:cNvCxnSpPr/>
          <p:nvPr/>
        </p:nvCxnSpPr>
        <p:spPr>
          <a:xfrm flipH="1">
            <a:off x="8248651" y="2792792"/>
            <a:ext cx="514349" cy="76558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8655975" y="3007993"/>
            <a:ext cx="341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91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54396346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Crash Consistency Problem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Disk guarantees that single sector writes are atomic</a:t>
            </a:r>
          </a:p>
          <a:p>
            <a:pPr lvl="1"/>
            <a:r>
              <a:rPr lang="en-US" dirty="0" smtClean="0"/>
              <a:t>But no way to make multi-sector writes atomic</a:t>
            </a:r>
          </a:p>
          <a:p>
            <a:r>
              <a:rPr lang="en-US" dirty="0" smtClean="0"/>
              <a:t>How to ensure consistency after crash?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Don’t bother to ensure consistency</a:t>
            </a:r>
          </a:p>
          <a:p>
            <a:pPr marL="1371600" lvl="2" indent="-514350"/>
            <a:r>
              <a:rPr lang="en-US" dirty="0" smtClean="0"/>
              <a:t>Accept that the file system may be inconsistent after crash</a:t>
            </a:r>
          </a:p>
          <a:p>
            <a:pPr marL="1371600" lvl="2" indent="-514350"/>
            <a:r>
              <a:rPr lang="en-US" dirty="0" smtClean="0"/>
              <a:t>Run program that fixes file system during </a:t>
            </a:r>
            <a:r>
              <a:rPr lang="en-US" dirty="0" err="1" smtClean="0"/>
              <a:t>bootup</a:t>
            </a:r>
            <a:endParaRPr lang="en-US" dirty="0" smtClean="0"/>
          </a:p>
          <a:p>
            <a:pPr marL="1371600" lvl="2" indent="-514350"/>
            <a:r>
              <a:rPr lang="en-US" dirty="0" smtClean="0">
                <a:solidFill>
                  <a:schemeClr val="accent1"/>
                </a:solidFill>
              </a:rPr>
              <a:t>File system checker </a:t>
            </a:r>
            <a:r>
              <a:rPr lang="en-US" dirty="0" smtClean="0"/>
              <a:t>(e.g., </a:t>
            </a:r>
            <a:r>
              <a:rPr lang="en-US" i="1" dirty="0" err="1" smtClean="0"/>
              <a:t>fsck</a:t>
            </a:r>
            <a:r>
              <a:rPr lang="en-US" dirty="0" smtClean="0"/>
              <a:t>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Use transaction log to make multi-writes atomic</a:t>
            </a:r>
          </a:p>
          <a:p>
            <a:pPr marL="1371600" lvl="2" indent="-514350"/>
            <a:r>
              <a:rPr lang="en-US" dirty="0" smtClean="0"/>
              <a:t>Log stores history of all writes to disk</a:t>
            </a:r>
          </a:p>
          <a:p>
            <a:pPr marL="1371600" lvl="2" indent="-514350"/>
            <a:r>
              <a:rPr lang="en-US" dirty="0" smtClean="0"/>
              <a:t>After crash log “replayed” to finish updates</a:t>
            </a:r>
          </a:p>
          <a:p>
            <a:pPr marL="1371600" lvl="2" indent="-514350"/>
            <a:r>
              <a:rPr lang="en-US" dirty="0" smtClean="0">
                <a:solidFill>
                  <a:srgbClr val="008000"/>
                </a:solidFill>
              </a:rPr>
              <a:t>Journaling file system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603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File System Checker – </a:t>
            </a:r>
            <a:br>
              <a:rPr lang="en-US" dirty="0" smtClean="0"/>
            </a:br>
            <a:r>
              <a:rPr lang="en-US" dirty="0" smtClean="0"/>
              <a:t>the Good and the Bad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Advantages</a:t>
            </a:r>
            <a:r>
              <a:rPr lang="en-US" dirty="0" smtClean="0"/>
              <a:t> of File System Checker</a:t>
            </a:r>
            <a:endParaRPr lang="en-US" dirty="0"/>
          </a:p>
          <a:p>
            <a:pPr lvl="1"/>
            <a:r>
              <a:rPr lang="en-US" dirty="0" smtClean="0"/>
              <a:t>Doesn’t require file system to do any work to ensure consistency</a:t>
            </a:r>
          </a:p>
          <a:p>
            <a:pPr lvl="1"/>
            <a:r>
              <a:rPr lang="en-US" dirty="0" smtClean="0"/>
              <a:t>Makes file system implementation simpler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Disadvantages</a:t>
            </a:r>
            <a:r>
              <a:rPr lang="en-US" dirty="0" smtClean="0"/>
              <a:t> of File System Checker</a:t>
            </a:r>
          </a:p>
          <a:p>
            <a:pPr lvl="1"/>
            <a:r>
              <a:rPr lang="en-US" dirty="0" smtClean="0"/>
              <a:t>Complicated to implement </a:t>
            </a:r>
            <a:r>
              <a:rPr lang="en-US" i="1" dirty="0" err="1" smtClean="0"/>
              <a:t>fsck</a:t>
            </a:r>
            <a:r>
              <a:rPr lang="en-US" dirty="0" smtClean="0"/>
              <a:t> program</a:t>
            </a:r>
          </a:p>
          <a:p>
            <a:pPr lvl="2"/>
            <a:r>
              <a:rPr lang="en-US" dirty="0" smtClean="0"/>
              <a:t>Many possible inconsistencies that must be identified</a:t>
            </a:r>
          </a:p>
          <a:p>
            <a:pPr lvl="2"/>
            <a:r>
              <a:rPr lang="en-US" dirty="0" smtClean="0"/>
              <a:t>Many difficult corner cases to consider and handle</a:t>
            </a:r>
          </a:p>
          <a:p>
            <a:pPr lvl="1"/>
            <a:r>
              <a:rPr lang="en-US" dirty="0" smtClean="0"/>
              <a:t>Usually</a:t>
            </a:r>
            <a:r>
              <a:rPr lang="en-US" i="1" dirty="0" smtClean="0"/>
              <a:t> </a:t>
            </a:r>
            <a:r>
              <a:rPr lang="en-US" b="1" dirty="0" smtClean="0"/>
              <a:t>super </a:t>
            </a:r>
            <a:r>
              <a:rPr lang="en-US" b="1" dirty="0" err="1" smtClean="0"/>
              <a:t>sloooooooow</a:t>
            </a:r>
            <a:r>
              <a:rPr lang="en-US" b="1" dirty="0" smtClean="0"/>
              <a:t>…</a:t>
            </a:r>
            <a:endParaRPr lang="en-US" b="1" dirty="0" smtClean="0"/>
          </a:p>
          <a:p>
            <a:pPr lvl="2"/>
            <a:r>
              <a:rPr lang="en-US" dirty="0" smtClean="0"/>
              <a:t>Scans entire file system multiple times</a:t>
            </a:r>
          </a:p>
          <a:p>
            <a:pPr lvl="2"/>
            <a:r>
              <a:rPr lang="en-US" dirty="0" smtClean="0"/>
              <a:t>Consider really large disks, like 400 TB RAID array!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2396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Journaling File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610600" cy="541020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Write intent to do actions (a-c) to </a:t>
            </a:r>
            <a:r>
              <a:rPr lang="en-US" sz="2800" dirty="0" smtClean="0"/>
              <a:t>log (aka “journal”) </a:t>
            </a:r>
            <a:r>
              <a:rPr lang="en-US" sz="2800" i="1" dirty="0" smtClean="0"/>
              <a:t>before</a:t>
            </a:r>
            <a:r>
              <a:rPr lang="en-US" sz="2800" dirty="0" smtClean="0"/>
              <a:t> starting</a:t>
            </a:r>
          </a:p>
          <a:p>
            <a:pPr lvl="1"/>
            <a:r>
              <a:rPr lang="en-US" sz="2400" dirty="0" smtClean="0"/>
              <a:t>Option - read back to verify integrity before continue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Perform operations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Erase log</a:t>
            </a:r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r>
              <a:rPr lang="en-US" sz="2800" dirty="0" smtClean="0"/>
              <a:t>If system crashes, when restart read log and apply operations</a:t>
            </a:r>
          </a:p>
          <a:p>
            <a:r>
              <a:rPr lang="en-US" sz="2800" dirty="0" smtClean="0"/>
              <a:t>Logged operations must be </a:t>
            </a:r>
            <a:r>
              <a:rPr lang="en-US" sz="2800" i="1" dirty="0" smtClean="0"/>
              <a:t>idempotent</a:t>
            </a:r>
            <a:r>
              <a:rPr lang="en-US" sz="2800" dirty="0" smtClean="0"/>
              <a:t> (can be repeated without harm)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59979" y="3657600"/>
            <a:ext cx="8065827" cy="80521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59979" y="3657600"/>
            <a:ext cx="1323833" cy="805218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Superblock</a:t>
            </a:r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1683812" y="3657600"/>
            <a:ext cx="5295332" cy="805218"/>
            <a:chOff x="1433015" y="5609230"/>
            <a:chExt cx="5295332" cy="805218"/>
          </a:xfrm>
        </p:grpSpPr>
        <p:sp>
          <p:nvSpPr>
            <p:cNvPr id="15" name="Rectangle 14"/>
            <p:cNvSpPr/>
            <p:nvPr/>
          </p:nvSpPr>
          <p:spPr>
            <a:xfrm>
              <a:off x="1433015" y="5609230"/>
              <a:ext cx="1323833" cy="80521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Block Group 0</a:t>
              </a:r>
              <a:endParaRPr lang="en-US" sz="2000" dirty="0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756848" y="5609230"/>
              <a:ext cx="1323833" cy="80521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Block Group 1</a:t>
              </a:r>
              <a:endParaRPr lang="en-US" sz="2000" dirty="0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4080681" y="5609230"/>
              <a:ext cx="1323833" cy="80521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…</a:t>
              </a:r>
              <a:endParaRPr lang="en-US" sz="2000" dirty="0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5404514" y="5609230"/>
              <a:ext cx="1323833" cy="80521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Block Group </a:t>
              </a:r>
              <a:r>
                <a:rPr lang="en-US" sz="2000" i="1" dirty="0" smtClean="0"/>
                <a:t>N</a:t>
              </a:r>
              <a:endParaRPr lang="en-US" sz="2000" i="1" dirty="0"/>
            </a:p>
          </p:txBody>
        </p:sp>
      </p:grpSp>
      <p:sp>
        <p:nvSpPr>
          <p:cNvPr id="19" name="Rectangle 18"/>
          <p:cNvSpPr/>
          <p:nvPr/>
        </p:nvSpPr>
        <p:spPr>
          <a:xfrm>
            <a:off x="1683812" y="3657600"/>
            <a:ext cx="1351128" cy="805218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Journal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1870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3.7037E-7 L 0.15226 -0.00093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604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 smtClean="0"/>
              <a:t>Journaling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834" y="1153235"/>
            <a:ext cx="8679977" cy="1808329"/>
          </a:xfrm>
        </p:spPr>
        <p:txBody>
          <a:bodyPr>
            <a:norm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Assume appending new </a:t>
            </a:r>
            <a:r>
              <a:rPr lang="en-US" dirty="0"/>
              <a:t>data </a:t>
            </a:r>
            <a:r>
              <a:rPr lang="en-US" dirty="0" smtClean="0"/>
              <a:t>block (D</a:t>
            </a:r>
            <a:r>
              <a:rPr lang="en-US" baseline="-25000" dirty="0" smtClean="0"/>
              <a:t>2</a:t>
            </a:r>
            <a:r>
              <a:rPr lang="en-US" dirty="0" smtClean="0"/>
              <a:t>) to file</a:t>
            </a:r>
          </a:p>
          <a:p>
            <a:pPr lvl="1"/>
            <a:r>
              <a:rPr lang="en-US" dirty="0" smtClean="0"/>
              <a:t>3 writes: </a:t>
            </a:r>
            <a:r>
              <a:rPr lang="en-US" dirty="0" err="1" smtClean="0">
                <a:solidFill>
                  <a:srgbClr val="0066CC"/>
                </a:solidFill>
              </a:rPr>
              <a:t>inode</a:t>
            </a:r>
            <a:r>
              <a:rPr lang="en-US" dirty="0" smtClean="0">
                <a:solidFill>
                  <a:srgbClr val="0066CC"/>
                </a:solidFill>
              </a:rPr>
              <a:t> v2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9900"/>
                </a:solidFill>
              </a:rPr>
              <a:t>data bitmap v2</a:t>
            </a:r>
            <a:r>
              <a:rPr lang="en-US" dirty="0" smtClean="0"/>
              <a:t>,</a:t>
            </a:r>
            <a:r>
              <a:rPr lang="en-US" dirty="0" smtClean="0">
                <a:solidFill>
                  <a:srgbClr val="009900"/>
                </a:solidFill>
              </a:rPr>
              <a:t> </a:t>
            </a:r>
            <a:r>
              <a:rPr lang="en-US" dirty="0" smtClean="0">
                <a:solidFill>
                  <a:srgbClr val="7030A0"/>
                </a:solidFill>
              </a:rPr>
              <a:t>data </a:t>
            </a:r>
            <a:r>
              <a:rPr lang="en-US" dirty="0" smtClean="0">
                <a:solidFill>
                  <a:srgbClr val="7030A0"/>
                </a:solidFill>
              </a:rPr>
              <a:t>D</a:t>
            </a:r>
            <a:r>
              <a:rPr lang="en-US" baseline="-25000" dirty="0" smtClean="0">
                <a:solidFill>
                  <a:srgbClr val="7030A0"/>
                </a:solidFill>
              </a:rPr>
              <a:t>2</a:t>
            </a:r>
          </a:p>
          <a:p>
            <a:r>
              <a:rPr lang="en-US" dirty="0"/>
              <a:t>Before executing </a:t>
            </a:r>
            <a:r>
              <a:rPr lang="en-US" dirty="0" smtClean="0"/>
              <a:t>writes</a:t>
            </a:r>
            <a:r>
              <a:rPr lang="en-US" dirty="0"/>
              <a:t>, first </a:t>
            </a:r>
            <a:r>
              <a:rPr lang="en-US" dirty="0" smtClean="0"/>
              <a:t>log them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573214" y="3125335"/>
            <a:ext cx="8065827" cy="80521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TextBox 58"/>
          <p:cNvSpPr txBox="1"/>
          <p:nvPr/>
        </p:nvSpPr>
        <p:spPr>
          <a:xfrm rot="16200000">
            <a:off x="-217227" y="3297111"/>
            <a:ext cx="11192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Journal</a:t>
            </a:r>
            <a:endParaRPr lang="en-US" sz="2400" b="1" dirty="0"/>
          </a:p>
        </p:txBody>
      </p:sp>
      <p:sp>
        <p:nvSpPr>
          <p:cNvPr id="60" name="Rectangle 59"/>
          <p:cNvSpPr/>
          <p:nvPr/>
        </p:nvSpPr>
        <p:spPr>
          <a:xfrm>
            <a:off x="2945626" y="3125334"/>
            <a:ext cx="2636308" cy="805218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D</a:t>
            </a:r>
            <a:r>
              <a:rPr lang="en-US" sz="2400" baseline="-25000" dirty="0" smtClean="0"/>
              <a:t>2</a:t>
            </a:r>
            <a:endParaRPr lang="en-US" sz="2400" baseline="-25000" dirty="0"/>
          </a:p>
        </p:txBody>
      </p:sp>
      <p:sp>
        <p:nvSpPr>
          <p:cNvPr id="61" name="Rectangle 60"/>
          <p:cNvSpPr/>
          <p:nvPr/>
        </p:nvSpPr>
        <p:spPr>
          <a:xfrm>
            <a:off x="2195007" y="3125335"/>
            <a:ext cx="750619" cy="805218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B v2</a:t>
            </a:r>
            <a:endParaRPr lang="en-US" sz="2400" dirty="0"/>
          </a:p>
        </p:txBody>
      </p:sp>
      <p:sp>
        <p:nvSpPr>
          <p:cNvPr id="62" name="Rectangle 61"/>
          <p:cNvSpPr/>
          <p:nvPr/>
        </p:nvSpPr>
        <p:spPr>
          <a:xfrm>
            <a:off x="1444388" y="3125334"/>
            <a:ext cx="750619" cy="805218"/>
          </a:xfrm>
          <a:prstGeom prst="rect">
            <a:avLst/>
          </a:prstGeom>
          <a:solidFill>
            <a:schemeClr val="tx2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 v2</a:t>
            </a:r>
            <a:endParaRPr lang="en-US" sz="2400" dirty="0"/>
          </a:p>
        </p:txBody>
      </p:sp>
      <p:sp>
        <p:nvSpPr>
          <p:cNvPr id="63" name="Rectangle 62"/>
          <p:cNvSpPr/>
          <p:nvPr/>
        </p:nvSpPr>
        <p:spPr>
          <a:xfrm>
            <a:off x="573214" y="3125335"/>
            <a:ext cx="871174" cy="80521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TxB</a:t>
            </a:r>
            <a:endParaRPr lang="en-US" sz="2400" dirty="0" smtClean="0"/>
          </a:p>
          <a:p>
            <a:pPr algn="ctr"/>
            <a:r>
              <a:rPr lang="en-US" sz="2400" dirty="0" smtClean="0"/>
              <a:t>ID=1</a:t>
            </a:r>
            <a:endParaRPr lang="en-US" sz="2400" dirty="0"/>
          </a:p>
        </p:txBody>
      </p:sp>
      <p:sp>
        <p:nvSpPr>
          <p:cNvPr id="64" name="Rectangle 63"/>
          <p:cNvSpPr/>
          <p:nvPr/>
        </p:nvSpPr>
        <p:spPr>
          <a:xfrm>
            <a:off x="5581934" y="3125334"/>
            <a:ext cx="871174" cy="80521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TxE</a:t>
            </a:r>
            <a:endParaRPr lang="en-US" sz="2400" dirty="0" smtClean="0"/>
          </a:p>
          <a:p>
            <a:pPr algn="ctr"/>
            <a:r>
              <a:rPr lang="en-US" sz="2400" dirty="0" smtClean="0"/>
              <a:t>ID=1</a:t>
            </a:r>
            <a:endParaRPr lang="en-US" sz="2400" dirty="0"/>
          </a:p>
        </p:txBody>
      </p:sp>
      <p:sp>
        <p:nvSpPr>
          <p:cNvPr id="65" name="Content Placeholder 2"/>
          <p:cNvSpPr txBox="1">
            <a:spLocks/>
          </p:cNvSpPr>
          <p:nvPr/>
        </p:nvSpPr>
        <p:spPr>
          <a:xfrm>
            <a:off x="233105" y="4280847"/>
            <a:ext cx="8679977" cy="25293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/>
            </a:pPr>
            <a:r>
              <a:rPr lang="en-US" sz="2800" dirty="0" err="1" smtClean="0"/>
              <a:t>TxB</a:t>
            </a:r>
            <a:r>
              <a:rPr lang="en-US" sz="2800" dirty="0" smtClean="0"/>
              <a:t>: Begin </a:t>
            </a:r>
            <a:r>
              <a:rPr lang="en-US" sz="2800" dirty="0" smtClean="0"/>
              <a:t>new transaction with unique ID=1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Write updated meta-data </a:t>
            </a:r>
            <a:r>
              <a:rPr lang="en-US" sz="2800" dirty="0" smtClean="0"/>
              <a:t>block (</a:t>
            </a:r>
            <a:r>
              <a:rPr lang="en-US" sz="2800" dirty="0" err="1" smtClean="0">
                <a:solidFill>
                  <a:srgbClr val="0070C0"/>
                </a:solidFill>
              </a:rPr>
              <a:t>inode</a:t>
            </a:r>
            <a:r>
              <a:rPr lang="en-US" sz="2800" dirty="0" smtClean="0"/>
              <a:t>, </a:t>
            </a:r>
            <a:r>
              <a:rPr lang="en-US" sz="2800" dirty="0" smtClean="0">
                <a:solidFill>
                  <a:srgbClr val="008000"/>
                </a:solidFill>
              </a:rPr>
              <a:t>data bitmap</a:t>
            </a:r>
            <a:r>
              <a:rPr lang="en-US" sz="2800" dirty="0" smtClean="0"/>
              <a:t>)</a:t>
            </a:r>
            <a:endParaRPr lang="en-US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Write file </a:t>
            </a:r>
            <a:r>
              <a:rPr lang="en-US" sz="2800" dirty="0" smtClean="0">
                <a:solidFill>
                  <a:srgbClr val="7030A0"/>
                </a:solidFill>
              </a:rPr>
              <a:t>data block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err="1" smtClean="0"/>
              <a:t>TxE</a:t>
            </a:r>
            <a:r>
              <a:rPr lang="en-US" sz="2800" dirty="0" smtClean="0"/>
              <a:t>: Write </a:t>
            </a:r>
            <a:r>
              <a:rPr lang="en-US" sz="2800" dirty="0" smtClean="0"/>
              <a:t>end-of-transaction with ID=</a:t>
            </a:r>
            <a:r>
              <a:rPr lang="en-US" sz="2800" i="1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431300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 animBg="1"/>
      <p:bldP spid="61" grpId="0" animBg="1"/>
      <p:bldP spid="62" grpId="0" animBg="1"/>
      <p:bldP spid="63" grpId="0" animBg="1"/>
      <p:bldP spid="64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Commits and Checkpoints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387" y="1447800"/>
            <a:ext cx="8679977" cy="1125946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Transaction </a:t>
            </a:r>
            <a:r>
              <a:rPr lang="en-US" sz="2800" dirty="0" smtClean="0">
                <a:solidFill>
                  <a:schemeClr val="accent1"/>
                </a:solidFill>
              </a:rPr>
              <a:t>committed</a:t>
            </a:r>
            <a:r>
              <a:rPr lang="en-US" sz="2800" dirty="0" smtClean="0"/>
              <a:t> after all writes to log complete</a:t>
            </a:r>
          </a:p>
          <a:p>
            <a:r>
              <a:rPr lang="en-US" sz="2800" dirty="0" smtClean="0"/>
              <a:t>After transaction is </a:t>
            </a:r>
            <a:r>
              <a:rPr lang="en-US" sz="2800" dirty="0" smtClean="0"/>
              <a:t>completed, </a:t>
            </a:r>
            <a:r>
              <a:rPr lang="en-US" sz="2800" dirty="0" smtClean="0"/>
              <a:t>OS </a:t>
            </a:r>
            <a:r>
              <a:rPr lang="en-US" sz="2800" dirty="0" smtClean="0">
                <a:solidFill>
                  <a:schemeClr val="accent1"/>
                </a:solidFill>
              </a:rPr>
              <a:t>checkpoints</a:t>
            </a:r>
            <a:r>
              <a:rPr lang="en-US" sz="2800" dirty="0" smtClean="0"/>
              <a:t> update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28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575179" y="3615633"/>
            <a:ext cx="7130948" cy="45715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01387" y="3615633"/>
            <a:ext cx="11192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Journal</a:t>
            </a:r>
            <a:endParaRPr lang="en-US" sz="2400" b="1" dirty="0"/>
          </a:p>
        </p:txBody>
      </p:sp>
      <p:sp>
        <p:nvSpPr>
          <p:cNvPr id="7" name="Rectangle 6"/>
          <p:cNvSpPr/>
          <p:nvPr/>
        </p:nvSpPr>
        <p:spPr>
          <a:xfrm>
            <a:off x="3947590" y="3615632"/>
            <a:ext cx="2636308" cy="457152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D</a:t>
            </a:r>
            <a:r>
              <a:rPr lang="en-US" sz="2400" baseline="-25000" dirty="0" smtClean="0"/>
              <a:t>2</a:t>
            </a:r>
            <a:endParaRPr lang="en-US" sz="2400" baseline="-25000" dirty="0"/>
          </a:p>
        </p:txBody>
      </p:sp>
      <p:sp>
        <p:nvSpPr>
          <p:cNvPr id="8" name="Rectangle 7"/>
          <p:cNvSpPr/>
          <p:nvPr/>
        </p:nvSpPr>
        <p:spPr>
          <a:xfrm>
            <a:off x="3196971" y="3615633"/>
            <a:ext cx="750619" cy="457152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B v2</a:t>
            </a:r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2446352" y="3615632"/>
            <a:ext cx="750619" cy="457152"/>
          </a:xfrm>
          <a:prstGeom prst="rect">
            <a:avLst/>
          </a:prstGeom>
          <a:solidFill>
            <a:schemeClr val="tx2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 v2</a:t>
            </a:r>
            <a:endParaRPr lang="en-US" sz="2400" dirty="0"/>
          </a:p>
        </p:txBody>
      </p:sp>
      <p:sp>
        <p:nvSpPr>
          <p:cNvPr id="10" name="Rectangle 9"/>
          <p:cNvSpPr/>
          <p:nvPr/>
        </p:nvSpPr>
        <p:spPr>
          <a:xfrm>
            <a:off x="1575178" y="3615633"/>
            <a:ext cx="871174" cy="45715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TxB</a:t>
            </a:r>
            <a:endParaRPr lang="en-US" sz="2400" dirty="0" smtClean="0"/>
          </a:p>
        </p:txBody>
      </p:sp>
      <p:sp>
        <p:nvSpPr>
          <p:cNvPr id="11" name="Rectangle 10"/>
          <p:cNvSpPr/>
          <p:nvPr/>
        </p:nvSpPr>
        <p:spPr>
          <a:xfrm>
            <a:off x="6583898" y="3615632"/>
            <a:ext cx="871174" cy="45715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TxE</a:t>
            </a:r>
            <a:endParaRPr lang="en-US" sz="2400" dirty="0" smtClean="0"/>
          </a:p>
        </p:txBody>
      </p:sp>
      <p:grpSp>
        <p:nvGrpSpPr>
          <p:cNvPr id="12" name="Group 11"/>
          <p:cNvGrpSpPr/>
          <p:nvPr/>
        </p:nvGrpSpPr>
        <p:grpSpPr>
          <a:xfrm>
            <a:off x="406031" y="4272068"/>
            <a:ext cx="8300096" cy="1642756"/>
            <a:chOff x="445806" y="3645753"/>
            <a:chExt cx="8300096" cy="1642756"/>
          </a:xfrm>
        </p:grpSpPr>
        <p:sp>
          <p:nvSpPr>
            <p:cNvPr id="13" name="Rectangle 12"/>
            <p:cNvSpPr/>
            <p:nvPr/>
          </p:nvSpPr>
          <p:spPr>
            <a:xfrm>
              <a:off x="445806" y="4353639"/>
              <a:ext cx="232012" cy="36849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692982" y="4353639"/>
              <a:ext cx="232012" cy="368490"/>
            </a:xfrm>
            <a:prstGeom prst="rect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940158" y="4353639"/>
              <a:ext cx="232012" cy="36849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1187335" y="4353639"/>
              <a:ext cx="232012" cy="36849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445806" y="4722129"/>
              <a:ext cx="232012" cy="36849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692982" y="4722129"/>
              <a:ext cx="232012" cy="36849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940158" y="4722129"/>
              <a:ext cx="232012" cy="36849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1187335" y="4722129"/>
              <a:ext cx="232012" cy="36849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1483038" y="4353639"/>
              <a:ext cx="232012" cy="36849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1730214" y="4353639"/>
              <a:ext cx="232012" cy="36849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1977390" y="4353639"/>
              <a:ext cx="232012" cy="36849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2224567" y="4353639"/>
              <a:ext cx="232012" cy="36849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1483038" y="4722129"/>
              <a:ext cx="232012" cy="368490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1730214" y="4722129"/>
              <a:ext cx="232012" cy="36849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1977390" y="4722129"/>
              <a:ext cx="232012" cy="36849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2224567" y="4722129"/>
              <a:ext cx="232012" cy="36849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2513447" y="4353639"/>
              <a:ext cx="514062" cy="36849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3027509" y="4353639"/>
              <a:ext cx="514062" cy="368490"/>
            </a:xfrm>
            <a:prstGeom prst="rect">
              <a:avLst/>
            </a:prstGeom>
            <a:solidFill>
              <a:schemeClr val="tx2"/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/>
                <a:t>v</a:t>
              </a:r>
              <a:r>
                <a:rPr lang="en-US" sz="2400" dirty="0" smtClean="0"/>
                <a:t>1</a:t>
              </a:r>
              <a:endParaRPr lang="en-US" sz="2400" dirty="0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3541571" y="4353639"/>
              <a:ext cx="514062" cy="36849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4055633" y="4353639"/>
              <a:ext cx="514062" cy="36849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2513447" y="4722129"/>
              <a:ext cx="514062" cy="36849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3027509" y="4722129"/>
              <a:ext cx="514062" cy="36849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3541571" y="4722129"/>
              <a:ext cx="514062" cy="36849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4055633" y="4722129"/>
              <a:ext cx="514062" cy="36849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4628839" y="4353639"/>
              <a:ext cx="514062" cy="73698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aseline="-25000" dirty="0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5142901" y="4353639"/>
              <a:ext cx="514062" cy="73698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aseline="-25000" dirty="0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5656963" y="4353639"/>
              <a:ext cx="514062" cy="73698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aseline="-25000" dirty="0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6171025" y="4353639"/>
              <a:ext cx="514062" cy="73698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aseline="-25000" dirty="0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6685087" y="4353639"/>
              <a:ext cx="514062" cy="736980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D</a:t>
              </a:r>
              <a:r>
                <a:rPr lang="en-US" sz="2400" baseline="-25000" dirty="0" smtClean="0"/>
                <a:t>1</a:t>
              </a:r>
              <a:endParaRPr lang="en-US" sz="2400" baseline="-25000" dirty="0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7203716" y="4353639"/>
              <a:ext cx="514062" cy="73698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aseline="-25000" dirty="0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7717778" y="4353639"/>
              <a:ext cx="514062" cy="73698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aseline="-25000" dirty="0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8231840" y="4353639"/>
              <a:ext cx="514062" cy="73698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aseline="-25000" dirty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466842" y="3645753"/>
              <a:ext cx="952505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 err="1" smtClean="0"/>
                <a:t>Inode</a:t>
              </a:r>
              <a:endParaRPr lang="en-US" sz="2000" b="1" dirty="0" smtClean="0"/>
            </a:p>
            <a:p>
              <a:pPr algn="ctr"/>
              <a:r>
                <a:rPr lang="en-US" sz="2000" b="1" dirty="0" smtClean="0"/>
                <a:t>Bitmap</a:t>
              </a:r>
              <a:endParaRPr lang="en-US" sz="2000" b="1" dirty="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1515447" y="3645753"/>
              <a:ext cx="952505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 smtClean="0"/>
                <a:t>Data</a:t>
              </a:r>
            </a:p>
            <a:p>
              <a:pPr algn="ctr"/>
              <a:r>
                <a:rPr lang="en-US" sz="2000" b="1" dirty="0" smtClean="0"/>
                <a:t>Bitmap</a:t>
              </a:r>
              <a:endParaRPr lang="en-US" sz="2000" b="1" dirty="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3091768" y="3799641"/>
              <a:ext cx="89960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 err="1" smtClean="0"/>
                <a:t>Inodes</a:t>
              </a:r>
              <a:endParaRPr lang="en-US" sz="2000" b="1" dirty="0" smtClean="0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5975410" y="3799641"/>
              <a:ext cx="141679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 smtClean="0"/>
                <a:t>Data Blocks</a:t>
              </a:r>
            </a:p>
          </p:txBody>
        </p:sp>
        <p:cxnSp>
          <p:nvCxnSpPr>
            <p:cNvPr id="49" name="Straight Connector 48"/>
            <p:cNvCxnSpPr/>
            <p:nvPr/>
          </p:nvCxnSpPr>
          <p:spPr>
            <a:xfrm>
              <a:off x="1455742" y="3691721"/>
              <a:ext cx="0" cy="1596788"/>
            </a:xfrm>
            <a:prstGeom prst="line">
              <a:avLst/>
            </a:prstGeom>
            <a:ln w="381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>
              <a:off x="2483875" y="3691721"/>
              <a:ext cx="0" cy="1596788"/>
            </a:xfrm>
            <a:prstGeom prst="line">
              <a:avLst/>
            </a:prstGeom>
            <a:ln w="381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>
              <a:off x="4596993" y="3691721"/>
              <a:ext cx="0" cy="1596788"/>
            </a:xfrm>
            <a:prstGeom prst="line">
              <a:avLst/>
            </a:prstGeom>
            <a:ln w="381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2" name="Rectangle 51"/>
          <p:cNvSpPr/>
          <p:nvPr/>
        </p:nvSpPr>
        <p:spPr>
          <a:xfrm>
            <a:off x="2987733" y="4979954"/>
            <a:ext cx="514062" cy="368490"/>
          </a:xfrm>
          <a:prstGeom prst="rect">
            <a:avLst/>
          </a:prstGeom>
          <a:solidFill>
            <a:schemeClr val="tx2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v</a:t>
            </a:r>
            <a:r>
              <a:rPr lang="en-US" sz="2400" dirty="0"/>
              <a:t>2</a:t>
            </a:r>
          </a:p>
        </p:txBody>
      </p:sp>
      <p:sp>
        <p:nvSpPr>
          <p:cNvPr id="53" name="Rectangle 52"/>
          <p:cNvSpPr/>
          <p:nvPr/>
        </p:nvSpPr>
        <p:spPr>
          <a:xfrm>
            <a:off x="7163941" y="4979954"/>
            <a:ext cx="514062" cy="736980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D</a:t>
            </a:r>
            <a:r>
              <a:rPr lang="en-US" sz="2400" baseline="-25000" dirty="0"/>
              <a:t>2</a:t>
            </a:r>
          </a:p>
        </p:txBody>
      </p:sp>
      <p:sp>
        <p:nvSpPr>
          <p:cNvPr id="54" name="Rectangle 53"/>
          <p:cNvSpPr/>
          <p:nvPr/>
        </p:nvSpPr>
        <p:spPr>
          <a:xfrm>
            <a:off x="1691955" y="5348444"/>
            <a:ext cx="232012" cy="36849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56" name="Straight Arrow Connector 55"/>
          <p:cNvCxnSpPr/>
          <p:nvPr/>
        </p:nvCxnSpPr>
        <p:spPr>
          <a:xfrm flipV="1">
            <a:off x="3251629" y="5299377"/>
            <a:ext cx="0" cy="786047"/>
          </a:xfrm>
          <a:prstGeom prst="straightConnector1">
            <a:avLst/>
          </a:prstGeom>
          <a:ln w="76200">
            <a:solidFill>
              <a:schemeClr val="accent3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flipV="1">
            <a:off x="1809477" y="5666373"/>
            <a:ext cx="0" cy="419051"/>
          </a:xfrm>
          <a:prstGeom prst="straightConnector1">
            <a:avLst/>
          </a:prstGeom>
          <a:ln w="76200">
            <a:solidFill>
              <a:schemeClr val="accent3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 flipV="1">
            <a:off x="7420972" y="5666374"/>
            <a:ext cx="0" cy="419050"/>
          </a:xfrm>
          <a:prstGeom prst="straightConnector1">
            <a:avLst/>
          </a:prstGeom>
          <a:ln w="76200">
            <a:solidFill>
              <a:schemeClr val="accent3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Content Placeholder 2"/>
          <p:cNvSpPr txBox="1">
            <a:spLocks/>
          </p:cNvSpPr>
          <p:nvPr/>
        </p:nvSpPr>
        <p:spPr>
          <a:xfrm>
            <a:off x="249075" y="6037056"/>
            <a:ext cx="8679977" cy="7390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/>
              <a:t>Final step: </a:t>
            </a:r>
            <a:r>
              <a:rPr lang="en-US" sz="2800" dirty="0" smtClean="0">
                <a:solidFill>
                  <a:schemeClr val="accent1"/>
                </a:solidFill>
              </a:rPr>
              <a:t>free</a:t>
            </a:r>
            <a:r>
              <a:rPr lang="en-US" sz="2800" dirty="0" smtClean="0"/>
              <a:t> </a:t>
            </a:r>
            <a:r>
              <a:rPr lang="en-US" sz="2800" dirty="0" err="1" smtClean="0"/>
              <a:t>checkpointed</a:t>
            </a:r>
            <a:r>
              <a:rPr lang="en-US" sz="2800" dirty="0" smtClean="0"/>
              <a:t> transaction</a:t>
            </a:r>
            <a:endParaRPr lang="en-US" sz="2800" dirty="0"/>
          </a:p>
        </p:txBody>
      </p:sp>
      <p:sp>
        <p:nvSpPr>
          <p:cNvPr id="59" name="Rectangular Callout 58"/>
          <p:cNvSpPr/>
          <p:nvPr/>
        </p:nvSpPr>
        <p:spPr>
          <a:xfrm>
            <a:off x="6644034" y="2828958"/>
            <a:ext cx="1776636" cy="547600"/>
          </a:xfrm>
          <a:prstGeom prst="wedgeRectCallout">
            <a:avLst>
              <a:gd name="adj1" fmla="val -19330"/>
              <a:gd name="adj2" fmla="val 104068"/>
            </a:avLst>
          </a:prstGeom>
          <a:solidFill>
            <a:schemeClr val="accent2"/>
          </a:solidFill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Committed!</a:t>
            </a:r>
            <a:endParaRPr lang="en-US" sz="2400" dirty="0"/>
          </a:p>
        </p:txBody>
      </p:sp>
      <p:sp>
        <p:nvSpPr>
          <p:cNvPr id="66" name="Rectangular Callout 65"/>
          <p:cNvSpPr/>
          <p:nvPr/>
        </p:nvSpPr>
        <p:spPr>
          <a:xfrm>
            <a:off x="6811485" y="4272293"/>
            <a:ext cx="2035791" cy="547600"/>
          </a:xfrm>
          <a:prstGeom prst="wedgeRectCallout">
            <a:avLst>
              <a:gd name="adj1" fmla="val -19330"/>
              <a:gd name="adj2" fmla="val 104068"/>
            </a:avLst>
          </a:prstGeom>
          <a:solidFill>
            <a:schemeClr val="accent2"/>
          </a:solidFill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Checkpointed</a:t>
            </a:r>
            <a:r>
              <a:rPr lang="en-US" sz="2400" dirty="0" smtClean="0"/>
              <a:t>!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76701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500"/>
                            </p:stCondLst>
                            <p:childTnLst>
                              <p:par>
                                <p:cTn id="4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00"/>
                            </p:stCondLst>
                            <p:childTnLst>
                              <p:par>
                                <p:cTn id="5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500"/>
                            </p:stCondLst>
                            <p:childTnLst>
                              <p:par>
                                <p:cTn id="5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3000"/>
                            </p:stCondLst>
                            <p:childTnLst>
                              <p:par>
                                <p:cTn id="6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14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7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7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8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8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8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9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9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52" grpId="0" animBg="1"/>
      <p:bldP spid="53" grpId="0" animBg="1"/>
      <p:bldP spid="54" grpId="0" animBg="1"/>
      <p:bldP spid="65" grpId="0"/>
      <p:bldP spid="59" grpId="0" animBg="1"/>
      <p:bldP spid="59" grpId="1" animBg="1"/>
      <p:bldP spid="66" grpId="0" animBg="1"/>
      <p:bldP spid="66" grpId="1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Crash Recovery (1 of 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509" y="1432585"/>
            <a:ext cx="7798556" cy="181515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What if system crashes during logging?</a:t>
            </a:r>
          </a:p>
          <a:p>
            <a:pPr lvl="1"/>
            <a:r>
              <a:rPr lang="en-US" sz="2400" dirty="0" smtClean="0"/>
              <a:t>If transaction not committed, data lost</a:t>
            </a:r>
          </a:p>
          <a:p>
            <a:pPr lvl="1"/>
            <a:r>
              <a:rPr lang="en-US" sz="2400" dirty="0" smtClean="0"/>
              <a:t>But, file system remains consistent!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29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575179" y="3413112"/>
            <a:ext cx="7130948" cy="45715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01387" y="3413112"/>
            <a:ext cx="11192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Journal</a:t>
            </a:r>
            <a:endParaRPr lang="en-US" sz="2400" b="1" dirty="0"/>
          </a:p>
        </p:txBody>
      </p:sp>
      <p:sp>
        <p:nvSpPr>
          <p:cNvPr id="7" name="Rectangle 6"/>
          <p:cNvSpPr/>
          <p:nvPr/>
        </p:nvSpPr>
        <p:spPr>
          <a:xfrm>
            <a:off x="3947590" y="3413111"/>
            <a:ext cx="1318154" cy="457152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D</a:t>
            </a:r>
            <a:r>
              <a:rPr lang="en-US" sz="2400" baseline="-25000" dirty="0" smtClean="0"/>
              <a:t>2</a:t>
            </a:r>
            <a:endParaRPr lang="en-US" sz="2400" baseline="-25000" dirty="0"/>
          </a:p>
        </p:txBody>
      </p:sp>
      <p:sp>
        <p:nvSpPr>
          <p:cNvPr id="8" name="Rectangle 7"/>
          <p:cNvSpPr/>
          <p:nvPr/>
        </p:nvSpPr>
        <p:spPr>
          <a:xfrm>
            <a:off x="3196971" y="3413112"/>
            <a:ext cx="750619" cy="457152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B v2</a:t>
            </a:r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2446352" y="3413111"/>
            <a:ext cx="750619" cy="457152"/>
          </a:xfrm>
          <a:prstGeom prst="rect">
            <a:avLst/>
          </a:prstGeom>
          <a:solidFill>
            <a:schemeClr val="tx2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 v2</a:t>
            </a:r>
            <a:endParaRPr lang="en-US" sz="2400" dirty="0"/>
          </a:p>
        </p:txBody>
      </p:sp>
      <p:sp>
        <p:nvSpPr>
          <p:cNvPr id="10" name="Rectangle 9"/>
          <p:cNvSpPr/>
          <p:nvPr/>
        </p:nvSpPr>
        <p:spPr>
          <a:xfrm>
            <a:off x="1575178" y="3413112"/>
            <a:ext cx="871174" cy="45715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TxB</a:t>
            </a:r>
            <a:endParaRPr lang="en-US" sz="2400" dirty="0" smtClean="0"/>
          </a:p>
        </p:txBody>
      </p:sp>
      <p:grpSp>
        <p:nvGrpSpPr>
          <p:cNvPr id="12" name="Group 11"/>
          <p:cNvGrpSpPr/>
          <p:nvPr/>
        </p:nvGrpSpPr>
        <p:grpSpPr>
          <a:xfrm>
            <a:off x="406031" y="4069547"/>
            <a:ext cx="8300096" cy="1642756"/>
            <a:chOff x="445806" y="3645753"/>
            <a:chExt cx="8300096" cy="1642756"/>
          </a:xfrm>
        </p:grpSpPr>
        <p:sp>
          <p:nvSpPr>
            <p:cNvPr id="13" name="Rectangle 12"/>
            <p:cNvSpPr/>
            <p:nvPr/>
          </p:nvSpPr>
          <p:spPr>
            <a:xfrm>
              <a:off x="445806" y="4353639"/>
              <a:ext cx="232012" cy="36849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692982" y="4353639"/>
              <a:ext cx="232012" cy="368490"/>
            </a:xfrm>
            <a:prstGeom prst="rect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940158" y="4353639"/>
              <a:ext cx="232012" cy="36849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1187335" y="4353639"/>
              <a:ext cx="232012" cy="36849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445806" y="4722129"/>
              <a:ext cx="232012" cy="36849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692982" y="4722129"/>
              <a:ext cx="232012" cy="36849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940158" y="4722129"/>
              <a:ext cx="232012" cy="36849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1187335" y="4722129"/>
              <a:ext cx="232012" cy="36849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1483038" y="4353639"/>
              <a:ext cx="232012" cy="36849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1730214" y="4353639"/>
              <a:ext cx="232012" cy="36849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1977390" y="4353639"/>
              <a:ext cx="232012" cy="36849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2224567" y="4353639"/>
              <a:ext cx="232012" cy="36849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1483038" y="4722129"/>
              <a:ext cx="232012" cy="368490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1730214" y="4722129"/>
              <a:ext cx="232012" cy="36849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1977390" y="4722129"/>
              <a:ext cx="232012" cy="36849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2224567" y="4722129"/>
              <a:ext cx="232012" cy="36849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2513447" y="4353639"/>
              <a:ext cx="514062" cy="36849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3027509" y="4353639"/>
              <a:ext cx="514062" cy="368490"/>
            </a:xfrm>
            <a:prstGeom prst="rect">
              <a:avLst/>
            </a:prstGeom>
            <a:solidFill>
              <a:schemeClr val="tx2"/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/>
                <a:t>v</a:t>
              </a:r>
              <a:r>
                <a:rPr lang="en-US" sz="2400" dirty="0" smtClean="0"/>
                <a:t>1</a:t>
              </a:r>
              <a:endParaRPr lang="en-US" sz="2400" dirty="0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3541571" y="4353639"/>
              <a:ext cx="514062" cy="36849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4055633" y="4353639"/>
              <a:ext cx="514062" cy="36849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2513447" y="4722129"/>
              <a:ext cx="514062" cy="36849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3027509" y="4722129"/>
              <a:ext cx="514062" cy="36849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3541571" y="4722129"/>
              <a:ext cx="514062" cy="36849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4055633" y="4722129"/>
              <a:ext cx="514062" cy="36849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4628839" y="4353639"/>
              <a:ext cx="514062" cy="73698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aseline="-25000" dirty="0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5142901" y="4353639"/>
              <a:ext cx="514062" cy="73698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aseline="-25000" dirty="0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5656963" y="4353639"/>
              <a:ext cx="514062" cy="73698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aseline="-25000" dirty="0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6171025" y="4353639"/>
              <a:ext cx="514062" cy="73698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aseline="-25000" dirty="0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6685087" y="4353639"/>
              <a:ext cx="514062" cy="736980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D</a:t>
              </a:r>
              <a:r>
                <a:rPr lang="en-US" sz="2400" baseline="-25000" dirty="0" smtClean="0"/>
                <a:t>1</a:t>
              </a:r>
              <a:endParaRPr lang="en-US" sz="2400" baseline="-25000" dirty="0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7203716" y="4353639"/>
              <a:ext cx="514062" cy="73698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aseline="-25000" dirty="0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7717778" y="4353639"/>
              <a:ext cx="514062" cy="73698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aseline="-25000" dirty="0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8231840" y="4353639"/>
              <a:ext cx="514062" cy="73698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aseline="-25000" dirty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466842" y="3645753"/>
              <a:ext cx="952505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 err="1" smtClean="0"/>
                <a:t>Inode</a:t>
              </a:r>
              <a:endParaRPr lang="en-US" sz="2000" b="1" dirty="0" smtClean="0"/>
            </a:p>
            <a:p>
              <a:pPr algn="ctr"/>
              <a:r>
                <a:rPr lang="en-US" sz="2000" b="1" dirty="0" smtClean="0"/>
                <a:t>Bitmap</a:t>
              </a:r>
              <a:endParaRPr lang="en-US" sz="2000" b="1" dirty="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1515447" y="3645753"/>
              <a:ext cx="952505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 smtClean="0"/>
                <a:t>Data</a:t>
              </a:r>
            </a:p>
            <a:p>
              <a:pPr algn="ctr"/>
              <a:r>
                <a:rPr lang="en-US" sz="2000" b="1" dirty="0" smtClean="0"/>
                <a:t>Bitmap</a:t>
              </a:r>
              <a:endParaRPr lang="en-US" sz="2000" b="1" dirty="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3091768" y="3799641"/>
              <a:ext cx="89960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 err="1" smtClean="0"/>
                <a:t>Inodes</a:t>
              </a:r>
              <a:endParaRPr lang="en-US" sz="2000" b="1" dirty="0" smtClean="0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5975410" y="3799641"/>
              <a:ext cx="141679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 smtClean="0"/>
                <a:t>Data Blocks</a:t>
              </a:r>
            </a:p>
          </p:txBody>
        </p:sp>
        <p:cxnSp>
          <p:nvCxnSpPr>
            <p:cNvPr id="49" name="Straight Connector 48"/>
            <p:cNvCxnSpPr/>
            <p:nvPr/>
          </p:nvCxnSpPr>
          <p:spPr>
            <a:xfrm>
              <a:off x="1455742" y="3691721"/>
              <a:ext cx="0" cy="1596788"/>
            </a:xfrm>
            <a:prstGeom prst="line">
              <a:avLst/>
            </a:prstGeom>
            <a:ln w="381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>
              <a:off x="2483875" y="3691721"/>
              <a:ext cx="0" cy="1596788"/>
            </a:xfrm>
            <a:prstGeom prst="line">
              <a:avLst/>
            </a:prstGeom>
            <a:ln w="381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>
              <a:off x="4596993" y="3691721"/>
              <a:ext cx="0" cy="1596788"/>
            </a:xfrm>
            <a:prstGeom prst="line">
              <a:avLst/>
            </a:prstGeom>
            <a:ln w="381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8" name="Group 57"/>
          <p:cNvGrpSpPr/>
          <p:nvPr/>
        </p:nvGrpSpPr>
        <p:grpSpPr>
          <a:xfrm>
            <a:off x="4846095" y="3003614"/>
            <a:ext cx="1175029" cy="1111901"/>
            <a:chOff x="2524837" y="1074860"/>
            <a:chExt cx="1105469" cy="1091820"/>
          </a:xfrm>
        </p:grpSpPr>
        <p:sp>
          <p:nvSpPr>
            <p:cNvPr id="59" name="Isosceles Triangle 58"/>
            <p:cNvSpPr/>
            <p:nvPr/>
          </p:nvSpPr>
          <p:spPr>
            <a:xfrm>
              <a:off x="2524837" y="1074860"/>
              <a:ext cx="1105469" cy="1091820"/>
            </a:xfrm>
            <a:prstGeom prst="triangle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Lightning Bolt 59"/>
            <p:cNvSpPr/>
            <p:nvPr/>
          </p:nvSpPr>
          <p:spPr>
            <a:xfrm rot="20212688" flipH="1">
              <a:off x="2742766" y="1409878"/>
              <a:ext cx="584986" cy="611930"/>
            </a:xfrm>
            <a:prstGeom prst="lightningBol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28469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14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4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5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5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052596"/>
            <a:ext cx="5791200" cy="36297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Motivation – Bottom Up: Hard Disks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6136" y="4495800"/>
            <a:ext cx="4343400" cy="1576295"/>
          </a:xfrm>
        </p:spPr>
        <p:txBody>
          <a:bodyPr>
            <a:normAutofit/>
          </a:bodyPr>
          <a:lstStyle/>
          <a:p>
            <a:pPr marL="609600" indent="-609600"/>
            <a:r>
              <a:rPr lang="en-US" sz="2400" dirty="0" smtClean="0"/>
              <a:t>Requirements</a:t>
            </a:r>
          </a:p>
          <a:p>
            <a:pPr marL="1009650" lvl="1" indent="-609600"/>
            <a:r>
              <a:rPr lang="en-US" sz="2000" dirty="0" smtClean="0"/>
              <a:t>Differentiation of data blocks </a:t>
            </a:r>
            <a:endParaRPr lang="en-US" sz="2000" dirty="0"/>
          </a:p>
          <a:p>
            <a:pPr marL="1009650" lvl="1" indent="-609600"/>
            <a:r>
              <a:rPr lang="en-US" sz="2000" dirty="0" smtClean="0"/>
              <a:t>Reading and </a:t>
            </a:r>
            <a:r>
              <a:rPr lang="en-US" sz="2000" dirty="0"/>
              <a:t>writing of </a:t>
            </a:r>
            <a:r>
              <a:rPr lang="en-US" sz="2000" dirty="0" smtClean="0"/>
              <a:t>blocks</a:t>
            </a:r>
          </a:p>
          <a:p>
            <a:pPr marL="1009650" lvl="1" indent="-609600"/>
            <a:r>
              <a:rPr lang="en-US" sz="2000" dirty="0" smtClean="0"/>
              <a:t>Efficient access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328448" y="2501177"/>
            <a:ext cx="1192955" cy="461665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bs</a:t>
            </a:r>
            <a:r>
              <a:rPr lang="en-US" sz="1200" dirty="0" smtClean="0"/>
              <a:t> – boot sector</a:t>
            </a:r>
          </a:p>
          <a:p>
            <a:r>
              <a:rPr lang="en-US" sz="1200" dirty="0" err="1" smtClean="0"/>
              <a:t>sb</a:t>
            </a:r>
            <a:r>
              <a:rPr lang="en-US" sz="1200" dirty="0" smtClean="0"/>
              <a:t> – super block</a:t>
            </a:r>
            <a:endParaRPr lang="en-US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7092505" y="2269132"/>
            <a:ext cx="1828800" cy="1200329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Disks come formatted with blocks (typically 512 bytes)</a:t>
            </a:r>
          </a:p>
        </p:txBody>
      </p:sp>
      <p:sp>
        <p:nvSpPr>
          <p:cNvPr id="6" name="Rectangle 5"/>
          <p:cNvSpPr/>
          <p:nvPr/>
        </p:nvSpPr>
        <p:spPr>
          <a:xfrm>
            <a:off x="5041010" y="4901140"/>
            <a:ext cx="3880295" cy="147732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dirty="0"/>
              <a:t>CRUX: HOW TO </a:t>
            </a:r>
            <a:r>
              <a:rPr lang="en-US" dirty="0" smtClean="0"/>
              <a:t>IMPLEMENT A FILE SYSTEM ON A HARD DISK </a:t>
            </a:r>
          </a:p>
          <a:p>
            <a:pPr algn="ctr"/>
            <a:r>
              <a:rPr lang="en-US" dirty="0" smtClean="0"/>
              <a:t>How to find </a:t>
            </a:r>
            <a:r>
              <a:rPr lang="en-US" dirty="0"/>
              <a:t>information? </a:t>
            </a:r>
            <a:endParaRPr lang="en-US" dirty="0" smtClean="0"/>
          </a:p>
          <a:p>
            <a:pPr algn="ctr"/>
            <a:r>
              <a:rPr lang="en-US" dirty="0" smtClean="0"/>
              <a:t>How </a:t>
            </a:r>
            <a:r>
              <a:rPr lang="en-US" dirty="0"/>
              <a:t>to map blocks to </a:t>
            </a:r>
            <a:r>
              <a:rPr lang="en-US" dirty="0" smtClean="0"/>
              <a:t>files of all sizes?</a:t>
            </a:r>
          </a:p>
          <a:p>
            <a:pPr algn="ctr"/>
            <a:r>
              <a:rPr lang="en-US" dirty="0" smtClean="0"/>
              <a:t>How </a:t>
            </a:r>
            <a:r>
              <a:rPr lang="en-US" dirty="0" smtClean="0"/>
              <a:t>to know </a:t>
            </a:r>
            <a:r>
              <a:rPr lang="en-US" dirty="0"/>
              <a:t>which blocks are free?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38063" y="6090231"/>
            <a:ext cx="3847774" cy="523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/>
          <a:p>
            <a:pPr algn="ctr"/>
            <a:r>
              <a:rPr lang="en-US" sz="2800" dirty="0"/>
              <a:t>Solution? </a:t>
            </a:r>
            <a:r>
              <a:rPr lang="en-US" sz="2800" dirty="0" smtClean="0">
                <a:solidFill>
                  <a:schemeClr val="accent1"/>
                </a:solidFill>
              </a:rPr>
              <a:t>File Systems</a:t>
            </a:r>
            <a:endParaRPr lang="en-US" sz="28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682490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Crash Recovery (2 of 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654" y="1371600"/>
            <a:ext cx="8925636" cy="4954137"/>
          </a:xfrm>
        </p:spPr>
        <p:txBody>
          <a:bodyPr>
            <a:normAutofit/>
          </a:bodyPr>
          <a:lstStyle/>
          <a:p>
            <a:r>
              <a:rPr lang="en-US" sz="2800" dirty="0"/>
              <a:t>What if </a:t>
            </a:r>
            <a:r>
              <a:rPr lang="en-US" sz="2800" dirty="0" smtClean="0"/>
              <a:t>system </a:t>
            </a:r>
            <a:r>
              <a:rPr lang="en-US" sz="2800" dirty="0"/>
              <a:t>crashes during </a:t>
            </a:r>
            <a:r>
              <a:rPr lang="en-US" sz="2800" dirty="0" smtClean="0"/>
              <a:t>checkpoint</a:t>
            </a:r>
            <a:r>
              <a:rPr lang="en-US" sz="2800" dirty="0"/>
              <a:t>?</a:t>
            </a:r>
          </a:p>
          <a:p>
            <a:pPr lvl="1"/>
            <a:r>
              <a:rPr lang="en-US" sz="2400" dirty="0"/>
              <a:t>File system may be inconsistent</a:t>
            </a:r>
          </a:p>
          <a:p>
            <a:pPr lvl="1"/>
            <a:r>
              <a:rPr lang="en-US" sz="2400" dirty="0"/>
              <a:t>During reboot, transactions </a:t>
            </a:r>
            <a:r>
              <a:rPr lang="en-US" sz="2400" dirty="0" smtClean="0"/>
              <a:t>committed </a:t>
            </a:r>
            <a:r>
              <a:rPr lang="en-US" sz="2400" dirty="0"/>
              <a:t>but not </a:t>
            </a:r>
            <a:r>
              <a:rPr lang="en-US" sz="2400" dirty="0" smtClean="0"/>
              <a:t>completed are </a:t>
            </a:r>
            <a:r>
              <a:rPr lang="en-US" sz="2400" dirty="0" smtClean="0"/>
              <a:t>replayed in order</a:t>
            </a:r>
          </a:p>
          <a:p>
            <a:pPr lvl="1"/>
            <a:r>
              <a:rPr lang="en-US" sz="2400" dirty="0" smtClean="0"/>
              <a:t>Thus, no data is lost and consistency restored!</a:t>
            </a:r>
            <a:endParaRPr lang="en-US" sz="2400" dirty="0"/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30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603625" y="4007506"/>
            <a:ext cx="7130948" cy="45715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29833" y="4007506"/>
            <a:ext cx="11192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Journal</a:t>
            </a:r>
            <a:endParaRPr lang="en-US" sz="2400" b="1" dirty="0"/>
          </a:p>
        </p:txBody>
      </p:sp>
      <p:sp>
        <p:nvSpPr>
          <p:cNvPr id="7" name="Rectangle 6"/>
          <p:cNvSpPr/>
          <p:nvPr/>
        </p:nvSpPr>
        <p:spPr>
          <a:xfrm>
            <a:off x="3976036" y="4007505"/>
            <a:ext cx="2636308" cy="457152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D</a:t>
            </a:r>
            <a:r>
              <a:rPr lang="en-US" sz="2400" baseline="-25000" dirty="0" smtClean="0"/>
              <a:t>2</a:t>
            </a:r>
            <a:endParaRPr lang="en-US" sz="2400" baseline="-25000" dirty="0"/>
          </a:p>
        </p:txBody>
      </p:sp>
      <p:sp>
        <p:nvSpPr>
          <p:cNvPr id="8" name="Rectangle 7"/>
          <p:cNvSpPr/>
          <p:nvPr/>
        </p:nvSpPr>
        <p:spPr>
          <a:xfrm>
            <a:off x="3225417" y="4007506"/>
            <a:ext cx="750619" cy="457152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B v2</a:t>
            </a:r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2474798" y="4007505"/>
            <a:ext cx="750619" cy="457152"/>
          </a:xfrm>
          <a:prstGeom prst="rect">
            <a:avLst/>
          </a:prstGeom>
          <a:solidFill>
            <a:schemeClr val="tx2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 v2</a:t>
            </a:r>
            <a:endParaRPr lang="en-US" sz="2400" dirty="0"/>
          </a:p>
        </p:txBody>
      </p:sp>
      <p:sp>
        <p:nvSpPr>
          <p:cNvPr id="10" name="Rectangle 9"/>
          <p:cNvSpPr/>
          <p:nvPr/>
        </p:nvSpPr>
        <p:spPr>
          <a:xfrm>
            <a:off x="1603624" y="4007506"/>
            <a:ext cx="871174" cy="45715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TxB</a:t>
            </a:r>
            <a:endParaRPr lang="en-US" sz="2400" dirty="0" smtClean="0"/>
          </a:p>
        </p:txBody>
      </p:sp>
      <p:sp>
        <p:nvSpPr>
          <p:cNvPr id="11" name="Rectangle 10"/>
          <p:cNvSpPr/>
          <p:nvPr/>
        </p:nvSpPr>
        <p:spPr>
          <a:xfrm>
            <a:off x="6612344" y="4007505"/>
            <a:ext cx="871174" cy="45715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TxE</a:t>
            </a:r>
            <a:endParaRPr lang="en-US" sz="2400" dirty="0" smtClean="0"/>
          </a:p>
        </p:txBody>
      </p:sp>
      <p:grpSp>
        <p:nvGrpSpPr>
          <p:cNvPr id="12" name="Group 11"/>
          <p:cNvGrpSpPr/>
          <p:nvPr/>
        </p:nvGrpSpPr>
        <p:grpSpPr>
          <a:xfrm>
            <a:off x="434477" y="4663941"/>
            <a:ext cx="8300096" cy="1642756"/>
            <a:chOff x="445806" y="3645753"/>
            <a:chExt cx="8300096" cy="1642756"/>
          </a:xfrm>
        </p:grpSpPr>
        <p:sp>
          <p:nvSpPr>
            <p:cNvPr id="13" name="Rectangle 12"/>
            <p:cNvSpPr/>
            <p:nvPr/>
          </p:nvSpPr>
          <p:spPr>
            <a:xfrm>
              <a:off x="445806" y="4353639"/>
              <a:ext cx="232012" cy="36849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692982" y="4353639"/>
              <a:ext cx="232012" cy="368490"/>
            </a:xfrm>
            <a:prstGeom prst="rect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940158" y="4353639"/>
              <a:ext cx="232012" cy="36849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1187335" y="4353639"/>
              <a:ext cx="232012" cy="36849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445806" y="4722129"/>
              <a:ext cx="232012" cy="36849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692982" y="4722129"/>
              <a:ext cx="232012" cy="36849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940158" y="4722129"/>
              <a:ext cx="232012" cy="36849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1187335" y="4722129"/>
              <a:ext cx="232012" cy="36849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1483038" y="4353639"/>
              <a:ext cx="232012" cy="36849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1730214" y="4353639"/>
              <a:ext cx="232012" cy="36849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1977390" y="4353639"/>
              <a:ext cx="232012" cy="36849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2224567" y="4353639"/>
              <a:ext cx="232012" cy="36849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1483038" y="4722129"/>
              <a:ext cx="232012" cy="368490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1730214" y="4722129"/>
              <a:ext cx="232012" cy="36849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1977390" y="4722129"/>
              <a:ext cx="232012" cy="36849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2224567" y="4722129"/>
              <a:ext cx="232012" cy="36849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2513447" y="4353639"/>
              <a:ext cx="514062" cy="36849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3027509" y="4353639"/>
              <a:ext cx="514062" cy="368490"/>
            </a:xfrm>
            <a:prstGeom prst="rect">
              <a:avLst/>
            </a:prstGeom>
            <a:solidFill>
              <a:schemeClr val="tx2"/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/>
                <a:t>v</a:t>
              </a:r>
              <a:r>
                <a:rPr lang="en-US" sz="2400" dirty="0" smtClean="0"/>
                <a:t>1</a:t>
              </a:r>
              <a:endParaRPr lang="en-US" sz="2400" dirty="0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3541571" y="4353639"/>
              <a:ext cx="514062" cy="36849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4055633" y="4353639"/>
              <a:ext cx="514062" cy="36849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2513447" y="4722129"/>
              <a:ext cx="514062" cy="36849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3027509" y="4722129"/>
              <a:ext cx="514062" cy="36849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3541571" y="4722129"/>
              <a:ext cx="514062" cy="36849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4055633" y="4722129"/>
              <a:ext cx="514062" cy="36849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4628839" y="4353639"/>
              <a:ext cx="514062" cy="73698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aseline="-25000" dirty="0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5142901" y="4353639"/>
              <a:ext cx="514062" cy="73698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aseline="-25000" dirty="0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5656963" y="4353639"/>
              <a:ext cx="514062" cy="73698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aseline="-25000" dirty="0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6171025" y="4353639"/>
              <a:ext cx="514062" cy="73698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aseline="-25000" dirty="0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6685087" y="4353639"/>
              <a:ext cx="514062" cy="736980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D</a:t>
              </a:r>
              <a:r>
                <a:rPr lang="en-US" sz="2400" baseline="-25000" dirty="0" smtClean="0"/>
                <a:t>1</a:t>
              </a:r>
              <a:endParaRPr lang="en-US" sz="2400" baseline="-25000" dirty="0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7203716" y="4353639"/>
              <a:ext cx="514062" cy="73698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aseline="-25000" dirty="0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7717778" y="4353639"/>
              <a:ext cx="514062" cy="73698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aseline="-25000" dirty="0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8231840" y="4353639"/>
              <a:ext cx="514062" cy="73698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aseline="-25000" dirty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466842" y="3645753"/>
              <a:ext cx="952505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 err="1" smtClean="0"/>
                <a:t>Inode</a:t>
              </a:r>
              <a:endParaRPr lang="en-US" sz="2000" b="1" dirty="0" smtClean="0"/>
            </a:p>
            <a:p>
              <a:pPr algn="ctr"/>
              <a:r>
                <a:rPr lang="en-US" sz="2000" b="1" dirty="0" smtClean="0"/>
                <a:t>Bitmap</a:t>
              </a:r>
              <a:endParaRPr lang="en-US" sz="2000" b="1" dirty="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1515447" y="3645753"/>
              <a:ext cx="952505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 smtClean="0"/>
                <a:t>Data</a:t>
              </a:r>
            </a:p>
            <a:p>
              <a:pPr algn="ctr"/>
              <a:r>
                <a:rPr lang="en-US" sz="2000" b="1" dirty="0" smtClean="0"/>
                <a:t>Bitmap</a:t>
              </a:r>
              <a:endParaRPr lang="en-US" sz="2000" b="1" dirty="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3091768" y="3799641"/>
              <a:ext cx="89960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 err="1" smtClean="0"/>
                <a:t>Inodes</a:t>
              </a:r>
              <a:endParaRPr lang="en-US" sz="2000" b="1" dirty="0" smtClean="0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5975410" y="3799641"/>
              <a:ext cx="141679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 smtClean="0"/>
                <a:t>Data Blocks</a:t>
              </a:r>
            </a:p>
          </p:txBody>
        </p:sp>
        <p:cxnSp>
          <p:nvCxnSpPr>
            <p:cNvPr id="49" name="Straight Connector 48"/>
            <p:cNvCxnSpPr/>
            <p:nvPr/>
          </p:nvCxnSpPr>
          <p:spPr>
            <a:xfrm>
              <a:off x="1455742" y="3691721"/>
              <a:ext cx="0" cy="1596788"/>
            </a:xfrm>
            <a:prstGeom prst="line">
              <a:avLst/>
            </a:prstGeom>
            <a:ln w="381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>
              <a:off x="2483875" y="3691721"/>
              <a:ext cx="0" cy="1596788"/>
            </a:xfrm>
            <a:prstGeom prst="line">
              <a:avLst/>
            </a:prstGeom>
            <a:ln w="381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>
              <a:off x="4596993" y="3691721"/>
              <a:ext cx="0" cy="1596788"/>
            </a:xfrm>
            <a:prstGeom prst="line">
              <a:avLst/>
            </a:prstGeom>
            <a:ln w="381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2" name="Rectangle 51"/>
          <p:cNvSpPr/>
          <p:nvPr/>
        </p:nvSpPr>
        <p:spPr>
          <a:xfrm>
            <a:off x="3016179" y="5371827"/>
            <a:ext cx="514062" cy="368490"/>
          </a:xfrm>
          <a:prstGeom prst="rect">
            <a:avLst/>
          </a:prstGeom>
          <a:solidFill>
            <a:schemeClr val="tx2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v</a:t>
            </a:r>
            <a:r>
              <a:rPr lang="en-US" sz="2400" dirty="0"/>
              <a:t>2</a:t>
            </a:r>
          </a:p>
        </p:txBody>
      </p:sp>
      <p:sp>
        <p:nvSpPr>
          <p:cNvPr id="53" name="Rectangle 52"/>
          <p:cNvSpPr/>
          <p:nvPr/>
        </p:nvSpPr>
        <p:spPr>
          <a:xfrm>
            <a:off x="7192387" y="5371827"/>
            <a:ext cx="514062" cy="736980"/>
          </a:xfrm>
          <a:prstGeom prst="rect">
            <a:avLst/>
          </a:prstGeom>
          <a:solidFill>
            <a:schemeClr val="accent4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D</a:t>
            </a:r>
            <a:r>
              <a:rPr lang="en-US" sz="2400" baseline="-25000" dirty="0"/>
              <a:t>2</a:t>
            </a:r>
          </a:p>
        </p:txBody>
      </p:sp>
      <p:sp>
        <p:nvSpPr>
          <p:cNvPr id="54" name="Rectangle 53"/>
          <p:cNvSpPr/>
          <p:nvPr/>
        </p:nvSpPr>
        <p:spPr>
          <a:xfrm>
            <a:off x="1720401" y="5740317"/>
            <a:ext cx="232012" cy="36849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55" name="Straight Arrow Connector 54"/>
          <p:cNvCxnSpPr/>
          <p:nvPr/>
        </p:nvCxnSpPr>
        <p:spPr>
          <a:xfrm flipV="1">
            <a:off x="3273210" y="5691250"/>
            <a:ext cx="6865" cy="933376"/>
          </a:xfrm>
          <a:prstGeom prst="straightConnector1">
            <a:avLst/>
          </a:prstGeom>
          <a:ln w="76200">
            <a:solidFill>
              <a:schemeClr val="accent3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 flipV="1">
            <a:off x="1836407" y="6058246"/>
            <a:ext cx="1516" cy="566380"/>
          </a:xfrm>
          <a:prstGeom prst="straightConnector1">
            <a:avLst/>
          </a:prstGeom>
          <a:ln w="76200">
            <a:solidFill>
              <a:schemeClr val="accent3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flipV="1">
            <a:off x="7447902" y="6058246"/>
            <a:ext cx="1516" cy="566380"/>
          </a:xfrm>
          <a:prstGeom prst="straightConnector1">
            <a:avLst/>
          </a:prstGeom>
          <a:ln w="76200">
            <a:solidFill>
              <a:schemeClr val="accent3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Group 57"/>
          <p:cNvGrpSpPr/>
          <p:nvPr/>
        </p:nvGrpSpPr>
        <p:grpSpPr>
          <a:xfrm>
            <a:off x="3999753" y="4370995"/>
            <a:ext cx="1175029" cy="1111901"/>
            <a:chOff x="2524837" y="1074860"/>
            <a:chExt cx="1105469" cy="1091820"/>
          </a:xfrm>
        </p:grpSpPr>
        <p:sp>
          <p:nvSpPr>
            <p:cNvPr id="59" name="Isosceles Triangle 58"/>
            <p:cNvSpPr/>
            <p:nvPr/>
          </p:nvSpPr>
          <p:spPr>
            <a:xfrm>
              <a:off x="2524837" y="1074860"/>
              <a:ext cx="1105469" cy="1091820"/>
            </a:xfrm>
            <a:prstGeom prst="triangle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Lightning Bolt 59"/>
            <p:cNvSpPr/>
            <p:nvPr/>
          </p:nvSpPr>
          <p:spPr>
            <a:xfrm rot="20212688" flipH="1">
              <a:off x="2742766" y="1409878"/>
              <a:ext cx="584986" cy="611930"/>
            </a:xfrm>
            <a:prstGeom prst="lightningBol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10593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000"/>
                            </p:stCondLst>
                            <p:childTnLst>
                              <p:par>
                                <p:cTn id="4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500"/>
                            </p:stCondLst>
                            <p:childTnLst>
                              <p:par>
                                <p:cTn id="4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5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000"/>
                            </p:stCondLst>
                            <p:childTnLst>
                              <p:par>
                                <p:cTn id="8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500"/>
                            </p:stCondLst>
                            <p:childTnLst>
                              <p:par>
                                <p:cTn id="9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2000"/>
                            </p:stCondLst>
                            <p:childTnLst>
                              <p:par>
                                <p:cTn id="94" presetID="14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9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9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0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0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0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2500"/>
                            </p:stCondLst>
                            <p:childTnLst>
                              <p:par>
                                <p:cTn id="11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52" grpId="0" animBg="1"/>
      <p:bldP spid="53" grpId="0" animBg="1"/>
      <p:bldP spid="54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Journaling </a:t>
            </a:r>
            <a:r>
              <a:rPr lang="en-US" dirty="0"/>
              <a:t> </a:t>
            </a:r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Advantages of journaling</a:t>
            </a:r>
          </a:p>
          <a:p>
            <a:pPr lvl="1"/>
            <a:r>
              <a:rPr lang="en-US" dirty="0" smtClean="0"/>
              <a:t>Robust, fast file system recovery</a:t>
            </a:r>
          </a:p>
          <a:p>
            <a:pPr lvl="2"/>
            <a:r>
              <a:rPr lang="en-US" dirty="0" smtClean="0"/>
              <a:t>No need to scan entire journal or file system</a:t>
            </a:r>
          </a:p>
          <a:p>
            <a:pPr lvl="1"/>
            <a:r>
              <a:rPr lang="en-US" dirty="0" smtClean="0"/>
              <a:t>Relatively straight forward to implement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Disadvantages of journaling</a:t>
            </a:r>
          </a:p>
          <a:p>
            <a:pPr lvl="1"/>
            <a:r>
              <a:rPr lang="en-US" dirty="0" smtClean="0"/>
              <a:t>Write traffic to disk doubled</a:t>
            </a:r>
          </a:p>
          <a:p>
            <a:pPr lvl="2"/>
            <a:r>
              <a:rPr lang="en-US" dirty="0" smtClean="0"/>
              <a:t>Especially file data, which is probably large</a:t>
            </a:r>
          </a:p>
          <a:p>
            <a:pPr lvl="1"/>
            <a:r>
              <a:rPr lang="en-US" dirty="0" smtClean="0"/>
              <a:t>Can fix! Only journal meta-data!</a:t>
            </a:r>
          </a:p>
          <a:p>
            <a:pPr marL="457200" lvl="1" indent="0" algn="ctr">
              <a:buNone/>
            </a:pPr>
            <a:r>
              <a:rPr lang="en-US" dirty="0" smtClean="0"/>
              <a:t>(Left for student exploration)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Today, most OSes use journaling file systems</a:t>
            </a:r>
          </a:p>
          <a:p>
            <a:pPr lvl="1"/>
            <a:r>
              <a:rPr lang="en-US" dirty="0"/>
              <a:t>ext3/ext4 on </a:t>
            </a:r>
            <a:r>
              <a:rPr lang="en-US" dirty="0">
                <a:solidFill>
                  <a:srgbClr val="008000"/>
                </a:solidFill>
              </a:rPr>
              <a:t>Linux</a:t>
            </a:r>
          </a:p>
          <a:p>
            <a:pPr lvl="1"/>
            <a:r>
              <a:rPr lang="en-US" dirty="0"/>
              <a:t>NTFS on </a:t>
            </a:r>
            <a:r>
              <a:rPr lang="en-US" dirty="0">
                <a:solidFill>
                  <a:srgbClr val="0070C0"/>
                </a:solidFill>
              </a:rPr>
              <a:t>Windows</a:t>
            </a:r>
          </a:p>
          <a:p>
            <a:r>
              <a:rPr lang="en-US" dirty="0"/>
              <a:t>Provides crash recovery with relatively low space and performance overhead</a:t>
            </a:r>
          </a:p>
          <a:p>
            <a:r>
              <a:rPr lang="en-US" dirty="0"/>
              <a:t>Next-gen OSes likely move to file systems with copy-on-write semantics</a:t>
            </a:r>
          </a:p>
          <a:p>
            <a:pPr lvl="1"/>
            <a:r>
              <a:rPr lang="en-US" dirty="0" err="1"/>
              <a:t>btrfs</a:t>
            </a:r>
            <a:r>
              <a:rPr lang="en-US" dirty="0"/>
              <a:t> and </a:t>
            </a:r>
            <a:r>
              <a:rPr lang="en-US" dirty="0" err="1"/>
              <a:t>zfs</a:t>
            </a:r>
            <a:r>
              <a:rPr lang="en-US" dirty="0"/>
              <a:t> on </a:t>
            </a:r>
            <a:r>
              <a:rPr lang="en-US" dirty="0">
                <a:solidFill>
                  <a:srgbClr val="008000"/>
                </a:solidFill>
              </a:rPr>
              <a:t>Linux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982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7987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Introduction				(</a:t>
            </a:r>
            <a:r>
              <a:rPr lang="en-US" dirty="0" smtClean="0">
                <a:solidFill>
                  <a:srgbClr val="008000"/>
                </a:solidFill>
              </a:rPr>
              <a:t>done</a:t>
            </a:r>
            <a:r>
              <a:rPr lang="en-US" dirty="0" smtClean="0"/>
              <a:t>)</a:t>
            </a:r>
          </a:p>
          <a:p>
            <a:r>
              <a:rPr lang="en-US" dirty="0" smtClean="0"/>
              <a:t>Implementation			(</a:t>
            </a:r>
            <a:r>
              <a:rPr lang="en-US" dirty="0" smtClean="0">
                <a:solidFill>
                  <a:srgbClr val="008000"/>
                </a:solidFill>
              </a:rPr>
              <a:t>done</a:t>
            </a:r>
            <a:r>
              <a:rPr lang="en-US" dirty="0" smtClean="0"/>
              <a:t>)</a:t>
            </a:r>
          </a:p>
          <a:p>
            <a:r>
              <a:rPr lang="en-US" dirty="0" smtClean="0"/>
              <a:t>Directories				(</a:t>
            </a:r>
            <a:r>
              <a:rPr lang="en-US" dirty="0">
                <a:solidFill>
                  <a:srgbClr val="008000"/>
                </a:solidFill>
              </a:rPr>
              <a:t>done</a:t>
            </a:r>
            <a:r>
              <a:rPr lang="en-US" dirty="0" smtClean="0"/>
              <a:t>)</a:t>
            </a:r>
          </a:p>
          <a:p>
            <a:r>
              <a:rPr lang="en-US" dirty="0" smtClean="0"/>
              <a:t>Journaling			</a:t>
            </a:r>
            <a:r>
              <a:rPr lang="en-US" smtClean="0"/>
              <a:t>	(</a:t>
            </a:r>
            <a:r>
              <a:rPr lang="en-US">
                <a:solidFill>
                  <a:srgbClr val="008000"/>
                </a:solidFill>
              </a:rPr>
              <a:t>done</a:t>
            </a:r>
            <a:r>
              <a:rPr lang="en-US" smtClean="0"/>
              <a:t>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352414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7987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Introduction				(</a:t>
            </a:r>
            <a:r>
              <a:rPr lang="en-US" dirty="0" smtClean="0">
                <a:solidFill>
                  <a:srgbClr val="008000"/>
                </a:solidFill>
              </a:rPr>
              <a:t>done</a:t>
            </a:r>
            <a:r>
              <a:rPr lang="en-US" dirty="0" smtClean="0"/>
              <a:t>)</a:t>
            </a:r>
          </a:p>
          <a:p>
            <a:r>
              <a:rPr lang="en-US" dirty="0" smtClean="0"/>
              <a:t>Implementation			(</a:t>
            </a:r>
            <a:r>
              <a:rPr lang="en-US" dirty="0" smtClean="0">
                <a:solidFill>
                  <a:srgbClr val="C00000"/>
                </a:solidFill>
              </a:rPr>
              <a:t>next</a:t>
            </a:r>
            <a:r>
              <a:rPr lang="en-US" dirty="0" smtClean="0"/>
              <a:t>)</a:t>
            </a:r>
          </a:p>
          <a:p>
            <a:r>
              <a:rPr lang="en-US" dirty="0" smtClean="0"/>
              <a:t>Directories</a:t>
            </a:r>
          </a:p>
          <a:p>
            <a:r>
              <a:rPr lang="en-US" dirty="0" smtClean="0"/>
              <a:t>Journaling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04800" y="5204609"/>
            <a:ext cx="3733800" cy="889000"/>
          </a:xfrm>
          <a:prstGeom prst="rect">
            <a:avLst/>
          </a:prstGeom>
          <a:ln w="12700"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80000"/>
              </a:lnSpc>
              <a:buNone/>
            </a:pPr>
            <a:r>
              <a:rPr lang="en-US" altLang="en-US" sz="2400" dirty="0" smtClean="0">
                <a:solidFill>
                  <a:srgbClr val="0070C0"/>
                </a:solidFill>
              </a:rPr>
              <a:t>Chapter 4</a:t>
            </a:r>
          </a:p>
          <a:p>
            <a:pPr marL="0" indent="0" algn="ctr">
              <a:lnSpc>
                <a:spcPct val="80000"/>
              </a:lnSpc>
              <a:buNone/>
            </a:pPr>
            <a:r>
              <a:rPr lang="en-US" altLang="en-US" sz="1600" dirty="0" smtClean="0">
                <a:solidFill>
                  <a:srgbClr val="0070C0"/>
                </a:solidFill>
              </a:rPr>
              <a:t>MODERN OPERATING SYSTEMS (MOS)</a:t>
            </a:r>
          </a:p>
          <a:p>
            <a:pPr marL="0" indent="0" algn="ctr">
              <a:lnSpc>
                <a:spcPct val="80000"/>
              </a:lnSpc>
              <a:buNone/>
            </a:pPr>
            <a:r>
              <a:rPr lang="en-US" altLang="en-US" sz="1600" i="1" dirty="0" smtClean="0">
                <a:solidFill>
                  <a:srgbClr val="0070C0"/>
                </a:solidFill>
              </a:rPr>
              <a:t>By Andrew Tanenbaum</a:t>
            </a:r>
          </a:p>
        </p:txBody>
      </p:sp>
      <p:sp>
        <p:nvSpPr>
          <p:cNvPr id="5" name="Rectangle 4"/>
          <p:cNvSpPr/>
          <p:nvPr/>
        </p:nvSpPr>
        <p:spPr>
          <a:xfrm>
            <a:off x="4495800" y="5173661"/>
            <a:ext cx="4419600" cy="954107"/>
          </a:xfrm>
          <a:prstGeom prst="rect">
            <a:avLst/>
          </a:prstGeom>
          <a:ln w="12700">
            <a:solidFill>
              <a:srgbClr val="008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solidFill>
                  <a:srgbClr val="008000"/>
                </a:solidFill>
                <a:latin typeface="Times New Roman" panose="02020603050405020304" pitchFamily="18" charset="0"/>
              </a:rPr>
              <a:t>Chapter 39, 40</a:t>
            </a:r>
          </a:p>
          <a:p>
            <a:pPr algn="ctr"/>
            <a:r>
              <a:rPr lang="en-US" sz="1600" dirty="0" smtClean="0">
                <a:solidFill>
                  <a:srgbClr val="008000"/>
                </a:solidFill>
                <a:latin typeface="Times New Roman" panose="02020603050405020304" pitchFamily="18" charset="0"/>
              </a:rPr>
              <a:t>OPERATING SYSTEMS: THREE EASY PIECES</a:t>
            </a:r>
            <a:r>
              <a:rPr lang="en-US" sz="1600" dirty="0">
                <a:solidFill>
                  <a:srgbClr val="008000"/>
                </a:solidFill>
                <a:latin typeface="Times New Roman" panose="02020603050405020304" pitchFamily="18" charset="0"/>
              </a:rPr>
              <a:t> </a:t>
            </a:r>
            <a:r>
              <a:rPr lang="en-US" sz="1600" dirty="0">
                <a:solidFill>
                  <a:srgbClr val="008000"/>
                </a:solidFill>
              </a:rPr>
              <a:t/>
            </a:r>
            <a:br>
              <a:rPr lang="en-US" sz="1600" dirty="0">
                <a:solidFill>
                  <a:srgbClr val="008000"/>
                </a:solidFill>
              </a:rPr>
            </a:br>
            <a:r>
              <a:rPr lang="en-US" sz="1600" i="1" dirty="0" smtClean="0">
                <a:solidFill>
                  <a:srgbClr val="008000"/>
                </a:solidFill>
                <a:latin typeface="Times New Roman" panose="02020603050405020304" pitchFamily="18" charset="0"/>
              </a:rPr>
              <a:t>By </a:t>
            </a:r>
            <a:r>
              <a:rPr lang="en-US" sz="1600" i="1" dirty="0" err="1" smtClean="0">
                <a:solidFill>
                  <a:srgbClr val="008000"/>
                </a:solidFill>
                <a:latin typeface="Times New Roman" panose="02020603050405020304" pitchFamily="18" charset="0"/>
              </a:rPr>
              <a:t>Arpaci-Dusseau</a:t>
            </a:r>
            <a:r>
              <a:rPr lang="en-US" sz="1600" i="1" dirty="0" smtClean="0">
                <a:solidFill>
                  <a:srgbClr val="008000"/>
                </a:solidFill>
                <a:latin typeface="Times New Roman" panose="02020603050405020304" pitchFamily="18" charset="0"/>
              </a:rPr>
              <a:t> and </a:t>
            </a:r>
            <a:r>
              <a:rPr lang="en-US" sz="1600" i="1" dirty="0" err="1" smtClean="0">
                <a:solidFill>
                  <a:srgbClr val="008000"/>
                </a:solidFill>
                <a:latin typeface="Times New Roman" panose="02020603050405020304" pitchFamily="18" charset="0"/>
              </a:rPr>
              <a:t>Arpaci-Dusseau</a:t>
            </a:r>
            <a:endParaRPr lang="en-US" sz="1600" i="1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56098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Unix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</a:rPr>
              <a:t>open()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382000" cy="4114800"/>
          </a:xfrm>
        </p:spPr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en-US" sz="2400" dirty="0" err="1">
                <a:solidFill>
                  <a:srgbClr val="C00000"/>
                </a:solidFill>
                <a:latin typeface="Consolas" panose="020B0609020204030204" pitchFamily="49" charset="0"/>
              </a:rPr>
              <a:t>int</a:t>
            </a:r>
            <a:r>
              <a:rPr lang="en-US" sz="2400" dirty="0">
                <a:latin typeface="Consolas" panose="020B0609020204030204" pitchFamily="49" charset="0"/>
              </a:rPr>
              <a:t> </a:t>
            </a:r>
            <a:r>
              <a:rPr lang="en-US" sz="2400" b="1" dirty="0">
                <a:solidFill>
                  <a:srgbClr val="0000FF"/>
                </a:solidFill>
                <a:latin typeface="Consolas" panose="020B0609020204030204" pitchFamily="49" charset="0"/>
              </a:rPr>
              <a:t>open</a:t>
            </a:r>
            <a:r>
              <a:rPr lang="en-US" sz="2400" dirty="0">
                <a:latin typeface="Consolas" panose="020B0609020204030204" pitchFamily="49" charset="0"/>
              </a:rPr>
              <a:t>(</a:t>
            </a:r>
            <a:r>
              <a:rPr lang="en-US" sz="2400" dirty="0">
                <a:solidFill>
                  <a:srgbClr val="C00000"/>
                </a:solidFill>
                <a:latin typeface="Consolas" panose="020B0609020204030204" pitchFamily="49" charset="0"/>
              </a:rPr>
              <a:t>char</a:t>
            </a:r>
            <a:r>
              <a:rPr lang="en-US" sz="2400" dirty="0">
                <a:latin typeface="Consolas" panose="020B0609020204030204" pitchFamily="49" charset="0"/>
              </a:rPr>
              <a:t> *path, </a:t>
            </a:r>
            <a:r>
              <a:rPr lang="en-US" sz="2400" dirty="0" err="1">
                <a:solidFill>
                  <a:srgbClr val="C00000"/>
                </a:solidFill>
                <a:latin typeface="Consolas" panose="020B0609020204030204" pitchFamily="49" charset="0"/>
              </a:rPr>
              <a:t>int</a:t>
            </a:r>
            <a:r>
              <a:rPr lang="en-US" sz="2400" dirty="0">
                <a:latin typeface="Consolas" panose="020B0609020204030204" pitchFamily="49" charset="0"/>
              </a:rPr>
              <a:t> flags [, </a:t>
            </a:r>
            <a:r>
              <a:rPr lang="en-US" sz="2400" dirty="0" err="1">
                <a:solidFill>
                  <a:srgbClr val="C00000"/>
                </a:solidFill>
                <a:latin typeface="Consolas" panose="020B0609020204030204" pitchFamily="49" charset="0"/>
              </a:rPr>
              <a:t>int</a:t>
            </a:r>
            <a:r>
              <a:rPr lang="en-US" sz="2400" dirty="0">
                <a:latin typeface="Consolas" panose="020B0609020204030204" pitchFamily="49" charset="0"/>
              </a:rPr>
              <a:t> mode])</a:t>
            </a:r>
            <a:endParaRPr lang="en-US" dirty="0">
              <a:latin typeface="Consolas" panose="020B0609020204030204" pitchFamily="49" charset="0"/>
            </a:endParaRPr>
          </a:p>
          <a:p>
            <a:endParaRPr lang="en-US" dirty="0">
              <a:latin typeface="Courier New" pitchFamily="49" charset="0"/>
            </a:endParaRPr>
          </a:p>
          <a:p>
            <a:r>
              <a:rPr lang="en-US" dirty="0">
                <a:latin typeface="Consolas" panose="020B0609020204030204" pitchFamily="49" charset="0"/>
              </a:rPr>
              <a:t>path</a:t>
            </a:r>
            <a:r>
              <a:rPr lang="en-US" dirty="0"/>
              <a:t> is name of </a:t>
            </a:r>
            <a:r>
              <a:rPr lang="en-US" dirty="0" smtClean="0"/>
              <a:t>file (NULL terminated string)</a:t>
            </a:r>
            <a:endParaRPr lang="en-US" dirty="0"/>
          </a:p>
          <a:p>
            <a:r>
              <a:rPr lang="en-US" dirty="0">
                <a:latin typeface="Consolas" panose="020B0609020204030204" pitchFamily="49" charset="0"/>
              </a:rPr>
              <a:t>flags</a:t>
            </a:r>
            <a:r>
              <a:rPr lang="en-US" dirty="0"/>
              <a:t> is bitmap to set switch</a:t>
            </a:r>
          </a:p>
          <a:p>
            <a:pPr lvl="1"/>
            <a:r>
              <a:rPr lang="en-US" dirty="0"/>
              <a:t>O_RDONLY, O_WRONLY, </a:t>
            </a:r>
            <a:r>
              <a:rPr lang="en-US" dirty="0" smtClean="0"/>
              <a:t>O_TRUNC …</a:t>
            </a:r>
            <a:endParaRPr lang="en-US" dirty="0"/>
          </a:p>
          <a:p>
            <a:pPr lvl="1"/>
            <a:r>
              <a:rPr lang="en-US" dirty="0"/>
              <a:t>O_CREATE then use </a:t>
            </a:r>
            <a:r>
              <a:rPr lang="en-US" dirty="0">
                <a:latin typeface="Consolas" panose="020B0609020204030204" pitchFamily="49" charset="0"/>
              </a:rPr>
              <a:t>mode</a:t>
            </a:r>
            <a:r>
              <a:rPr lang="en-US" dirty="0"/>
              <a:t> for </a:t>
            </a:r>
            <a:r>
              <a:rPr lang="en-US" dirty="0" smtClean="0"/>
              <a:t>permissions</a:t>
            </a:r>
            <a:endParaRPr lang="en-US" dirty="0"/>
          </a:p>
          <a:p>
            <a:r>
              <a:rPr lang="en-US" dirty="0" smtClean="0"/>
              <a:t>success </a:t>
            </a:r>
            <a:r>
              <a:rPr lang="en-US" dirty="0"/>
              <a:t>returns </a:t>
            </a:r>
            <a:r>
              <a:rPr lang="en-US" dirty="0" smtClean="0">
                <a:latin typeface="Consolas" panose="020B0609020204030204" pitchFamily="49" charset="0"/>
                <a:cs typeface="Courier New" panose="02070309020205020404" pitchFamily="49" charset="0"/>
              </a:rPr>
              <a:t>index</a:t>
            </a:r>
          </a:p>
          <a:p>
            <a:pPr lvl="1"/>
            <a:r>
              <a:rPr lang="en-US" dirty="0" smtClean="0"/>
              <a:t>On error, </a:t>
            </a:r>
            <a:r>
              <a:rPr lang="en-US" dirty="0" smtClean="0">
                <a:latin typeface="Consolas" panose="020B0609020204030204" pitchFamily="49" charset="0"/>
                <a:cs typeface="Courier New" panose="02070309020205020404" pitchFamily="49" charset="0"/>
              </a:rPr>
              <a:t>-1</a:t>
            </a:r>
            <a:r>
              <a:rPr lang="en-US" dirty="0" smtClean="0">
                <a:cs typeface="Courier New" panose="02070309020205020404" pitchFamily="49" charset="0"/>
              </a:rPr>
              <a:t> </a:t>
            </a:r>
            <a:r>
              <a:rPr lang="en-US" dirty="0" smtClean="0"/>
              <a:t>and set </a:t>
            </a:r>
            <a:r>
              <a:rPr lang="en-US" dirty="0" err="1" smtClean="0">
                <a:latin typeface="Consolas" panose="020B0609020204030204" pitchFamily="49" charset="0"/>
                <a:cs typeface="Courier New" panose="02070309020205020404" pitchFamily="49" charset="0"/>
              </a:rPr>
              <a:t>errno</a:t>
            </a:r>
            <a:endParaRPr lang="en-US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92122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Unix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</a:rPr>
              <a:t>open()</a:t>
            </a:r>
            <a:r>
              <a:rPr lang="en-US" b="1" dirty="0">
                <a:solidFill>
                  <a:srgbClr val="0000FF"/>
                </a:solidFill>
                <a:latin typeface="+mn-lt"/>
              </a:rPr>
              <a:t> </a:t>
            </a:r>
            <a:r>
              <a:rPr lang="en-US" dirty="0" smtClean="0"/>
              <a:t>– Under the </a:t>
            </a:r>
            <a:r>
              <a:rPr lang="en-US" dirty="0"/>
              <a:t>Hood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76804" name="Text Box 4"/>
          <p:cNvSpPr txBox="1">
            <a:spLocks noChangeArrowheads="1"/>
          </p:cNvSpPr>
          <p:nvPr/>
        </p:nvSpPr>
        <p:spPr bwMode="auto">
          <a:xfrm>
            <a:off x="482512" y="1360107"/>
            <a:ext cx="4419600" cy="866775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ot"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err="1">
                <a:solidFill>
                  <a:srgbClr val="C00000"/>
                </a:solidFill>
                <a:latin typeface="Consolas" panose="020B0609020204030204" pitchFamily="49" charset="0"/>
              </a:rPr>
              <a:t>int</a:t>
            </a:r>
            <a:r>
              <a:rPr lang="en-US" sz="2000" dirty="0">
                <a:solidFill>
                  <a:srgbClr val="C00000"/>
                </a:solidFill>
                <a:latin typeface="Consolas" panose="020B0609020204030204" pitchFamily="49" charset="0"/>
              </a:rPr>
              <a:t> </a:t>
            </a:r>
            <a:r>
              <a:rPr lang="en-US" sz="2000" dirty="0">
                <a:latin typeface="Consolas" panose="020B0609020204030204" pitchFamily="49" charset="0"/>
              </a:rPr>
              <a:t>fid = </a:t>
            </a:r>
            <a:r>
              <a:rPr lang="en-US" sz="2000" b="1" dirty="0">
                <a:solidFill>
                  <a:srgbClr val="0000FF"/>
                </a:solidFill>
                <a:latin typeface="Consolas" panose="020B0609020204030204" pitchFamily="49" charset="0"/>
              </a:rPr>
              <a:t>open</a:t>
            </a:r>
            <a:r>
              <a:rPr lang="en-US" sz="2000" dirty="0">
                <a:latin typeface="Consolas" panose="020B0609020204030204" pitchFamily="49" charset="0"/>
              </a:rPr>
              <a:t>(“blah”, flags);</a:t>
            </a:r>
          </a:p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rgbClr val="0000FF"/>
                </a:solidFill>
                <a:latin typeface="Consolas" panose="020B0609020204030204" pitchFamily="49" charset="0"/>
              </a:rPr>
              <a:t>read</a:t>
            </a:r>
            <a:r>
              <a:rPr lang="en-US" sz="2000" dirty="0">
                <a:latin typeface="Consolas" panose="020B0609020204030204" pitchFamily="49" charset="0"/>
              </a:rPr>
              <a:t>(fid, …);</a:t>
            </a:r>
            <a:endParaRPr lang="en-US" sz="2800" dirty="0">
              <a:latin typeface="Consolas" panose="020B0609020204030204" pitchFamily="49" charset="0"/>
            </a:endParaRPr>
          </a:p>
        </p:txBody>
      </p:sp>
      <p:sp>
        <p:nvSpPr>
          <p:cNvPr id="76805" name="Line 5"/>
          <p:cNvSpPr>
            <a:spLocks noChangeShapeType="1"/>
          </p:cNvSpPr>
          <p:nvPr/>
        </p:nvSpPr>
        <p:spPr bwMode="auto">
          <a:xfrm>
            <a:off x="304800" y="2895600"/>
            <a:ext cx="78486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6806" name="Text Box 6"/>
          <p:cNvSpPr txBox="1">
            <a:spLocks noChangeArrowheads="1"/>
          </p:cNvSpPr>
          <p:nvPr/>
        </p:nvSpPr>
        <p:spPr bwMode="auto">
          <a:xfrm>
            <a:off x="4818824" y="2488025"/>
            <a:ext cx="1563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User Space</a:t>
            </a:r>
          </a:p>
        </p:txBody>
      </p:sp>
      <p:sp>
        <p:nvSpPr>
          <p:cNvPr id="76807" name="Text Box 7"/>
          <p:cNvSpPr txBox="1">
            <a:spLocks noChangeArrowheads="1"/>
          </p:cNvSpPr>
          <p:nvPr/>
        </p:nvSpPr>
        <p:spPr bwMode="auto">
          <a:xfrm>
            <a:off x="4818824" y="2884488"/>
            <a:ext cx="1884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System Space</a:t>
            </a:r>
          </a:p>
        </p:txBody>
      </p:sp>
      <p:grpSp>
        <p:nvGrpSpPr>
          <p:cNvPr id="76822" name="Group 22"/>
          <p:cNvGrpSpPr>
            <a:grpSpLocks/>
          </p:cNvGrpSpPr>
          <p:nvPr/>
        </p:nvGrpSpPr>
        <p:grpSpPr bwMode="auto">
          <a:xfrm>
            <a:off x="1517969" y="3613946"/>
            <a:ext cx="990600" cy="2238376"/>
            <a:chOff x="2064" y="1920"/>
            <a:chExt cx="528" cy="1410"/>
          </a:xfrm>
        </p:grpSpPr>
        <p:sp>
          <p:nvSpPr>
            <p:cNvPr id="76814" name="Text Box 14"/>
            <p:cNvSpPr txBox="1">
              <a:spLocks noChangeArrowheads="1"/>
            </p:cNvSpPr>
            <p:nvPr/>
          </p:nvSpPr>
          <p:spPr bwMode="auto">
            <a:xfrm>
              <a:off x="2064" y="1920"/>
              <a:ext cx="528" cy="25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/>
                <a:t>stdin</a:t>
              </a:r>
            </a:p>
          </p:txBody>
        </p:sp>
        <p:sp>
          <p:nvSpPr>
            <p:cNvPr id="76815" name="Text Box 15"/>
            <p:cNvSpPr txBox="1">
              <a:spLocks noChangeArrowheads="1"/>
            </p:cNvSpPr>
            <p:nvPr/>
          </p:nvSpPr>
          <p:spPr bwMode="auto">
            <a:xfrm>
              <a:off x="2064" y="2160"/>
              <a:ext cx="528" cy="25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 dirty="0" err="1" smtClean="0"/>
                <a:t>stdout</a:t>
              </a:r>
              <a:endParaRPr lang="en-US" sz="2000" dirty="0"/>
            </a:p>
          </p:txBody>
        </p:sp>
        <p:sp>
          <p:nvSpPr>
            <p:cNvPr id="76816" name="Text Box 16"/>
            <p:cNvSpPr txBox="1">
              <a:spLocks noChangeArrowheads="1"/>
            </p:cNvSpPr>
            <p:nvPr/>
          </p:nvSpPr>
          <p:spPr bwMode="auto">
            <a:xfrm>
              <a:off x="2064" y="2400"/>
              <a:ext cx="528" cy="25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/>
                <a:t>stderr</a:t>
              </a:r>
            </a:p>
          </p:txBody>
        </p:sp>
        <p:sp>
          <p:nvSpPr>
            <p:cNvPr id="76817" name="Text Box 17"/>
            <p:cNvSpPr txBox="1">
              <a:spLocks noChangeArrowheads="1"/>
            </p:cNvSpPr>
            <p:nvPr/>
          </p:nvSpPr>
          <p:spPr bwMode="auto">
            <a:xfrm>
              <a:off x="2064" y="2640"/>
              <a:ext cx="528" cy="25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 sz="2000"/>
            </a:p>
          </p:txBody>
        </p:sp>
        <p:sp>
          <p:nvSpPr>
            <p:cNvPr id="76820" name="Text Box 20"/>
            <p:cNvSpPr txBox="1">
              <a:spLocks noChangeArrowheads="1"/>
            </p:cNvSpPr>
            <p:nvPr/>
          </p:nvSpPr>
          <p:spPr bwMode="auto">
            <a:xfrm>
              <a:off x="2064" y="2880"/>
              <a:ext cx="528" cy="45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/>
                <a:t>...</a:t>
              </a:r>
            </a:p>
            <a:p>
              <a:endParaRPr lang="en-US" sz="2000"/>
            </a:p>
          </p:txBody>
        </p:sp>
      </p:grpSp>
      <p:sp>
        <p:nvSpPr>
          <p:cNvPr id="76823" name="Text Box 23"/>
          <p:cNvSpPr txBox="1">
            <a:spLocks noChangeArrowheads="1"/>
          </p:cNvSpPr>
          <p:nvPr/>
        </p:nvSpPr>
        <p:spPr bwMode="auto">
          <a:xfrm>
            <a:off x="1197294" y="3613944"/>
            <a:ext cx="33655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 dirty="0"/>
              <a:t>0</a:t>
            </a:r>
          </a:p>
          <a:p>
            <a:r>
              <a:rPr lang="en-US" sz="2400" dirty="0"/>
              <a:t>1</a:t>
            </a:r>
          </a:p>
          <a:p>
            <a:r>
              <a:rPr lang="en-US" sz="2400" dirty="0"/>
              <a:t>2</a:t>
            </a:r>
          </a:p>
          <a:p>
            <a:r>
              <a:rPr lang="en-US" sz="2400" dirty="0"/>
              <a:t>3</a:t>
            </a:r>
          </a:p>
        </p:txBody>
      </p:sp>
      <p:sp>
        <p:nvSpPr>
          <p:cNvPr id="76824" name="Line 24"/>
          <p:cNvSpPr>
            <a:spLocks noChangeShapeType="1"/>
          </p:cNvSpPr>
          <p:nvPr/>
        </p:nvSpPr>
        <p:spPr bwMode="auto">
          <a:xfrm>
            <a:off x="451169" y="2514600"/>
            <a:ext cx="0" cy="2394744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6825" name="Line 25"/>
          <p:cNvSpPr>
            <a:spLocks noChangeShapeType="1"/>
          </p:cNvSpPr>
          <p:nvPr/>
        </p:nvSpPr>
        <p:spPr bwMode="auto">
          <a:xfrm>
            <a:off x="451169" y="4909344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6826" name="Line 26"/>
          <p:cNvSpPr>
            <a:spLocks noChangeShapeType="1"/>
          </p:cNvSpPr>
          <p:nvPr/>
        </p:nvSpPr>
        <p:spPr bwMode="auto">
          <a:xfrm>
            <a:off x="2051369" y="4985544"/>
            <a:ext cx="599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6827" name="Line 27"/>
          <p:cNvSpPr>
            <a:spLocks noChangeShapeType="1"/>
          </p:cNvSpPr>
          <p:nvPr/>
        </p:nvSpPr>
        <p:spPr bwMode="auto">
          <a:xfrm>
            <a:off x="2651169" y="5194136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6828" name="Line 28"/>
          <p:cNvSpPr>
            <a:spLocks noChangeShapeType="1"/>
          </p:cNvSpPr>
          <p:nvPr/>
        </p:nvSpPr>
        <p:spPr bwMode="auto">
          <a:xfrm>
            <a:off x="2651169" y="4985544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6829" name="Rectangle 29"/>
          <p:cNvSpPr>
            <a:spLocks noChangeArrowheads="1"/>
          </p:cNvSpPr>
          <p:nvPr/>
        </p:nvSpPr>
        <p:spPr bwMode="auto">
          <a:xfrm>
            <a:off x="3026094" y="4920456"/>
            <a:ext cx="1676400" cy="533400"/>
          </a:xfrm>
          <a:prstGeom prst="rect">
            <a:avLst/>
          </a:prstGeom>
          <a:solidFill>
            <a:srgbClr val="FF99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000"/>
              <a:t>File Structure</a:t>
            </a:r>
          </a:p>
        </p:txBody>
      </p:sp>
      <p:sp>
        <p:nvSpPr>
          <p:cNvPr id="76840" name="Rectangle 40"/>
          <p:cNvSpPr>
            <a:spLocks noChangeArrowheads="1"/>
          </p:cNvSpPr>
          <p:nvPr/>
        </p:nvSpPr>
        <p:spPr bwMode="auto">
          <a:xfrm>
            <a:off x="3026094" y="4082256"/>
            <a:ext cx="1676400" cy="838200"/>
          </a:xfrm>
          <a:prstGeom prst="rect">
            <a:avLst/>
          </a:prstGeom>
          <a:solidFill>
            <a:srgbClr val="FF99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000"/>
              <a:t>...</a:t>
            </a:r>
          </a:p>
        </p:txBody>
      </p:sp>
      <p:sp>
        <p:nvSpPr>
          <p:cNvPr id="76841" name="Rectangle 41"/>
          <p:cNvSpPr>
            <a:spLocks noChangeArrowheads="1"/>
          </p:cNvSpPr>
          <p:nvPr/>
        </p:nvSpPr>
        <p:spPr bwMode="auto">
          <a:xfrm>
            <a:off x="3026094" y="5453856"/>
            <a:ext cx="1676400" cy="533400"/>
          </a:xfrm>
          <a:prstGeom prst="rect">
            <a:avLst/>
          </a:prstGeom>
          <a:solidFill>
            <a:srgbClr val="FF99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000"/>
              <a:t>...</a:t>
            </a:r>
          </a:p>
        </p:txBody>
      </p:sp>
      <p:sp>
        <p:nvSpPr>
          <p:cNvPr id="76842" name="Line 42"/>
          <p:cNvSpPr>
            <a:spLocks noChangeShapeType="1"/>
          </p:cNvSpPr>
          <p:nvPr/>
        </p:nvSpPr>
        <p:spPr bwMode="auto">
          <a:xfrm>
            <a:off x="4702494" y="5214144"/>
            <a:ext cx="5830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6843" name="Rectangle 43"/>
          <p:cNvSpPr>
            <a:spLocks noChangeArrowheads="1"/>
          </p:cNvSpPr>
          <p:nvPr/>
        </p:nvSpPr>
        <p:spPr bwMode="auto">
          <a:xfrm>
            <a:off x="5268469" y="4082256"/>
            <a:ext cx="1371600" cy="1893888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2000" dirty="0"/>
          </a:p>
          <a:p>
            <a:pPr algn="ctr"/>
            <a:endParaRPr lang="en-US" sz="2000" dirty="0" smtClean="0"/>
          </a:p>
          <a:p>
            <a:pPr algn="ctr"/>
            <a:r>
              <a:rPr lang="en-US" sz="2000" dirty="0" smtClean="0"/>
              <a:t>File </a:t>
            </a:r>
            <a:endParaRPr lang="en-US" sz="2000" dirty="0"/>
          </a:p>
          <a:p>
            <a:pPr algn="ctr"/>
            <a:r>
              <a:rPr lang="en-US" sz="2000" dirty="0"/>
              <a:t>Descriptor</a:t>
            </a:r>
          </a:p>
        </p:txBody>
      </p:sp>
      <p:sp>
        <p:nvSpPr>
          <p:cNvPr id="76844" name="Text Box 44"/>
          <p:cNvSpPr txBox="1">
            <a:spLocks noChangeArrowheads="1"/>
          </p:cNvSpPr>
          <p:nvPr/>
        </p:nvSpPr>
        <p:spPr bwMode="auto">
          <a:xfrm>
            <a:off x="5355547" y="6033978"/>
            <a:ext cx="119744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dirty="0" smtClean="0"/>
              <a:t>(Where </a:t>
            </a:r>
            <a:endParaRPr lang="en-US" dirty="0"/>
          </a:p>
          <a:p>
            <a:pPr algn="ctr"/>
            <a:r>
              <a:rPr lang="en-US" dirty="0"/>
              <a:t>blocks are)</a:t>
            </a:r>
          </a:p>
        </p:txBody>
      </p:sp>
      <p:sp>
        <p:nvSpPr>
          <p:cNvPr id="76845" name="Text Box 45"/>
          <p:cNvSpPr txBox="1">
            <a:spLocks noChangeArrowheads="1"/>
          </p:cNvSpPr>
          <p:nvPr/>
        </p:nvSpPr>
        <p:spPr bwMode="auto">
          <a:xfrm>
            <a:off x="3051371" y="6003131"/>
            <a:ext cx="162108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dirty="0" smtClean="0"/>
              <a:t>(File attributes</a:t>
            </a:r>
            <a:r>
              <a:rPr lang="en-US" dirty="0"/>
              <a:t>)</a:t>
            </a:r>
          </a:p>
        </p:txBody>
      </p:sp>
      <p:sp>
        <p:nvSpPr>
          <p:cNvPr id="76846" name="Text Box 46"/>
          <p:cNvSpPr txBox="1">
            <a:spLocks noChangeArrowheads="1"/>
          </p:cNvSpPr>
          <p:nvPr/>
        </p:nvSpPr>
        <p:spPr bwMode="auto">
          <a:xfrm>
            <a:off x="384347" y="5099844"/>
            <a:ext cx="83362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dirty="0"/>
              <a:t>(index)</a:t>
            </a:r>
          </a:p>
        </p:txBody>
      </p:sp>
      <p:sp>
        <p:nvSpPr>
          <p:cNvPr id="76847" name="Text Box 47"/>
          <p:cNvSpPr txBox="1">
            <a:spLocks noChangeArrowheads="1"/>
          </p:cNvSpPr>
          <p:nvPr/>
        </p:nvSpPr>
        <p:spPr bwMode="auto">
          <a:xfrm>
            <a:off x="1250144" y="6357144"/>
            <a:ext cx="140102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dirty="0"/>
              <a:t>(Per process)</a:t>
            </a:r>
          </a:p>
        </p:txBody>
      </p:sp>
      <p:sp>
        <p:nvSpPr>
          <p:cNvPr id="76848" name="Text Box 48"/>
          <p:cNvSpPr txBox="1">
            <a:spLocks noChangeArrowheads="1"/>
          </p:cNvSpPr>
          <p:nvPr/>
        </p:nvSpPr>
        <p:spPr bwMode="auto">
          <a:xfrm>
            <a:off x="3210651" y="6368256"/>
            <a:ext cx="129458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dirty="0" smtClean="0"/>
              <a:t>(Per device</a:t>
            </a:r>
            <a:r>
              <a:rPr lang="en-US" dirty="0"/>
              <a:t>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915821" y="3228061"/>
            <a:ext cx="21948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Process Control Block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3061566" y="3697049"/>
            <a:ext cx="1623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Open File Table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5220019" y="3447692"/>
            <a:ext cx="16430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File Descriptor Table</a:t>
            </a:r>
            <a:endParaRPr lang="en-US" dirty="0"/>
          </a:p>
        </p:txBody>
      </p:sp>
      <p:cxnSp>
        <p:nvCxnSpPr>
          <p:cNvPr id="4" name="Straight Connector 3"/>
          <p:cNvCxnSpPr>
            <a:stCxn id="76843" idx="1"/>
            <a:endCxn id="76843" idx="3"/>
          </p:cNvCxnSpPr>
          <p:nvPr/>
        </p:nvCxnSpPr>
        <p:spPr>
          <a:xfrm>
            <a:off x="5268469" y="5029200"/>
            <a:ext cx="1371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5268469" y="5747544"/>
            <a:ext cx="1371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Line 25"/>
          <p:cNvSpPr>
            <a:spLocks noChangeShapeType="1"/>
          </p:cNvSpPr>
          <p:nvPr/>
        </p:nvSpPr>
        <p:spPr bwMode="auto">
          <a:xfrm>
            <a:off x="474040" y="2514600"/>
            <a:ext cx="996631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6" name="Straight Connector 5"/>
          <p:cNvCxnSpPr>
            <a:stCxn id="36" idx="1"/>
          </p:cNvCxnSpPr>
          <p:nvPr/>
        </p:nvCxnSpPr>
        <p:spPr>
          <a:xfrm flipV="1">
            <a:off x="1470671" y="2226882"/>
            <a:ext cx="0" cy="28771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24"/>
          <p:cNvSpPr>
            <a:spLocks noChangeArrowheads="1"/>
          </p:cNvSpPr>
          <p:nvPr/>
        </p:nvSpPr>
        <p:spPr bwMode="auto">
          <a:xfrm>
            <a:off x="7429501" y="3377433"/>
            <a:ext cx="1447800" cy="3276600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92075" tIns="46038" rIns="92075" bIns="46038" anchor="ctr"/>
          <a:lstStyle/>
          <a:p>
            <a:pPr algn="ctr"/>
            <a:endParaRPr lang="en-US"/>
          </a:p>
        </p:txBody>
      </p:sp>
      <p:sp>
        <p:nvSpPr>
          <p:cNvPr id="41" name="Rectangle 25"/>
          <p:cNvSpPr>
            <a:spLocks noChangeArrowheads="1"/>
          </p:cNvSpPr>
          <p:nvPr/>
        </p:nvSpPr>
        <p:spPr bwMode="auto">
          <a:xfrm>
            <a:off x="7845580" y="2982211"/>
            <a:ext cx="620362" cy="400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r"/>
            <a:r>
              <a:rPr lang="en-US" sz="2000" dirty="0" smtClean="0"/>
              <a:t>Disk</a:t>
            </a:r>
          </a:p>
        </p:txBody>
      </p:sp>
      <p:sp>
        <p:nvSpPr>
          <p:cNvPr id="42" name="Line 26"/>
          <p:cNvSpPr>
            <a:spLocks noChangeShapeType="1"/>
          </p:cNvSpPr>
          <p:nvPr/>
        </p:nvSpPr>
        <p:spPr bwMode="auto">
          <a:xfrm>
            <a:off x="7432676" y="3834633"/>
            <a:ext cx="14446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" name="Rectangle 27"/>
          <p:cNvSpPr>
            <a:spLocks noChangeArrowheads="1"/>
          </p:cNvSpPr>
          <p:nvPr/>
        </p:nvSpPr>
        <p:spPr bwMode="auto">
          <a:xfrm>
            <a:off x="7429501" y="3377433"/>
            <a:ext cx="1447800" cy="396875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  <a:extLst/>
        </p:spPr>
        <p:txBody>
          <a:bodyPr lIns="92075" tIns="46038" rIns="92075" bIns="46038">
            <a:spAutoFit/>
          </a:bodyPr>
          <a:lstStyle/>
          <a:p>
            <a:r>
              <a:rPr lang="en-US" sz="2000" dirty="0"/>
              <a:t>File sys info</a:t>
            </a:r>
          </a:p>
        </p:txBody>
      </p:sp>
      <p:sp>
        <p:nvSpPr>
          <p:cNvPr id="44" name="Rectangle 28"/>
          <p:cNvSpPr>
            <a:spLocks noChangeArrowheads="1"/>
          </p:cNvSpPr>
          <p:nvPr/>
        </p:nvSpPr>
        <p:spPr bwMode="auto">
          <a:xfrm>
            <a:off x="7429501" y="3834633"/>
            <a:ext cx="1447800" cy="701675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  <a:extLst/>
        </p:spPr>
        <p:txBody>
          <a:bodyPr lIns="92075" tIns="46038" rIns="92075" bIns="46038">
            <a:spAutoFit/>
          </a:bodyPr>
          <a:lstStyle/>
          <a:p>
            <a:pPr algn="ctr"/>
            <a:r>
              <a:rPr lang="en-US" sz="2000" dirty="0"/>
              <a:t>File</a:t>
            </a:r>
          </a:p>
          <a:p>
            <a:pPr algn="ctr"/>
            <a:r>
              <a:rPr lang="en-US" sz="2000" dirty="0"/>
              <a:t>descriptors</a:t>
            </a:r>
          </a:p>
        </p:txBody>
      </p:sp>
      <p:sp>
        <p:nvSpPr>
          <p:cNvPr id="45" name="Line 29"/>
          <p:cNvSpPr>
            <a:spLocks noChangeShapeType="1"/>
          </p:cNvSpPr>
          <p:nvPr/>
        </p:nvSpPr>
        <p:spPr bwMode="auto">
          <a:xfrm>
            <a:off x="7432676" y="4596633"/>
            <a:ext cx="14446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Rectangle 31"/>
          <p:cNvSpPr>
            <a:spLocks noChangeArrowheads="1"/>
          </p:cNvSpPr>
          <p:nvPr/>
        </p:nvSpPr>
        <p:spPr bwMode="auto">
          <a:xfrm>
            <a:off x="6752906" y="3613944"/>
            <a:ext cx="676595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200" dirty="0"/>
              <a:t>Copy </a:t>
            </a:r>
            <a:r>
              <a:rPr lang="en-US" sz="1200" dirty="0" err="1"/>
              <a:t>fd</a:t>
            </a:r>
            <a:endParaRPr lang="en-US" sz="1200" dirty="0"/>
          </a:p>
          <a:p>
            <a:r>
              <a:rPr lang="en-US" sz="1200" dirty="0"/>
              <a:t>to </a:t>
            </a:r>
            <a:r>
              <a:rPr lang="en-US" sz="1200" dirty="0" err="1"/>
              <a:t>mem</a:t>
            </a:r>
            <a:endParaRPr lang="en-US" sz="1200" dirty="0"/>
          </a:p>
        </p:txBody>
      </p:sp>
      <p:sp>
        <p:nvSpPr>
          <p:cNvPr id="47" name="Line 32"/>
          <p:cNvSpPr>
            <a:spLocks noChangeShapeType="1"/>
          </p:cNvSpPr>
          <p:nvPr/>
        </p:nvSpPr>
        <p:spPr bwMode="auto">
          <a:xfrm>
            <a:off x="7432676" y="5511033"/>
            <a:ext cx="14446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" name="Rectangle 33"/>
          <p:cNvSpPr>
            <a:spLocks noChangeArrowheads="1"/>
          </p:cNvSpPr>
          <p:nvPr/>
        </p:nvSpPr>
        <p:spPr bwMode="auto">
          <a:xfrm>
            <a:off x="7489826" y="4839521"/>
            <a:ext cx="1312863" cy="396875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  <a:extLst/>
        </p:spPr>
        <p:txBody>
          <a:bodyPr wrap="none" lIns="92075" tIns="46038" rIns="92075" bIns="46038">
            <a:spAutoFit/>
          </a:bodyPr>
          <a:lstStyle/>
          <a:p>
            <a:r>
              <a:rPr lang="en-US" sz="2000"/>
              <a:t>Directories</a:t>
            </a:r>
          </a:p>
        </p:txBody>
      </p:sp>
      <p:sp>
        <p:nvSpPr>
          <p:cNvPr id="49" name="Rectangle 34"/>
          <p:cNvSpPr>
            <a:spLocks noChangeArrowheads="1"/>
          </p:cNvSpPr>
          <p:nvPr/>
        </p:nvSpPr>
        <p:spPr bwMode="auto">
          <a:xfrm>
            <a:off x="7780118" y="5737909"/>
            <a:ext cx="758825" cy="457200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  <a:ex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Data</a:t>
            </a:r>
          </a:p>
        </p:txBody>
      </p:sp>
      <p:sp>
        <p:nvSpPr>
          <p:cNvPr id="50" name="Line 30"/>
          <p:cNvSpPr>
            <a:spLocks noChangeShapeType="1"/>
          </p:cNvSpPr>
          <p:nvPr/>
        </p:nvSpPr>
        <p:spPr bwMode="auto">
          <a:xfrm flipH="1">
            <a:off x="6640068" y="4476085"/>
            <a:ext cx="822325" cy="806349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" name="Line 30"/>
          <p:cNvSpPr>
            <a:spLocks noChangeShapeType="1"/>
          </p:cNvSpPr>
          <p:nvPr/>
        </p:nvSpPr>
        <p:spPr bwMode="auto">
          <a:xfrm flipH="1">
            <a:off x="6640066" y="4244329"/>
            <a:ext cx="775147" cy="389649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" name="Line 30"/>
          <p:cNvSpPr>
            <a:spLocks noChangeShapeType="1"/>
          </p:cNvSpPr>
          <p:nvPr/>
        </p:nvSpPr>
        <p:spPr bwMode="auto">
          <a:xfrm flipH="1">
            <a:off x="6654356" y="4063355"/>
            <a:ext cx="750277" cy="179581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" name="Line 30"/>
          <p:cNvSpPr>
            <a:spLocks noChangeShapeType="1"/>
          </p:cNvSpPr>
          <p:nvPr/>
        </p:nvSpPr>
        <p:spPr bwMode="auto">
          <a:xfrm>
            <a:off x="6640066" y="5427837"/>
            <a:ext cx="1140051" cy="76727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0349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File System Implementation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4525963"/>
          </a:xfrm>
          <a:noFill/>
          <a:ln/>
        </p:spPr>
        <p:txBody>
          <a:bodyPr/>
          <a:lstStyle/>
          <a:p>
            <a:r>
              <a:rPr lang="en-US" dirty="0" smtClean="0"/>
              <a:t>Core data to track: </a:t>
            </a:r>
            <a:r>
              <a:rPr lang="en-US" dirty="0"/>
              <a:t>w</a:t>
            </a:r>
            <a:r>
              <a:rPr lang="en-US" dirty="0" smtClean="0"/>
              <a:t>hich </a:t>
            </a:r>
            <a:r>
              <a:rPr lang="en-US" dirty="0"/>
              <a:t>blocks with which file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Job of the </a:t>
            </a:r>
            <a:r>
              <a:rPr lang="en-US" dirty="0" smtClean="0">
                <a:solidFill>
                  <a:srgbClr val="0070C0"/>
                </a:solidFill>
              </a:rPr>
              <a:t>file descriptor</a:t>
            </a:r>
            <a:endParaRPr lang="en-US" dirty="0">
              <a:solidFill>
                <a:srgbClr val="0070C0"/>
              </a:solidFill>
            </a:endParaRPr>
          </a:p>
          <a:p>
            <a:r>
              <a:rPr lang="en-US" dirty="0" smtClean="0"/>
              <a:t>Different implementations</a:t>
            </a:r>
            <a:r>
              <a:rPr lang="en-US" dirty="0"/>
              <a:t>: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dirty="0" smtClean="0"/>
              <a:t>Contiguous allocation</a:t>
            </a:r>
            <a:endParaRPr lang="en-US" dirty="0"/>
          </a:p>
          <a:p>
            <a:pPr marL="971550" lvl="1" indent="-514350">
              <a:buFont typeface="+mj-lt"/>
              <a:buAutoNum type="alphaLcParenR"/>
            </a:pPr>
            <a:r>
              <a:rPr lang="en-US" dirty="0"/>
              <a:t>Linked </a:t>
            </a:r>
            <a:r>
              <a:rPr lang="en-US" dirty="0" smtClean="0"/>
              <a:t>list allocation</a:t>
            </a:r>
            <a:endParaRPr lang="en-US" dirty="0"/>
          </a:p>
          <a:p>
            <a:pPr marL="971550" lvl="1" indent="-514350">
              <a:buFont typeface="+mj-lt"/>
              <a:buAutoNum type="alphaLcParenR"/>
            </a:pPr>
            <a:r>
              <a:rPr lang="en-US" dirty="0"/>
              <a:t>Linked </a:t>
            </a:r>
            <a:r>
              <a:rPr lang="en-US" dirty="0" smtClean="0"/>
              <a:t>list allocation with </a:t>
            </a:r>
            <a:r>
              <a:rPr lang="en-US" dirty="0"/>
              <a:t>i</a:t>
            </a:r>
            <a:r>
              <a:rPr lang="en-US" dirty="0" smtClean="0"/>
              <a:t>ndex</a:t>
            </a:r>
            <a:endParaRPr lang="en-US" dirty="0"/>
          </a:p>
          <a:p>
            <a:pPr marL="971550" lvl="1" indent="-514350">
              <a:buFont typeface="+mj-lt"/>
              <a:buAutoNum type="alphaLcParenR"/>
            </a:pPr>
            <a:r>
              <a:rPr lang="en-US" dirty="0" err="1" smtClean="0"/>
              <a:t>Inode</a:t>
            </a:r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7010400" y="3505200"/>
            <a:ext cx="1600200" cy="2438400"/>
            <a:chOff x="7010400" y="3505200"/>
            <a:chExt cx="1600200" cy="2438400"/>
          </a:xfrm>
        </p:grpSpPr>
        <p:sp>
          <p:nvSpPr>
            <p:cNvPr id="33802" name="Rectangle 10"/>
            <p:cNvSpPr>
              <a:spLocks noChangeArrowheads="1"/>
            </p:cNvSpPr>
            <p:nvPr/>
          </p:nvSpPr>
          <p:spPr bwMode="auto">
            <a:xfrm>
              <a:off x="7010400" y="3733800"/>
              <a:ext cx="1600200" cy="220980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endParaRPr lang="en-US">
                <a:solidFill>
                  <a:srgbClr val="0070C0"/>
                </a:solidFill>
              </a:endParaRPr>
            </a:p>
          </p:txBody>
        </p:sp>
        <p:sp>
          <p:nvSpPr>
            <p:cNvPr id="33796" name="Rectangle 4"/>
            <p:cNvSpPr>
              <a:spLocks noChangeArrowheads="1"/>
            </p:cNvSpPr>
            <p:nvPr/>
          </p:nvSpPr>
          <p:spPr bwMode="auto">
            <a:xfrm>
              <a:off x="7086600" y="3962400"/>
              <a:ext cx="304800" cy="304800"/>
            </a:xfrm>
            <a:prstGeom prst="rect">
              <a:avLst/>
            </a:prstGeom>
            <a:solidFill>
              <a:srgbClr val="C00000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C00000"/>
                </a:solidFill>
              </a:endParaRPr>
            </a:p>
          </p:txBody>
        </p:sp>
        <p:sp>
          <p:nvSpPr>
            <p:cNvPr id="33797" name="Rectangle 5"/>
            <p:cNvSpPr>
              <a:spLocks noChangeArrowheads="1"/>
            </p:cNvSpPr>
            <p:nvPr/>
          </p:nvSpPr>
          <p:spPr bwMode="auto">
            <a:xfrm>
              <a:off x="7467600" y="3962400"/>
              <a:ext cx="304800" cy="304800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2060"/>
                </a:solidFill>
              </a:endParaRPr>
            </a:p>
          </p:txBody>
        </p:sp>
        <p:sp>
          <p:nvSpPr>
            <p:cNvPr id="33798" name="Rectangle 6"/>
            <p:cNvSpPr>
              <a:spLocks noChangeArrowheads="1"/>
            </p:cNvSpPr>
            <p:nvPr/>
          </p:nvSpPr>
          <p:spPr bwMode="auto">
            <a:xfrm>
              <a:off x="7848600" y="3962400"/>
              <a:ext cx="304800" cy="304800"/>
            </a:xfrm>
            <a:prstGeom prst="rect">
              <a:avLst/>
            </a:prstGeom>
            <a:solidFill>
              <a:srgbClr val="C00000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C00000"/>
                </a:solidFill>
              </a:endParaRPr>
            </a:p>
          </p:txBody>
        </p:sp>
        <p:sp>
          <p:nvSpPr>
            <p:cNvPr id="33801" name="Rectangle 9"/>
            <p:cNvSpPr>
              <a:spLocks noChangeArrowheads="1"/>
            </p:cNvSpPr>
            <p:nvPr/>
          </p:nvSpPr>
          <p:spPr bwMode="auto">
            <a:xfrm>
              <a:off x="8229600" y="3962400"/>
              <a:ext cx="304800" cy="30480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2060"/>
                </a:solidFill>
              </a:endParaRPr>
            </a:p>
          </p:txBody>
        </p:sp>
        <p:sp>
          <p:nvSpPr>
            <p:cNvPr id="33803" name="Oval 11"/>
            <p:cNvSpPr>
              <a:spLocks noChangeArrowheads="1"/>
            </p:cNvSpPr>
            <p:nvPr/>
          </p:nvSpPr>
          <p:spPr bwMode="auto">
            <a:xfrm>
              <a:off x="7010400" y="3505200"/>
              <a:ext cx="1600200" cy="381000"/>
            </a:xfrm>
            <a:prstGeom prst="ellipse">
              <a:avLst/>
            </a:prstGeom>
            <a:solidFill>
              <a:srgbClr val="0070C0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  <a:extLst/>
          </p:spPr>
          <p:txBody>
            <a:bodyPr wrap="none" anchor="ctr"/>
            <a:lstStyle/>
            <a:p>
              <a:endParaRPr lang="en-US">
                <a:solidFill>
                  <a:srgbClr val="002060"/>
                </a:solidFill>
              </a:endParaRPr>
            </a:p>
          </p:txBody>
        </p:sp>
        <p:sp>
          <p:nvSpPr>
            <p:cNvPr id="33804" name="Rectangle 12"/>
            <p:cNvSpPr>
              <a:spLocks noChangeArrowheads="1"/>
            </p:cNvSpPr>
            <p:nvPr/>
          </p:nvSpPr>
          <p:spPr bwMode="auto">
            <a:xfrm>
              <a:off x="7086600" y="4343400"/>
              <a:ext cx="304800" cy="30480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2060"/>
                </a:solidFill>
              </a:endParaRPr>
            </a:p>
          </p:txBody>
        </p:sp>
        <p:sp>
          <p:nvSpPr>
            <p:cNvPr id="33805" name="Rectangle 13"/>
            <p:cNvSpPr>
              <a:spLocks noChangeArrowheads="1"/>
            </p:cNvSpPr>
            <p:nvPr/>
          </p:nvSpPr>
          <p:spPr bwMode="auto">
            <a:xfrm>
              <a:off x="7467600" y="4343400"/>
              <a:ext cx="304800" cy="30480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2060"/>
                </a:solidFill>
              </a:endParaRPr>
            </a:p>
          </p:txBody>
        </p:sp>
        <p:sp>
          <p:nvSpPr>
            <p:cNvPr id="33806" name="Rectangle 14"/>
            <p:cNvSpPr>
              <a:spLocks noChangeArrowheads="1"/>
            </p:cNvSpPr>
            <p:nvPr/>
          </p:nvSpPr>
          <p:spPr bwMode="auto">
            <a:xfrm>
              <a:off x="7848600" y="4343400"/>
              <a:ext cx="304800" cy="30480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2060"/>
                </a:solidFill>
              </a:endParaRPr>
            </a:p>
          </p:txBody>
        </p:sp>
        <p:sp>
          <p:nvSpPr>
            <p:cNvPr id="33807" name="Rectangle 15"/>
            <p:cNvSpPr>
              <a:spLocks noChangeArrowheads="1"/>
            </p:cNvSpPr>
            <p:nvPr/>
          </p:nvSpPr>
          <p:spPr bwMode="auto">
            <a:xfrm>
              <a:off x="8229600" y="4343400"/>
              <a:ext cx="304800" cy="30480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2060"/>
                </a:solidFill>
              </a:endParaRPr>
            </a:p>
          </p:txBody>
        </p:sp>
        <p:sp>
          <p:nvSpPr>
            <p:cNvPr id="33808" name="Rectangle 16"/>
            <p:cNvSpPr>
              <a:spLocks noChangeArrowheads="1"/>
            </p:cNvSpPr>
            <p:nvPr/>
          </p:nvSpPr>
          <p:spPr bwMode="auto">
            <a:xfrm>
              <a:off x="7086600" y="4724400"/>
              <a:ext cx="304800" cy="30480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2060"/>
                </a:solidFill>
              </a:endParaRPr>
            </a:p>
          </p:txBody>
        </p:sp>
        <p:sp>
          <p:nvSpPr>
            <p:cNvPr id="33809" name="Rectangle 17"/>
            <p:cNvSpPr>
              <a:spLocks noChangeArrowheads="1"/>
            </p:cNvSpPr>
            <p:nvPr/>
          </p:nvSpPr>
          <p:spPr bwMode="auto">
            <a:xfrm>
              <a:off x="7467600" y="4724400"/>
              <a:ext cx="304800" cy="30480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2060"/>
                </a:solidFill>
              </a:endParaRPr>
            </a:p>
          </p:txBody>
        </p:sp>
        <p:sp>
          <p:nvSpPr>
            <p:cNvPr id="33810" name="Rectangle 18"/>
            <p:cNvSpPr>
              <a:spLocks noChangeArrowheads="1"/>
            </p:cNvSpPr>
            <p:nvPr/>
          </p:nvSpPr>
          <p:spPr bwMode="auto">
            <a:xfrm>
              <a:off x="7848600" y="4724400"/>
              <a:ext cx="304800" cy="30480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2060"/>
                </a:solidFill>
              </a:endParaRPr>
            </a:p>
          </p:txBody>
        </p:sp>
        <p:sp>
          <p:nvSpPr>
            <p:cNvPr id="33811" name="Rectangle 19"/>
            <p:cNvSpPr>
              <a:spLocks noChangeArrowheads="1"/>
            </p:cNvSpPr>
            <p:nvPr/>
          </p:nvSpPr>
          <p:spPr bwMode="auto">
            <a:xfrm>
              <a:off x="8229600" y="4724400"/>
              <a:ext cx="304800" cy="30480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2060"/>
                </a:solidFill>
              </a:endParaRPr>
            </a:p>
          </p:txBody>
        </p:sp>
        <p:sp>
          <p:nvSpPr>
            <p:cNvPr id="33812" name="Rectangle 20"/>
            <p:cNvSpPr>
              <a:spLocks noChangeArrowheads="1"/>
            </p:cNvSpPr>
            <p:nvPr/>
          </p:nvSpPr>
          <p:spPr bwMode="auto">
            <a:xfrm>
              <a:off x="7086600" y="5105400"/>
              <a:ext cx="304800" cy="30480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2060"/>
                </a:solidFill>
              </a:endParaRPr>
            </a:p>
          </p:txBody>
        </p:sp>
        <p:sp>
          <p:nvSpPr>
            <p:cNvPr id="33813" name="Rectangle 21"/>
            <p:cNvSpPr>
              <a:spLocks noChangeArrowheads="1"/>
            </p:cNvSpPr>
            <p:nvPr/>
          </p:nvSpPr>
          <p:spPr bwMode="auto">
            <a:xfrm>
              <a:off x="7467600" y="5105400"/>
              <a:ext cx="304800" cy="304800"/>
            </a:xfrm>
            <a:prstGeom prst="rect">
              <a:avLst/>
            </a:prstGeom>
            <a:solidFill>
              <a:srgbClr val="C00000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2060"/>
                </a:solidFill>
              </a:endParaRPr>
            </a:p>
          </p:txBody>
        </p:sp>
        <p:sp>
          <p:nvSpPr>
            <p:cNvPr id="33814" name="Rectangle 22"/>
            <p:cNvSpPr>
              <a:spLocks noChangeArrowheads="1"/>
            </p:cNvSpPr>
            <p:nvPr/>
          </p:nvSpPr>
          <p:spPr bwMode="auto">
            <a:xfrm>
              <a:off x="7848600" y="5105400"/>
              <a:ext cx="304800" cy="304800"/>
            </a:xfrm>
            <a:prstGeom prst="rect">
              <a:avLst/>
            </a:prstGeom>
            <a:solidFill>
              <a:srgbClr val="C00000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C00000"/>
                </a:solidFill>
              </a:endParaRPr>
            </a:p>
          </p:txBody>
        </p:sp>
        <p:sp>
          <p:nvSpPr>
            <p:cNvPr id="33815" name="Rectangle 23"/>
            <p:cNvSpPr>
              <a:spLocks noChangeArrowheads="1"/>
            </p:cNvSpPr>
            <p:nvPr/>
          </p:nvSpPr>
          <p:spPr bwMode="auto">
            <a:xfrm>
              <a:off x="8229600" y="5105400"/>
              <a:ext cx="304800" cy="304800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2060"/>
                </a:solidFill>
              </a:endParaRPr>
            </a:p>
          </p:txBody>
        </p:sp>
        <p:sp>
          <p:nvSpPr>
            <p:cNvPr id="33816" name="Rectangle 24"/>
            <p:cNvSpPr>
              <a:spLocks noChangeArrowheads="1"/>
            </p:cNvSpPr>
            <p:nvPr/>
          </p:nvSpPr>
          <p:spPr bwMode="auto">
            <a:xfrm>
              <a:off x="7086600" y="5486400"/>
              <a:ext cx="304800" cy="30480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2060"/>
                </a:solidFill>
              </a:endParaRPr>
            </a:p>
          </p:txBody>
        </p:sp>
        <p:sp>
          <p:nvSpPr>
            <p:cNvPr id="33817" name="Rectangle 25"/>
            <p:cNvSpPr>
              <a:spLocks noChangeArrowheads="1"/>
            </p:cNvSpPr>
            <p:nvPr/>
          </p:nvSpPr>
          <p:spPr bwMode="auto">
            <a:xfrm>
              <a:off x="7467600" y="5486400"/>
              <a:ext cx="304800" cy="30480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2060"/>
                </a:solidFill>
              </a:endParaRPr>
            </a:p>
          </p:txBody>
        </p:sp>
        <p:sp>
          <p:nvSpPr>
            <p:cNvPr id="33818" name="Rectangle 26"/>
            <p:cNvSpPr>
              <a:spLocks noChangeArrowheads="1"/>
            </p:cNvSpPr>
            <p:nvPr/>
          </p:nvSpPr>
          <p:spPr bwMode="auto">
            <a:xfrm>
              <a:off x="7848600" y="5486400"/>
              <a:ext cx="304800" cy="30480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2060"/>
                </a:solidFill>
              </a:endParaRPr>
            </a:p>
          </p:txBody>
        </p:sp>
        <p:sp>
          <p:nvSpPr>
            <p:cNvPr id="33819" name="Rectangle 27"/>
            <p:cNvSpPr>
              <a:spLocks noChangeArrowheads="1"/>
            </p:cNvSpPr>
            <p:nvPr/>
          </p:nvSpPr>
          <p:spPr bwMode="auto">
            <a:xfrm>
              <a:off x="8229600" y="5486400"/>
              <a:ext cx="304800" cy="30480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2060"/>
                </a:solidFill>
              </a:endParaRPr>
            </a:p>
          </p:txBody>
        </p:sp>
      </p:grpSp>
      <p:sp>
        <p:nvSpPr>
          <p:cNvPr id="33821" name="Text Box 29"/>
          <p:cNvSpPr txBox="1">
            <a:spLocks noChangeArrowheads="1"/>
          </p:cNvSpPr>
          <p:nvPr/>
        </p:nvSpPr>
        <p:spPr bwMode="auto">
          <a:xfrm>
            <a:off x="5486400" y="3849033"/>
            <a:ext cx="1275692" cy="707886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tx1"/>
            </a:solidFill>
            <a:prstDash val="solid"/>
            <a:miter lim="800000"/>
            <a:headEnd type="none" w="sm" len="sm"/>
            <a:tailEnd type="none" w="sm" len="sm"/>
          </a:ln>
          <a:effectLst/>
          <a:ex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/>
              <a:t>File Descriptor</a:t>
            </a:r>
          </a:p>
        </p:txBody>
      </p:sp>
      <p:sp>
        <p:nvSpPr>
          <p:cNvPr id="33822" name="Line 30"/>
          <p:cNvSpPr>
            <a:spLocks noChangeShapeType="1"/>
          </p:cNvSpPr>
          <p:nvPr/>
        </p:nvSpPr>
        <p:spPr bwMode="auto">
          <a:xfrm>
            <a:off x="6477000" y="4556919"/>
            <a:ext cx="457199" cy="396081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450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Contiguous </a:t>
            </a:r>
            <a:r>
              <a:rPr lang="en-US" dirty="0" smtClean="0"/>
              <a:t>Allocation (1 of 2)</a:t>
            </a:r>
            <a:endParaRPr lang="en-US" dirty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6096000" cy="4724400"/>
          </a:xfrm>
          <a:noFill/>
          <a:ln/>
        </p:spPr>
        <p:txBody>
          <a:bodyPr>
            <a:normAutofit fontScale="85000" lnSpcReduction="10000"/>
          </a:bodyPr>
          <a:lstStyle/>
          <a:p>
            <a:r>
              <a:rPr lang="en-US" dirty="0"/>
              <a:t>Store file as contiguous </a:t>
            </a:r>
            <a:r>
              <a:rPr lang="en-US" dirty="0" smtClean="0"/>
              <a:t>blocks on disk</a:t>
            </a:r>
            <a:endParaRPr lang="en-US" dirty="0"/>
          </a:p>
          <a:p>
            <a:r>
              <a:rPr lang="en-US" dirty="0" smtClean="0">
                <a:solidFill>
                  <a:srgbClr val="008000"/>
                </a:solidFill>
              </a:rPr>
              <a:t>Good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Easy: </a:t>
            </a:r>
            <a:r>
              <a:rPr lang="en-US" dirty="0" smtClean="0"/>
              <a:t>file descriptor knows file location in 1 </a:t>
            </a:r>
            <a:r>
              <a:rPr lang="en-US" dirty="0" smtClean="0"/>
              <a:t>number (start block)</a:t>
            </a:r>
            <a:endParaRPr lang="en-US" dirty="0"/>
          </a:p>
          <a:p>
            <a:pPr lvl="1"/>
            <a:r>
              <a:rPr lang="en-US" dirty="0" smtClean="0"/>
              <a:t>Efficient: </a:t>
            </a:r>
            <a:r>
              <a:rPr lang="en-US" dirty="0"/>
              <a:t>read entire file in 1 operation </a:t>
            </a:r>
            <a:r>
              <a:rPr lang="en-US" dirty="0" smtClean="0"/>
              <a:t>(start &amp; length</a:t>
            </a:r>
            <a:r>
              <a:rPr lang="en-US" dirty="0"/>
              <a:t>)</a:t>
            </a:r>
          </a:p>
          <a:p>
            <a:r>
              <a:rPr lang="en-US" dirty="0">
                <a:solidFill>
                  <a:srgbClr val="C00000"/>
                </a:solidFill>
              </a:rPr>
              <a:t>Bad:</a:t>
            </a:r>
          </a:p>
          <a:p>
            <a:pPr lvl="1"/>
            <a:r>
              <a:rPr lang="en-US" dirty="0"/>
              <a:t>Static: need to know file size at creation</a:t>
            </a:r>
          </a:p>
          <a:p>
            <a:pPr lvl="2"/>
            <a:r>
              <a:rPr lang="en-US" dirty="0" smtClean="0"/>
              <a:t>Or </a:t>
            </a:r>
            <a:r>
              <a:rPr lang="en-US" dirty="0"/>
              <a:t>tough to grow!</a:t>
            </a:r>
          </a:p>
          <a:p>
            <a:pPr lvl="1"/>
            <a:r>
              <a:rPr lang="en-US" dirty="0"/>
              <a:t>Fragmentation: </a:t>
            </a:r>
            <a:r>
              <a:rPr lang="en-US" dirty="0" smtClean="0"/>
              <a:t>chunks of disk “free” but can’t be used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3226791" y="5562278"/>
            <a:ext cx="2690417" cy="461665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ash"/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(Example next slide)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48462" y="1810867"/>
            <a:ext cx="1638300" cy="790575"/>
          </a:xfrm>
          <a:prstGeom prst="rect">
            <a:avLst/>
          </a:prstGeom>
        </p:spPr>
      </p:pic>
      <p:grpSp>
        <p:nvGrpSpPr>
          <p:cNvPr id="7" name="Group 6"/>
          <p:cNvGrpSpPr/>
          <p:nvPr/>
        </p:nvGrpSpPr>
        <p:grpSpPr>
          <a:xfrm>
            <a:off x="6748462" y="2868936"/>
            <a:ext cx="1604963" cy="2924175"/>
            <a:chOff x="6748462" y="2868936"/>
            <a:chExt cx="1604963" cy="2924175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781800" y="2868936"/>
              <a:ext cx="1571625" cy="2924175"/>
            </a:xfrm>
            <a:prstGeom prst="rect">
              <a:avLst/>
            </a:prstGeom>
          </p:spPr>
        </p:pic>
        <p:cxnSp>
          <p:nvCxnSpPr>
            <p:cNvPr id="6" name="Straight Connector 5"/>
            <p:cNvCxnSpPr/>
            <p:nvPr/>
          </p:nvCxnSpPr>
          <p:spPr>
            <a:xfrm flipH="1">
              <a:off x="6748462" y="3048000"/>
              <a:ext cx="33338" cy="25908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0604244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Contiguous Allocation (2 of 2)</a:t>
            </a:r>
            <a:endParaRPr lang="en-US" dirty="0"/>
          </a:p>
        </p:txBody>
      </p:sp>
      <p:pic>
        <p:nvPicPr>
          <p:cNvPr id="4" name="Picture 6" descr="D:\b\b4\IBM\04-1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1725" y="1376363"/>
            <a:ext cx="7258050" cy="3749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752600" y="5589263"/>
            <a:ext cx="563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What if want new file, size 8 blocks?</a:t>
            </a:r>
          </a:p>
          <a:p>
            <a:pPr algn="ctr"/>
            <a:r>
              <a:rPr lang="en-US" sz="2400" dirty="0" smtClean="0">
                <a:sym typeface="Wingdings" panose="05000000000000000000" pitchFamily="2" charset="2"/>
              </a:rPr>
              <a:t> </a:t>
            </a:r>
            <a:r>
              <a:rPr lang="en-US" sz="2400" dirty="0" smtClean="0">
                <a:solidFill>
                  <a:srgbClr val="0070C0"/>
                </a:solidFill>
                <a:sym typeface="Wingdings" panose="05000000000000000000" pitchFamily="2" charset="2"/>
              </a:rPr>
              <a:t>Fragmentation</a:t>
            </a:r>
            <a:r>
              <a:rPr lang="en-US" sz="2400" dirty="0" smtClean="0">
                <a:sym typeface="Wingdings" panose="05000000000000000000" pitchFamily="2" charset="2"/>
              </a:rPr>
              <a:t> (“free” but </a:t>
            </a:r>
            <a:r>
              <a:rPr lang="en-US" sz="2400" dirty="0" smtClean="0">
                <a:sym typeface="Wingdings" panose="05000000000000000000" pitchFamily="2" charset="2"/>
              </a:rPr>
              <a:t>can’t </a:t>
            </a:r>
            <a:r>
              <a:rPr lang="en-US" sz="2400" dirty="0" smtClean="0">
                <a:sym typeface="Wingdings" panose="05000000000000000000" pitchFamily="2" charset="2"/>
              </a:rPr>
              <a:t>be used)</a:t>
            </a:r>
            <a:endParaRPr lang="en-US" sz="2400" dirty="0" smtClean="0"/>
          </a:p>
        </p:txBody>
      </p:sp>
      <p:sp>
        <p:nvSpPr>
          <p:cNvPr id="3" name="TextBox 2"/>
          <p:cNvSpPr txBox="1"/>
          <p:nvPr/>
        </p:nvSpPr>
        <p:spPr>
          <a:xfrm rot="16200000">
            <a:off x="3121847" y="3222536"/>
            <a:ext cx="7997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Delete</a:t>
            </a:r>
            <a:endParaRPr lang="en-US" dirty="0">
              <a:solidFill>
                <a:srgbClr val="C00000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3810000" y="3086296"/>
            <a:ext cx="0" cy="834309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 rot="16200000">
            <a:off x="6220475" y="3222536"/>
            <a:ext cx="7997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Delete</a:t>
            </a:r>
            <a:endParaRPr lang="en-US" dirty="0">
              <a:solidFill>
                <a:srgbClr val="C00000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6908628" y="3086296"/>
            <a:ext cx="0" cy="834309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98658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6556</TotalTime>
  <Words>1943</Words>
  <Application>Microsoft Office PowerPoint</Application>
  <PresentationFormat>On-screen Show (4:3)</PresentationFormat>
  <Paragraphs>469</Paragraphs>
  <Slides>32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9" baseType="lpstr">
      <vt:lpstr>Arial</vt:lpstr>
      <vt:lpstr>Calibri</vt:lpstr>
      <vt:lpstr>Consolas</vt:lpstr>
      <vt:lpstr>Courier New</vt:lpstr>
      <vt:lpstr>Times New Roman</vt:lpstr>
      <vt:lpstr>Wingdings</vt:lpstr>
      <vt:lpstr>Office Theme</vt:lpstr>
      <vt:lpstr>Operating Systems</vt:lpstr>
      <vt:lpstr>Motivation – Top Down: Process Need</vt:lpstr>
      <vt:lpstr>Motivation – Bottom Up: Hard Disks</vt:lpstr>
      <vt:lpstr>Outline</vt:lpstr>
      <vt:lpstr>Example: Unix open()</vt:lpstr>
      <vt:lpstr>Unix open() – Under the Hood</vt:lpstr>
      <vt:lpstr>File System Implementation</vt:lpstr>
      <vt:lpstr>Contiguous Allocation (1 of 2)</vt:lpstr>
      <vt:lpstr>Contiguous Allocation (2 of 2)</vt:lpstr>
      <vt:lpstr>Linked List Allocation</vt:lpstr>
      <vt:lpstr>Linked List Allocation with Index</vt:lpstr>
      <vt:lpstr>inode</vt:lpstr>
      <vt:lpstr>Linux File System: ext3 inode</vt:lpstr>
      <vt:lpstr>Outline</vt:lpstr>
      <vt:lpstr>Directory Implementation </vt:lpstr>
      <vt:lpstr>Directories</vt:lpstr>
      <vt:lpstr>Options for Storing Attributes</vt:lpstr>
      <vt:lpstr>Windows (FAT) Directory</vt:lpstr>
      <vt:lpstr>Unix Directory</vt:lpstr>
      <vt:lpstr>User Access to Same File in More than One Directory</vt:lpstr>
      <vt:lpstr>Keeping Track of Free Blocks</vt:lpstr>
      <vt:lpstr>Outline</vt:lpstr>
      <vt:lpstr>Need for Robust File Systems</vt:lpstr>
      <vt:lpstr>Crash Consistency Problem</vt:lpstr>
      <vt:lpstr>File System Checker –  the Good and the Bad</vt:lpstr>
      <vt:lpstr>Journaling File Systems</vt:lpstr>
      <vt:lpstr>Journaling Example</vt:lpstr>
      <vt:lpstr>Commits and Checkpoints</vt:lpstr>
      <vt:lpstr>Crash Recovery (1 of 2)</vt:lpstr>
      <vt:lpstr>Crash Recovery (2 of 2)</vt:lpstr>
      <vt:lpstr>Journaling  Summary</vt:lpstr>
      <vt:lpstr>Outline</vt:lpstr>
    </vt:vector>
  </TitlesOfParts>
  <Company>Worcester Polytechnic Institute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Operating Systems</dc:title>
  <dc:creator>Mark Claypool</dc:creator>
  <cp:lastModifiedBy>Mark Claypool</cp:lastModifiedBy>
  <cp:revision>215</cp:revision>
  <cp:lastPrinted>2016-01-19T13:17:05Z</cp:lastPrinted>
  <dcterms:created xsi:type="dcterms:W3CDTF">2011-10-19T20:58:32Z</dcterms:created>
  <dcterms:modified xsi:type="dcterms:W3CDTF">2017-08-21T17:27:40Z</dcterms:modified>
</cp:coreProperties>
</file>