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8" r:id="rId2"/>
    <p:sldId id="272" r:id="rId3"/>
    <p:sldId id="349" r:id="rId4"/>
    <p:sldId id="350" r:id="rId5"/>
    <p:sldId id="351" r:id="rId6"/>
    <p:sldId id="352" r:id="rId7"/>
    <p:sldId id="353" r:id="rId8"/>
    <p:sldId id="355" r:id="rId9"/>
    <p:sldId id="354" r:id="rId10"/>
    <p:sldId id="310" r:id="rId11"/>
    <p:sldId id="359" r:id="rId12"/>
    <p:sldId id="360" r:id="rId13"/>
    <p:sldId id="361" r:id="rId14"/>
    <p:sldId id="362" r:id="rId15"/>
    <p:sldId id="363" r:id="rId16"/>
    <p:sldId id="365" r:id="rId17"/>
    <p:sldId id="366" r:id="rId18"/>
    <p:sldId id="367" r:id="rId19"/>
    <p:sldId id="369" r:id="rId20"/>
    <p:sldId id="370" r:id="rId21"/>
    <p:sldId id="375" r:id="rId22"/>
    <p:sldId id="376" r:id="rId23"/>
    <p:sldId id="372" r:id="rId24"/>
    <p:sldId id="342" r:id="rId25"/>
    <p:sldId id="343" r:id="rId26"/>
    <p:sldId id="344" r:id="rId27"/>
    <p:sldId id="345" r:id="rId28"/>
    <p:sldId id="346" r:id="rId29"/>
    <p:sldId id="374" r:id="rId30"/>
    <p:sldId id="373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B050"/>
    <a:srgbClr val="DA8200"/>
    <a:srgbClr val="FF9900"/>
    <a:srgbClr val="CCCC00"/>
    <a:srgbClr val="0066FF"/>
    <a:srgbClr val="D2A000"/>
    <a:srgbClr val="EEB500"/>
    <a:srgbClr val="FFE59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65" autoAdjust="0"/>
    <p:restoredTop sz="92150" autoAdjust="0"/>
  </p:normalViewPr>
  <p:slideViewPr>
    <p:cSldViewPr>
      <p:cViewPr varScale="1">
        <p:scale>
          <a:sx n="53" d="100"/>
          <a:sy n="53" d="100"/>
        </p:scale>
        <p:origin x="60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3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7" tIns="46028" rIns="92057" bIns="46028"/>
          <a:lstStyle/>
          <a:p>
            <a:pPr defTabSz="912813"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29506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7" tIns="46028" rIns="92057" bIns="46028"/>
          <a:lstStyle/>
          <a:p>
            <a:pPr defTabSz="912813"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35823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7" tIns="46028" rIns="92057" bIns="46028"/>
          <a:lstStyle/>
          <a:p>
            <a:pPr defTabSz="912813"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02005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7" tIns="46028" rIns="92057" bIns="46028"/>
          <a:lstStyle/>
          <a:p>
            <a:pPr defTabSz="912813"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4097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7" tIns="46028" rIns="92057" bIns="46028"/>
          <a:lstStyle/>
          <a:p>
            <a:pPr defTabSz="912813"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61078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7" tIns="46028" rIns="92057" bIns="46028"/>
          <a:lstStyle/>
          <a:p>
            <a:pPr defTabSz="912813"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0345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Concurrency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ENCE 360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2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0" name="Picture 6" descr="D:\b\b4\IBM\02-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9" y="1295400"/>
            <a:ext cx="7713662" cy="37493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Critical Region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5410200"/>
            <a:ext cx="4572000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</a:t>
            </a:r>
            <a:r>
              <a:rPr lang="en-US" sz="2000" i="1" dirty="0" smtClean="0"/>
              <a:t>basic</a:t>
            </a:r>
            <a:r>
              <a:rPr lang="en-US" sz="2000" dirty="0" smtClean="0"/>
              <a:t> mechanism can stop B from entering critical region when A in?</a:t>
            </a:r>
          </a:p>
          <a:p>
            <a:pPr algn="ctr"/>
            <a:r>
              <a:rPr lang="en-US" sz="2000" dirty="0" smtClean="0"/>
              <a:t>Hint: just need to block access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79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a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30" y="1416864"/>
            <a:ext cx="8229600" cy="3200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err="1" smtClean="0">
                <a:latin typeface="Consolas" panose="020B0609020204030204" pitchFamily="49" charset="0"/>
              </a:rPr>
              <a:t>lock_t</a:t>
            </a:r>
            <a:r>
              <a:rPr lang="en-US" sz="2400" dirty="0" smtClean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</a:rPr>
              <a:t>; </a:t>
            </a:r>
            <a:r>
              <a:rPr lang="en-US" sz="2400" dirty="0" smtClean="0">
                <a:latin typeface="Consolas" panose="020B0609020204030204" pitchFamily="49" charset="0"/>
              </a:rPr>
              <a:t>	</a:t>
            </a:r>
            <a:r>
              <a:rPr lang="en-US" sz="2400" i="1" dirty="0" smtClean="0">
                <a:solidFill>
                  <a:srgbClr val="008000"/>
                </a:solidFill>
              </a:rPr>
              <a:t>// globally-allocated ’</a:t>
            </a:r>
            <a:r>
              <a:rPr lang="en-US" sz="2400" i="1" dirty="0" err="1" smtClean="0">
                <a:solidFill>
                  <a:srgbClr val="008000"/>
                </a:solidFill>
              </a:rPr>
              <a:t>mutex</a:t>
            </a:r>
            <a:r>
              <a:rPr lang="en-US" sz="2400" i="1" dirty="0">
                <a:solidFill>
                  <a:srgbClr val="008000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en-US" sz="2400" dirty="0" smtClean="0"/>
              <a:t>…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lock</a:t>
            </a:r>
            <a:r>
              <a:rPr lang="en-US" sz="2400" dirty="0">
                <a:latin typeface="Consolas" panose="020B0609020204030204" pitchFamily="49" charset="0"/>
              </a:rPr>
              <a:t>(&amp;</a:t>
            </a:r>
            <a:r>
              <a:rPr lang="en-US" sz="2400" dirty="0" err="1">
                <a:latin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x </a:t>
            </a:r>
            <a:r>
              <a:rPr lang="en-US" sz="2400" dirty="0">
                <a:latin typeface="Consolas" panose="020B0609020204030204" pitchFamily="49" charset="0"/>
              </a:rPr>
              <a:t>= </a:t>
            </a:r>
            <a:r>
              <a:rPr lang="en-US" sz="2400" dirty="0" smtClean="0">
                <a:latin typeface="Consolas" panose="020B0609020204030204" pitchFamily="49" charset="0"/>
              </a:rPr>
              <a:t>x </a:t>
            </a:r>
            <a:r>
              <a:rPr lang="en-US" sz="2400" dirty="0">
                <a:latin typeface="Consolas" panose="020B0609020204030204" pitchFamily="49" charset="0"/>
              </a:rPr>
              <a:t>+ 1</a:t>
            </a:r>
            <a:r>
              <a:rPr lang="en-US" sz="2400" dirty="0" smtClean="0">
                <a:latin typeface="Consolas" panose="020B0609020204030204" pitchFamily="49" charset="0"/>
              </a:rPr>
              <a:t>;  	</a:t>
            </a:r>
            <a:r>
              <a:rPr lang="en-US" sz="2400" i="1" dirty="0" smtClean="0">
                <a:solidFill>
                  <a:srgbClr val="008000"/>
                </a:solidFill>
              </a:rPr>
              <a:t>// critical region</a:t>
            </a:r>
            <a:endParaRPr lang="en-US" sz="2400" i="1" dirty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unlock</a:t>
            </a:r>
            <a:r>
              <a:rPr lang="en-US" sz="2400" dirty="0">
                <a:latin typeface="Consolas" panose="020B0609020204030204" pitchFamily="49" charset="0"/>
              </a:rPr>
              <a:t>(&amp;</a:t>
            </a:r>
            <a:r>
              <a:rPr lang="en-US" sz="2400" dirty="0" err="1">
                <a:latin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141" y="4654740"/>
            <a:ext cx="82296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</a:t>
            </a:r>
            <a:r>
              <a:rPr lang="en-US" sz="2800" dirty="0" smtClean="0"/>
              <a:t>CRUX: HOW TO BUILD A LOCK? </a:t>
            </a:r>
            <a:endParaRPr lang="en-US" sz="2400" dirty="0" smtClean="0"/>
          </a:p>
          <a:p>
            <a:r>
              <a:rPr lang="en-US" sz="2400" dirty="0"/>
              <a:t>How </a:t>
            </a:r>
            <a:r>
              <a:rPr lang="en-US" sz="2400" dirty="0" smtClean="0"/>
              <a:t>to build efficient </a:t>
            </a:r>
            <a:r>
              <a:rPr lang="en-US" sz="2400" dirty="0"/>
              <a:t>lock?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hardware support is needed? </a:t>
            </a: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OS support?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5867400" y="2667000"/>
            <a:ext cx="2967479" cy="1384995"/>
            <a:chOff x="5943600" y="3849467"/>
            <a:chExt cx="2967479" cy="1384995"/>
          </a:xfrm>
        </p:grpSpPr>
        <p:sp>
          <p:nvSpPr>
            <p:cNvPr id="5" name="TextBox 4"/>
            <p:cNvSpPr txBox="1"/>
            <p:nvPr/>
          </p:nvSpPr>
          <p:spPr>
            <a:xfrm>
              <a:off x="5943600" y="3849467"/>
              <a:ext cx="2967479" cy="138499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txBody>
            <a:bodyPr wrap="none" rtlCol="0">
              <a:spAutoFit/>
            </a:bodyPr>
            <a:lstStyle/>
            <a:p>
              <a:endParaRPr lang="en-US" sz="1400" dirty="0" smtClean="0">
                <a:latin typeface="Consolas" panose="020B0609020204030204" pitchFamily="49" charset="0"/>
              </a:endParaRPr>
            </a:p>
            <a:p>
              <a:endParaRPr lang="en-US" sz="1400" dirty="0">
                <a:latin typeface="Consolas" panose="020B0609020204030204" pitchFamily="49" charset="0"/>
              </a:endParaRPr>
            </a:p>
            <a:p>
              <a:r>
                <a:rPr lang="en-US" sz="1400" dirty="0" smtClean="0">
                  <a:latin typeface="Consolas" panose="020B0609020204030204" pitchFamily="49" charset="0"/>
                </a:rPr>
                <a:t>pthread_mutex_t lock;</a:t>
              </a:r>
            </a:p>
            <a:p>
              <a:r>
                <a:rPr lang="en-US" sz="1400" dirty="0" err="1" smtClean="0">
                  <a:latin typeface="Consolas" panose="020B0609020204030204" pitchFamily="49" charset="0"/>
                </a:rPr>
                <a:t>pthread_mutex_lock</a:t>
              </a:r>
              <a:r>
                <a:rPr lang="en-US" sz="1400" dirty="0" smtClean="0">
                  <a:latin typeface="Consolas" panose="020B0609020204030204" pitchFamily="49" charset="0"/>
                </a:rPr>
                <a:t>(&amp;lock);</a:t>
              </a:r>
            </a:p>
            <a:p>
              <a:r>
                <a:rPr lang="en-US" sz="1400" dirty="0" smtClean="0">
                  <a:latin typeface="Consolas" panose="020B0609020204030204" pitchFamily="49" charset="0"/>
                </a:rPr>
                <a:t>x = x + 1; </a:t>
              </a:r>
              <a:r>
                <a:rPr lang="en-US" sz="1400" i="1" dirty="0" smtClean="0">
                  <a:solidFill>
                    <a:srgbClr val="008000"/>
                  </a:solidFill>
                </a:rPr>
                <a:t>// or general CR</a:t>
              </a:r>
            </a:p>
            <a:p>
              <a:r>
                <a:rPr lang="en-US" sz="1400" dirty="0" err="1" smtClean="0">
                  <a:latin typeface="Consolas" panose="020B0609020204030204" pitchFamily="49" charset="0"/>
                </a:rPr>
                <a:t>pthread_mutex_unlock</a:t>
              </a:r>
              <a:r>
                <a:rPr lang="en-US" sz="1400" dirty="0" smtClean="0">
                  <a:latin typeface="Consolas" panose="020B0609020204030204" pitchFamily="49" charset="0"/>
                </a:rPr>
                <a:t>(&amp;lock);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1069" y="3869454"/>
              <a:ext cx="2252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</a:rPr>
                <a:t>See: “</a:t>
              </a:r>
              <a:r>
                <a:rPr lang="en-US" dirty="0" smtClean="0">
                  <a:solidFill>
                    <a:srgbClr val="0070C0"/>
                  </a:solidFill>
                  <a:latin typeface="Consolas" panose="020B0609020204030204" pitchFamily="49" charset="0"/>
                </a:rPr>
                <a:t>thread-v1.c</a:t>
              </a:r>
              <a:r>
                <a:rPr lang="en-US" dirty="0" smtClean="0">
                  <a:latin typeface="Calibri" panose="020F0502020204030204" pitchFamily="34" charset="0"/>
                </a:rPr>
                <a:t>”</a:t>
              </a:r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61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Lock Implementation -  </a:t>
            </a:r>
            <a:br>
              <a:rPr lang="en-US" dirty="0" smtClean="0"/>
            </a:br>
            <a:r>
              <a:rPr lang="en-US" dirty="0" smtClean="0"/>
              <a:t>Disable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74481"/>
            <a:ext cx="5410200" cy="3200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no interrupts, no race condition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void </a:t>
            </a:r>
            <a:r>
              <a:rPr lang="en-US" sz="2400" dirty="0">
                <a:latin typeface="Consolas" panose="020B0609020204030204" pitchFamily="49" charset="0"/>
              </a:rPr>
              <a:t>lock() {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</a:rPr>
              <a:t>DisableInterrupts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void </a:t>
            </a:r>
            <a:r>
              <a:rPr lang="en-US" sz="2400" dirty="0">
                <a:latin typeface="Consolas" panose="020B0609020204030204" pitchFamily="49" charset="0"/>
              </a:rPr>
              <a:t>unlock() {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</a:rPr>
              <a:t>EnableInterrupts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3828" y="5592764"/>
            <a:ext cx="5992153" cy="95410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potential problem?  </a:t>
            </a:r>
          </a:p>
          <a:p>
            <a:pPr algn="ctr"/>
            <a:r>
              <a:rPr lang="en-US" sz="2800" dirty="0" smtClean="0"/>
              <a:t>Hint: consider all sorts of user programs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5562600" y="2771451"/>
            <a:ext cx="3505200" cy="2624554"/>
            <a:chOff x="5181600" y="1752600"/>
            <a:chExt cx="3505200" cy="262455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81600" y="1752600"/>
              <a:ext cx="3405939" cy="2257425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6019800" y="4010025"/>
              <a:ext cx="2667000" cy="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054981" y="4038600"/>
              <a:ext cx="5966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2060"/>
                  </a:solidFill>
                </a:rPr>
                <a:t>Time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287" y="1345670"/>
            <a:ext cx="1433513" cy="166702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83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Problems with Disabling Interrupts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01479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Privileged operations, so must trust user code</a:t>
            </a:r>
          </a:p>
          <a:p>
            <a:pPr lvl="1"/>
            <a:r>
              <a:rPr lang="en-US" dirty="0" smtClean="0"/>
              <a:t>But may never unlock! (unintentional or malicious)</a:t>
            </a:r>
          </a:p>
          <a:p>
            <a:r>
              <a:rPr lang="en-US" dirty="0" smtClean="0"/>
              <a:t>Does not work for multiprocessors</a:t>
            </a:r>
          </a:p>
          <a:p>
            <a:pPr lvl="1"/>
            <a:r>
              <a:rPr lang="en-US" dirty="0" smtClean="0"/>
              <a:t>Second processor may still access shared resource</a:t>
            </a:r>
          </a:p>
          <a:p>
            <a:r>
              <a:rPr lang="en-US" dirty="0" smtClean="0"/>
              <a:t>When interrupts off, subsequent ones may become lost</a:t>
            </a:r>
          </a:p>
          <a:p>
            <a:pPr lvl="1"/>
            <a:r>
              <a:rPr lang="en-US" dirty="0" smtClean="0"/>
              <a:t>E.g., disk operations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553200" y="3505200"/>
            <a:ext cx="2266909" cy="1209342"/>
            <a:chOff x="1371600" y="2386088"/>
            <a:chExt cx="2582472" cy="1429696"/>
          </a:xfrm>
        </p:grpSpPr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371600" y="3130240"/>
              <a:ext cx="255347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981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3623350" y="316086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2503092" y="3123713"/>
              <a:ext cx="0" cy="220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318550" y="3252954"/>
              <a:ext cx="609600" cy="523082"/>
              <a:chOff x="3581400" y="4261945"/>
              <a:chExt cx="1257300" cy="1479550"/>
            </a:xfrm>
          </p:grpSpPr>
          <p:sp>
            <p:nvSpPr>
              <p:cNvPr id="25" name="Oval 24"/>
              <p:cNvSpPr>
                <a:spLocks noChangeArrowheads="1"/>
              </p:cNvSpPr>
              <p:nvPr/>
            </p:nvSpPr>
            <p:spPr bwMode="auto">
              <a:xfrm>
                <a:off x="3581400" y="5169995"/>
                <a:ext cx="1257300" cy="57150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3581400" y="4465145"/>
                <a:ext cx="1257300" cy="952500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3587750" y="4261945"/>
                <a:ext cx="1244600" cy="558800"/>
              </a:xfrm>
              <a:prstGeom prst="ellipse">
                <a:avLst/>
              </a:prstGeom>
              <a:solidFill>
                <a:srgbClr val="DA82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47791" y="3414783"/>
              <a:ext cx="606281" cy="40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600" dirty="0"/>
                <a:t>Disk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620984" y="2386088"/>
              <a:ext cx="720434" cy="51015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altLang="en-US" sz="1050" dirty="0" smtClean="0"/>
                <a:t>Registers</a:t>
              </a:r>
              <a:endParaRPr lang="en-US" altLang="en-US" sz="1050" dirty="0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620984" y="2631514"/>
              <a:ext cx="720434" cy="4010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altLang="en-US" sz="1600" dirty="0" smtClean="0"/>
                <a:t>CPU1</a:t>
              </a:r>
              <a:endParaRPr lang="en-US" altLang="en-US" sz="1600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3002975" y="290164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642758" y="2392129"/>
              <a:ext cx="720434" cy="51015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altLang="en-US" sz="1050" dirty="0" smtClean="0"/>
                <a:t>Registers</a:t>
              </a:r>
              <a:endParaRPr lang="en-US" altLang="en-US" sz="1050" dirty="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642758" y="2637555"/>
              <a:ext cx="720434" cy="4010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altLang="en-US" sz="1600" dirty="0" smtClean="0"/>
                <a:t>CPU2</a:t>
              </a:r>
              <a:endParaRPr lang="en-US" altLang="en-US" sz="1600" dirty="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120143" y="3250138"/>
              <a:ext cx="777939" cy="437387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dirty="0" smtClean="0"/>
                <a:t>Mem</a:t>
              </a:r>
              <a:endParaRPr lang="en-US" altLang="en-US" dirty="0"/>
            </a:p>
          </p:txBody>
        </p:sp>
      </p:grpSp>
      <p:pic>
        <p:nvPicPr>
          <p:cNvPr id="4098" name="Picture 2" descr="https://www.dlapiper.com/~/media/Images/Insights/Publications/2015/war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705" y="1673627"/>
            <a:ext cx="1002492" cy="91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5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Solution, Take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5712"/>
            <a:ext cx="6324600" cy="4267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; </a:t>
            </a:r>
            <a:r>
              <a:rPr lang="en-US" i="1" dirty="0">
                <a:solidFill>
                  <a:srgbClr val="008000"/>
                </a:solidFill>
              </a:rPr>
              <a:t>// 0 -&gt; lock available, 1 -&gt; held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lock(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while (*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 == 1) </a:t>
            </a:r>
            <a:r>
              <a:rPr lang="en-US" i="1" dirty="0">
                <a:solidFill>
                  <a:srgbClr val="008000"/>
                </a:solidFill>
              </a:rPr>
              <a:t>// TEST </a:t>
            </a:r>
            <a:r>
              <a:rPr lang="en-US" i="1" dirty="0" smtClean="0">
                <a:solidFill>
                  <a:srgbClr val="008000"/>
                </a:solidFill>
              </a:rPr>
              <a:t>flag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; </a:t>
            </a:r>
            <a:r>
              <a:rPr lang="en-US" i="1" dirty="0">
                <a:solidFill>
                  <a:srgbClr val="008000"/>
                </a:solidFill>
              </a:rPr>
              <a:t>// spin-wait (do nothing)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 = 1; </a:t>
            </a:r>
            <a:r>
              <a:rPr lang="en-US" i="1" dirty="0">
                <a:solidFill>
                  <a:srgbClr val="008000"/>
                </a:solidFill>
              </a:rPr>
              <a:t>// now SET it!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unlock(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61709" y="3657600"/>
            <a:ext cx="3425091" cy="193899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almost works … but not quite. </a:t>
            </a:r>
            <a:r>
              <a:rPr lang="en-US" sz="2400" dirty="0"/>
              <a:t> </a:t>
            </a:r>
            <a:r>
              <a:rPr lang="en-US" sz="2400" dirty="0" smtClean="0"/>
              <a:t>Why not?</a:t>
            </a:r>
          </a:p>
          <a:p>
            <a:endParaRPr lang="en-US" sz="2400" dirty="0"/>
          </a:p>
          <a:p>
            <a:r>
              <a:rPr lang="en-US" sz="2400" dirty="0" smtClean="0"/>
              <a:t>Hint, has </a:t>
            </a:r>
            <a:r>
              <a:rPr lang="en-US" sz="2400" dirty="0" smtClean="0">
                <a:solidFill>
                  <a:srgbClr val="0070C0"/>
                </a:solidFill>
              </a:rPr>
              <a:t>race condition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</a:p>
          <a:p>
            <a:r>
              <a:rPr lang="en-US" sz="2400" dirty="0" smtClean="0"/>
              <a:t>Can you spot it?</a:t>
            </a:r>
          </a:p>
        </p:txBody>
      </p:sp>
    </p:spTree>
    <p:extLst>
      <p:ext uri="{BB962C8B-B14F-4D97-AF65-F5344CB8AC3E}">
        <p14:creationId xmlns:p14="http://schemas.microsoft.com/office/powerpoint/2010/main" val="21969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Solution, Take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6096000" cy="4267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; </a:t>
            </a:r>
            <a:r>
              <a:rPr lang="en-US" i="1" dirty="0">
                <a:solidFill>
                  <a:srgbClr val="008000"/>
                </a:solidFill>
              </a:rPr>
              <a:t>// 0 -&gt; lock available, 1 -&gt; held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lock(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while (*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 == 1) </a:t>
            </a:r>
            <a:r>
              <a:rPr lang="en-US" i="1" dirty="0">
                <a:solidFill>
                  <a:srgbClr val="008000"/>
                </a:solidFill>
              </a:rPr>
              <a:t>// TEST </a:t>
            </a:r>
            <a:r>
              <a:rPr lang="en-US" i="1" dirty="0" smtClean="0">
                <a:solidFill>
                  <a:srgbClr val="008000"/>
                </a:solidFill>
              </a:rPr>
              <a:t>flag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; </a:t>
            </a:r>
            <a:r>
              <a:rPr lang="en-US" i="1" dirty="0">
                <a:solidFill>
                  <a:srgbClr val="008000"/>
                </a:solidFill>
              </a:rPr>
              <a:t>// spin-wait (do nothing)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 = 1; </a:t>
            </a:r>
            <a:r>
              <a:rPr lang="en-US" i="1" dirty="0">
                <a:solidFill>
                  <a:srgbClr val="008000"/>
                </a:solidFill>
              </a:rPr>
              <a:t>// now SET it!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unlock(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2971800"/>
            <a:ext cx="4082716" cy="37856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almost works … </a:t>
            </a:r>
            <a:r>
              <a:rPr lang="en-US" sz="2400" dirty="0" smtClean="0"/>
              <a:t>not quite…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If can TEST mutex and SET it in </a:t>
            </a:r>
            <a:r>
              <a:rPr lang="en-US" sz="2400" i="1" dirty="0" smtClean="0"/>
              <a:t>atomic</a:t>
            </a:r>
            <a:r>
              <a:rPr lang="en-US" sz="2400" dirty="0" smtClean="0"/>
              <a:t> operation, would be ok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But … aren’t back to square 1?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No! </a:t>
            </a:r>
            <a:r>
              <a:rPr lang="en-US" sz="2400" dirty="0"/>
              <a:t>O</a:t>
            </a:r>
            <a:r>
              <a:rPr lang="en-US" sz="2400" dirty="0" smtClean="0"/>
              <a:t>nly need hardware support for 1 operation </a:t>
            </a:r>
            <a:r>
              <a:rPr lang="en-US" sz="2400" dirty="0" smtClean="0">
                <a:sym typeface="Wingdings" panose="05000000000000000000" pitchFamily="2" charset="2"/>
              </a:rPr>
              <a:t> build lock primitive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27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Synchronization </a:t>
            </a:r>
            <a:r>
              <a:rPr lang="en-US" altLang="en-US" dirty="0" smtClean="0"/>
              <a:t>Hardware – </a:t>
            </a:r>
            <a:br>
              <a:rPr lang="en-US" altLang="en-US" dirty="0" smtClean="0"/>
            </a:br>
            <a:r>
              <a:rPr lang="en-US" altLang="en-US" dirty="0" smtClean="0"/>
              <a:t>Test and Set</a:t>
            </a:r>
            <a:endParaRPr lang="en-US" altLang="en-US" dirty="0"/>
          </a:p>
        </p:txBody>
      </p:sp>
      <p:sp>
        <p:nvSpPr>
          <p:cNvPr id="714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9473"/>
            <a:ext cx="8077200" cy="70485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0070C0"/>
                </a:solidFill>
              </a:rPr>
              <a:t>Test-and-Set</a:t>
            </a:r>
            <a:r>
              <a:rPr lang="en-US" altLang="en-US" dirty="0"/>
              <a:t>: returns and modifies </a:t>
            </a:r>
            <a:r>
              <a:rPr lang="en-US" altLang="en-US" i="1" dirty="0"/>
              <a:t>atomically</a:t>
            </a:r>
          </a:p>
        </p:txBody>
      </p:sp>
      <p:sp>
        <p:nvSpPr>
          <p:cNvPr id="714756" name="Rectangle 1028"/>
          <p:cNvSpPr>
            <a:spLocks noChangeArrowheads="1"/>
          </p:cNvSpPr>
          <p:nvPr/>
        </p:nvSpPr>
        <p:spPr bwMode="auto">
          <a:xfrm>
            <a:off x="228600" y="2346158"/>
            <a:ext cx="8305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dirty="0" err="1">
                <a:latin typeface="Consolas" panose="020B0609020204030204" pitchFamily="49" charset="0"/>
              </a:rPr>
              <a:t>int</a:t>
            </a:r>
            <a:r>
              <a:rPr lang="en-US" altLang="en-US" sz="3200" dirty="0">
                <a:latin typeface="Consolas" panose="020B0609020204030204" pitchFamily="49" charset="0"/>
              </a:rPr>
              <a:t> </a:t>
            </a:r>
            <a:r>
              <a:rPr lang="en-US" altLang="en-US" sz="3200" dirty="0" err="1" smtClean="0">
                <a:latin typeface="Consolas" panose="020B0609020204030204" pitchFamily="49" charset="0"/>
              </a:rPr>
              <a:t>TestAndSet</a:t>
            </a:r>
            <a:r>
              <a:rPr lang="en-US" altLang="en-US" sz="3200" dirty="0" smtClean="0">
                <a:latin typeface="Consolas" panose="020B0609020204030204" pitchFamily="49" charset="0"/>
              </a:rPr>
              <a:t>(</a:t>
            </a:r>
            <a:r>
              <a:rPr lang="en-US" altLang="en-US" sz="32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3200" dirty="0" smtClean="0">
                <a:latin typeface="Consolas" panose="020B0609020204030204" pitchFamily="49" charset="0"/>
              </a:rPr>
              <a:t> *</a:t>
            </a:r>
            <a:r>
              <a:rPr lang="en-US" altLang="en-US" sz="3200" dirty="0" err="1" smtClean="0">
                <a:latin typeface="Consolas" panose="020B0609020204030204" pitchFamily="49" charset="0"/>
              </a:rPr>
              <a:t>mutex</a:t>
            </a:r>
            <a:r>
              <a:rPr lang="en-US" altLang="en-US" sz="3200" dirty="0" smtClean="0">
                <a:latin typeface="Consolas" panose="020B0609020204030204" pitchFamily="49" charset="0"/>
              </a:rPr>
              <a:t>) </a:t>
            </a:r>
            <a:r>
              <a:rPr lang="en-US" altLang="en-US" sz="3200" dirty="0"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20000"/>
              </a:spcBef>
            </a:pPr>
            <a:r>
              <a:rPr lang="en-US" altLang="en-US" sz="3200" dirty="0">
                <a:latin typeface="Consolas" panose="020B0609020204030204" pitchFamily="49" charset="0"/>
              </a:rPr>
              <a:t>	</a:t>
            </a:r>
            <a:r>
              <a:rPr lang="en-US" altLang="en-US" sz="3200" dirty="0" err="1">
                <a:latin typeface="Consolas" panose="020B0609020204030204" pitchFamily="49" charset="0"/>
              </a:rPr>
              <a:t>int</a:t>
            </a:r>
            <a:r>
              <a:rPr lang="en-US" altLang="en-US" sz="3200" dirty="0">
                <a:latin typeface="Consolas" panose="020B0609020204030204" pitchFamily="49" charset="0"/>
              </a:rPr>
              <a:t> temp;</a:t>
            </a:r>
          </a:p>
          <a:p>
            <a:pPr>
              <a:spcBef>
                <a:spcPct val="20000"/>
              </a:spcBef>
            </a:pPr>
            <a:r>
              <a:rPr lang="en-US" altLang="en-US" sz="3200" dirty="0">
                <a:latin typeface="Consolas" panose="020B0609020204030204" pitchFamily="49" charset="0"/>
              </a:rPr>
              <a:t>	temp = </a:t>
            </a:r>
            <a:r>
              <a:rPr lang="en-US" altLang="en-US" sz="3200" dirty="0" smtClean="0">
                <a:latin typeface="Consolas" panose="020B0609020204030204" pitchFamily="49" charset="0"/>
              </a:rPr>
              <a:t>*</a:t>
            </a:r>
            <a:r>
              <a:rPr lang="en-US" altLang="en-US" sz="3200" dirty="0" err="1" smtClean="0">
                <a:latin typeface="Consolas" panose="020B0609020204030204" pitchFamily="49" charset="0"/>
              </a:rPr>
              <a:t>mutex</a:t>
            </a:r>
            <a:r>
              <a:rPr lang="en-US" altLang="en-US" sz="3200" dirty="0" smtClean="0">
                <a:latin typeface="Consolas" panose="020B0609020204030204" pitchFamily="49" charset="0"/>
              </a:rPr>
              <a:t>;</a:t>
            </a:r>
            <a:endParaRPr lang="en-US" altLang="en-US" sz="3200" dirty="0">
              <a:latin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200" dirty="0">
                <a:latin typeface="Consolas" panose="020B0609020204030204" pitchFamily="49" charset="0"/>
              </a:rPr>
              <a:t>	</a:t>
            </a:r>
            <a:r>
              <a:rPr lang="en-US" altLang="en-US" sz="3200" dirty="0" smtClean="0">
                <a:latin typeface="Consolas" panose="020B0609020204030204" pitchFamily="49" charset="0"/>
              </a:rPr>
              <a:t>*</a:t>
            </a:r>
            <a:r>
              <a:rPr lang="en-US" altLang="en-US" sz="3200" dirty="0" err="1" smtClean="0">
                <a:latin typeface="Consolas" panose="020B0609020204030204" pitchFamily="49" charset="0"/>
              </a:rPr>
              <a:t>mutex</a:t>
            </a:r>
            <a:r>
              <a:rPr lang="en-US" altLang="en-US" sz="3200" dirty="0" smtClean="0">
                <a:latin typeface="Consolas" panose="020B0609020204030204" pitchFamily="49" charset="0"/>
              </a:rPr>
              <a:t> </a:t>
            </a:r>
            <a:r>
              <a:rPr lang="en-US" altLang="en-US" sz="3200" dirty="0">
                <a:latin typeface="Consolas" panose="020B0609020204030204" pitchFamily="49" charset="0"/>
              </a:rPr>
              <a:t>= true;</a:t>
            </a:r>
          </a:p>
          <a:p>
            <a:pPr>
              <a:spcBef>
                <a:spcPct val="20000"/>
              </a:spcBef>
            </a:pPr>
            <a:r>
              <a:rPr lang="en-US" altLang="en-US" sz="3200" dirty="0">
                <a:latin typeface="Consolas" panose="020B0609020204030204" pitchFamily="49" charset="0"/>
              </a:rPr>
              <a:t>	return temp;</a:t>
            </a:r>
          </a:p>
          <a:p>
            <a:pPr>
              <a:spcBef>
                <a:spcPct val="20000"/>
              </a:spcBef>
            </a:pPr>
            <a:r>
              <a:rPr lang="en-US" altLang="en-US" sz="3200" dirty="0"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20000"/>
              </a:spcBef>
            </a:pPr>
            <a:endParaRPr lang="en-US" altLang="en-US" sz="32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2400" y="4572000"/>
            <a:ext cx="4724400" cy="193899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Done with hardware support.</a:t>
            </a:r>
          </a:p>
          <a:p>
            <a:r>
              <a:rPr lang="en-US" sz="2400" dirty="0" smtClean="0"/>
              <a:t>All modern computers since 1960’s</a:t>
            </a:r>
          </a:p>
          <a:p>
            <a:r>
              <a:rPr lang="en-US" sz="2400" dirty="0" smtClean="0"/>
              <a:t>e.g., x86 has compare-and-exchange</a:t>
            </a:r>
          </a:p>
          <a:p>
            <a:r>
              <a:rPr lang="en-US" sz="2400" dirty="0" smtClean="0"/>
              <a:t>Others: compare-and-swap, fetch-and-add, … all </a:t>
            </a:r>
            <a:r>
              <a:rPr lang="en-US" sz="2400" i="1" dirty="0" smtClean="0"/>
              <a:t>atomic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40182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Solution, Take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5712"/>
            <a:ext cx="6096000" cy="426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; </a:t>
            </a:r>
            <a:r>
              <a:rPr lang="en-US" i="1" dirty="0">
                <a:solidFill>
                  <a:srgbClr val="008000"/>
                </a:solidFill>
              </a:rPr>
              <a:t>// 0 -&gt; lock available, 1 -&gt; held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lock(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while 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TestAndSet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)) </a:t>
            </a:r>
            <a:r>
              <a:rPr lang="en-US" i="1" dirty="0">
                <a:solidFill>
                  <a:srgbClr val="008000"/>
                </a:solidFill>
              </a:rPr>
              <a:t>// </a:t>
            </a:r>
            <a:r>
              <a:rPr lang="en-US" i="1" dirty="0" smtClean="0">
                <a:solidFill>
                  <a:srgbClr val="008000"/>
                </a:solidFill>
              </a:rPr>
              <a:t>1 if held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; </a:t>
            </a:r>
            <a:r>
              <a:rPr lang="en-US" i="1" dirty="0">
                <a:solidFill>
                  <a:srgbClr val="008000"/>
                </a:solidFill>
              </a:rPr>
              <a:t>// spin-wait (do nothing)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8000"/>
                </a:solidFill>
              </a:rPr>
              <a:t>     // once here, have lock!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unlock(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4343400"/>
            <a:ext cx="3276600" cy="584775"/>
          </a:xfrm>
          <a:prstGeom prst="rect">
            <a:avLst/>
          </a:prstGeom>
          <a:noFill/>
          <a:ln w="1905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Note, no need to protect </a:t>
            </a:r>
            <a:r>
              <a:rPr lang="en-US" sz="1600" dirty="0" smtClean="0">
                <a:latin typeface="Consolas" panose="020B0609020204030204" pitchFamily="49" charset="0"/>
              </a:rPr>
              <a:t>unlock()</a:t>
            </a:r>
          </a:p>
          <a:p>
            <a:r>
              <a:rPr lang="en-US" sz="1600" dirty="0" smtClean="0"/>
              <a:t>(Exercise: why not?)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1916" y="5486400"/>
            <a:ext cx="5823284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Now, what is major remaining shortcoming?</a:t>
            </a:r>
          </a:p>
          <a:p>
            <a:pPr algn="ctr"/>
            <a:r>
              <a:rPr lang="en-US" sz="2400" dirty="0" smtClean="0"/>
              <a:t>Hint: code works, but could be more efficient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67201" y="4343400"/>
            <a:ext cx="457199" cy="228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0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Solution, Take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5711"/>
            <a:ext cx="6096000" cy="48716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; </a:t>
            </a:r>
            <a:r>
              <a:rPr lang="en-US" i="1" dirty="0">
                <a:solidFill>
                  <a:srgbClr val="008000"/>
                </a:solidFill>
              </a:rPr>
              <a:t>// 0 -&gt; lock available, 1 -&gt; held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lock(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while 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TestAndSet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)) {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queueAdd</a:t>
            </a:r>
            <a:r>
              <a:rPr lang="en-US" dirty="0" smtClean="0">
                <a:latin typeface="Consolas" panose="020B0609020204030204" pitchFamily="49" charset="0"/>
              </a:rPr>
              <a:t>(*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); 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park(); </a:t>
            </a:r>
            <a:r>
              <a:rPr lang="en-US" i="1" dirty="0">
                <a:solidFill>
                  <a:srgbClr val="008000"/>
                </a:solidFill>
              </a:rPr>
              <a:t>// </a:t>
            </a:r>
            <a:r>
              <a:rPr lang="en-US" i="1" dirty="0" smtClean="0">
                <a:solidFill>
                  <a:srgbClr val="008000"/>
                </a:solidFill>
              </a:rPr>
              <a:t>put process to sleep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unlock(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*</a:t>
            </a:r>
            <a:r>
              <a:rPr lang="en-US" dirty="0" err="1">
                <a:latin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</a:rPr>
              <a:t> = 0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if (!</a:t>
            </a:r>
            <a:r>
              <a:rPr lang="en-US" dirty="0" err="1" smtClean="0">
                <a:latin typeface="Consolas" panose="020B0609020204030204" pitchFamily="49" charset="0"/>
              </a:rPr>
              <a:t>queueEmpty</a:t>
            </a:r>
            <a:r>
              <a:rPr lang="en-US" dirty="0" smtClean="0">
                <a:latin typeface="Consolas" panose="020B0609020204030204" pitchFamily="49" charset="0"/>
              </a:rPr>
              <a:t>(*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latin typeface="Consolas" panose="020B0609020204030204" pitchFamily="49" charset="0"/>
              </a:rPr>
              <a:t>unpark</a:t>
            </a:r>
            <a:r>
              <a:rPr lang="en-US" dirty="0" smtClean="0">
                <a:latin typeface="Consolas" panose="020B0609020204030204" pitchFamily="49" charset="0"/>
              </a:rPr>
              <a:t>(); </a:t>
            </a:r>
            <a:r>
              <a:rPr lang="en-US" i="1" dirty="0" smtClean="0">
                <a:solidFill>
                  <a:srgbClr val="008000"/>
                </a:solidFill>
              </a:rPr>
              <a:t>// wake up process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1600" y="3657600"/>
            <a:ext cx="3060032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almost right, but need to protect queue, too (see OSTEP, 28.14 for final touch)</a:t>
            </a:r>
          </a:p>
        </p:txBody>
      </p:sp>
    </p:spTree>
    <p:extLst>
      <p:ext uri="{BB962C8B-B14F-4D97-AF65-F5344CB8AC3E}">
        <p14:creationId xmlns:p14="http://schemas.microsoft.com/office/powerpoint/2010/main" val="809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 Primitive - Semaphore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524001"/>
            <a:ext cx="4267200" cy="3124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“Special” integer, provided by OS</a:t>
            </a:r>
          </a:p>
          <a:p>
            <a:r>
              <a:rPr lang="en-US" dirty="0" smtClean="0"/>
              <a:t>Only accessible through two routines: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sem_post</a:t>
            </a:r>
            <a:r>
              <a:rPr lang="en-US" dirty="0" smtClean="0">
                <a:latin typeface="Consolas" panose="020B0609020204030204" pitchFamily="49" charset="0"/>
              </a:rPr>
              <a:t>() 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sem_wait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r>
              <a:rPr lang="en-US" dirty="0" smtClean="0"/>
              <a:t>Both routines are </a:t>
            </a:r>
            <a:r>
              <a:rPr lang="en-US" i="1" dirty="0" smtClean="0"/>
              <a:t>atomic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417638"/>
            <a:ext cx="426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sem_wait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sem_t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&amp;s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s = s - 1</a:t>
            </a:r>
          </a:p>
          <a:p>
            <a:r>
              <a:rPr lang="en-US" dirty="0">
                <a:latin typeface="Consolas" panose="020B0609020204030204" pitchFamily="49" charset="0"/>
              </a:rPr>
              <a:t>  if (s &lt; 0)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i="1" dirty="0"/>
              <a:t>add process to queue and sleep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sem_post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sem_t</a:t>
            </a:r>
            <a:r>
              <a:rPr lang="en-US">
                <a:latin typeface="Consolas" panose="020B0609020204030204" pitchFamily="49" charset="0"/>
              </a:rPr>
              <a:t> </a:t>
            </a:r>
            <a:r>
              <a:rPr lang="en-US" smtClean="0">
                <a:latin typeface="Consolas" panose="020B0609020204030204" pitchFamily="49" charset="0"/>
              </a:rPr>
              <a:t>&amp;s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s = s + 1</a:t>
            </a:r>
          </a:p>
          <a:p>
            <a:r>
              <a:rPr lang="en-US" dirty="0">
                <a:latin typeface="Consolas" panose="020B0609020204030204" pitchFamily="49" charset="0"/>
              </a:rPr>
              <a:t>  if (s </a:t>
            </a:r>
            <a:r>
              <a:rPr lang="en-US" dirty="0" smtClean="0">
                <a:latin typeface="Consolas" panose="020B0609020204030204" pitchFamily="49" charset="0"/>
              </a:rPr>
              <a:t>&lt;= </a:t>
            </a:r>
            <a:r>
              <a:rPr lang="en-US" dirty="0">
                <a:latin typeface="Consolas" panose="020B0609020204030204" pitchFamily="49" charset="0"/>
              </a:rPr>
              <a:t>0)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i="1" dirty="0"/>
              <a:t>remove process from queue and wake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8070" y="4819190"/>
            <a:ext cx="8252660" cy="1754326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u="sng" dirty="0" smtClean="0">
                <a:cs typeface="Times New Roman" panose="02020603050405020304" pitchFamily="18" charset="0"/>
              </a:rPr>
              <a:t>Operational Model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cs typeface="Times New Roman" panose="02020603050405020304" pitchFamily="18" charset="0"/>
              </a:rPr>
              <a:t>value </a:t>
            </a:r>
            <a:r>
              <a:rPr lang="en-US" altLang="en-US" sz="2400" dirty="0">
                <a:cs typeface="Times New Roman" panose="02020603050405020304" pitchFamily="18" charset="0"/>
              </a:rPr>
              <a:t>of counter  =  number of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procs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that may 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pass before closed</a:t>
            </a:r>
            <a:endParaRPr lang="en-GB" altLang="en-US" sz="24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counter  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&lt;=  </a:t>
            </a:r>
            <a:r>
              <a:rPr lang="en-US" altLang="en-US" sz="2400" dirty="0">
                <a:cs typeface="Times New Roman" panose="02020603050405020304" pitchFamily="18" charset="0"/>
              </a:rPr>
              <a:t>0	</a:t>
            </a:r>
            <a:r>
              <a:rPr lang="en-US" altLang="en-US" sz="24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cs typeface="Times New Roman" panose="02020603050405020304" pitchFamily="18" charset="0"/>
              </a:rPr>
              <a:t>gate closed!</a:t>
            </a:r>
            <a:endParaRPr lang="en-GB" altLang="en-US" sz="24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blocked process "waits" in 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Q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cs typeface="Times New Roman" panose="02020603050405020304" pitchFamily="18" charset="0"/>
              </a:rPr>
              <a:t>counter &lt; 0 </a:t>
            </a:r>
            <a:r>
              <a:rPr lang="en-US" altLang="en-US" sz="2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 number of processes waiting in Q</a:t>
            </a:r>
            <a:endParaRPr lang="en-US" altLang="en-US" sz="24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7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6548"/>
            <a:ext cx="8229600" cy="3823639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Solutions</a:t>
            </a:r>
          </a:p>
          <a:p>
            <a:r>
              <a:rPr lang="en-US" dirty="0" smtClean="0"/>
              <a:t>Classic Problems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51947" y="5602790"/>
            <a:ext cx="4419600" cy="954107"/>
          </a:xfrm>
          <a:prstGeom prst="rect">
            <a:avLst/>
          </a:prstGeom>
          <a:ln w="1270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Chapter 26, 28, 31</a:t>
            </a:r>
          </a:p>
          <a:p>
            <a:pPr algn="ctr"/>
            <a:r>
              <a:rPr lang="en-US" sz="16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OPERATING SYSTEMS: THREE EASY PIECES</a:t>
            </a:r>
            <a:r>
              <a:rPr lang="en-US" sz="1600" dirty="0">
                <a:solidFill>
                  <a:srgbClr val="008000"/>
                </a:solidFill>
                <a:latin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rgbClr val="008000"/>
                </a:solidFill>
              </a:rPr>
              <a:t/>
            </a:r>
            <a:br>
              <a:rPr lang="en-US" sz="1600" dirty="0">
                <a:solidFill>
                  <a:srgbClr val="008000"/>
                </a:solidFill>
              </a:rPr>
            </a:b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By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 and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endParaRPr lang="en-US" sz="1600" i="1" dirty="0">
              <a:solidFill>
                <a:srgbClr val="008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5635343"/>
            <a:ext cx="3886200" cy="8890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Chapter 2.3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dirty="0" smtClean="0">
                <a:solidFill>
                  <a:srgbClr val="0070C0"/>
                </a:solidFill>
              </a:rPr>
              <a:t>MODERN OPERATING SYSTEMS (MOS)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i="1" dirty="0" smtClean="0">
                <a:solidFill>
                  <a:srgbClr val="0070C0"/>
                </a:solidFill>
              </a:rPr>
              <a:t>By Andrew Tanenbaum</a:t>
            </a:r>
          </a:p>
        </p:txBody>
      </p:sp>
      <p:pic>
        <p:nvPicPr>
          <p:cNvPr id="2050" name="Picture 2" descr="http://lourenco.co.za/blog/wp-content/uploads/2013/07/audit-trails-concurrency-and-soft-dele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063" y="16764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a Semaphore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483" y="1623219"/>
            <a:ext cx="7563854" cy="323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semaphore </a:t>
            </a:r>
            <a:r>
              <a:rPr lang="en-US" altLang="en-US" dirty="0" err="1">
                <a:latin typeface="Consolas" panose="020B0609020204030204" pitchFamily="49" charset="0"/>
              </a:rPr>
              <a:t>mutex</a:t>
            </a:r>
            <a:r>
              <a:rPr lang="en-US" altLang="en-US" dirty="0">
                <a:latin typeface="Consolas" panose="020B0609020204030204" pitchFamily="49" charset="0"/>
              </a:rPr>
              <a:t>; </a:t>
            </a:r>
            <a:r>
              <a:rPr lang="en-US" altLang="en-US" i="1" dirty="0" smtClean="0">
                <a:solidFill>
                  <a:srgbClr val="008000"/>
                </a:solidFill>
                <a:cs typeface="Calibri" panose="020F0502020204030204" pitchFamily="34" charset="0"/>
              </a:rPr>
              <a:t>// globally-allocated</a:t>
            </a:r>
            <a:endParaRPr lang="en-US" altLang="en-US" i="1" dirty="0">
              <a:solidFill>
                <a:srgbClr val="008000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…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wait(&amp;</a:t>
            </a:r>
            <a:r>
              <a:rPr lang="en-US" altLang="en-US" dirty="0" err="1" smtClean="0">
                <a:latin typeface="Consolas" panose="020B0609020204030204" pitchFamily="49" charset="0"/>
              </a:rPr>
              <a:t>mutex</a:t>
            </a:r>
            <a:r>
              <a:rPr lang="en-US" altLang="en-US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x = x + 1;</a:t>
            </a:r>
            <a:r>
              <a:rPr lang="en-US" altLang="en-US" dirty="0">
                <a:latin typeface="Consolas" panose="020B0609020204030204" pitchFamily="49" charset="0"/>
              </a:rPr>
              <a:t>	</a:t>
            </a:r>
            <a:r>
              <a:rPr lang="en-US" altLang="en-US" i="1" u="sng" dirty="0" smtClean="0">
                <a:solidFill>
                  <a:srgbClr val="008000"/>
                </a:solidFill>
              </a:rPr>
              <a:t>// critical region</a:t>
            </a:r>
            <a:endParaRPr lang="en-US" alt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signal(&amp;</a:t>
            </a:r>
            <a:r>
              <a:rPr lang="en-US" altLang="en-US" dirty="0" err="1" smtClean="0">
                <a:latin typeface="Consolas" panose="020B0609020204030204" pitchFamily="49" charset="0"/>
              </a:rPr>
              <a:t>mutex</a:t>
            </a:r>
            <a:r>
              <a:rPr lang="en-US" altLang="en-US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5746" y="4908008"/>
            <a:ext cx="7752507" cy="138499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Easy, </a:t>
            </a:r>
            <a:r>
              <a:rPr lang="en-US" sz="2800" dirty="0" err="1" smtClean="0"/>
              <a:t>peasy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And available on most operating systems</a:t>
            </a:r>
          </a:p>
          <a:p>
            <a:r>
              <a:rPr lang="en-US" sz="2800" dirty="0" smtClean="0"/>
              <a:t>Can use for general synchronization problems (next)</a:t>
            </a:r>
          </a:p>
        </p:txBody>
      </p:sp>
    </p:spTree>
    <p:extLst>
      <p:ext uri="{BB962C8B-B14F-4D97-AF65-F5344CB8AC3E}">
        <p14:creationId xmlns:p14="http://schemas.microsoft.com/office/powerpoint/2010/main" val="136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SOS: </a:t>
            </a:r>
            <a:r>
              <a:rPr lang="en-US" altLang="en-US" dirty="0" smtClean="0"/>
              <a:t>Semaphore</a:t>
            </a:r>
            <a:endParaRPr lang="en-US" altLang="en-US" dirty="0"/>
          </a:p>
        </p:txBody>
      </p:sp>
      <p:sp>
        <p:nvSpPr>
          <p:cNvPr id="692227" name="Rectangle 3"/>
          <p:cNvSpPr>
            <a:spLocks noGrp="1" noChangeArrowheads="1"/>
          </p:cNvSpPr>
          <p:nvPr>
            <p:ph idx="1"/>
          </p:nvPr>
        </p:nvSpPr>
        <p:spPr>
          <a:xfrm>
            <a:off x="188135" y="2057400"/>
            <a:ext cx="5575300" cy="4525963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How does the OS </a:t>
            </a:r>
            <a:r>
              <a:rPr lang="en-US" altLang="en-US" dirty="0" smtClean="0">
                <a:solidFill>
                  <a:srgbClr val="0070C0"/>
                </a:solidFill>
              </a:rPr>
              <a:t>protect</a:t>
            </a:r>
            <a:r>
              <a:rPr lang="en-US" altLang="en-US" dirty="0" smtClean="0"/>
              <a:t> access to the semaphore integer count?</a:t>
            </a:r>
          </a:p>
          <a:p>
            <a:pPr lvl="1"/>
            <a:r>
              <a:rPr lang="en-US" altLang="en-US" dirty="0" smtClean="0"/>
              <a:t>Previously said this was a bad idea … why is it </a:t>
            </a:r>
            <a:r>
              <a:rPr lang="en-US" altLang="en-US" dirty="0" smtClean="0">
                <a:solidFill>
                  <a:srgbClr val="0070C0"/>
                </a:solidFill>
              </a:rPr>
              <a:t>ok</a:t>
            </a:r>
            <a:r>
              <a:rPr lang="en-US" altLang="en-US" dirty="0" smtClean="0"/>
              <a:t> in this context?</a:t>
            </a:r>
          </a:p>
          <a:p>
            <a:pPr lvl="1"/>
            <a:r>
              <a:rPr lang="en-US" altLang="en-US" dirty="0" smtClean="0"/>
              <a:t>How else might the OS protect this </a:t>
            </a:r>
            <a:r>
              <a:rPr lang="en-US" altLang="en-US" dirty="0" smtClean="0">
                <a:solidFill>
                  <a:srgbClr val="0070C0"/>
                </a:solidFill>
              </a:rPr>
              <a:t>critical region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>
                <a:solidFill>
                  <a:srgbClr val="008000"/>
                </a:solidFill>
              </a:rPr>
              <a:t>Challenge</a:t>
            </a:r>
            <a:r>
              <a:rPr lang="en-US" altLang="en-US" dirty="0" smtClean="0"/>
              <a:t>: Implement “attach” and “detach” functions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96514" y="1351800"/>
            <a:ext cx="2909771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See: “</a:t>
            </a:r>
            <a:r>
              <a:rPr lang="en-US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semaphore.c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943600" y="4895293"/>
            <a:ext cx="3048000" cy="1169551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AF0000"/>
                </a:solidFill>
                <a:latin typeface="Consolas" panose="020B0609020204030204" pitchFamily="49" charset="0"/>
              </a:rPr>
              <a:t>/* </a:t>
            </a:r>
            <a:r>
              <a:rPr lang="en-US" sz="1400" dirty="0" smtClean="0">
                <a:solidFill>
                  <a:srgbClr val="AF0000"/>
                </a:solidFill>
                <a:latin typeface="Consolas" panose="020B0609020204030204" pitchFamily="49" charset="0"/>
              </a:rPr>
              <a:t>Attach </a:t>
            </a:r>
            <a:r>
              <a:rPr lang="en-US" sz="1400" dirty="0">
                <a:solidFill>
                  <a:srgbClr val="AF0000"/>
                </a:solidFill>
                <a:latin typeface="Consolas" panose="020B0609020204030204" pitchFamily="49" charset="0"/>
              </a:rPr>
              <a:t>to OS </a:t>
            </a:r>
            <a:r>
              <a:rPr lang="en-US" sz="1400" dirty="0" smtClean="0">
                <a:solidFill>
                  <a:srgbClr val="AF0000"/>
                </a:solidFill>
                <a:latin typeface="Consolas" panose="020B0609020204030204" pitchFamily="49" charset="0"/>
              </a:rPr>
              <a:t>semaphore */</a:t>
            </a:r>
          </a:p>
          <a:p>
            <a:r>
              <a:rPr lang="en-US" sz="1400" dirty="0" err="1" smtClean="0">
                <a:solidFill>
                  <a:srgbClr val="008700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AttachSemaphore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8700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AF5F00"/>
                </a:solidFill>
                <a:latin typeface="Consolas" panose="020B0609020204030204" pitchFamily="49" charset="0"/>
              </a:rPr>
              <a:t>key</a:t>
            </a:r>
            <a:r>
              <a:rPr lang="en-US" sz="1400" dirty="0" smtClean="0">
                <a:latin typeface="Consolas" panose="020B0609020204030204" pitchFamily="49" charset="0"/>
              </a:rPr>
              <a:t>);</a:t>
            </a:r>
          </a:p>
          <a:p>
            <a:endParaRPr lang="en-US" sz="140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AF0000"/>
                </a:solidFill>
                <a:latin typeface="Consolas" panose="020B0609020204030204" pitchFamily="49" charset="0"/>
              </a:rPr>
              <a:t>/* </a:t>
            </a:r>
            <a:r>
              <a:rPr lang="en-US" sz="1400" dirty="0" err="1" smtClean="0">
                <a:solidFill>
                  <a:srgbClr val="AF0000"/>
                </a:solidFill>
                <a:latin typeface="Consolas" panose="020B0609020204030204" pitchFamily="49" charset="0"/>
              </a:rPr>
              <a:t>Deattach</a:t>
            </a:r>
            <a:r>
              <a:rPr lang="en-US" sz="1400" dirty="0" smtClean="0">
                <a:solidFill>
                  <a:srgbClr val="AF0000"/>
                </a:solidFill>
                <a:latin typeface="Consolas" panose="020B0609020204030204" pitchFamily="49" charset="0"/>
              </a:rPr>
              <a:t> from </a:t>
            </a:r>
            <a:r>
              <a:rPr lang="en-US" sz="1400" dirty="0" err="1" smtClean="0">
                <a:solidFill>
                  <a:srgbClr val="AF0000"/>
                </a:solidFill>
                <a:latin typeface="Consolas" panose="020B0609020204030204" pitchFamily="49" charset="0"/>
              </a:rPr>
              <a:t>sem</a:t>
            </a:r>
            <a:r>
              <a:rPr lang="en-US" sz="1400" dirty="0" smtClean="0">
                <a:solidFill>
                  <a:srgbClr val="AF0000"/>
                </a:solidFill>
                <a:latin typeface="Consolas" panose="020B0609020204030204" pitchFamily="49" charset="0"/>
              </a:rPr>
              <a:t> id */</a:t>
            </a:r>
          </a:p>
          <a:p>
            <a:r>
              <a:rPr lang="en-US" sz="1400" dirty="0" err="1" smtClean="0">
                <a:solidFill>
                  <a:srgbClr val="008700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DetachSemaphore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8700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AF5F00"/>
                </a:solidFill>
                <a:latin typeface="Consolas" panose="020B0609020204030204" pitchFamily="49" charset="0"/>
              </a:rPr>
              <a:t>sid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1879193"/>
            <a:ext cx="2438400" cy="261610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u="sng" dirty="0"/>
              <a:t>Design </a:t>
            </a:r>
            <a:r>
              <a:rPr lang="en-US" altLang="en-US" sz="2400" u="sng" dirty="0" smtClean="0"/>
              <a:t>Technique </a:t>
            </a:r>
          </a:p>
          <a:p>
            <a:pPr algn="ctr"/>
            <a:r>
              <a:rPr lang="en-US" altLang="en-US" sz="2000" dirty="0" smtClean="0">
                <a:solidFill>
                  <a:srgbClr val="008000"/>
                </a:solidFill>
              </a:rPr>
              <a:t>Reducing </a:t>
            </a:r>
            <a:r>
              <a:rPr lang="en-US" altLang="en-US" sz="2000" dirty="0">
                <a:solidFill>
                  <a:srgbClr val="008000"/>
                </a:solidFill>
              </a:rPr>
              <a:t>Problem to Special </a:t>
            </a:r>
            <a:r>
              <a:rPr lang="en-US" altLang="en-US" sz="2000" dirty="0" smtClean="0">
                <a:solidFill>
                  <a:srgbClr val="008000"/>
                </a:solidFill>
              </a:rPr>
              <a:t>Case</a:t>
            </a:r>
          </a:p>
          <a:p>
            <a:pPr algn="ctr"/>
            <a:endParaRPr lang="en-US" altLang="en-US" sz="2000" dirty="0">
              <a:solidFill>
                <a:srgbClr val="008000"/>
              </a:solidFill>
            </a:endParaRPr>
          </a:p>
          <a:p>
            <a:r>
              <a:rPr lang="en-US" altLang="en-US" sz="2000" dirty="0" smtClean="0"/>
              <a:t>Other </a:t>
            </a:r>
            <a:r>
              <a:rPr lang="en-US" altLang="en-US" sz="2000" dirty="0"/>
              <a:t>examples: </a:t>
            </a:r>
            <a:r>
              <a:rPr lang="en-US" altLang="en-US" sz="2000" dirty="0">
                <a:solidFill>
                  <a:srgbClr val="008000"/>
                </a:solidFill>
              </a:rPr>
              <a:t>name servers</a:t>
            </a:r>
            <a:r>
              <a:rPr lang="en-US" altLang="en-US" sz="2000" dirty="0"/>
              <a:t>, </a:t>
            </a:r>
            <a:r>
              <a:rPr lang="en-US" altLang="en-US" sz="2000" dirty="0">
                <a:solidFill>
                  <a:srgbClr val="008000"/>
                </a:solidFill>
              </a:rPr>
              <a:t>on-line help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02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Synchronization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15000" cy="4525963"/>
          </a:xfrm>
        </p:spPr>
        <p:txBody>
          <a:bodyPr/>
          <a:lstStyle/>
          <a:p>
            <a:r>
              <a:rPr lang="en-US" dirty="0" smtClean="0"/>
              <a:t>Monitors</a:t>
            </a:r>
          </a:p>
          <a:p>
            <a:r>
              <a:rPr lang="en-US" dirty="0" smtClean="0"/>
              <a:t>Condition Variables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Execise: learn on own</a:t>
            </a:r>
          </a:p>
          <a:p>
            <a:endParaRPr lang="en-US" dirty="0"/>
          </a:p>
          <a:p>
            <a:r>
              <a:rPr lang="en-US" dirty="0" smtClean="0"/>
              <a:t>Fortunately, if have one (e.g,. Lock) can build others</a:t>
            </a:r>
          </a:p>
          <a:p>
            <a:endParaRPr lang="en-US" dirty="0"/>
          </a:p>
        </p:txBody>
      </p:sp>
      <p:pic>
        <p:nvPicPr>
          <p:cNvPr id="5122" name="Picture 2" descr="https://upload.wikimedia.org/wikipedia/commons/thumb/a/a3/Multiple_Processes_Accessing_the_shared_resource.png/220px-Multiple_Processes_Accessing_the_shared_resour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072395" cy="178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1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Solutions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Classic </a:t>
            </a:r>
            <a:r>
              <a:rPr lang="en-US" dirty="0" smtClean="0"/>
              <a:t>Problems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Dining Philosophers			</a:t>
            </a:r>
          </a:p>
          <a:p>
            <a:pPr lvl="1"/>
            <a:r>
              <a:rPr lang="en-US" dirty="0" smtClean="0"/>
              <a:t>Readers-</a:t>
            </a:r>
            <a:r>
              <a:rPr lang="en-US" dirty="0" err="1" smtClean="0"/>
              <a:t>Writiers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0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Dining Philosophers</a:t>
            </a:r>
          </a:p>
        </p:txBody>
      </p:sp>
      <p:graphicFrame>
        <p:nvGraphicFramePr>
          <p:cNvPr id="733187" name="Object 1027"/>
          <p:cNvGraphicFramePr>
            <a:graphicFrameLocks/>
          </p:cNvGraphicFramePr>
          <p:nvPr/>
        </p:nvGraphicFramePr>
        <p:xfrm>
          <a:off x="7418388" y="1330325"/>
          <a:ext cx="1301750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ClipArt" r:id="rId4" imgW="1301400" imgH="3261960" progId="MS_ClipArt_Gallery.2">
                  <p:embed/>
                </p:oleObj>
              </mc:Choice>
              <mc:Fallback>
                <p:oleObj name="ClipArt" r:id="rId4" imgW="1301400" imgH="3261960" progId="MS_ClipArt_Gallery.2">
                  <p:embed/>
                  <p:pic>
                    <p:nvPicPr>
                      <p:cNvPr id="733187" name="Object 102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1330325"/>
                        <a:ext cx="1301750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3188" name="Group 1028"/>
          <p:cNvGrpSpPr>
            <a:grpSpLocks/>
          </p:cNvGrpSpPr>
          <p:nvPr/>
        </p:nvGrpSpPr>
        <p:grpSpPr bwMode="auto">
          <a:xfrm>
            <a:off x="4121150" y="1682750"/>
            <a:ext cx="2578100" cy="2501900"/>
            <a:chOff x="2596" y="1060"/>
            <a:chExt cx="1624" cy="1576"/>
          </a:xfrm>
        </p:grpSpPr>
        <p:sp>
          <p:nvSpPr>
            <p:cNvPr id="733189" name="Oval 1029"/>
            <p:cNvSpPr>
              <a:spLocks noChangeArrowheads="1"/>
            </p:cNvSpPr>
            <p:nvPr/>
          </p:nvSpPr>
          <p:spPr bwMode="auto">
            <a:xfrm>
              <a:off x="2596" y="1060"/>
              <a:ext cx="1624" cy="15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0" name="Oval 1030"/>
            <p:cNvSpPr>
              <a:spLocks noChangeArrowheads="1"/>
            </p:cNvSpPr>
            <p:nvPr/>
          </p:nvSpPr>
          <p:spPr bwMode="auto">
            <a:xfrm>
              <a:off x="2980" y="2164"/>
              <a:ext cx="232" cy="23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1" name="Oval 1031"/>
            <p:cNvSpPr>
              <a:spLocks noChangeArrowheads="1"/>
            </p:cNvSpPr>
            <p:nvPr/>
          </p:nvSpPr>
          <p:spPr bwMode="auto">
            <a:xfrm>
              <a:off x="3604" y="2212"/>
              <a:ext cx="232" cy="23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2" name="Oval 1032"/>
            <p:cNvSpPr>
              <a:spLocks noChangeArrowheads="1"/>
            </p:cNvSpPr>
            <p:nvPr/>
          </p:nvSpPr>
          <p:spPr bwMode="auto">
            <a:xfrm>
              <a:off x="3892" y="1636"/>
              <a:ext cx="232" cy="23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3" name="Oval 1033"/>
            <p:cNvSpPr>
              <a:spLocks noChangeArrowheads="1"/>
            </p:cNvSpPr>
            <p:nvPr/>
          </p:nvSpPr>
          <p:spPr bwMode="auto">
            <a:xfrm>
              <a:off x="3364" y="1156"/>
              <a:ext cx="232" cy="23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4" name="Oval 1034"/>
            <p:cNvSpPr>
              <a:spLocks noChangeArrowheads="1"/>
            </p:cNvSpPr>
            <p:nvPr/>
          </p:nvSpPr>
          <p:spPr bwMode="auto">
            <a:xfrm>
              <a:off x="2788" y="1588"/>
              <a:ext cx="232" cy="23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5" name="Line 1035"/>
            <p:cNvSpPr>
              <a:spLocks noChangeShapeType="1"/>
            </p:cNvSpPr>
            <p:nvPr/>
          </p:nvSpPr>
          <p:spPr bwMode="auto">
            <a:xfrm flipV="1">
              <a:off x="2790" y="1974"/>
              <a:ext cx="324" cy="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6" name="Line 1036"/>
            <p:cNvSpPr>
              <a:spLocks noChangeShapeType="1"/>
            </p:cNvSpPr>
            <p:nvPr/>
          </p:nvSpPr>
          <p:spPr bwMode="auto">
            <a:xfrm>
              <a:off x="3132" y="1356"/>
              <a:ext cx="132" cy="2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7" name="Line 1037"/>
            <p:cNvSpPr>
              <a:spLocks noChangeShapeType="1"/>
            </p:cNvSpPr>
            <p:nvPr/>
          </p:nvSpPr>
          <p:spPr bwMode="auto">
            <a:xfrm flipH="1">
              <a:off x="3660" y="1452"/>
              <a:ext cx="180" cy="1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8" name="Line 1038"/>
            <p:cNvSpPr>
              <a:spLocks noChangeShapeType="1"/>
            </p:cNvSpPr>
            <p:nvPr/>
          </p:nvSpPr>
          <p:spPr bwMode="auto">
            <a:xfrm>
              <a:off x="3852" y="2028"/>
              <a:ext cx="228" cy="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9" name="Line 1039"/>
            <p:cNvSpPr>
              <a:spLocks noChangeShapeType="1"/>
            </p:cNvSpPr>
            <p:nvPr/>
          </p:nvSpPr>
          <p:spPr bwMode="auto">
            <a:xfrm>
              <a:off x="3408" y="2220"/>
              <a:ext cx="0" cy="2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3200" name="Rectangle 1040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/>
              <a:t>Philosophers</a:t>
            </a:r>
          </a:p>
          <a:p>
            <a:pPr lvl="1"/>
            <a:r>
              <a:rPr lang="en-US" altLang="en-US" sz="2400"/>
              <a:t>Think</a:t>
            </a:r>
          </a:p>
          <a:p>
            <a:pPr lvl="1"/>
            <a:r>
              <a:rPr lang="en-US" altLang="en-US" sz="2400"/>
              <a:t>Sit</a:t>
            </a:r>
          </a:p>
          <a:p>
            <a:pPr lvl="1"/>
            <a:r>
              <a:rPr lang="en-US" altLang="en-US" sz="2400"/>
              <a:t>Eat</a:t>
            </a:r>
          </a:p>
          <a:p>
            <a:pPr lvl="1"/>
            <a:r>
              <a:rPr lang="en-US" altLang="en-US" sz="2400"/>
              <a:t>Think</a:t>
            </a:r>
          </a:p>
          <a:p>
            <a:r>
              <a:rPr lang="en-US" altLang="en-US" sz="2800"/>
              <a:t>Need 2 chopsticks to eat</a:t>
            </a:r>
          </a:p>
        </p:txBody>
      </p:sp>
    </p:spTree>
    <p:extLst>
      <p:ext uri="{BB962C8B-B14F-4D97-AF65-F5344CB8AC3E}">
        <p14:creationId xmlns:p14="http://schemas.microsoft.com/office/powerpoint/2010/main" val="28477317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ChangeArrowheads="1"/>
          </p:cNvSpPr>
          <p:nvPr/>
        </p:nvSpPr>
        <p:spPr bwMode="auto">
          <a:xfrm>
            <a:off x="533400" y="1200150"/>
            <a:ext cx="83058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u="sng" dirty="0">
                <a:solidFill>
                  <a:srgbClr val="0070C0"/>
                </a:solidFill>
              </a:rPr>
              <a:t>Philosopher i:</a:t>
            </a:r>
          </a:p>
          <a:p>
            <a:pPr>
              <a:spcBef>
                <a:spcPct val="20000"/>
              </a:spcBef>
            </a:pPr>
            <a:r>
              <a:rPr lang="en-US" altLang="en-US" sz="2800" dirty="0">
                <a:latin typeface="Consolas" panose="020B0609020204030204" pitchFamily="49" charset="0"/>
              </a:rPr>
              <a:t>while (1) {</a:t>
            </a:r>
          </a:p>
          <a:p>
            <a:pPr>
              <a:spcBef>
                <a:spcPct val="20000"/>
              </a:spcBef>
            </a:pPr>
            <a:r>
              <a:rPr lang="en-US" altLang="en-US" sz="2800" dirty="0">
                <a:latin typeface="Consolas" panose="020B0609020204030204" pitchFamily="49" charset="0"/>
              </a:rPr>
              <a:t>	/* think… */</a:t>
            </a:r>
          </a:p>
          <a:p>
            <a:pPr>
              <a:spcBef>
                <a:spcPct val="20000"/>
              </a:spcBef>
            </a:pPr>
            <a:r>
              <a:rPr lang="en-US" altLang="en-US" sz="2800" dirty="0">
                <a:latin typeface="Consolas" panose="020B0609020204030204" pitchFamily="49" charset="0"/>
              </a:rPr>
              <a:t>	wait(chopstick[</a:t>
            </a:r>
            <a:r>
              <a:rPr lang="en-US" altLang="en-US" sz="2800" dirty="0" err="1">
                <a:latin typeface="Consolas" panose="020B0609020204030204" pitchFamily="49" charset="0"/>
              </a:rPr>
              <a:t>i</a:t>
            </a:r>
            <a:r>
              <a:rPr lang="en-US" altLang="en-US" sz="2800" dirty="0">
                <a:latin typeface="Consolas" panose="020B0609020204030204" pitchFamily="49" charset="0"/>
              </a:rPr>
              <a:t>]);</a:t>
            </a:r>
          </a:p>
          <a:p>
            <a:pPr>
              <a:spcBef>
                <a:spcPct val="20000"/>
              </a:spcBef>
            </a:pPr>
            <a:r>
              <a:rPr lang="en-US" altLang="en-US" sz="2800" dirty="0">
                <a:latin typeface="Consolas" panose="020B0609020204030204" pitchFamily="49" charset="0"/>
              </a:rPr>
              <a:t>	wait(chopstick[i+1 % 5]);</a:t>
            </a:r>
          </a:p>
          <a:p>
            <a:pPr>
              <a:spcBef>
                <a:spcPct val="20000"/>
              </a:spcBef>
            </a:pPr>
            <a:r>
              <a:rPr lang="en-US" altLang="en-US" sz="2800" dirty="0">
                <a:latin typeface="Consolas" panose="020B0609020204030204" pitchFamily="49" charset="0"/>
              </a:rPr>
              <a:t>	/* eat */</a:t>
            </a:r>
          </a:p>
          <a:p>
            <a:pPr>
              <a:spcBef>
                <a:spcPct val="20000"/>
              </a:spcBef>
            </a:pPr>
            <a:r>
              <a:rPr lang="en-US" altLang="en-US" sz="2800" dirty="0">
                <a:latin typeface="Consolas" panose="020B0609020204030204" pitchFamily="49" charset="0"/>
              </a:rPr>
              <a:t>	signal(chopstick[</a:t>
            </a:r>
            <a:r>
              <a:rPr lang="en-US" altLang="en-US" sz="2800" dirty="0" err="1">
                <a:latin typeface="Consolas" panose="020B0609020204030204" pitchFamily="49" charset="0"/>
              </a:rPr>
              <a:t>i</a:t>
            </a:r>
            <a:r>
              <a:rPr lang="en-US" altLang="en-US" sz="2800" dirty="0">
                <a:latin typeface="Consolas" panose="020B0609020204030204" pitchFamily="49" charset="0"/>
              </a:rPr>
              <a:t>]);</a:t>
            </a:r>
          </a:p>
          <a:p>
            <a:pPr>
              <a:spcBef>
                <a:spcPct val="20000"/>
              </a:spcBef>
            </a:pPr>
            <a:r>
              <a:rPr lang="en-US" altLang="en-US" sz="2800" dirty="0">
                <a:latin typeface="Consolas" panose="020B0609020204030204" pitchFamily="49" charset="0"/>
              </a:rPr>
              <a:t>	signal(chopstick[i+1 % 5]);</a:t>
            </a:r>
          </a:p>
          <a:p>
            <a:pPr>
              <a:spcBef>
                <a:spcPct val="20000"/>
              </a:spcBef>
            </a:pPr>
            <a:r>
              <a:rPr lang="en-US" altLang="en-US" sz="28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7150"/>
            <a:ext cx="7772400" cy="1143000"/>
          </a:xfrm>
          <a:noFill/>
          <a:ln/>
        </p:spPr>
        <p:txBody>
          <a:bodyPr/>
          <a:lstStyle/>
          <a:p>
            <a:r>
              <a:rPr lang="en-US" altLang="en-US" dirty="0"/>
              <a:t>Dining Philosophers</a:t>
            </a:r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6781800" y="2514600"/>
            <a:ext cx="1905000" cy="181588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/>
              <a:t>This almost works, but not quite.</a:t>
            </a:r>
          </a:p>
          <a:p>
            <a:r>
              <a:rPr lang="en-US" altLang="en-US" sz="2800" dirty="0" smtClean="0"/>
              <a:t>Why not?</a:t>
            </a:r>
            <a:endParaRPr lang="en-US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1295400"/>
            <a:ext cx="2489912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5 Philosophers</a:t>
            </a:r>
            <a:endParaRPr lang="en-US" sz="2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5678746"/>
            <a:ext cx="2127505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 smtClean="0"/>
              <a:t>Solutions?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008368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Dining Philosopher </a:t>
            </a:r>
            <a:r>
              <a:rPr lang="en-US" altLang="en-US" dirty="0"/>
              <a:t>Solutions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Allow at most </a:t>
            </a:r>
            <a:r>
              <a:rPr lang="en-US" altLang="en-US" dirty="0">
                <a:solidFill>
                  <a:srgbClr val="0070C0"/>
                </a:solidFill>
              </a:rPr>
              <a:t>N-1</a:t>
            </a:r>
            <a:r>
              <a:rPr lang="en-US" altLang="en-US" dirty="0"/>
              <a:t> to sit at a time</a:t>
            </a:r>
          </a:p>
          <a:p>
            <a:r>
              <a:rPr lang="en-US" altLang="en-US" dirty="0"/>
              <a:t>Allow to pick up chopsticks </a:t>
            </a:r>
            <a:r>
              <a:rPr lang="en-US" altLang="en-US" dirty="0">
                <a:solidFill>
                  <a:srgbClr val="0070C0"/>
                </a:solidFill>
              </a:rPr>
              <a:t>only if both </a:t>
            </a:r>
            <a:r>
              <a:rPr lang="en-US" altLang="en-US" dirty="0"/>
              <a:t>are available</a:t>
            </a:r>
          </a:p>
          <a:p>
            <a:r>
              <a:rPr lang="en-US" altLang="en-US" dirty="0"/>
              <a:t>Asymmetric solution (odd </a:t>
            </a:r>
            <a:r>
              <a:rPr lang="en-US" altLang="en-US" dirty="0">
                <a:solidFill>
                  <a:srgbClr val="0070C0"/>
                </a:solidFill>
              </a:rPr>
              <a:t>L-R</a:t>
            </a:r>
            <a:r>
              <a:rPr lang="en-US" altLang="en-US" dirty="0"/>
              <a:t>, even </a:t>
            </a:r>
            <a:r>
              <a:rPr lang="en-US" altLang="en-US" dirty="0">
                <a:solidFill>
                  <a:srgbClr val="0070C0"/>
                </a:solidFill>
              </a:rPr>
              <a:t>R-L</a:t>
            </a:r>
            <a:r>
              <a:rPr lang="en-US" altLang="en-US" dirty="0"/>
              <a:t>)</a:t>
            </a:r>
          </a:p>
        </p:txBody>
      </p:sp>
      <p:pic>
        <p:nvPicPr>
          <p:cNvPr id="6146" name="Picture 2" descr="http://4.bp.blogspot.com/-D-vuTxiUDDg/UoDcZiNAeQI/AAAAAAAAAJ8/Z_IRaVkYOL8/s1600/d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91000"/>
            <a:ext cx="2590800" cy="240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1444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Readers-Writers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5715000" cy="4373563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en-US" i="1" dirty="0"/>
              <a:t>Readers</a:t>
            </a:r>
            <a:r>
              <a:rPr lang="en-US" altLang="en-US" dirty="0"/>
              <a:t> only read the content of object</a:t>
            </a:r>
          </a:p>
          <a:p>
            <a:r>
              <a:rPr lang="en-US" altLang="en-US" i="1" dirty="0"/>
              <a:t>Writers</a:t>
            </a:r>
            <a:r>
              <a:rPr lang="en-US" altLang="en-US" dirty="0"/>
              <a:t> read and write the object</a:t>
            </a:r>
          </a:p>
          <a:p>
            <a:r>
              <a:rPr lang="en-US" altLang="en-US" dirty="0"/>
              <a:t>Critical </a:t>
            </a:r>
            <a:r>
              <a:rPr lang="en-US" altLang="en-US" dirty="0" smtClean="0"/>
              <a:t>region, one of:</a:t>
            </a:r>
            <a:endParaRPr lang="en-US" alt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No processes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One or more readers (no writers)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One writer (nothing else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248400" y="1143000"/>
            <a:ext cx="2705100" cy="5257800"/>
            <a:chOff x="6248400" y="1143000"/>
            <a:chExt cx="2705100" cy="5257800"/>
          </a:xfrm>
        </p:grpSpPr>
        <p:grpSp>
          <p:nvGrpSpPr>
            <p:cNvPr id="5" name="Group 4"/>
            <p:cNvGrpSpPr/>
            <p:nvPr/>
          </p:nvGrpSpPr>
          <p:grpSpPr>
            <a:xfrm>
              <a:off x="6248400" y="1143000"/>
              <a:ext cx="2438400" cy="2057400"/>
              <a:chOff x="6096000" y="1392654"/>
              <a:chExt cx="2438400" cy="20574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6000" y="1392654"/>
                <a:ext cx="2298989" cy="2057400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8077200" y="2895600"/>
                <a:ext cx="457200" cy="5544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400800" y="4343400"/>
              <a:ext cx="2133600" cy="2057400"/>
              <a:chOff x="6400800" y="4343400"/>
              <a:chExt cx="2133600" cy="2057400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15100" y="4343400"/>
                <a:ext cx="2019300" cy="2000250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6400800" y="6172200"/>
                <a:ext cx="11430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6222" y="3448050"/>
              <a:ext cx="1083343" cy="94138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115300" y="3657134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shared resource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4480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altLang="en-US"/>
              <a:t>Readers-Writers</a:t>
            </a:r>
          </a:p>
        </p:txBody>
      </p:sp>
      <p:sp>
        <p:nvSpPr>
          <p:cNvPr id="743427" name="Rectangle 3"/>
          <p:cNvSpPr>
            <a:spLocks noChangeArrowheads="1"/>
          </p:cNvSpPr>
          <p:nvPr/>
        </p:nvSpPr>
        <p:spPr bwMode="auto">
          <a:xfrm>
            <a:off x="685800" y="1295400"/>
            <a:ext cx="38862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u="sng" dirty="0"/>
              <a:t>Shared: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semaphore 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semaphore 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wrt;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readcount;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u="sng" dirty="0">
                <a:solidFill>
                  <a:srgbClr val="C00000"/>
                </a:solidFill>
              </a:rPr>
              <a:t>Writer</a:t>
            </a:r>
            <a:r>
              <a:rPr lang="en-US" altLang="en-US" sz="2000" u="sng" dirty="0"/>
              <a:t>: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wait(wrt)</a:t>
            </a:r>
          </a:p>
          <a:p>
            <a:pPr>
              <a:spcBef>
                <a:spcPct val="20000"/>
              </a:spcBef>
            </a:pPr>
            <a:r>
              <a:rPr lang="en-US" altLang="en-US" sz="2000" i="1" dirty="0">
                <a:solidFill>
                  <a:srgbClr val="008000"/>
                </a:solidFill>
                <a:latin typeface="+mn-lt"/>
                <a:cs typeface="Consolas" panose="020B0609020204030204" pitchFamily="49" charset="0"/>
              </a:rPr>
              <a:t>/* write stuff */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signal(wrt);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95800" y="1295400"/>
            <a:ext cx="43434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u="sng" dirty="0">
                <a:solidFill>
                  <a:srgbClr val="0070C0"/>
                </a:solidFill>
              </a:rPr>
              <a:t>Reader: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wait(mutex);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readcount = readcount + 1;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(readcount==1) </a:t>
            </a:r>
            <a:endParaRPr lang="en-US" alt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wait(wrt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signal(mutex);</a:t>
            </a:r>
          </a:p>
          <a:p>
            <a:pPr>
              <a:spcBef>
                <a:spcPct val="20000"/>
              </a:spcBef>
            </a:pPr>
            <a:r>
              <a:rPr lang="en-US" altLang="en-US" sz="2000" i="1" dirty="0">
                <a:solidFill>
                  <a:srgbClr val="008000"/>
                </a:solidFill>
                <a:latin typeface="+mn-lt"/>
                <a:cs typeface="Consolas" panose="020B0609020204030204" pitchFamily="49" charset="0"/>
              </a:rPr>
              <a:t>/* read stuff */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wait(mutex);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readcount = readcount - 1;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(readcount==0) signal(wrt);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signal(mutex);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5562600"/>
            <a:ext cx="2585388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Solution “favors” readers.</a:t>
            </a:r>
          </a:p>
          <a:p>
            <a:r>
              <a:rPr lang="en-US" dirty="0" smtClean="0"/>
              <a:t>Can you see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912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Bounded Buffer</a:t>
            </a:r>
          </a:p>
          <a:p>
            <a:r>
              <a:rPr lang="en-US" dirty="0" smtClean="0"/>
              <a:t>Sleeping Barber</a:t>
            </a:r>
          </a:p>
          <a:p>
            <a:r>
              <a:rPr lang="en-US" dirty="0" smtClean="0"/>
              <a:t>Bakery Algorithm</a:t>
            </a:r>
          </a:p>
          <a:p>
            <a:r>
              <a:rPr lang="en-US" dirty="0" smtClean="0"/>
              <a:t>Cigarette smokers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If can model your problem as one of the above </a:t>
            </a:r>
            <a:r>
              <a:rPr lang="en-US" dirty="0" smtClean="0">
                <a:sym typeface="Wingdings" panose="05000000000000000000" pitchFamily="2" charset="2"/>
              </a:rPr>
              <a:t> Solution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Akin to </a:t>
            </a:r>
            <a:r>
              <a:rPr lang="en-US" i="1" dirty="0" smtClean="0">
                <a:sym typeface="Wingdings" panose="05000000000000000000" pitchFamily="2" charset="2"/>
              </a:rPr>
              <a:t>Software Design Patterns</a:t>
            </a:r>
            <a:endParaRPr lang="en-US" i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4" t="36014" r="16373" b="26724"/>
          <a:stretch>
            <a:fillRect/>
          </a:stretch>
        </p:blipFill>
        <p:spPr bwMode="auto">
          <a:xfrm>
            <a:off x="5181600" y="1600200"/>
            <a:ext cx="2957925" cy="249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6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long time ago,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15" y="1461224"/>
            <a:ext cx="3645568" cy="373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Remember day 1?</a:t>
            </a:r>
          </a:p>
          <a:p>
            <a:r>
              <a:rPr lang="en-US" dirty="0" smtClean="0"/>
              <a:t>Yes, single number, but what if bank account?</a:t>
            </a:r>
          </a:p>
          <a:p>
            <a:r>
              <a:rPr lang="en-US" dirty="0" smtClean="0"/>
              <a:t>What if print spooler?</a:t>
            </a:r>
          </a:p>
          <a:p>
            <a:r>
              <a:rPr lang="en-US" dirty="0" smtClean="0"/>
              <a:t>What if database?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5666" y="143090"/>
            <a:ext cx="3886200" cy="175432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68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prompt% threads-v0 </a:t>
            </a:r>
            <a:r>
              <a:rPr lang="en-US" dirty="0">
                <a:latin typeface="Consolas" panose="020B0609020204030204" pitchFamily="49" charset="0"/>
              </a:rPr>
              <a:t>100000</a:t>
            </a:r>
          </a:p>
          <a:p>
            <a:r>
              <a:rPr lang="en-US" dirty="0">
                <a:latin typeface="Consolas" panose="020B0609020204030204" pitchFamily="49" charset="0"/>
              </a:rPr>
              <a:t> Initial value: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Final </a:t>
            </a:r>
            <a:r>
              <a:rPr lang="en-US" dirty="0">
                <a:latin typeface="Consolas" panose="020B0609020204030204" pitchFamily="49" charset="0"/>
              </a:rPr>
              <a:t>value: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</a:rPr>
              <a:t>200000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69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prompt% threads-v0 </a:t>
            </a:r>
            <a:r>
              <a:rPr lang="en-US" dirty="0">
                <a:latin typeface="Consolas" panose="020B0609020204030204" pitchFamily="49" charset="0"/>
              </a:rPr>
              <a:t>100000</a:t>
            </a:r>
          </a:p>
          <a:p>
            <a:r>
              <a:rPr lang="en-US" dirty="0">
                <a:latin typeface="Consolas" panose="020B0609020204030204" pitchFamily="49" charset="0"/>
              </a:rPr>
              <a:t> Initial value: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Final </a:t>
            </a:r>
            <a:r>
              <a:rPr lang="en-US" dirty="0">
                <a:latin typeface="Consolas" panose="020B0609020204030204" pitchFamily="49" charset="0"/>
              </a:rPr>
              <a:t>value: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</a:rPr>
              <a:t>146796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pic>
        <p:nvPicPr>
          <p:cNvPr id="5" name="Picture 5" descr="2-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121" y="2030204"/>
            <a:ext cx="4187157" cy="307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331381"/>
              </p:ext>
            </p:extLst>
          </p:nvPr>
        </p:nvGraphicFramePr>
        <p:xfrm>
          <a:off x="434715" y="5252227"/>
          <a:ext cx="8305801" cy="1492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2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Thread 0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Thread 1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Thread 2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Thread 3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2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Paycheck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Buy fancy new TV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Roommate pays rent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Buying a video game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8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retrieve balance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add 450 to balance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store</a:t>
                      </a:r>
                      <a:r>
                        <a:rPr lang="en-US" sz="1200" baseline="0" dirty="0" smtClean="0">
                          <a:latin typeface="Monaco"/>
                          <a:cs typeface="Monaco"/>
                        </a:rPr>
                        <a:t> balance</a:t>
                      </a:r>
                      <a:endParaRPr lang="en-US" sz="120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retrieve balance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subtract 450 from balance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store</a:t>
                      </a:r>
                      <a:r>
                        <a:rPr lang="en-US" sz="1200" baseline="0" dirty="0" smtClean="0">
                          <a:latin typeface="Monaco"/>
                          <a:cs typeface="Monaco"/>
                        </a:rPr>
                        <a:t> balance</a:t>
                      </a:r>
                      <a:endParaRPr lang="en-US" sz="120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retrieve balance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add 300 to balance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store</a:t>
                      </a:r>
                      <a:r>
                        <a:rPr lang="en-US" sz="1200" baseline="0" dirty="0" smtClean="0">
                          <a:latin typeface="Monaco"/>
                          <a:cs typeface="Monaco"/>
                        </a:rPr>
                        <a:t> balance</a:t>
                      </a:r>
                      <a:endParaRPr lang="en-US" sz="120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retrieve balance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subtract 50 from balance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Monaco"/>
                          <a:cs typeface="Monaco"/>
                        </a:rPr>
                        <a:t>store</a:t>
                      </a:r>
                      <a:r>
                        <a:rPr lang="en-US" sz="1200" baseline="0" dirty="0" smtClean="0">
                          <a:latin typeface="Monaco"/>
                          <a:cs typeface="Monaco"/>
                        </a:rPr>
                        <a:t> balance</a:t>
                      </a:r>
                      <a:endParaRPr lang="en-US" sz="1200" dirty="0" smtClean="0">
                        <a:latin typeface="Monaco"/>
                        <a:cs typeface="Mona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4080283" y="1447800"/>
            <a:ext cx="569838" cy="228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8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Solutions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Classic </a:t>
            </a:r>
            <a:r>
              <a:rPr lang="en-US" dirty="0" smtClean="0"/>
              <a:t>Problems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 of the 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1955" y="1318288"/>
            <a:ext cx="876009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Display information from object file - machine instructions: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r>
              <a:rPr lang="en-US" sz="2400" dirty="0" smtClean="0">
                <a:latin typeface="Consolas" panose="020B06090202040302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</a:rPr>
              <a:t>objdump</a:t>
            </a:r>
            <a:r>
              <a:rPr lang="en-US" sz="2400" dirty="0" smtClean="0">
                <a:latin typeface="Consolas" panose="020B0609020204030204" pitchFamily="49" charset="0"/>
              </a:rPr>
              <a:t> –-source thread-v0</a:t>
            </a:r>
            <a:endParaRPr lang="en-US" sz="2400" dirty="0">
              <a:latin typeface="Consolas" panose="020B0609020204030204" pitchFamily="49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17210" y="2971800"/>
            <a:ext cx="8385632" cy="2081190"/>
            <a:chOff x="317210" y="2971800"/>
            <a:chExt cx="8385632" cy="2081190"/>
          </a:xfrm>
        </p:grpSpPr>
        <p:sp>
          <p:nvSpPr>
            <p:cNvPr id="6" name="Rectangle 5"/>
            <p:cNvSpPr/>
            <p:nvPr/>
          </p:nvSpPr>
          <p:spPr>
            <a:xfrm>
              <a:off x="358942" y="3251789"/>
              <a:ext cx="83439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Consolas" panose="020B0609020204030204" pitchFamily="49" charset="0"/>
                </a:rPr>
                <a:t>[line 415]</a:t>
              </a:r>
            </a:p>
            <a:p>
              <a:r>
                <a:rPr lang="en-US" sz="1600" dirty="0" err="1" smtClean="0">
                  <a:solidFill>
                    <a:prstClr val="black"/>
                  </a:solidFill>
                  <a:latin typeface="Consolas" panose="020B0609020204030204" pitchFamily="49" charset="0"/>
                </a:rPr>
                <a:t>g_counter</a:t>
              </a:r>
              <a:r>
                <a:rPr lang="en-US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++</a:t>
              </a:r>
              <a:r>
                <a:rPr lang="en-US" sz="1600" dirty="0">
                  <a:solidFill>
                    <a:srgbClr val="AF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400c38: 8b 05 6e 14 20 00  </a:t>
              </a:r>
              <a:r>
                <a:rPr lang="en-US" sz="1600" dirty="0" err="1">
                  <a:solidFill>
                    <a:prstClr val="black"/>
                  </a:solidFill>
                  <a:latin typeface="Consolas" panose="020B0609020204030204" pitchFamily="49" charset="0"/>
                </a:rPr>
                <a:t>mov</a:t>
              </a:r>
              <a:r>
                <a:rPr lang="en-US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 </a:t>
              </a:r>
              <a:r>
                <a:rPr lang="en-US" sz="1600" dirty="0" smtClean="0">
                  <a:solidFill>
                    <a:prstClr val="black"/>
                  </a:solidFill>
                  <a:latin typeface="Consolas" panose="020B0609020204030204" pitchFamily="49" charset="0"/>
                </a:rPr>
                <a:t>0x201465,%</a:t>
              </a:r>
              <a:r>
                <a:rPr lang="en-US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eax   # 6020ac &lt;</a:t>
              </a:r>
              <a:r>
                <a:rPr lang="en-US" sz="1600" dirty="0" err="1">
                  <a:solidFill>
                    <a:prstClr val="black"/>
                  </a:solidFill>
                  <a:latin typeface="Consolas" panose="020B0609020204030204" pitchFamily="49" charset="0"/>
                </a:rPr>
                <a:t>g_counter</a:t>
              </a:r>
              <a:r>
                <a:rPr lang="en-US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&gt;</a:t>
              </a:r>
            </a:p>
            <a:p>
              <a:r>
                <a:rPr lang="it-IT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400c3e: 83 c0 01           add $0x1,%eax</a:t>
              </a:r>
            </a:p>
            <a:p>
              <a:r>
                <a:rPr lang="en-US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400c41: 89 05 65 14 20 00  </a:t>
              </a:r>
              <a:r>
                <a:rPr lang="en-US" sz="1600" dirty="0" err="1">
                  <a:solidFill>
                    <a:prstClr val="black"/>
                  </a:solidFill>
                  <a:latin typeface="Consolas" panose="020B0609020204030204" pitchFamily="49" charset="0"/>
                </a:rPr>
                <a:t>mov</a:t>
              </a:r>
              <a:r>
                <a:rPr lang="en-US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 %</a:t>
              </a:r>
              <a:r>
                <a:rPr lang="en-US" sz="1600" dirty="0" smtClean="0">
                  <a:solidFill>
                    <a:prstClr val="black"/>
                  </a:solidFill>
                  <a:latin typeface="Consolas" panose="020B0609020204030204" pitchFamily="49" charset="0"/>
                </a:rPr>
                <a:t>eax,0x201465   </a:t>
              </a:r>
              <a:r>
                <a:rPr lang="en-US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# 6020ac &lt;</a:t>
              </a:r>
              <a:r>
                <a:rPr lang="en-US" sz="1600" dirty="0" err="1">
                  <a:solidFill>
                    <a:prstClr val="black"/>
                  </a:solidFill>
                  <a:latin typeface="Consolas" panose="020B0609020204030204" pitchFamily="49" charset="0"/>
                </a:rPr>
                <a:t>g_counter</a:t>
              </a:r>
              <a:r>
                <a:rPr lang="en-US" sz="1600" dirty="0">
                  <a:solidFill>
                    <a:prstClr val="black"/>
                  </a:solidFill>
                  <a:latin typeface="Consolas" panose="020B0609020204030204" pitchFamily="49" charset="0"/>
                </a:rPr>
                <a:t>&gt;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06936" y="2971800"/>
              <a:ext cx="271814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Source code from  “-g” flag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806936" y="3403553"/>
              <a:ext cx="371125" cy="26059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17210" y="4683658"/>
              <a:ext cx="9304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Address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14208" y="4683658"/>
              <a:ext cx="15277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Object code</a:t>
              </a:r>
            </a:p>
          </p:txBody>
        </p:sp>
        <p:sp>
          <p:nvSpPr>
            <p:cNvPr id="21" name="Left Brace 20"/>
            <p:cNvSpPr/>
            <p:nvPr/>
          </p:nvSpPr>
          <p:spPr>
            <a:xfrm rot="16200000">
              <a:off x="2174842" y="3637907"/>
              <a:ext cx="246426" cy="1930806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e 22"/>
            <p:cNvSpPr/>
            <p:nvPr/>
          </p:nvSpPr>
          <p:spPr>
            <a:xfrm rot="16200000">
              <a:off x="4327874" y="3629319"/>
              <a:ext cx="216669" cy="1947982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9795" y="4683658"/>
              <a:ext cx="166164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Assembly code</a:t>
              </a:r>
            </a:p>
          </p:txBody>
        </p:sp>
        <p:sp>
          <p:nvSpPr>
            <p:cNvPr id="25" name="Left Brace 24"/>
            <p:cNvSpPr/>
            <p:nvPr/>
          </p:nvSpPr>
          <p:spPr>
            <a:xfrm rot="16200000">
              <a:off x="6694052" y="3481874"/>
              <a:ext cx="220608" cy="2242874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81679" y="4683658"/>
              <a:ext cx="191809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Reference location</a:t>
              </a:r>
            </a:p>
          </p:txBody>
        </p:sp>
        <p:cxnSp>
          <p:nvCxnSpPr>
            <p:cNvPr id="27" name="Straight Arrow Connector 26"/>
            <p:cNvCxnSpPr>
              <a:stCxn id="13" idx="0"/>
            </p:cNvCxnSpPr>
            <p:nvPr/>
          </p:nvCxnSpPr>
          <p:spPr>
            <a:xfrm flipH="1" flipV="1">
              <a:off x="779177" y="4480100"/>
              <a:ext cx="3254" cy="20355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743200" y="5670785"/>
            <a:ext cx="3051733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3600" dirty="0" smtClean="0"/>
              <a:t>Let’s zoom in …</a:t>
            </a:r>
            <a:endParaRPr lang="en-US" sz="3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 of the Problem (Zoom)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68691" y="1342582"/>
            <a:ext cx="2743309" cy="101566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mov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g_counter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%</a:t>
            </a:r>
            <a:r>
              <a:rPr lang="en-US" sz="20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eax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it-IT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add</a:t>
            </a:r>
            <a:r>
              <a:rPr lang="it-IT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1 %eax</a:t>
            </a:r>
            <a:endParaRPr lang="it-IT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mov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%</a:t>
            </a:r>
            <a:r>
              <a:rPr lang="en-US" sz="20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eax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g_counter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7256" y="1463804"/>
            <a:ext cx="2534544" cy="738664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mov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0x20146e(%rip),%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eax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add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$0x1,%eax</a:t>
            </a:r>
          </a:p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mov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%eax,0x201465(%rip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)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00400" y="1833136"/>
            <a:ext cx="914400" cy="859"/>
          </a:xfrm>
          <a:prstGeom prst="straightConnector1">
            <a:avLst/>
          </a:prstGeom>
          <a:ln w="133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95" y="3181399"/>
            <a:ext cx="7731935" cy="3462579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727844" y="2507424"/>
            <a:ext cx="7022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Counter is 50. Thread T1 &amp; T2, one processor.  WCGW?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7910584" y="5658979"/>
            <a:ext cx="92681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Not 52!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73474" y="1466865"/>
            <a:ext cx="1063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008000"/>
                </a:solidFill>
              </a:rPr>
              <a:t>critical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section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7713420" y="4210980"/>
            <a:ext cx="132113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008000"/>
                </a:solidFill>
              </a:rPr>
              <a:t>race condition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72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Heart of the Problem </a:t>
            </a:r>
            <a:r>
              <a:rPr lang="en-US" dirty="0" smtClean="0"/>
              <a:t>– 3 not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1300" y="2590800"/>
            <a:ext cx="84582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3 operations instead of 1.  What if had: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Atomic</a:t>
            </a:r>
            <a:r>
              <a:rPr lang="en-US" dirty="0" smtClean="0"/>
              <a:t> action – can’t be interrupted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 Seems simple. </a:t>
            </a:r>
            <a:r>
              <a:rPr lang="en-US" dirty="0" smtClean="0"/>
              <a:t>Problem solved!</a:t>
            </a:r>
          </a:p>
          <a:p>
            <a:r>
              <a:rPr lang="en-US" dirty="0" smtClean="0"/>
              <a:t>But … what if wanted to “subtract 1”, or “add 10”, or “atomic update of B-tree”</a:t>
            </a:r>
          </a:p>
          <a:p>
            <a:pPr lvl="1"/>
            <a:r>
              <a:rPr lang="en-US" dirty="0" smtClean="0"/>
              <a:t>Won’t be atomic instructions for everything!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398" y="1365613"/>
            <a:ext cx="2743309" cy="101566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mov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g_counter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%</a:t>
            </a:r>
            <a:r>
              <a:rPr lang="en-US" sz="20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eax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it-IT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add</a:t>
            </a:r>
            <a:r>
              <a:rPr lang="it-IT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1 %eax</a:t>
            </a:r>
            <a:endParaRPr lang="it-IT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mov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%</a:t>
            </a:r>
            <a:r>
              <a:rPr lang="en-US" sz="20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eax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g_counter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8952" y="3272196"/>
            <a:ext cx="3124200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memory-add 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0x201465 1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9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 of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Instead, provide </a:t>
            </a:r>
            <a:r>
              <a:rPr lang="en-US" dirty="0">
                <a:solidFill>
                  <a:srgbClr val="0070C0"/>
                </a:solidFill>
              </a:rPr>
              <a:t>synchronization primitives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Programmer can use for atomicity (and more)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6605" y="3200400"/>
            <a:ext cx="8229600" cy="280076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CRUX OF THE PROBLEM:</a:t>
            </a:r>
          </a:p>
          <a:p>
            <a:pPr algn="ctr"/>
            <a:r>
              <a:rPr lang="en-US" sz="2800" dirty="0"/>
              <a:t>HOW TO PROVIDE </a:t>
            </a:r>
            <a:r>
              <a:rPr lang="en-US" sz="2800" dirty="0" smtClean="0"/>
              <a:t>SUPPORT FOR SYNCHRONIZATION?</a:t>
            </a:r>
            <a:endParaRPr lang="en-US" sz="2800" dirty="0"/>
          </a:p>
          <a:p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 smtClean="0">
                <a:solidFill>
                  <a:srgbClr val="0070C0"/>
                </a:solidFill>
              </a:rPr>
              <a:t>synchronization primitives </a:t>
            </a:r>
            <a:r>
              <a:rPr lang="en-US" sz="2400" dirty="0" smtClean="0"/>
              <a:t>should be provided? </a:t>
            </a:r>
          </a:p>
          <a:p>
            <a:r>
              <a:rPr lang="en-US" sz="2400" dirty="0" smtClean="0"/>
              <a:t>What support needed from hardware to build?  </a:t>
            </a:r>
          </a:p>
          <a:p>
            <a:r>
              <a:rPr lang="en-US" sz="2400" dirty="0" smtClean="0"/>
              <a:t>How to make </a:t>
            </a:r>
            <a:r>
              <a:rPr lang="en-US" sz="2400" dirty="0" smtClean="0">
                <a:solidFill>
                  <a:srgbClr val="008000"/>
                </a:solidFill>
              </a:rPr>
              <a:t>correct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8000"/>
                </a:solidFill>
              </a:rPr>
              <a:t>efficient</a:t>
            </a:r>
            <a:r>
              <a:rPr lang="en-US" sz="2400" dirty="0" smtClean="0"/>
              <a:t>?  </a:t>
            </a:r>
          </a:p>
          <a:p>
            <a:r>
              <a:rPr lang="en-US" sz="2400" dirty="0" smtClean="0"/>
              <a:t>How do programmers use them?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32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Terms*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16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Critical section </a:t>
            </a:r>
            <a:r>
              <a:rPr lang="en-US" dirty="0" smtClean="0"/>
              <a:t>– code that access shared resource (e.g., variable or data structure)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Race condition </a:t>
            </a:r>
            <a:r>
              <a:rPr lang="en-US" dirty="0" smtClean="0"/>
              <a:t>– arises when multiple threads/processes simultaneously enter critical section leading to non-deterministic outcome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Indeterminant program </a:t>
            </a:r>
            <a:r>
              <a:rPr lang="en-US" dirty="0" smtClean="0"/>
              <a:t>– program with 1+ race conditions, so output varies run to run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Mutual exclusion </a:t>
            </a:r>
            <a:r>
              <a:rPr lang="en-US" dirty="0" smtClean="0"/>
              <a:t>– method to guarantee only 1 thread/process active in critical section at a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3354" y="6308725"/>
            <a:ext cx="5557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That all good systems-programmers (you!) should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Solutions	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Classic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6323</TotalTime>
  <Words>1534</Words>
  <Application>Microsoft Office PowerPoint</Application>
  <PresentationFormat>On-screen Show (4:3)</PresentationFormat>
  <Paragraphs>354</Paragraphs>
  <Slides>30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Consolas</vt:lpstr>
      <vt:lpstr>Courier New</vt:lpstr>
      <vt:lpstr>Helvetica</vt:lpstr>
      <vt:lpstr>Monaco</vt:lpstr>
      <vt:lpstr>Times New Roman</vt:lpstr>
      <vt:lpstr>Wingdings</vt:lpstr>
      <vt:lpstr>Office Theme</vt:lpstr>
      <vt:lpstr>ClipArt</vt:lpstr>
      <vt:lpstr>Operating Systems</vt:lpstr>
      <vt:lpstr>Outline</vt:lpstr>
      <vt:lpstr>A long time ago, …</vt:lpstr>
      <vt:lpstr>The Heart of the Problem</vt:lpstr>
      <vt:lpstr>The Heart of the Problem (Zoom)</vt:lpstr>
      <vt:lpstr>The Heart of the Problem – 3 not 1</vt:lpstr>
      <vt:lpstr>The Heart of the Solution</vt:lpstr>
      <vt:lpstr>Useful Terms*</vt:lpstr>
      <vt:lpstr>Outline</vt:lpstr>
      <vt:lpstr>Illustration of Critical Region</vt:lpstr>
      <vt:lpstr>How to Use a Lock</vt:lpstr>
      <vt:lpstr>Simple Lock Implementation -   Disable Interrupts</vt:lpstr>
      <vt:lpstr>Many Problems with Disabling Interrupts in General</vt:lpstr>
      <vt:lpstr>Lock Solution, Take 2</vt:lpstr>
      <vt:lpstr>Lock Solution, Take 2</vt:lpstr>
      <vt:lpstr>Synchronization Hardware –  Test and Set</vt:lpstr>
      <vt:lpstr>Lock Solution, Take 3</vt:lpstr>
      <vt:lpstr>Lock Solution, Take 4</vt:lpstr>
      <vt:lpstr>Synchronization Primitive - Semaphore</vt:lpstr>
      <vt:lpstr>How to Use a Semaphore</vt:lpstr>
      <vt:lpstr>SOS: Semaphore</vt:lpstr>
      <vt:lpstr>Other Synchronization Primitives</vt:lpstr>
      <vt:lpstr>Outline</vt:lpstr>
      <vt:lpstr>Dining Philosophers</vt:lpstr>
      <vt:lpstr>Dining Philosophers</vt:lpstr>
      <vt:lpstr>Dining Philosopher Solutions</vt:lpstr>
      <vt:lpstr>Readers-Writers</vt:lpstr>
      <vt:lpstr>Readers-Writers</vt:lpstr>
      <vt:lpstr>Other Classic Problems</vt:lpstr>
      <vt:lpstr>Outline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291</cp:revision>
  <cp:lastPrinted>2016-08-25T14:33:07Z</cp:lastPrinted>
  <dcterms:created xsi:type="dcterms:W3CDTF">2012-01-13T01:01:36Z</dcterms:created>
  <dcterms:modified xsi:type="dcterms:W3CDTF">2017-08-15T05:18:30Z</dcterms:modified>
</cp:coreProperties>
</file>