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4" r:id="rId2"/>
    <p:sldId id="345" r:id="rId3"/>
    <p:sldId id="284" r:id="rId4"/>
    <p:sldId id="289" r:id="rId5"/>
    <p:sldId id="329" r:id="rId6"/>
    <p:sldId id="291" r:id="rId7"/>
    <p:sldId id="346" r:id="rId8"/>
    <p:sldId id="334" r:id="rId9"/>
    <p:sldId id="349" r:id="rId10"/>
    <p:sldId id="331" r:id="rId11"/>
    <p:sldId id="332" r:id="rId12"/>
    <p:sldId id="330" r:id="rId13"/>
    <p:sldId id="333" r:id="rId14"/>
    <p:sldId id="347" r:id="rId15"/>
    <p:sldId id="338" r:id="rId16"/>
    <p:sldId id="301" r:id="rId17"/>
    <p:sldId id="340" r:id="rId18"/>
    <p:sldId id="339" r:id="rId19"/>
    <p:sldId id="341" r:id="rId20"/>
    <p:sldId id="348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A8200"/>
    <a:srgbClr val="CC7900"/>
    <a:srgbClr val="00B050"/>
    <a:srgbClr val="FF9900"/>
    <a:srgbClr val="CCCC00"/>
    <a:srgbClr val="0066FF"/>
    <a:srgbClr val="D2A000"/>
    <a:srgbClr val="EEB500"/>
    <a:srgbClr val="FFE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65" autoAdjust="0"/>
    <p:restoredTop sz="92150" autoAdjust="0"/>
  </p:normalViewPr>
  <p:slideViewPr>
    <p:cSldViewPr>
      <p:cViewPr varScale="1">
        <p:scale>
          <a:sx n="61" d="100"/>
          <a:sy n="61" d="100"/>
        </p:scale>
        <p:origin x="54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5269" rIns="92098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661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5269" rIns="92098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21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5269" rIns="92098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999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A9BCE8-856C-4BED-A719-DE4B8CF4C503}" type="slidenum">
              <a:rPr lang="en-US" altLang="en-US" sz="1300" smtClean="0"/>
              <a:pPr>
                <a:spcBef>
                  <a:spcPct val="0"/>
                </a:spcBef>
              </a:pPr>
              <a:t>6</a:t>
            </a:fld>
            <a:endParaRPr lang="en-US" altLang="en-US" sz="13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/>
          </a:p>
        </p:txBody>
      </p:sp>
    </p:spTree>
    <p:extLst>
      <p:ext uri="{BB962C8B-B14F-4D97-AF65-F5344CB8AC3E}">
        <p14:creationId xmlns:p14="http://schemas.microsoft.com/office/powerpoint/2010/main" val="2463289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5269" rIns="92098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332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5269" rIns="92098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916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5269" rIns="92098" bIns="4526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664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9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57854F-E48B-41F7-BFDA-476A2EC35A09}" type="slidenum">
              <a:rPr lang="en-US" altLang="en-US" sz="1300" smtClean="0"/>
              <a:pPr>
                <a:spcBef>
                  <a:spcPct val="0"/>
                </a:spcBef>
              </a:pPr>
              <a:t>19</a:t>
            </a:fld>
            <a:endParaRPr lang="en-US" altLang="en-US" sz="130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/>
          </a:p>
        </p:txBody>
      </p:sp>
    </p:spTree>
    <p:extLst>
      <p:ext uri="{BB962C8B-B14F-4D97-AF65-F5344CB8AC3E}">
        <p14:creationId xmlns:p14="http://schemas.microsoft.com/office/powerpoint/2010/main" val="418049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D1A1B-4917-4DBA-BFD1-10BB5323BE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1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ore's_la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thread-li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Threads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ENCE 360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72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eaLnBrk="0" hangingPunct="0"/>
            <a:r>
              <a:rPr lang="en-US" altLang="en-US"/>
              <a:t>What Kinds of Programs to Thread?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705594"/>
          </a:xfrm>
          <a:noFill/>
          <a:ln/>
        </p:spPr>
        <p:txBody>
          <a:bodyPr>
            <a:normAutofit/>
          </a:bodyPr>
          <a:lstStyle/>
          <a:p>
            <a:pPr eaLnBrk="0" hangingPunct="0"/>
            <a:r>
              <a:rPr lang="en-US" altLang="en-US" dirty="0"/>
              <a:t>Independent </a:t>
            </a:r>
            <a:r>
              <a:rPr lang="en-US" altLang="en-US" dirty="0" smtClean="0"/>
              <a:t>tasks (e.g., spreadsheet)</a:t>
            </a:r>
            <a:endParaRPr lang="en-US" altLang="en-US" dirty="0"/>
          </a:p>
          <a:p>
            <a:pPr eaLnBrk="0" hangingPunct="0"/>
            <a:r>
              <a:rPr lang="en-US" altLang="en-US" dirty="0" smtClean="0"/>
              <a:t>Single </a:t>
            </a:r>
            <a:r>
              <a:rPr lang="en-US" altLang="en-US" dirty="0"/>
              <a:t>program, concurrent operation</a:t>
            </a:r>
          </a:p>
          <a:p>
            <a:pPr lvl="1"/>
            <a:r>
              <a:rPr lang="en-US" altLang="en-US" dirty="0" smtClean="0"/>
              <a:t>Servers: e.g., file </a:t>
            </a:r>
            <a:r>
              <a:rPr lang="en-US" altLang="en-US" dirty="0"/>
              <a:t>server, Web server</a:t>
            </a:r>
          </a:p>
          <a:p>
            <a:pPr lvl="1" eaLnBrk="0" hangingPunct="0"/>
            <a:r>
              <a:rPr lang="en-US" altLang="en-US" dirty="0"/>
              <a:t>OS </a:t>
            </a:r>
            <a:r>
              <a:rPr lang="en-US" altLang="en-US" dirty="0" smtClean="0"/>
              <a:t>kernels: concurrent </a:t>
            </a:r>
            <a:r>
              <a:rPr lang="en-US" altLang="en-US" dirty="0"/>
              <a:t>system requests by multiple </a:t>
            </a:r>
            <a:r>
              <a:rPr lang="en-US" altLang="en-US" dirty="0" smtClean="0"/>
              <a:t>processes/users</a:t>
            </a:r>
            <a:endParaRPr lang="en-US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791200" y="4980427"/>
            <a:ext cx="2567070" cy="1398669"/>
            <a:chOff x="1371600" y="2386088"/>
            <a:chExt cx="2567070" cy="1398669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371600" y="3130240"/>
              <a:ext cx="255347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981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3623350" y="316086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503092" y="3123713"/>
              <a:ext cx="0" cy="220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318550" y="3252954"/>
              <a:ext cx="609600" cy="523082"/>
              <a:chOff x="3581400" y="4261945"/>
              <a:chExt cx="1257300" cy="1479550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3581400" y="5169995"/>
                <a:ext cx="1257300" cy="57150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3581400" y="4465145"/>
                <a:ext cx="1257300" cy="952500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>
                <a:off x="3587750" y="4261945"/>
                <a:ext cx="1244600" cy="558800"/>
              </a:xfrm>
              <a:prstGeom prst="ellipse">
                <a:avLst/>
              </a:prstGeom>
              <a:solidFill>
                <a:srgbClr val="DA82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363191" y="3414783"/>
              <a:ext cx="575479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dirty="0"/>
                <a:t>Disk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20983" y="2386088"/>
              <a:ext cx="720433" cy="2622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altLang="en-US" sz="1100" dirty="0" smtClean="0"/>
                <a:t>Registers</a:t>
              </a:r>
              <a:endParaRPr lang="en-US" altLang="en-US" sz="1100" dirty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620983" y="2631514"/>
              <a:ext cx="720433" cy="36997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altLang="en-US" dirty="0" smtClean="0"/>
                <a:t>CPU1</a:t>
              </a:r>
              <a:endParaRPr lang="en-US" altLang="en-US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3002975" y="290164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642758" y="2392128"/>
              <a:ext cx="720433" cy="2622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altLang="en-US" sz="1100" dirty="0" smtClean="0"/>
                <a:t>Registers</a:t>
              </a:r>
              <a:endParaRPr lang="en-US" altLang="en-US" sz="1100" dirty="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42758" y="2637554"/>
              <a:ext cx="720433" cy="36997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altLang="en-US" dirty="0" smtClean="0"/>
                <a:t>CPU1</a:t>
              </a:r>
              <a:endParaRPr lang="en-US" altLang="en-US" dirty="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139622" y="3250137"/>
              <a:ext cx="738985" cy="40075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2000" dirty="0" smtClean="0"/>
                <a:t>Mem</a:t>
              </a:r>
              <a:endParaRPr lang="en-US" altLang="en-US" sz="20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814939" y="5810684"/>
            <a:ext cx="4612447" cy="830997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Especially with </a:t>
            </a:r>
            <a:r>
              <a:rPr lang="en-US" altLang="en-US" sz="2400" dirty="0" smtClean="0"/>
              <a:t>multiple-CPUs!</a:t>
            </a:r>
          </a:p>
          <a:p>
            <a:pPr lvl="1"/>
            <a:r>
              <a:rPr lang="en-US" alt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 smtClean="0"/>
              <a:t>Each </a:t>
            </a:r>
            <a:r>
              <a:rPr lang="en-US" altLang="en-US" sz="2400" dirty="0"/>
              <a:t>CPU can run one thread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14939" y="4460366"/>
            <a:ext cx="4612447" cy="1200329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Especially </a:t>
            </a:r>
            <a:r>
              <a:rPr lang="en-US" altLang="en-US" sz="2400" dirty="0" smtClean="0"/>
              <a:t>when block for I/O!</a:t>
            </a:r>
          </a:p>
          <a:p>
            <a:pPr lvl="1"/>
            <a:r>
              <a:rPr lang="en-US" alt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/>
              <a:t>With threads, can continue execution in another </a:t>
            </a:r>
            <a:r>
              <a:rPr lang="en-US" altLang="en-US" sz="2400" dirty="0" smtClean="0"/>
              <a:t>thread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708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50"/>
            <a:ext cx="7772400" cy="1143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Potential Thread </a:t>
            </a:r>
            <a:r>
              <a:rPr lang="en-US" altLang="en-US" dirty="0"/>
              <a:t>Benefits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38" y="2119258"/>
            <a:ext cx="4114800" cy="2280856"/>
          </a:xfrm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But separate code needed to </a:t>
            </a:r>
            <a:r>
              <a:rPr lang="en-US" altLang="en-US" dirty="0" smtClean="0">
                <a:solidFill>
                  <a:srgbClr val="C00000"/>
                </a:solidFill>
              </a:rPr>
              <a:t>coordinate</a:t>
            </a:r>
            <a:r>
              <a:rPr lang="en-US" altLang="en-US" dirty="0" smtClean="0"/>
              <a:t> processes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dirty="0" smtClean="0"/>
              <a:t>e.g., pipes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dirty="0" smtClean="0"/>
              <a:t>e.g., shared memory + locks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9138" y="5284034"/>
            <a:ext cx="2133600" cy="1200329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Few thousand processes </a:t>
            </a:r>
            <a:r>
              <a:rPr lang="en-US" dirty="0" smtClean="0">
                <a:solidFill>
                  <a:srgbClr val="C00000"/>
                </a:solidFill>
              </a:rPr>
              <a:t>not 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Few thousand threads </a:t>
            </a:r>
            <a:r>
              <a:rPr lang="en-US" dirty="0" smtClean="0">
                <a:solidFill>
                  <a:srgbClr val="008000"/>
                </a:solidFill>
              </a:rPr>
              <a:t>ok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18434" name="Picture 2" descr="https://camo.githubusercontent.com/4e9a28ec895d2401054c4d618d91deea38e592da/687474703a2f2f7777772e65656e61647570726174696268612e6e65742f70726174696268612f656e67696e656572696e672f696d616765732f636f6e74656e745f706963732f6f735f7549495f696d6167392e6a70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638" y="2070249"/>
            <a:ext cx="47625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5538" y="4648200"/>
            <a:ext cx="6248400" cy="210338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2800" dirty="0" smtClean="0"/>
              <a:t>And debugging tougher </a:t>
            </a:r>
          </a:p>
          <a:p>
            <a:r>
              <a:rPr lang="en-US" altLang="en-US" sz="2800" dirty="0" smtClean="0"/>
              <a:t>Also, processes “</a:t>
            </a:r>
            <a:r>
              <a:rPr lang="en-US" altLang="en-US" sz="2800" dirty="0" smtClean="0">
                <a:solidFill>
                  <a:srgbClr val="C00000"/>
                </a:solidFill>
              </a:rPr>
              <a:t>cost</a:t>
            </a:r>
            <a:r>
              <a:rPr lang="en-US" altLang="en-US" sz="2800" dirty="0" smtClean="0"/>
              <a:t>” more</a:t>
            </a:r>
          </a:p>
          <a:p>
            <a:pPr lvl="1">
              <a:buSzPct val="63000"/>
            </a:pPr>
            <a:r>
              <a:rPr lang="en-US" altLang="en-US" sz="2400" dirty="0" smtClean="0"/>
              <a:t>Up to 100x longer to create/destroy</a:t>
            </a:r>
          </a:p>
          <a:p>
            <a:pPr lvl="1">
              <a:buSzPct val="63000"/>
            </a:pPr>
            <a:r>
              <a:rPr lang="en-US" altLang="en-US" sz="2400" dirty="0" smtClean="0"/>
              <a:t>Far more memory (since not shared)</a:t>
            </a:r>
          </a:p>
          <a:p>
            <a:pPr lvl="1">
              <a:buSzPct val="63000"/>
            </a:pPr>
            <a:r>
              <a:rPr lang="en-US" altLang="en-US" sz="2400" dirty="0" smtClean="0"/>
              <a:t>Slower to </a:t>
            </a:r>
            <a:r>
              <a:rPr lang="en-US" altLang="en-US" sz="2400" dirty="0" smtClean="0">
                <a:solidFill>
                  <a:srgbClr val="0070C0"/>
                </a:solidFill>
              </a:rPr>
              <a:t>context switch </a:t>
            </a:r>
            <a:r>
              <a:rPr lang="en-US" altLang="en-US" sz="2400" dirty="0" smtClean="0"/>
              <a:t>among</a:t>
            </a:r>
            <a:endParaRPr lang="en-US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022951" y="1044179"/>
            <a:ext cx="7098097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altLang="en-US" sz="2200" dirty="0"/>
              <a:t>“What about just using multiple communicating processes</a:t>
            </a:r>
            <a:r>
              <a:rPr lang="en-US" altLang="en-US" sz="2200" dirty="0" smtClean="0"/>
              <a:t>?”</a:t>
            </a:r>
          </a:p>
          <a:p>
            <a:pPr algn="ctr" eaLnBrk="0" hangingPunct="0"/>
            <a:r>
              <a:rPr lang="en-US" altLang="en-US" sz="2000" dirty="0" smtClean="0">
                <a:solidFill>
                  <a:srgbClr val="0070C0"/>
                </a:solidFill>
              </a:rPr>
              <a:t>Sure</a:t>
            </a:r>
            <a:r>
              <a:rPr lang="en-US" altLang="en-US" sz="2000" dirty="0">
                <a:solidFill>
                  <a:srgbClr val="0070C0"/>
                </a:solidFill>
              </a:rPr>
              <a:t>, this can be made to </a:t>
            </a:r>
            <a:r>
              <a:rPr lang="en-US" altLang="en-US" sz="2000" dirty="0" smtClean="0">
                <a:solidFill>
                  <a:srgbClr val="0070C0"/>
                </a:solidFill>
              </a:rPr>
              <a:t>work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10"/>
            <a:ext cx="8229600" cy="1143000"/>
          </a:xfrm>
        </p:spPr>
        <p:txBody>
          <a:bodyPr/>
          <a:lstStyle/>
          <a:p>
            <a:r>
              <a:rPr lang="en-US" dirty="0" smtClean="0"/>
              <a:t>Warning Using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743200"/>
          </a:xfrm>
        </p:spPr>
        <p:txBody>
          <a:bodyPr>
            <a:normAutofit fontScale="92500" lnSpcReduction="20000"/>
          </a:bodyPr>
          <a:lstStyle/>
          <a:p>
            <a:pPr marL="400050">
              <a:lnSpc>
                <a:spcPct val="90000"/>
              </a:lnSpc>
            </a:pPr>
            <a:r>
              <a:rPr lang="en-NZ" altLang="en-US" sz="2800" dirty="0" smtClean="0"/>
              <a:t>Versus single threaded program, can be </a:t>
            </a:r>
            <a:r>
              <a:rPr lang="en-NZ" altLang="en-US" sz="2800" dirty="0" smtClean="0">
                <a:solidFill>
                  <a:srgbClr val="C00000"/>
                </a:solidFill>
              </a:rPr>
              <a:t>more difficult </a:t>
            </a:r>
            <a:r>
              <a:rPr lang="en-NZ" altLang="en-US" sz="2800" dirty="0"/>
              <a:t>to write and debug </a:t>
            </a:r>
            <a:r>
              <a:rPr lang="en-NZ" altLang="en-US" sz="2800" dirty="0" smtClean="0"/>
              <a:t>code</a:t>
            </a:r>
          </a:p>
          <a:p>
            <a:pPr marL="419100" indent="-304800">
              <a:lnSpc>
                <a:spcPct val="90000"/>
              </a:lnSpc>
            </a:pPr>
            <a:r>
              <a:rPr lang="en-NZ" altLang="en-US" sz="2800" dirty="0" smtClean="0">
                <a:solidFill>
                  <a:srgbClr val="C00000"/>
                </a:solidFill>
              </a:rPr>
              <a:t>Concurrency problems </a:t>
            </a:r>
            <a:r>
              <a:rPr lang="en-NZ" altLang="en-US" sz="2800" dirty="0" smtClean="0"/>
              <a:t>for shared resources</a:t>
            </a:r>
          </a:p>
          <a:p>
            <a:pPr marL="819150" lvl="1" indent="-304800">
              <a:lnSpc>
                <a:spcPct val="90000"/>
              </a:lnSpc>
            </a:pPr>
            <a:r>
              <a:rPr lang="en-NZ" altLang="en-US" sz="2600" dirty="0" smtClean="0">
                <a:solidFill>
                  <a:srgbClr val="0070C0"/>
                </a:solidFill>
              </a:rPr>
              <a:t>Global variables</a:t>
            </a:r>
          </a:p>
          <a:p>
            <a:pPr marL="819150" lvl="1" indent="-304800">
              <a:lnSpc>
                <a:spcPct val="90000"/>
              </a:lnSpc>
            </a:pPr>
            <a:r>
              <a:rPr lang="en-NZ" altLang="en-US" sz="2600" dirty="0" smtClean="0"/>
              <a:t>But also </a:t>
            </a:r>
            <a:r>
              <a:rPr lang="en-NZ" altLang="en-US" sz="2600" dirty="0" smtClean="0">
                <a:solidFill>
                  <a:srgbClr val="0070C0"/>
                </a:solidFill>
              </a:rPr>
              <a:t>system calls</a:t>
            </a:r>
            <a:r>
              <a:rPr lang="en-NZ" altLang="en-US" sz="2600" dirty="0" smtClean="0"/>
              <a:t> and </a:t>
            </a:r>
            <a:r>
              <a:rPr lang="en-NZ" altLang="en-US" sz="2600" dirty="0" smtClean="0">
                <a:solidFill>
                  <a:srgbClr val="0070C0"/>
                </a:solidFill>
              </a:rPr>
              <a:t>system resources</a:t>
            </a:r>
          </a:p>
          <a:p>
            <a:pPr marL="419100" indent="-304800">
              <a:lnSpc>
                <a:spcPct val="90000"/>
              </a:lnSpc>
            </a:pPr>
            <a:r>
              <a:rPr lang="en-NZ" altLang="en-US" sz="2800" i="1" u="sng" dirty="0" smtClean="0"/>
              <a:t>Only</a:t>
            </a:r>
            <a:r>
              <a:rPr lang="en-NZ" altLang="en-US" sz="2800" dirty="0" smtClean="0"/>
              <a:t> use threads when performance an issue (blocking too costly and/or multi-processor is available)</a:t>
            </a:r>
          </a:p>
          <a:p>
            <a:pPr marL="419100" indent="-304800">
              <a:lnSpc>
                <a:spcPct val="90000"/>
              </a:lnSpc>
            </a:pPr>
            <a:r>
              <a:rPr lang="en-NZ" altLang="en-US" sz="2800" dirty="0" smtClean="0"/>
              <a:t>So … </a:t>
            </a:r>
            <a:r>
              <a:rPr lang="en-NZ" altLang="en-US" sz="2800" i="1" dirty="0" smtClean="0"/>
              <a:t>is </a:t>
            </a:r>
            <a:r>
              <a:rPr lang="en-NZ" altLang="en-US" sz="2800" dirty="0" smtClean="0"/>
              <a:t>performance an issue?</a:t>
            </a:r>
            <a:endParaRPr lang="en-NZ" altLang="en-US" sz="2800" dirty="0"/>
          </a:p>
          <a:p>
            <a:pPr marL="419100" indent="-304800">
              <a:lnSpc>
                <a:spcPct val="90000"/>
              </a:lnSpc>
            </a:pPr>
            <a:endParaRPr lang="en-NZ" altLang="en-US" sz="2800" dirty="0" smtClean="0"/>
          </a:p>
          <a:p>
            <a:pPr marL="419100" indent="-304800">
              <a:lnSpc>
                <a:spcPct val="90000"/>
              </a:lnSpc>
            </a:pPr>
            <a:endParaRPr lang="en-US" altLang="en-US" sz="2400" dirty="0"/>
          </a:p>
          <a:p>
            <a:endParaRPr lang="en-US" dirty="0"/>
          </a:p>
        </p:txBody>
      </p:sp>
      <p:pic>
        <p:nvPicPr>
          <p:cNvPr id="20482" name="Picture 2" descr="Image result for race condition thr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0600"/>
            <a:ext cx="3903212" cy="249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http://www.javalearningacademy.com/wp-content/uploads/2015/10/Two_Threads_Accessing_Variable_Same_Ti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83340"/>
            <a:ext cx="4724400" cy="258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73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Is Performance an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don’t need to improve performance of your code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Most important </a:t>
            </a:r>
            <a:r>
              <a:rPr lang="en-US" dirty="0" smtClean="0">
                <a:sym typeface="Wingdings" pitchFamily="2" charset="2"/>
              </a:rPr>
              <a:t> Code that works, is robust</a:t>
            </a:r>
          </a:p>
          <a:p>
            <a:r>
              <a:rPr lang="en-US" dirty="0" smtClean="0">
                <a:solidFill>
                  <a:srgbClr val="CC7900"/>
                </a:solidFill>
                <a:sym typeface="Wingdings" pitchFamily="2" charset="2"/>
              </a:rPr>
              <a:t>More important </a:t>
            </a:r>
            <a:r>
              <a:rPr lang="en-US" dirty="0" smtClean="0">
                <a:sym typeface="Wingdings" pitchFamily="2" charset="2"/>
              </a:rPr>
              <a:t> Code that is clear, readable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</a:t>
            </a:r>
            <a:r>
              <a:rPr lang="en-US" i="1" dirty="0" smtClean="0">
                <a:sym typeface="Wingdings" pitchFamily="2" charset="2"/>
              </a:rPr>
              <a:t>will</a:t>
            </a:r>
            <a:r>
              <a:rPr lang="en-US" dirty="0" smtClean="0">
                <a:sym typeface="Wingdings" pitchFamily="2" charset="2"/>
              </a:rPr>
              <a:t> be re-factored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</a:t>
            </a:r>
            <a:r>
              <a:rPr lang="en-US" i="1" dirty="0" smtClean="0">
                <a:sym typeface="Wingdings" pitchFamily="2" charset="2"/>
              </a:rPr>
              <a:t>will</a:t>
            </a:r>
            <a:r>
              <a:rPr lang="en-US" dirty="0" smtClean="0">
                <a:sym typeface="Wingdings" pitchFamily="2" charset="2"/>
              </a:rPr>
              <a:t> be modified/extended by others (even you!)</a:t>
            </a:r>
          </a:p>
          <a:p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Less important </a:t>
            </a:r>
            <a:r>
              <a:rPr lang="en-US" dirty="0" smtClean="0">
                <a:sym typeface="Wingdings" pitchFamily="2" charset="2"/>
              </a:rPr>
              <a:t> Code that is efficient, fast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Is performance really issue?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hardware upgrade fix performance problems? </a:t>
            </a:r>
          </a:p>
          <a:p>
            <a:pPr lvl="2"/>
            <a:r>
              <a:rPr lang="en-US" i="1" dirty="0" smtClean="0">
                <a:sym typeface="Wingdings" pitchFamily="2" charset="2"/>
              </a:rPr>
              <a:t>e.g., Moore’s Law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Can design fix performance problems?</a:t>
            </a:r>
          </a:p>
          <a:p>
            <a:r>
              <a:rPr lang="en-US" dirty="0" smtClean="0">
                <a:sym typeface="Wingdings" pitchFamily="2" charset="2"/>
              </a:rPr>
              <a:t>Ok, so you </a:t>
            </a:r>
            <a:r>
              <a:rPr lang="en-US" i="1" dirty="0" smtClean="0">
                <a:sym typeface="Wingdings" pitchFamily="2" charset="2"/>
              </a:rPr>
              <a:t>do</a:t>
            </a:r>
            <a:r>
              <a:rPr lang="en-US" dirty="0" smtClean="0">
                <a:sym typeface="Wingdings" pitchFamily="2" charset="2"/>
              </a:rPr>
              <a:t> really need to improve performance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Use threads … but carefully!  (Concurrency)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6600" y="4724400"/>
            <a:ext cx="4343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(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en.wikipedia.org/wiki/Moore's_law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41994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Motivation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Libraries	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13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Thread </a:t>
            </a:r>
            <a:r>
              <a:rPr lang="en-NZ" altLang="en-US" dirty="0" smtClean="0"/>
              <a:t>Libraries </a:t>
            </a:r>
            <a:r>
              <a:rPr lang="en-NZ" altLang="en-US" dirty="0"/>
              <a:t>for C/C++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60198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Dozens: </a:t>
            </a:r>
            <a:r>
              <a:rPr lang="en-US" dirty="0" smtClean="0">
                <a:hlinkClick r:id="rId2"/>
              </a:rPr>
              <a:t>https://en.wikipedia.org/wiki/thread-lib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Main – POSIX threads (</a:t>
            </a:r>
            <a:r>
              <a:rPr lang="en-US" dirty="0" err="1" smtClean="0"/>
              <a:t>pthreads</a:t>
            </a:r>
            <a:r>
              <a:rPr lang="en-US" dirty="0" smtClean="0"/>
              <a:t>) and Windows</a:t>
            </a:r>
          </a:p>
          <a:p>
            <a:pPr lvl="1"/>
            <a:r>
              <a:rPr lang="en-US" dirty="0" smtClean="0"/>
              <a:t>Totally different</a:t>
            </a:r>
          </a:p>
          <a:p>
            <a:r>
              <a:rPr lang="en-US" dirty="0" smtClean="0"/>
              <a:t>Fortunately, common functionality</a:t>
            </a:r>
            <a:endParaRPr lang="en-US" dirty="0"/>
          </a:p>
          <a:p>
            <a:pPr lvl="1"/>
            <a:r>
              <a:rPr lang="en-US" dirty="0" smtClean="0"/>
              <a:t>Create</a:t>
            </a:r>
            <a:r>
              <a:rPr lang="en-US" dirty="0"/>
              <a:t>, Destroy, Join, Yield</a:t>
            </a:r>
          </a:p>
          <a:p>
            <a:pPr lvl="1"/>
            <a:r>
              <a:rPr lang="en-US" dirty="0"/>
              <a:t>Lock/Unlock (for </a:t>
            </a:r>
            <a:r>
              <a:rPr lang="en-US" dirty="0">
                <a:solidFill>
                  <a:srgbClr val="0070C0"/>
                </a:solidFill>
              </a:rPr>
              <a:t>concurrency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6" descr="D:\b\b4\IBM\02-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" y="4038600"/>
            <a:ext cx="7642225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11490" y="3438059"/>
            <a:ext cx="2449512" cy="5847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#include &lt;</a:t>
            </a:r>
            <a:r>
              <a:rPr lang="en-US" sz="1600" dirty="0" err="1" smtClean="0">
                <a:latin typeface="Consolas" panose="020B0609020204030204" pitchFamily="49" charset="0"/>
              </a:rPr>
              <a:t>pthread.h</a:t>
            </a:r>
            <a:r>
              <a:rPr lang="en-US" sz="1600" dirty="0" smtClean="0">
                <a:latin typeface="Consolas" panose="020B0609020204030204" pitchFamily="49" charset="0"/>
              </a:rPr>
              <a:t>&gt;</a:t>
            </a:r>
          </a:p>
          <a:p>
            <a:r>
              <a:rPr lang="en-US" sz="1600" dirty="0" smtClean="0"/>
              <a:t>Linker: </a:t>
            </a:r>
            <a:r>
              <a:rPr lang="en-US" sz="1600" dirty="0" smtClean="0">
                <a:latin typeface="Consolas" panose="020B0609020204030204" pitchFamily="49" charset="0"/>
              </a:rPr>
              <a:t>-</a:t>
            </a:r>
            <a:r>
              <a:rPr lang="en-US" sz="1600" dirty="0" err="1" smtClean="0">
                <a:latin typeface="Consolas" panose="020B0609020204030204" pitchFamily="49" charset="0"/>
              </a:rPr>
              <a:t>lpthread</a:t>
            </a:r>
            <a:endParaRPr lang="en-US" sz="1600" dirty="0">
              <a:latin typeface="Consolas" panose="020B0609020204030204" pitchFamily="49" charset="0"/>
            </a:endParaRPr>
          </a:p>
        </p:txBody>
      </p:sp>
      <p:pic>
        <p:nvPicPr>
          <p:cNvPr id="1026" name="Picture 2" descr="http://www.personal.kent.edu/~rmuhamma/OpSystems/Myos/threadCrea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95400"/>
            <a:ext cx="2365630" cy="174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094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47700"/>
            <a:ext cx="6532263" cy="6210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52400"/>
            <a:ext cx="5486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POSIX Threads -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110734"/>
            <a:ext cx="2728632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See: “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threads-</a:t>
            </a:r>
            <a:r>
              <a:rPr lang="en-US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hello.c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6301303" cy="563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– Thread vs. Fork (1 of 2)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06103" y="3429000"/>
            <a:ext cx="2080697" cy="1200329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do you think the output will be?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2411968"/>
            <a:ext cx="1588897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See: “</a:t>
            </a:r>
            <a:r>
              <a:rPr lang="en-US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fork.c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00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6029127" cy="6200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– Thread vs. Fork (2 of 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6103" y="3429000"/>
            <a:ext cx="2080697" cy="1200329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do you think the output will be?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96676" y="2229930"/>
            <a:ext cx="1390124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thread.c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99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07BF13-5920-4CE6-8116-2043FC61DA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15518"/>
            <a:ext cx="9029700" cy="698339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Making Single-Threaded Code </a:t>
            </a:r>
            <a:r>
              <a:rPr lang="en-US" altLang="en-US" sz="3200" dirty="0" smtClean="0"/>
              <a:t>Multithreaded</a:t>
            </a:r>
            <a:endParaRPr lang="en-US" altLang="en-US" dirty="0" smtClean="0"/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048" y="1249464"/>
            <a:ext cx="5486400" cy="559014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NZ" altLang="en-US" sz="2600" dirty="0" smtClean="0"/>
              <a:t>Many legacy systems single-threaded</a:t>
            </a:r>
          </a:p>
          <a:p>
            <a:pPr eaLnBrk="1" hangingPunct="1">
              <a:lnSpc>
                <a:spcPct val="80000"/>
              </a:lnSpc>
            </a:pPr>
            <a:r>
              <a:rPr lang="en-NZ" altLang="en-US" sz="2600" dirty="0" smtClean="0"/>
              <a:t>If benefit, (see “performance?” above) can convert </a:t>
            </a:r>
            <a:r>
              <a:rPr lang="en-NZ" altLang="en-US" sz="2600" dirty="0" smtClean="0">
                <a:sym typeface="Wingdings" panose="05000000000000000000" pitchFamily="2" charset="2"/>
              </a:rPr>
              <a:t> </a:t>
            </a:r>
            <a:r>
              <a:rPr lang="en-NZ" altLang="en-US" sz="2600" dirty="0" smtClean="0"/>
              <a:t>But tricky!</a:t>
            </a:r>
          </a:p>
          <a:p>
            <a:pPr eaLnBrk="1" hangingPunct="1">
              <a:lnSpc>
                <a:spcPct val="80000"/>
              </a:lnSpc>
            </a:pPr>
            <a:r>
              <a:rPr lang="en-NZ" altLang="en-US" sz="2600" dirty="0" smtClean="0"/>
              <a:t>Yes, local variables easy</a:t>
            </a:r>
            <a:endParaRPr lang="en-NZ" altLang="en-US" sz="2200" dirty="0" smtClean="0"/>
          </a:p>
          <a:p>
            <a:pPr>
              <a:lnSpc>
                <a:spcPct val="80000"/>
              </a:lnSpc>
            </a:pPr>
            <a:r>
              <a:rPr lang="en-NZ" altLang="en-US" sz="2600" dirty="0" smtClean="0"/>
              <a:t>But many </a:t>
            </a:r>
            <a:r>
              <a:rPr lang="en-NZ" altLang="en-US" sz="2600" dirty="0" smtClean="0"/>
              <a:t>library functions expect to be single-threaded</a:t>
            </a:r>
          </a:p>
          <a:p>
            <a:pPr lvl="1">
              <a:lnSpc>
                <a:spcPct val="80000"/>
              </a:lnSpc>
            </a:pPr>
            <a:r>
              <a:rPr lang="en-NZ" altLang="en-US" sz="2400" dirty="0" smtClean="0"/>
              <a:t>Not </a:t>
            </a:r>
            <a:r>
              <a:rPr lang="en-NZ" altLang="en-US" sz="2400" dirty="0" smtClean="0">
                <a:solidFill>
                  <a:srgbClr val="0070C0"/>
                </a:solidFill>
              </a:rPr>
              <a:t>re-entrant code</a:t>
            </a:r>
          </a:p>
          <a:p>
            <a:pPr lvl="1">
              <a:lnSpc>
                <a:spcPct val="80000"/>
              </a:lnSpc>
            </a:pPr>
            <a:r>
              <a:rPr lang="en-NZ" altLang="en-US" sz="2400" dirty="0" smtClean="0"/>
              <a:t>Look for _r versions (e.g., </a:t>
            </a:r>
            <a:r>
              <a:rPr lang="en-NZ" altLang="en-US" sz="2400" dirty="0" err="1" smtClean="0"/>
              <a:t>strtok_r</a:t>
            </a:r>
            <a:r>
              <a:rPr lang="en-NZ" altLang="en-US" sz="2400" dirty="0" smtClean="0"/>
              <a:t>()) </a:t>
            </a:r>
          </a:p>
          <a:p>
            <a:pPr eaLnBrk="1" hangingPunct="1">
              <a:lnSpc>
                <a:spcPct val="80000"/>
              </a:lnSpc>
            </a:pPr>
            <a:r>
              <a:rPr lang="en-NZ" altLang="en-US" sz="2800" dirty="0" smtClean="0"/>
              <a:t>And global variables difficult</a:t>
            </a:r>
          </a:p>
          <a:p>
            <a:pPr lvl="1">
              <a:lnSpc>
                <a:spcPct val="80000"/>
              </a:lnSpc>
            </a:pPr>
            <a:r>
              <a:rPr lang="en-NZ" altLang="en-US" sz="2400" dirty="0" smtClean="0"/>
              <a:t>Can create private “</a:t>
            </a:r>
            <a:r>
              <a:rPr lang="en-NZ" altLang="en-US" sz="2400" dirty="0" err="1" smtClean="0"/>
              <a:t>globals</a:t>
            </a:r>
            <a:r>
              <a:rPr lang="en-NZ" altLang="en-US" sz="2400" dirty="0" smtClean="0"/>
              <a:t>”</a:t>
            </a:r>
            <a:endParaRPr lang="en-NZ" altLang="en-US" sz="2400" dirty="0"/>
          </a:p>
          <a:p>
            <a:pPr>
              <a:lnSpc>
                <a:spcPct val="80000"/>
              </a:lnSpc>
            </a:pPr>
            <a:r>
              <a:rPr lang="en-NZ" altLang="en-US" sz="2800" dirty="0" smtClean="0"/>
              <a:t>Still other issues, signal handling, stack management, and so on</a:t>
            </a:r>
          </a:p>
          <a:p>
            <a:pPr eaLnBrk="1" hangingPunct="1">
              <a:lnSpc>
                <a:spcPct val="80000"/>
              </a:lnSpc>
            </a:pPr>
            <a:endParaRPr lang="en-NZ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NZ" altLang="en-US" sz="2800" dirty="0" smtClean="0">
                <a:sym typeface="Wingdings" panose="05000000000000000000" pitchFamily="2" charset="2"/>
              </a:rPr>
              <a:t> Proceed with </a:t>
            </a:r>
            <a:r>
              <a:rPr lang="en-NZ" altLang="en-US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caution</a:t>
            </a:r>
            <a:r>
              <a:rPr lang="en-NZ" altLang="en-US" sz="2800" dirty="0" smtClean="0">
                <a:sym typeface="Wingdings" panose="05000000000000000000" pitchFamily="2" charset="2"/>
              </a:rPr>
              <a:t>!</a:t>
            </a:r>
            <a:endParaRPr lang="en-US" altLang="en-US" sz="28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5410200" y="1295400"/>
            <a:ext cx="3593330" cy="2447677"/>
            <a:chOff x="5324476" y="4419600"/>
            <a:chExt cx="3593330" cy="2447677"/>
          </a:xfrm>
        </p:grpSpPr>
        <p:sp>
          <p:nvSpPr>
            <p:cNvPr id="2" name="TextBox 1"/>
            <p:cNvSpPr txBox="1"/>
            <p:nvPr/>
          </p:nvSpPr>
          <p:spPr>
            <a:xfrm>
              <a:off x="6019800" y="4419600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1</a:t>
              </a:r>
              <a:endParaRPr lang="en-US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526605" y="4788932"/>
              <a:ext cx="0" cy="755541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526605" y="5973762"/>
              <a:ext cx="0" cy="565150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640848" y="4420273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2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8147653" y="4789605"/>
              <a:ext cx="0" cy="1749307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493954" y="5620317"/>
              <a:ext cx="14238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check       </a:t>
              </a:r>
              <a:r>
                <a:rPr lang="en-US" sz="1400" dirty="0" err="1" smtClean="0">
                  <a:latin typeface="Consolas" panose="020B0609020204030204" pitchFamily="49" charset="0"/>
                </a:rPr>
                <a:t>errno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24476" y="4987361"/>
              <a:ext cx="1708935" cy="305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latin typeface="Consolas" panose="020B0609020204030204" pitchFamily="49" charset="0"/>
                </a:rPr>
                <a:t>sys_call</a:t>
              </a:r>
              <a:r>
                <a:rPr lang="en-US" sz="1400" dirty="0" smtClean="0">
                  <a:latin typeface="Consolas" panose="020B0609020204030204" pitchFamily="49" charset="0"/>
                </a:rPr>
                <a:t>()   </a:t>
              </a:r>
              <a:r>
                <a:rPr lang="en-US" sz="1400" dirty="0" smtClean="0"/>
                <a:t>fail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63118" y="6048573"/>
              <a:ext cx="13705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check       </a:t>
              </a:r>
              <a:r>
                <a:rPr lang="en-US" sz="1400" dirty="0" err="1" smtClean="0">
                  <a:latin typeface="Consolas" panose="020B0609020204030204" pitchFamily="49" charset="0"/>
                </a:rPr>
                <a:t>errno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93936" y="6561606"/>
              <a:ext cx="1708935" cy="305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Overwritten!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942896" y="5356693"/>
              <a:ext cx="1708935" cy="305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latin typeface="Consolas" panose="020B0609020204030204" pitchFamily="49" charset="0"/>
                </a:rPr>
                <a:t>sys_call</a:t>
              </a:r>
              <a:r>
                <a:rPr lang="en-US" sz="1400" dirty="0" smtClean="0">
                  <a:latin typeface="Consolas" panose="020B0609020204030204" pitchFamily="49" charset="0"/>
                </a:rPr>
                <a:t>()   </a:t>
              </a:r>
              <a:r>
                <a:rPr lang="en-US" sz="1400" dirty="0" smtClean="0"/>
                <a:t>fail</a:t>
              </a:r>
            </a:p>
          </p:txBody>
        </p:sp>
      </p:grpSp>
      <p:pic>
        <p:nvPicPr>
          <p:cNvPr id="28" name="Picture 5" descr="2-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775" y="4076760"/>
            <a:ext cx="2384025" cy="25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073993" y="873814"/>
            <a:ext cx="27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e.g., non-thread safe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Libraries</a:t>
            </a:r>
          </a:p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5204609"/>
            <a:ext cx="3886200" cy="8890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Chapter 2.2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dirty="0" smtClean="0">
                <a:solidFill>
                  <a:srgbClr val="0070C0"/>
                </a:solidFill>
              </a:rPr>
              <a:t>MODERN OPERATING SYSTEMS (MOS)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i="1" dirty="0" smtClean="0">
                <a:solidFill>
                  <a:srgbClr val="0070C0"/>
                </a:solidFill>
              </a:rPr>
              <a:t>By Andrew Tanenbaum</a:t>
            </a:r>
          </a:p>
        </p:txBody>
      </p:sp>
      <p:sp>
        <p:nvSpPr>
          <p:cNvPr id="8" name="Rectangle 7"/>
          <p:cNvSpPr/>
          <p:nvPr/>
        </p:nvSpPr>
        <p:spPr>
          <a:xfrm>
            <a:off x="4495800" y="5173661"/>
            <a:ext cx="4419600" cy="954107"/>
          </a:xfrm>
          <a:prstGeom prst="rect">
            <a:avLst/>
          </a:prstGeom>
          <a:ln w="1270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Chapter 26.1, 26.2</a:t>
            </a:r>
          </a:p>
          <a:p>
            <a:pPr algn="ctr"/>
            <a:r>
              <a:rPr lang="en-US" sz="16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OPERATING SYSTEMS: THREE EASY PIECES</a:t>
            </a:r>
            <a:r>
              <a:rPr lang="en-US" sz="1600" dirty="0">
                <a:solidFill>
                  <a:srgbClr val="008000"/>
                </a:solidFill>
                <a:latin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rgbClr val="008000"/>
                </a:solidFill>
              </a:rPr>
              <a:t/>
            </a:r>
            <a:br>
              <a:rPr lang="en-US" sz="1600" dirty="0">
                <a:solidFill>
                  <a:srgbClr val="008000"/>
                </a:solidFill>
              </a:rPr>
            </a:b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By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 and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endParaRPr lang="en-US" sz="16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86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Motivation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Libraries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6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US" altLang="en-US"/>
              <a:t>Threads (Lightweight Processes)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5317698" cy="3907638"/>
          </a:xfrm>
          <a:noFill/>
          <a:ln/>
        </p:spPr>
        <p:txBody>
          <a:bodyPr>
            <a:normAutofit fontScale="85000" lnSpcReduction="20000"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dirty="0" smtClean="0"/>
              <a:t>Single sequence of execution within a process</a:t>
            </a:r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/>
              <a:t>Basic </a:t>
            </a:r>
            <a:r>
              <a:rPr lang="en-US" altLang="en-US" dirty="0"/>
              <a:t>unit of CPU utilization  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dirty="0" smtClean="0"/>
              <a:t>Private</a:t>
            </a:r>
            <a:endParaRPr lang="en-US" altLang="en-US" dirty="0"/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/>
              <a:t>Program </a:t>
            </a:r>
            <a:r>
              <a:rPr lang="en-US" altLang="en-US" dirty="0"/>
              <a:t>counter</a:t>
            </a:r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/>
              <a:t>Register </a:t>
            </a:r>
            <a:r>
              <a:rPr lang="en-US" altLang="en-US" dirty="0"/>
              <a:t>set</a:t>
            </a:r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/>
              <a:t>Stack </a:t>
            </a:r>
            <a:r>
              <a:rPr lang="en-US" altLang="en-US" dirty="0"/>
              <a:t>space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dirty="0" smtClean="0"/>
              <a:t>Shared</a:t>
            </a:r>
            <a:endParaRPr lang="en-US" altLang="en-US" dirty="0"/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/>
              <a:t>Code </a:t>
            </a:r>
            <a:r>
              <a:rPr lang="en-US" altLang="en-US" dirty="0"/>
              <a:t>section</a:t>
            </a:r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/>
              <a:t>Data </a:t>
            </a:r>
            <a:r>
              <a:rPr lang="en-US" altLang="en-US" dirty="0"/>
              <a:t>section</a:t>
            </a:r>
          </a:p>
          <a:p>
            <a:pPr lvl="1" eaLnBrk="0" hangingPunct="0">
              <a:lnSpc>
                <a:spcPct val="90000"/>
              </a:lnSpc>
            </a:pPr>
            <a:r>
              <a:rPr lang="en-US" altLang="en-US" dirty="0"/>
              <a:t>OS resources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965716" y="1808963"/>
            <a:ext cx="1892300" cy="425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270516" y="1961363"/>
            <a:ext cx="1282700" cy="14351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6492765" y="2497939"/>
            <a:ext cx="152401" cy="609600"/>
            <a:chOff x="4086" y="1734"/>
            <a:chExt cx="90" cy="522"/>
          </a:xfrm>
        </p:grpSpPr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4086" y="1734"/>
              <a:ext cx="90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H="1">
              <a:off x="4086" y="1830"/>
              <a:ext cx="90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4086" y="1926"/>
              <a:ext cx="42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4086" y="2022"/>
              <a:ext cx="42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4086" y="2070"/>
              <a:ext cx="42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4128" y="2118"/>
              <a:ext cx="0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H="1">
              <a:off x="4086" y="2214"/>
              <a:ext cx="42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7188091" y="2497938"/>
            <a:ext cx="142875" cy="828675"/>
            <a:chOff x="4518" y="1734"/>
            <a:chExt cx="90" cy="522"/>
          </a:xfrm>
        </p:grpSpPr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flipH="1">
              <a:off x="4518" y="1734"/>
              <a:ext cx="90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4518" y="1830"/>
              <a:ext cx="90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H="1">
              <a:off x="4566" y="1926"/>
              <a:ext cx="42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4566" y="2022"/>
              <a:ext cx="42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 flipH="1">
              <a:off x="4566" y="2070"/>
              <a:ext cx="42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4560" y="2118"/>
              <a:ext cx="0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4566" y="2214"/>
              <a:ext cx="42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84" name="Group 28"/>
          <p:cNvGrpSpPr>
            <a:grpSpLocks/>
          </p:cNvGrpSpPr>
          <p:nvPr/>
        </p:nvGrpSpPr>
        <p:grpSpPr bwMode="auto">
          <a:xfrm>
            <a:off x="6873766" y="2493176"/>
            <a:ext cx="76200" cy="833437"/>
            <a:chOff x="4320" y="1731"/>
            <a:chExt cx="48" cy="525"/>
          </a:xfrm>
        </p:grpSpPr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 flipH="1">
              <a:off x="4326" y="1782"/>
              <a:ext cx="42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 flipV="1">
              <a:off x="4368" y="1731"/>
              <a:ext cx="0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4326" y="1830"/>
              <a:ext cx="42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4368" y="1878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 flipH="1">
              <a:off x="4326" y="2070"/>
              <a:ext cx="42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4320" y="2118"/>
              <a:ext cx="0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6216529" y="3432976"/>
            <a:ext cx="141288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text segment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6270516" y="5085563"/>
            <a:ext cx="1282700" cy="4445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6216529" y="5566576"/>
            <a:ext cx="146450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data segment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8062938" y="2301909"/>
            <a:ext cx="1075807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Program</a:t>
            </a:r>
          </a:p>
          <a:p>
            <a:pPr algn="ctr" eaLnBrk="0" hangingPunct="0"/>
            <a:r>
              <a:rPr lang="en-US" altLang="en-US" dirty="0"/>
              <a:t>Counter</a:t>
            </a:r>
          </a:p>
          <a:p>
            <a:pPr algn="ctr" eaLnBrk="0" hangingPunct="0"/>
            <a:endParaRPr lang="en-US" altLang="en-US" dirty="0"/>
          </a:p>
          <a:p>
            <a:pPr algn="ctr" eaLnBrk="0" hangingPunct="0"/>
            <a:r>
              <a:rPr lang="en-US" altLang="en-US" dirty="0"/>
              <a:t>(Threads)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H="1">
            <a:off x="7264291" y="2658982"/>
            <a:ext cx="825500" cy="2866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7261116" y="3942563"/>
            <a:ext cx="368300" cy="10541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 rot="16200000" flipH="1">
            <a:off x="6891229" y="4183863"/>
            <a:ext cx="1182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C stack 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6727716" y="3942563"/>
            <a:ext cx="368300" cy="10541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 rot="16200000" flipH="1">
            <a:off x="6357829" y="4183863"/>
            <a:ext cx="1182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B stack 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6194316" y="3942563"/>
            <a:ext cx="368300" cy="10541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 rot="16200000" flipH="1">
            <a:off x="5824429" y="4183863"/>
            <a:ext cx="1182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A stack 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6399104" y="20629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/>
              <a:t>A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6780104" y="20629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/>
              <a:t>B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7084904" y="20629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/>
              <a:t>C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6399104" y="51109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/>
              <a:t>A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6780104" y="51109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/>
              <a:t>B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7084904" y="51109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/>
              <a:t>C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5662012" y="6151695"/>
            <a:ext cx="259019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“Multithreaded Program”</a:t>
            </a: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6310937" y="1329538"/>
            <a:ext cx="99072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sz="2000" b="1" dirty="0"/>
              <a:t>Process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0924" y="5607561"/>
            <a:ext cx="4800600" cy="70788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Because have some process properties (but not all), often called </a:t>
            </a:r>
            <a:r>
              <a:rPr lang="en-US" sz="2000" dirty="0" smtClean="0">
                <a:solidFill>
                  <a:srgbClr val="0070C0"/>
                </a:solidFill>
              </a:rPr>
              <a:t>lightweight process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Thread – Private vs. Shared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921" y="807484"/>
            <a:ext cx="2399583" cy="4114800"/>
          </a:xfrm>
          <a:noFill/>
          <a:ln/>
        </p:spPr>
        <p:txBody>
          <a:bodyPr>
            <a:normAutofit/>
          </a:bodyPr>
          <a:lstStyle/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g_x</a:t>
            </a:r>
            <a:r>
              <a:rPr lang="en-US" altLang="en-US" sz="2000" dirty="0" smtClean="0">
                <a:latin typeface="Consolas" panose="020B0609020204030204" pitchFamily="49" charset="0"/>
              </a:rPr>
              <a:t>;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B() {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x = 10;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printf</a:t>
            </a:r>
            <a:r>
              <a:rPr lang="en-US" altLang="en-US" sz="2000" dirty="0" smtClean="0">
                <a:latin typeface="Consolas" panose="020B0609020204030204" pitchFamily="49" charset="0"/>
              </a:rPr>
              <a:t>(x);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A(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x) </a:t>
            </a:r>
            <a:r>
              <a:rPr lang="en-US" altLang="en-US" sz="2000" dirty="0">
                <a:latin typeface="Consolas" panose="020B0609020204030204" pitchFamily="49" charset="0"/>
              </a:rPr>
              <a:t>{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B();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}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main() {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 A(1);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886" y="1737890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 PC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02746" y="1968722"/>
            <a:ext cx="35196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3518" y="2745425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B PC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16378" y="2976257"/>
            <a:ext cx="351960" cy="0"/>
          </a:xfrm>
          <a:prstGeom prst="straightConnector1">
            <a:avLst/>
          </a:prstGeom>
          <a:ln w="5715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4" name="TextBox 21503"/>
          <p:cNvSpPr txBox="1"/>
          <p:nvPr/>
        </p:nvSpPr>
        <p:spPr>
          <a:xfrm>
            <a:off x="3026852" y="1221931"/>
            <a:ext cx="5715000" cy="397031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Assume two threads (</a:t>
            </a:r>
            <a:r>
              <a:rPr lang="en-US" sz="2800" dirty="0" smtClean="0">
                <a:solidFill>
                  <a:srgbClr val="0070C0"/>
                </a:solidFill>
              </a:rPr>
              <a:t>A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8000"/>
                </a:solidFill>
              </a:rPr>
              <a:t>B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in same process running code on left</a:t>
            </a:r>
          </a:p>
          <a:p>
            <a:endParaRPr lang="en-US" sz="2800" dirty="0"/>
          </a:p>
          <a:p>
            <a:r>
              <a:rPr lang="en-US" sz="2800" dirty="0" smtClean="0"/>
              <a:t>What is </a:t>
            </a:r>
            <a:r>
              <a:rPr lang="en-US" sz="2800" dirty="0" smtClean="0">
                <a:solidFill>
                  <a:srgbClr val="C00000"/>
                </a:solidFill>
              </a:rPr>
              <a:t>shared</a:t>
            </a:r>
            <a:r>
              <a:rPr lang="en-US" sz="2800" dirty="0" smtClean="0"/>
              <a:t> between them?</a:t>
            </a:r>
          </a:p>
          <a:p>
            <a:endParaRPr lang="en-US" sz="2800" dirty="0"/>
          </a:p>
          <a:p>
            <a:r>
              <a:rPr lang="en-US" sz="2800" dirty="0" smtClean="0"/>
              <a:t>What is </a:t>
            </a:r>
            <a:r>
              <a:rPr lang="en-US" sz="2800" dirty="0" smtClean="0">
                <a:solidFill>
                  <a:srgbClr val="008000"/>
                </a:solidFill>
              </a:rPr>
              <a:t>private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Hint: remember other components of system, too!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699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Thread – Private vs. Shared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921" y="807484"/>
            <a:ext cx="2399583" cy="4114800"/>
          </a:xfrm>
          <a:noFill/>
          <a:ln/>
        </p:spPr>
        <p:txBody>
          <a:bodyPr>
            <a:normAutofit/>
          </a:bodyPr>
          <a:lstStyle/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g_x</a:t>
            </a:r>
            <a:r>
              <a:rPr lang="en-US" altLang="en-US" sz="2000" dirty="0" smtClean="0">
                <a:latin typeface="Consolas" panose="020B0609020204030204" pitchFamily="49" charset="0"/>
              </a:rPr>
              <a:t>;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B() {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x = 10;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printf</a:t>
            </a:r>
            <a:r>
              <a:rPr lang="en-US" altLang="en-US" sz="2000" dirty="0" smtClean="0">
                <a:latin typeface="Consolas" panose="020B0609020204030204" pitchFamily="49" charset="0"/>
              </a:rPr>
              <a:t>(x);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A(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x) </a:t>
            </a:r>
            <a:r>
              <a:rPr lang="en-US" altLang="en-US" sz="2000" dirty="0">
                <a:latin typeface="Consolas" panose="020B0609020204030204" pitchFamily="49" charset="0"/>
              </a:rPr>
              <a:t>{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B();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}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main() {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 A(1);</a:t>
            </a:r>
          </a:p>
          <a:p>
            <a:pPr eaLnBrk="0" hangingPunct="0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460559" y="1303035"/>
            <a:ext cx="2273302" cy="2501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458972" y="2211085"/>
            <a:ext cx="22764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776473" y="1530048"/>
            <a:ext cx="1641475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800" dirty="0" smtClean="0"/>
              <a:t>B(): x </a:t>
            </a:r>
            <a:r>
              <a:rPr lang="en-US" altLang="en-US" sz="2800" dirty="0"/>
              <a:t>= 10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458972" y="3049285"/>
            <a:ext cx="22764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62073" y="2347444"/>
            <a:ext cx="1470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dirty="0" smtClean="0"/>
              <a:t>A(): x </a:t>
            </a:r>
            <a:r>
              <a:rPr lang="en-US" altLang="en-US" sz="2800" dirty="0"/>
              <a:t>=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31190" y="3088284"/>
            <a:ext cx="1132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dirty="0" smtClean="0"/>
              <a:t>main()</a:t>
            </a:r>
            <a:endParaRPr lang="en-US" altLang="en-US" sz="2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135375" y="2211085"/>
            <a:ext cx="2273302" cy="15622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6133788" y="3017668"/>
            <a:ext cx="22764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36889" y="2315827"/>
            <a:ext cx="1470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dirty="0" smtClean="0"/>
              <a:t>A(): x </a:t>
            </a:r>
            <a:r>
              <a:rPr lang="en-US" altLang="en-US" sz="2800" dirty="0"/>
              <a:t>=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06006" y="3056667"/>
            <a:ext cx="1132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dirty="0" smtClean="0"/>
              <a:t>main()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886" y="1737890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 PC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02746" y="1968722"/>
            <a:ext cx="35196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3518" y="2745425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B PC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16378" y="2976257"/>
            <a:ext cx="351960" cy="0"/>
          </a:xfrm>
          <a:prstGeom prst="straightConnector1">
            <a:avLst/>
          </a:prstGeom>
          <a:ln w="5715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53713" y="4529981"/>
            <a:ext cx="1054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C00000"/>
                </a:solidFill>
              </a:rPr>
              <a:t>Shared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79677" y="4529981"/>
            <a:ext cx="10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8000"/>
                </a:solidFill>
              </a:rPr>
              <a:t>Private</a:t>
            </a:r>
            <a:endParaRPr lang="en-US" u="sng" dirty="0">
              <a:solidFill>
                <a:srgbClr val="008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41839" y="3915916"/>
            <a:ext cx="1310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Thread 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2265" y="3907617"/>
            <a:ext cx="1299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Thread B</a:t>
            </a:r>
            <a:endParaRPr lang="en-US" sz="2400" dirty="0">
              <a:solidFill>
                <a:srgbClr val="008000"/>
              </a:solidFill>
            </a:endParaRPr>
          </a:p>
        </p:txBody>
      </p:sp>
      <p:grpSp>
        <p:nvGrpSpPr>
          <p:cNvPr id="31" name="Group 17"/>
          <p:cNvGrpSpPr>
            <a:grpSpLocks/>
          </p:cNvGrpSpPr>
          <p:nvPr/>
        </p:nvGrpSpPr>
        <p:grpSpPr bwMode="auto">
          <a:xfrm>
            <a:off x="1903890" y="5517174"/>
            <a:ext cx="609600" cy="889000"/>
            <a:chOff x="3312" y="1536"/>
            <a:chExt cx="384" cy="560"/>
          </a:xfrm>
        </p:grpSpPr>
        <p:sp>
          <p:nvSpPr>
            <p:cNvPr id="32" name="Oval 14"/>
            <p:cNvSpPr>
              <a:spLocks noChangeArrowheads="1"/>
            </p:cNvSpPr>
            <p:nvPr/>
          </p:nvSpPr>
          <p:spPr bwMode="auto">
            <a:xfrm>
              <a:off x="3312" y="1952"/>
              <a:ext cx="384" cy="1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3312" y="1632"/>
              <a:ext cx="384" cy="3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16"/>
            <p:cNvSpPr>
              <a:spLocks noChangeArrowheads="1"/>
            </p:cNvSpPr>
            <p:nvPr/>
          </p:nvSpPr>
          <p:spPr bwMode="auto">
            <a:xfrm>
              <a:off x="3312" y="1536"/>
              <a:ext cx="384" cy="144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66509" y="5718338"/>
            <a:ext cx="1034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file</a:t>
            </a:r>
          </a:p>
          <a:p>
            <a:pPr algn="ctr"/>
            <a:r>
              <a:rPr lang="en-US" sz="1600" dirty="0" smtClean="0"/>
              <a:t>descriptor</a:t>
            </a:r>
            <a:endParaRPr lang="en-US" sz="1600" dirty="0"/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1987038" y="5817644"/>
            <a:ext cx="156565" cy="17130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2219803" y="5817644"/>
            <a:ext cx="156565" cy="171302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1987038" y="6041504"/>
            <a:ext cx="156565" cy="171302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2219803" y="6041504"/>
            <a:ext cx="156565" cy="171302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10" name="Straight Arrow Connector 9"/>
          <p:cNvCxnSpPr>
            <a:endCxn id="33" idx="1"/>
          </p:cNvCxnSpPr>
          <p:nvPr/>
        </p:nvCxnSpPr>
        <p:spPr>
          <a:xfrm>
            <a:off x="1584679" y="5968708"/>
            <a:ext cx="319211" cy="1519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0384" y="6454027"/>
            <a:ext cx="238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includes </a:t>
            </a:r>
            <a:r>
              <a:rPr lang="en-US" dirty="0" err="1" smtClean="0">
                <a:latin typeface="Consolas" panose="020B0609020204030204" pitchFamily="49" charset="0"/>
              </a:rPr>
              <a:t>stdio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stdin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3897" y="5237942"/>
            <a:ext cx="4819781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Beware non-thread safe library/system calls!</a:t>
            </a:r>
          </a:p>
          <a:p>
            <a:r>
              <a:rPr lang="en-US" sz="2000" dirty="0" smtClean="0"/>
              <a:t>e.g., </a:t>
            </a:r>
            <a:r>
              <a:rPr lang="en-US" sz="2000" dirty="0" err="1" smtClean="0">
                <a:latin typeface="Consolas" panose="020B0609020204030204" pitchFamily="49" charset="0"/>
              </a:rPr>
              <a:t>strtok</a:t>
            </a:r>
            <a:r>
              <a:rPr lang="en-US" sz="2000" dirty="0" smtClean="0">
                <a:latin typeface="Consolas" panose="020B0609020204030204" pitchFamily="49" charset="0"/>
              </a:rPr>
              <a:t>(), rand(), </a:t>
            </a:r>
            <a:r>
              <a:rPr lang="en-US" sz="2000" dirty="0" err="1" smtClean="0">
                <a:latin typeface="Consolas" panose="020B0609020204030204" pitchFamily="49" charset="0"/>
              </a:rPr>
              <a:t>readdr</a:t>
            </a:r>
            <a:r>
              <a:rPr lang="en-US" sz="2000" dirty="0" smtClean="0">
                <a:latin typeface="Consolas" panose="020B0609020204030204" pitchFamily="49" charset="0"/>
              </a:rPr>
              <a:t>()</a:t>
            </a:r>
          </a:p>
          <a:p>
            <a:r>
              <a:rPr lang="en-US" sz="2000" dirty="0" smtClean="0"/>
              <a:t>Use thread-safe version: e.g., </a:t>
            </a:r>
            <a:r>
              <a:rPr lang="en-US" sz="2000" dirty="0" err="1" smtClean="0">
                <a:latin typeface="Consolas" panose="020B0609020204030204" pitchFamily="49" charset="0"/>
              </a:rPr>
              <a:t>rand_r</a:t>
            </a:r>
            <a:r>
              <a:rPr lang="en-US" sz="2000" dirty="0" smtClean="0">
                <a:latin typeface="Consolas" panose="020B0609020204030204" pitchFamily="49" charset="0"/>
              </a:rPr>
              <a:t>()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6" y="5210249"/>
            <a:ext cx="1604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(OS Internals)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662818" y="6306028"/>
            <a:ext cx="3116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SOS: “</a:t>
            </a:r>
            <a:r>
              <a:rPr lang="en-US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pcb-thread.h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513490" y="3815370"/>
            <a:ext cx="615874" cy="461665"/>
          </a:xfrm>
          <a:prstGeom prst="rect">
            <a:avLst/>
          </a:prstGeom>
          <a:solidFill>
            <a:srgbClr val="CCCC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g_x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24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1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Thread – Private vs. </a:t>
            </a:r>
            <a:r>
              <a:rPr lang="en-US" altLang="en-US" dirty="0" smtClean="0"/>
              <a:t>Shared Summary</a:t>
            </a:r>
          </a:p>
        </p:txBody>
      </p:sp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CCEC74-93E3-4BBC-89D1-5ADFFF05BA15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61446" name="Line 21"/>
          <p:cNvSpPr>
            <a:spLocks noChangeShapeType="1"/>
          </p:cNvSpPr>
          <p:nvPr/>
        </p:nvSpPr>
        <p:spPr bwMode="auto">
          <a:xfrm>
            <a:off x="8837886" y="1542024"/>
            <a:ext cx="0" cy="28289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93957" y="4247770"/>
            <a:ext cx="3171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Shared</a:t>
            </a:r>
            <a:r>
              <a:rPr lang="en-US" sz="2400" dirty="0" smtClean="0"/>
              <a:t> by each thread)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54339" y="4249361"/>
            <a:ext cx="3132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8000"/>
                </a:solidFill>
              </a:rPr>
              <a:t>Private</a:t>
            </a:r>
            <a:r>
              <a:rPr lang="en-US" sz="2400" dirty="0" smtClean="0"/>
              <a:t> to each thread)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417786" y="1417638"/>
            <a:ext cx="8001000" cy="2797969"/>
            <a:chOff x="417786" y="1417638"/>
            <a:chExt cx="8001000" cy="2797969"/>
          </a:xfrm>
        </p:grpSpPr>
        <p:pic>
          <p:nvPicPr>
            <p:cNvPr id="61445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895"/>
            <a:stretch>
              <a:fillRect/>
            </a:stretch>
          </p:blipFill>
          <p:spPr bwMode="auto">
            <a:xfrm>
              <a:off x="417786" y="1417638"/>
              <a:ext cx="8001000" cy="2797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Straight Connector 3"/>
            <p:cNvCxnSpPr/>
            <p:nvPr/>
          </p:nvCxnSpPr>
          <p:spPr>
            <a:xfrm>
              <a:off x="8418786" y="1542024"/>
              <a:ext cx="0" cy="26735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82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Motivation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1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50"/>
            <a:ext cx="8229600" cy="1143000"/>
          </a:xfrm>
          <a:noFill/>
          <a:ln/>
        </p:spPr>
        <p:txBody>
          <a:bodyPr/>
          <a:lstStyle/>
          <a:p>
            <a:r>
              <a:rPr lang="en-US" altLang="en-US"/>
              <a:t>Example: A Threaded Spreadsheet</a:t>
            </a:r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747713" y="3627438"/>
            <a:ext cx="1873250" cy="1571625"/>
            <a:chOff x="475" y="2097"/>
            <a:chExt cx="1180" cy="990"/>
          </a:xfrm>
        </p:grpSpPr>
        <p:sp>
          <p:nvSpPr>
            <p:cNvPr id="23555" name="Freeform 3"/>
            <p:cNvSpPr>
              <a:spLocks/>
            </p:cNvSpPr>
            <p:nvPr/>
          </p:nvSpPr>
          <p:spPr bwMode="auto">
            <a:xfrm>
              <a:off x="475" y="2105"/>
              <a:ext cx="1180" cy="982"/>
            </a:xfrm>
            <a:custGeom>
              <a:avLst/>
              <a:gdLst>
                <a:gd name="T0" fmla="*/ 1179 w 1180"/>
                <a:gd name="T1" fmla="*/ 979 h 982"/>
                <a:gd name="T2" fmla="*/ 1179 w 1180"/>
                <a:gd name="T3" fmla="*/ 472 h 982"/>
                <a:gd name="T4" fmla="*/ 1162 w 1180"/>
                <a:gd name="T5" fmla="*/ 67 h 982"/>
                <a:gd name="T6" fmla="*/ 564 w 1180"/>
                <a:gd name="T7" fmla="*/ 0 h 982"/>
                <a:gd name="T8" fmla="*/ 19 w 1180"/>
                <a:gd name="T9" fmla="*/ 60 h 982"/>
                <a:gd name="T10" fmla="*/ 16 w 1180"/>
                <a:gd name="T11" fmla="*/ 203 h 982"/>
                <a:gd name="T12" fmla="*/ 0 w 1180"/>
                <a:gd name="T13" fmla="*/ 975 h 982"/>
                <a:gd name="T14" fmla="*/ 122 w 1180"/>
                <a:gd name="T15" fmla="*/ 975 h 982"/>
                <a:gd name="T16" fmla="*/ 122 w 1180"/>
                <a:gd name="T17" fmla="*/ 276 h 982"/>
                <a:gd name="T18" fmla="*/ 355 w 1180"/>
                <a:gd name="T19" fmla="*/ 259 h 982"/>
                <a:gd name="T20" fmla="*/ 1070 w 1180"/>
                <a:gd name="T21" fmla="*/ 259 h 982"/>
                <a:gd name="T22" fmla="*/ 1080 w 1180"/>
                <a:gd name="T23" fmla="*/ 981 h 982"/>
                <a:gd name="T24" fmla="*/ 1179 w 1180"/>
                <a:gd name="T25" fmla="*/ 979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0" h="982">
                  <a:moveTo>
                    <a:pt x="1179" y="979"/>
                  </a:moveTo>
                  <a:lnTo>
                    <a:pt x="1179" y="472"/>
                  </a:lnTo>
                  <a:lnTo>
                    <a:pt x="1162" y="67"/>
                  </a:lnTo>
                  <a:lnTo>
                    <a:pt x="564" y="0"/>
                  </a:lnTo>
                  <a:lnTo>
                    <a:pt x="19" y="60"/>
                  </a:lnTo>
                  <a:lnTo>
                    <a:pt x="16" y="203"/>
                  </a:lnTo>
                  <a:lnTo>
                    <a:pt x="0" y="975"/>
                  </a:lnTo>
                  <a:lnTo>
                    <a:pt x="122" y="975"/>
                  </a:lnTo>
                  <a:lnTo>
                    <a:pt x="122" y="276"/>
                  </a:lnTo>
                  <a:lnTo>
                    <a:pt x="355" y="259"/>
                  </a:lnTo>
                  <a:lnTo>
                    <a:pt x="1070" y="259"/>
                  </a:lnTo>
                  <a:lnTo>
                    <a:pt x="1080" y="981"/>
                  </a:lnTo>
                  <a:lnTo>
                    <a:pt x="1179" y="979"/>
                  </a:lnTo>
                </a:path>
              </a:pathLst>
            </a:custGeom>
            <a:solidFill>
              <a:srgbClr val="00008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auto">
            <a:xfrm>
              <a:off x="564" y="2097"/>
              <a:ext cx="462" cy="251"/>
            </a:xfrm>
            <a:custGeom>
              <a:avLst/>
              <a:gdLst>
                <a:gd name="T0" fmla="*/ 87 w 462"/>
                <a:gd name="T1" fmla="*/ 49 h 251"/>
                <a:gd name="T2" fmla="*/ 148 w 462"/>
                <a:gd name="T3" fmla="*/ 40 h 251"/>
                <a:gd name="T4" fmla="*/ 204 w 462"/>
                <a:gd name="T5" fmla="*/ 0 h 251"/>
                <a:gd name="T6" fmla="*/ 263 w 462"/>
                <a:gd name="T7" fmla="*/ 59 h 251"/>
                <a:gd name="T8" fmla="*/ 449 w 462"/>
                <a:gd name="T9" fmla="*/ 173 h 251"/>
                <a:gd name="T10" fmla="*/ 461 w 462"/>
                <a:gd name="T11" fmla="*/ 215 h 251"/>
                <a:gd name="T12" fmla="*/ 355 w 462"/>
                <a:gd name="T13" fmla="*/ 250 h 251"/>
                <a:gd name="T14" fmla="*/ 0 w 462"/>
                <a:gd name="T15" fmla="*/ 77 h 251"/>
                <a:gd name="T16" fmla="*/ 87 w 462"/>
                <a:gd name="T17" fmla="*/ 49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2" h="251">
                  <a:moveTo>
                    <a:pt x="87" y="49"/>
                  </a:moveTo>
                  <a:lnTo>
                    <a:pt x="148" y="40"/>
                  </a:lnTo>
                  <a:lnTo>
                    <a:pt x="204" y="0"/>
                  </a:lnTo>
                  <a:lnTo>
                    <a:pt x="263" y="59"/>
                  </a:lnTo>
                  <a:lnTo>
                    <a:pt x="449" y="173"/>
                  </a:lnTo>
                  <a:lnTo>
                    <a:pt x="461" y="215"/>
                  </a:lnTo>
                  <a:lnTo>
                    <a:pt x="355" y="250"/>
                  </a:lnTo>
                  <a:lnTo>
                    <a:pt x="0" y="77"/>
                  </a:lnTo>
                  <a:lnTo>
                    <a:pt x="87" y="49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1341438" y="2225675"/>
            <a:ext cx="1749425" cy="2335213"/>
            <a:chOff x="849" y="1214"/>
            <a:chExt cx="1102" cy="1471"/>
          </a:xfrm>
        </p:grpSpPr>
        <p:grpSp>
          <p:nvGrpSpPr>
            <p:cNvPr id="23560" name="Group 8"/>
            <p:cNvGrpSpPr>
              <a:grpSpLocks/>
            </p:cNvGrpSpPr>
            <p:nvPr/>
          </p:nvGrpSpPr>
          <p:grpSpPr bwMode="auto">
            <a:xfrm>
              <a:off x="849" y="1214"/>
              <a:ext cx="1102" cy="1123"/>
              <a:chOff x="849" y="1214"/>
              <a:chExt cx="1102" cy="1123"/>
            </a:xfrm>
          </p:grpSpPr>
          <p:sp>
            <p:nvSpPr>
              <p:cNvPr id="23558" name="Freeform 6"/>
              <p:cNvSpPr>
                <a:spLocks/>
              </p:cNvSpPr>
              <p:nvPr/>
            </p:nvSpPr>
            <p:spPr bwMode="auto">
              <a:xfrm>
                <a:off x="849" y="1214"/>
                <a:ext cx="1102" cy="1123"/>
              </a:xfrm>
              <a:custGeom>
                <a:avLst/>
                <a:gdLst>
                  <a:gd name="T0" fmla="*/ 206 w 1102"/>
                  <a:gd name="T1" fmla="*/ 228 h 1123"/>
                  <a:gd name="T2" fmla="*/ 232 w 1102"/>
                  <a:gd name="T3" fmla="*/ 150 h 1123"/>
                  <a:gd name="T4" fmla="*/ 249 w 1102"/>
                  <a:gd name="T5" fmla="*/ 101 h 1123"/>
                  <a:gd name="T6" fmla="*/ 255 w 1102"/>
                  <a:gd name="T7" fmla="*/ 87 h 1123"/>
                  <a:gd name="T8" fmla="*/ 266 w 1102"/>
                  <a:gd name="T9" fmla="*/ 74 h 1123"/>
                  <a:gd name="T10" fmla="*/ 272 w 1102"/>
                  <a:gd name="T11" fmla="*/ 68 h 1123"/>
                  <a:gd name="T12" fmla="*/ 283 w 1102"/>
                  <a:gd name="T13" fmla="*/ 64 h 1123"/>
                  <a:gd name="T14" fmla="*/ 422 w 1102"/>
                  <a:gd name="T15" fmla="*/ 37 h 1123"/>
                  <a:gd name="T16" fmla="*/ 572 w 1102"/>
                  <a:gd name="T17" fmla="*/ 10 h 1123"/>
                  <a:gd name="T18" fmla="*/ 707 w 1102"/>
                  <a:gd name="T19" fmla="*/ 0 h 1123"/>
                  <a:gd name="T20" fmla="*/ 784 w 1102"/>
                  <a:gd name="T21" fmla="*/ 0 h 1123"/>
                  <a:gd name="T22" fmla="*/ 945 w 1102"/>
                  <a:gd name="T23" fmla="*/ 9 h 1123"/>
                  <a:gd name="T24" fmla="*/ 1060 w 1102"/>
                  <a:gd name="T25" fmla="*/ 14 h 1123"/>
                  <a:gd name="T26" fmla="*/ 1078 w 1102"/>
                  <a:gd name="T27" fmla="*/ 16 h 1123"/>
                  <a:gd name="T28" fmla="*/ 1089 w 1102"/>
                  <a:gd name="T29" fmla="*/ 22 h 1123"/>
                  <a:gd name="T30" fmla="*/ 1096 w 1102"/>
                  <a:gd name="T31" fmla="*/ 27 h 1123"/>
                  <a:gd name="T32" fmla="*/ 1101 w 1102"/>
                  <a:gd name="T33" fmla="*/ 35 h 1123"/>
                  <a:gd name="T34" fmla="*/ 1101 w 1102"/>
                  <a:gd name="T35" fmla="*/ 45 h 1123"/>
                  <a:gd name="T36" fmla="*/ 1095 w 1102"/>
                  <a:gd name="T37" fmla="*/ 75 h 1123"/>
                  <a:gd name="T38" fmla="*/ 1072 w 1102"/>
                  <a:gd name="T39" fmla="*/ 177 h 1123"/>
                  <a:gd name="T40" fmla="*/ 1055 w 1102"/>
                  <a:gd name="T41" fmla="*/ 252 h 1123"/>
                  <a:gd name="T42" fmla="*/ 1019 w 1102"/>
                  <a:gd name="T43" fmla="*/ 421 h 1123"/>
                  <a:gd name="T44" fmla="*/ 994 w 1102"/>
                  <a:gd name="T45" fmla="*/ 526 h 1123"/>
                  <a:gd name="T46" fmla="*/ 928 w 1102"/>
                  <a:gd name="T47" fmla="*/ 771 h 1123"/>
                  <a:gd name="T48" fmla="*/ 865 w 1102"/>
                  <a:gd name="T49" fmla="*/ 967 h 1123"/>
                  <a:gd name="T50" fmla="*/ 853 w 1102"/>
                  <a:gd name="T51" fmla="*/ 1004 h 1123"/>
                  <a:gd name="T52" fmla="*/ 846 w 1102"/>
                  <a:gd name="T53" fmla="*/ 1025 h 1123"/>
                  <a:gd name="T54" fmla="*/ 840 w 1102"/>
                  <a:gd name="T55" fmla="*/ 1046 h 1123"/>
                  <a:gd name="T56" fmla="*/ 833 w 1102"/>
                  <a:gd name="T57" fmla="*/ 1058 h 1123"/>
                  <a:gd name="T58" fmla="*/ 822 w 1102"/>
                  <a:gd name="T59" fmla="*/ 1071 h 1123"/>
                  <a:gd name="T60" fmla="*/ 811 w 1102"/>
                  <a:gd name="T61" fmla="*/ 1076 h 1123"/>
                  <a:gd name="T62" fmla="*/ 790 w 1102"/>
                  <a:gd name="T63" fmla="*/ 1081 h 1123"/>
                  <a:gd name="T64" fmla="*/ 753 w 1102"/>
                  <a:gd name="T65" fmla="*/ 1084 h 1123"/>
                  <a:gd name="T66" fmla="*/ 690 w 1102"/>
                  <a:gd name="T67" fmla="*/ 1084 h 1123"/>
                  <a:gd name="T68" fmla="*/ 637 w 1102"/>
                  <a:gd name="T69" fmla="*/ 1090 h 1123"/>
                  <a:gd name="T70" fmla="*/ 567 w 1102"/>
                  <a:gd name="T71" fmla="*/ 1102 h 1123"/>
                  <a:gd name="T72" fmla="*/ 495 w 1102"/>
                  <a:gd name="T73" fmla="*/ 1114 h 1123"/>
                  <a:gd name="T74" fmla="*/ 446 w 1102"/>
                  <a:gd name="T75" fmla="*/ 1122 h 1123"/>
                  <a:gd name="T76" fmla="*/ 385 w 1102"/>
                  <a:gd name="T77" fmla="*/ 1122 h 1123"/>
                  <a:gd name="T78" fmla="*/ 373 w 1102"/>
                  <a:gd name="T79" fmla="*/ 1114 h 1123"/>
                  <a:gd name="T80" fmla="*/ 33 w 1102"/>
                  <a:gd name="T81" fmla="*/ 890 h 1123"/>
                  <a:gd name="T82" fmla="*/ 17 w 1102"/>
                  <a:gd name="T83" fmla="*/ 876 h 1123"/>
                  <a:gd name="T84" fmla="*/ 5 w 1102"/>
                  <a:gd name="T85" fmla="*/ 861 h 1123"/>
                  <a:gd name="T86" fmla="*/ 0 w 1102"/>
                  <a:gd name="T87" fmla="*/ 844 h 1123"/>
                  <a:gd name="T88" fmla="*/ 0 w 1102"/>
                  <a:gd name="T89" fmla="*/ 823 h 1123"/>
                  <a:gd name="T90" fmla="*/ 5 w 1102"/>
                  <a:gd name="T91" fmla="*/ 805 h 1123"/>
                  <a:gd name="T92" fmla="*/ 101 w 1102"/>
                  <a:gd name="T93" fmla="*/ 529 h 1123"/>
                  <a:gd name="T94" fmla="*/ 163 w 1102"/>
                  <a:gd name="T95" fmla="*/ 354 h 1123"/>
                  <a:gd name="T96" fmla="*/ 206 w 1102"/>
                  <a:gd name="T97" fmla="*/ 228 h 1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02" h="1123">
                    <a:moveTo>
                      <a:pt x="206" y="228"/>
                    </a:moveTo>
                    <a:lnTo>
                      <a:pt x="232" y="150"/>
                    </a:lnTo>
                    <a:lnTo>
                      <a:pt x="249" y="101"/>
                    </a:lnTo>
                    <a:lnTo>
                      <a:pt x="255" y="87"/>
                    </a:lnTo>
                    <a:lnTo>
                      <a:pt x="266" y="74"/>
                    </a:lnTo>
                    <a:lnTo>
                      <a:pt x="272" y="68"/>
                    </a:lnTo>
                    <a:lnTo>
                      <a:pt x="283" y="64"/>
                    </a:lnTo>
                    <a:lnTo>
                      <a:pt x="422" y="37"/>
                    </a:lnTo>
                    <a:lnTo>
                      <a:pt x="572" y="10"/>
                    </a:lnTo>
                    <a:lnTo>
                      <a:pt x="707" y="0"/>
                    </a:lnTo>
                    <a:lnTo>
                      <a:pt x="784" y="0"/>
                    </a:lnTo>
                    <a:lnTo>
                      <a:pt x="945" y="9"/>
                    </a:lnTo>
                    <a:lnTo>
                      <a:pt x="1060" y="14"/>
                    </a:lnTo>
                    <a:lnTo>
                      <a:pt x="1078" y="16"/>
                    </a:lnTo>
                    <a:lnTo>
                      <a:pt x="1089" y="22"/>
                    </a:lnTo>
                    <a:lnTo>
                      <a:pt x="1096" y="27"/>
                    </a:lnTo>
                    <a:lnTo>
                      <a:pt x="1101" y="35"/>
                    </a:lnTo>
                    <a:lnTo>
                      <a:pt x="1101" y="45"/>
                    </a:lnTo>
                    <a:lnTo>
                      <a:pt x="1095" y="75"/>
                    </a:lnTo>
                    <a:lnTo>
                      <a:pt x="1072" y="177"/>
                    </a:lnTo>
                    <a:lnTo>
                      <a:pt x="1055" y="252"/>
                    </a:lnTo>
                    <a:lnTo>
                      <a:pt x="1019" y="421"/>
                    </a:lnTo>
                    <a:lnTo>
                      <a:pt x="994" y="526"/>
                    </a:lnTo>
                    <a:lnTo>
                      <a:pt x="928" y="771"/>
                    </a:lnTo>
                    <a:lnTo>
                      <a:pt x="865" y="967"/>
                    </a:lnTo>
                    <a:lnTo>
                      <a:pt x="853" y="1004"/>
                    </a:lnTo>
                    <a:lnTo>
                      <a:pt x="846" y="1025"/>
                    </a:lnTo>
                    <a:lnTo>
                      <a:pt x="840" y="1046"/>
                    </a:lnTo>
                    <a:lnTo>
                      <a:pt x="833" y="1058"/>
                    </a:lnTo>
                    <a:lnTo>
                      <a:pt x="822" y="1071"/>
                    </a:lnTo>
                    <a:lnTo>
                      <a:pt x="811" y="1076"/>
                    </a:lnTo>
                    <a:lnTo>
                      <a:pt x="790" y="1081"/>
                    </a:lnTo>
                    <a:lnTo>
                      <a:pt x="753" y="1084"/>
                    </a:lnTo>
                    <a:lnTo>
                      <a:pt x="690" y="1084"/>
                    </a:lnTo>
                    <a:lnTo>
                      <a:pt x="637" y="1090"/>
                    </a:lnTo>
                    <a:lnTo>
                      <a:pt x="567" y="1102"/>
                    </a:lnTo>
                    <a:lnTo>
                      <a:pt x="495" y="1114"/>
                    </a:lnTo>
                    <a:lnTo>
                      <a:pt x="446" y="1122"/>
                    </a:lnTo>
                    <a:lnTo>
                      <a:pt x="385" y="1122"/>
                    </a:lnTo>
                    <a:lnTo>
                      <a:pt x="373" y="1114"/>
                    </a:lnTo>
                    <a:lnTo>
                      <a:pt x="33" y="890"/>
                    </a:lnTo>
                    <a:lnTo>
                      <a:pt x="17" y="876"/>
                    </a:lnTo>
                    <a:lnTo>
                      <a:pt x="5" y="861"/>
                    </a:lnTo>
                    <a:lnTo>
                      <a:pt x="0" y="844"/>
                    </a:lnTo>
                    <a:lnTo>
                      <a:pt x="0" y="823"/>
                    </a:lnTo>
                    <a:lnTo>
                      <a:pt x="5" y="805"/>
                    </a:lnTo>
                    <a:lnTo>
                      <a:pt x="101" y="529"/>
                    </a:lnTo>
                    <a:lnTo>
                      <a:pt x="163" y="354"/>
                    </a:lnTo>
                    <a:lnTo>
                      <a:pt x="206" y="228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9" name="Freeform 7"/>
              <p:cNvSpPr>
                <a:spLocks/>
              </p:cNvSpPr>
              <p:nvPr/>
            </p:nvSpPr>
            <p:spPr bwMode="auto">
              <a:xfrm>
                <a:off x="906" y="1326"/>
                <a:ext cx="656" cy="852"/>
              </a:xfrm>
              <a:custGeom>
                <a:avLst/>
                <a:gdLst>
                  <a:gd name="T0" fmla="*/ 150 w 656"/>
                  <a:gd name="T1" fmla="*/ 255 h 852"/>
                  <a:gd name="T2" fmla="*/ 197 w 656"/>
                  <a:gd name="T3" fmla="*/ 131 h 852"/>
                  <a:gd name="T4" fmla="*/ 239 w 656"/>
                  <a:gd name="T5" fmla="*/ 22 h 852"/>
                  <a:gd name="T6" fmla="*/ 245 w 656"/>
                  <a:gd name="T7" fmla="*/ 17 h 852"/>
                  <a:gd name="T8" fmla="*/ 252 w 656"/>
                  <a:gd name="T9" fmla="*/ 15 h 852"/>
                  <a:gd name="T10" fmla="*/ 266 w 656"/>
                  <a:gd name="T11" fmla="*/ 14 h 852"/>
                  <a:gd name="T12" fmla="*/ 454 w 656"/>
                  <a:gd name="T13" fmla="*/ 1 h 852"/>
                  <a:gd name="T14" fmla="*/ 636 w 656"/>
                  <a:gd name="T15" fmla="*/ 0 h 852"/>
                  <a:gd name="T16" fmla="*/ 647 w 656"/>
                  <a:gd name="T17" fmla="*/ 2 h 852"/>
                  <a:gd name="T18" fmla="*/ 651 w 656"/>
                  <a:gd name="T19" fmla="*/ 5 h 852"/>
                  <a:gd name="T20" fmla="*/ 655 w 656"/>
                  <a:gd name="T21" fmla="*/ 15 h 852"/>
                  <a:gd name="T22" fmla="*/ 641 w 656"/>
                  <a:gd name="T23" fmla="*/ 92 h 852"/>
                  <a:gd name="T24" fmla="*/ 612 w 656"/>
                  <a:gd name="T25" fmla="*/ 159 h 852"/>
                  <a:gd name="T26" fmla="*/ 564 w 656"/>
                  <a:gd name="T27" fmla="*/ 282 h 852"/>
                  <a:gd name="T28" fmla="*/ 470 w 656"/>
                  <a:gd name="T29" fmla="*/ 492 h 852"/>
                  <a:gd name="T30" fmla="*/ 390 w 656"/>
                  <a:gd name="T31" fmla="*/ 675 h 852"/>
                  <a:gd name="T32" fmla="*/ 369 w 656"/>
                  <a:gd name="T33" fmla="*/ 744 h 852"/>
                  <a:gd name="T34" fmla="*/ 357 w 656"/>
                  <a:gd name="T35" fmla="*/ 791 h 852"/>
                  <a:gd name="T36" fmla="*/ 343 w 656"/>
                  <a:gd name="T37" fmla="*/ 817 h 852"/>
                  <a:gd name="T38" fmla="*/ 331 w 656"/>
                  <a:gd name="T39" fmla="*/ 836 h 852"/>
                  <a:gd name="T40" fmla="*/ 323 w 656"/>
                  <a:gd name="T41" fmla="*/ 845 h 852"/>
                  <a:gd name="T42" fmla="*/ 316 w 656"/>
                  <a:gd name="T43" fmla="*/ 850 h 852"/>
                  <a:gd name="T44" fmla="*/ 305 w 656"/>
                  <a:gd name="T45" fmla="*/ 851 h 852"/>
                  <a:gd name="T46" fmla="*/ 294 w 656"/>
                  <a:gd name="T47" fmla="*/ 848 h 852"/>
                  <a:gd name="T48" fmla="*/ 275 w 656"/>
                  <a:gd name="T49" fmla="*/ 838 h 852"/>
                  <a:gd name="T50" fmla="*/ 255 w 656"/>
                  <a:gd name="T51" fmla="*/ 824 h 852"/>
                  <a:gd name="T52" fmla="*/ 237 w 656"/>
                  <a:gd name="T53" fmla="*/ 807 h 852"/>
                  <a:gd name="T54" fmla="*/ 215 w 656"/>
                  <a:gd name="T55" fmla="*/ 791 h 852"/>
                  <a:gd name="T56" fmla="*/ 194 w 656"/>
                  <a:gd name="T57" fmla="*/ 775 h 852"/>
                  <a:gd name="T58" fmla="*/ 10 w 656"/>
                  <a:gd name="T59" fmla="*/ 700 h 852"/>
                  <a:gd name="T60" fmla="*/ 3 w 656"/>
                  <a:gd name="T61" fmla="*/ 695 h 852"/>
                  <a:gd name="T62" fmla="*/ 0 w 656"/>
                  <a:gd name="T63" fmla="*/ 688 h 852"/>
                  <a:gd name="T64" fmla="*/ 2 w 656"/>
                  <a:gd name="T65" fmla="*/ 678 h 852"/>
                  <a:gd name="T66" fmla="*/ 6 w 656"/>
                  <a:gd name="T67" fmla="*/ 669 h 852"/>
                  <a:gd name="T68" fmla="*/ 150 w 656"/>
                  <a:gd name="T69" fmla="*/ 255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56" h="852">
                    <a:moveTo>
                      <a:pt x="150" y="255"/>
                    </a:moveTo>
                    <a:lnTo>
                      <a:pt x="197" y="131"/>
                    </a:lnTo>
                    <a:lnTo>
                      <a:pt x="239" y="22"/>
                    </a:lnTo>
                    <a:lnTo>
                      <a:pt x="245" y="17"/>
                    </a:lnTo>
                    <a:lnTo>
                      <a:pt x="252" y="15"/>
                    </a:lnTo>
                    <a:lnTo>
                      <a:pt x="266" y="14"/>
                    </a:lnTo>
                    <a:lnTo>
                      <a:pt x="454" y="1"/>
                    </a:lnTo>
                    <a:lnTo>
                      <a:pt x="636" y="0"/>
                    </a:lnTo>
                    <a:lnTo>
                      <a:pt x="647" y="2"/>
                    </a:lnTo>
                    <a:lnTo>
                      <a:pt x="651" y="5"/>
                    </a:lnTo>
                    <a:lnTo>
                      <a:pt x="655" y="15"/>
                    </a:lnTo>
                    <a:lnTo>
                      <a:pt x="641" y="92"/>
                    </a:lnTo>
                    <a:lnTo>
                      <a:pt x="612" y="159"/>
                    </a:lnTo>
                    <a:lnTo>
                      <a:pt x="564" y="282"/>
                    </a:lnTo>
                    <a:lnTo>
                      <a:pt x="470" y="492"/>
                    </a:lnTo>
                    <a:lnTo>
                      <a:pt x="390" y="675"/>
                    </a:lnTo>
                    <a:lnTo>
                      <a:pt x="369" y="744"/>
                    </a:lnTo>
                    <a:lnTo>
                      <a:pt x="357" y="791"/>
                    </a:lnTo>
                    <a:lnTo>
                      <a:pt x="343" y="817"/>
                    </a:lnTo>
                    <a:lnTo>
                      <a:pt x="331" y="836"/>
                    </a:lnTo>
                    <a:lnTo>
                      <a:pt x="323" y="845"/>
                    </a:lnTo>
                    <a:lnTo>
                      <a:pt x="316" y="850"/>
                    </a:lnTo>
                    <a:lnTo>
                      <a:pt x="305" y="851"/>
                    </a:lnTo>
                    <a:lnTo>
                      <a:pt x="294" y="848"/>
                    </a:lnTo>
                    <a:lnTo>
                      <a:pt x="275" y="838"/>
                    </a:lnTo>
                    <a:lnTo>
                      <a:pt x="255" y="824"/>
                    </a:lnTo>
                    <a:lnTo>
                      <a:pt x="237" y="807"/>
                    </a:lnTo>
                    <a:lnTo>
                      <a:pt x="215" y="791"/>
                    </a:lnTo>
                    <a:lnTo>
                      <a:pt x="194" y="775"/>
                    </a:lnTo>
                    <a:lnTo>
                      <a:pt x="10" y="700"/>
                    </a:lnTo>
                    <a:lnTo>
                      <a:pt x="3" y="695"/>
                    </a:lnTo>
                    <a:lnTo>
                      <a:pt x="0" y="688"/>
                    </a:lnTo>
                    <a:lnTo>
                      <a:pt x="2" y="678"/>
                    </a:lnTo>
                    <a:lnTo>
                      <a:pt x="6" y="669"/>
                    </a:lnTo>
                    <a:lnTo>
                      <a:pt x="150" y="255"/>
                    </a:lnTo>
                  </a:path>
                </a:pathLst>
              </a:custGeom>
              <a:solidFill>
                <a:srgbClr val="005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3" name="Group 11"/>
            <p:cNvGrpSpPr>
              <a:grpSpLocks/>
            </p:cNvGrpSpPr>
            <p:nvPr/>
          </p:nvGrpSpPr>
          <p:grpSpPr bwMode="auto">
            <a:xfrm>
              <a:off x="1641" y="2202"/>
              <a:ext cx="175" cy="483"/>
              <a:chOff x="1641" y="2202"/>
              <a:chExt cx="175" cy="483"/>
            </a:xfrm>
          </p:grpSpPr>
          <p:sp>
            <p:nvSpPr>
              <p:cNvPr id="23561" name="Freeform 9"/>
              <p:cNvSpPr>
                <a:spLocks/>
              </p:cNvSpPr>
              <p:nvPr/>
            </p:nvSpPr>
            <p:spPr bwMode="auto">
              <a:xfrm>
                <a:off x="1654" y="2219"/>
                <a:ext cx="162" cy="466"/>
              </a:xfrm>
              <a:custGeom>
                <a:avLst/>
                <a:gdLst>
                  <a:gd name="T0" fmla="*/ 0 w 162"/>
                  <a:gd name="T1" fmla="*/ 0 h 466"/>
                  <a:gd name="T2" fmla="*/ 6 w 162"/>
                  <a:gd name="T3" fmla="*/ 31 h 466"/>
                  <a:gd name="T4" fmla="*/ 14 w 162"/>
                  <a:gd name="T5" fmla="*/ 54 h 466"/>
                  <a:gd name="T6" fmla="*/ 27 w 162"/>
                  <a:gd name="T7" fmla="*/ 75 h 466"/>
                  <a:gd name="T8" fmla="*/ 48 w 162"/>
                  <a:gd name="T9" fmla="*/ 88 h 466"/>
                  <a:gd name="T10" fmla="*/ 75 w 162"/>
                  <a:gd name="T11" fmla="*/ 99 h 466"/>
                  <a:gd name="T12" fmla="*/ 95 w 162"/>
                  <a:gd name="T13" fmla="*/ 117 h 466"/>
                  <a:gd name="T14" fmla="*/ 112 w 162"/>
                  <a:gd name="T15" fmla="*/ 139 h 466"/>
                  <a:gd name="T16" fmla="*/ 129 w 162"/>
                  <a:gd name="T17" fmla="*/ 177 h 466"/>
                  <a:gd name="T18" fmla="*/ 135 w 162"/>
                  <a:gd name="T19" fmla="*/ 208 h 466"/>
                  <a:gd name="T20" fmla="*/ 130 w 162"/>
                  <a:gd name="T21" fmla="*/ 233 h 466"/>
                  <a:gd name="T22" fmla="*/ 112 w 162"/>
                  <a:gd name="T23" fmla="*/ 255 h 466"/>
                  <a:gd name="T24" fmla="*/ 96 w 162"/>
                  <a:gd name="T25" fmla="*/ 275 h 466"/>
                  <a:gd name="T26" fmla="*/ 85 w 162"/>
                  <a:gd name="T27" fmla="*/ 296 h 466"/>
                  <a:gd name="T28" fmla="*/ 77 w 162"/>
                  <a:gd name="T29" fmla="*/ 324 h 466"/>
                  <a:gd name="T30" fmla="*/ 73 w 162"/>
                  <a:gd name="T31" fmla="*/ 355 h 466"/>
                  <a:gd name="T32" fmla="*/ 81 w 162"/>
                  <a:gd name="T33" fmla="*/ 384 h 466"/>
                  <a:gd name="T34" fmla="*/ 92 w 162"/>
                  <a:gd name="T35" fmla="*/ 403 h 466"/>
                  <a:gd name="T36" fmla="*/ 116 w 162"/>
                  <a:gd name="T37" fmla="*/ 428 h 466"/>
                  <a:gd name="T38" fmla="*/ 135 w 162"/>
                  <a:gd name="T39" fmla="*/ 446 h 466"/>
                  <a:gd name="T40" fmla="*/ 161 w 162"/>
                  <a:gd name="T41" fmla="*/ 465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2" h="466">
                    <a:moveTo>
                      <a:pt x="0" y="0"/>
                    </a:moveTo>
                    <a:lnTo>
                      <a:pt x="6" y="31"/>
                    </a:lnTo>
                    <a:lnTo>
                      <a:pt x="14" y="54"/>
                    </a:lnTo>
                    <a:lnTo>
                      <a:pt x="27" y="75"/>
                    </a:lnTo>
                    <a:lnTo>
                      <a:pt x="48" y="88"/>
                    </a:lnTo>
                    <a:lnTo>
                      <a:pt x="75" y="99"/>
                    </a:lnTo>
                    <a:lnTo>
                      <a:pt x="95" y="117"/>
                    </a:lnTo>
                    <a:lnTo>
                      <a:pt x="112" y="139"/>
                    </a:lnTo>
                    <a:lnTo>
                      <a:pt x="129" y="177"/>
                    </a:lnTo>
                    <a:lnTo>
                      <a:pt x="135" y="208"/>
                    </a:lnTo>
                    <a:lnTo>
                      <a:pt x="130" y="233"/>
                    </a:lnTo>
                    <a:lnTo>
                      <a:pt x="112" y="255"/>
                    </a:lnTo>
                    <a:lnTo>
                      <a:pt x="96" y="275"/>
                    </a:lnTo>
                    <a:lnTo>
                      <a:pt x="85" y="296"/>
                    </a:lnTo>
                    <a:lnTo>
                      <a:pt x="77" y="324"/>
                    </a:lnTo>
                    <a:lnTo>
                      <a:pt x="73" y="355"/>
                    </a:lnTo>
                    <a:lnTo>
                      <a:pt x="81" y="384"/>
                    </a:lnTo>
                    <a:lnTo>
                      <a:pt x="92" y="403"/>
                    </a:lnTo>
                    <a:lnTo>
                      <a:pt x="116" y="428"/>
                    </a:lnTo>
                    <a:lnTo>
                      <a:pt x="135" y="446"/>
                    </a:lnTo>
                    <a:lnTo>
                      <a:pt x="161" y="465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Oval 10"/>
              <p:cNvSpPr>
                <a:spLocks noChangeArrowheads="1"/>
              </p:cNvSpPr>
              <p:nvPr/>
            </p:nvSpPr>
            <p:spPr bwMode="auto">
              <a:xfrm>
                <a:off x="1641" y="2202"/>
                <a:ext cx="28" cy="2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365250" y="3963988"/>
            <a:ext cx="0" cy="1592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373188" y="5556250"/>
            <a:ext cx="22780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3657600" y="5105400"/>
            <a:ext cx="1663700" cy="825500"/>
          </a:xfrm>
          <a:prstGeom prst="roundRect">
            <a:avLst>
              <a:gd name="adj" fmla="val 4195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3781425" y="5194300"/>
            <a:ext cx="145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dirty="0"/>
              <a:t>Command</a:t>
            </a:r>
          </a:p>
          <a:p>
            <a:pPr algn="ctr"/>
            <a:r>
              <a:rPr lang="en-US" altLang="en-US" dirty="0"/>
              <a:t>Thread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5335588" y="5480050"/>
            <a:ext cx="22780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7612063" y="2360613"/>
            <a:ext cx="0" cy="30400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181600" y="2743200"/>
            <a:ext cx="1739900" cy="1054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235575" y="2898775"/>
            <a:ext cx="1657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dirty="0"/>
              <a:t>Spreadsheet</a:t>
            </a:r>
          </a:p>
          <a:p>
            <a:pPr algn="ctr"/>
            <a:r>
              <a:rPr lang="en-US" altLang="en-US" dirty="0"/>
              <a:t>Data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724400" y="3962400"/>
            <a:ext cx="9017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4702175" y="4016375"/>
            <a:ext cx="877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dirty="0"/>
              <a:t>Other</a:t>
            </a:r>
          </a:p>
          <a:p>
            <a:pPr algn="ctr"/>
            <a:r>
              <a:rPr lang="en-US" altLang="en-US" dirty="0"/>
              <a:t>Data</a:t>
            </a:r>
          </a:p>
        </p:txBody>
      </p:sp>
      <p:sp>
        <p:nvSpPr>
          <p:cNvPr id="23575" name="AutoShape 23"/>
          <p:cNvSpPr>
            <a:spLocks noChangeArrowheads="1"/>
          </p:cNvSpPr>
          <p:nvPr/>
        </p:nvSpPr>
        <p:spPr bwMode="auto">
          <a:xfrm>
            <a:off x="3657600" y="1600200"/>
            <a:ext cx="1663700" cy="825500"/>
          </a:xfrm>
          <a:prstGeom prst="roundRect">
            <a:avLst>
              <a:gd name="adj" fmla="val 4195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938588" y="1647825"/>
            <a:ext cx="1131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dirty="0"/>
              <a:t>Display</a:t>
            </a:r>
          </a:p>
          <a:p>
            <a:pPr algn="ctr"/>
            <a:r>
              <a:rPr lang="en-US" altLang="en-US" dirty="0"/>
              <a:t>Thread</a:t>
            </a:r>
          </a:p>
        </p:txBody>
      </p:sp>
      <p:grpSp>
        <p:nvGrpSpPr>
          <p:cNvPr id="23579" name="Group 27"/>
          <p:cNvGrpSpPr>
            <a:grpSpLocks/>
          </p:cNvGrpSpPr>
          <p:nvPr/>
        </p:nvGrpSpPr>
        <p:grpSpPr bwMode="auto">
          <a:xfrm>
            <a:off x="6781800" y="1524000"/>
            <a:ext cx="1663700" cy="914400"/>
            <a:chOff x="4276" y="772"/>
            <a:chExt cx="1048" cy="576"/>
          </a:xfrm>
        </p:grpSpPr>
        <p:sp>
          <p:nvSpPr>
            <p:cNvPr id="23577" name="AutoShape 25"/>
            <p:cNvSpPr>
              <a:spLocks noChangeArrowheads="1"/>
            </p:cNvSpPr>
            <p:nvPr/>
          </p:nvSpPr>
          <p:spPr bwMode="auto">
            <a:xfrm>
              <a:off x="4276" y="772"/>
              <a:ext cx="1048" cy="520"/>
            </a:xfrm>
            <a:prstGeom prst="roundRect">
              <a:avLst>
                <a:gd name="adj" fmla="val 4195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4313" y="830"/>
              <a:ext cx="10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dirty="0"/>
                <a:t>Recalculate</a:t>
              </a:r>
            </a:p>
            <a:p>
              <a:pPr algn="ctr"/>
              <a:r>
                <a:rPr lang="en-US" altLang="en-US" dirty="0"/>
                <a:t>Thread</a:t>
              </a:r>
            </a:p>
          </p:txBody>
        </p:sp>
      </p:grpSp>
      <p:sp>
        <p:nvSpPr>
          <p:cNvPr id="23580" name="Line 28"/>
          <p:cNvSpPr>
            <a:spLocks noChangeShapeType="1"/>
          </p:cNvSpPr>
          <p:nvPr/>
        </p:nvSpPr>
        <p:spPr bwMode="auto">
          <a:xfrm flipV="1">
            <a:off x="4413250" y="2436813"/>
            <a:ext cx="0" cy="26590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4573588" y="2439988"/>
            <a:ext cx="449262" cy="15160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H="1" flipV="1">
            <a:off x="5180013" y="2360613"/>
            <a:ext cx="754062" cy="3730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6707188" y="2363788"/>
            <a:ext cx="296862" cy="3730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V="1">
            <a:off x="6399213" y="2208213"/>
            <a:ext cx="373062" cy="5254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5335588" y="1974850"/>
            <a:ext cx="14398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1982788" y="2058988"/>
            <a:ext cx="1668462" cy="9826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4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Kinds of Programs to Thread?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6141</TotalTime>
  <Words>833</Words>
  <Application>Microsoft Office PowerPoint</Application>
  <PresentationFormat>On-screen Show (4:3)</PresentationFormat>
  <Paragraphs>214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Consolas</vt:lpstr>
      <vt:lpstr>Times New Roman</vt:lpstr>
      <vt:lpstr>Wingdings</vt:lpstr>
      <vt:lpstr>Office Theme</vt:lpstr>
      <vt:lpstr>Operating Systems</vt:lpstr>
      <vt:lpstr>Outline</vt:lpstr>
      <vt:lpstr>Threads (Lightweight Processes)</vt:lpstr>
      <vt:lpstr>Thread – Private vs. Shared</vt:lpstr>
      <vt:lpstr>Thread – Private vs. Shared</vt:lpstr>
      <vt:lpstr>Thread – Private vs. Shared Summary</vt:lpstr>
      <vt:lpstr>Outline</vt:lpstr>
      <vt:lpstr>Example: A Threaded Spreadsheet</vt:lpstr>
      <vt:lpstr>What Kinds of Programs to Thread?</vt:lpstr>
      <vt:lpstr>What Kinds of Programs to Thread?</vt:lpstr>
      <vt:lpstr>Potential Thread Benefits</vt:lpstr>
      <vt:lpstr>Warning Using Threads</vt:lpstr>
      <vt:lpstr>Is Performance an Issue?</vt:lpstr>
      <vt:lpstr>Outline</vt:lpstr>
      <vt:lpstr>Thread Libraries for C/C++</vt:lpstr>
      <vt:lpstr>POSIX Threads - Example</vt:lpstr>
      <vt:lpstr>Example – Thread vs. Fork (1 of 2)</vt:lpstr>
      <vt:lpstr>Example – Thread vs. Fork (2 of 2)</vt:lpstr>
      <vt:lpstr>Making Single-Threaded Code Multithreaded</vt:lpstr>
      <vt:lpstr>Outline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261</cp:revision>
  <cp:lastPrinted>2016-08-25T14:33:07Z</cp:lastPrinted>
  <dcterms:created xsi:type="dcterms:W3CDTF">2012-01-13T01:01:36Z</dcterms:created>
  <dcterms:modified xsi:type="dcterms:W3CDTF">2017-07-30T20:38:30Z</dcterms:modified>
</cp:coreProperties>
</file>