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76" r:id="rId4"/>
    <p:sldId id="259" r:id="rId5"/>
    <p:sldId id="260" r:id="rId6"/>
    <p:sldId id="306" r:id="rId7"/>
    <p:sldId id="280" r:id="rId8"/>
    <p:sldId id="281" r:id="rId9"/>
    <p:sldId id="310" r:id="rId10"/>
    <p:sldId id="282" r:id="rId11"/>
    <p:sldId id="277" r:id="rId12"/>
    <p:sldId id="286" r:id="rId13"/>
    <p:sldId id="305" r:id="rId14"/>
    <p:sldId id="288" r:id="rId15"/>
    <p:sldId id="297" r:id="rId16"/>
    <p:sldId id="298" r:id="rId17"/>
    <p:sldId id="299" r:id="rId18"/>
    <p:sldId id="300" r:id="rId19"/>
    <p:sldId id="307" r:id="rId20"/>
    <p:sldId id="302" r:id="rId21"/>
    <p:sldId id="293" r:id="rId22"/>
    <p:sldId id="294" r:id="rId23"/>
    <p:sldId id="295" r:id="rId24"/>
    <p:sldId id="291" r:id="rId25"/>
    <p:sldId id="309" r:id="rId26"/>
    <p:sldId id="308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66FF"/>
    <a:srgbClr val="FF4105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>
      <p:cViewPr varScale="1">
        <p:scale>
          <a:sx n="61" d="100"/>
          <a:sy n="61" d="100"/>
        </p:scale>
        <p:origin x="9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9C83FB-F7BD-4BB3-8405-B1C1E302277A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589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9CB5EF-34BD-4075-8171-98B5E3F82104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365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9C83FB-F7BD-4BB3-8405-B1C1E302277A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368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9C83FB-F7BD-4BB3-8405-B1C1E302277A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746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9C83FB-F7BD-4BB3-8405-B1C1E302277A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133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9C83FB-F7BD-4BB3-8405-B1C1E302277A}" type="slidenum">
              <a:rPr lang="en-US" sz="1400"/>
              <a:pPr/>
              <a:t>26</a:t>
            </a:fld>
            <a:endParaRPr lang="en-US" sz="14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723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57599"/>
            <a:ext cx="8305800" cy="145097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Introduction</a:t>
            </a: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ENCE 360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More Meaningful 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Operating systems are </a:t>
            </a:r>
            <a:r>
              <a:rPr lang="en-US" i="1" dirty="0" smtClean="0">
                <a:solidFill>
                  <a:srgbClr val="008000"/>
                </a:solidFill>
              </a:rPr>
              <a:t>everywhere</a:t>
            </a:r>
            <a:r>
              <a:rPr lang="en-US" dirty="0" smtClean="0"/>
              <a:t>, in all shapes and sizes</a:t>
            </a:r>
          </a:p>
          <a:p>
            <a:pPr lvl="1"/>
            <a:r>
              <a:rPr lang="en-US" dirty="0" smtClean="0"/>
              <a:t>PC, Smartphone</a:t>
            </a:r>
          </a:p>
          <a:p>
            <a:pPr lvl="1"/>
            <a:r>
              <a:rPr lang="en-US" dirty="0" smtClean="0"/>
              <a:t>Game console, Hand-held</a:t>
            </a:r>
          </a:p>
          <a:p>
            <a:pPr lvl="1"/>
            <a:r>
              <a:rPr lang="en-US" dirty="0" smtClean="0"/>
              <a:t>TV, Thermostat</a:t>
            </a:r>
          </a:p>
          <a:p>
            <a:pPr lvl="1"/>
            <a:r>
              <a:rPr lang="en-US" dirty="0" smtClean="0"/>
              <a:t>Car</a:t>
            </a:r>
          </a:p>
          <a:p>
            <a:r>
              <a:rPr lang="en-US" dirty="0" smtClean="0"/>
              <a:t>While you may never write an OS (but you may!), you </a:t>
            </a:r>
            <a:r>
              <a:rPr lang="en-US" i="1" dirty="0" smtClean="0">
                <a:solidFill>
                  <a:srgbClr val="008000"/>
                </a:solidFill>
              </a:rPr>
              <a:t>will</a:t>
            </a:r>
            <a:r>
              <a:rPr lang="en-US" dirty="0" smtClean="0"/>
              <a:t> develop software for an OS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Understanding operating systems </a:t>
            </a:r>
            <a:r>
              <a:rPr lang="en-US" dirty="0" smtClean="0"/>
              <a:t>will make you a better computer scientist/software engineer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I want to make computers dance for me</a:t>
            </a:r>
            <a:r>
              <a:rPr lang="en-US" dirty="0" smtClean="0">
                <a:solidFill>
                  <a:srgbClr val="C00000"/>
                </a:solidFill>
              </a:rPr>
              <a:t>.”</a:t>
            </a:r>
          </a:p>
          <a:p>
            <a:r>
              <a:rPr lang="en-US" dirty="0" smtClean="0"/>
              <a:t>Last, but not least ...</a:t>
            </a:r>
          </a:p>
          <a:p>
            <a:pPr lvl="1"/>
            <a:r>
              <a:rPr lang="en-US" dirty="0" smtClean="0"/>
              <a:t>Combines previous classes – hardware, algorithms, coding</a:t>
            </a:r>
          </a:p>
          <a:p>
            <a:pPr lvl="1"/>
            <a:r>
              <a:rPr lang="en-US" dirty="0" smtClean="0"/>
              <a:t>Provides deep knowledge, insights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“Operating systems are cool.”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6367"/>
            <a:ext cx="8229600" cy="1143000"/>
          </a:xfrm>
        </p:spPr>
        <p:txBody>
          <a:bodyPr/>
          <a:lstStyle/>
          <a:p>
            <a:r>
              <a:rPr lang="en-US" dirty="0" smtClean="0"/>
              <a:t>Let’s Get Started!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Virtualization </a:t>
            </a:r>
          </a:p>
          <a:p>
            <a:pPr lvl="1"/>
            <a:r>
              <a:rPr lang="en-US" dirty="0" smtClean="0"/>
              <a:t>Time (CPU)</a:t>
            </a:r>
          </a:p>
          <a:p>
            <a:pPr lvl="1"/>
            <a:r>
              <a:rPr lang="en-US" dirty="0" smtClean="0"/>
              <a:t>Space (memory) </a:t>
            </a:r>
          </a:p>
          <a:p>
            <a:r>
              <a:rPr lang="en-US" dirty="0" smtClean="0"/>
              <a:t>Concurrency</a:t>
            </a:r>
          </a:p>
          <a:p>
            <a:r>
              <a:rPr lang="en-US" dirty="0" smtClean="0"/>
              <a:t>Persistence (I/O)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943" y="1430648"/>
            <a:ext cx="3511686" cy="4403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4515992"/>
            <a:ext cx="3886200" cy="8890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Chapter 1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1600" dirty="0" smtClean="0">
                <a:solidFill>
                  <a:srgbClr val="0070C0"/>
                </a:solidFill>
              </a:rPr>
              <a:t>MODERN OPERATING SYSTEMS (MOS)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1600" i="1" dirty="0" smtClean="0">
                <a:solidFill>
                  <a:srgbClr val="0070C0"/>
                </a:solidFill>
              </a:rPr>
              <a:t>By Andrew Tanenbaum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" y="5587554"/>
            <a:ext cx="4572000" cy="830997"/>
          </a:xfrm>
          <a:prstGeom prst="rect">
            <a:avLst/>
          </a:prstGeom>
          <a:ln w="12700">
            <a:solidFill>
              <a:srgbClr val="008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OPERATING SYSTEMS: THREE EASY PIECES</a:t>
            </a:r>
            <a:r>
              <a:rPr lang="en-US" sz="1600" dirty="0">
                <a:solidFill>
                  <a:srgbClr val="008000"/>
                </a:solidFill>
                <a:latin typeface="Times New Roman" panose="02020603050405020304" pitchFamily="18" charset="0"/>
              </a:rPr>
              <a:t> </a:t>
            </a:r>
            <a:r>
              <a:rPr lang="en-US" sz="1600" dirty="0">
                <a:solidFill>
                  <a:srgbClr val="008000"/>
                </a:solidFill>
              </a:rPr>
              <a:t/>
            </a:r>
            <a:br>
              <a:rPr lang="en-US" sz="1600" dirty="0">
                <a:solidFill>
                  <a:srgbClr val="008000"/>
                </a:solidFill>
              </a:rPr>
            </a:br>
            <a:r>
              <a:rPr lang="en-US" sz="1600" i="1" dirty="0" smtClean="0">
                <a:solidFill>
                  <a:srgbClr val="008000"/>
                </a:solidFill>
              </a:rPr>
              <a:t>By </a:t>
            </a:r>
            <a:r>
              <a:rPr lang="en-US" sz="1600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R. </a:t>
            </a:r>
            <a:r>
              <a:rPr lang="en-US" sz="16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Arpaci-Dusseau and </a:t>
            </a:r>
            <a:r>
              <a:rPr lang="en-US" sz="1600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A. Arpaci-Dusseau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http://www.ostep.org/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5" y="85069"/>
            <a:ext cx="892001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Operating Systems are Foundational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62" y="1380469"/>
            <a:ext cx="6566738" cy="18199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“Nobody has time for all those crazy details.”</a:t>
            </a:r>
          </a:p>
          <a:p>
            <a:pPr lvl="1"/>
            <a:r>
              <a:rPr lang="en-US" dirty="0" smtClean="0"/>
              <a:t>Abstraction</a:t>
            </a:r>
          </a:p>
          <a:p>
            <a:r>
              <a:rPr lang="en-US" dirty="0" smtClean="0"/>
              <a:t>“Sharing all these devices… it’s like herding cats!”</a:t>
            </a:r>
          </a:p>
          <a:p>
            <a:pPr lvl="1"/>
            <a:r>
              <a:rPr lang="en-US" dirty="0" smtClean="0"/>
              <a:t>Resource Manager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00504" y="1905000"/>
            <a:ext cx="1815846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/>
              <a:t>Convience &amp;</a:t>
            </a:r>
            <a:r>
              <a:rPr lang="en-US" altLang="en-US" sz="2000" dirty="0" smtClean="0"/>
              <a:t> Efficiency</a:t>
            </a:r>
            <a:endParaRPr lang="en-US" sz="2000" dirty="0"/>
          </a:p>
        </p:txBody>
      </p:sp>
      <p:pic>
        <p:nvPicPr>
          <p:cNvPr id="6" name="Picture 5" descr="OS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352801"/>
            <a:ext cx="3523439" cy="267887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200400"/>
            <a:ext cx="4724400" cy="3521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An OS is an extended machine</a:t>
            </a:r>
          </a:p>
          <a:p>
            <a:pPr lvl="1"/>
            <a:r>
              <a:rPr lang="en-US" dirty="0" smtClean="0"/>
              <a:t>Hides messy details which must be performed</a:t>
            </a:r>
          </a:p>
          <a:p>
            <a:pPr lvl="1"/>
            <a:r>
              <a:rPr lang="en-US" dirty="0" smtClean="0"/>
              <a:t>Presents user with virtual machine, easier to use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An OS is a resource manager</a:t>
            </a:r>
          </a:p>
          <a:p>
            <a:pPr lvl="1"/>
            <a:r>
              <a:rPr lang="en-US" dirty="0" smtClean="0"/>
              <a:t>Each program gets time with resource</a:t>
            </a:r>
          </a:p>
          <a:p>
            <a:pPr lvl="1"/>
            <a:r>
              <a:rPr lang="en-US" dirty="0" smtClean="0"/>
              <a:t>Each program gets space on resource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Background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Motivation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History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Hardware	</a:t>
            </a:r>
          </a:p>
        </p:txBody>
      </p:sp>
    </p:spTree>
    <p:extLst>
      <p:ext uri="{BB962C8B-B14F-4D97-AF65-F5344CB8AC3E}">
        <p14:creationId xmlns:p14="http://schemas.microsoft.com/office/powerpoint/2010/main" val="3690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133475" y="1751013"/>
            <a:ext cx="8010525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-609600" algn="l">
              <a:spcBef>
                <a:spcPct val="2000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of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Generation:</a:t>
            </a:r>
          </a:p>
          <a:p>
            <a:pPr lvl="1"/>
            <a:r>
              <a:rPr lang="en-US" dirty="0" smtClean="0"/>
              <a:t>(1945–55) Vacuum Tubes and Hard-wiring</a:t>
            </a:r>
          </a:p>
          <a:p>
            <a:r>
              <a:rPr lang="en-US" dirty="0" smtClean="0"/>
              <a:t>Second Generation:</a:t>
            </a:r>
          </a:p>
          <a:p>
            <a:pPr lvl="1"/>
            <a:r>
              <a:rPr lang="en-US" dirty="0" smtClean="0"/>
              <a:t>(1955–65) Transistors and Batch Systems</a:t>
            </a:r>
          </a:p>
          <a:p>
            <a:r>
              <a:rPr lang="en-US" dirty="0" smtClean="0"/>
              <a:t>Third Generation:</a:t>
            </a:r>
          </a:p>
          <a:p>
            <a:pPr lvl="1"/>
            <a:r>
              <a:rPr lang="en-US" dirty="0" smtClean="0"/>
              <a:t>(1965–1980) </a:t>
            </a:r>
            <a:r>
              <a:rPr lang="en-US" dirty="0" smtClean="0"/>
              <a:t>Integrated Circuits </a:t>
            </a:r>
            <a:r>
              <a:rPr lang="en-US" dirty="0" smtClean="0"/>
              <a:t>and Multiprogramming</a:t>
            </a:r>
          </a:p>
          <a:p>
            <a:r>
              <a:rPr lang="en-US" dirty="0" smtClean="0"/>
              <a:t>Fourth Generation:</a:t>
            </a:r>
          </a:p>
          <a:p>
            <a:pPr lvl="1"/>
            <a:r>
              <a:rPr lang="en-US" dirty="0" smtClean="0"/>
              <a:t>(1980–Present) Personal Computers</a:t>
            </a:r>
          </a:p>
          <a:p>
            <a:pPr lvl="1"/>
            <a:r>
              <a:rPr lang="en-US" dirty="0" smtClean="0"/>
              <a:t>(Present–Future) Quantum Computing and 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Each computer custom built, “programmed” with wires</a:t>
            </a:r>
          </a:p>
          <a:p>
            <a:pPr lvl="1"/>
            <a:r>
              <a:rPr lang="en-US" dirty="0" smtClean="0"/>
              <a:t>No operating system</a:t>
            </a:r>
            <a:endParaRPr lang="en-US" dirty="0"/>
          </a:p>
        </p:txBody>
      </p:sp>
      <p:pic>
        <p:nvPicPr>
          <p:cNvPr id="1028" name="Picture 4" descr="https://dumplingswithmilk.files.wordpress.com/2009/10/first-generation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02741"/>
            <a:ext cx="3124200" cy="27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illoutpoint.com/images/2010/08/first-generation-of-computers/first-generation-of-computer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74823"/>
            <a:ext cx="3200400" cy="27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7/7e/Triody_var.jpg/220px-Triody_v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12722"/>
            <a:ext cx="2095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262880" y="14008"/>
            <a:ext cx="1804920" cy="1310303"/>
            <a:chOff x="7262880" y="14008"/>
            <a:chExt cx="1804920" cy="1310303"/>
          </a:xfrm>
        </p:grpSpPr>
        <p:pic>
          <p:nvPicPr>
            <p:cNvPr id="8" name="Picture 4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880" y="14008"/>
              <a:ext cx="1804920" cy="131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924800" y="457200"/>
              <a:ext cx="1143000" cy="867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05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6" y="44222"/>
            <a:ext cx="8229600" cy="1143000"/>
          </a:xfrm>
        </p:spPr>
        <p:txBody>
          <a:bodyPr/>
          <a:lstStyle/>
          <a:p>
            <a:r>
              <a:rPr lang="en-US" dirty="0" smtClean="0"/>
              <a:t>Second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7" y="4648200"/>
            <a:ext cx="4594123" cy="198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Batch systems</a:t>
            </a:r>
          </a:p>
          <a:p>
            <a:r>
              <a:rPr lang="en-US" dirty="0" smtClean="0"/>
              <a:t>Programming (e.g, Fortran)</a:t>
            </a:r>
            <a:endParaRPr lang="en-US" dirty="0" smtClean="0"/>
          </a:p>
          <a:p>
            <a:r>
              <a:rPr lang="en-US" dirty="0" smtClean="0"/>
              <a:t>“Operating system” only loaded, cleaned up jobs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38" y="982663"/>
            <a:ext cx="8905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7262880" y="14008"/>
            <a:ext cx="1804920" cy="1310303"/>
            <a:chOff x="7262880" y="14008"/>
            <a:chExt cx="1804920" cy="1310303"/>
          </a:xfrm>
        </p:grpSpPr>
        <p:pic>
          <p:nvPicPr>
            <p:cNvPr id="2052" name="Picture 4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880" y="14008"/>
              <a:ext cx="1804920" cy="131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382000" y="457200"/>
              <a:ext cx="685800" cy="867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23656" t="39720" r="13995" b="33592"/>
          <a:stretch>
            <a:fillRect/>
          </a:stretch>
        </p:blipFill>
        <p:spPr bwMode="auto">
          <a:xfrm>
            <a:off x="4419600" y="4019410"/>
            <a:ext cx="4707194" cy="285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79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Multiprogramming</a:t>
            </a:r>
          </a:p>
          <a:p>
            <a:pPr lvl="1"/>
            <a:r>
              <a:rPr lang="en-US" dirty="0" smtClean="0"/>
              <a:t>Two+ jobs in memory</a:t>
            </a:r>
          </a:p>
          <a:p>
            <a:pPr lvl="1"/>
            <a:r>
              <a:rPr lang="en-US" dirty="0" smtClean="0"/>
              <a:t>“Time sharing” and “multi-tasking”</a:t>
            </a:r>
          </a:p>
          <a:p>
            <a:r>
              <a:rPr lang="en-US" dirty="0" smtClean="0"/>
              <a:t>First real operating systems</a:t>
            </a:r>
          </a:p>
          <a:p>
            <a:pPr lvl="1"/>
            <a:r>
              <a:rPr lang="en-US" dirty="0" smtClean="0"/>
              <a:t>MULTICS</a:t>
            </a:r>
          </a:p>
          <a:p>
            <a:pPr lvl="2"/>
            <a:r>
              <a:rPr lang="en-US" dirty="0" smtClean="0"/>
              <a:t>Led to Unix</a:t>
            </a:r>
            <a:endParaRPr lang="en-US" dirty="0"/>
          </a:p>
        </p:txBody>
      </p:sp>
      <p:pic>
        <p:nvPicPr>
          <p:cNvPr id="4" name="Picture 5" descr="1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0400"/>
            <a:ext cx="4394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i269.photobucket.com/albums/jj69/sweetxxpeas/c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074035" cy="14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80" y="14008"/>
            <a:ext cx="1804920" cy="13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Personal computers</a:t>
            </a:r>
          </a:p>
          <a:p>
            <a:r>
              <a:rPr lang="en-US" dirty="0" smtClean="0"/>
              <a:t>Modern operating systems</a:t>
            </a:r>
          </a:p>
          <a:p>
            <a:pPr lvl="1"/>
            <a:r>
              <a:rPr lang="en-US" dirty="0" smtClean="0"/>
              <a:t>Windows (DOS), Mac OS, Linux</a:t>
            </a:r>
          </a:p>
          <a:p>
            <a:r>
              <a:rPr lang="en-US" dirty="0" smtClean="0"/>
              <a:t>Fifth generation? </a:t>
            </a:r>
          </a:p>
          <a:p>
            <a:pPr lvl="1"/>
            <a:r>
              <a:rPr lang="en-US" dirty="0" smtClean="0"/>
              <a:t>VLSI </a:t>
            </a:r>
            <a:r>
              <a:rPr lang="en-US" dirty="0" smtClean="0">
                <a:sym typeface="Wingdings" panose="05000000000000000000" pitchFamily="2" charset="2"/>
              </a:rPr>
              <a:t> “Ultra” LSI</a:t>
            </a:r>
            <a:endParaRPr lang="en-US" dirty="0" smtClean="0"/>
          </a:p>
          <a:p>
            <a:pPr lvl="1"/>
            <a:r>
              <a:rPr lang="en-US" dirty="0" smtClean="0"/>
              <a:t>Quantum </a:t>
            </a:r>
            <a:r>
              <a:rPr lang="en-US" dirty="0" smtClean="0"/>
              <a:t>computing and AI</a:t>
            </a:r>
            <a:endParaRPr lang="en-US" dirty="0"/>
          </a:p>
        </p:txBody>
      </p:sp>
      <p:pic>
        <p:nvPicPr>
          <p:cNvPr id="4100" name="Picture 4" descr="https://www.svethardware.cz/sh/media.nsf/w/17326EB90E12CABDC1256BBF0051BA72/$file/845E_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13670"/>
            <a:ext cx="3125750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freezonal.com/images/2010/11/fourth-generation-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75" y="4254039"/>
            <a:ext cx="14287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tutorialspoint.com/computer_fundamentals/images/fourth_gene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81" y="4000102"/>
            <a:ext cx="2438400" cy="2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-BNUJmBpGMks2OXdpT0DBMCByQdGky0YFgScQQ3PA0xZYPGLwIyjOS4D1WmB92m25Q=w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40" y="274638"/>
            <a:ext cx="987425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Background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Motivation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History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Hardware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8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Hardware</a:t>
            </a:r>
          </a:p>
        </p:txBody>
      </p:sp>
      <p:pic>
        <p:nvPicPr>
          <p:cNvPr id="4" name="Picture 3" descr="O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417638"/>
            <a:ext cx="1992517" cy="29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Review – Inside a PC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4071" y="2154622"/>
            <a:ext cx="7600950" cy="3417117"/>
            <a:chOff x="810549" y="1458913"/>
            <a:chExt cx="7600950" cy="3417117"/>
          </a:xfrm>
        </p:grpSpPr>
        <p:pic>
          <p:nvPicPr>
            <p:cNvPr id="5" name="Picture 5" descr="1-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0549" y="1603849"/>
              <a:ext cx="7600950" cy="303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219729" y="1810694"/>
              <a:ext cx="88724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NZ" sz="1400" dirty="0" smtClean="0">
                  <a:latin typeface="Arial" pitchFamily="34" charset="0"/>
                  <a:cs typeface="Arial" pitchFamily="34" charset="0"/>
                </a:rPr>
                <a:t>Optical</a:t>
              </a:r>
              <a:endParaRPr lang="en-NZ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29589" y="3220634"/>
              <a:ext cx="99588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NZ" sz="1400" dirty="0" smtClean="0">
                  <a:latin typeface="Arial" pitchFamily="34" charset="0"/>
                  <a:cs typeface="Arial" pitchFamily="34" charset="0"/>
                </a:rPr>
                <a:t>Optical</a:t>
              </a:r>
            </a:p>
            <a:p>
              <a:pPr algn="ctr"/>
              <a:r>
                <a:rPr lang="en-NZ" sz="1400" dirty="0" smtClean="0">
                  <a:latin typeface="Arial" pitchFamily="34" charset="0"/>
                  <a:cs typeface="Arial" pitchFamily="34" charset="0"/>
                </a:rPr>
                <a:t>disk</a:t>
              </a:r>
            </a:p>
            <a:p>
              <a:pPr algn="ctr"/>
              <a:r>
                <a:rPr lang="en-NZ" sz="1400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NZ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7790475" y="4539480"/>
              <a:ext cx="533400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Bus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556000" y="1458913"/>
              <a:ext cx="7747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Monitor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7670" y="5867400"/>
            <a:ext cx="6033752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Let’s look at one example – </a:t>
            </a:r>
            <a:r>
              <a:rPr lang="en-US" sz="2800" dirty="0" smtClean="0">
                <a:solidFill>
                  <a:srgbClr val="0070C0"/>
                </a:solidFill>
              </a:rPr>
              <a:t>Hard Disks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49"/>
            <a:ext cx="8229600" cy="1143000"/>
          </a:xfrm>
        </p:spPr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pic>
        <p:nvPicPr>
          <p:cNvPr id="4" name="Picture 3" descr="D:\b\b4\IBM\0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9818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1" y="5867400"/>
            <a:ext cx="46482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“That </a:t>
            </a:r>
            <a:r>
              <a:rPr lang="en-US" sz="2400" dirty="0" smtClean="0"/>
              <a:t>sounds </a:t>
            </a:r>
            <a:r>
              <a:rPr lang="en-US" sz="2400" dirty="0" smtClean="0"/>
              <a:t>complicated!”  But OS doesn’t deal directly with hardware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2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Communicating with Hard Disks </a:t>
            </a:r>
            <a:br>
              <a:rPr lang="en-US" dirty="0" smtClean="0"/>
            </a:br>
            <a:r>
              <a:rPr lang="en-US" dirty="0" smtClean="0"/>
              <a:t>(and other I/O devices)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8151"/>
            <a:ext cx="8229600" cy="125884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OS communicates </a:t>
            </a:r>
            <a:r>
              <a:rPr lang="en-US" dirty="0" smtClean="0"/>
              <a:t>(via device driver) with </a:t>
            </a:r>
            <a:r>
              <a:rPr lang="en-US" dirty="0"/>
              <a:t>disk </a:t>
            </a:r>
            <a:r>
              <a:rPr lang="en-US" dirty="0" smtClean="0"/>
              <a:t>controller</a:t>
            </a:r>
            <a:endParaRPr lang="en-US" dirty="0"/>
          </a:p>
          <a:p>
            <a:r>
              <a:rPr lang="en-US" dirty="0"/>
              <a:t>Controller “knows” hardware, processes asynchronously</a:t>
            </a:r>
          </a:p>
          <a:p>
            <a:r>
              <a:rPr lang="en-US" dirty="0"/>
              <a:t>OS informed via interrupt when controller done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828800"/>
            <a:ext cx="3962400" cy="2762971"/>
          </a:xfrm>
          <a:prstGeom prst="rect">
            <a:avLst/>
          </a:prstGeom>
        </p:spPr>
      </p:pic>
      <p:pic>
        <p:nvPicPr>
          <p:cNvPr id="6" name="Picture 2" descr="http://pic.pimg.tw/nixchun/1186492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799"/>
            <a:ext cx="3733800" cy="29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pic>
        <p:nvPicPr>
          <p:cNvPr id="3" name="Picture 2" descr="D:\b\b4\IBM\0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1" y="1434844"/>
            <a:ext cx="6023769" cy="43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1915" y="6172200"/>
            <a:ext cx="7315199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Impacts communication processing time (e.g, to storage).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07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Hierarchy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3997" y="5257800"/>
            <a:ext cx="5656006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Note, capacities have changed from figure somewhat, as have </a:t>
            </a:r>
            <a:r>
              <a:rPr lang="en-US" sz="2400" dirty="0" smtClean="0"/>
              <a:t>technologies</a:t>
            </a:r>
          </a:p>
          <a:p>
            <a:pPr algn="ctr"/>
            <a:r>
              <a:rPr lang="en-US" sz="2400" dirty="0" smtClean="0"/>
              <a:t>Examples?</a:t>
            </a:r>
            <a:endParaRPr lang="en-US" sz="2400" dirty="0"/>
          </a:p>
        </p:txBody>
      </p:sp>
      <p:pic>
        <p:nvPicPr>
          <p:cNvPr id="6" name="Picture 5" descr="D:\b\b4\IBM\01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0" y="1451092"/>
            <a:ext cx="83058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Hierarchy (Revised)</a:t>
            </a:r>
            <a:endParaRPr lang="en-US" dirty="0"/>
          </a:p>
        </p:txBody>
      </p:sp>
      <p:pic>
        <p:nvPicPr>
          <p:cNvPr id="4" name="Picture 3" descr="D:\b\b4\IBM\01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0" y="1451092"/>
            <a:ext cx="83058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4343400"/>
            <a:ext cx="14716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Cloud storage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100 msec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0858" y="4343400"/>
            <a:ext cx="1305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TBs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657" y="5638800"/>
            <a:ext cx="8283101" cy="369332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10 microsec                        </a:t>
            </a:r>
            <a:r>
              <a:rPr lang="en-US" dirty="0" smtClean="0">
                <a:solidFill>
                  <a:srgbClr val="0070C0"/>
                </a:solidFill>
              </a:rPr>
              <a:t>              </a:t>
            </a:r>
            <a:r>
              <a:rPr lang="en-US" dirty="0" smtClean="0">
                <a:solidFill>
                  <a:srgbClr val="0070C0"/>
                </a:solidFill>
              </a:rPr>
              <a:t>Solid state drives                                       100-1000 GB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66768" y="3912632"/>
            <a:ext cx="744435" cy="1726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548248" y="3875269"/>
            <a:ext cx="623952" cy="17635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Background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Motivation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History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Hardware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28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Worcester Polytechnic Institute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Private engineering university (founded 1865)</a:t>
            </a:r>
          </a:p>
          <a:p>
            <a:r>
              <a:rPr lang="en-US" dirty="0" smtClean="0"/>
              <a:t>Near Boston, Massachusetts, USA</a:t>
            </a:r>
          </a:p>
          <a:p>
            <a:r>
              <a:rPr lang="en-US" dirty="0" smtClean="0"/>
              <a:t>4000 Undergraduate students</a:t>
            </a:r>
          </a:p>
          <a:p>
            <a:r>
              <a:rPr lang="en-US" dirty="0" smtClean="0"/>
              <a:t>1500 Graduate students</a:t>
            </a:r>
          </a:p>
          <a:p>
            <a:r>
              <a:rPr lang="en-US" dirty="0" smtClean="0"/>
              <a:t>250 Faculty</a:t>
            </a:r>
          </a:p>
          <a:p>
            <a:r>
              <a:rPr lang="en-US" dirty="0" smtClean="0"/>
              <a:t>4-year bachelor of science in </a:t>
            </a:r>
            <a:r>
              <a:rPr lang="en-US" dirty="0" smtClean="0">
                <a:solidFill>
                  <a:srgbClr val="0070C0"/>
                </a:solidFill>
              </a:rPr>
              <a:t>Computer Science</a:t>
            </a:r>
          </a:p>
          <a:p>
            <a:endParaRPr lang="en-US" dirty="0"/>
          </a:p>
        </p:txBody>
      </p:sp>
      <p:pic>
        <p:nvPicPr>
          <p:cNvPr id="1026" name="Picture 2" descr="https://upload.wikimedia.org/wikipedia/en/1/1b/WPI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075"/>
            <a:ext cx="1508124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p.wpi.edu/cr3/files/2014/06/WPI-1-lar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20" y="4240137"/>
            <a:ext cx="4137580" cy="23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usnews.com/img/college-photo_198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276600" cy="2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Professor Background</a:t>
            </a:r>
            <a:br>
              <a:rPr lang="en-US" dirty="0" smtClean="0"/>
            </a:br>
            <a:r>
              <a:rPr lang="en-US" dirty="0" smtClean="0"/>
              <a:t>(Who am I?)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23392"/>
            <a:ext cx="8382000" cy="5286295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r>
              <a:rPr lang="en-US" dirty="0" smtClean="0"/>
              <a:t>Mark Claypool (“professor”, “Mark”)</a:t>
            </a:r>
          </a:p>
          <a:p>
            <a:pPr lvl="1"/>
            <a:r>
              <a:rPr lang="en-US" sz="2400" dirty="0" smtClean="0"/>
              <a:t>Professor (~20 years)</a:t>
            </a:r>
          </a:p>
          <a:p>
            <a:pPr lvl="1"/>
            <a:r>
              <a:rPr lang="en-US" sz="2400" dirty="0" smtClean="0">
                <a:solidFill>
                  <a:srgbClr val="0066FF"/>
                </a:solidFill>
              </a:rPr>
              <a:t>Computer Science, </a:t>
            </a:r>
            <a:r>
              <a:rPr lang="en-US" sz="2400" dirty="0" smtClean="0">
                <a:solidFill>
                  <a:srgbClr val="008000"/>
                </a:solidFill>
              </a:rPr>
              <a:t>Interactive Media </a:t>
            </a:r>
            <a:r>
              <a:rPr lang="en-US" sz="2400" dirty="0">
                <a:solidFill>
                  <a:srgbClr val="008000"/>
                </a:solidFill>
              </a:rPr>
              <a:t>&amp;</a:t>
            </a:r>
            <a:r>
              <a:rPr lang="en-US" sz="2400" dirty="0" smtClean="0">
                <a:solidFill>
                  <a:srgbClr val="008000"/>
                </a:solidFill>
              </a:rPr>
              <a:t> Game Development</a:t>
            </a:r>
            <a:endParaRPr lang="en-US" dirty="0" smtClean="0"/>
          </a:p>
          <a:p>
            <a:r>
              <a:rPr lang="en-US" dirty="0" smtClean="0"/>
              <a:t>Teaching				Research</a:t>
            </a:r>
            <a:endParaRPr lang="en-US" dirty="0"/>
          </a:p>
          <a:p>
            <a:pPr lvl="1"/>
            <a:r>
              <a:rPr lang="en-US" sz="2400" dirty="0" smtClean="0"/>
              <a:t>Networking		</a:t>
            </a:r>
            <a:r>
              <a:rPr lang="en-US" sz="2400" dirty="0"/>
              <a:t>	 – </a:t>
            </a:r>
            <a:r>
              <a:rPr lang="en-US" sz="2400" dirty="0" smtClean="0"/>
              <a:t> Multimedia networking</a:t>
            </a:r>
            <a:endParaRPr lang="en-US" sz="2400" dirty="0"/>
          </a:p>
          <a:p>
            <a:pPr lvl="1"/>
            <a:r>
              <a:rPr lang="en-US" sz="2400" dirty="0" smtClean="0"/>
              <a:t>Systems			</a:t>
            </a:r>
            <a:r>
              <a:rPr lang="en-US" sz="2400" dirty="0"/>
              <a:t>	 – </a:t>
            </a:r>
            <a:r>
              <a:rPr lang="en-US" sz="2400" dirty="0" smtClean="0"/>
              <a:t> Congestion control</a:t>
            </a:r>
            <a:endParaRPr lang="en-US" sz="2400" dirty="0"/>
          </a:p>
          <a:p>
            <a:pPr lvl="1"/>
            <a:r>
              <a:rPr lang="en-US" sz="2400" dirty="0"/>
              <a:t>Game </a:t>
            </a:r>
            <a:r>
              <a:rPr lang="en-US" sz="2400" dirty="0" smtClean="0"/>
              <a:t>development	</a:t>
            </a:r>
            <a:r>
              <a:rPr lang="en-US" sz="2400" dirty="0"/>
              <a:t>	 – </a:t>
            </a:r>
            <a:r>
              <a:rPr lang="en-US" sz="2400" dirty="0" smtClean="0"/>
              <a:t> Network games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Currently playing</a:t>
            </a:r>
          </a:p>
          <a:p>
            <a:endParaRPr lang="en-US" sz="2800" dirty="0" smtClean="0"/>
          </a:p>
          <a:p>
            <a:r>
              <a:rPr lang="en-US" sz="2800" dirty="0" smtClean="0"/>
              <a:t>Currently programming</a:t>
            </a:r>
          </a:p>
        </p:txBody>
      </p:sp>
      <p:pic>
        <p:nvPicPr>
          <p:cNvPr id="1026" name="Picture 2" descr="https://t7.rbxcdn.com/88ce445e0d7ea70d1e61df0976fd84f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56" y="5009156"/>
            <a:ext cx="771448" cy="7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ming.corsair.com/~/media/gaming/rgb%20profile/cuprofile%20files/2016/12/23/profile%20images/league-of-legends-6c6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52" y="5096573"/>
            <a:ext cx="596614" cy="59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9254" y="3276600"/>
            <a:ext cx="1068946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Computer </a:t>
            </a:r>
          </a:p>
          <a:p>
            <a:pPr algn="ctr"/>
            <a:r>
              <a:rPr lang="en-US" sz="1600" dirty="0" smtClean="0"/>
              <a:t>Systems</a:t>
            </a:r>
            <a:endParaRPr lang="en-US" sz="1600" dirty="0"/>
          </a:p>
        </p:txBody>
      </p:sp>
      <p:pic>
        <p:nvPicPr>
          <p:cNvPr id="1030" name="Picture 6" descr="http://nuclearthrone.com/press/fish_update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96" y="5009156"/>
            <a:ext cx="650359" cy="65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[Dragonfly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48" y="5970289"/>
            <a:ext cx="634416" cy="71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9800" y="5900452"/>
            <a:ext cx="745717" cy="861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B w="50800" h="38100" prst="riblet"/>
            </a:sp3d>
          </a:bodyPr>
          <a:lstStyle/>
          <a:p>
            <a:r>
              <a:rPr lang="en-US" sz="1600" b="1" dirty="0">
                <a:solidFill>
                  <a:srgbClr val="0066FF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0066FF"/>
                </a:solidFill>
                <a:latin typeface="Consolas" panose="020B0609020204030204" pitchFamily="49" charset="0"/>
              </a:rPr>
              <a:t> - x</a:t>
            </a:r>
          </a:p>
          <a:p>
            <a:r>
              <a:rPr lang="en-US" sz="1600" b="1" dirty="0" smtClean="0">
                <a:solidFill>
                  <a:srgbClr val="0066FF"/>
                </a:solidFill>
                <a:latin typeface="Consolas" panose="020B0609020204030204" pitchFamily="49" charset="0"/>
              </a:rPr>
              <a:t>| o |</a:t>
            </a:r>
          </a:p>
          <a:p>
            <a:r>
              <a:rPr lang="en-US" sz="1600" b="1" dirty="0">
                <a:solidFill>
                  <a:srgbClr val="0066FF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0066FF"/>
                </a:solidFill>
                <a:latin typeface="Consolas" panose="020B0609020204030204" pitchFamily="49" charset="0"/>
              </a:rPr>
              <a:t> - </a:t>
            </a:r>
            <a:endParaRPr lang="en-US" sz="1600" b="1" dirty="0">
              <a:solidFill>
                <a:srgbClr val="0066FF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Background</a:t>
            </a:r>
            <a:br>
              <a:rPr lang="en-US" dirty="0"/>
            </a:br>
            <a:r>
              <a:rPr lang="en-US" dirty="0"/>
              <a:t>(Who are you?)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SzPct val="85000"/>
              <a:buFont typeface="+mj-lt"/>
              <a:buAutoNum type="arabicPeriod"/>
            </a:pPr>
            <a:r>
              <a:rPr lang="en-US" dirty="0" smtClean="0"/>
              <a:t>Year?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en-US" dirty="0" smtClean="0"/>
              <a:t>Major? 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Computer Science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Software Engineering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Other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en-US" dirty="0" smtClean="0"/>
              <a:t>Background? 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COSC 262 (Algorithms)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ENCE 260  (Systems)</a:t>
            </a:r>
          </a:p>
          <a:p>
            <a:pPr marL="514350" indent="-514350">
              <a:buClr>
                <a:schemeClr val="tx1"/>
              </a:buClr>
              <a:buSzPct val="85000"/>
              <a:buFont typeface="+mj-lt"/>
              <a:buAutoNum type="arabicPeriod" startAt="4"/>
            </a:pPr>
            <a:r>
              <a:rPr lang="en-US" dirty="0"/>
              <a:t>Programming (1-5)?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C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Clr>
                <a:schemeClr val="tx1"/>
              </a:buClr>
              <a:buSzPct val="85000"/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144963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tx1"/>
              </a:buClr>
              <a:buSzPct val="85000"/>
              <a:buFont typeface="+mj-lt"/>
              <a:buAutoNum type="arabicPeriod" startAt="4"/>
            </a:pPr>
            <a:r>
              <a:rPr lang="en-US" dirty="0" smtClean="0"/>
              <a:t>Language of Choice?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C/C++</a:t>
            </a:r>
            <a:endParaRPr lang="en-US" dirty="0"/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Java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Python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Other</a:t>
            </a:r>
          </a:p>
          <a:p>
            <a:pPr marL="514350" indent="-514350">
              <a:buSzPct val="85000"/>
              <a:buFont typeface="+mj-lt"/>
              <a:buAutoNum type="arabicPeriod" startAt="4"/>
            </a:pPr>
            <a:r>
              <a:rPr lang="en-US" dirty="0" smtClean="0"/>
              <a:t>Platform </a:t>
            </a:r>
            <a:r>
              <a:rPr lang="en-US" dirty="0"/>
              <a:t>of Choice?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/>
              <a:t>Windows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Linux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dirty="0" smtClean="0"/>
              <a:t>Mac</a:t>
            </a:r>
            <a:endParaRPr lang="en-US" dirty="0"/>
          </a:p>
          <a:p>
            <a:pPr marL="400050" lvl="1" indent="0">
              <a:buClr>
                <a:schemeClr val="tx1"/>
              </a:buClr>
              <a:buSzPct val="8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Background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Motivation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8240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5A7D-A780-DD49-A399-CF576673C229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92751"/>
            <a:ext cx="9144000" cy="295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08" y="649743"/>
            <a:ext cx="8229600" cy="5168419"/>
          </a:xfrm>
        </p:spPr>
        <p:txBody>
          <a:bodyPr>
            <a:noAutofit/>
          </a:bodyPr>
          <a:lstStyle/>
          <a:p>
            <a:r>
              <a:rPr lang="en-US" sz="8800" dirty="0" smtClean="0"/>
              <a:t>Why are </a:t>
            </a:r>
            <a:br>
              <a:rPr lang="en-US" sz="8800" dirty="0" smtClean="0"/>
            </a:br>
            <a:r>
              <a:rPr lang="en-US" sz="8800" dirty="0" smtClean="0"/>
              <a:t>you here?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6938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Extremely Practical Reasons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909"/>
            <a:ext cx="8163994" cy="46291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124202" y="3200400"/>
            <a:ext cx="3863519" cy="1905000"/>
          </a:xfrm>
          <a:prstGeom prst="straightConnector1">
            <a:avLst/>
          </a:prstGeom>
          <a:ln w="7620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086600" y="2059613"/>
            <a:ext cx="1780121" cy="1569660"/>
            <a:chOff x="5992279" y="2844443"/>
            <a:chExt cx="1780121" cy="1569660"/>
          </a:xfrm>
        </p:grpSpPr>
        <p:sp>
          <p:nvSpPr>
            <p:cNvPr id="8" name="TextBox 7"/>
            <p:cNvSpPr txBox="1"/>
            <p:nvPr/>
          </p:nvSpPr>
          <p:spPr>
            <a:xfrm>
              <a:off x="5992279" y="2844443"/>
              <a:ext cx="1780121" cy="1569660"/>
            </a:xfrm>
            <a:prstGeom prst="rect">
              <a:avLst/>
            </a:prstGeom>
            <a:solidFill>
              <a:srgbClr val="AEE4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Degree!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</p:txBody>
        </p:sp>
        <p:pic>
          <p:nvPicPr>
            <p:cNvPr id="2052" name="Picture 4" descr="http://ulatbambu.com/images/graduation-cap-clipart-transparent-3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009" y="3429000"/>
              <a:ext cx="1240661" cy="84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752600" y="5105400"/>
            <a:ext cx="1752600" cy="304800"/>
          </a:xfrm>
          <a:prstGeom prst="rect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Extremely Practical Reasons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909"/>
            <a:ext cx="8163994" cy="46291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8244" y="1380173"/>
            <a:ext cx="8286750" cy="4809490"/>
            <a:chOff x="258244" y="1380173"/>
            <a:chExt cx="8286750" cy="48094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244" y="1417638"/>
              <a:ext cx="8286750" cy="47720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34000" y="1380173"/>
              <a:ext cx="275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Software Engieering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H="1">
            <a:off x="3124202" y="3200400"/>
            <a:ext cx="3863519" cy="1905000"/>
          </a:xfrm>
          <a:prstGeom prst="straightConnector1">
            <a:avLst/>
          </a:prstGeom>
          <a:ln w="7620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086600" y="2059613"/>
            <a:ext cx="1780121" cy="1569660"/>
            <a:chOff x="5992279" y="2844443"/>
            <a:chExt cx="1780121" cy="1569660"/>
          </a:xfrm>
        </p:grpSpPr>
        <p:sp>
          <p:nvSpPr>
            <p:cNvPr id="8" name="TextBox 7"/>
            <p:cNvSpPr txBox="1"/>
            <p:nvPr/>
          </p:nvSpPr>
          <p:spPr>
            <a:xfrm>
              <a:off x="5992279" y="2844443"/>
              <a:ext cx="1780121" cy="1569660"/>
            </a:xfrm>
            <a:prstGeom prst="rect">
              <a:avLst/>
            </a:prstGeom>
            <a:solidFill>
              <a:srgbClr val="AEE4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Degree!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</p:txBody>
        </p:sp>
        <p:pic>
          <p:nvPicPr>
            <p:cNvPr id="2052" name="Picture 4" descr="http://ulatbambu.com/images/graduation-cap-clipart-transparent-3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009" y="3429000"/>
              <a:ext cx="1240661" cy="84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18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591</Words>
  <Application>Microsoft Office PowerPoint</Application>
  <PresentationFormat>On-screen Show (4:3)</PresentationFormat>
  <Paragraphs>180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Consolas</vt:lpstr>
      <vt:lpstr>Times New Roman</vt:lpstr>
      <vt:lpstr>Wingdings</vt:lpstr>
      <vt:lpstr>Office Theme</vt:lpstr>
      <vt:lpstr>Operating Systems</vt:lpstr>
      <vt:lpstr>Outline</vt:lpstr>
      <vt:lpstr>Worcester Polytechnic Institute</vt:lpstr>
      <vt:lpstr>Professor Background (Who am I?)</vt:lpstr>
      <vt:lpstr>Student Background (Who are you?)</vt:lpstr>
      <vt:lpstr>Outline</vt:lpstr>
      <vt:lpstr>Why are  you here?</vt:lpstr>
      <vt:lpstr>Extremely Practical Reasons</vt:lpstr>
      <vt:lpstr>Extremely Practical Reasons</vt:lpstr>
      <vt:lpstr>More Meaningful Reasons</vt:lpstr>
      <vt:lpstr>Let’s Get Started!</vt:lpstr>
      <vt:lpstr>Operating Systems are Foundational</vt:lpstr>
      <vt:lpstr>Outline</vt:lpstr>
      <vt:lpstr>History of Operating Systems</vt:lpstr>
      <vt:lpstr>First Generation</vt:lpstr>
      <vt:lpstr>Second Generation</vt:lpstr>
      <vt:lpstr>Third Generation</vt:lpstr>
      <vt:lpstr>Fourth Generation</vt:lpstr>
      <vt:lpstr>Outline</vt:lpstr>
      <vt:lpstr>Hardware Review – Inside a PC</vt:lpstr>
      <vt:lpstr>Hard Disks</vt:lpstr>
      <vt:lpstr>Communicating with Hard Disks  (and other I/O devices)</vt:lpstr>
      <vt:lpstr>Buses</vt:lpstr>
      <vt:lpstr>Storage Hierarchy</vt:lpstr>
      <vt:lpstr>Storage Hierarchy (Revised)</vt:lpstr>
      <vt:lpstr>Outline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140</cp:revision>
  <cp:lastPrinted>2016-08-25T14:33:07Z</cp:lastPrinted>
  <dcterms:created xsi:type="dcterms:W3CDTF">2012-01-13T01:01:36Z</dcterms:created>
  <dcterms:modified xsi:type="dcterms:W3CDTF">2017-07-18T01:32:17Z</dcterms:modified>
</cp:coreProperties>
</file>