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4090">
          <p15:clr>
            <a:srgbClr val="A4A3A4"/>
          </p15:clr>
        </p15:guide>
        <p15:guide id="2" pos="6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35C35"/>
    <a:srgbClr val="EB6A3E"/>
    <a:srgbClr val="EB6E2C"/>
    <a:srgbClr val="EB7A1A"/>
    <a:srgbClr val="F76F00"/>
    <a:srgbClr val="F7A74B"/>
    <a:srgbClr val="9F4012"/>
    <a:srgbClr val="DC5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07" d="100"/>
          <a:sy n="107" d="100"/>
        </p:scale>
        <p:origin x="1728" y="108"/>
      </p:cViewPr>
      <p:guideLst>
        <p:guide orient="horz" pos="4090"/>
        <p:guide pos="6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Tree>
    <p:extLst>
      <p:ext uri="{BB962C8B-B14F-4D97-AF65-F5344CB8AC3E}">
        <p14:creationId xmlns:p14="http://schemas.microsoft.com/office/powerpoint/2010/main" val="384074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7841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lvl1pPr>
              <a:defRPr>
                <a:latin typeface="Arial" panose="020B06040202020202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25420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6654"/>
            <a:ext cx="8229600" cy="1143000"/>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anose="020B0604020202020204" pitchFamily="34" charset="0"/>
              </a:defRPr>
            </a:lvl1pPr>
            <a:lvl2pPr>
              <a:defRPr>
                <a:latin typeface="Arial" panose="020B0604020202020204" pitchFamily="34" charset="0"/>
              </a:defRPr>
            </a:lvl2pPr>
            <a:lvl3pPr>
              <a:defRPr>
                <a:latin typeface="Arial" panose="020B0604020202020204" pitchFamily="34" charset="0"/>
              </a:defRPr>
            </a:lvl3pPr>
            <a:lvl4pPr>
              <a:defRPr>
                <a:latin typeface="Arial" panose="020B0604020202020204" pitchFamily="34" charset="0"/>
              </a:defRPr>
            </a:lvl4pPr>
            <a:lvl5pPr>
              <a:defRPr>
                <a:latin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66736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02368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anose="020B0604020202020204" pitchFamily="34" charset="0"/>
              </a:defRPr>
            </a:lvl1pPr>
            <a:lvl2pPr>
              <a:defRPr sz="2400">
                <a:latin typeface="Arial" panose="020B0604020202020204" pitchFamily="34" charset="0"/>
              </a:defRPr>
            </a:lvl2pPr>
            <a:lvl3pPr>
              <a:defRPr sz="2000">
                <a:latin typeface="Arial" panose="020B0604020202020204" pitchFamily="34" charset="0"/>
              </a:defRPr>
            </a:lvl3pPr>
            <a:lvl4pPr>
              <a:defRPr sz="1800">
                <a:latin typeface="Arial" panose="020B0604020202020204" pitchFamily="34" charset="0"/>
              </a:defRPr>
            </a:lvl4pPr>
            <a:lvl5pPr>
              <a:defRPr sz="180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anose="020B0604020202020204" pitchFamily="34" charset="0"/>
              </a:defRPr>
            </a:lvl1pPr>
            <a:lvl2pPr>
              <a:defRPr sz="2400">
                <a:latin typeface="Arial" panose="020B0604020202020204" pitchFamily="34" charset="0"/>
              </a:defRPr>
            </a:lvl2pPr>
            <a:lvl3pPr>
              <a:defRPr sz="2000">
                <a:latin typeface="Arial" panose="020B0604020202020204" pitchFamily="34" charset="0"/>
              </a:defRPr>
            </a:lvl3pPr>
            <a:lvl4pPr>
              <a:defRPr sz="1800">
                <a:latin typeface="Arial" panose="020B0604020202020204" pitchFamily="34" charset="0"/>
              </a:defRPr>
            </a:lvl4pPr>
            <a:lvl5pPr>
              <a:defRPr sz="180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7061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anose="020B0604020202020204" pitchFamily="34" charset="0"/>
              </a:defRPr>
            </a:lvl1pPr>
            <a:lvl2pPr>
              <a:defRPr sz="2000">
                <a:latin typeface="Arial" panose="020B0604020202020204" pitchFamily="34" charset="0"/>
              </a:defRPr>
            </a:lvl2pPr>
            <a:lvl3pPr>
              <a:defRPr sz="1800">
                <a:latin typeface="Arial" panose="020B0604020202020204" pitchFamily="34" charset="0"/>
              </a:defRPr>
            </a:lvl3pPr>
            <a:lvl4pPr>
              <a:defRPr sz="1600">
                <a:latin typeface="Arial" panose="020B0604020202020204" pitchFamily="34" charset="0"/>
              </a:defRPr>
            </a:lvl4pPr>
            <a:lvl5pPr>
              <a:defRPr sz="1600">
                <a:latin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anose="020B0604020202020204" pitchFamily="34" charset="0"/>
              </a:defRPr>
            </a:lvl1pPr>
            <a:lvl2pPr>
              <a:defRPr sz="2000">
                <a:latin typeface="Arial" panose="020B0604020202020204" pitchFamily="34" charset="0"/>
              </a:defRPr>
            </a:lvl2pPr>
            <a:lvl3pPr>
              <a:defRPr sz="1800">
                <a:latin typeface="Arial" panose="020B0604020202020204" pitchFamily="34" charset="0"/>
              </a:defRPr>
            </a:lvl3pPr>
            <a:lvl4pPr>
              <a:defRPr sz="1600">
                <a:latin typeface="Arial" panose="020B0604020202020204" pitchFamily="34" charset="0"/>
              </a:defRPr>
            </a:lvl4pPr>
            <a:lvl5pPr>
              <a:defRPr sz="1600">
                <a:latin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7464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anose="020B0604020202020204"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45053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22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anose="020B0604020202020204" pitchFamily="34" charset="0"/>
              </a:defRPr>
            </a:lvl1pPr>
            <a:lvl2pPr>
              <a:defRPr sz="2800">
                <a:latin typeface="Arial" panose="020B0604020202020204" pitchFamily="34" charset="0"/>
              </a:defRPr>
            </a:lvl2pPr>
            <a:lvl3pPr>
              <a:defRPr sz="2400">
                <a:latin typeface="Arial" panose="020B0604020202020204" pitchFamily="34" charset="0"/>
              </a:defRPr>
            </a:lvl3pPr>
            <a:lvl4pPr>
              <a:defRPr sz="2000">
                <a:latin typeface="Arial" panose="020B0604020202020204" pitchFamily="34" charset="0"/>
              </a:defRPr>
            </a:lvl4pPr>
            <a:lvl5pPr>
              <a:defRPr sz="2000">
                <a:latin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06045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atin typeface="Arial" panose="020B0604020202020204"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atin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atin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893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olor blue.tif"/>
          <p:cNvPicPr>
            <a:picLocks noChangeAspect="1"/>
          </p:cNvPicPr>
          <p:nvPr/>
        </p:nvPicPr>
        <p:blipFill>
          <a:blip r:embed="rId13">
            <a:extLst>
              <a:ext uri="{28A0092B-C50C-407E-A947-70E740481C1C}">
                <a14:useLocalDpi xmlns:a14="http://schemas.microsoft.com/office/drawing/2010/main" val="0"/>
              </a:ext>
            </a:extLst>
          </a:blip>
          <a:srcRect l="2840" t="29472" r="8672" b="36765"/>
          <a:stretch>
            <a:fillRect/>
          </a:stretch>
        </p:blipFill>
        <p:spPr bwMode="auto">
          <a:xfrm>
            <a:off x="0" y="0"/>
            <a:ext cx="91440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5" descr="ll_logo_black_small-01.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5224463" y="6335713"/>
            <a:ext cx="248126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descr="social_media_logos.tif"/>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3781425" y="6330950"/>
            <a:ext cx="1331913"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4"/>
          <p:cNvSpPr txBox="1">
            <a:spLocks noChangeArrowheads="1"/>
          </p:cNvSpPr>
          <p:nvPr/>
        </p:nvSpPr>
        <p:spPr bwMode="auto">
          <a:xfrm>
            <a:off x="614363" y="126485"/>
            <a:ext cx="7856537" cy="631825"/>
          </a:xfrm>
          <a:prstGeom prst="rect">
            <a:avLst/>
          </a:prstGeom>
          <a:noFill/>
          <a:ln>
            <a:noFill/>
          </a:ln>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defRPr/>
            </a:pPr>
            <a:r>
              <a:rPr lang="en-US" sz="3500" dirty="0" smtClean="0">
                <a:solidFill>
                  <a:srgbClr val="EB6E2C"/>
                </a:solidFill>
                <a:latin typeface="Helvetica Neue Medium" charset="0"/>
                <a:cs typeface="Helvetica Neue Medium" charset="0"/>
              </a:rPr>
              <a:t>MIT Lincoln Laboratory</a:t>
            </a:r>
          </a:p>
        </p:txBody>
      </p:sp>
      <p:sp>
        <p:nvSpPr>
          <p:cNvPr id="1032" name="TextBox 41"/>
          <p:cNvSpPr txBox="1">
            <a:spLocks noChangeArrowheads="1"/>
          </p:cNvSpPr>
          <p:nvPr/>
        </p:nvSpPr>
        <p:spPr bwMode="auto">
          <a:xfrm>
            <a:off x="7502525" y="1141413"/>
            <a:ext cx="1411288" cy="246062"/>
          </a:xfrm>
          <a:prstGeom prst="rect">
            <a:avLst/>
          </a:prstGeom>
          <a:noFill/>
          <a:ln>
            <a:noFill/>
          </a:ln>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defRPr/>
            </a:pPr>
            <a:r>
              <a:rPr lang="en-US" sz="1000" smtClean="0">
                <a:solidFill>
                  <a:schemeClr val="bg1"/>
                </a:solidFill>
                <a:latin typeface="Arial" charset="0"/>
                <a:cs typeface="Arial" charset="0"/>
              </a:rPr>
              <a:t>WWW.LL.MIT.EDU</a:t>
            </a:r>
          </a:p>
        </p:txBody>
      </p:sp>
      <p:sp>
        <p:nvSpPr>
          <p:cNvPr id="1033" name="TextBox 12"/>
          <p:cNvSpPr txBox="1">
            <a:spLocks noChangeArrowheads="1"/>
          </p:cNvSpPr>
          <p:nvPr/>
        </p:nvSpPr>
        <p:spPr bwMode="auto">
          <a:xfrm>
            <a:off x="773113" y="1141413"/>
            <a:ext cx="3757612" cy="246062"/>
          </a:xfrm>
          <a:prstGeom prst="rect">
            <a:avLst/>
          </a:prstGeom>
          <a:noFill/>
          <a:ln>
            <a:noFill/>
          </a:ln>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defRPr/>
            </a:pPr>
            <a:r>
              <a:rPr lang="en-US" sz="1000" dirty="0" smtClean="0">
                <a:solidFill>
                  <a:schemeClr val="bg1"/>
                </a:solidFill>
                <a:latin typeface="Arial" charset="0"/>
                <a:cs typeface="Arial" charset="0"/>
              </a:rPr>
              <a:t>TECHNOLOGY IN SUPPORT OF NATIONAL SECURITY</a:t>
            </a:r>
          </a:p>
        </p:txBody>
      </p:sp>
      <p:pic>
        <p:nvPicPr>
          <p:cNvPr id="2" name="Picture 1" descr="Diversity_Logo2012.tif"/>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7810500" y="6311900"/>
            <a:ext cx="12319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a:cxnSpLocks noChangeShapeType="1"/>
          </p:cNvCxnSpPr>
          <p:nvPr/>
        </p:nvCxnSpPr>
        <p:spPr bwMode="auto">
          <a:xfrm>
            <a:off x="0" y="908050"/>
            <a:ext cx="9144000" cy="0"/>
          </a:xfrm>
          <a:prstGeom prst="line">
            <a:avLst/>
          </a:prstGeom>
          <a:noFill/>
          <a:ln w="76200">
            <a:solidFill>
              <a:srgbClr val="EB6E2C"/>
            </a:solidFill>
            <a:round/>
            <a:headEnd/>
            <a:tailEn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pic>
        <p:nvPicPr>
          <p:cNvPr id="1035" name="Picture 12" descr="1blues.tif"/>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7938" y="922338"/>
            <a:ext cx="9151938"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S PGothic" pitchFamily="34" charset="-128"/>
          <a:cs typeface="ＭＳ Ｐゴシック" charset="-128"/>
        </a:defRPr>
      </a:lvl1pPr>
      <a:lvl2pPr algn="ctr" rtl="0" eaLnBrk="1" fontAlgn="base" hangingPunct="1">
        <a:spcBef>
          <a:spcPct val="0"/>
        </a:spcBef>
        <a:spcAft>
          <a:spcPct val="0"/>
        </a:spcAft>
        <a:defRPr sz="4400">
          <a:solidFill>
            <a:schemeClr val="tx2"/>
          </a:solidFill>
          <a:latin typeface="Times New Roman" pitchFamily="-111" charset="0"/>
          <a:ea typeface="MS PGothic" pitchFamily="34" charset="-128"/>
          <a:cs typeface="ＭＳ Ｐゴシック" charset="-128"/>
        </a:defRPr>
      </a:lvl2pPr>
      <a:lvl3pPr algn="ctr" rtl="0" eaLnBrk="1" fontAlgn="base" hangingPunct="1">
        <a:spcBef>
          <a:spcPct val="0"/>
        </a:spcBef>
        <a:spcAft>
          <a:spcPct val="0"/>
        </a:spcAft>
        <a:defRPr sz="4400">
          <a:solidFill>
            <a:schemeClr val="tx2"/>
          </a:solidFill>
          <a:latin typeface="Times New Roman" pitchFamily="-111" charset="0"/>
          <a:ea typeface="MS PGothic" pitchFamily="34" charset="-128"/>
          <a:cs typeface="ＭＳ Ｐゴシック" charset="-128"/>
        </a:defRPr>
      </a:lvl3pPr>
      <a:lvl4pPr algn="ctr" rtl="0" eaLnBrk="1" fontAlgn="base" hangingPunct="1">
        <a:spcBef>
          <a:spcPct val="0"/>
        </a:spcBef>
        <a:spcAft>
          <a:spcPct val="0"/>
        </a:spcAft>
        <a:defRPr sz="4400">
          <a:solidFill>
            <a:schemeClr val="tx2"/>
          </a:solidFill>
          <a:latin typeface="Times New Roman" pitchFamily="-111" charset="0"/>
          <a:ea typeface="MS PGothic" pitchFamily="34" charset="-128"/>
          <a:cs typeface="ＭＳ Ｐゴシック" charset="-128"/>
        </a:defRPr>
      </a:lvl4pPr>
      <a:lvl5pPr algn="ctr" rtl="0" eaLnBrk="1" fontAlgn="base" hangingPunct="1">
        <a:spcBef>
          <a:spcPct val="0"/>
        </a:spcBef>
        <a:spcAft>
          <a:spcPct val="0"/>
        </a:spcAft>
        <a:defRPr sz="4400">
          <a:solidFill>
            <a:schemeClr val="tx2"/>
          </a:solidFill>
          <a:latin typeface="Times New Roman" pitchFamily="-111" charset="0"/>
          <a:ea typeface="MS PGothic" pitchFamily="34" charset="-128"/>
          <a:cs typeface="ＭＳ Ｐゴシック" charset="-128"/>
        </a:defRPr>
      </a:lvl5pPr>
      <a:lvl6pPr marL="457200" algn="ctr" rtl="0" eaLnBrk="1" fontAlgn="base" hangingPunct="1">
        <a:spcBef>
          <a:spcPct val="0"/>
        </a:spcBef>
        <a:spcAft>
          <a:spcPct val="0"/>
        </a:spcAft>
        <a:defRPr sz="4400">
          <a:solidFill>
            <a:schemeClr val="tx2"/>
          </a:solidFill>
          <a:latin typeface="Times New Roman" pitchFamily="-111" charset="0"/>
        </a:defRPr>
      </a:lvl6pPr>
      <a:lvl7pPr marL="914400" algn="ctr" rtl="0" eaLnBrk="1" fontAlgn="base" hangingPunct="1">
        <a:spcBef>
          <a:spcPct val="0"/>
        </a:spcBef>
        <a:spcAft>
          <a:spcPct val="0"/>
        </a:spcAft>
        <a:defRPr sz="4400">
          <a:solidFill>
            <a:schemeClr val="tx2"/>
          </a:solidFill>
          <a:latin typeface="Times New Roman" pitchFamily="-111" charset="0"/>
        </a:defRPr>
      </a:lvl7pPr>
      <a:lvl8pPr marL="1371600" algn="ctr" rtl="0" eaLnBrk="1" fontAlgn="base" hangingPunct="1">
        <a:spcBef>
          <a:spcPct val="0"/>
        </a:spcBef>
        <a:spcAft>
          <a:spcPct val="0"/>
        </a:spcAft>
        <a:defRPr sz="4400">
          <a:solidFill>
            <a:schemeClr val="tx2"/>
          </a:solidFill>
          <a:latin typeface="Times New Roman" pitchFamily="-111" charset="0"/>
        </a:defRPr>
      </a:lvl8pPr>
      <a:lvl9pPr marL="1828800" algn="ctr" rtl="0" eaLnBrk="1" fontAlgn="base" hangingPunct="1">
        <a:spcBef>
          <a:spcPct val="0"/>
        </a:spcBef>
        <a:spcAft>
          <a:spcPct val="0"/>
        </a:spcAft>
        <a:defRPr sz="4400">
          <a:solidFill>
            <a:schemeClr val="tx2"/>
          </a:solidFill>
          <a:latin typeface="Times New Roman" pitchFamily="-111"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MS PGothic" pitchFamily="34" charset="-128"/>
        </a:defRPr>
      </a:lvl2pPr>
      <a:lvl3pPr marL="1143000" indent="-228600" algn="l" rtl="0" eaLnBrk="1" fontAlgn="base" hangingPunct="1">
        <a:spcBef>
          <a:spcPct val="20000"/>
        </a:spcBef>
        <a:spcAft>
          <a:spcPct val="0"/>
        </a:spcAft>
        <a:buChar char="•"/>
        <a:defRPr sz="2400">
          <a:solidFill>
            <a:schemeClr val="tx1"/>
          </a:solidFill>
          <a:latin typeface="+mn-lt"/>
          <a:ea typeface="MS PGothic" pitchFamily="34" charset="-128"/>
        </a:defRPr>
      </a:lvl3pPr>
      <a:lvl4pPr marL="1600200" indent="-228600" algn="l" rtl="0" eaLnBrk="1" fontAlgn="base" hangingPunct="1">
        <a:spcBef>
          <a:spcPct val="20000"/>
        </a:spcBef>
        <a:spcAft>
          <a:spcPct val="0"/>
        </a:spcAft>
        <a:buChar char="–"/>
        <a:defRPr sz="2000">
          <a:solidFill>
            <a:schemeClr val="tx1"/>
          </a:solidFill>
          <a:latin typeface="+mn-lt"/>
          <a:ea typeface="MS PGothic" pitchFamily="34" charset="-128"/>
        </a:defRPr>
      </a:lvl4pPr>
      <a:lvl5pPr marL="2057400" indent="-228600" algn="l" rtl="0" eaLnBrk="1" fontAlgn="base" hangingPunct="1">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ll.mit.edu/career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ext Box 2"/>
          <p:cNvSpPr txBox="1">
            <a:spLocks noChangeArrowheads="1"/>
          </p:cNvSpPr>
          <p:nvPr/>
        </p:nvSpPr>
        <p:spPr bwMode="auto">
          <a:xfrm>
            <a:off x="474663" y="2779709"/>
            <a:ext cx="8093075"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just" eaLnBrk="1" hangingPunct="1">
              <a:lnSpc>
                <a:spcPct val="95000"/>
              </a:lnSpc>
            </a:pPr>
            <a:endParaRPr lang="en-US" altLang="en-US" sz="900" dirty="0">
              <a:latin typeface="Arial" pitchFamily="34" charset="0"/>
            </a:endParaRPr>
          </a:p>
          <a:p>
            <a:pPr algn="just" eaLnBrk="1" hangingPunct="1">
              <a:lnSpc>
                <a:spcPct val="95000"/>
              </a:lnSpc>
            </a:pPr>
            <a:r>
              <a:rPr lang="en-US" altLang="en-US" sz="900" dirty="0">
                <a:latin typeface="Arial" pitchFamily="34" charset="0"/>
              </a:rPr>
              <a:t>MIT Lincoln Laboratory offers scientists and engineers the opportunity to work on challenging problems critical to national security. A Department of Defense federally funded research and development center (FFRDC), Lincoln Laboratory has a focused commitment to research and development, with an emphasis on building prototypes and demonstrating operational systems under live test conditions that meet real-world requirements.</a:t>
            </a:r>
          </a:p>
          <a:p>
            <a:pPr algn="just" eaLnBrk="1" hangingPunct="1">
              <a:lnSpc>
                <a:spcPct val="95000"/>
              </a:lnSpc>
            </a:pPr>
            <a:endParaRPr lang="en-US" altLang="en-US" sz="900" dirty="0">
              <a:latin typeface="Arial" pitchFamily="34" charset="0"/>
            </a:endParaRPr>
          </a:p>
          <a:p>
            <a:pPr algn="just" eaLnBrk="1" hangingPunct="1">
              <a:lnSpc>
                <a:spcPct val="95000"/>
              </a:lnSpc>
            </a:pPr>
            <a:r>
              <a:rPr lang="en-US" altLang="en-US" sz="900" dirty="0">
                <a:latin typeface="Arial" pitchFamily="34" charset="0"/>
              </a:rPr>
              <a:t>Three areas constitute the core of the work performed at Lincoln Laboratory: sensors, information extraction (signal processing and embedded computing), and communications, all supported by a broad research base in advanced electronics.</a:t>
            </a:r>
          </a:p>
          <a:p>
            <a:pPr algn="just" eaLnBrk="1" hangingPunct="1">
              <a:lnSpc>
                <a:spcPct val="95000"/>
              </a:lnSpc>
            </a:pPr>
            <a:endParaRPr lang="en-US" altLang="en-US" sz="900" dirty="0">
              <a:latin typeface="Arial" pitchFamily="34" charset="0"/>
            </a:endParaRPr>
          </a:p>
          <a:p>
            <a:pPr algn="just" eaLnBrk="1" hangingPunct="1">
              <a:lnSpc>
                <a:spcPct val="95000"/>
              </a:lnSpc>
            </a:pPr>
            <a:r>
              <a:rPr lang="en-US" altLang="en-US" sz="900" dirty="0">
                <a:latin typeface="Arial" pitchFamily="34" charset="0"/>
              </a:rPr>
              <a:t>If you are pursuing a BS/MS/PhD in any of the following majors, or a comparable scientific or technical field, our technical staff would like to meet you.</a:t>
            </a:r>
          </a:p>
        </p:txBody>
      </p:sp>
      <p:sp>
        <p:nvSpPr>
          <p:cNvPr id="2050" name="Text Box 5"/>
          <p:cNvSpPr txBox="1">
            <a:spLocks noChangeArrowheads="1"/>
          </p:cNvSpPr>
          <p:nvPr/>
        </p:nvSpPr>
        <p:spPr bwMode="auto">
          <a:xfrm>
            <a:off x="666084" y="4060821"/>
            <a:ext cx="1735138"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lnSpc>
                <a:spcPct val="95000"/>
              </a:lnSpc>
            </a:pPr>
            <a:r>
              <a:rPr lang="en-US" altLang="en-US" sz="900" b="1" dirty="0">
                <a:solidFill>
                  <a:srgbClr val="EA7E23"/>
                </a:solidFill>
                <a:latin typeface="Arial" pitchFamily="34" charset="0"/>
              </a:rPr>
              <a:t>• Electrical Engineering</a:t>
            </a:r>
          </a:p>
          <a:p>
            <a:pPr eaLnBrk="1" hangingPunct="1">
              <a:lnSpc>
                <a:spcPct val="95000"/>
              </a:lnSpc>
            </a:pPr>
            <a:r>
              <a:rPr lang="en-US" altLang="en-US" sz="900" b="1" dirty="0">
                <a:solidFill>
                  <a:srgbClr val="EA7E23"/>
                </a:solidFill>
                <a:latin typeface="Arial" pitchFamily="34" charset="0"/>
              </a:rPr>
              <a:t>• Computer Science</a:t>
            </a:r>
          </a:p>
        </p:txBody>
      </p:sp>
      <p:sp>
        <p:nvSpPr>
          <p:cNvPr id="2051" name="Text Box 6"/>
          <p:cNvSpPr txBox="1">
            <a:spLocks noChangeArrowheads="1"/>
          </p:cNvSpPr>
          <p:nvPr/>
        </p:nvSpPr>
        <p:spPr bwMode="auto">
          <a:xfrm>
            <a:off x="2336134" y="4060821"/>
            <a:ext cx="1198563"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lnSpc>
                <a:spcPct val="95000"/>
              </a:lnSpc>
            </a:pPr>
            <a:r>
              <a:rPr lang="en-US" altLang="en-US" sz="900" b="1">
                <a:solidFill>
                  <a:srgbClr val="EA7E23"/>
                </a:solidFill>
                <a:latin typeface="Arial" pitchFamily="34" charset="0"/>
              </a:rPr>
              <a:t>• Physics</a:t>
            </a:r>
          </a:p>
          <a:p>
            <a:pPr eaLnBrk="1" hangingPunct="1">
              <a:lnSpc>
                <a:spcPct val="95000"/>
              </a:lnSpc>
            </a:pPr>
            <a:r>
              <a:rPr lang="en-US" altLang="en-US" sz="900" b="1">
                <a:solidFill>
                  <a:srgbClr val="EA7E23"/>
                </a:solidFill>
                <a:latin typeface="Arial" pitchFamily="34" charset="0"/>
              </a:rPr>
              <a:t>• Mathematics</a:t>
            </a:r>
          </a:p>
        </p:txBody>
      </p:sp>
      <p:sp>
        <p:nvSpPr>
          <p:cNvPr id="2052" name="Text Box 7"/>
          <p:cNvSpPr txBox="1">
            <a:spLocks noChangeArrowheads="1"/>
          </p:cNvSpPr>
          <p:nvPr/>
        </p:nvSpPr>
        <p:spPr bwMode="auto">
          <a:xfrm>
            <a:off x="3520409" y="4060821"/>
            <a:ext cx="1833563"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lnSpc>
                <a:spcPct val="95000"/>
              </a:lnSpc>
            </a:pPr>
            <a:r>
              <a:rPr lang="en-US" altLang="en-US" sz="900" b="1" dirty="0">
                <a:solidFill>
                  <a:srgbClr val="EA7E23"/>
                </a:solidFill>
                <a:latin typeface="Arial" pitchFamily="34" charset="0"/>
              </a:rPr>
              <a:t>• Materials Science</a:t>
            </a:r>
          </a:p>
          <a:p>
            <a:pPr eaLnBrk="1" hangingPunct="1">
              <a:lnSpc>
                <a:spcPct val="95000"/>
              </a:lnSpc>
            </a:pPr>
            <a:r>
              <a:rPr lang="en-US" altLang="en-US" sz="900" b="1" dirty="0">
                <a:solidFill>
                  <a:srgbClr val="EA7E23"/>
                </a:solidFill>
                <a:latin typeface="Arial" pitchFamily="34" charset="0"/>
              </a:rPr>
              <a:t>• Mechanical Engineering</a:t>
            </a:r>
          </a:p>
        </p:txBody>
      </p:sp>
      <p:sp>
        <p:nvSpPr>
          <p:cNvPr id="2053" name="Text Box 9"/>
          <p:cNvSpPr txBox="1">
            <a:spLocks noChangeArrowheads="1"/>
          </p:cNvSpPr>
          <p:nvPr/>
        </p:nvSpPr>
        <p:spPr bwMode="auto">
          <a:xfrm>
            <a:off x="5279359" y="4060821"/>
            <a:ext cx="2112963" cy="35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lnSpc>
                <a:spcPct val="95000"/>
              </a:lnSpc>
            </a:pPr>
            <a:r>
              <a:rPr lang="en-US" altLang="en-US" sz="900" b="1" dirty="0">
                <a:solidFill>
                  <a:srgbClr val="EA7E23"/>
                </a:solidFill>
                <a:latin typeface="Arial" pitchFamily="34" charset="0"/>
              </a:rPr>
              <a:t>• Aeronautics/Astronautics</a:t>
            </a:r>
          </a:p>
          <a:p>
            <a:pPr eaLnBrk="1" hangingPunct="1">
              <a:lnSpc>
                <a:spcPct val="95000"/>
              </a:lnSpc>
            </a:pPr>
            <a:r>
              <a:rPr lang="en-US" altLang="en-US" sz="900" b="1" dirty="0">
                <a:solidFill>
                  <a:srgbClr val="EA7E23"/>
                </a:solidFill>
                <a:latin typeface="Arial" pitchFamily="34" charset="0"/>
              </a:rPr>
              <a:t>• </a:t>
            </a:r>
            <a:r>
              <a:rPr lang="en-US" altLang="en-US" sz="900" b="1" dirty="0" smtClean="0">
                <a:solidFill>
                  <a:srgbClr val="EA7E23"/>
                </a:solidFill>
                <a:latin typeface="Arial" pitchFamily="34" charset="0"/>
              </a:rPr>
              <a:t>Biology/Biochemistry  </a:t>
            </a:r>
            <a:endParaRPr lang="en-US" altLang="en-US" sz="900" b="1" dirty="0">
              <a:solidFill>
                <a:srgbClr val="EA7E23"/>
              </a:solidFill>
              <a:latin typeface="Arial" pitchFamily="34" charset="0"/>
            </a:endParaRPr>
          </a:p>
        </p:txBody>
      </p:sp>
      <p:sp>
        <p:nvSpPr>
          <p:cNvPr id="2054" name="Text Box 11"/>
          <p:cNvSpPr txBox="1">
            <a:spLocks noChangeArrowheads="1"/>
          </p:cNvSpPr>
          <p:nvPr/>
        </p:nvSpPr>
        <p:spPr bwMode="auto">
          <a:xfrm>
            <a:off x="471488" y="1476637"/>
            <a:ext cx="81613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2339975" algn="l"/>
              </a:tabLst>
              <a:defRPr sz="2400">
                <a:solidFill>
                  <a:schemeClr val="tx1"/>
                </a:solidFill>
                <a:latin typeface="Times New Roman" pitchFamily="18" charset="0"/>
                <a:ea typeface="MS PGothic" pitchFamily="34" charset="-128"/>
              </a:defRPr>
            </a:lvl1pPr>
            <a:lvl2pPr marL="742950" indent="-285750" eaLnBrk="0" hangingPunct="0">
              <a:tabLst>
                <a:tab pos="2339975" algn="l"/>
              </a:tabLst>
              <a:defRPr sz="2400">
                <a:solidFill>
                  <a:schemeClr val="tx1"/>
                </a:solidFill>
                <a:latin typeface="Times New Roman" pitchFamily="18" charset="0"/>
                <a:ea typeface="MS PGothic" pitchFamily="34" charset="-128"/>
              </a:defRPr>
            </a:lvl2pPr>
            <a:lvl3pPr marL="1143000" indent="-228600" eaLnBrk="0" hangingPunct="0">
              <a:tabLst>
                <a:tab pos="2339975" algn="l"/>
              </a:tabLst>
              <a:defRPr sz="2400">
                <a:solidFill>
                  <a:schemeClr val="tx1"/>
                </a:solidFill>
                <a:latin typeface="Times New Roman" pitchFamily="18" charset="0"/>
                <a:ea typeface="MS PGothic" pitchFamily="34" charset="-128"/>
              </a:defRPr>
            </a:lvl3pPr>
            <a:lvl4pPr marL="1600200" indent="-228600" eaLnBrk="0" hangingPunct="0">
              <a:tabLst>
                <a:tab pos="2339975" algn="l"/>
              </a:tabLst>
              <a:defRPr sz="2400">
                <a:solidFill>
                  <a:schemeClr val="tx1"/>
                </a:solidFill>
                <a:latin typeface="Times New Roman" pitchFamily="18" charset="0"/>
                <a:ea typeface="MS PGothic" pitchFamily="34" charset="-128"/>
              </a:defRPr>
            </a:lvl4pPr>
            <a:lvl5pPr marL="2057400" indent="-228600" eaLnBrk="0" hangingPunct="0">
              <a:tabLst>
                <a:tab pos="2339975" algn="l"/>
              </a:tabLst>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9pPr>
          </a:lstStyle>
          <a:p>
            <a:pPr eaLnBrk="1" hangingPunct="1"/>
            <a:r>
              <a:rPr lang="en-US" altLang="en-US" sz="1000" b="1" dirty="0">
                <a:latin typeface="Arial" pitchFamily="34" charset="0"/>
              </a:rPr>
              <a:t>On-Campus Recruiting at: </a:t>
            </a:r>
            <a:r>
              <a:rPr lang="en-US" altLang="en-US" sz="1800" b="1" dirty="0" smtClean="0">
                <a:solidFill>
                  <a:srgbClr val="EA7E23"/>
                </a:solidFill>
                <a:latin typeface="Arial" pitchFamily="34" charset="0"/>
              </a:rPr>
              <a:t>Worcester Polytechnic Institute</a:t>
            </a:r>
            <a:endParaRPr lang="en-US" altLang="en-US" sz="1800" b="1" dirty="0">
              <a:solidFill>
                <a:srgbClr val="EA7E23"/>
              </a:solidFill>
              <a:latin typeface="Arial" pitchFamily="34" charset="0"/>
            </a:endParaRPr>
          </a:p>
        </p:txBody>
      </p:sp>
      <p:sp>
        <p:nvSpPr>
          <p:cNvPr id="2055" name="Text Box 12"/>
          <p:cNvSpPr txBox="1">
            <a:spLocks noChangeArrowheads="1"/>
          </p:cNvSpPr>
          <p:nvPr/>
        </p:nvSpPr>
        <p:spPr bwMode="auto">
          <a:xfrm>
            <a:off x="495300" y="4421188"/>
            <a:ext cx="8020050" cy="232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ea typeface="MS PGothic" pitchFamily="34" charset="-128"/>
              </a:defRPr>
            </a:lvl1pPr>
            <a:lvl2pPr marL="406400" indent="-11430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spcAft>
                <a:spcPts val="600"/>
              </a:spcAft>
            </a:pPr>
            <a:r>
              <a:rPr lang="en-US" altLang="en-US" sz="900" dirty="0" smtClean="0">
                <a:latin typeface="Arial" pitchFamily="34" charset="0"/>
              </a:rPr>
              <a:t>To be considered for an on-campus interview, please apply to:</a:t>
            </a:r>
          </a:p>
          <a:p>
            <a:pPr eaLnBrk="1" hangingPunct="1">
              <a:lnSpc>
                <a:spcPct val="95000"/>
              </a:lnSpc>
            </a:pPr>
            <a:r>
              <a:rPr lang="en-US" altLang="en-US" sz="900" dirty="0" smtClean="0">
                <a:latin typeface="Arial" pitchFamily="34" charset="0"/>
              </a:rPr>
              <a:t>  1. Your Career Center</a:t>
            </a:r>
            <a:r>
              <a:rPr lang="ja-JP" altLang="en-US" sz="900" dirty="0" smtClean="0">
                <a:latin typeface="Arial" pitchFamily="34" charset="0"/>
              </a:rPr>
              <a:t>’</a:t>
            </a:r>
            <a:r>
              <a:rPr lang="en-US" altLang="ja-JP" sz="900" dirty="0" smtClean="0">
                <a:latin typeface="Arial" pitchFamily="34" charset="0"/>
              </a:rPr>
              <a:t>s online recruiting system </a:t>
            </a:r>
            <a:r>
              <a:rPr lang="en-US" altLang="ja-JP" sz="900" b="1" dirty="0" smtClean="0">
                <a:latin typeface="Arial" pitchFamily="34" charset="0"/>
              </a:rPr>
              <a:t>AND</a:t>
            </a:r>
          </a:p>
          <a:p>
            <a:pPr eaLnBrk="1" hangingPunct="1">
              <a:spcAft>
                <a:spcPts val="600"/>
              </a:spcAft>
            </a:pPr>
            <a:r>
              <a:rPr lang="en-US" altLang="en-US" sz="900" dirty="0" smtClean="0">
                <a:latin typeface="Arial" pitchFamily="34" charset="0"/>
              </a:rPr>
              <a:t>  2</a:t>
            </a:r>
            <a:r>
              <a:rPr lang="en-US" altLang="en-US" sz="900" dirty="0">
                <a:latin typeface="Arial" pitchFamily="34" charset="0"/>
              </a:rPr>
              <a:t>. </a:t>
            </a:r>
            <a:r>
              <a:rPr lang="en-US" altLang="en-US" sz="900" dirty="0" smtClean="0">
                <a:latin typeface="Arial" pitchFamily="34" charset="0"/>
              </a:rPr>
              <a:t> Submit </a:t>
            </a:r>
            <a:r>
              <a:rPr lang="en-US" altLang="en-US" sz="900" dirty="0">
                <a:latin typeface="Arial" pitchFamily="34" charset="0"/>
              </a:rPr>
              <a:t>your resume to MIT Lincoln Laboratory</a:t>
            </a:r>
            <a:r>
              <a:rPr lang="ja-JP" altLang="en-US" sz="900" dirty="0">
                <a:latin typeface="Arial" pitchFamily="34" charset="0"/>
              </a:rPr>
              <a:t>’</a:t>
            </a:r>
            <a:r>
              <a:rPr lang="en-US" altLang="ja-JP" sz="900" dirty="0">
                <a:latin typeface="Arial" pitchFamily="34" charset="0"/>
              </a:rPr>
              <a:t>s </a:t>
            </a:r>
            <a:r>
              <a:rPr lang="en-US" altLang="ja-JP" sz="900">
                <a:latin typeface="Arial" pitchFamily="34" charset="0"/>
              </a:rPr>
              <a:t>website </a:t>
            </a:r>
            <a:r>
              <a:rPr lang="en-US" altLang="ja-JP" sz="900">
                <a:latin typeface="Arial" pitchFamily="34" charset="0"/>
                <a:hlinkClick r:id="rId2"/>
              </a:rPr>
              <a:t>https://</a:t>
            </a:r>
            <a:r>
              <a:rPr lang="en-US" altLang="ja-JP" sz="900" smtClean="0">
                <a:latin typeface="Arial" pitchFamily="34" charset="0"/>
                <a:hlinkClick r:id="rId2"/>
              </a:rPr>
              <a:t>www.ll.mit.edu/careers</a:t>
            </a:r>
            <a:r>
              <a:rPr lang="en-US" altLang="ja-JP" sz="900" smtClean="0">
                <a:latin typeface="Arial" pitchFamily="34" charset="0"/>
              </a:rPr>
              <a:t> </a:t>
            </a:r>
          </a:p>
          <a:p>
            <a:pPr eaLnBrk="1" hangingPunct="1">
              <a:spcAft>
                <a:spcPts val="600"/>
              </a:spcAft>
            </a:pPr>
            <a:r>
              <a:rPr lang="en-US" altLang="en-US" sz="900" smtClean="0">
                <a:latin typeface="Arial" pitchFamily="34" charset="0"/>
              </a:rPr>
              <a:t>Type </a:t>
            </a:r>
            <a:r>
              <a:rPr lang="en-US" altLang="en-US" sz="900" dirty="0">
                <a:latin typeface="Arial" pitchFamily="34" charset="0"/>
              </a:rPr>
              <a:t>your school name in </a:t>
            </a:r>
            <a:r>
              <a:rPr lang="en-US" altLang="en-US" sz="900" b="1" dirty="0">
                <a:latin typeface="Arial" pitchFamily="34" charset="0"/>
              </a:rPr>
              <a:t>Search Jobs </a:t>
            </a:r>
            <a:r>
              <a:rPr lang="en-US" altLang="en-US" sz="900" dirty="0">
                <a:latin typeface="Arial" pitchFamily="34" charset="0"/>
              </a:rPr>
              <a:t>and hit return.</a:t>
            </a:r>
          </a:p>
          <a:p>
            <a:pPr lvl="1" eaLnBrk="1" hangingPunct="1">
              <a:buFont typeface="Arial" pitchFamily="34" charset="0"/>
              <a:buChar char="•"/>
            </a:pPr>
            <a:r>
              <a:rPr lang="en-US" altLang="en-US" sz="900" dirty="0">
                <a:latin typeface="Arial" pitchFamily="34" charset="0"/>
              </a:rPr>
              <a:t>Select your campus from the answer set and apply from there</a:t>
            </a:r>
            <a:r>
              <a:rPr lang="en-US" altLang="en-US" sz="900" b="1" dirty="0">
                <a:latin typeface="Arial" pitchFamily="34" charset="0"/>
              </a:rPr>
              <a:t>.  </a:t>
            </a:r>
          </a:p>
          <a:p>
            <a:pPr lvl="1" eaLnBrk="1" hangingPunct="1">
              <a:lnSpc>
                <a:spcPct val="95000"/>
              </a:lnSpc>
              <a:buFont typeface="Arial" pitchFamily="34" charset="0"/>
              <a:buChar char="•"/>
            </a:pPr>
            <a:r>
              <a:rPr lang="en-US" altLang="en-US" sz="900" b="1" dirty="0">
                <a:latin typeface="Arial" pitchFamily="34" charset="0"/>
              </a:rPr>
              <a:t>In addition to applying for a campus interview, we encourage you to apply to specific full-time, summer internship, and co-op opportunities</a:t>
            </a:r>
            <a:r>
              <a:rPr lang="en-US" altLang="en-US" sz="900" b="1" dirty="0" smtClean="0">
                <a:latin typeface="Arial" pitchFamily="34" charset="0"/>
              </a:rPr>
              <a:t>.</a:t>
            </a:r>
          </a:p>
          <a:p>
            <a:pPr lvl="1" eaLnBrk="1" hangingPunct="1">
              <a:lnSpc>
                <a:spcPct val="95000"/>
              </a:lnSpc>
              <a:buFont typeface="Arial" pitchFamily="34" charset="0"/>
              <a:buChar char="•"/>
            </a:pPr>
            <a:endParaRPr lang="en-US" altLang="en-US" sz="900" dirty="0" smtClean="0">
              <a:latin typeface="Arial" pitchFamily="34" charset="0"/>
            </a:endParaRPr>
          </a:p>
          <a:p>
            <a:pPr eaLnBrk="1" hangingPunct="1">
              <a:lnSpc>
                <a:spcPct val="95000"/>
              </a:lnSpc>
            </a:pPr>
            <a:r>
              <a:rPr lang="en-US" altLang="en-US" sz="900" dirty="0" smtClean="0">
                <a:latin typeface="Arial" pitchFamily="34" charset="0"/>
                <a:cs typeface="Arial" pitchFamily="34" charset="0"/>
              </a:rPr>
              <a:t>MIT Lincoln Laboratory is an Equal Employment Opportunity (EEO) employer. All qualified applicants will receive consideration for employment and will not be discriminated against on the basis of race, color, religion, sex, sexual orientation, gender identity, national origin, age, veteran status, disability status, or genetic information. </a:t>
            </a:r>
            <a:r>
              <a:rPr lang="en-US" altLang="en-US" sz="900" b="1" dirty="0" smtClean="0">
                <a:latin typeface="Arial" pitchFamily="34" charset="0"/>
                <a:cs typeface="Arial" pitchFamily="34" charset="0"/>
              </a:rPr>
              <a:t>Due to the unique nature of our work, we require U.S. citizenship.</a:t>
            </a:r>
          </a:p>
          <a:p>
            <a:pPr eaLnBrk="1" hangingPunct="1">
              <a:lnSpc>
                <a:spcPct val="95000"/>
              </a:lnSpc>
            </a:pPr>
            <a:endParaRPr lang="en-US" altLang="en-US" sz="900" dirty="0">
              <a:latin typeface="Arial" pitchFamily="34" charset="0"/>
            </a:endParaRPr>
          </a:p>
          <a:p>
            <a:pPr eaLnBrk="1" hangingPunct="1">
              <a:lnSpc>
                <a:spcPct val="95000"/>
              </a:lnSpc>
            </a:pPr>
            <a:r>
              <a:rPr lang="en-US" altLang="en-US" sz="900" dirty="0">
                <a:latin typeface="Arial" pitchFamily="34" charset="0"/>
              </a:rPr>
              <a:t>244 Wood Street</a:t>
            </a:r>
          </a:p>
          <a:p>
            <a:pPr eaLnBrk="1" hangingPunct="1">
              <a:lnSpc>
                <a:spcPct val="95000"/>
              </a:lnSpc>
            </a:pPr>
            <a:r>
              <a:rPr lang="en-US" altLang="en-US" sz="900" dirty="0">
                <a:latin typeface="Arial" pitchFamily="34" charset="0"/>
              </a:rPr>
              <a:t>Lexington, Massachusetts 02420-9108</a:t>
            </a:r>
          </a:p>
          <a:p>
            <a:pPr eaLnBrk="1" hangingPunct="1">
              <a:lnSpc>
                <a:spcPct val="95000"/>
              </a:lnSpc>
            </a:pPr>
            <a:r>
              <a:rPr lang="en-US" altLang="en-US" sz="900" dirty="0">
                <a:latin typeface="Arial" pitchFamily="34" charset="0"/>
              </a:rPr>
              <a:t>781-981-5500</a:t>
            </a:r>
          </a:p>
        </p:txBody>
      </p:sp>
      <p:sp>
        <p:nvSpPr>
          <p:cNvPr id="2059" name="Rectangle 11"/>
          <p:cNvSpPr>
            <a:spLocks noChangeArrowheads="1"/>
          </p:cNvSpPr>
          <p:nvPr/>
        </p:nvSpPr>
        <p:spPr bwMode="auto">
          <a:xfrm>
            <a:off x="495300" y="1938302"/>
            <a:ext cx="4363571"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2339975" algn="l"/>
              </a:tabLst>
              <a:defRPr sz="2400">
                <a:solidFill>
                  <a:schemeClr val="tx1"/>
                </a:solidFill>
                <a:latin typeface="Times New Roman" pitchFamily="18" charset="0"/>
                <a:ea typeface="MS PGothic" pitchFamily="34" charset="-128"/>
              </a:defRPr>
            </a:lvl1pPr>
            <a:lvl2pPr marL="742950" indent="-285750" eaLnBrk="0" hangingPunct="0">
              <a:tabLst>
                <a:tab pos="2339975" algn="l"/>
              </a:tabLst>
              <a:defRPr sz="2400">
                <a:solidFill>
                  <a:schemeClr val="tx1"/>
                </a:solidFill>
                <a:latin typeface="Times New Roman" pitchFamily="18" charset="0"/>
                <a:ea typeface="MS PGothic" pitchFamily="34" charset="-128"/>
              </a:defRPr>
            </a:lvl2pPr>
            <a:lvl3pPr marL="1143000" indent="-228600" eaLnBrk="0" hangingPunct="0">
              <a:tabLst>
                <a:tab pos="2339975" algn="l"/>
              </a:tabLst>
              <a:defRPr sz="2400">
                <a:solidFill>
                  <a:schemeClr val="tx1"/>
                </a:solidFill>
                <a:latin typeface="Times New Roman" pitchFamily="18" charset="0"/>
                <a:ea typeface="MS PGothic" pitchFamily="34" charset="-128"/>
              </a:defRPr>
            </a:lvl3pPr>
            <a:lvl4pPr marL="1600200" indent="-228600" eaLnBrk="0" hangingPunct="0">
              <a:tabLst>
                <a:tab pos="2339975" algn="l"/>
              </a:tabLst>
              <a:defRPr sz="2400">
                <a:solidFill>
                  <a:schemeClr val="tx1"/>
                </a:solidFill>
                <a:latin typeface="Times New Roman" pitchFamily="18" charset="0"/>
                <a:ea typeface="MS PGothic" pitchFamily="34" charset="-128"/>
              </a:defRPr>
            </a:lvl4pPr>
            <a:lvl5pPr marL="2057400" indent="-228600" eaLnBrk="0" hangingPunct="0">
              <a:tabLst>
                <a:tab pos="2339975" algn="l"/>
              </a:tabLst>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tabLst>
                <a:tab pos="2339975" algn="l"/>
              </a:tabLst>
              <a:defRPr sz="2400">
                <a:solidFill>
                  <a:schemeClr val="tx1"/>
                </a:solidFill>
                <a:latin typeface="Times New Roman" pitchFamily="18" charset="0"/>
                <a:ea typeface="MS PGothic" pitchFamily="34" charset="-128"/>
              </a:defRPr>
            </a:lvl9pPr>
          </a:lstStyle>
          <a:p>
            <a:pPr eaLnBrk="1" hangingPunct="1"/>
            <a:r>
              <a:rPr lang="en-US" altLang="en-US" sz="1400" b="1" dirty="0">
                <a:latin typeface="Arial" pitchFamily="34" charset="0"/>
              </a:rPr>
              <a:t>Career </a:t>
            </a:r>
            <a:r>
              <a:rPr lang="en-US" altLang="en-US" sz="1400" b="1" dirty="0" smtClean="0">
                <a:latin typeface="Arial" pitchFamily="34" charset="0"/>
              </a:rPr>
              <a:t>Fair:</a:t>
            </a:r>
            <a:endParaRPr lang="en-US" altLang="en-US" sz="1400" b="1" dirty="0">
              <a:latin typeface="Arial" pitchFamily="34" charset="0"/>
            </a:endParaRPr>
          </a:p>
          <a:p>
            <a:pPr eaLnBrk="1" hangingPunct="1"/>
            <a:r>
              <a:rPr lang="en-US" altLang="en-US" sz="1400" dirty="0" smtClean="0">
                <a:solidFill>
                  <a:srgbClr val="EB7A1A"/>
                </a:solidFill>
                <a:latin typeface="Arial" pitchFamily="34" charset="0"/>
              </a:rPr>
              <a:t>Thursday, February 21, 2019</a:t>
            </a:r>
          </a:p>
          <a:p>
            <a:pPr eaLnBrk="1" hangingPunct="1"/>
            <a:r>
              <a:rPr lang="en-US" altLang="en-US" sz="1400" dirty="0" smtClean="0">
                <a:solidFill>
                  <a:srgbClr val="EB7A1A"/>
                </a:solidFill>
                <a:latin typeface="Arial" pitchFamily="34" charset="0"/>
              </a:rPr>
              <a:t>Spring Career Fair 2019</a:t>
            </a:r>
            <a:endParaRPr lang="en-US" altLang="en-US" sz="1400" dirty="0" smtClean="0">
              <a:solidFill>
                <a:srgbClr val="EB7A1A"/>
              </a:solidFill>
              <a:latin typeface="Arial" pitchFamily="34" charset="0"/>
            </a:endParaRPr>
          </a:p>
          <a:p>
            <a:pPr eaLnBrk="1" hangingPunct="1"/>
            <a:endParaRPr lang="en-US" altLang="en-US" sz="1000" dirty="0">
              <a:solidFill>
                <a:srgbClr val="EB7A1A"/>
              </a:solidFill>
              <a:latin typeface="Arial" pitchFamily="34" charset="0"/>
            </a:endParaRPr>
          </a:p>
        </p:txBody>
      </p:sp>
      <p:sp>
        <p:nvSpPr>
          <p:cNvPr id="2060" name="Rectangle 3"/>
          <p:cNvSpPr>
            <a:spLocks noChangeArrowheads="1"/>
          </p:cNvSpPr>
          <p:nvPr/>
        </p:nvSpPr>
        <p:spPr bwMode="auto">
          <a:xfrm>
            <a:off x="615950" y="1019175"/>
            <a:ext cx="21739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defRPr/>
            </a:pPr>
            <a:r>
              <a:rPr lang="en-US" sz="1200" dirty="0" smtClean="0">
                <a:solidFill>
                  <a:schemeClr val="bg1"/>
                </a:solidFill>
                <a:latin typeface="Arial" charset="0"/>
                <a:ea typeface="ＭＳ Ｐゴシック" charset="0"/>
                <a:cs typeface="ＭＳ Ｐゴシック" charset="0"/>
              </a:rPr>
              <a:t>Create, Prototype, Deliver &gt;&gt;</a:t>
            </a:r>
            <a:endParaRPr lang="en-US" sz="1200" dirty="0">
              <a:solidFill>
                <a:schemeClr val="bg1">
                  <a:lumMod val="95000"/>
                </a:schemeClr>
              </a:solidFill>
              <a:latin typeface="Arial" charset="0"/>
              <a:ea typeface="ＭＳ Ｐゴシック" charset="0"/>
              <a:cs typeface="ＭＳ Ｐゴシック" charset="0"/>
            </a:endParaRPr>
          </a:p>
          <a:p>
            <a:pPr>
              <a:defRPr/>
            </a:pPr>
            <a:endParaRPr lang="en-US" sz="1200" dirty="0">
              <a:solidFill>
                <a:schemeClr val="bg1"/>
              </a:solidFill>
              <a:latin typeface="Arial" charset="0"/>
              <a:ea typeface="ＭＳ Ｐゴシック" charset="0"/>
              <a:cs typeface="ＭＳ Ｐゴシック" charset="0"/>
            </a:endParaRPr>
          </a:p>
        </p:txBody>
      </p:sp>
      <p:sp>
        <p:nvSpPr>
          <p:cNvPr id="2061" name="Rectangle 3"/>
          <p:cNvSpPr>
            <a:spLocks noChangeArrowheads="1"/>
          </p:cNvSpPr>
          <p:nvPr/>
        </p:nvSpPr>
        <p:spPr bwMode="auto">
          <a:xfrm>
            <a:off x="6956153" y="1019175"/>
            <a:ext cx="14864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r" eaLnBrk="1" hangingPunct="1"/>
            <a:r>
              <a:rPr lang="en-US" altLang="en-US" sz="1200" dirty="0" smtClean="0">
                <a:solidFill>
                  <a:srgbClr val="FFFFFF"/>
                </a:solidFill>
                <a:latin typeface="Arial" pitchFamily="34" charset="0"/>
              </a:rPr>
              <a:t>WWW.LL.MIT.EDU</a:t>
            </a:r>
            <a:endParaRPr lang="en-US" altLang="en-US" sz="1200" dirty="0">
              <a:solidFill>
                <a:srgbClr val="FFFFFF"/>
              </a:solidFill>
              <a:latin typeface="Arial" pitchFamily="34" charset="0"/>
            </a:endParaRPr>
          </a:p>
        </p:txBody>
      </p:sp>
      <p:sp>
        <p:nvSpPr>
          <p:cNvPr id="15" name="Text Box 9"/>
          <p:cNvSpPr txBox="1">
            <a:spLocks noChangeArrowheads="1"/>
          </p:cNvSpPr>
          <p:nvPr/>
        </p:nvSpPr>
        <p:spPr bwMode="auto">
          <a:xfrm>
            <a:off x="6987214" y="4062389"/>
            <a:ext cx="2112963" cy="35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lnSpc>
                <a:spcPct val="95000"/>
              </a:lnSpc>
            </a:pPr>
            <a:r>
              <a:rPr lang="en-US" altLang="en-US" sz="900" b="1" dirty="0">
                <a:solidFill>
                  <a:srgbClr val="EA7E23"/>
                </a:solidFill>
                <a:latin typeface="Arial" pitchFamily="34" charset="0"/>
              </a:rPr>
              <a:t>• </a:t>
            </a:r>
            <a:r>
              <a:rPr lang="en-US" altLang="en-US" sz="900" b="1" dirty="0" smtClean="0">
                <a:solidFill>
                  <a:srgbClr val="EA7E23"/>
                </a:solidFill>
                <a:latin typeface="Arial" pitchFamily="34" charset="0"/>
              </a:rPr>
              <a:t>Cyber Security</a:t>
            </a:r>
            <a:endParaRPr lang="en-US" altLang="en-US" sz="900" b="1" dirty="0">
              <a:solidFill>
                <a:srgbClr val="EA7E23"/>
              </a:solidFill>
              <a:latin typeface="Arial" pitchFamily="34" charset="0"/>
            </a:endParaRPr>
          </a:p>
          <a:p>
            <a:pPr eaLnBrk="1" hangingPunct="1">
              <a:lnSpc>
                <a:spcPct val="95000"/>
              </a:lnSpc>
            </a:pPr>
            <a:r>
              <a:rPr lang="en-US" altLang="en-US" sz="900" b="1" dirty="0" smtClean="0">
                <a:solidFill>
                  <a:srgbClr val="EA7E23"/>
                </a:solidFill>
                <a:latin typeface="Arial" pitchFamily="34" charset="0"/>
              </a:rPr>
              <a:t>• Ocean Engineering </a:t>
            </a:r>
            <a:r>
              <a:rPr lang="en-US" sz="900" dirty="0" smtClean="0"/>
              <a:t> </a:t>
            </a:r>
            <a:endParaRPr lang="en-US" altLang="en-US" sz="900" b="1" dirty="0">
              <a:solidFill>
                <a:srgbClr val="EA7E23"/>
              </a:solidFill>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510223_Wakeham_Info_Sessio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510223_Wakeham_Info_Session</Template>
  <TotalTime>236</TotalTime>
  <Words>354</Words>
  <Application>Microsoft Office PowerPoint</Application>
  <PresentationFormat>On-screen Show (4:3)</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MS PGothic</vt:lpstr>
      <vt:lpstr>Arial</vt:lpstr>
      <vt:lpstr>Helvetica Neue Medium</vt:lpstr>
      <vt:lpstr>Times New Roman</vt:lpstr>
      <vt:lpstr>510223_Wakeham_Info_Session</vt:lpstr>
      <vt:lpstr>PowerPoint Presentation</vt:lpstr>
    </vt:vector>
  </TitlesOfParts>
  <Company>MIT Lincoln Laboratory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Hersey, Susan - 1190 - MITLL</dc:creator>
  <cp:lastModifiedBy>Walters, Colleen - 1300 - MITLL</cp:lastModifiedBy>
  <cp:revision>23</cp:revision>
  <cp:lastPrinted>2017-08-31T16:49:34Z</cp:lastPrinted>
  <dcterms:created xsi:type="dcterms:W3CDTF">2016-09-01T18:41:30Z</dcterms:created>
  <dcterms:modified xsi:type="dcterms:W3CDTF">2018-12-14T16:58:37Z</dcterms:modified>
</cp:coreProperties>
</file>