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1" r:id="rId3"/>
    <p:sldId id="271" r:id="rId4"/>
    <p:sldId id="265" r:id="rId5"/>
    <p:sldId id="264" r:id="rId6"/>
    <p:sldId id="272" r:id="rId7"/>
    <p:sldId id="259" r:id="rId8"/>
    <p:sldId id="273" r:id="rId9"/>
    <p:sldId id="269" r:id="rId10"/>
    <p:sldId id="270" r:id="rId11"/>
    <p:sldId id="266" r:id="rId12"/>
    <p:sldId id="267" r:id="rId13"/>
    <p:sldId id="26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41FA0-8504-4068-B3EA-C59668A493C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A922-9FDD-47A6-B2CA-ADE0E04DA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CA922-9FDD-47A6-B2CA-ADE0E04DA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2795-0B4F-43B1-BBE8-A62FF1674A01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7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F6E4-9D7B-4DF1-9241-D53C673BEC38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7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264D-2C76-4427-A95A-8B5C7BF434A2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695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5D5E-D7C9-4406-BAEF-D97C86A92114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4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495D-ED24-4271-8BC6-18625738D0D2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67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B39F-86BA-401F-BFF4-73FFD2897274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3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072-5AD0-4754-A4C5-64EA4DDF0981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3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A16-66BC-491C-B1D7-42422C6FC475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3BB0-0075-48C3-BBD3-89CCA2941AAA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E7A7-E3A9-47F3-AEC2-26F9BB0ED49C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9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B503-712C-48CE-A06C-CD4E6E1C5CBD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9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A3E2-1C85-43EC-AE05-FB87CB80F350}" type="datetime1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9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C388-9E07-46D0-B4F4-770833AB3E96}" type="datetime1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5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A854-B917-459F-B8CA-26741D282862}" type="datetime1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7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AC32-BC68-41D1-B7D2-A487D266472E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9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295D-B729-4222-A4BD-0CF18C278824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98E8-9563-43BC-835F-7587F3EC65B7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80EF1A-16CB-4E00-845F-E7892A7E5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7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rence.scipy.org/scipy2013/tutorial_detail.php?id=107" TargetMode="External"/><Relationship Id="rId7" Type="http://schemas.openxmlformats.org/officeDocument/2006/relationships/hyperlink" Target="http://scikit-learn.org/stable/auto_examples/index.html" TargetMode="External"/><Relationship Id="rId2" Type="http://schemas.openxmlformats.org/officeDocument/2006/relationships/hyperlink" Target="http://scikit-learn.org/stable/modules/preprocess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ikit-learn.org/stable/modules/classes.html" TargetMode="External"/><Relationship Id="rId5" Type="http://schemas.openxmlformats.org/officeDocument/2006/relationships/hyperlink" Target="http://scikit-learn.org/stable/user_guide.html" TargetMode="External"/><Relationship Id="rId4" Type="http://schemas.openxmlformats.org/officeDocument/2006/relationships/hyperlink" Target="http://scikit-learn.org/stable/tutorial/basic/tutorial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Preprocessing in Python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Ahmedul Kabir</a:t>
            </a:r>
          </a:p>
          <a:p>
            <a:r>
              <a:rPr lang="en-US" dirty="0" smtClean="0"/>
              <a:t>TA, CS 548, Spring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Scikit</a:t>
            </a:r>
            <a:r>
              <a:rPr lang="en-US" sz="2400" dirty="0" smtClean="0"/>
              <a:t>-learn doesn’t have a direct class that performs discretization.</a:t>
            </a:r>
          </a:p>
          <a:p>
            <a:endParaRPr lang="en-US" sz="2400" dirty="0" smtClean="0"/>
          </a:p>
          <a:p>
            <a:r>
              <a:rPr lang="en-US" sz="2400" dirty="0" smtClean="0"/>
              <a:t>Can be performed with </a:t>
            </a:r>
            <a:r>
              <a:rPr lang="en-US" sz="2400" b="1" dirty="0" smtClean="0"/>
              <a:t>cut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qcut</a:t>
            </a:r>
            <a:r>
              <a:rPr lang="en-US" sz="2400" dirty="0" smtClean="0"/>
              <a:t> functions available in pandas.</a:t>
            </a:r>
          </a:p>
          <a:p>
            <a:endParaRPr lang="en-US" sz="2400" dirty="0" smtClean="0"/>
          </a:p>
          <a:p>
            <a:r>
              <a:rPr lang="en-US" sz="2400" dirty="0" smtClean="0"/>
              <a:t>Orange has discretization functions in </a:t>
            </a:r>
            <a:r>
              <a:rPr lang="en-US" sz="2400" dirty="0" err="1" smtClean="0"/>
              <a:t>Orange.feature.discretization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6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sklearn.feature_selection</a:t>
            </a:r>
            <a:r>
              <a:rPr lang="en-US" dirty="0"/>
              <a:t> module implements feature selection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classes in this module are:</a:t>
            </a:r>
          </a:p>
          <a:p>
            <a:pPr lvl="1"/>
            <a:r>
              <a:rPr lang="en-US" b="1" i="1" dirty="0" err="1" smtClean="0"/>
              <a:t>GenericUnivariateSelect</a:t>
            </a:r>
            <a:r>
              <a:rPr lang="en-US" dirty="0" smtClean="0"/>
              <a:t>: </a:t>
            </a:r>
            <a:r>
              <a:rPr lang="en-US" dirty="0"/>
              <a:t>Univariate feature </a:t>
            </a:r>
            <a:r>
              <a:rPr lang="en-US" dirty="0" smtClean="0"/>
              <a:t>selector based on statistical tests.</a:t>
            </a:r>
          </a:p>
          <a:p>
            <a:pPr lvl="1"/>
            <a:r>
              <a:rPr lang="en-US" b="1" i="1" dirty="0" err="1" smtClean="0"/>
              <a:t>SelectKBest</a:t>
            </a:r>
            <a:r>
              <a:rPr lang="en-US" dirty="0" smtClean="0"/>
              <a:t>: </a:t>
            </a:r>
            <a:r>
              <a:rPr lang="en-US" dirty="0"/>
              <a:t>Select features according to the k highest scores.</a:t>
            </a:r>
            <a:endParaRPr lang="en-US" dirty="0" smtClean="0"/>
          </a:p>
          <a:p>
            <a:pPr lvl="1"/>
            <a:r>
              <a:rPr lang="en-US" b="1" i="1" dirty="0" smtClean="0"/>
              <a:t>RFE</a:t>
            </a:r>
            <a:r>
              <a:rPr lang="en-US" dirty="0" smtClean="0"/>
              <a:t>: </a:t>
            </a:r>
            <a:r>
              <a:rPr lang="en-US" dirty="0"/>
              <a:t>Feature ranking with recursive feature elimination.</a:t>
            </a:r>
            <a:endParaRPr lang="en-US" dirty="0" smtClean="0"/>
          </a:p>
          <a:p>
            <a:pPr lvl="1"/>
            <a:r>
              <a:rPr lang="en-US" b="1" i="1" dirty="0" err="1" smtClean="0"/>
              <a:t>VarianceThreshold</a:t>
            </a:r>
            <a:r>
              <a:rPr lang="en-US" dirty="0" smtClean="0"/>
              <a:t>: </a:t>
            </a:r>
            <a:r>
              <a:rPr lang="en-US" dirty="0"/>
              <a:t>Feature selector that removes all low-variance features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Scikit</a:t>
            </a:r>
            <a:r>
              <a:rPr lang="en-US" dirty="0" smtClean="0"/>
              <a:t>-learn does not have a CFS implementation, but RFE works in somewhat similar fashion.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7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Reduction: PCA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086" y="1751461"/>
            <a:ext cx="8915400" cy="455380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 err="1"/>
              <a:t>sklearn.decomposition</a:t>
            </a:r>
            <a:r>
              <a:rPr lang="en-US" dirty="0"/>
              <a:t> module includes matrix decomposition algorithms, including </a:t>
            </a:r>
            <a:r>
              <a:rPr lang="en-US" b="1" dirty="0" smtClean="0"/>
              <a:t>PCA</a:t>
            </a:r>
          </a:p>
          <a:p>
            <a:r>
              <a:rPr lang="en-US" b="1" dirty="0" err="1" smtClean="0"/>
              <a:t>sklearn.decomposition.PCA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Important parameters: </a:t>
            </a:r>
          </a:p>
          <a:p>
            <a:pPr lvl="2"/>
            <a:r>
              <a:rPr lang="en-US" b="1" i="1" dirty="0" err="1" smtClean="0"/>
              <a:t>n_components</a:t>
            </a:r>
            <a:r>
              <a:rPr lang="en-US" dirty="0" smtClean="0"/>
              <a:t>: No. of components to keep</a:t>
            </a:r>
          </a:p>
          <a:p>
            <a:pPr lvl="1"/>
            <a:r>
              <a:rPr lang="en-US" dirty="0" smtClean="0"/>
              <a:t>Important attributes: </a:t>
            </a:r>
          </a:p>
          <a:p>
            <a:pPr lvl="2"/>
            <a:r>
              <a:rPr lang="en-US" b="1" i="1" dirty="0" smtClean="0"/>
              <a:t>components</a:t>
            </a:r>
            <a:r>
              <a:rPr lang="en-US" dirty="0" smtClean="0"/>
              <a:t>_ : Components with maximum variance</a:t>
            </a:r>
          </a:p>
          <a:p>
            <a:pPr lvl="2"/>
            <a:r>
              <a:rPr lang="en-US" b="1" i="1" dirty="0" err="1" smtClean="0"/>
              <a:t>explained_variance_ratio</a:t>
            </a:r>
            <a:r>
              <a:rPr lang="en-US" dirty="0" smtClean="0"/>
              <a:t>_ : Percentage </a:t>
            </a:r>
            <a:r>
              <a:rPr lang="en-US" dirty="0"/>
              <a:t>of variance explained by each of the selected </a:t>
            </a:r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Important methods</a:t>
            </a:r>
          </a:p>
          <a:p>
            <a:pPr lvl="2"/>
            <a:r>
              <a:rPr lang="en-US" b="1" i="1" dirty="0" smtClean="0"/>
              <a:t>fit(X</a:t>
            </a:r>
            <a:r>
              <a:rPr lang="en-US" b="1" i="1" dirty="0"/>
              <a:t>[, y])</a:t>
            </a:r>
            <a:r>
              <a:rPr lang="en-US" dirty="0"/>
              <a:t>	Fit the model with X.</a:t>
            </a:r>
          </a:p>
          <a:p>
            <a:pPr lvl="2"/>
            <a:r>
              <a:rPr lang="en-US" b="1" i="1" dirty="0" err="1" smtClean="0"/>
              <a:t>score_samples</a:t>
            </a:r>
            <a:r>
              <a:rPr lang="en-US" b="1" i="1" dirty="0" smtClean="0"/>
              <a:t>(X</a:t>
            </a:r>
            <a:r>
              <a:rPr lang="en-US" b="1" i="1" dirty="0"/>
              <a:t>)</a:t>
            </a:r>
            <a:r>
              <a:rPr lang="en-US" dirty="0"/>
              <a:t>	Return the log-likelihood of each sample</a:t>
            </a:r>
          </a:p>
          <a:p>
            <a:pPr lvl="2"/>
            <a:r>
              <a:rPr lang="en-US" b="1" i="1" dirty="0" smtClean="0"/>
              <a:t>transform(X</a:t>
            </a:r>
            <a:r>
              <a:rPr lang="en-US" b="1" i="1" dirty="0"/>
              <a:t>)</a:t>
            </a:r>
            <a:r>
              <a:rPr lang="en-US" dirty="0"/>
              <a:t>	Apply the dimensionality reduction on X.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random permutation of numbers 1.… n: 			          	    					</a:t>
            </a:r>
            <a:r>
              <a:rPr lang="en-US" b="1" i="1" dirty="0" err="1" smtClean="0"/>
              <a:t>numpy.random.permutation</a:t>
            </a:r>
            <a:r>
              <a:rPr lang="en-US" b="1" i="1" dirty="0" smtClean="0"/>
              <a:t>(n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can randomly generate some toy datasets using Sample generators in </a:t>
            </a:r>
            <a:r>
              <a:rPr lang="en-US" b="1" dirty="0" err="1" smtClean="0"/>
              <a:t>sklearn.datasets</a:t>
            </a:r>
            <a:endParaRPr lang="en-US" b="1" dirty="0" smtClean="0"/>
          </a:p>
          <a:p>
            <a:r>
              <a:rPr lang="en-US" dirty="0" err="1" smtClean="0"/>
              <a:t>Scikit</a:t>
            </a:r>
            <a:r>
              <a:rPr lang="en-US" dirty="0" smtClean="0"/>
              <a:t>-learn doesn’t directly handle categorical/nominal attributes well. In order to use them in the dataset, some sort of encoding needs to be performed.</a:t>
            </a:r>
          </a:p>
          <a:p>
            <a:pPr lvl="1"/>
            <a:r>
              <a:rPr lang="en-US" dirty="0" smtClean="0"/>
              <a:t>One good way to encode categorical attributes: if there are n categories, create n dummy binary variables representing each category.</a:t>
            </a:r>
          </a:p>
          <a:p>
            <a:pPr lvl="1"/>
            <a:r>
              <a:rPr lang="en-US" dirty="0" smtClean="0"/>
              <a:t>Can be done easily using the </a:t>
            </a:r>
            <a:r>
              <a:rPr lang="en-US" b="1" dirty="0" err="1" smtClean="0"/>
              <a:t>sklearn.preprocessing.oneHotEncoder</a:t>
            </a:r>
            <a:r>
              <a:rPr lang="en-US" dirty="0" smtClean="0"/>
              <a:t> class.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7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891" y="2106304"/>
            <a:ext cx="9871195" cy="3777622"/>
          </a:xfrm>
        </p:spPr>
        <p:txBody>
          <a:bodyPr/>
          <a:lstStyle/>
          <a:p>
            <a:r>
              <a:rPr lang="en-US" dirty="0"/>
              <a:t>Preprocessing Modules</a:t>
            </a:r>
            <a:r>
              <a:rPr lang="en-US" dirty="0" smtClean="0"/>
              <a:t>:</a:t>
            </a:r>
            <a:r>
              <a:rPr lang="en-US" dirty="0" smtClean="0">
                <a:hlinkClick r:id="rId2"/>
              </a:rPr>
              <a:t> 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scikit-learn.org/stable/modules/preprocessing.html</a:t>
            </a:r>
            <a:endParaRPr lang="en-US" dirty="0" smtClean="0"/>
          </a:p>
          <a:p>
            <a:r>
              <a:rPr lang="en-US" dirty="0"/>
              <a:t>Video </a:t>
            </a:r>
            <a:r>
              <a:rPr lang="en-US" dirty="0" smtClean="0"/>
              <a:t>Tutorial: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conference.scipy.org/scipy2013/tutorial_detail.php?id=107</a:t>
            </a:r>
            <a:endParaRPr lang="en-US" dirty="0" smtClean="0"/>
          </a:p>
          <a:p>
            <a:pPr fontAlgn="base"/>
            <a:r>
              <a:rPr lang="en-US" dirty="0"/>
              <a:t>Quick Start Tutorial </a:t>
            </a:r>
            <a:r>
              <a:rPr lang="en-US" dirty="0">
                <a:hlinkClick r:id="rId4"/>
              </a:rPr>
              <a:t>http://scikit-learn.org/stable/tutorial/basic/tutorial.html</a:t>
            </a:r>
            <a:endParaRPr lang="en-US" dirty="0"/>
          </a:p>
          <a:p>
            <a:pPr fontAlgn="base"/>
            <a:r>
              <a:rPr lang="en-US" dirty="0"/>
              <a:t>User Guide </a:t>
            </a:r>
            <a:r>
              <a:rPr lang="en-US" dirty="0">
                <a:hlinkClick r:id="rId5"/>
              </a:rPr>
              <a:t>http://scikit-learn.org/stable/user_guide.html</a:t>
            </a:r>
            <a:endParaRPr lang="en-US" dirty="0"/>
          </a:p>
          <a:p>
            <a:pPr fontAlgn="base"/>
            <a:r>
              <a:rPr lang="en-US" dirty="0"/>
              <a:t>API Reference </a:t>
            </a:r>
            <a:r>
              <a:rPr lang="en-US" dirty="0">
                <a:hlinkClick r:id="rId6"/>
              </a:rPr>
              <a:t>http://scikit-learn.org/stable/modules/classes.html</a:t>
            </a:r>
            <a:endParaRPr lang="en-US" dirty="0"/>
          </a:p>
          <a:p>
            <a:pPr fontAlgn="base"/>
            <a:r>
              <a:rPr lang="en-US" dirty="0"/>
              <a:t>Example Gallery 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scikit-learn.org/stable/auto_examples/index.html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7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 Techniques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Standardization and Normalization</a:t>
            </a:r>
          </a:p>
          <a:p>
            <a:r>
              <a:rPr lang="en-US" sz="2800" dirty="0" smtClean="0"/>
              <a:t>Missing </a:t>
            </a:r>
            <a:r>
              <a:rPr lang="en-US" sz="2800" dirty="0"/>
              <a:t>value </a:t>
            </a:r>
            <a:r>
              <a:rPr lang="en-US" sz="2800" dirty="0" smtClean="0"/>
              <a:t>replacement</a:t>
            </a:r>
            <a:endParaRPr lang="en-US" sz="2800" dirty="0"/>
          </a:p>
          <a:p>
            <a:r>
              <a:rPr lang="en-US" sz="2800" dirty="0" smtClean="0"/>
              <a:t>Resampling</a:t>
            </a:r>
            <a:endParaRPr lang="en-US" sz="2800" dirty="0"/>
          </a:p>
          <a:p>
            <a:r>
              <a:rPr lang="en-US" sz="2800" dirty="0"/>
              <a:t>Discretization</a:t>
            </a:r>
          </a:p>
          <a:p>
            <a:r>
              <a:rPr lang="en-US" sz="2800" dirty="0"/>
              <a:t>Feature </a:t>
            </a:r>
            <a:r>
              <a:rPr lang="en-US" sz="2800" dirty="0" smtClean="0"/>
              <a:t>Selection</a:t>
            </a:r>
            <a:endParaRPr lang="en-US" sz="2800" dirty="0"/>
          </a:p>
          <a:p>
            <a:r>
              <a:rPr lang="en-US" sz="2800" dirty="0" smtClean="0"/>
              <a:t>Dimensionality Reduction: PCA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Packages/Tools for 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Scikit</a:t>
            </a:r>
            <a:r>
              <a:rPr lang="en-US" sz="2800" b="1" dirty="0" smtClean="0"/>
              <a:t>-learn</a:t>
            </a:r>
          </a:p>
          <a:p>
            <a:r>
              <a:rPr lang="en-US" sz="2800" dirty="0" smtClean="0"/>
              <a:t>Orange</a:t>
            </a:r>
          </a:p>
          <a:p>
            <a:r>
              <a:rPr lang="en-US" sz="2800" dirty="0" smtClean="0"/>
              <a:t>Pandas</a:t>
            </a:r>
          </a:p>
          <a:p>
            <a:r>
              <a:rPr lang="en-US" sz="2800" dirty="0" err="1" smtClean="0"/>
              <a:t>MLPy</a:t>
            </a:r>
            <a:endParaRPr lang="en-US" sz="2800" dirty="0" smtClean="0"/>
          </a:p>
          <a:p>
            <a:r>
              <a:rPr lang="en-US" sz="2800" dirty="0" smtClean="0"/>
              <a:t>MDP</a:t>
            </a:r>
          </a:p>
          <a:p>
            <a:r>
              <a:rPr lang="en-US" sz="2800" dirty="0" err="1" smtClean="0"/>
              <a:t>PyBrain</a:t>
            </a:r>
            <a:r>
              <a:rPr lang="en-US" sz="2800" dirty="0" smtClean="0"/>
              <a:t> … and many more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Other Basic </a:t>
            </a:r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NumPy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SciPy</a:t>
            </a:r>
            <a:endParaRPr lang="en-US" sz="2000" b="1" dirty="0" smtClean="0"/>
          </a:p>
          <a:p>
            <a:pPr lvl="1"/>
            <a:r>
              <a:rPr lang="en-US" sz="1800" dirty="0" smtClean="0"/>
              <a:t>Fundamental </a:t>
            </a:r>
            <a:r>
              <a:rPr lang="en-US" sz="1800" dirty="0" smtClean="0"/>
              <a:t>Packages </a:t>
            </a:r>
            <a:r>
              <a:rPr lang="en-US" sz="1800" dirty="0" smtClean="0"/>
              <a:t>for </a:t>
            </a:r>
            <a:r>
              <a:rPr lang="en-US" sz="1800" dirty="0" smtClean="0"/>
              <a:t>scientific computing </a:t>
            </a:r>
            <a:r>
              <a:rPr lang="en-US" sz="1800" dirty="0" smtClean="0"/>
              <a:t>with Python</a:t>
            </a:r>
          </a:p>
          <a:p>
            <a:pPr lvl="1"/>
            <a:r>
              <a:rPr lang="en-US" sz="1800" dirty="0" smtClean="0"/>
              <a:t>Contains </a:t>
            </a:r>
            <a:r>
              <a:rPr lang="en-US" sz="1800" dirty="0" smtClean="0"/>
              <a:t>powerful n-dimensional array </a:t>
            </a:r>
            <a:r>
              <a:rPr lang="en-US" sz="1800" dirty="0" smtClean="0"/>
              <a:t>objects</a:t>
            </a:r>
          </a:p>
          <a:p>
            <a:pPr lvl="1"/>
            <a:r>
              <a:rPr lang="en-US" sz="1800" dirty="0" smtClean="0"/>
              <a:t>Useful linear algebra, random number and other capabilities</a:t>
            </a:r>
          </a:p>
          <a:p>
            <a:r>
              <a:rPr lang="en-US" sz="2000" b="1" dirty="0" smtClean="0"/>
              <a:t>Pandas</a:t>
            </a:r>
          </a:p>
          <a:p>
            <a:pPr lvl="1"/>
            <a:r>
              <a:rPr lang="en-US" sz="1800" dirty="0" smtClean="0"/>
              <a:t>Contains useful data structures and algorithms</a:t>
            </a:r>
          </a:p>
          <a:p>
            <a:r>
              <a:rPr lang="en-US" sz="2000" b="1" dirty="0" err="1" smtClean="0"/>
              <a:t>Matplotlib</a:t>
            </a:r>
            <a:endParaRPr lang="en-US" sz="2000" b="1" dirty="0" smtClean="0"/>
          </a:p>
          <a:p>
            <a:pPr lvl="1"/>
            <a:r>
              <a:rPr lang="en-US" sz="1800" dirty="0" smtClean="0"/>
              <a:t>Contains functions for plotting/visualizing data.</a:t>
            </a: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</a:t>
            </a:r>
            <a:r>
              <a:rPr lang="en-US" dirty="0" smtClean="0"/>
              <a:t>and Normalization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997119"/>
            <a:ext cx="9025033" cy="430814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Standardization</a:t>
            </a:r>
            <a:r>
              <a:rPr lang="en-US" dirty="0" smtClean="0"/>
              <a:t>: To transform data so that it has zero mean and unit variance. Also called scaling</a:t>
            </a:r>
          </a:p>
          <a:p>
            <a:pPr lvl="1"/>
            <a:r>
              <a:rPr lang="en-US" dirty="0" smtClean="0"/>
              <a:t>Use function </a:t>
            </a:r>
            <a:r>
              <a:rPr lang="en-US" dirty="0" err="1" smtClean="0"/>
              <a:t>sklearn.preprocessing.scale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Parameters:</a:t>
            </a:r>
          </a:p>
          <a:p>
            <a:pPr lvl="2"/>
            <a:r>
              <a:rPr lang="en-US" dirty="0" smtClean="0"/>
              <a:t> </a:t>
            </a:r>
            <a:r>
              <a:rPr lang="en-US" b="1" i="1" dirty="0" smtClean="0"/>
              <a:t>X</a:t>
            </a:r>
            <a:r>
              <a:rPr lang="en-US" dirty="0" smtClean="0"/>
              <a:t>: Data to be scaled</a:t>
            </a:r>
          </a:p>
          <a:p>
            <a:pPr lvl="2"/>
            <a:r>
              <a:rPr lang="en-US" b="1" i="1" dirty="0" err="1" smtClean="0"/>
              <a:t>with_mean</a:t>
            </a:r>
            <a:r>
              <a:rPr lang="en-US" dirty="0" smtClean="0"/>
              <a:t>: Boolean. Whether to center the data (make zero mean)</a:t>
            </a:r>
          </a:p>
          <a:p>
            <a:pPr lvl="2"/>
            <a:r>
              <a:rPr lang="en-US" b="1" i="1" dirty="0" err="1" smtClean="0"/>
              <a:t>w</a:t>
            </a:r>
            <a:r>
              <a:rPr lang="en-US" b="1" i="1" dirty="0" err="1" smtClean="0"/>
              <a:t>ith_std</a:t>
            </a:r>
            <a:r>
              <a:rPr lang="en-US" dirty="0" smtClean="0"/>
              <a:t>: Boolean (whether to make unit standard deviation</a:t>
            </a:r>
          </a:p>
          <a:p>
            <a:r>
              <a:rPr lang="en-US" b="1" dirty="0" smtClean="0"/>
              <a:t>Normalization</a:t>
            </a:r>
            <a:r>
              <a:rPr lang="en-US" dirty="0" smtClean="0"/>
              <a:t>: to transform data so that it is scaled to the [0,1] range.</a:t>
            </a:r>
          </a:p>
          <a:p>
            <a:pPr lvl="1"/>
            <a:r>
              <a:rPr lang="en-US" dirty="0"/>
              <a:t>Use function </a:t>
            </a:r>
            <a:r>
              <a:rPr lang="en-US" dirty="0" err="1" smtClean="0"/>
              <a:t>sklearn.preprocessing.normalize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 </a:t>
            </a:r>
            <a:r>
              <a:rPr lang="en-US" b="1" i="1" dirty="0"/>
              <a:t>X</a:t>
            </a:r>
            <a:r>
              <a:rPr lang="en-US" dirty="0"/>
              <a:t>: Data to be </a:t>
            </a:r>
            <a:r>
              <a:rPr lang="en-US" dirty="0" smtClean="0"/>
              <a:t>normalized</a:t>
            </a:r>
            <a:endParaRPr lang="en-US" dirty="0"/>
          </a:p>
          <a:p>
            <a:pPr lvl="2"/>
            <a:r>
              <a:rPr lang="en-US" b="1" i="1" dirty="0" smtClean="0"/>
              <a:t>norm</a:t>
            </a:r>
            <a:r>
              <a:rPr lang="en-US" dirty="0" smtClean="0"/>
              <a:t>: which norm to use: l1 or l2</a:t>
            </a:r>
            <a:endParaRPr lang="en-US" dirty="0"/>
          </a:p>
          <a:p>
            <a:pPr lvl="2"/>
            <a:r>
              <a:rPr lang="en-US" b="1" i="1" dirty="0" smtClean="0"/>
              <a:t>axis</a:t>
            </a:r>
            <a:r>
              <a:rPr lang="en-US" dirty="0" smtClean="0"/>
              <a:t>: whether to normalize by row or column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of Standardization/Scaling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&gt;&gt;&gt; from </a:t>
            </a:r>
            <a:r>
              <a:rPr lang="en-US" b="1" dirty="0" err="1">
                <a:solidFill>
                  <a:srgbClr val="0070C0"/>
                </a:solidFill>
              </a:rPr>
              <a:t>sklearn</a:t>
            </a:r>
            <a:r>
              <a:rPr lang="en-US" dirty="0"/>
              <a:t> import preprocessing</a:t>
            </a:r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b="1" dirty="0" err="1">
                <a:solidFill>
                  <a:srgbClr val="0070C0"/>
                </a:solidFill>
              </a:rPr>
              <a:t>numpy</a:t>
            </a:r>
            <a:r>
              <a:rPr lang="en-US" dirty="0"/>
              <a:t> as </a:t>
            </a:r>
            <a:r>
              <a:rPr lang="en-US" b="1" dirty="0">
                <a:solidFill>
                  <a:srgbClr val="0070C0"/>
                </a:solidFill>
              </a:rPr>
              <a:t>np</a:t>
            </a:r>
          </a:p>
          <a:p>
            <a:pPr marL="0" indent="0">
              <a:buNone/>
            </a:pPr>
            <a:r>
              <a:rPr lang="en-US" dirty="0"/>
              <a:t>&gt;&gt;&gt; X = </a:t>
            </a:r>
            <a:r>
              <a:rPr lang="en-US" dirty="0" err="1"/>
              <a:t>np.array</a:t>
            </a:r>
            <a:r>
              <a:rPr lang="en-US" dirty="0"/>
              <a:t>([[ 1., -1.,  2.],</a:t>
            </a:r>
          </a:p>
          <a:p>
            <a:pPr marL="0" indent="0">
              <a:buNone/>
            </a:pPr>
            <a:r>
              <a:rPr lang="en-US" dirty="0"/>
              <a:t>...               [ 2.,  0.,  0.],</a:t>
            </a:r>
          </a:p>
          <a:p>
            <a:pPr marL="0" indent="0">
              <a:buNone/>
            </a:pPr>
            <a:r>
              <a:rPr lang="en-US" dirty="0"/>
              <a:t>...               [ 0.,  1., -1.]])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X_scaled</a:t>
            </a:r>
            <a:r>
              <a:rPr lang="en-US" dirty="0"/>
              <a:t> = </a:t>
            </a:r>
            <a:r>
              <a:rPr lang="en-US" dirty="0" err="1"/>
              <a:t>preprocessing.scale</a:t>
            </a:r>
            <a:r>
              <a:rPr lang="en-U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X_scaled</a:t>
            </a:r>
            <a:r>
              <a:rPr lang="en-US" dirty="0"/>
              <a:t>                                          </a:t>
            </a:r>
          </a:p>
          <a:p>
            <a:pPr marL="0" indent="0">
              <a:buNone/>
            </a:pPr>
            <a:r>
              <a:rPr lang="en-US" dirty="0"/>
              <a:t>array([[ 0.  ..., -1.22...,  1.33...],</a:t>
            </a:r>
          </a:p>
          <a:p>
            <a:pPr marL="0" indent="0">
              <a:buNone/>
            </a:pPr>
            <a:r>
              <a:rPr lang="en-US" dirty="0"/>
              <a:t>       [ 1.22...,  0.  ..., -0.26...],</a:t>
            </a:r>
          </a:p>
          <a:p>
            <a:pPr marL="0" indent="0">
              <a:buNone/>
            </a:pPr>
            <a:r>
              <a:rPr lang="en-US" dirty="0"/>
              <a:t>       [-1.22...,  1.22..., -1.06...]])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scikit</a:t>
            </a:r>
            <a:r>
              <a:rPr lang="en-US" dirty="0" smtClean="0"/>
              <a:t>-learn, this is referred to as “Imputation”</a:t>
            </a:r>
          </a:p>
          <a:p>
            <a:r>
              <a:rPr lang="en-US" dirty="0" smtClean="0"/>
              <a:t>Class </a:t>
            </a:r>
            <a:r>
              <a:rPr lang="en-US" dirty="0" smtClean="0"/>
              <a:t>be used </a:t>
            </a:r>
            <a:r>
              <a:rPr lang="en-US" b="1" dirty="0" err="1" smtClean="0"/>
              <a:t>sklearn.preprocessing.Imputer</a:t>
            </a:r>
            <a:endParaRPr lang="en-US" b="1" dirty="0" smtClean="0"/>
          </a:p>
          <a:p>
            <a:pPr lvl="1"/>
            <a:r>
              <a:rPr lang="en-US" dirty="0"/>
              <a:t>Important parameters: </a:t>
            </a:r>
          </a:p>
          <a:p>
            <a:pPr lvl="2"/>
            <a:r>
              <a:rPr lang="en-US" b="1" i="1" dirty="0"/>
              <a:t>s</a:t>
            </a:r>
            <a:r>
              <a:rPr lang="en-US" b="1" i="1" dirty="0" smtClean="0"/>
              <a:t>trategy</a:t>
            </a:r>
            <a:r>
              <a:rPr lang="en-US" dirty="0" smtClean="0"/>
              <a:t>: What to replace the missing value with: </a:t>
            </a:r>
            <a:r>
              <a:rPr lang="en-US" i="1" dirty="0" smtClean="0"/>
              <a:t>mean / median / </a:t>
            </a:r>
            <a:r>
              <a:rPr lang="en-US" i="1" dirty="0" err="1" smtClean="0"/>
              <a:t>most_frequent</a:t>
            </a:r>
            <a:endParaRPr lang="en-US" i="1" dirty="0" smtClean="0"/>
          </a:p>
          <a:p>
            <a:pPr lvl="2"/>
            <a:r>
              <a:rPr lang="en-US" b="1" i="1" dirty="0"/>
              <a:t>a</a:t>
            </a:r>
            <a:r>
              <a:rPr lang="en-US" b="1" i="1" dirty="0" smtClean="0"/>
              <a:t>xis</a:t>
            </a:r>
            <a:r>
              <a:rPr lang="en-US" i="1" dirty="0" smtClean="0"/>
              <a:t>: Boolean. Whether to replace along rows or columns</a:t>
            </a:r>
          </a:p>
          <a:p>
            <a:pPr lvl="1"/>
            <a:r>
              <a:rPr lang="en-US" dirty="0" smtClean="0"/>
              <a:t>Attribute: </a:t>
            </a:r>
          </a:p>
          <a:p>
            <a:pPr lvl="2"/>
            <a:r>
              <a:rPr lang="en-US" b="1" i="1" dirty="0" smtClean="0"/>
              <a:t>statistics</a:t>
            </a:r>
            <a:r>
              <a:rPr lang="en-US" dirty="0" smtClean="0"/>
              <a:t>_ </a:t>
            </a:r>
            <a:r>
              <a:rPr lang="en-US" dirty="0"/>
              <a:t>: </a:t>
            </a:r>
            <a:r>
              <a:rPr lang="en-US" dirty="0" smtClean="0"/>
              <a:t>The imputer-filled values for each feature</a:t>
            </a:r>
            <a:endParaRPr lang="en-US" dirty="0"/>
          </a:p>
          <a:p>
            <a:pPr lvl="1"/>
            <a:r>
              <a:rPr lang="en-US" dirty="0" smtClean="0"/>
              <a:t>Important </a:t>
            </a:r>
            <a:r>
              <a:rPr lang="en-US" dirty="0"/>
              <a:t>methods</a:t>
            </a:r>
          </a:p>
          <a:p>
            <a:pPr lvl="2"/>
            <a:r>
              <a:rPr lang="en-US" b="1" i="1" dirty="0"/>
              <a:t>fit(X[, y])</a:t>
            </a:r>
            <a:r>
              <a:rPr lang="en-US" dirty="0"/>
              <a:t>	Fit the model with X.</a:t>
            </a:r>
          </a:p>
          <a:p>
            <a:pPr lvl="2"/>
            <a:r>
              <a:rPr lang="en-US" b="1" i="1" dirty="0" smtClean="0"/>
              <a:t>transform(X</a:t>
            </a:r>
            <a:r>
              <a:rPr lang="en-US" b="1" i="1" dirty="0"/>
              <a:t>)</a:t>
            </a:r>
            <a:r>
              <a:rPr lang="en-US" dirty="0"/>
              <a:t>	</a:t>
            </a:r>
            <a:r>
              <a:rPr lang="en-US" dirty="0" smtClean="0"/>
              <a:t>Replace all the missing values in X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for Replacing 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b="1" dirty="0" err="1">
                <a:solidFill>
                  <a:srgbClr val="0070C0"/>
                </a:solidFill>
              </a:rPr>
              <a:t>numpy</a:t>
            </a:r>
            <a:r>
              <a:rPr lang="en-US" dirty="0"/>
              <a:t> as </a:t>
            </a:r>
            <a:r>
              <a:rPr lang="en-US" b="1" dirty="0">
                <a:solidFill>
                  <a:srgbClr val="0070C0"/>
                </a:solidFill>
              </a:rPr>
              <a:t>np</a:t>
            </a:r>
          </a:p>
          <a:p>
            <a:pPr marL="0" indent="0">
              <a:buNone/>
            </a:pPr>
            <a:r>
              <a:rPr lang="en-US" dirty="0"/>
              <a:t>&gt;&gt;&gt; from </a:t>
            </a:r>
            <a:r>
              <a:rPr lang="en-US" b="1" dirty="0" err="1">
                <a:solidFill>
                  <a:srgbClr val="0070C0"/>
                </a:solidFill>
              </a:rPr>
              <a:t>sklearn.preprocessing</a:t>
            </a:r>
            <a:r>
              <a:rPr lang="en-US" dirty="0"/>
              <a:t> import </a:t>
            </a:r>
            <a:r>
              <a:rPr lang="en-US" b="1" dirty="0">
                <a:solidFill>
                  <a:srgbClr val="0070C0"/>
                </a:solidFill>
              </a:rPr>
              <a:t>Imputer</a:t>
            </a:r>
          </a:p>
          <a:p>
            <a:pPr marL="0" indent="0">
              <a:buNone/>
            </a:pPr>
            <a:r>
              <a:rPr lang="en-US" dirty="0"/>
              <a:t>&gt;&gt;&gt; imp = Imputer(</a:t>
            </a:r>
            <a:r>
              <a:rPr lang="en-US" dirty="0" err="1"/>
              <a:t>missing_values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'</a:t>
            </a:r>
            <a:r>
              <a:rPr lang="en-US" dirty="0" err="1">
                <a:solidFill>
                  <a:srgbClr val="0070C0"/>
                </a:solidFill>
              </a:rPr>
              <a:t>NaN</a:t>
            </a:r>
            <a:r>
              <a:rPr lang="en-US" dirty="0"/>
              <a:t>', strategy=</a:t>
            </a:r>
            <a:r>
              <a:rPr lang="en-US" dirty="0">
                <a:solidFill>
                  <a:srgbClr val="0070C0"/>
                </a:solidFill>
              </a:rPr>
              <a:t>'mean</a:t>
            </a:r>
            <a:r>
              <a:rPr lang="en-US" dirty="0"/>
              <a:t>', axis=0)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imp.fit</a:t>
            </a:r>
            <a:r>
              <a:rPr lang="en-US" dirty="0"/>
              <a:t>([[1, 2], [</a:t>
            </a:r>
            <a:r>
              <a:rPr lang="en-US" dirty="0" err="1"/>
              <a:t>np.nan</a:t>
            </a:r>
            <a:r>
              <a:rPr lang="en-US" dirty="0"/>
              <a:t>, 3], [7, 6]])</a:t>
            </a:r>
          </a:p>
          <a:p>
            <a:pPr marL="0" indent="0">
              <a:buNone/>
            </a:pPr>
            <a:r>
              <a:rPr lang="en-US" dirty="0"/>
              <a:t>Imputer(axis=0, copy=True, </a:t>
            </a:r>
            <a:r>
              <a:rPr lang="en-US" dirty="0" err="1"/>
              <a:t>missing_values</a:t>
            </a:r>
            <a:r>
              <a:rPr lang="en-US" dirty="0"/>
              <a:t>='</a:t>
            </a:r>
            <a:r>
              <a:rPr lang="en-US" dirty="0" err="1"/>
              <a:t>NaN</a:t>
            </a:r>
            <a:r>
              <a:rPr lang="en-US" dirty="0"/>
              <a:t>', strategy='mean', verbose=0)</a:t>
            </a:r>
          </a:p>
          <a:p>
            <a:pPr marL="0" indent="0">
              <a:buNone/>
            </a:pPr>
            <a:r>
              <a:rPr lang="en-US" dirty="0"/>
              <a:t>&gt;&gt;&gt; X = [[</a:t>
            </a:r>
            <a:r>
              <a:rPr lang="en-US" dirty="0" err="1"/>
              <a:t>np.nan</a:t>
            </a:r>
            <a:r>
              <a:rPr lang="en-US" dirty="0"/>
              <a:t>, 2], [6, </a:t>
            </a:r>
            <a:r>
              <a:rPr lang="en-US" dirty="0" err="1"/>
              <a:t>np.nan</a:t>
            </a:r>
            <a:r>
              <a:rPr lang="en-US" dirty="0"/>
              <a:t>], [7, 6]]</a:t>
            </a:r>
          </a:p>
          <a:p>
            <a:pPr marL="0" indent="0">
              <a:buNone/>
            </a:pPr>
            <a:r>
              <a:rPr lang="en-US" dirty="0"/>
              <a:t>&gt;&gt;&gt; print(</a:t>
            </a:r>
            <a:r>
              <a:rPr lang="en-US" dirty="0" err="1"/>
              <a:t>imp.transform</a:t>
            </a:r>
            <a:r>
              <a:rPr lang="en-US" dirty="0"/>
              <a:t>(X))                           </a:t>
            </a:r>
          </a:p>
          <a:p>
            <a:pPr marL="0" indent="0">
              <a:buNone/>
            </a:pPr>
            <a:r>
              <a:rPr lang="en-US" dirty="0"/>
              <a:t>[[ 4.          2.        ]</a:t>
            </a:r>
          </a:p>
          <a:p>
            <a:pPr marL="0" indent="0">
              <a:buNone/>
            </a:pPr>
            <a:r>
              <a:rPr lang="en-US" dirty="0"/>
              <a:t> [ 6.          3.666...]</a:t>
            </a:r>
          </a:p>
          <a:p>
            <a:pPr marL="0" indent="0">
              <a:buNone/>
            </a:pPr>
            <a:r>
              <a:rPr lang="en-US" dirty="0"/>
              <a:t> [ 7.          6.        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class </a:t>
            </a:r>
            <a:r>
              <a:rPr lang="en-US" sz="2400" b="1" dirty="0" err="1" smtClean="0"/>
              <a:t>sklearn.utils.resample</a:t>
            </a:r>
            <a:endParaRPr lang="en-US" sz="2400" b="1" dirty="0" smtClean="0"/>
          </a:p>
          <a:p>
            <a:pPr lvl="1"/>
            <a:r>
              <a:rPr lang="en-US" sz="2000" dirty="0"/>
              <a:t>Important parameters: </a:t>
            </a:r>
          </a:p>
          <a:p>
            <a:pPr lvl="2"/>
            <a:r>
              <a:rPr lang="en-US" sz="1800" b="1" i="1" dirty="0" err="1" smtClean="0"/>
              <a:t>n_sample</a:t>
            </a:r>
            <a:r>
              <a:rPr lang="en-US" sz="1800" b="1" i="1" dirty="0" smtClean="0"/>
              <a:t>: </a:t>
            </a:r>
            <a:r>
              <a:rPr lang="en-US" sz="1800" dirty="0" smtClean="0"/>
              <a:t>No. of samples to keep</a:t>
            </a:r>
          </a:p>
          <a:p>
            <a:pPr lvl="2"/>
            <a:r>
              <a:rPr lang="en-US" sz="1800" b="1" i="1" dirty="0"/>
              <a:t>r</a:t>
            </a:r>
            <a:r>
              <a:rPr lang="en-US" sz="1800" b="1" i="1" dirty="0" smtClean="0"/>
              <a:t>eplace</a:t>
            </a:r>
            <a:r>
              <a:rPr lang="en-US" sz="1800" dirty="0" smtClean="0"/>
              <a:t>: Boolean. Whether to resample with or without replacement</a:t>
            </a:r>
            <a:endParaRPr lang="en-US" sz="1800" dirty="0"/>
          </a:p>
          <a:p>
            <a:pPr lvl="1"/>
            <a:r>
              <a:rPr lang="en-US" sz="2000" dirty="0" smtClean="0"/>
              <a:t>Returns sequence </a:t>
            </a:r>
            <a:r>
              <a:rPr lang="en-US" sz="2000" dirty="0"/>
              <a:t>of resampled views of the collections. The original arrays </a:t>
            </a:r>
            <a:r>
              <a:rPr lang="en-US" sz="2000" dirty="0" smtClean="0"/>
              <a:t>are not </a:t>
            </a:r>
            <a:r>
              <a:rPr lang="en-US" sz="2000" dirty="0"/>
              <a:t>impacted. 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Another useful class is </a:t>
            </a:r>
            <a:r>
              <a:rPr lang="en-US" sz="2400" dirty="0" err="1" smtClean="0"/>
              <a:t>sklearn.utils.shuffle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EF1A-16CB-4E00-845F-E7892A7E50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34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557</TotalTime>
  <Words>686</Words>
  <Application>Microsoft Office PowerPoint</Application>
  <PresentationFormat>Widescreen</PresentationFormat>
  <Paragraphs>136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Data Preprocessing in Python  </vt:lpstr>
      <vt:lpstr>Preprocessing Techniques Covered</vt:lpstr>
      <vt:lpstr>Python Packages/Tools for Data Mining</vt:lpstr>
      <vt:lpstr>Some Other Basic Packages</vt:lpstr>
      <vt:lpstr>Standardization and Normalization </vt:lpstr>
      <vt:lpstr>Example code of Standardization/Scaling</vt:lpstr>
      <vt:lpstr>Missing Value Replacement</vt:lpstr>
      <vt:lpstr>Example code for Replacing Missing Values</vt:lpstr>
      <vt:lpstr>Resampling</vt:lpstr>
      <vt:lpstr>Discretization</vt:lpstr>
      <vt:lpstr>Feature Selection</vt:lpstr>
      <vt:lpstr>Dimensionality Reduction: PCA</vt:lpstr>
      <vt:lpstr>Other Useful Information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Preprocessing in Python</dc:title>
  <dc:creator>Ahmedul Kabir</dc:creator>
  <cp:lastModifiedBy>Ahmedul Kabir</cp:lastModifiedBy>
  <cp:revision>27</cp:revision>
  <dcterms:created xsi:type="dcterms:W3CDTF">2015-02-03T02:59:10Z</dcterms:created>
  <dcterms:modified xsi:type="dcterms:W3CDTF">2015-02-04T00:39:46Z</dcterms:modified>
</cp:coreProperties>
</file>