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9" autoAdjust="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10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2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3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1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0A4A-183B-C241-9BB3-03E89627CA2B}" type="datetimeFigureOut">
              <a:rPr lang="en-US" smtClean="0"/>
              <a:t>10/30/16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</a:t>
            </a:r>
            <a:r>
              <a:rPr lang="en-US" dirty="0" smtClean="0"/>
              <a:t>Methods With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789"/>
            <a:ext cx="8229600" cy="4429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 err="1" smtClean="0"/>
              <a:t>slidedeck</a:t>
            </a:r>
            <a:r>
              <a:rPr lang="en-US" dirty="0" smtClean="0"/>
              <a:t> shows how the areas of our “under the hood” map get modified when you call a </a:t>
            </a:r>
            <a:r>
              <a:rPr lang="en-US" dirty="0" smtClean="0"/>
              <a:t>method </a:t>
            </a:r>
            <a:r>
              <a:rPr lang="en-US" u="sng" dirty="0" smtClean="0"/>
              <a:t>that takes another object as input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again use the Dillo class, but this time after we have written </a:t>
            </a:r>
            <a:r>
              <a:rPr lang="en-US" dirty="0" smtClean="0"/>
              <a:t>a </a:t>
            </a:r>
            <a:r>
              <a:rPr lang="en-US" dirty="0" err="1" smtClean="0">
                <a:latin typeface="Courier New"/>
                <a:cs typeface="Courier New"/>
              </a:rPr>
              <a:t>longerThan</a:t>
            </a:r>
            <a:r>
              <a:rPr lang="en-US" dirty="0" smtClean="0"/>
              <a:t> method</a:t>
            </a:r>
            <a:r>
              <a:rPr lang="en-US" dirty="0"/>
              <a:t> </a:t>
            </a:r>
            <a:r>
              <a:rPr lang="en-US" dirty="0" smtClean="0"/>
              <a:t>(that takes another Dillo as input).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1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303071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longerThan</a:t>
            </a:r>
            <a:r>
              <a:rPr lang="en-US" sz="1400" dirty="0" smtClean="0">
                <a:solidFill>
                  <a:schemeClr val="tx1"/>
                </a:solidFill>
              </a:rPr>
              <a:t>(Dillo other) 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other</a:t>
            </a:r>
            <a:r>
              <a:rPr lang="en-US" sz="1400" dirty="0" err="1" smtClean="0">
                <a:solidFill>
                  <a:schemeClr val="tx1"/>
                </a:solidFill>
              </a:rPr>
              <a:t>.length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false;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baby</a:t>
            </a:r>
            <a:r>
              <a:rPr lang="en-US" sz="1400" dirty="0" err="1" smtClean="0">
                <a:solidFill>
                  <a:srgbClr val="000000"/>
                </a:solidFill>
              </a:rPr>
              <a:t>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27325"/>
            <a:ext cx="3800349" cy="4311555"/>
          </a:xfrm>
          <a:prstGeom prst="bentConnector3">
            <a:avLst>
              <a:gd name="adj1" fmla="val 66959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042351" y="3367067"/>
            <a:ext cx="3772285" cy="164152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start with </a:t>
            </a:r>
            <a:r>
              <a:rPr lang="en-US" dirty="0" smtClean="0"/>
              <a:t>two objects </a:t>
            </a:r>
            <a:r>
              <a:rPr lang="en-US" dirty="0" smtClean="0"/>
              <a:t>bound to the </a:t>
            </a:r>
            <a:r>
              <a:rPr lang="en-US" dirty="0" smtClean="0"/>
              <a:t>names </a:t>
            </a:r>
            <a:r>
              <a:rPr lang="en-US" dirty="0" err="1" smtClean="0"/>
              <a:t>babyDillo</a:t>
            </a:r>
            <a:r>
              <a:rPr lang="en-US" dirty="0" smtClean="0"/>
              <a:t> and </a:t>
            </a:r>
            <a:r>
              <a:rPr lang="en-US" dirty="0" err="1" smtClean="0"/>
              <a:t>adultDillo</a:t>
            </a:r>
            <a:r>
              <a:rPr lang="en-US" dirty="0" smtClean="0"/>
              <a:t>.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Notice that </a:t>
            </a:r>
            <a:r>
              <a:rPr lang="en-US" dirty="0" smtClean="0"/>
              <a:t>each object </a:t>
            </a:r>
            <a:r>
              <a:rPr lang="en-US" dirty="0" smtClean="0"/>
              <a:t>contains a copy of the method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939014" y="1946253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24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2557538"/>
            <a:ext cx="3800349" cy="3325599"/>
          </a:xfrm>
          <a:prstGeom prst="bentConnector3">
            <a:avLst>
              <a:gd name="adj1" fmla="val 7593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adultDillo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4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303071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longerThan</a:t>
            </a:r>
            <a:r>
              <a:rPr lang="en-US" sz="1400" dirty="0" smtClean="0">
                <a:solidFill>
                  <a:schemeClr val="tx1"/>
                </a:solidFill>
              </a:rPr>
              <a:t>(Dillo other) 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other</a:t>
            </a:r>
            <a:r>
              <a:rPr lang="en-US" sz="1400" dirty="0" err="1" smtClean="0">
                <a:solidFill>
                  <a:schemeClr val="tx1"/>
                </a:solidFill>
              </a:rPr>
              <a:t>.length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false;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baby</a:t>
            </a:r>
            <a:r>
              <a:rPr lang="en-US" sz="1400" dirty="0" err="1" smtClean="0">
                <a:solidFill>
                  <a:srgbClr val="000000"/>
                </a:solidFill>
              </a:rPr>
              <a:t>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27325"/>
            <a:ext cx="3800349" cy="4311555"/>
          </a:xfrm>
          <a:prstGeom prst="bentConnector3">
            <a:avLst>
              <a:gd name="adj1" fmla="val 6745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33833" y="3317054"/>
            <a:ext cx="4179843" cy="176784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we call the </a:t>
            </a:r>
            <a:r>
              <a:rPr lang="en-US" dirty="0" err="1" smtClean="0"/>
              <a:t>longerThan</a:t>
            </a:r>
            <a:r>
              <a:rPr lang="en-US" dirty="0" smtClean="0"/>
              <a:t> method on </a:t>
            </a:r>
            <a:r>
              <a:rPr lang="en-US" dirty="0" err="1" smtClean="0"/>
              <a:t>adultDillo</a:t>
            </a:r>
            <a:r>
              <a:rPr lang="en-US" dirty="0" smtClean="0"/>
              <a:t>, passing </a:t>
            </a:r>
            <a:r>
              <a:rPr lang="en-US" dirty="0" err="1" smtClean="0"/>
              <a:t>babyDillo</a:t>
            </a:r>
            <a:r>
              <a:rPr lang="en-US" dirty="0" smtClean="0"/>
              <a:t> as the argument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The name </a:t>
            </a:r>
            <a:r>
              <a:rPr lang="en-US" sz="1600" dirty="0" smtClean="0">
                <a:latin typeface="Courier"/>
                <a:cs typeface="Courier"/>
              </a:rPr>
              <a:t>this</a:t>
            </a:r>
            <a:r>
              <a:rPr lang="en-US" dirty="0" smtClean="0"/>
              <a:t> now refers to </a:t>
            </a:r>
            <a:r>
              <a:rPr lang="en-US" dirty="0" err="1" smtClean="0"/>
              <a:t>adultDillo</a:t>
            </a:r>
            <a:r>
              <a:rPr lang="en-US" dirty="0" smtClean="0"/>
              <a:t>, and </a:t>
            </a:r>
            <a:r>
              <a:rPr lang="en-US" sz="1600" dirty="0" smtClean="0">
                <a:latin typeface="Courier"/>
                <a:cs typeface="Courier"/>
              </a:rPr>
              <a:t>other</a:t>
            </a:r>
            <a:r>
              <a:rPr lang="en-US" dirty="0" smtClean="0"/>
              <a:t> refers to </a:t>
            </a:r>
            <a:r>
              <a:rPr lang="en-US" dirty="0" err="1" smtClean="0"/>
              <a:t>babyDillo</a:t>
            </a:r>
            <a:endParaRPr lang="en-US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4939014" y="1946253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24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2557538"/>
            <a:ext cx="3800349" cy="3325599"/>
          </a:xfrm>
          <a:prstGeom prst="bentConnector3">
            <a:avLst>
              <a:gd name="adj1" fmla="val 7593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adultDillo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err="1" smtClean="0"/>
              <a:t>adult</a:t>
            </a:r>
            <a:r>
              <a:rPr lang="en-US" sz="1400" dirty="0" err="1" smtClean="0"/>
              <a:t>Dillo.longerThan</a:t>
            </a:r>
            <a:r>
              <a:rPr lang="en-US" sz="1400" dirty="0" smtClean="0"/>
              <a:t>(</a:t>
            </a:r>
            <a:r>
              <a:rPr lang="en-US" sz="1400" dirty="0" err="1" smtClean="0"/>
              <a:t>babyDillo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1566" y="5997629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3610" y="6328417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other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Elbow Connector 20"/>
          <p:cNvCxnSpPr>
            <a:stCxn id="18" idx="3"/>
          </p:cNvCxnSpPr>
          <p:nvPr/>
        </p:nvCxnSpPr>
        <p:spPr>
          <a:xfrm flipV="1">
            <a:off x="1149436" y="2843185"/>
            <a:ext cx="3789578" cy="3371508"/>
          </a:xfrm>
          <a:prstGeom prst="bentConnector3">
            <a:avLst>
              <a:gd name="adj1" fmla="val 84015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9" idx="3"/>
          </p:cNvCxnSpPr>
          <p:nvPr/>
        </p:nvCxnSpPr>
        <p:spPr>
          <a:xfrm flipV="1">
            <a:off x="1151480" y="6539326"/>
            <a:ext cx="2289069" cy="61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40549" y="1630093"/>
            <a:ext cx="0" cy="49092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439326" y="1630093"/>
            <a:ext cx="1499688" cy="1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29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303071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longerThan</a:t>
            </a:r>
            <a:r>
              <a:rPr lang="en-US" sz="1400" dirty="0" smtClean="0">
                <a:solidFill>
                  <a:schemeClr val="tx1"/>
                </a:solidFill>
              </a:rPr>
              <a:t>(Dillo other) 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other</a:t>
            </a:r>
            <a:r>
              <a:rPr lang="en-US" sz="1400" dirty="0" err="1" smtClean="0">
                <a:solidFill>
                  <a:schemeClr val="tx1"/>
                </a:solidFill>
              </a:rPr>
              <a:t>.length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false;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baby</a:t>
            </a:r>
            <a:r>
              <a:rPr lang="en-US" sz="1400" dirty="0" err="1" smtClean="0">
                <a:solidFill>
                  <a:srgbClr val="000000"/>
                </a:solidFill>
              </a:rPr>
              <a:t>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27325"/>
            <a:ext cx="3800349" cy="4311555"/>
          </a:xfrm>
          <a:prstGeom prst="bentConnector3">
            <a:avLst>
              <a:gd name="adj1" fmla="val 6745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33833" y="3620323"/>
            <a:ext cx="4179843" cy="119948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expression being evaluated now changes to the body of the method from the </a:t>
            </a:r>
            <a:r>
              <a:rPr lang="en-US" dirty="0" err="1" smtClean="0"/>
              <a:t>adultDillo</a:t>
            </a:r>
            <a:r>
              <a:rPr lang="en-US" dirty="0" smtClean="0"/>
              <a:t> class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39014" y="1946253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24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2557538"/>
            <a:ext cx="3800349" cy="3325599"/>
          </a:xfrm>
          <a:prstGeom prst="bentConnector3">
            <a:avLst>
              <a:gd name="adj1" fmla="val 7593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adultDillo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err="1" smtClean="0">
                <a:solidFill>
                  <a:srgbClr val="FF0000"/>
                </a:solidFill>
              </a:rPr>
              <a:t>this.length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&gt; </a:t>
            </a:r>
            <a:r>
              <a:rPr lang="en-US" sz="1400" dirty="0" err="1" smtClean="0">
                <a:solidFill>
                  <a:srgbClr val="FF0000"/>
                </a:solidFill>
              </a:rPr>
              <a:t>other.length</a:t>
            </a:r>
            <a:endParaRPr lang="en-US" sz="1400" dirty="0" smtClean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1566" y="5997629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this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3610" y="6328417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rgbClr val="000000"/>
                </a:solidFill>
              </a:rPr>
              <a:t>other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1" name="Elbow Connector 20"/>
          <p:cNvCxnSpPr>
            <a:stCxn id="18" idx="3"/>
          </p:cNvCxnSpPr>
          <p:nvPr/>
        </p:nvCxnSpPr>
        <p:spPr>
          <a:xfrm flipV="1">
            <a:off x="1149436" y="2843185"/>
            <a:ext cx="3789578" cy="3371508"/>
          </a:xfrm>
          <a:prstGeom prst="bentConnector3">
            <a:avLst>
              <a:gd name="adj1" fmla="val 84015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9" idx="3"/>
          </p:cNvCxnSpPr>
          <p:nvPr/>
        </p:nvCxnSpPr>
        <p:spPr>
          <a:xfrm flipV="1">
            <a:off x="1151480" y="6539326"/>
            <a:ext cx="2289069" cy="615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40549" y="1630093"/>
            <a:ext cx="0" cy="490923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439326" y="1630093"/>
            <a:ext cx="1499688" cy="1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57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303071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longerThan</a:t>
            </a:r>
            <a:r>
              <a:rPr lang="en-US" sz="1400" dirty="0" smtClean="0">
                <a:solidFill>
                  <a:schemeClr val="tx1"/>
                </a:solidFill>
              </a:rPr>
              <a:t>(Dillo other) 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other</a:t>
            </a:r>
            <a:r>
              <a:rPr lang="en-US" sz="1400" dirty="0" err="1" smtClean="0">
                <a:solidFill>
                  <a:schemeClr val="tx1"/>
                </a:solidFill>
              </a:rPr>
              <a:t>.length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false;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baby</a:t>
            </a:r>
            <a:r>
              <a:rPr lang="en-US" sz="1400" dirty="0" err="1" smtClean="0">
                <a:solidFill>
                  <a:srgbClr val="000000"/>
                </a:solidFill>
              </a:rPr>
              <a:t>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27325"/>
            <a:ext cx="3800349" cy="4311555"/>
          </a:xfrm>
          <a:prstGeom prst="bentConnector3">
            <a:avLst>
              <a:gd name="adj1" fmla="val 6745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33833" y="3354958"/>
            <a:ext cx="4179843" cy="170591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evaluate this expression, follow the arrows from the names: </a:t>
            </a:r>
            <a:r>
              <a:rPr lang="en-US" dirty="0" smtClean="0">
                <a:latin typeface="Courier"/>
                <a:cs typeface="Courier"/>
              </a:rPr>
              <a:t>this</a:t>
            </a:r>
            <a:r>
              <a:rPr lang="en-US" dirty="0" smtClean="0"/>
              <a:t> refers to the lower object, which has length 24, while </a:t>
            </a:r>
            <a:r>
              <a:rPr lang="en-US" dirty="0" smtClean="0">
                <a:latin typeface="Courier"/>
                <a:cs typeface="Courier"/>
              </a:rPr>
              <a:t>other</a:t>
            </a:r>
            <a:r>
              <a:rPr lang="en-US" dirty="0" smtClean="0"/>
              <a:t> refers to the upper object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Substitute these values in the expression  </a:t>
            </a:r>
            <a:endParaRPr lang="en-US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4939014" y="1946253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24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2557538"/>
            <a:ext cx="3800349" cy="3325599"/>
          </a:xfrm>
          <a:prstGeom prst="bentConnector3">
            <a:avLst>
              <a:gd name="adj1" fmla="val 7593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adultDillo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24 &gt; 8</a:t>
            </a:r>
            <a:endParaRPr lang="en-US" sz="1400" dirty="0" smtClean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21566" y="5997629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this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3610" y="6328417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rgbClr val="000000"/>
                </a:solidFill>
              </a:rPr>
              <a:t>other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21" name="Elbow Connector 20"/>
          <p:cNvCxnSpPr>
            <a:stCxn id="18" idx="3"/>
          </p:cNvCxnSpPr>
          <p:nvPr/>
        </p:nvCxnSpPr>
        <p:spPr>
          <a:xfrm flipV="1">
            <a:off x="1149436" y="2843185"/>
            <a:ext cx="3789578" cy="3371508"/>
          </a:xfrm>
          <a:prstGeom prst="bentConnector3">
            <a:avLst>
              <a:gd name="adj1" fmla="val 84015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9" idx="3"/>
          </p:cNvCxnSpPr>
          <p:nvPr/>
        </p:nvCxnSpPr>
        <p:spPr>
          <a:xfrm flipV="1">
            <a:off x="1151480" y="6539326"/>
            <a:ext cx="2289069" cy="615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3440549" y="1630093"/>
            <a:ext cx="0" cy="490923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439326" y="1630093"/>
            <a:ext cx="1499688" cy="1"/>
          </a:xfrm>
          <a:prstGeom prst="line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07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303071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longerThan</a:t>
            </a:r>
            <a:r>
              <a:rPr lang="en-US" sz="1400" dirty="0" smtClean="0">
                <a:solidFill>
                  <a:schemeClr val="tx1"/>
                </a:solidFill>
              </a:rPr>
              <a:t>(Dillo other) 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other</a:t>
            </a:r>
            <a:r>
              <a:rPr lang="en-US" sz="1400" dirty="0" err="1" smtClean="0">
                <a:solidFill>
                  <a:schemeClr val="tx1"/>
                </a:solidFill>
              </a:rPr>
              <a:t>.length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false;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baby</a:t>
            </a:r>
            <a:r>
              <a:rPr lang="en-US" sz="1400" dirty="0" err="1" smtClean="0">
                <a:solidFill>
                  <a:srgbClr val="000000"/>
                </a:solidFill>
              </a:rPr>
              <a:t>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27325"/>
            <a:ext cx="3800349" cy="4311555"/>
          </a:xfrm>
          <a:prstGeom prst="bentConnector3">
            <a:avLst>
              <a:gd name="adj1" fmla="val 6745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33833" y="3354958"/>
            <a:ext cx="4179843" cy="170591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 we execute the </a:t>
            </a:r>
            <a:r>
              <a:rPr lang="en-US" dirty="0" smtClean="0">
                <a:latin typeface="Courier"/>
                <a:cs typeface="Courier"/>
              </a:rPr>
              <a:t>return</a:t>
            </a:r>
            <a:r>
              <a:rPr lang="en-US" dirty="0" smtClean="0"/>
              <a:t>, which ends the method.  The </a:t>
            </a:r>
            <a:r>
              <a:rPr lang="en-US" sz="1600" dirty="0" smtClean="0">
                <a:latin typeface="Courier"/>
                <a:cs typeface="Courier"/>
              </a:rPr>
              <a:t>this</a:t>
            </a:r>
            <a:r>
              <a:rPr lang="en-US" dirty="0" smtClean="0"/>
              <a:t> and </a:t>
            </a:r>
            <a:r>
              <a:rPr lang="en-US" sz="1600" dirty="0" smtClean="0">
                <a:latin typeface="Courier"/>
                <a:cs typeface="Courier"/>
              </a:rPr>
              <a:t>other</a:t>
            </a:r>
            <a:r>
              <a:rPr lang="en-US" dirty="0" smtClean="0"/>
              <a:t> names go away (they are only active while the method is being evaluated)</a:t>
            </a:r>
            <a:endParaRPr lang="en-US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4939014" y="1946253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24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2557538"/>
            <a:ext cx="3800349" cy="3325599"/>
          </a:xfrm>
          <a:prstGeom prst="bentConnector3">
            <a:avLst>
              <a:gd name="adj1" fmla="val 7593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adultDillo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return true</a:t>
            </a:r>
            <a:endParaRPr lang="en-US" sz="1400" dirty="0" smtClean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39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303071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longerThan</a:t>
            </a:r>
            <a:r>
              <a:rPr lang="en-US" sz="1400" dirty="0" smtClean="0">
                <a:solidFill>
                  <a:schemeClr val="tx1"/>
                </a:solidFill>
              </a:rPr>
              <a:t>(Dillo other) 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other</a:t>
            </a:r>
            <a:r>
              <a:rPr lang="en-US" sz="1400" dirty="0" err="1" smtClean="0">
                <a:solidFill>
                  <a:schemeClr val="tx1"/>
                </a:solidFill>
              </a:rPr>
              <a:t>.length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false;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baby</a:t>
            </a:r>
            <a:r>
              <a:rPr lang="en-US" sz="1400" dirty="0" err="1" smtClean="0">
                <a:solidFill>
                  <a:srgbClr val="000000"/>
                </a:solidFill>
              </a:rPr>
              <a:t>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227325"/>
            <a:ext cx="3800349" cy="4311555"/>
          </a:xfrm>
          <a:prstGeom prst="bentConnector3">
            <a:avLst>
              <a:gd name="adj1" fmla="val 6745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833833" y="3354958"/>
            <a:ext cx="4179843" cy="170591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example illustrates how names (</a:t>
            </a:r>
            <a:r>
              <a:rPr lang="en-US" dirty="0" smtClean="0">
                <a:latin typeface="Courier"/>
                <a:cs typeface="Courier"/>
              </a:rPr>
              <a:t>this</a:t>
            </a:r>
            <a:r>
              <a:rPr lang="en-US" dirty="0" smtClean="0"/>
              <a:t> and parameters) are added to the map when calling a method, then removed when a method is finished</a:t>
            </a:r>
            <a:endParaRPr lang="en-US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4939014" y="1946253"/>
            <a:ext cx="3316413" cy="1222569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n-US" sz="1400" dirty="0" smtClean="0">
                <a:solidFill>
                  <a:schemeClr val="tx1"/>
                </a:solidFill>
              </a:rPr>
              <a:t>24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= 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longerThan</a:t>
            </a:r>
            <a:r>
              <a:rPr lang="en-US" sz="1400" dirty="0">
                <a:solidFill>
                  <a:schemeClr val="tx1"/>
                </a:solidFill>
              </a:rPr>
              <a:t>(Dillo other)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</a:t>
            </a:r>
            <a:r>
              <a:rPr lang="en-US" sz="1400" dirty="0" err="1">
                <a:solidFill>
                  <a:schemeClr val="tx1"/>
                </a:solidFill>
              </a:rPr>
              <a:t>other.length</a:t>
            </a:r>
            <a:r>
              <a:rPr lang="en-US" sz="1400" dirty="0">
                <a:solidFill>
                  <a:schemeClr val="tx1"/>
                </a:solidFill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2557538"/>
            <a:ext cx="3800349" cy="3325599"/>
          </a:xfrm>
          <a:prstGeom prst="bentConnector3">
            <a:avLst>
              <a:gd name="adj1" fmla="val 7593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err="1" smtClean="0">
                <a:solidFill>
                  <a:srgbClr val="000000"/>
                </a:solidFill>
              </a:rPr>
              <a:t>adultDillo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5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980</Words>
  <Application>Microsoft Macintosh PowerPoint</Application>
  <PresentationFormat>On-screen Show (4:3)</PresentationFormat>
  <Paragraphs>204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Mapping Methods With Arguments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WPI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Kathi Fisler</dc:creator>
  <cp:keywords/>
  <dc:description/>
  <cp:lastModifiedBy>Kathi Fisler</cp:lastModifiedBy>
  <cp:revision>27</cp:revision>
  <dcterms:created xsi:type="dcterms:W3CDTF">2015-09-14T12:59:26Z</dcterms:created>
  <dcterms:modified xsi:type="dcterms:W3CDTF">2016-10-30T10:51:22Z</dcterms:modified>
  <cp:category/>
</cp:coreProperties>
</file>