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42534-2430-7043-BC50-7CAC951103E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C1E0A-E6A1-C249-B28E-04946BEAF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2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blank</a:t>
            </a:r>
            <a:r>
              <a:rPr lang="en-US" baseline="0" dirty="0" smtClean="0"/>
              <a:t> map, before any classes are defined or any expressions executed.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C1E0A-E6A1-C249-B28E-04946BEAF3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8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Hood: 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slidedeck</a:t>
            </a:r>
            <a:r>
              <a:rPr lang="en-US" dirty="0" smtClean="0"/>
              <a:t> shows the various kinds of information that Java tracks under the hood as you create classes and objects and evaluate expressions.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first slide shows a blank map.  The rest of the slides show how the map gets populated as you execute various expressions.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0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/>
              <a:t>class Dillo {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int</a:t>
            </a:r>
            <a:r>
              <a:rPr lang="en-US" sz="1400" dirty="0" smtClean="0"/>
              <a:t> length;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…</a:t>
            </a:r>
          </a:p>
          <a:p>
            <a:r>
              <a:rPr lang="en-US" sz="1400" dirty="0"/>
              <a:t>}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2854846" cy="2107915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accent2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 </a:t>
            </a:r>
            <a:r>
              <a:rPr lang="en-US" sz="1400" dirty="0" err="1" smtClean="0">
                <a:solidFill>
                  <a:schemeClr val="accent2"/>
                </a:solidFill>
              </a:rPr>
              <a:t>int</a:t>
            </a:r>
            <a:r>
              <a:rPr lang="en-US" sz="1400" dirty="0" smtClean="0">
                <a:solidFill>
                  <a:schemeClr val="accent2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boolean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;</a:t>
            </a:r>
          </a:p>
          <a:p>
            <a:endParaRPr 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 Dillo (</a:t>
            </a:r>
            <a:r>
              <a:rPr lang="en-US" sz="1400" dirty="0" err="1" smtClean="0">
                <a:solidFill>
                  <a:schemeClr val="accent2"/>
                </a:solidFill>
              </a:rPr>
              <a:t>int</a:t>
            </a:r>
            <a:r>
              <a:rPr lang="en-US" sz="1400" dirty="0" smtClean="0">
                <a:solidFill>
                  <a:schemeClr val="accent2"/>
                </a:solidFill>
              </a:rPr>
              <a:t> length, </a:t>
            </a:r>
            <a:r>
              <a:rPr lang="en-US" sz="1400" dirty="0" err="1" smtClean="0">
                <a:solidFill>
                  <a:schemeClr val="accent2"/>
                </a:solidFill>
              </a:rPr>
              <a:t>boolean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) {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    </a:t>
            </a:r>
            <a:r>
              <a:rPr lang="en-US" sz="1400" dirty="0" err="1" smtClean="0">
                <a:solidFill>
                  <a:schemeClr val="accent2"/>
                </a:solidFill>
              </a:rPr>
              <a:t>this.length</a:t>
            </a:r>
            <a:r>
              <a:rPr lang="en-US" sz="1400" dirty="0" smtClean="0">
                <a:solidFill>
                  <a:schemeClr val="accent2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    </a:t>
            </a:r>
            <a:r>
              <a:rPr lang="en-US" sz="1400" dirty="0" err="1" smtClean="0">
                <a:solidFill>
                  <a:schemeClr val="accent2"/>
                </a:solidFill>
              </a:rPr>
              <a:t>this.isDead</a:t>
            </a:r>
            <a:r>
              <a:rPr lang="en-US" sz="1400" dirty="0" smtClean="0">
                <a:solidFill>
                  <a:schemeClr val="accent2"/>
                </a:solidFill>
              </a:rPr>
              <a:t> = </a:t>
            </a:r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;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   }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}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73710" y="3299434"/>
            <a:ext cx="2802870" cy="9635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 </a:t>
            </a:r>
            <a:r>
              <a:rPr lang="en-US" dirty="0" smtClean="0">
                <a:latin typeface="Courier New"/>
                <a:cs typeface="Courier New"/>
              </a:rPr>
              <a:t>class</a:t>
            </a:r>
            <a:r>
              <a:rPr lang="en-US" dirty="0" smtClean="0"/>
              <a:t>  expression adds to the known-classes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9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/>
              <a:t>new Dillo</a:t>
            </a:r>
            <a:r>
              <a:rPr lang="en-US" sz="1400" dirty="0"/>
              <a:t> </a:t>
            </a:r>
            <a:r>
              <a:rPr lang="en-US" sz="1400" dirty="0" smtClean="0"/>
              <a:t>(5, false)</a:t>
            </a: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22231" y="607546"/>
            <a:ext cx="1422595" cy="925376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pPr algn="ctr"/>
            <a:r>
              <a:rPr lang="en-US" sz="1400" u="sng" dirty="0" smtClean="0">
                <a:solidFill>
                  <a:schemeClr val="accent2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accent2"/>
                </a:solidFill>
              </a:rPr>
              <a:t>length = 5</a:t>
            </a:r>
          </a:p>
          <a:p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 = false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10795" y="602168"/>
            <a:ext cx="2854846" cy="210791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00"/>
                </a:solidFill>
              </a:rPr>
              <a:t>class Dillo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Dillo (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length,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this.length</a:t>
            </a:r>
            <a:r>
              <a:rPr lang="en-US" sz="1400" dirty="0" smtClean="0">
                <a:solidFill>
                  <a:srgbClr val="000000"/>
                </a:solidFill>
              </a:rPr>
              <a:t> =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this.isDead</a:t>
            </a:r>
            <a:r>
              <a:rPr lang="en-US" sz="1400" dirty="0" smtClean="0">
                <a:solidFill>
                  <a:srgbClr val="000000"/>
                </a:solidFill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}</a:t>
            </a:r>
          </a:p>
          <a:p>
            <a:r>
              <a:rPr lang="en-US" sz="1400" dirty="0">
                <a:solidFill>
                  <a:srgbClr val="000000"/>
                </a:solidFill>
              </a:rPr>
              <a:t>}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547349" y="3547620"/>
            <a:ext cx="2802870" cy="9635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 </a:t>
            </a:r>
            <a:r>
              <a:rPr lang="en-US" dirty="0" smtClean="0">
                <a:latin typeface="Courier New"/>
                <a:cs typeface="Courier New"/>
              </a:rPr>
              <a:t>new </a:t>
            </a:r>
            <a:r>
              <a:rPr lang="en-US" dirty="0" smtClean="0"/>
              <a:t>expression adds to the objects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err="1" smtClean="0"/>
              <a:t>deadDillo</a:t>
            </a:r>
            <a:r>
              <a:rPr lang="en-US" sz="1400" dirty="0" smtClean="0"/>
              <a:t> = new Dillo</a:t>
            </a:r>
            <a:r>
              <a:rPr lang="en-US" sz="1400" dirty="0"/>
              <a:t> </a:t>
            </a:r>
            <a:r>
              <a:rPr lang="en-US" sz="1400" dirty="0" smtClean="0"/>
              <a:t>(3, true)</a:t>
            </a: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22231" y="607546"/>
            <a:ext cx="1422595" cy="925376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Dillo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length = 5</a:t>
            </a:r>
          </a:p>
          <a:p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 = false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0795" y="602168"/>
            <a:ext cx="2854846" cy="210791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00"/>
                </a:solidFill>
              </a:rPr>
              <a:t>class Dillo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Dillo (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length,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this.length</a:t>
            </a:r>
            <a:r>
              <a:rPr lang="en-US" sz="1400" dirty="0" smtClean="0">
                <a:solidFill>
                  <a:srgbClr val="000000"/>
                </a:solidFill>
              </a:rPr>
              <a:t> =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this.isDead</a:t>
            </a:r>
            <a:r>
              <a:rPr lang="en-US" sz="1400" dirty="0" smtClean="0">
                <a:solidFill>
                  <a:srgbClr val="000000"/>
                </a:solidFill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}</a:t>
            </a:r>
          </a:p>
          <a:p>
            <a:r>
              <a:rPr lang="en-US" sz="1400" dirty="0">
                <a:solidFill>
                  <a:srgbClr val="000000"/>
                </a:solidFill>
              </a:rPr>
              <a:t>}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22231" y="1971684"/>
            <a:ext cx="1422595" cy="925376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pPr algn="ctr"/>
            <a:r>
              <a:rPr lang="en-US" sz="1400" u="sng" dirty="0" smtClean="0">
                <a:solidFill>
                  <a:schemeClr val="accent2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accent2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 = true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accent2"/>
                </a:solidFill>
              </a:rPr>
              <a:t>deadDillo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7" name="Elbow Connector 6"/>
          <p:cNvCxnSpPr>
            <a:stCxn id="15" idx="3"/>
            <a:endCxn id="13" idx="1"/>
          </p:cNvCxnSpPr>
          <p:nvPr/>
        </p:nvCxnSpPr>
        <p:spPr>
          <a:xfrm flipV="1">
            <a:off x="1138665" y="2434372"/>
            <a:ext cx="3683566" cy="3246663"/>
          </a:xfrm>
          <a:prstGeom prst="bentConnector3">
            <a:avLst>
              <a:gd name="adj1" fmla="val 67834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328374" y="3693614"/>
            <a:ext cx="3138631" cy="8718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 </a:t>
            </a:r>
            <a:r>
              <a:rPr lang="en-US" dirty="0" smtClean="0">
                <a:latin typeface="Courier New"/>
                <a:cs typeface="Courier New"/>
              </a:rPr>
              <a:t>= </a:t>
            </a:r>
            <a:r>
              <a:rPr lang="en-US" dirty="0" smtClean="0"/>
              <a:t>expression yields</a:t>
            </a:r>
          </a:p>
          <a:p>
            <a:pPr algn="ctr"/>
            <a:r>
              <a:rPr lang="en-US" dirty="0" smtClean="0"/>
              <a:t>a named value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564577" y="415188"/>
            <a:ext cx="2369569" cy="120813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there is no way to access the live </a:t>
            </a:r>
            <a:r>
              <a:rPr lang="en-US" dirty="0" err="1" smtClean="0"/>
              <a:t>dillo</a:t>
            </a:r>
            <a:r>
              <a:rPr lang="en-US" dirty="0" smtClean="0"/>
              <a:t> (but it still exists)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3219810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err="1" smtClean="0"/>
              <a:t>anotherDeadDillo</a:t>
            </a:r>
            <a:r>
              <a:rPr lang="en-US" sz="1400" dirty="0" smtClean="0"/>
              <a:t> = new Dillo</a:t>
            </a:r>
            <a:r>
              <a:rPr lang="en-US" sz="1400" dirty="0"/>
              <a:t> </a:t>
            </a:r>
            <a:r>
              <a:rPr lang="en-US" sz="1400" dirty="0" smtClean="0"/>
              <a:t>(3, true)</a:t>
            </a: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22231" y="607546"/>
            <a:ext cx="1422595" cy="925376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Dillo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length = 5</a:t>
            </a:r>
          </a:p>
          <a:p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 = false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0795" y="602168"/>
            <a:ext cx="2854846" cy="210791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00"/>
                </a:solidFill>
              </a:rPr>
              <a:t>class Dillo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Dillo (</a:t>
            </a:r>
            <a:r>
              <a:rPr lang="en-US" sz="1400" dirty="0" err="1" smtClean="0">
                <a:solidFill>
                  <a:srgbClr val="000000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length, </a:t>
            </a:r>
            <a:r>
              <a:rPr lang="en-US" sz="1400" dirty="0" err="1" smtClean="0">
                <a:solidFill>
                  <a:srgbClr val="000000"/>
                </a:solidFill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this.length</a:t>
            </a:r>
            <a:r>
              <a:rPr lang="en-US" sz="1400" dirty="0" smtClean="0">
                <a:solidFill>
                  <a:srgbClr val="000000"/>
                </a:solidFill>
              </a:rPr>
              <a:t> = length;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</a:rPr>
              <a:t>this.isDead</a:t>
            </a:r>
            <a:r>
              <a:rPr lang="en-US" sz="1400" dirty="0" smtClean="0">
                <a:solidFill>
                  <a:srgbClr val="000000"/>
                </a:solidFill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</a:rPr>
              <a:t>isDead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   }</a:t>
            </a:r>
          </a:p>
          <a:p>
            <a:r>
              <a:rPr lang="en-US" sz="1400" dirty="0">
                <a:solidFill>
                  <a:srgbClr val="000000"/>
                </a:solidFill>
              </a:rPr>
              <a:t>}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22231" y="1971684"/>
            <a:ext cx="1422595" cy="925376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true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deadDillo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Elbow Connector 6"/>
          <p:cNvCxnSpPr>
            <a:stCxn id="15" idx="3"/>
            <a:endCxn id="13" idx="1"/>
          </p:cNvCxnSpPr>
          <p:nvPr/>
        </p:nvCxnSpPr>
        <p:spPr>
          <a:xfrm flipV="1">
            <a:off x="1138665" y="2434372"/>
            <a:ext cx="3683566" cy="3246663"/>
          </a:xfrm>
          <a:prstGeom prst="bentConnector3">
            <a:avLst>
              <a:gd name="adj1" fmla="val 6783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28651" y="3335822"/>
            <a:ext cx="1422595" cy="925376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pPr algn="ctr"/>
            <a:r>
              <a:rPr lang="en-US" sz="1400" u="sng" dirty="0" smtClean="0">
                <a:solidFill>
                  <a:schemeClr val="accent2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accent2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accent2"/>
                </a:solidFill>
              </a:rPr>
              <a:t>isDead</a:t>
            </a:r>
            <a:r>
              <a:rPr lang="en-US" sz="1400" dirty="0" smtClean="0">
                <a:solidFill>
                  <a:schemeClr val="accent2"/>
                </a:solidFill>
              </a:rPr>
              <a:t> = true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10795" y="5898099"/>
            <a:ext cx="1539378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accent2"/>
                </a:solidFill>
              </a:rPr>
              <a:t>anotherDeadDillo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1" name="Elbow Connector 10"/>
          <p:cNvCxnSpPr>
            <a:stCxn id="19" idx="3"/>
            <a:endCxn id="18" idx="1"/>
          </p:cNvCxnSpPr>
          <p:nvPr/>
        </p:nvCxnSpPr>
        <p:spPr>
          <a:xfrm flipV="1">
            <a:off x="1750173" y="3798510"/>
            <a:ext cx="3078478" cy="2316653"/>
          </a:xfrm>
          <a:prstGeom prst="bentConnector3">
            <a:avLst>
              <a:gd name="adj1" fmla="val 73236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510834" y="2519608"/>
            <a:ext cx="2414192" cy="11817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fine to have multiple objects with the same field values.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417</Words>
  <Application>Microsoft Macintosh PowerPoint</Application>
  <PresentationFormat>On-screen Show (4:3)</PresentationFormat>
  <Paragraphs>106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Under the Hood: A Map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14</cp:revision>
  <dcterms:created xsi:type="dcterms:W3CDTF">2015-09-14T12:59:26Z</dcterms:created>
  <dcterms:modified xsi:type="dcterms:W3CDTF">2015-10-21T20:12:11Z</dcterms:modified>
  <cp:category/>
</cp:coreProperties>
</file>