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897" autoAdjust="0"/>
    <p:restoredTop sz="94606" autoAdjust="0"/>
  </p:normalViewPr>
  <p:slideViewPr>
    <p:cSldViewPr snapToGrid="0" snapToObjects="1">
      <p:cViewPr>
        <p:scale>
          <a:sx n="125" d="100"/>
          <a:sy n="125" d="100"/>
        </p:scale>
        <p:origin x="-370" y="8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0A4A-183B-C241-9BB3-03E89627CA2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Object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789"/>
            <a:ext cx="8229600" cy="442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err="1" smtClean="0"/>
              <a:t>slidedeck</a:t>
            </a:r>
            <a:r>
              <a:rPr lang="en-US" dirty="0" smtClean="0"/>
              <a:t> shows how the areas of our “under the hood” </a:t>
            </a:r>
            <a:r>
              <a:rPr lang="en-US" smtClean="0"/>
              <a:t>map </a:t>
            </a:r>
            <a:r>
              <a:rPr lang="en-US"/>
              <a:t>get modified when you</a:t>
            </a:r>
          </a:p>
          <a:p>
            <a:pPr marL="0" indent="0">
              <a:buNone/>
            </a:pPr>
            <a:r>
              <a:rPr lang="en-US" smtClean="0"/>
              <a:t>update </a:t>
            </a:r>
            <a:r>
              <a:rPr lang="en-US" dirty="0"/>
              <a:t>a field inside a method.</a:t>
            </a:r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 smtClean="0"/>
              <a:t>use the </a:t>
            </a:r>
            <a:r>
              <a:rPr lang="en-US" dirty="0" smtClean="0">
                <a:latin typeface="Courier"/>
                <a:cs typeface="Courier"/>
              </a:rPr>
              <a:t>Book</a:t>
            </a:r>
            <a:r>
              <a:rPr lang="en-US" dirty="0" smtClean="0"/>
              <a:t> class.  The slides are not part of a sequence. Rather, they are independent examples referenced in the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27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EXPRESSIONS/STATEMENTS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7"/>
            <a:ext cx="2854846" cy="254154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Book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String </a:t>
            </a:r>
            <a:r>
              <a:rPr lang="en-US" sz="1400" dirty="0">
                <a:solidFill>
                  <a:schemeClr val="tx1"/>
                </a:solidFill>
              </a:rPr>
              <a:t>title;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 String </a:t>
            </a:r>
            <a:r>
              <a:rPr lang="en-US" sz="1400" dirty="0" err="1">
                <a:solidFill>
                  <a:schemeClr val="tx1"/>
                </a:solidFill>
              </a:rPr>
              <a:t>callNum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timesOut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isAvailable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class Request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Book </a:t>
            </a:r>
            <a:r>
              <a:rPr lang="en-US" sz="1400" dirty="0" err="1">
                <a:solidFill>
                  <a:schemeClr val="tx1"/>
                </a:solidFill>
              </a:rPr>
              <a:t>forBook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err="1">
                <a:solidFill>
                  <a:schemeClr val="tx1"/>
                </a:solidFill>
              </a:rPr>
              <a:t>int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byCardNum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5"/>
            <a:ext cx="2418518" cy="126690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Book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title = “Alice in Wonderland”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callNum</a:t>
            </a:r>
            <a:r>
              <a:rPr lang="en-US" sz="1400" dirty="0" smtClean="0">
                <a:solidFill>
                  <a:schemeClr val="tx1"/>
                </a:solidFill>
              </a:rPr>
              <a:t> = “PR4611 A7”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timesOut</a:t>
            </a:r>
            <a:r>
              <a:rPr lang="en-US" sz="1400" dirty="0" smtClean="0">
                <a:solidFill>
                  <a:schemeClr val="tx1"/>
                </a:solidFill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 = true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aliceBook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76628"/>
            <a:ext cx="3800350" cy="4404407"/>
          </a:xfrm>
          <a:prstGeom prst="bentConnector3">
            <a:avLst>
              <a:gd name="adj1" fmla="val 5802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168384" y="3149090"/>
            <a:ext cx="3599696" cy="164152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 there are now two ways to access the Book object: directly through the name </a:t>
            </a:r>
            <a:r>
              <a:rPr lang="en-US" sz="1600" dirty="0" err="1" smtClean="0">
                <a:latin typeface="Courier"/>
                <a:cs typeface="Courier"/>
              </a:rPr>
              <a:t>aliceBook</a:t>
            </a:r>
            <a:r>
              <a:rPr lang="en-US" dirty="0" smtClean="0"/>
              <a:t> and through </a:t>
            </a:r>
            <a:r>
              <a:rPr lang="en-US" sz="1600" dirty="0" smtClean="0">
                <a:latin typeface="Courier"/>
                <a:cs typeface="Courier"/>
              </a:rPr>
              <a:t>reqAlice1.forBook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3441" y="5776179"/>
            <a:ext cx="448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Book </a:t>
            </a:r>
            <a:r>
              <a:rPr lang="en-US" sz="1600" dirty="0" err="1"/>
              <a:t>aliceBook</a:t>
            </a:r>
            <a:r>
              <a:rPr lang="en-US" sz="1600" dirty="0"/>
              <a:t> =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new </a:t>
            </a:r>
            <a:r>
              <a:rPr lang="en-US" sz="1600" dirty="0"/>
              <a:t>Book("Alice in Wonderland", "PR4611 A7");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Request </a:t>
            </a:r>
            <a:r>
              <a:rPr lang="en-US" sz="1600" dirty="0"/>
              <a:t>reqAlice1 = </a:t>
            </a:r>
            <a:r>
              <a:rPr lang="en-US" sz="1600" dirty="0" err="1"/>
              <a:t>aliceBook.makeRequest</a:t>
            </a:r>
            <a:r>
              <a:rPr lang="en-US" sz="1600" dirty="0"/>
              <a:t>(1435);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39015" y="2062481"/>
            <a:ext cx="2418518" cy="772160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Request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forBook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byCardNum</a:t>
            </a:r>
            <a:r>
              <a:rPr lang="en-US" sz="1400" dirty="0" smtClean="0">
                <a:solidFill>
                  <a:schemeClr val="tx1"/>
                </a:solidFill>
              </a:rPr>
              <a:t> = 1435</a:t>
            </a:r>
          </a:p>
        </p:txBody>
      </p:sp>
      <p:cxnSp>
        <p:nvCxnSpPr>
          <p:cNvPr id="21" name="Elbow Connector 20"/>
          <p:cNvCxnSpPr>
            <a:endCxn id="20" idx="1"/>
          </p:cNvCxnSpPr>
          <p:nvPr/>
        </p:nvCxnSpPr>
        <p:spPr>
          <a:xfrm flipV="1">
            <a:off x="1138665" y="2448561"/>
            <a:ext cx="3800350" cy="3586479"/>
          </a:xfrm>
          <a:prstGeom prst="bentConnector3">
            <a:avLst>
              <a:gd name="adj1" fmla="val 6523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728839" y="1910080"/>
            <a:ext cx="92841" cy="538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5394" y="5771318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reqAlice1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4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27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EXPRESSIONS/STATEMENTS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4" y="607547"/>
            <a:ext cx="3609365" cy="395429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Book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String </a:t>
            </a:r>
            <a:r>
              <a:rPr lang="en-US" sz="1400" dirty="0">
                <a:solidFill>
                  <a:schemeClr val="tx1"/>
                </a:solidFill>
              </a:rPr>
              <a:t>title;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 String </a:t>
            </a:r>
            <a:r>
              <a:rPr lang="en-US" sz="1400" dirty="0" err="1">
                <a:solidFill>
                  <a:schemeClr val="tx1"/>
                </a:solidFill>
              </a:rPr>
              <a:t>callNum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timesOut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accent1"/>
                </a:solidFill>
              </a:rPr>
              <a:t>    Book </a:t>
            </a:r>
            <a:r>
              <a:rPr lang="en-US" sz="1400" dirty="0" err="1">
                <a:solidFill>
                  <a:schemeClr val="accent1"/>
                </a:solidFill>
              </a:rPr>
              <a:t>checkOut</a:t>
            </a:r>
            <a:r>
              <a:rPr lang="en-US" sz="1400" dirty="0">
                <a:solidFill>
                  <a:schemeClr val="accent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   </a:t>
            </a:r>
            <a:r>
              <a:rPr lang="en-US" sz="1400" dirty="0" smtClean="0">
                <a:solidFill>
                  <a:schemeClr val="accent1"/>
                </a:solidFill>
              </a:rPr>
              <a:t>    return </a:t>
            </a:r>
            <a:r>
              <a:rPr lang="en-US" sz="1400" dirty="0">
                <a:solidFill>
                  <a:schemeClr val="accent1"/>
                </a:solidFill>
              </a:rPr>
              <a:t>new Book(</a:t>
            </a:r>
            <a:r>
              <a:rPr lang="en-US" sz="1400" dirty="0" err="1">
                <a:solidFill>
                  <a:schemeClr val="accent1"/>
                </a:solidFill>
              </a:rPr>
              <a:t>this.title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</a:rPr>
              <a:t>       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                                  </a:t>
            </a:r>
            <a:r>
              <a:rPr lang="en-US" sz="1400" dirty="0" err="1" smtClean="0">
                <a:solidFill>
                  <a:schemeClr val="accent1"/>
                </a:solidFill>
              </a:rPr>
              <a:t>this.callNum</a:t>
            </a:r>
            <a:r>
              <a:rPr lang="en-US" sz="1400" dirty="0">
                <a:solidFill>
                  <a:schemeClr val="accent1"/>
                </a:solidFill>
              </a:rPr>
              <a:t>,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   </a:t>
            </a:r>
            <a:r>
              <a:rPr lang="en-US" sz="1400" dirty="0" smtClean="0">
                <a:solidFill>
                  <a:schemeClr val="accent1"/>
                </a:solidFill>
              </a:rPr>
              <a:t>                                   </a:t>
            </a:r>
            <a:r>
              <a:rPr lang="en-US" sz="1400" dirty="0" err="1">
                <a:solidFill>
                  <a:schemeClr val="accent1"/>
                </a:solidFill>
              </a:rPr>
              <a:t>this.timesOut</a:t>
            </a:r>
            <a:r>
              <a:rPr lang="en-US" sz="1400" dirty="0">
                <a:solidFill>
                  <a:schemeClr val="accent1"/>
                </a:solidFill>
              </a:rPr>
              <a:t> + 1, </a:t>
            </a:r>
            <a:endParaRPr lang="en-US" sz="1400" dirty="0" smtClean="0">
              <a:solidFill>
                <a:schemeClr val="accent1"/>
              </a:solidFill>
            </a:endParaRPr>
          </a:p>
          <a:p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                                      false</a:t>
            </a:r>
            <a:r>
              <a:rPr lang="en-US" sz="1400" dirty="0">
                <a:solidFill>
                  <a:schemeClr val="accent1"/>
                </a:solidFill>
              </a:rPr>
              <a:t>);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  </a:t>
            </a:r>
            <a:r>
              <a:rPr lang="en-US" sz="1400" dirty="0" smtClean="0">
                <a:solidFill>
                  <a:schemeClr val="accent1"/>
                </a:solidFill>
              </a:rPr>
              <a:t>    }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class Request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Book </a:t>
            </a:r>
            <a:r>
              <a:rPr lang="en-US" sz="1400" dirty="0" err="1">
                <a:solidFill>
                  <a:schemeClr val="tx1"/>
                </a:solidFill>
              </a:rPr>
              <a:t>forBook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err="1">
                <a:solidFill>
                  <a:schemeClr val="tx1"/>
                </a:solidFill>
              </a:rPr>
              <a:t>int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byCardNum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5"/>
            <a:ext cx="2418518" cy="126690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Book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title = “Alice in Wonderland”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callNum</a:t>
            </a:r>
            <a:r>
              <a:rPr lang="en-US" sz="1400" dirty="0" smtClean="0">
                <a:solidFill>
                  <a:schemeClr val="tx1"/>
                </a:solidFill>
              </a:rPr>
              <a:t> = “PR4611 A7”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timesOut</a:t>
            </a:r>
            <a:r>
              <a:rPr lang="en-US" sz="1400" dirty="0" smtClean="0">
                <a:solidFill>
                  <a:schemeClr val="tx1"/>
                </a:solidFill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 = true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aliceBook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76628"/>
            <a:ext cx="3800350" cy="4404407"/>
          </a:xfrm>
          <a:prstGeom prst="bentConnector3">
            <a:avLst>
              <a:gd name="adj1" fmla="val 79942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22944" y="3413250"/>
            <a:ext cx="4188976" cy="164152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 that no known name maps to the result of </a:t>
            </a:r>
            <a:r>
              <a:rPr lang="en-US" sz="1600" dirty="0" err="1" smtClean="0">
                <a:latin typeface="Courier"/>
                <a:cs typeface="Courier"/>
              </a:rPr>
              <a:t>aliceBook.checkout</a:t>
            </a:r>
            <a:r>
              <a:rPr lang="en-US" sz="1600" dirty="0" smtClean="0">
                <a:latin typeface="Courier"/>
                <a:cs typeface="Courier"/>
              </a:rPr>
              <a:t>()</a:t>
            </a:r>
            <a:r>
              <a:rPr lang="en-US" dirty="0" smtClean="0"/>
              <a:t>. The object named by </a:t>
            </a:r>
            <a:r>
              <a:rPr lang="en-US" sz="1600" dirty="0" err="1" smtClean="0">
                <a:latin typeface="Courier"/>
                <a:cs typeface="Courier"/>
              </a:rPr>
              <a:t>aliceBook</a:t>
            </a:r>
            <a:r>
              <a:rPr lang="en-US" dirty="0" smtClean="0"/>
              <a:t> still shows 0 times checked out.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3441" y="5644099"/>
            <a:ext cx="448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Book </a:t>
            </a:r>
            <a:r>
              <a:rPr lang="en-US" sz="1600" dirty="0" err="1"/>
              <a:t>aliceBook</a:t>
            </a:r>
            <a:r>
              <a:rPr lang="en-US" sz="1600" dirty="0"/>
              <a:t> =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new </a:t>
            </a:r>
            <a:r>
              <a:rPr lang="en-US" sz="1600" dirty="0"/>
              <a:t>Book("Alice in Wonderland", "PR4611 A7");</a:t>
            </a:r>
          </a:p>
          <a:p>
            <a:r>
              <a:rPr lang="en-US" sz="1600" dirty="0" err="1" smtClean="0"/>
              <a:t>aliceBook.checkout</a:t>
            </a:r>
            <a:r>
              <a:rPr lang="en-US" sz="1600" dirty="0" smtClean="0"/>
              <a:t>();</a:t>
            </a:r>
          </a:p>
          <a:p>
            <a:r>
              <a:rPr lang="en-US" sz="1600" dirty="0" err="1" smtClean="0"/>
              <a:t>aliceBook.timesOut</a:t>
            </a:r>
            <a:r>
              <a:rPr lang="en-US" sz="1600" dirty="0" smtClean="0"/>
              <a:t>;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939015" y="2024425"/>
            <a:ext cx="2418518" cy="126690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Book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title = “Alice in Wonderland”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callNum</a:t>
            </a:r>
            <a:r>
              <a:rPr lang="en-US" sz="1400" dirty="0" smtClean="0">
                <a:solidFill>
                  <a:schemeClr val="tx1"/>
                </a:solidFill>
              </a:rPr>
              <a:t> = “PR4611 A7”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timesOut</a:t>
            </a:r>
            <a:r>
              <a:rPr lang="en-US" sz="1400" dirty="0" smtClean="0">
                <a:solidFill>
                  <a:schemeClr val="tx1"/>
                </a:solidFill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 = false</a:t>
            </a:r>
          </a:p>
        </p:txBody>
      </p:sp>
    </p:spTree>
    <p:extLst>
      <p:ext uri="{BB962C8B-B14F-4D97-AF65-F5344CB8AC3E}">
        <p14:creationId xmlns:p14="http://schemas.microsoft.com/office/powerpoint/2010/main" val="305935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27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EXPRESSIONS/STATEMENTS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4" y="607547"/>
            <a:ext cx="3609365" cy="395429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Book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String </a:t>
            </a:r>
            <a:r>
              <a:rPr lang="en-US" sz="1400" dirty="0">
                <a:solidFill>
                  <a:schemeClr val="tx1"/>
                </a:solidFill>
              </a:rPr>
              <a:t>title;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 String </a:t>
            </a:r>
            <a:r>
              <a:rPr lang="en-US" sz="1400" dirty="0" err="1">
                <a:solidFill>
                  <a:schemeClr val="tx1"/>
                </a:solidFill>
              </a:rPr>
              <a:t>callNum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timesOut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rgbClr val="4F81BD"/>
                </a:solidFill>
              </a:rPr>
              <a:t>    Book </a:t>
            </a:r>
            <a:r>
              <a:rPr lang="en-US" sz="1400" dirty="0" err="1">
                <a:solidFill>
                  <a:srgbClr val="4F81BD"/>
                </a:solidFill>
              </a:rPr>
              <a:t>checkOut</a:t>
            </a:r>
            <a:r>
              <a:rPr lang="en-US" sz="1400" dirty="0">
                <a:solidFill>
                  <a:srgbClr val="4F81BD"/>
                </a:solidFill>
              </a:rPr>
              <a:t>() </a:t>
            </a:r>
            <a:r>
              <a:rPr lang="en-US" sz="1400" dirty="0" smtClean="0">
                <a:solidFill>
                  <a:srgbClr val="4F81BD"/>
                </a:solidFill>
              </a:rPr>
              <a:t>{</a:t>
            </a:r>
          </a:p>
          <a:p>
            <a:r>
              <a:rPr lang="en-US" sz="1400" dirty="0">
                <a:solidFill>
                  <a:srgbClr val="4F81BD"/>
                </a:solidFill>
              </a:rPr>
              <a:t> </a:t>
            </a:r>
            <a:r>
              <a:rPr lang="en-US" sz="1400" dirty="0" smtClean="0">
                <a:solidFill>
                  <a:srgbClr val="4F81BD"/>
                </a:solidFill>
              </a:rPr>
              <a:t>       </a:t>
            </a:r>
            <a:r>
              <a:rPr lang="en-US" sz="1400" dirty="0" err="1" smtClean="0">
                <a:solidFill>
                  <a:srgbClr val="4F81BD"/>
                </a:solidFill>
              </a:rPr>
              <a:t>this.isAvailable</a:t>
            </a:r>
            <a:r>
              <a:rPr lang="en-US" sz="1400" dirty="0" smtClean="0">
                <a:solidFill>
                  <a:srgbClr val="4F81BD"/>
                </a:solidFill>
              </a:rPr>
              <a:t> = false;</a:t>
            </a:r>
          </a:p>
          <a:p>
            <a:r>
              <a:rPr lang="en-US" sz="1400" dirty="0" smtClean="0">
                <a:solidFill>
                  <a:srgbClr val="4F81BD"/>
                </a:solidFill>
              </a:rPr>
              <a:t>        </a:t>
            </a:r>
            <a:r>
              <a:rPr lang="en-US" sz="1400" dirty="0" err="1" smtClean="0">
                <a:solidFill>
                  <a:srgbClr val="4F81BD"/>
                </a:solidFill>
              </a:rPr>
              <a:t>this.timesOut</a:t>
            </a:r>
            <a:r>
              <a:rPr lang="en-US" sz="1400" dirty="0" smtClean="0">
                <a:solidFill>
                  <a:srgbClr val="4F81BD"/>
                </a:solidFill>
              </a:rPr>
              <a:t> = </a:t>
            </a:r>
            <a:r>
              <a:rPr lang="en-US" sz="1400" dirty="0" err="1" smtClean="0">
                <a:solidFill>
                  <a:srgbClr val="4F81BD"/>
                </a:solidFill>
              </a:rPr>
              <a:t>this.timesOut</a:t>
            </a:r>
            <a:r>
              <a:rPr lang="en-US" sz="1400" dirty="0" smtClean="0">
                <a:solidFill>
                  <a:srgbClr val="4F81BD"/>
                </a:solidFill>
              </a:rPr>
              <a:t> </a:t>
            </a:r>
            <a:r>
              <a:rPr lang="en-US" sz="1400" dirty="0">
                <a:solidFill>
                  <a:srgbClr val="4F81BD"/>
                </a:solidFill>
              </a:rPr>
              <a:t>+ </a:t>
            </a:r>
            <a:r>
              <a:rPr lang="en-US" sz="1400" dirty="0" smtClean="0">
                <a:solidFill>
                  <a:srgbClr val="4F81BD"/>
                </a:solidFill>
              </a:rPr>
              <a:t>1</a:t>
            </a:r>
            <a:r>
              <a:rPr lang="en-US" sz="1400" dirty="0">
                <a:solidFill>
                  <a:srgbClr val="4F81BD"/>
                </a:solidFill>
              </a:rPr>
              <a:t>;</a:t>
            </a:r>
            <a:endParaRPr lang="en-US" sz="1400" dirty="0" smtClean="0">
              <a:solidFill>
                <a:srgbClr val="4F81BD"/>
              </a:solidFill>
            </a:endParaRPr>
          </a:p>
          <a:p>
            <a:r>
              <a:rPr lang="en-US" sz="1400" dirty="0">
                <a:solidFill>
                  <a:srgbClr val="4F81BD"/>
                </a:solidFill>
              </a:rPr>
              <a:t> </a:t>
            </a:r>
            <a:r>
              <a:rPr lang="en-US" sz="1400" dirty="0" smtClean="0">
                <a:solidFill>
                  <a:srgbClr val="4F81BD"/>
                </a:solidFill>
              </a:rPr>
              <a:t>       return this;</a:t>
            </a:r>
            <a:endParaRPr lang="en-US" sz="1400" dirty="0">
              <a:solidFill>
                <a:srgbClr val="4F81BD"/>
              </a:solidFill>
            </a:endParaRPr>
          </a:p>
          <a:p>
            <a:r>
              <a:rPr lang="en-US" sz="1400" dirty="0">
                <a:solidFill>
                  <a:srgbClr val="4F81BD"/>
                </a:solidFill>
              </a:rPr>
              <a:t>  </a:t>
            </a:r>
            <a:r>
              <a:rPr lang="en-US" sz="1400" dirty="0" smtClean="0">
                <a:solidFill>
                  <a:srgbClr val="4F81BD"/>
                </a:solidFill>
              </a:rPr>
              <a:t>    }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class Request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Book </a:t>
            </a:r>
            <a:r>
              <a:rPr lang="en-US" sz="1400" dirty="0" err="1">
                <a:solidFill>
                  <a:schemeClr val="tx1"/>
                </a:solidFill>
              </a:rPr>
              <a:t>forBook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</a:t>
            </a:r>
            <a:r>
              <a:rPr lang="en-US" sz="1400" dirty="0" err="1">
                <a:solidFill>
                  <a:schemeClr val="tx1"/>
                </a:solidFill>
              </a:rPr>
              <a:t>int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byCardNum</a:t>
            </a:r>
            <a:r>
              <a:rPr lang="en-US" sz="1400" dirty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5"/>
            <a:ext cx="2418518" cy="126690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Book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title = “Alice in Wonderland”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callNum</a:t>
            </a:r>
            <a:r>
              <a:rPr lang="en-US" sz="1400" dirty="0" smtClean="0">
                <a:solidFill>
                  <a:schemeClr val="tx1"/>
                </a:solidFill>
              </a:rPr>
              <a:t> = “PR4611 A7”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timesOut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strike="sngStrike" dirty="0" smtClean="0">
                <a:solidFill>
                  <a:schemeClr val="tx1"/>
                </a:solidFill>
              </a:rPr>
              <a:t>0</a:t>
            </a:r>
            <a:r>
              <a:rPr lang="en-US" sz="1400" dirty="0" smtClean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isAvailable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strike="sngStrike" dirty="0" smtClean="0">
                <a:solidFill>
                  <a:schemeClr val="tx1"/>
                </a:solidFill>
              </a:rPr>
              <a:t>true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aliceBook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76628"/>
            <a:ext cx="3800350" cy="4404407"/>
          </a:xfrm>
          <a:prstGeom prst="bentConnector3">
            <a:avLst>
              <a:gd name="adj1" fmla="val 79942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22944" y="2204720"/>
            <a:ext cx="4188976" cy="26150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</a:t>
            </a:r>
            <a:r>
              <a:rPr lang="en-US" dirty="0" err="1" smtClean="0"/>
              <a:t>crossouts</a:t>
            </a:r>
            <a:r>
              <a:rPr lang="en-US" dirty="0" smtClean="0"/>
              <a:t> and red text show the results after calling </a:t>
            </a:r>
            <a:r>
              <a:rPr lang="en-US" sz="1600" dirty="0" err="1" smtClean="0">
                <a:latin typeface="Courier"/>
                <a:cs typeface="Courier"/>
              </a:rPr>
              <a:t>aliceBook.checkout</a:t>
            </a:r>
            <a:r>
              <a:rPr lang="en-US" sz="1600" dirty="0" smtClean="0">
                <a:latin typeface="Courier"/>
                <a:cs typeface="Courier"/>
              </a:rPr>
              <a:t>(). </a:t>
            </a:r>
            <a:endParaRPr lang="en-US" sz="1600" dirty="0">
              <a:cs typeface="Courier"/>
            </a:endParaRPr>
          </a:p>
          <a:p>
            <a:pPr algn="ctr"/>
            <a:r>
              <a:rPr lang="en-US" dirty="0" smtClean="0">
                <a:cs typeface="Courier"/>
              </a:rPr>
              <a:t>The crossed-out text shows the values before this call.  At the end, </a:t>
            </a:r>
            <a:r>
              <a:rPr lang="en-US" sz="1600" dirty="0" err="1" smtClean="0">
                <a:latin typeface="Courier"/>
                <a:cs typeface="Courier"/>
              </a:rPr>
              <a:t>aliceBook</a:t>
            </a:r>
            <a:r>
              <a:rPr lang="en-US" dirty="0" smtClean="0">
                <a:cs typeface="Courier"/>
              </a:rPr>
              <a:t> refers to the same object, so the change in </a:t>
            </a:r>
            <a:r>
              <a:rPr lang="en-US" sz="1600" dirty="0" err="1" smtClean="0">
                <a:latin typeface="Courier"/>
                <a:cs typeface="Courier"/>
              </a:rPr>
              <a:t>timesOut</a:t>
            </a:r>
            <a:r>
              <a:rPr lang="en-US" dirty="0" smtClean="0">
                <a:cs typeface="Courier"/>
              </a:rPr>
              <a:t> is visible through </a:t>
            </a:r>
            <a:r>
              <a:rPr lang="en-US" sz="1600" dirty="0" err="1" smtClean="0">
                <a:latin typeface="Courier"/>
                <a:cs typeface="Courier"/>
              </a:rPr>
              <a:t>aliceBook.timesOut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3441" y="5644099"/>
            <a:ext cx="448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Book </a:t>
            </a:r>
            <a:r>
              <a:rPr lang="en-US" sz="1600" dirty="0" err="1"/>
              <a:t>aliceBook</a:t>
            </a:r>
            <a:r>
              <a:rPr lang="en-US" sz="1600" dirty="0"/>
              <a:t> =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new </a:t>
            </a:r>
            <a:r>
              <a:rPr lang="en-US" sz="1600" dirty="0"/>
              <a:t>Book("Alice in Wonderland", "PR4611 A7");</a:t>
            </a:r>
          </a:p>
          <a:p>
            <a:r>
              <a:rPr lang="en-US" sz="1600" dirty="0" err="1" smtClean="0"/>
              <a:t>aliceBook.checkout</a:t>
            </a:r>
            <a:r>
              <a:rPr lang="en-US" sz="1600" dirty="0" smtClean="0"/>
              <a:t>();</a:t>
            </a:r>
          </a:p>
          <a:p>
            <a:r>
              <a:rPr lang="en-US" sz="1600" dirty="0" err="1" smtClean="0"/>
              <a:t>aliceBook.timesOut</a:t>
            </a:r>
            <a:r>
              <a:rPr lang="en-US" sz="1600" dirty="0" smtClean="0"/>
              <a:t>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3248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451</Words>
  <Application>Microsoft Office PowerPoint</Application>
  <PresentationFormat>On-screen Show (4:3)</PresentationFormat>
  <Paragraphs>104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Updating Object Fields</vt:lpstr>
      <vt:lpstr>PowerPoint Presentation</vt:lpstr>
      <vt:lpstr>PowerPoint Presentation</vt:lpstr>
      <vt:lpstr>PowerPoint Presentation</vt:lpstr>
    </vt:vector>
  </TitlesOfParts>
  <Company>WPI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Kathi Fisler</dc:creator>
  <cp:lastModifiedBy>john</cp:lastModifiedBy>
  <cp:revision>28</cp:revision>
  <dcterms:created xsi:type="dcterms:W3CDTF">2015-09-14T12:59:26Z</dcterms:created>
  <dcterms:modified xsi:type="dcterms:W3CDTF">2017-03-07T22:12:22Z</dcterms:modified>
</cp:coreProperties>
</file>