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5" r:id="rId3"/>
    <p:sldId id="256" r:id="rId4"/>
    <p:sldId id="27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93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74" r:id="rId30"/>
    <p:sldId id="292" r:id="rId31"/>
    <p:sldId id="294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78" d="100"/>
          <a:sy n="178" d="100"/>
        </p:scale>
        <p:origin x="-75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6CB3-2A7D-479A-81CD-53F095EA1DE3}" type="datetimeFigureOut">
              <a:rPr lang="en-US" smtClean="0"/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513D-8724-46D8-912F-FF367010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87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6CB3-2A7D-479A-81CD-53F095EA1DE3}" type="datetimeFigureOut">
              <a:rPr lang="en-US" smtClean="0"/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513D-8724-46D8-912F-FF367010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51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6CB3-2A7D-479A-81CD-53F095EA1DE3}" type="datetimeFigureOut">
              <a:rPr lang="en-US" smtClean="0"/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513D-8724-46D8-912F-FF367010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06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6CB3-2A7D-479A-81CD-53F095EA1DE3}" type="datetimeFigureOut">
              <a:rPr lang="en-US" smtClean="0"/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513D-8724-46D8-912F-FF367010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81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6CB3-2A7D-479A-81CD-53F095EA1DE3}" type="datetimeFigureOut">
              <a:rPr lang="en-US" smtClean="0"/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513D-8724-46D8-912F-FF367010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988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6CB3-2A7D-479A-81CD-53F095EA1DE3}" type="datetimeFigureOut">
              <a:rPr lang="en-US" smtClean="0"/>
              <a:t>11/3/15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513D-8724-46D8-912F-FF367010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98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6CB3-2A7D-479A-81CD-53F095EA1DE3}" type="datetimeFigureOut">
              <a:rPr lang="en-US" smtClean="0"/>
              <a:t>11/3/15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513D-8724-46D8-912F-FF367010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56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6CB3-2A7D-479A-81CD-53F095EA1DE3}" type="datetimeFigureOut">
              <a:rPr lang="en-US" smtClean="0"/>
              <a:t>11/3/15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513D-8724-46D8-912F-FF367010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38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6CB3-2A7D-479A-81CD-53F095EA1DE3}" type="datetimeFigureOut">
              <a:rPr lang="en-US" smtClean="0"/>
              <a:t>11/3/15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513D-8724-46D8-912F-FF367010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80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6CB3-2A7D-479A-81CD-53F095EA1DE3}" type="datetimeFigureOut">
              <a:rPr lang="en-US" smtClean="0"/>
              <a:t>11/3/15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513D-8724-46D8-912F-FF367010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6CB3-2A7D-479A-81CD-53F095EA1DE3}" type="datetimeFigureOut">
              <a:rPr lang="en-US" smtClean="0"/>
              <a:t>11/3/15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513D-8724-46D8-912F-FF367010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66CB3-2A7D-479A-81CD-53F095EA1DE3}" type="datetimeFigureOut">
              <a:rPr lang="en-US" smtClean="0"/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7513D-8724-46D8-912F-FF367010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7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CS2102: Lecture on Abstract Classes and Inheritance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Kathi Fisler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878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447800" y="2895600"/>
            <a:ext cx="25908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791200" y="2895600"/>
            <a:ext cx="25908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4648200" y="228600"/>
            <a:ext cx="4343400" cy="23688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animal’s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 length is between low and high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low,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high)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return low &lt;=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&lt;= high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2895600"/>
            <a:ext cx="44196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implements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dillo's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2 and 3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(2,3);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895600"/>
            <a:ext cx="43434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Boa extends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implements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length;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eats;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Boa(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String eats)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this.eats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eats;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boa's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5 and 10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(5,10);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1302097"/>
            <a:ext cx="4572000" cy="1295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animal's length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is within normal boundaries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408" y="76200"/>
            <a:ext cx="4166992" cy="230832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We connect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sz="2400" dirty="0" smtClean="0"/>
              <a:t> and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Boa</a:t>
            </a:r>
            <a:r>
              <a:rPr lang="en-US" sz="2400" dirty="0" smtClean="0"/>
              <a:t> to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2400" dirty="0"/>
              <a:t> </a:t>
            </a:r>
            <a:r>
              <a:rPr lang="en-US" sz="2400" dirty="0" smtClean="0"/>
              <a:t>using a new Java keyword,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400" dirty="0" smtClean="0"/>
              <a:t>, which says that one class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/Boa</a:t>
            </a:r>
            <a:r>
              <a:rPr lang="en-US" sz="2400" dirty="0" smtClean="0"/>
              <a:t>) includes the content of another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2400" dirty="0" smtClean="0"/>
              <a:t>)  </a:t>
            </a:r>
            <a:endParaRPr lang="en-US" sz="2400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169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747875" y="1413048"/>
            <a:ext cx="1371600" cy="25517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4648200" y="228600"/>
            <a:ext cx="4343400" cy="23688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animal’s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 length is between low and high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low,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high)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return low &lt;=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&lt;= high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2895600"/>
            <a:ext cx="44196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AbsAnimal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   implements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dillo's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2 and 3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(2,3);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895600"/>
            <a:ext cx="43434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Boa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AbsAnimal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length;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eats;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Boa(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String eats)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this.eats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eats;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boa's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5 and 10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(5,10);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1302097"/>
            <a:ext cx="4572000" cy="1295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animal's length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is within normal boundaries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408" y="76200"/>
            <a:ext cx="416699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Now,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2400" dirty="0" smtClean="0"/>
              <a:t> won’t compile; Java will say that it doesn’t have a length variable.  </a:t>
            </a:r>
            <a:endParaRPr lang="en-US" sz="2400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738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81000" y="3352800"/>
            <a:ext cx="1752600" cy="22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24400" y="3352800"/>
            <a:ext cx="1752600" cy="22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747875" y="1413048"/>
            <a:ext cx="1371600" cy="25517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4648200" y="228600"/>
            <a:ext cx="4343400" cy="23688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animal’s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 length is between low and high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low,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high)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return low &lt;=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&lt;= high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2895600"/>
            <a:ext cx="44196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AbsAnimal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   implements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dillo's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2 and 3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(2,3);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895600"/>
            <a:ext cx="43434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Boa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AbsAnimal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length;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eats;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Boa(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String eats)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this.eats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eats;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boa's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5 and 10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(5,10);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1302097"/>
            <a:ext cx="4572000" cy="1295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animal's length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is within normal boundaries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408" y="76200"/>
            <a:ext cx="4166992" cy="304698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Now,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2400" dirty="0" smtClean="0"/>
              <a:t> won’t compile; Java will say that it doesn’t have a length variable.  </a:t>
            </a:r>
          </a:p>
          <a:p>
            <a:pPr algn="ctr"/>
            <a:endParaRPr lang="en-US" sz="2400" dirty="0" smtClean="0">
              <a:cs typeface="Courier New" pitchFamily="49" charset="0"/>
            </a:endParaRPr>
          </a:p>
          <a:p>
            <a:pPr algn="ctr"/>
            <a:r>
              <a:rPr lang="en-US" sz="2400" dirty="0" smtClean="0">
                <a:cs typeface="Courier New" pitchFamily="49" charset="0"/>
              </a:rPr>
              <a:t>But note that the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z="2400" dirty="0" smtClean="0">
                <a:cs typeface="Courier New" pitchFamily="49" charset="0"/>
              </a:rPr>
              <a:t> variable is also common to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sz="2400" dirty="0" smtClean="0">
                <a:cs typeface="Courier New" pitchFamily="49" charset="0"/>
              </a:rPr>
              <a:t> and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Boa</a:t>
            </a:r>
            <a:r>
              <a:rPr lang="en-US" sz="2400" dirty="0" smtClean="0">
                <a:cs typeface="Courier New" pitchFamily="49" charset="0"/>
              </a:rPr>
              <a:t>.  It should also have moved to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783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4724400" y="457200"/>
            <a:ext cx="1752600" cy="22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3352800"/>
            <a:ext cx="1752600" cy="22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24400" y="3352800"/>
            <a:ext cx="1752600" cy="22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4648200" y="228600"/>
            <a:ext cx="4343400" cy="23688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animal’s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 length is between low and high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low,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high)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return low &lt;=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&lt;= high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2895600"/>
            <a:ext cx="44196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AbsAnimal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   implements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dillo's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2 and 3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(2,3);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895600"/>
            <a:ext cx="43434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Boa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AbsAnimal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length;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eats;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Boa(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String eats)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this.eats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eats;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boa's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5 and 10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(5,10);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1302097"/>
            <a:ext cx="4572000" cy="1295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animal's length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is within normal boundaries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408" y="76200"/>
            <a:ext cx="4166992" cy="304698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Now,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2400" dirty="0" smtClean="0"/>
              <a:t> won’t compile; Java will say that it doesn’t have a length variable.  </a:t>
            </a:r>
          </a:p>
          <a:p>
            <a:pPr algn="ctr"/>
            <a:endParaRPr lang="en-US" sz="2400" dirty="0" smtClean="0">
              <a:cs typeface="Courier New" pitchFamily="49" charset="0"/>
            </a:endParaRPr>
          </a:p>
          <a:p>
            <a:pPr algn="ctr"/>
            <a:r>
              <a:rPr lang="en-US" sz="2400" dirty="0" smtClean="0">
                <a:cs typeface="Courier New" pitchFamily="49" charset="0"/>
              </a:rPr>
              <a:t>But note that the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z="2400" dirty="0" smtClean="0">
                <a:cs typeface="Courier New" pitchFamily="49" charset="0"/>
              </a:rPr>
              <a:t> variable is also common to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sz="2400" dirty="0" smtClean="0">
                <a:cs typeface="Courier New" pitchFamily="49" charset="0"/>
              </a:rPr>
              <a:t> and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Boa</a:t>
            </a:r>
            <a:r>
              <a:rPr lang="en-US" sz="2400" dirty="0" smtClean="0">
                <a:cs typeface="Courier New" pitchFamily="49" charset="0"/>
              </a:rPr>
              <a:t>.  It should also have moved to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52400" y="3467100"/>
            <a:ext cx="144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800600" y="3505200"/>
            <a:ext cx="144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9656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4648200" y="914400"/>
            <a:ext cx="4343400" cy="10353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4648200" y="228600"/>
            <a:ext cx="4343400" cy="3886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constructor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length)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animal’s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 length is between low and high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low,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high)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return low &lt;=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&lt;= high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2895600"/>
            <a:ext cx="44196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AbsAnimal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   implements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dillo's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2 and 3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(2,3);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1302097"/>
            <a:ext cx="4572000" cy="1295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animal's length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is within normal boundaries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408" y="76200"/>
            <a:ext cx="4166992" cy="267765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We need to add a constructor to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2400" dirty="0" smtClean="0">
                <a:cs typeface="Courier New" pitchFamily="49" charset="0"/>
              </a:rPr>
              <a:t>, and have it set the value of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length</a:t>
            </a:r>
          </a:p>
          <a:p>
            <a:pPr algn="ctr"/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2400" dirty="0" smtClean="0">
                <a:cs typeface="Courier New" pitchFamily="49" charset="0"/>
              </a:rPr>
              <a:t>[For sake of space, we will hide the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Boa</a:t>
            </a:r>
            <a:r>
              <a:rPr lang="en-US" sz="2400" dirty="0" smtClean="0">
                <a:cs typeface="Courier New" pitchFamily="49" charset="0"/>
              </a:rPr>
              <a:t> class (edits to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sz="2400" dirty="0" smtClean="0">
                <a:cs typeface="Courier New" pitchFamily="49" charset="0"/>
              </a:rPr>
              <a:t> apply to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Boa</a:t>
            </a:r>
            <a:r>
              <a:rPr lang="en-US" sz="2400" dirty="0" smtClean="0">
                <a:cs typeface="Courier New" pitchFamily="49" charset="0"/>
              </a:rPr>
              <a:t> as well)]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48408" y="4286071"/>
            <a:ext cx="4166992" cy="8309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Notice that we removed the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z="2400" dirty="0" smtClean="0">
                <a:cs typeface="Courier New" pitchFamily="49" charset="0"/>
              </a:rPr>
              <a:t> variable from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Dillo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2259904" y="3505200"/>
            <a:ext cx="2693096" cy="1066800"/>
          </a:xfrm>
          <a:prstGeom prst="straightConnector1">
            <a:avLst/>
          </a:prstGeom>
          <a:ln w="4762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699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3400" y="4038600"/>
            <a:ext cx="1752600" cy="22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648200" y="914400"/>
            <a:ext cx="4343400" cy="10353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4648200" y="228600"/>
            <a:ext cx="4343400" cy="3886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constructor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length)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animal’s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 length is between low and high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low,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high)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return low &lt;=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&lt;= high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2895600"/>
            <a:ext cx="44196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AbsAnimal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   implements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super(length);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dillo's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2 and 3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(2,3);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1302097"/>
            <a:ext cx="4572000" cy="1295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animal's length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is within normal boundaries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408" y="76200"/>
            <a:ext cx="416699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We need to add a constructor to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2400" dirty="0" smtClean="0">
                <a:cs typeface="Courier New" pitchFamily="49" charset="0"/>
              </a:rPr>
              <a:t>, and have it set the value of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length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48408" y="4286071"/>
            <a:ext cx="4166992" cy="230832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Notice that we removed the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z="2400" dirty="0" smtClean="0">
                <a:cs typeface="Courier New" pitchFamily="49" charset="0"/>
              </a:rPr>
              <a:t> variable from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Dillo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ctr"/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2400" dirty="0" smtClean="0">
                <a:cs typeface="Courier New" pitchFamily="49" charset="0"/>
              </a:rPr>
              <a:t> </a:t>
            </a:r>
            <a:r>
              <a:rPr lang="en-US" sz="2400" dirty="0">
                <a:cs typeface="Courier New" pitchFamily="49" charset="0"/>
              </a:rPr>
              <a:t>T</a:t>
            </a:r>
            <a:r>
              <a:rPr lang="en-US" sz="2400" dirty="0" smtClean="0">
                <a:cs typeface="Courier New" pitchFamily="49" charset="0"/>
              </a:rPr>
              <a:t>he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sz="2400" dirty="0" smtClean="0">
                <a:cs typeface="Courier New" pitchFamily="49" charset="0"/>
              </a:rPr>
              <a:t> constructor needs to send the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z="2400" dirty="0" smtClean="0">
                <a:cs typeface="Courier New" pitchFamily="49" charset="0"/>
              </a:rPr>
              <a:t> value to the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2400" dirty="0" smtClean="0">
                <a:cs typeface="Courier New" pitchFamily="49" charset="0"/>
              </a:rPr>
              <a:t> constructor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2259904" y="3505200"/>
            <a:ext cx="2693096" cy="1066800"/>
          </a:xfrm>
          <a:prstGeom prst="straightConnector1">
            <a:avLst/>
          </a:prstGeom>
          <a:ln w="4762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2286000" y="4152900"/>
            <a:ext cx="2616896" cy="1485900"/>
          </a:xfrm>
          <a:prstGeom prst="straightConnector1">
            <a:avLst/>
          </a:prstGeom>
          <a:ln w="4762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9221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3400" y="4038600"/>
            <a:ext cx="1752600" cy="22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648200" y="914400"/>
            <a:ext cx="4343400" cy="10353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4648200" y="228600"/>
            <a:ext cx="4343400" cy="3886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constructor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length)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animal’s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 length is between low and high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low,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high)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return low &lt;=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&lt;= high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2895600"/>
            <a:ext cx="44196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AbsAnimal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   implements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super(length);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dillo's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2 and 3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(2,3);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1302097"/>
            <a:ext cx="4572000" cy="1295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animal's length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is within normal boundaries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408" y="76200"/>
            <a:ext cx="4166992" cy="193899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In Java,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400" dirty="0" smtClean="0">
                <a:cs typeface="Courier New" pitchFamily="49" charset="0"/>
              </a:rPr>
              <a:t> refers to the constructor for the class that this class extends; inside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sz="2400" dirty="0" smtClean="0">
                <a:cs typeface="Courier New" pitchFamily="49" charset="0"/>
              </a:rPr>
              <a:t>,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400" dirty="0" smtClean="0">
                <a:cs typeface="Courier New" pitchFamily="49" charset="0"/>
              </a:rPr>
              <a:t> calls the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2400" dirty="0" smtClean="0">
                <a:cs typeface="Courier New" pitchFamily="49" charset="0"/>
              </a:rPr>
              <a:t> constructor.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48408" y="4286071"/>
            <a:ext cx="4166992" cy="230832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Notice that we removed the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z="2400" dirty="0" smtClean="0">
                <a:cs typeface="Courier New" pitchFamily="49" charset="0"/>
              </a:rPr>
              <a:t> variable from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Dillo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ctr"/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2400" dirty="0" smtClean="0">
                <a:cs typeface="Courier New" pitchFamily="49" charset="0"/>
              </a:rPr>
              <a:t> </a:t>
            </a:r>
            <a:r>
              <a:rPr lang="en-US" sz="2400" dirty="0">
                <a:cs typeface="Courier New" pitchFamily="49" charset="0"/>
              </a:rPr>
              <a:t>T</a:t>
            </a:r>
            <a:r>
              <a:rPr lang="en-US" sz="2400" dirty="0" smtClean="0">
                <a:cs typeface="Courier New" pitchFamily="49" charset="0"/>
              </a:rPr>
              <a:t>he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sz="2400" dirty="0" smtClean="0">
                <a:cs typeface="Courier New" pitchFamily="49" charset="0"/>
              </a:rPr>
              <a:t> constructor needs to send the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z="2400" dirty="0" smtClean="0">
                <a:cs typeface="Courier New" pitchFamily="49" charset="0"/>
              </a:rPr>
              <a:t> value to the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2400" dirty="0" smtClean="0">
                <a:cs typeface="Courier New" pitchFamily="49" charset="0"/>
              </a:rPr>
              <a:t> constructor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2259904" y="3505200"/>
            <a:ext cx="2693096" cy="1066800"/>
          </a:xfrm>
          <a:prstGeom prst="straightConnector1">
            <a:avLst/>
          </a:prstGeom>
          <a:ln w="4762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2286000" y="4152900"/>
            <a:ext cx="2616896" cy="1485900"/>
          </a:xfrm>
          <a:prstGeom prst="straightConnector1">
            <a:avLst/>
          </a:prstGeom>
          <a:ln w="4762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4268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3400" y="4038600"/>
            <a:ext cx="1752600" cy="22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648200" y="914400"/>
            <a:ext cx="4343400" cy="10353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4648200" y="228600"/>
            <a:ext cx="4343400" cy="3886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constructor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length)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animal’s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 length is between low and high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low,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high)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return low &lt;=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&lt;= high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2895600"/>
            <a:ext cx="44196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AbsAnimal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   implements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super(length);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dillo's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2 and 3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(2,3);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1302097"/>
            <a:ext cx="4572000" cy="1295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animal's length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is within normal boundaries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408" y="76200"/>
            <a:ext cx="4166992" cy="193899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In Java,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400" dirty="0" smtClean="0">
                <a:cs typeface="Courier New" pitchFamily="49" charset="0"/>
              </a:rPr>
              <a:t> refers to the constructor for the class that this class extends; inside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sz="2400" dirty="0" smtClean="0">
                <a:cs typeface="Courier New" pitchFamily="49" charset="0"/>
              </a:rPr>
              <a:t>,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400" dirty="0" smtClean="0">
                <a:cs typeface="Courier New" pitchFamily="49" charset="0"/>
              </a:rPr>
              <a:t> calls the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2400" dirty="0" smtClean="0">
                <a:cs typeface="Courier New" pitchFamily="49" charset="0"/>
              </a:rPr>
              <a:t> constructor.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48408" y="4286071"/>
            <a:ext cx="4166992" cy="230832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Whenever a class extends another class, its constructor should call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400" dirty="0" smtClean="0">
                <a:cs typeface="Courier New" pitchFamily="49" charset="0"/>
              </a:rPr>
              <a:t> before doing anything else (i.e., the call to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400" dirty="0" smtClean="0">
                <a:cs typeface="Courier New" pitchFamily="49" charset="0"/>
              </a:rPr>
              <a:t> should be the first statement in the method)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2286000" y="4152900"/>
            <a:ext cx="2616896" cy="1485900"/>
          </a:xfrm>
          <a:prstGeom prst="straightConnector1">
            <a:avLst/>
          </a:prstGeom>
          <a:ln w="4762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396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447800" y="3124200"/>
            <a:ext cx="2209800" cy="22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553200" y="228600"/>
            <a:ext cx="21336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4648200" y="228600"/>
            <a:ext cx="4343400" cy="3886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implements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constructor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length)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animal’s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 length is between low and high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low,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high)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return low &lt;=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&lt;= high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2895600"/>
            <a:ext cx="4419600" cy="38100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 implements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;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super(length);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this.isDead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this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dillo's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   length is between 2 and 3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(2,3);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1302097"/>
            <a:ext cx="4572000" cy="1295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animal's length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is within normal boundaries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408" y="76200"/>
            <a:ext cx="4166992" cy="15696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Almost done.  Since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sz="2400" dirty="0" smtClean="0">
                <a:cs typeface="Courier New" pitchFamily="49" charset="0"/>
              </a:rPr>
              <a:t> and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Boa</a:t>
            </a:r>
            <a:r>
              <a:rPr lang="en-US" sz="2400" dirty="0" smtClean="0">
                <a:cs typeface="Courier New" pitchFamily="49" charset="0"/>
              </a:rPr>
              <a:t> both implement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2400" dirty="0" smtClean="0">
                <a:cs typeface="Courier New" pitchFamily="49" charset="0"/>
              </a:rPr>
              <a:t>, we can move that to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2400" dirty="0" smtClean="0">
                <a:cs typeface="Courier New" pitchFamily="49" charset="0"/>
              </a:rPr>
              <a:t> as well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447800" y="3276600"/>
            <a:ext cx="23622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295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553200" y="228600"/>
            <a:ext cx="21336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4648200" y="228600"/>
            <a:ext cx="4343400" cy="3886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implements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constructor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length)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animal’s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 length is between low and high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low,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high)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return low &lt;=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&lt;= high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2895600"/>
            <a:ext cx="44196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super(length);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dillo's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2 and 3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(2,3);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1302097"/>
            <a:ext cx="4572000" cy="1295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animal's length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is within normal boundaries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408" y="76200"/>
            <a:ext cx="4166992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Here’s the final code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4267200"/>
            <a:ext cx="4343400" cy="2438400"/>
          </a:xfrm>
          <a:ln>
            <a:solidFill>
              <a:schemeClr val="accent1"/>
            </a:solidFill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Boa extends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eats;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Boa(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String eats)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super(length);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this.eats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eats;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boa's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5 and 10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(5,10);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769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These Slides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These slides walk you through how to share common code (i.e., create helper methods) across classes</a:t>
            </a:r>
          </a:p>
          <a:p>
            <a:r>
              <a:rPr lang="en-US" sz="2800" dirty="0" smtClean="0"/>
              <a:t>I recommend you download the starter file (posted to the website) and make the edits in the slides, step by step, to see what happens for yourself</a:t>
            </a:r>
          </a:p>
          <a:p>
            <a:r>
              <a:rPr lang="en-US" sz="2800" dirty="0" smtClean="0"/>
              <a:t>In the slides, green highlights what changed in the code from the previous slide; yellow highlights show Java compile errors</a:t>
            </a:r>
          </a:p>
          <a:p>
            <a:r>
              <a:rPr lang="en-US" sz="2800" dirty="0" smtClean="0"/>
              <a:t>Note any questions, and ask on the board or in the lecture-time chat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27415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5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When multiple classes need to share code (such as a helper method), put that code in a (parent) class that the sharing classes each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extends</a:t>
            </a:r>
          </a:p>
          <a:p>
            <a:r>
              <a:rPr lang="en-US" sz="2800" dirty="0" smtClean="0">
                <a:cs typeface="Courier New" pitchFamily="49" charset="0"/>
              </a:rPr>
              <a:t>Common variables and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sz="2800" dirty="0" smtClean="0">
                <a:cs typeface="Courier New" pitchFamily="49" charset="0"/>
              </a:rPr>
              <a:t> statements also move to the parent class</a:t>
            </a:r>
          </a:p>
          <a:p>
            <a:r>
              <a:rPr lang="en-US" sz="2800" dirty="0" smtClean="0">
                <a:cs typeface="Courier New" pitchFamily="49" charset="0"/>
              </a:rPr>
              <a:t>If a class extends another class, its constructor should call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800" dirty="0" smtClean="0">
                <a:cs typeface="Courier New" pitchFamily="49" charset="0"/>
              </a:rPr>
              <a:t> (to properly set up the contents of the superclass)</a:t>
            </a:r>
          </a:p>
          <a:p>
            <a:r>
              <a:rPr lang="en-US" sz="2800" dirty="0" smtClean="0">
                <a:cs typeface="Courier New" pitchFamily="49" charset="0"/>
              </a:rPr>
              <a:t>Classes can use all variables and methods in their superclass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4852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Facts about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Extends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53000"/>
          </a:xfrm>
        </p:spPr>
        <p:txBody>
          <a:bodyPr>
            <a:normAutofit lnSpcReduction="10000"/>
          </a:bodyPr>
          <a:lstStyle/>
          <a:p>
            <a:r>
              <a:rPr lang="en-US" sz="2400" u="sng" dirty="0" smtClean="0">
                <a:cs typeface="Courier New" pitchFamily="49" charset="0"/>
              </a:rPr>
              <a:t>Terminology</a:t>
            </a:r>
            <a:r>
              <a:rPr lang="en-US" sz="2400" dirty="0" smtClean="0">
                <a:cs typeface="Courier New" pitchFamily="49" charset="0"/>
              </a:rPr>
              <a:t>: If class A extends class B, then (1) B is the </a:t>
            </a:r>
            <a:r>
              <a:rPr lang="en-US" sz="2400" i="1" dirty="0" smtClean="0">
                <a:cs typeface="Courier New" pitchFamily="49" charset="0"/>
              </a:rPr>
              <a:t>superclass</a:t>
            </a:r>
            <a:r>
              <a:rPr lang="en-US" sz="2400" dirty="0" smtClean="0">
                <a:cs typeface="Courier New" pitchFamily="49" charset="0"/>
              </a:rPr>
              <a:t> of A; (2) A is a </a:t>
            </a:r>
            <a:r>
              <a:rPr lang="en-US" sz="2400" i="1" dirty="0" smtClean="0">
                <a:cs typeface="Courier New" pitchFamily="49" charset="0"/>
              </a:rPr>
              <a:t>subclass</a:t>
            </a:r>
            <a:r>
              <a:rPr lang="en-US" sz="2400" dirty="0" smtClean="0">
                <a:cs typeface="Courier New" pitchFamily="49" charset="0"/>
              </a:rPr>
              <a:t> of B; (3) A is also said to </a:t>
            </a:r>
            <a:r>
              <a:rPr lang="en-US" sz="2400" i="1" dirty="0" smtClean="0">
                <a:cs typeface="Courier New" pitchFamily="49" charset="0"/>
              </a:rPr>
              <a:t>inherit</a:t>
            </a:r>
            <a:r>
              <a:rPr lang="en-US" sz="2400" dirty="0" smtClean="0">
                <a:cs typeface="Courier New" pitchFamily="49" charset="0"/>
              </a:rPr>
              <a:t> from B</a:t>
            </a:r>
          </a:p>
          <a:p>
            <a:endParaRPr lang="en-US" sz="2400" u="sng" dirty="0" smtClean="0">
              <a:cs typeface="Courier New" pitchFamily="49" charset="0"/>
            </a:endParaRPr>
          </a:p>
          <a:p>
            <a:r>
              <a:rPr lang="en-US" sz="2400" u="sng" dirty="0" smtClean="0">
                <a:cs typeface="Courier New" pitchFamily="49" charset="0"/>
              </a:rPr>
              <a:t>Restrictions</a:t>
            </a:r>
            <a:r>
              <a:rPr lang="en-US" sz="2400" dirty="0" smtClean="0">
                <a:cs typeface="Courier New" pitchFamily="49" charset="0"/>
              </a:rPr>
              <a:t>: A class may have at most one superclass (</a:t>
            </a:r>
            <a:r>
              <a:rPr lang="en-US" sz="2400" dirty="0" err="1" smtClean="0">
                <a:cs typeface="Courier New" pitchFamily="49" charset="0"/>
              </a:rPr>
              <a:t>ie</a:t>
            </a:r>
            <a:r>
              <a:rPr lang="en-US" sz="2400" dirty="0" smtClean="0">
                <a:cs typeface="Courier New" pitchFamily="49" charset="0"/>
              </a:rPr>
              <a:t>, only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400" dirty="0" smtClean="0">
                <a:cs typeface="Courier New" pitchFamily="49" charset="0"/>
              </a:rPr>
              <a:t> one class), but arbitrarily many subclasses.  [In contrast, a class can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implement</a:t>
            </a:r>
            <a:r>
              <a:rPr lang="en-US" sz="2400" dirty="0" smtClean="0">
                <a:cs typeface="Courier New" pitchFamily="49" charset="0"/>
              </a:rPr>
              <a:t> arbitrarily many interfaces.]</a:t>
            </a:r>
          </a:p>
          <a:p>
            <a:endParaRPr lang="en-US" sz="2400" u="sng" dirty="0" smtClean="0">
              <a:cs typeface="Courier New" pitchFamily="49" charset="0"/>
            </a:endParaRPr>
          </a:p>
          <a:p>
            <a:r>
              <a:rPr lang="en-US" sz="2400" u="sng" dirty="0" smtClean="0">
                <a:cs typeface="Courier New" pitchFamily="49" charset="0"/>
              </a:rPr>
              <a:t>Behavior</a:t>
            </a:r>
            <a:r>
              <a:rPr lang="en-US" sz="2400" dirty="0" smtClean="0">
                <a:cs typeface="Courier New" pitchFamily="49" charset="0"/>
              </a:rPr>
              <a:t>:  A class has access to all variables and methods of its superclass (there are exceptions, but we will discuss those later)</a:t>
            </a:r>
          </a:p>
          <a:p>
            <a:endParaRPr lang="en-US" sz="2400" u="sng" dirty="0" smtClean="0">
              <a:cs typeface="Courier New" pitchFamily="49" charset="0"/>
            </a:endParaRPr>
          </a:p>
          <a:p>
            <a:r>
              <a:rPr lang="en-US" sz="2400" u="sng" dirty="0" smtClean="0">
                <a:cs typeface="Courier New" pitchFamily="49" charset="0"/>
              </a:rPr>
              <a:t>Behavior</a:t>
            </a:r>
            <a:r>
              <a:rPr lang="en-US" sz="2400" dirty="0" smtClean="0">
                <a:cs typeface="Courier New" pitchFamily="49" charset="0"/>
              </a:rPr>
              <a:t>: A class cannot access the variables or methods of its subclasses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3720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600325"/>
            <a:ext cx="7772400" cy="1362075"/>
          </a:xfrm>
        </p:spPr>
        <p:txBody>
          <a:bodyPr/>
          <a:lstStyle/>
          <a:p>
            <a:r>
              <a:rPr lang="en-US" dirty="0" smtClean="0"/>
              <a:t>But there are Still some issues to address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0412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5"/>
          <p:cNvSpPr txBox="1">
            <a:spLocks/>
          </p:cNvSpPr>
          <p:nvPr/>
        </p:nvSpPr>
        <p:spPr>
          <a:xfrm>
            <a:off x="4648200" y="228600"/>
            <a:ext cx="4343400" cy="3886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implements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constructor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length)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animal’s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 length is between low and high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low,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high)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return low &lt;=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&lt;= high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2895600"/>
            <a:ext cx="44196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super(length);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dillo's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2 and 3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(2,3);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1302097"/>
            <a:ext cx="4572000" cy="1295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animal's length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is within normal boundaries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408" y="76200"/>
            <a:ext cx="4166992" cy="193899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What if someone writes</a:t>
            </a:r>
          </a:p>
          <a:p>
            <a:pPr algn="ctr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(8)</a:t>
            </a:r>
            <a:r>
              <a:rPr lang="en-US" sz="2400" dirty="0" smtClean="0">
                <a:cs typeface="Courier New" pitchFamily="49" charset="0"/>
              </a:rPr>
              <a:t>?</a:t>
            </a:r>
          </a:p>
          <a:p>
            <a:pPr algn="ctr"/>
            <a:endParaRPr lang="en-US" sz="2400" dirty="0" smtClean="0">
              <a:cs typeface="Courier New" pitchFamily="49" charset="0"/>
            </a:endParaRPr>
          </a:p>
          <a:p>
            <a:pPr algn="ctr"/>
            <a:r>
              <a:rPr lang="en-US" sz="2400" dirty="0" smtClean="0">
                <a:cs typeface="Courier New" pitchFamily="49" charset="0"/>
              </a:rPr>
              <a:t>What kind of animal does this yield?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4267200"/>
            <a:ext cx="4343400" cy="2438400"/>
          </a:xfrm>
          <a:ln>
            <a:solidFill>
              <a:schemeClr val="accent1"/>
            </a:solidFill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Boa extends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eats;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Boa(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String eats)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super(length);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this.eats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eats;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boa's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5 and 10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(5,10);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6704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5"/>
          <p:cNvSpPr txBox="1">
            <a:spLocks/>
          </p:cNvSpPr>
          <p:nvPr/>
        </p:nvSpPr>
        <p:spPr>
          <a:xfrm>
            <a:off x="4648200" y="228600"/>
            <a:ext cx="4343400" cy="3886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implements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constructor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length)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animal’s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 length is between low and high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low,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high)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return low &lt;=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&lt;= high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2895600"/>
            <a:ext cx="44196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super(length);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dillo's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2 and 3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(2,3);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1302097"/>
            <a:ext cx="4572000" cy="1295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animal's length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is within normal boundaries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408" y="76200"/>
            <a:ext cx="4166992" cy="563231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What if someone writes</a:t>
            </a:r>
          </a:p>
          <a:p>
            <a:pPr algn="ctr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(8)</a:t>
            </a:r>
            <a:r>
              <a:rPr lang="en-US" sz="2400" dirty="0" smtClean="0">
                <a:cs typeface="Courier New" pitchFamily="49" charset="0"/>
              </a:rPr>
              <a:t>?</a:t>
            </a:r>
          </a:p>
          <a:p>
            <a:pPr algn="ctr"/>
            <a:endParaRPr lang="en-US" sz="2400" dirty="0" smtClean="0">
              <a:cs typeface="Courier New" pitchFamily="49" charset="0"/>
            </a:endParaRPr>
          </a:p>
          <a:p>
            <a:pPr algn="ctr"/>
            <a:r>
              <a:rPr lang="en-US" sz="2400" dirty="0" smtClean="0">
                <a:cs typeface="Courier New" pitchFamily="49" charset="0"/>
              </a:rPr>
              <a:t>What kind of animal does this yield?</a:t>
            </a:r>
          </a:p>
          <a:p>
            <a:pPr algn="ctr"/>
            <a:endParaRPr lang="en-US" sz="2400" dirty="0">
              <a:cs typeface="Courier New" pitchFamily="49" charset="0"/>
            </a:endParaRPr>
          </a:p>
          <a:p>
            <a:pPr algn="ctr"/>
            <a:r>
              <a:rPr lang="en-US" sz="2400" dirty="0" smtClean="0">
                <a:cs typeface="Courier New" pitchFamily="49" charset="0"/>
              </a:rPr>
              <a:t>It doesn’t yield any known (or meaningful) kind of animal.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2400" dirty="0" smtClean="0">
                <a:cs typeface="Courier New" pitchFamily="49" charset="0"/>
              </a:rPr>
              <a:t> is only meant to hold code, it shouldn’t be used to create objects.</a:t>
            </a:r>
          </a:p>
          <a:p>
            <a:pPr algn="ctr"/>
            <a:endParaRPr lang="en-US" sz="2400" dirty="0">
              <a:cs typeface="Courier New" pitchFamily="49" charset="0"/>
            </a:endParaRPr>
          </a:p>
          <a:p>
            <a:pPr algn="ctr"/>
            <a:r>
              <a:rPr lang="en-US" sz="2400" dirty="0" smtClean="0">
                <a:cs typeface="Courier New" pitchFamily="49" charset="0"/>
              </a:rPr>
              <a:t>We’d like to tell Java not to let anyone create objects from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4267200"/>
            <a:ext cx="4343400" cy="2438400"/>
          </a:xfrm>
          <a:ln>
            <a:solidFill>
              <a:schemeClr val="accent1"/>
            </a:solidFill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Boa extends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eats;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Boa(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String eats)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super(length);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this.eats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eats;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boa's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5 and 10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(5,10);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9161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0" y="228600"/>
            <a:ext cx="1143000" cy="22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4648200" y="228600"/>
            <a:ext cx="4343400" cy="3886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abstract class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implements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constructor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length)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animal’s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 length is between low and high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low,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high)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return low &lt;=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&lt;= high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2895600"/>
            <a:ext cx="44196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super(length);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dillo's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2 and 3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(2,3);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1302097"/>
            <a:ext cx="4572000" cy="1295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animal's length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is within normal boundaries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408" y="76200"/>
            <a:ext cx="4166992" cy="45243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To tell Java not to let anyone create objects from a class, we annotate the class with the keyword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abstract</a:t>
            </a:r>
          </a:p>
          <a:p>
            <a:pPr algn="ctr"/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2400" dirty="0" smtClean="0">
                <a:cs typeface="Courier New" pitchFamily="49" charset="0"/>
              </a:rPr>
              <a:t>Now, the expression</a:t>
            </a:r>
          </a:p>
          <a:p>
            <a:pPr algn="ctr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(8)</a:t>
            </a:r>
          </a:p>
          <a:p>
            <a:pPr algn="ctr"/>
            <a:r>
              <a:rPr lang="en-US" sz="2400" dirty="0" smtClean="0">
                <a:cs typeface="Courier New" pitchFamily="49" charset="0"/>
              </a:rPr>
              <a:t>would raise a Java error</a:t>
            </a:r>
          </a:p>
          <a:p>
            <a:pPr algn="ctr"/>
            <a:endParaRPr lang="en-US" sz="2400" dirty="0">
              <a:cs typeface="Courier New" pitchFamily="49" charset="0"/>
            </a:endParaRPr>
          </a:p>
          <a:p>
            <a:pPr algn="ctr"/>
            <a:r>
              <a:rPr lang="en-US" sz="2400" dirty="0" smtClean="0">
                <a:cs typeface="Courier New" pitchFamily="49" charset="0"/>
              </a:rPr>
              <a:t>Rule of thumb: if a class </a:t>
            </a:r>
            <a:r>
              <a:rPr lang="en-US" sz="2400" i="1" dirty="0" smtClean="0">
                <a:cs typeface="Courier New" pitchFamily="49" charset="0"/>
              </a:rPr>
              <a:t>only</a:t>
            </a:r>
            <a:r>
              <a:rPr lang="en-US" sz="2400" dirty="0" smtClean="0">
                <a:cs typeface="Courier New" pitchFamily="49" charset="0"/>
              </a:rPr>
              <a:t> to hold common code, make it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abstract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4267200"/>
            <a:ext cx="4343400" cy="2438400"/>
          </a:xfrm>
          <a:ln>
            <a:solidFill>
              <a:schemeClr val="accent1"/>
            </a:solidFill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Boa extends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eats;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Boa(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String eats)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super(length);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this.eats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eats;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boa's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5 and 10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(5,10);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0237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600325"/>
            <a:ext cx="7772400" cy="1971675"/>
          </a:xfrm>
        </p:spPr>
        <p:txBody>
          <a:bodyPr>
            <a:normAutofit/>
          </a:bodyPr>
          <a:lstStyle/>
          <a:p>
            <a:r>
              <a:rPr lang="en-US" dirty="0" smtClean="0"/>
              <a:t>why do we need Both an interface and an abstract class?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3754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5"/>
          <p:cNvSpPr txBox="1">
            <a:spLocks/>
          </p:cNvSpPr>
          <p:nvPr/>
        </p:nvSpPr>
        <p:spPr>
          <a:xfrm>
            <a:off x="4648200" y="228600"/>
            <a:ext cx="4343400" cy="3886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abstract class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implements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constructor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length)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animal’s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 length is between low and high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low,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high)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return low &lt;=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&lt;= high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228600"/>
            <a:ext cx="4572000" cy="1295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animal's length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is within normal boundaries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5552" y="1752600"/>
            <a:ext cx="416699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Interfaces and abstract classes serve two very different purposes 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5552" y="3124200"/>
            <a:ext cx="4166992" cy="2677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Interfaces are a form of types: they capture </a:t>
            </a:r>
            <a:r>
              <a:rPr lang="en-US" sz="2400" i="1" dirty="0" smtClean="0">
                <a:cs typeface="Courier New" pitchFamily="49" charset="0"/>
              </a:rPr>
              <a:t>what</a:t>
            </a:r>
            <a:r>
              <a:rPr lang="en-US" sz="2400" dirty="0" smtClean="0">
                <a:cs typeface="Courier New" pitchFamily="49" charset="0"/>
              </a:rPr>
              <a:t> a class must do, but they do not constrain </a:t>
            </a:r>
            <a:r>
              <a:rPr lang="en-US" sz="2400" i="1" dirty="0" smtClean="0">
                <a:cs typeface="Courier New" pitchFamily="49" charset="0"/>
              </a:rPr>
              <a:t>how</a:t>
            </a:r>
            <a:r>
              <a:rPr lang="en-US" sz="2400" dirty="0" smtClean="0">
                <a:cs typeface="Courier New" pitchFamily="49" charset="0"/>
              </a:rPr>
              <a:t> the class does something.  As such, interfaces cannot contain code (beyond method input/output types) or variables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48408" y="4343400"/>
            <a:ext cx="4166992" cy="193899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Abstract classes are for sharing (abstracting over) data and code across multiple classes; they constrain </a:t>
            </a:r>
            <a:r>
              <a:rPr lang="en-US" sz="2400" i="1" dirty="0" smtClean="0">
                <a:cs typeface="Courier New" pitchFamily="49" charset="0"/>
              </a:rPr>
              <a:t>how</a:t>
            </a:r>
            <a:r>
              <a:rPr lang="en-US" sz="2400" dirty="0" smtClean="0">
                <a:cs typeface="Courier New" pitchFamily="49" charset="0"/>
              </a:rPr>
              <a:t> extending classes organize and use data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2608" y="5950803"/>
            <a:ext cx="4166992" cy="8309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Both roles are important, so OO programs often use both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8420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5"/>
          <p:cNvSpPr txBox="1">
            <a:spLocks/>
          </p:cNvSpPr>
          <p:nvPr/>
        </p:nvSpPr>
        <p:spPr>
          <a:xfrm>
            <a:off x="4648200" y="228600"/>
            <a:ext cx="4343400" cy="3886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abstract class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implements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constructor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length) {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animal’s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 length is between low and high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low,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high)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return low &lt;=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&lt;= high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228600"/>
            <a:ext cx="4572000" cy="1295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animal's length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is within normal boundaries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5552" y="1752600"/>
            <a:ext cx="416699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Interfaces and abstract classes serve two very different purposes 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48408" y="4343400"/>
            <a:ext cx="4166992" cy="23083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If you already know some Java, you may have been taught to overuse class extension instead of interfaces.  Interfaces are proper OO design practice (more on this through 2102)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2504" y="3124200"/>
            <a:ext cx="4166992" cy="30469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itchFamily="49" charset="0"/>
              </a:rPr>
              <a:t>Imagine that we wanted to add fruit flies to our data.  They are too small to have a length.  Having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2400" dirty="0" smtClean="0">
                <a:cs typeface="Courier New" pitchFamily="49" charset="0"/>
              </a:rPr>
              <a:t> lets us write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2400" dirty="0" smtClean="0">
                <a:cs typeface="Courier New" pitchFamily="49" charset="0"/>
              </a:rPr>
              <a:t> (to always return true) without having to specify a meaningless length value for a fruit fly.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2731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you should be able to </a:t>
            </a:r>
            <a:r>
              <a:rPr lang="en-US" smtClean="0"/>
              <a:t>do now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dirty="0" smtClean="0"/>
              <a:t> to share code among classes</a:t>
            </a:r>
          </a:p>
          <a:p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dirty="0" smtClean="0"/>
              <a:t> in constructors</a:t>
            </a:r>
          </a:p>
          <a:p>
            <a:endParaRPr lang="en-US" dirty="0" smtClean="0"/>
          </a:p>
          <a:p>
            <a:r>
              <a:rPr lang="en-US" dirty="0" smtClean="0"/>
              <a:t>Make a class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dirty="0" smtClean="0"/>
              <a:t> to prevent someone from creating objects from it</a:t>
            </a:r>
          </a:p>
          <a:p>
            <a:endParaRPr lang="en-US" dirty="0" smtClean="0"/>
          </a:p>
          <a:p>
            <a:r>
              <a:rPr lang="en-US" dirty="0" smtClean="0"/>
              <a:t>Choose between using interfaces and (abstract) classes when designing programs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70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2895600"/>
            <a:ext cx="44196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implements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dillo's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2 and 3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2 &lt;=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&amp;&amp;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3 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895600"/>
            <a:ext cx="43434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Boa implements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length;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eats;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Boa(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String eats)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this.eats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eats;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boa's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5 and 10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5 &lt;=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10 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4876800"/>
            <a:ext cx="8763000" cy="1524000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1302097"/>
            <a:ext cx="4572000" cy="1295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animal's length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is within normal boundaries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90953" y="2281535"/>
            <a:ext cx="4286494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Notice the almost identical code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45339" y="228600"/>
            <a:ext cx="6835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Back to the Animals (code we had </a:t>
            </a:r>
            <a:r>
              <a:rPr lang="en-US" sz="2800" b="1" dirty="0" smtClean="0"/>
              <a:t>last week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156353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Study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Why didn’t we put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2800" dirty="0" smtClean="0"/>
              <a:t> in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2800" dirty="0" smtClean="0"/>
              <a:t>?</a:t>
            </a:r>
          </a:p>
          <a:p>
            <a:endParaRPr lang="en-US" sz="2800" dirty="0" smtClean="0"/>
          </a:p>
          <a:p>
            <a:r>
              <a:rPr lang="en-US" sz="2800" dirty="0" smtClean="0"/>
              <a:t>Can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2800" dirty="0" smtClean="0"/>
              <a:t> refer to the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eats</a:t>
            </a:r>
            <a:r>
              <a:rPr lang="en-US" sz="2800" dirty="0" smtClean="0"/>
              <a:t> variable of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Boa</a:t>
            </a:r>
            <a:r>
              <a:rPr lang="en-US" sz="2800" dirty="0" smtClean="0"/>
              <a:t>?</a:t>
            </a:r>
          </a:p>
          <a:p>
            <a:endParaRPr lang="en-US" sz="2800" dirty="0" smtClean="0"/>
          </a:p>
          <a:p>
            <a:r>
              <a:rPr lang="en-US" sz="2800" dirty="0" smtClean="0"/>
              <a:t>Could we have defined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2800" dirty="0" smtClean="0"/>
              <a:t> directly inside of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2800" dirty="0" smtClean="0"/>
              <a:t>, instead of writing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2800" dirty="0" smtClean="0"/>
              <a:t>?   If so, how?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If we wanted to write a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doesEatTofu</a:t>
            </a:r>
            <a:r>
              <a:rPr lang="en-US" sz="2800" dirty="0" smtClean="0"/>
              <a:t> method on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Boa</a:t>
            </a:r>
            <a:r>
              <a:rPr lang="en-US" sz="2800" dirty="0" smtClean="0"/>
              <a:t>, which class should it go into?  Should it be mentioned in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28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72226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 to Try on the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 smtClean="0"/>
              <a:t>Edit the posted starter file with the code from these notes, then experiment with the following: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What error does Java give if you try to extend an interface or implement an abstract class?</a:t>
            </a:r>
          </a:p>
          <a:p>
            <a:endParaRPr lang="en-US" sz="2800" dirty="0"/>
          </a:p>
          <a:p>
            <a:r>
              <a:rPr lang="en-US" sz="2800" dirty="0" smtClean="0"/>
              <a:t>What error does Java give if you try to access a subclass variable in a superclass?</a:t>
            </a:r>
          </a:p>
          <a:p>
            <a:endParaRPr lang="en-US" sz="2800" dirty="0"/>
          </a:p>
          <a:p>
            <a:r>
              <a:rPr lang="en-US" sz="2800" dirty="0" smtClean="0"/>
              <a:t>If you forgot to delete the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length </a:t>
            </a:r>
            <a:r>
              <a:rPr lang="en-US" sz="2800" dirty="0" smtClean="0"/>
              <a:t>line from the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sz="2800" dirty="0" smtClean="0"/>
              <a:t> class (after adding it to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2800" dirty="0" smtClean="0"/>
              <a:t>), what would Java do?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63979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2895600"/>
            <a:ext cx="44196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implements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dillo's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2 and 3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2 &lt;=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&amp;&amp;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3 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895600"/>
            <a:ext cx="43434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Boa implements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length;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eats;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Boa(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String eats)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this.eats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eats;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boa's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5 and 10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5 &lt;=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10 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4876800"/>
            <a:ext cx="8763000" cy="1524000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029200" y="381000"/>
            <a:ext cx="3733800" cy="15696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We should create a helper method, but where can we put it? (remember, all methods must be in a class)</a:t>
            </a:r>
            <a:endParaRPr lang="en-US" sz="2400" dirty="0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1302097"/>
            <a:ext cx="4572000" cy="1295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animal's length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is within normal boundaries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90953" y="2281535"/>
            <a:ext cx="4286494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Notice the almost identical code</a:t>
            </a:r>
          </a:p>
        </p:txBody>
      </p:sp>
    </p:spTree>
    <p:extLst>
      <p:ext uri="{BB962C8B-B14F-4D97-AF65-F5344CB8AC3E}">
        <p14:creationId xmlns:p14="http://schemas.microsoft.com/office/powerpoint/2010/main" val="2837335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2895600"/>
            <a:ext cx="44196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implements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dillo's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2 and 3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2 &lt;=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&amp;&amp;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3 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895600"/>
            <a:ext cx="43434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Boa implements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length;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eats;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Boa(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String eats)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this.eats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eats;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boa's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5 and 10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5 &lt;=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10 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4876800"/>
            <a:ext cx="8763000" cy="1524000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1302097"/>
            <a:ext cx="4572000" cy="1295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animal's length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is within normal boundaries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4648200" y="228600"/>
            <a:ext cx="4343400" cy="23688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Font typeface="Arial" pitchFamily="34" charset="0"/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408" y="76200"/>
            <a:ext cx="4166992" cy="267765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We will create a new class that </a:t>
            </a:r>
            <a:r>
              <a:rPr lang="en-US" sz="2400" i="1" dirty="0" smtClean="0"/>
              <a:t>abstracts</a:t>
            </a:r>
            <a:r>
              <a:rPr lang="en-US" sz="2400" dirty="0" smtClean="0"/>
              <a:t> over the common features of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sz="2400" dirty="0" smtClean="0"/>
              <a:t> and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Boa</a:t>
            </a:r>
            <a:r>
              <a:rPr lang="en-US" sz="2400" dirty="0" smtClean="0"/>
              <a:t>.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We’ll call the new class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algn="ctr"/>
            <a:r>
              <a:rPr lang="en-US" sz="2400" dirty="0" smtClean="0">
                <a:cs typeface="Courier New" pitchFamily="49" charset="0"/>
              </a:rPr>
              <a:t>(“abs” for abstract)</a:t>
            </a:r>
            <a:endParaRPr lang="en-US" sz="2400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60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48200" y="533400"/>
            <a:ext cx="4343400" cy="1600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2895600"/>
            <a:ext cx="44196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implements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dillo's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2 and 3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2 &lt;=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&amp;&amp;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3 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895600"/>
            <a:ext cx="43434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Boa implements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length;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eats;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Boa(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String eats)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this.eats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eats;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boa's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5 and 10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5 &lt;=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10 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4876800"/>
            <a:ext cx="8763000" cy="1524000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1302097"/>
            <a:ext cx="4572000" cy="1295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animal's length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is within normal boundaries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4648200" y="228600"/>
            <a:ext cx="4343400" cy="23688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animal’s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 length is between low and high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low,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high)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return low &lt;=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&lt;= high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408" y="76200"/>
            <a:ext cx="4166992" cy="34163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We will put a helper method for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2400" dirty="0" smtClean="0"/>
              <a:t> in </a:t>
            </a:r>
            <a:r>
              <a:rPr lang="en-US" sz="2400" dirty="0" err="1" smtClean="0"/>
              <a:t>AbsAnimal</a:t>
            </a:r>
            <a:r>
              <a:rPr lang="en-US" sz="2400" dirty="0" smtClean="0"/>
              <a:t>.  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We call the helper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2400" dirty="0" smtClean="0">
                <a:cs typeface="Courier New" pitchFamily="49" charset="0"/>
              </a:rPr>
              <a:t>; it takes the varying low and high values as inputs (but otherwise copies the common code, as usual when making a helper)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822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52400" y="5410200"/>
            <a:ext cx="43434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648200" y="5410200"/>
            <a:ext cx="43434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4648200" y="228600"/>
            <a:ext cx="4343400" cy="23688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animal’s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 length is between low and high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low,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high)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return low &lt;=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&lt;= high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2895600"/>
            <a:ext cx="44196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implements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dillo's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2 and 3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(2,3);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895600"/>
            <a:ext cx="43434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Boa implements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length;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eats;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Boa(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String eats)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this.eats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eats;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boa's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5 and 10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(5,10);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1302097"/>
            <a:ext cx="4572000" cy="1295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animal's length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is within normal boundaries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408" y="76200"/>
            <a:ext cx="416699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Next, we rewrite the original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2400" dirty="0" smtClean="0"/>
              <a:t> methods to call the helper method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647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371600" y="5638800"/>
            <a:ext cx="1371600" cy="3429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43600" y="5638800"/>
            <a:ext cx="1371600" cy="3429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4648200" y="228600"/>
            <a:ext cx="4343400" cy="23688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animal’s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 length is between low and high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low,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high)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return low &lt;=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&lt;= high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2895600"/>
            <a:ext cx="44196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implements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dillo's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2 and 3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(2,3);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895600"/>
            <a:ext cx="43434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Boa implements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length;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eats;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Boa(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String eats)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this.eats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eats;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boa's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5 and 10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(5,10);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1302097"/>
            <a:ext cx="4572000" cy="1295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animal's length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is within normal boundaries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408" y="76200"/>
            <a:ext cx="4166992" cy="15696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This is the right idea, but if we compile the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sz="2400" dirty="0" smtClean="0"/>
              <a:t> and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Boa</a:t>
            </a:r>
            <a:r>
              <a:rPr lang="en-US" sz="2400" dirty="0" smtClean="0"/>
              <a:t> classes, Java will complain that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2400" dirty="0" smtClean="0"/>
              <a:t> isn’t defined.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756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371600" y="5638800"/>
            <a:ext cx="1371600" cy="3429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43600" y="5638800"/>
            <a:ext cx="1371600" cy="3429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4648200" y="228600"/>
            <a:ext cx="4343400" cy="23688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animal’s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 length is between low and high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low,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high)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return low &lt;=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&lt;= high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2895600"/>
            <a:ext cx="44196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implements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isDead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dillo's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2 and 3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(2,3);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895600"/>
            <a:ext cx="4343400" cy="381000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Boa implements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length;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eats;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Boa(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length, String eats)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this.eats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eats;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// determine whether this boa's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   length is between 5 and 10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(5,10);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1302097"/>
            <a:ext cx="4572000" cy="1295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// determine whether animal's length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// is within normal boundaries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isNormalSize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408" y="76200"/>
            <a:ext cx="4166992" cy="304698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This is the right idea, but if we compile the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sz="2400" dirty="0" smtClean="0"/>
              <a:t> and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Boa</a:t>
            </a:r>
            <a:r>
              <a:rPr lang="en-US" sz="2400" dirty="0" smtClean="0"/>
              <a:t> classes, Java will complain that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isLenWithin</a:t>
            </a:r>
            <a:r>
              <a:rPr lang="en-US" sz="2400" dirty="0" smtClean="0"/>
              <a:t> isn’t defined.</a:t>
            </a:r>
          </a:p>
          <a:p>
            <a:pPr algn="ctr"/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2400" dirty="0" smtClean="0">
                <a:cs typeface="Courier New" pitchFamily="49" charset="0"/>
              </a:rPr>
              <a:t>The problem is that we never connected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Dillo</a:t>
            </a:r>
            <a:r>
              <a:rPr lang="en-US" sz="2400" dirty="0" smtClean="0"/>
              <a:t> and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Boa</a:t>
            </a:r>
            <a:r>
              <a:rPr lang="en-US" sz="2400" dirty="0" smtClean="0"/>
              <a:t> to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AbsAnimal</a:t>
            </a:r>
            <a:r>
              <a:rPr lang="en-US" sz="2400" dirty="0" smtClean="0"/>
              <a:t>.  </a:t>
            </a:r>
            <a:endParaRPr lang="en-US" sz="2400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137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5554</Words>
  <Application>Microsoft Macintosh PowerPoint</Application>
  <PresentationFormat>On-screen Show (4:3)</PresentationFormat>
  <Paragraphs>1016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CS2102: Lecture on Abstract Classes and Inheritance</vt:lpstr>
      <vt:lpstr>How to Use These 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Recap so far</vt:lpstr>
      <vt:lpstr>Facts about Extends</vt:lpstr>
      <vt:lpstr>But there are Still some issues to address …</vt:lpstr>
      <vt:lpstr>PowerPoint Presentation</vt:lpstr>
      <vt:lpstr>PowerPoint Presentation</vt:lpstr>
      <vt:lpstr>PowerPoint Presentation</vt:lpstr>
      <vt:lpstr>why do we need Both an interface and an abstract class?</vt:lpstr>
      <vt:lpstr>PowerPoint Presentation</vt:lpstr>
      <vt:lpstr>PowerPoint Presentation</vt:lpstr>
      <vt:lpstr>What you should be able to do now …</vt:lpstr>
      <vt:lpstr>Some Study Questions</vt:lpstr>
      <vt:lpstr>Experiments to Try on the Code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kfisler</dc:creator>
  <cp:lastModifiedBy>Kathi Fisler</cp:lastModifiedBy>
  <cp:revision>64</cp:revision>
  <dcterms:created xsi:type="dcterms:W3CDTF">2012-10-28T14:23:46Z</dcterms:created>
  <dcterms:modified xsi:type="dcterms:W3CDTF">2015-11-03T19:52:15Z</dcterms:modified>
</cp:coreProperties>
</file>