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78" r:id="rId6"/>
    <p:sldId id="260" r:id="rId7"/>
    <p:sldId id="261" r:id="rId8"/>
    <p:sldId id="284" r:id="rId9"/>
    <p:sldId id="262" r:id="rId10"/>
    <p:sldId id="263" r:id="rId11"/>
    <p:sldId id="266" r:id="rId12"/>
    <p:sldId id="264" r:id="rId13"/>
    <p:sldId id="267" r:id="rId14"/>
    <p:sldId id="258" r:id="rId15"/>
    <p:sldId id="269" r:id="rId16"/>
    <p:sldId id="270" r:id="rId17"/>
    <p:sldId id="271" r:id="rId18"/>
    <p:sldId id="274" r:id="rId19"/>
    <p:sldId id="275" r:id="rId20"/>
    <p:sldId id="277" r:id="rId21"/>
    <p:sldId id="283" r:id="rId22"/>
    <p:sldId id="259" r:id="rId23"/>
    <p:sldId id="272" r:id="rId24"/>
    <p:sldId id="279" r:id="rId25"/>
    <p:sldId id="280" r:id="rId26"/>
    <p:sldId id="281" r:id="rId27"/>
    <p:sldId id="268" r:id="rId28"/>
    <p:sldId id="273" r:id="rId29"/>
    <p:sldId id="2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11E"/>
    <a:srgbClr val="DED6E5"/>
    <a:srgbClr val="1CA0E1"/>
    <a:srgbClr val="C41230"/>
    <a:srgbClr val="76B900"/>
    <a:srgbClr val="FFD166"/>
    <a:srgbClr val="178A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232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60C92-A24B-4532-82A5-5402F8F79A2B}" type="datetimeFigureOut">
              <a:rPr lang="en-US" smtClean="0"/>
              <a:t>24-May-24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4845B-B78B-43C1-A91A-583ED263D330}" type="slidenum">
              <a:rPr lang="en-US" smtClean="0"/>
              <a:t>‹#›</a:t>
            </a:fld>
            <a:endParaRPr lang="en-US"/>
          </a:p>
        </p:txBody>
      </p:sp>
    </p:spTree>
    <p:extLst>
      <p:ext uri="{BB962C8B-B14F-4D97-AF65-F5344CB8AC3E}">
        <p14:creationId xmlns:p14="http://schemas.microsoft.com/office/powerpoint/2010/main" val="363232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WPI LOGO, ADD NVIDIA LOGO, MAKE MY NAME BOLDER. Undergrad students. </a:t>
            </a:r>
          </a:p>
        </p:txBody>
      </p:sp>
      <p:sp>
        <p:nvSpPr>
          <p:cNvPr id="4" name="Slide Number Placeholder 3"/>
          <p:cNvSpPr>
            <a:spLocks noGrp="1"/>
          </p:cNvSpPr>
          <p:nvPr>
            <p:ph type="sldNum" sz="quarter" idx="5"/>
          </p:nvPr>
        </p:nvSpPr>
        <p:spPr/>
        <p:txBody>
          <a:bodyPr/>
          <a:lstStyle/>
          <a:p>
            <a:fld id="{6044845B-B78B-43C1-A91A-583ED263D330}" type="slidenum">
              <a:rPr lang="en-US" smtClean="0"/>
              <a:t>1</a:t>
            </a:fld>
            <a:endParaRPr lang="en-US"/>
          </a:p>
        </p:txBody>
      </p:sp>
    </p:spTree>
    <p:extLst>
      <p:ext uri="{BB962C8B-B14F-4D97-AF65-F5344CB8AC3E}">
        <p14:creationId xmlns:p14="http://schemas.microsoft.com/office/powerpoint/2010/main" val="335388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Fix bullets, make consistent.</a:t>
            </a:r>
          </a:p>
          <a:p>
            <a:r>
              <a:rPr lang="en-US"/>
              <a:t>Make the independent variable a table…</a:t>
            </a:r>
          </a:p>
          <a:p>
            <a:r>
              <a:rPr lang="en-US"/>
              <a:t>Say quality of experience…..</a:t>
            </a:r>
          </a:p>
          <a:p>
            <a:pPr marL="1943100" lvl="3" indent="-571500">
              <a:buFont typeface="Arial" panose="020B0604020202020204" pitchFamily="34" charset="0"/>
              <a:buChar char="•"/>
            </a:pPr>
            <a:r>
              <a:rPr lang="en-US" sz="1200">
                <a:highlight>
                  <a:srgbClr val="FFFFFF"/>
                </a:highlight>
                <a:latin typeface="Accanthis ADF Std" panose="02030503080000020003" pitchFamily="18" charset="0"/>
                <a:cs typeface="Times New Roman" panose="02020603050405020304" pitchFamily="18" charset="0"/>
              </a:rPr>
              <a:t>3 </a:t>
            </a:r>
            <a:r>
              <a:rPr lang="en-US" sz="1200" err="1">
                <a:highlight>
                  <a:srgbClr val="FFFFFF"/>
                </a:highlight>
                <a:latin typeface="Accanthis ADF Std" panose="02030503080000020003" pitchFamily="18" charset="0"/>
                <a:cs typeface="Times New Roman" panose="02020603050405020304" pitchFamily="18" charset="0"/>
              </a:rPr>
              <a:t>Peeker</a:t>
            </a:r>
            <a:r>
              <a:rPr lang="en-US" sz="1200">
                <a:highlight>
                  <a:srgbClr val="FFFFFF"/>
                </a:highlight>
                <a:latin typeface="Accanthis ADF Std" panose="02030503080000020003" pitchFamily="18" charset="0"/>
                <a:cs typeface="Times New Roman" panose="02020603050405020304" pitchFamily="18" charset="0"/>
              </a:rPr>
              <a:t> Latency</a:t>
            </a:r>
          </a:p>
          <a:p>
            <a:pPr marL="1943100" lvl="3" indent="-571500">
              <a:buFont typeface="Arial" panose="020B0604020202020204" pitchFamily="34" charset="0"/>
              <a:buChar char="•"/>
            </a:pPr>
            <a:r>
              <a:rPr lang="en-US" sz="1200">
                <a:highlight>
                  <a:srgbClr val="FFFFFF"/>
                </a:highlight>
                <a:latin typeface="Accanthis ADF Std" panose="02030503080000020003" pitchFamily="18" charset="0"/>
                <a:cs typeface="Times New Roman" panose="02020603050405020304" pitchFamily="18" charset="0"/>
              </a:rPr>
              <a:t>3 Defender Latency</a:t>
            </a:r>
          </a:p>
          <a:p>
            <a:pPr marL="1943100" lvl="3" indent="-571500">
              <a:buFont typeface="Arial" panose="020B0604020202020204" pitchFamily="34" charset="0"/>
              <a:buChar char="•"/>
            </a:pPr>
            <a:r>
              <a:rPr lang="en-US" sz="1200">
                <a:highlight>
                  <a:srgbClr val="FFFFFF"/>
                </a:highlight>
                <a:latin typeface="Accanthis ADF Std" panose="02030503080000020003" pitchFamily="18" charset="0"/>
                <a:cs typeface="Times New Roman" panose="02020603050405020304" pitchFamily="18" charset="0"/>
              </a:rPr>
              <a:t>3 </a:t>
            </a:r>
            <a:r>
              <a:rPr lang="en-US" sz="1200" err="1">
                <a:highlight>
                  <a:srgbClr val="FFFFFF"/>
                </a:highlight>
                <a:latin typeface="Accanthis ADF Std" panose="02030503080000020003" pitchFamily="18" charset="0"/>
                <a:cs typeface="Times New Roman" panose="02020603050405020304" pitchFamily="18" charset="0"/>
              </a:rPr>
              <a:t>Peekers</a:t>
            </a:r>
            <a:r>
              <a:rPr lang="en-US" sz="1200">
                <a:highlight>
                  <a:srgbClr val="FFFFFF"/>
                </a:highlight>
                <a:latin typeface="Accanthis ADF Std" panose="02030503080000020003" pitchFamily="18" charset="0"/>
                <a:cs typeface="Times New Roman" panose="02020603050405020304" pitchFamily="18" charset="0"/>
              </a:rPr>
              <a:t> Distance</a:t>
            </a:r>
          </a:p>
          <a:p>
            <a:pPr marL="1943100" lvl="3" indent="-571500">
              <a:buFont typeface="Arial" panose="020B0604020202020204" pitchFamily="34" charset="0"/>
              <a:buChar char="•"/>
            </a:pPr>
            <a:r>
              <a:rPr lang="en-US" sz="1200">
                <a:highlight>
                  <a:srgbClr val="FFFFFF"/>
                </a:highlight>
                <a:latin typeface="Accanthis ADF Std" panose="02030503080000020003" pitchFamily="18" charset="0"/>
                <a:cs typeface="Times New Roman" panose="02020603050405020304" pitchFamily="18" charset="0"/>
              </a:rPr>
              <a:t>2 Roles each client</a:t>
            </a:r>
          </a:p>
          <a:p>
            <a:pPr marL="1943100" lvl="3" indent="-571500">
              <a:buFont typeface="Arial" panose="020B0604020202020204" pitchFamily="34" charset="0"/>
              <a:buChar char="•"/>
            </a:pPr>
            <a:r>
              <a:rPr lang="en-US" sz="1200">
                <a:highlight>
                  <a:srgbClr val="FFFFFF"/>
                </a:highlight>
                <a:latin typeface="Accanthis ADF Std" panose="02030503080000020003" pitchFamily="18" charset="0"/>
                <a:cs typeface="Times New Roman" panose="02020603050405020304" pitchFamily="18" charset="0"/>
              </a:rPr>
              <a:t>3 * 3 * 3 * 2 = 54</a:t>
            </a:r>
          </a:p>
          <a:p>
            <a:endParaRPr lang="en-US"/>
          </a:p>
        </p:txBody>
      </p:sp>
      <p:sp>
        <p:nvSpPr>
          <p:cNvPr id="4" name="Slide Number Placeholder 3"/>
          <p:cNvSpPr>
            <a:spLocks noGrp="1"/>
          </p:cNvSpPr>
          <p:nvPr>
            <p:ph type="sldNum" sz="quarter" idx="5"/>
          </p:nvPr>
        </p:nvSpPr>
        <p:spPr/>
        <p:txBody>
          <a:bodyPr/>
          <a:lstStyle/>
          <a:p>
            <a:fld id="{6044845B-B78B-43C1-A91A-583ED263D330}" type="slidenum">
              <a:rPr lang="en-US" smtClean="0"/>
              <a:t>10</a:t>
            </a:fld>
            <a:endParaRPr lang="en-US"/>
          </a:p>
        </p:txBody>
      </p:sp>
    </p:spTree>
    <p:extLst>
      <p:ext uri="{BB962C8B-B14F-4D97-AF65-F5344CB8AC3E}">
        <p14:creationId xmlns:p14="http://schemas.microsoft.com/office/powerpoint/2010/main" val="93398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Fps are competitive, and we wanted to do a competitive study as well. Reformat.</a:t>
            </a:r>
          </a:p>
        </p:txBody>
      </p:sp>
      <p:sp>
        <p:nvSpPr>
          <p:cNvPr id="4" name="Slide Number Placeholder 3"/>
          <p:cNvSpPr>
            <a:spLocks noGrp="1"/>
          </p:cNvSpPr>
          <p:nvPr>
            <p:ph type="sldNum" sz="quarter" idx="5"/>
          </p:nvPr>
        </p:nvSpPr>
        <p:spPr/>
        <p:txBody>
          <a:bodyPr/>
          <a:lstStyle/>
          <a:p>
            <a:fld id="{6044845B-B78B-43C1-A91A-583ED263D330}" type="slidenum">
              <a:rPr lang="en-US" smtClean="0"/>
              <a:t>11</a:t>
            </a:fld>
            <a:endParaRPr lang="en-US"/>
          </a:p>
        </p:txBody>
      </p:sp>
    </p:spTree>
    <p:extLst>
      <p:ext uri="{BB962C8B-B14F-4D97-AF65-F5344CB8AC3E}">
        <p14:creationId xmlns:p14="http://schemas.microsoft.com/office/powerpoint/2010/main" val="4261527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60ms STT – 120 RTT … not as high but still..</a:t>
            </a:r>
          </a:p>
          <a:p>
            <a:endParaRPr lang="en-US"/>
          </a:p>
          <a:p>
            <a:endParaRPr lang="en-US"/>
          </a:p>
          <a:p>
            <a:r>
              <a:rPr lang="en-US"/>
              <a:t>Print… title, author, table, graph, full citation. </a:t>
            </a:r>
          </a:p>
        </p:txBody>
      </p:sp>
      <p:sp>
        <p:nvSpPr>
          <p:cNvPr id="4" name="Slide Number Placeholder 3"/>
          <p:cNvSpPr>
            <a:spLocks noGrp="1"/>
          </p:cNvSpPr>
          <p:nvPr>
            <p:ph type="sldNum" sz="quarter" idx="5"/>
          </p:nvPr>
        </p:nvSpPr>
        <p:spPr/>
        <p:txBody>
          <a:bodyPr/>
          <a:lstStyle/>
          <a:p>
            <a:fld id="{6044845B-B78B-43C1-A91A-583ED263D330}" type="slidenum">
              <a:rPr lang="en-US" smtClean="0"/>
              <a:t>13</a:t>
            </a:fld>
            <a:endParaRPr lang="en-US"/>
          </a:p>
        </p:txBody>
      </p:sp>
    </p:spTree>
    <p:extLst>
      <p:ext uri="{BB962C8B-B14F-4D97-AF65-F5344CB8AC3E}">
        <p14:creationId xmlns:p14="http://schemas.microsoft.com/office/powerpoint/2010/main" val="386933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44845B-B78B-43C1-A91A-583ED263D330}" type="slidenum">
              <a:rPr lang="en-US" smtClean="0"/>
              <a:t>14</a:t>
            </a:fld>
            <a:endParaRPr lang="en-US"/>
          </a:p>
        </p:txBody>
      </p:sp>
    </p:spTree>
    <p:extLst>
      <p:ext uri="{BB962C8B-B14F-4D97-AF65-F5344CB8AC3E}">
        <p14:creationId xmlns:p14="http://schemas.microsoft.com/office/powerpoint/2010/main" val="703074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the fonts larger …. May prune, </a:t>
            </a:r>
            <a:r>
              <a:rPr lang="en-US" err="1"/>
              <a:t>en</a:t>
            </a:r>
            <a:r>
              <a:rPr lang="en-US"/>
              <a:t> / </a:t>
            </a:r>
            <a:r>
              <a:rPr lang="en-US" err="1"/>
              <a:t>rnd</a:t>
            </a:r>
            <a:r>
              <a:rPr lang="en-US"/>
              <a:t> ----- top two only ----</a:t>
            </a:r>
          </a:p>
        </p:txBody>
      </p:sp>
      <p:sp>
        <p:nvSpPr>
          <p:cNvPr id="4" name="Slide Number Placeholder 3"/>
          <p:cNvSpPr>
            <a:spLocks noGrp="1"/>
          </p:cNvSpPr>
          <p:nvPr>
            <p:ph type="sldNum" sz="quarter" idx="5"/>
          </p:nvPr>
        </p:nvSpPr>
        <p:spPr/>
        <p:txBody>
          <a:bodyPr/>
          <a:lstStyle/>
          <a:p>
            <a:fld id="{6044845B-B78B-43C1-A91A-583ED263D330}" type="slidenum">
              <a:rPr lang="en-US" smtClean="0"/>
              <a:t>15</a:t>
            </a:fld>
            <a:endParaRPr lang="en-US"/>
          </a:p>
        </p:txBody>
      </p:sp>
    </p:spTree>
    <p:extLst>
      <p:ext uri="{BB962C8B-B14F-4D97-AF65-F5344CB8AC3E}">
        <p14:creationId xmlns:p14="http://schemas.microsoft.com/office/powerpoint/2010/main" val="2435660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NUMBERS </a:t>
            </a:r>
          </a:p>
          <a:p>
            <a:r>
              <a:rPr lang="en-US"/>
              <a:t>Add colors</a:t>
            </a:r>
          </a:p>
        </p:txBody>
      </p:sp>
      <p:sp>
        <p:nvSpPr>
          <p:cNvPr id="4" name="Slide Number Placeholder 3"/>
          <p:cNvSpPr>
            <a:spLocks noGrp="1"/>
          </p:cNvSpPr>
          <p:nvPr>
            <p:ph type="sldNum" sz="quarter" idx="5"/>
          </p:nvPr>
        </p:nvSpPr>
        <p:spPr/>
        <p:txBody>
          <a:bodyPr/>
          <a:lstStyle/>
          <a:p>
            <a:fld id="{6044845B-B78B-43C1-A91A-583ED263D330}" type="slidenum">
              <a:rPr lang="en-US" smtClean="0"/>
              <a:t>16</a:t>
            </a:fld>
            <a:endParaRPr lang="en-US"/>
          </a:p>
        </p:txBody>
      </p:sp>
    </p:spTree>
    <p:extLst>
      <p:ext uri="{BB962C8B-B14F-4D97-AF65-F5344CB8AC3E}">
        <p14:creationId xmlns:p14="http://schemas.microsoft.com/office/powerpoint/2010/main" val="2802544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could talk about fairness,  latency compensation to make things fair, </a:t>
            </a:r>
            <a:br>
              <a:rPr lang="en-US"/>
            </a:br>
            <a:r>
              <a:rPr lang="en-US"/>
              <a:t>Maybe a better game???</a:t>
            </a:r>
          </a:p>
          <a:p>
            <a:r>
              <a:rPr lang="en-US"/>
              <a:t> talk about next cool thing…. Put as bullets. 3 max. HAVE PICTURES!!</a:t>
            </a:r>
          </a:p>
          <a:p>
            <a:r>
              <a:rPr lang="en-US"/>
              <a:t>Put COD</a:t>
            </a:r>
          </a:p>
          <a:p>
            <a:endParaRPr lang="en-US"/>
          </a:p>
          <a:p>
            <a:r>
              <a:rPr lang="en-US"/>
              <a:t>Don’t say simple graphics… latency comp. adaptive time delay can improve fairness. Spend 15 secs</a:t>
            </a:r>
          </a:p>
          <a:p>
            <a:endParaRPr lang="en-US"/>
          </a:p>
          <a:p>
            <a:r>
              <a:rPr lang="en-US"/>
              <a:t>Pause </a:t>
            </a:r>
            <a:r>
              <a:rPr lang="en-US" err="1"/>
              <a:t>lil</a:t>
            </a:r>
            <a:r>
              <a:rPr lang="en-US"/>
              <a:t> bit more. … 2</a:t>
            </a:r>
            <a:r>
              <a:rPr lang="en-US" baseline="30000"/>
              <a:t>nd</a:t>
            </a:r>
            <a:r>
              <a:rPr lang="en-US"/>
              <a:t> bullet, lot of known techniques that …</a:t>
            </a:r>
          </a:p>
          <a:p>
            <a:endParaRPr lang="en-US"/>
          </a:p>
          <a:p>
            <a:r>
              <a:rPr lang="en-US"/>
              <a:t>I gave a short paper. …. Talk about time, delay, we have a variation of that … </a:t>
            </a:r>
            <a:r>
              <a:rPr lang="en-US" err="1"/>
              <a:t>adt</a:t>
            </a:r>
            <a:r>
              <a:rPr lang="en-US"/>
              <a:t>, helps with unfairness. … </a:t>
            </a:r>
          </a:p>
        </p:txBody>
      </p:sp>
      <p:sp>
        <p:nvSpPr>
          <p:cNvPr id="4" name="Slide Number Placeholder 3"/>
          <p:cNvSpPr>
            <a:spLocks noGrp="1"/>
          </p:cNvSpPr>
          <p:nvPr>
            <p:ph type="sldNum" sz="quarter" idx="5"/>
          </p:nvPr>
        </p:nvSpPr>
        <p:spPr/>
        <p:txBody>
          <a:bodyPr/>
          <a:lstStyle/>
          <a:p>
            <a:fld id="{6044845B-B78B-43C1-A91A-583ED263D330}" type="slidenum">
              <a:rPr lang="en-US" smtClean="0"/>
              <a:t>17</a:t>
            </a:fld>
            <a:endParaRPr lang="en-US"/>
          </a:p>
        </p:txBody>
      </p:sp>
    </p:spTree>
    <p:extLst>
      <p:ext uri="{BB962C8B-B14F-4D97-AF65-F5344CB8AC3E}">
        <p14:creationId xmlns:p14="http://schemas.microsoft.com/office/powerpoint/2010/main" val="343711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WPI LOGO, ADD NVIDIA LOGO, MAKE MY NAME BOLDER.</a:t>
            </a:r>
          </a:p>
        </p:txBody>
      </p:sp>
      <p:sp>
        <p:nvSpPr>
          <p:cNvPr id="4" name="Slide Number Placeholder 3"/>
          <p:cNvSpPr>
            <a:spLocks noGrp="1"/>
          </p:cNvSpPr>
          <p:nvPr>
            <p:ph type="sldNum" sz="quarter" idx="5"/>
          </p:nvPr>
        </p:nvSpPr>
        <p:spPr/>
        <p:txBody>
          <a:bodyPr/>
          <a:lstStyle/>
          <a:p>
            <a:fld id="{6044845B-B78B-43C1-A91A-583ED263D330}" type="slidenum">
              <a:rPr lang="en-US" smtClean="0"/>
              <a:t>18</a:t>
            </a:fld>
            <a:endParaRPr lang="en-US"/>
          </a:p>
        </p:txBody>
      </p:sp>
    </p:spTree>
    <p:extLst>
      <p:ext uri="{BB962C8B-B14F-4D97-AF65-F5344CB8AC3E}">
        <p14:creationId xmlns:p14="http://schemas.microsoft.com/office/powerpoint/2010/main" val="1816027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 not need to do this one.</a:t>
            </a:r>
          </a:p>
        </p:txBody>
      </p:sp>
      <p:sp>
        <p:nvSpPr>
          <p:cNvPr id="4" name="Slide Number Placeholder 3"/>
          <p:cNvSpPr>
            <a:spLocks noGrp="1"/>
          </p:cNvSpPr>
          <p:nvPr>
            <p:ph type="sldNum" sz="quarter" idx="5"/>
          </p:nvPr>
        </p:nvSpPr>
        <p:spPr/>
        <p:txBody>
          <a:bodyPr/>
          <a:lstStyle/>
          <a:p>
            <a:fld id="{6044845B-B78B-43C1-A91A-583ED263D330}" type="slidenum">
              <a:rPr lang="en-US" smtClean="0"/>
              <a:t>19</a:t>
            </a:fld>
            <a:endParaRPr lang="en-US"/>
          </a:p>
        </p:txBody>
      </p:sp>
    </p:spTree>
    <p:extLst>
      <p:ext uri="{BB962C8B-B14F-4D97-AF65-F5344CB8AC3E}">
        <p14:creationId xmlns:p14="http://schemas.microsoft.com/office/powerpoint/2010/main" val="1844361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Could be pruned…</a:t>
            </a:r>
          </a:p>
        </p:txBody>
      </p:sp>
      <p:sp>
        <p:nvSpPr>
          <p:cNvPr id="4" name="Slide Number Placeholder 3"/>
          <p:cNvSpPr>
            <a:spLocks noGrp="1"/>
          </p:cNvSpPr>
          <p:nvPr>
            <p:ph type="sldNum" sz="quarter" idx="5"/>
          </p:nvPr>
        </p:nvSpPr>
        <p:spPr/>
        <p:txBody>
          <a:bodyPr/>
          <a:lstStyle/>
          <a:p>
            <a:fld id="{6044845B-B78B-43C1-A91A-583ED263D330}" type="slidenum">
              <a:rPr lang="en-US" smtClean="0"/>
              <a:t>20</a:t>
            </a:fld>
            <a:endParaRPr lang="en-US"/>
          </a:p>
        </p:txBody>
      </p:sp>
    </p:spTree>
    <p:extLst>
      <p:ext uri="{BB962C8B-B14F-4D97-AF65-F5344CB8AC3E}">
        <p14:creationId xmlns:p14="http://schemas.microsoft.com/office/powerpoint/2010/main" val="201265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It animate</a:t>
            </a:r>
          </a:p>
          <a:p>
            <a:r>
              <a:rPr lang="en-US"/>
              <a:t>Add number 60 </a:t>
            </a:r>
            <a:r>
              <a:rPr lang="en-US" err="1"/>
              <a:t>ms</a:t>
            </a:r>
            <a:r>
              <a:rPr lang="en-US"/>
              <a:t> …. </a:t>
            </a:r>
          </a:p>
          <a:p>
            <a:endParaRPr lang="en-US"/>
          </a:p>
          <a:p>
            <a:r>
              <a:rPr lang="en-US"/>
              <a:t>When client 2 gets further, it takes even longer to see what c1 is doing… change the slide</a:t>
            </a:r>
          </a:p>
        </p:txBody>
      </p:sp>
      <p:sp>
        <p:nvSpPr>
          <p:cNvPr id="4" name="Slide Number Placeholder 3"/>
          <p:cNvSpPr>
            <a:spLocks noGrp="1"/>
          </p:cNvSpPr>
          <p:nvPr>
            <p:ph type="sldNum" sz="quarter" idx="5"/>
          </p:nvPr>
        </p:nvSpPr>
        <p:spPr/>
        <p:txBody>
          <a:bodyPr/>
          <a:lstStyle/>
          <a:p>
            <a:fld id="{6044845B-B78B-43C1-A91A-583ED263D330}" type="slidenum">
              <a:rPr lang="en-US" smtClean="0"/>
              <a:t>2</a:t>
            </a:fld>
            <a:endParaRPr lang="en-US"/>
          </a:p>
        </p:txBody>
      </p:sp>
    </p:spTree>
    <p:extLst>
      <p:ext uri="{BB962C8B-B14F-4D97-AF65-F5344CB8AC3E}">
        <p14:creationId xmlns:p14="http://schemas.microsoft.com/office/powerpoint/2010/main" val="1160484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CORRESPOND TO PAPER</a:t>
            </a:r>
          </a:p>
        </p:txBody>
      </p:sp>
      <p:sp>
        <p:nvSpPr>
          <p:cNvPr id="4" name="Slide Number Placeholder 3"/>
          <p:cNvSpPr>
            <a:spLocks noGrp="1"/>
          </p:cNvSpPr>
          <p:nvPr>
            <p:ph type="sldNum" sz="quarter" idx="5"/>
          </p:nvPr>
        </p:nvSpPr>
        <p:spPr/>
        <p:txBody>
          <a:bodyPr/>
          <a:lstStyle/>
          <a:p>
            <a:fld id="{6044845B-B78B-43C1-A91A-583ED263D330}" type="slidenum">
              <a:rPr lang="en-US" smtClean="0"/>
              <a:t>21</a:t>
            </a:fld>
            <a:endParaRPr lang="en-US"/>
          </a:p>
        </p:txBody>
      </p:sp>
    </p:spTree>
    <p:extLst>
      <p:ext uri="{BB962C8B-B14F-4D97-AF65-F5344CB8AC3E}">
        <p14:creationId xmlns:p14="http://schemas.microsoft.com/office/powerpoint/2010/main" val="2125780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I ask you to play game, vs if your goal is to win, the outcome may be different. Phenomena we study is a competitive thing, that’s why we did second study. </a:t>
            </a:r>
          </a:p>
          <a:p>
            <a:r>
              <a:rPr lang="en-US"/>
              <a:t>Build custom game</a:t>
            </a:r>
          </a:p>
          <a:p>
            <a:r>
              <a:rPr lang="en-US"/>
              <a:t>Short rounds</a:t>
            </a:r>
          </a:p>
          <a:p>
            <a:r>
              <a:rPr lang="en-US"/>
              <a:t>Control latency</a:t>
            </a:r>
          </a:p>
          <a:p>
            <a:r>
              <a:rPr lang="en-US"/>
              <a:t>Control </a:t>
            </a:r>
            <a:r>
              <a:rPr lang="en-US" err="1"/>
              <a:t>dist</a:t>
            </a:r>
            <a:endParaRPr lang="en-US"/>
          </a:p>
          <a:p>
            <a:r>
              <a:rPr lang="en-US"/>
              <a:t>Recruit players</a:t>
            </a:r>
          </a:p>
          <a:p>
            <a:r>
              <a:rPr lang="en-US"/>
              <a:t>Analyze results</a:t>
            </a:r>
          </a:p>
        </p:txBody>
      </p:sp>
      <p:sp>
        <p:nvSpPr>
          <p:cNvPr id="4" name="Slide Number Placeholder 3"/>
          <p:cNvSpPr>
            <a:spLocks noGrp="1"/>
          </p:cNvSpPr>
          <p:nvPr>
            <p:ph type="sldNum" sz="quarter" idx="5"/>
          </p:nvPr>
        </p:nvSpPr>
        <p:spPr/>
        <p:txBody>
          <a:bodyPr/>
          <a:lstStyle/>
          <a:p>
            <a:fld id="{6044845B-B78B-43C1-A91A-583ED263D330}" type="slidenum">
              <a:rPr lang="en-US" smtClean="0"/>
              <a:t>22</a:t>
            </a:fld>
            <a:endParaRPr lang="en-US"/>
          </a:p>
        </p:txBody>
      </p:sp>
    </p:spTree>
    <p:extLst>
      <p:ext uri="{BB962C8B-B14F-4D97-AF65-F5344CB8AC3E}">
        <p14:creationId xmlns:p14="http://schemas.microsoft.com/office/powerpoint/2010/main" val="4258492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I ask you to play game, vs if your goal is to win, the outcome may be different. Phenomena we study is a competitive thing, that’s why we did second study. </a:t>
            </a:r>
          </a:p>
          <a:p>
            <a:r>
              <a:rPr lang="en-US"/>
              <a:t>Build custom game</a:t>
            </a:r>
          </a:p>
          <a:p>
            <a:r>
              <a:rPr lang="en-US"/>
              <a:t>Short rounds</a:t>
            </a:r>
          </a:p>
          <a:p>
            <a:r>
              <a:rPr lang="en-US"/>
              <a:t>Control latency</a:t>
            </a:r>
          </a:p>
          <a:p>
            <a:r>
              <a:rPr lang="en-US"/>
              <a:t>Control </a:t>
            </a:r>
            <a:r>
              <a:rPr lang="en-US" err="1"/>
              <a:t>dist</a:t>
            </a:r>
            <a:endParaRPr lang="en-US"/>
          </a:p>
          <a:p>
            <a:r>
              <a:rPr lang="en-US"/>
              <a:t>Recruit players</a:t>
            </a:r>
          </a:p>
          <a:p>
            <a:r>
              <a:rPr lang="en-US"/>
              <a:t>Analyze results</a:t>
            </a:r>
          </a:p>
        </p:txBody>
      </p:sp>
      <p:sp>
        <p:nvSpPr>
          <p:cNvPr id="4" name="Slide Number Placeholder 3"/>
          <p:cNvSpPr>
            <a:spLocks noGrp="1"/>
          </p:cNvSpPr>
          <p:nvPr>
            <p:ph type="sldNum" sz="quarter" idx="5"/>
          </p:nvPr>
        </p:nvSpPr>
        <p:spPr/>
        <p:txBody>
          <a:bodyPr/>
          <a:lstStyle/>
          <a:p>
            <a:fld id="{6044845B-B78B-43C1-A91A-583ED263D330}" type="slidenum">
              <a:rPr lang="en-US" smtClean="0"/>
              <a:t>23</a:t>
            </a:fld>
            <a:endParaRPr lang="en-US"/>
          </a:p>
        </p:txBody>
      </p:sp>
    </p:spTree>
    <p:extLst>
      <p:ext uri="{BB962C8B-B14F-4D97-AF65-F5344CB8AC3E}">
        <p14:creationId xmlns:p14="http://schemas.microsoft.com/office/powerpoint/2010/main" val="590525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 not need [red]</a:t>
            </a:r>
          </a:p>
          <a:p>
            <a:r>
              <a:rPr lang="en-US"/>
              <a:t>We took an existing game, modified it to support </a:t>
            </a:r>
            <a:r>
              <a:rPr lang="en-US" err="1"/>
              <a:t>peekers</a:t>
            </a:r>
            <a:r>
              <a:rPr lang="en-US"/>
              <a:t> advantage, added networking, designed a map.  MERGE IT WITH NEXT SLIDE</a:t>
            </a:r>
          </a:p>
        </p:txBody>
      </p:sp>
      <p:sp>
        <p:nvSpPr>
          <p:cNvPr id="4" name="Slide Number Placeholder 3"/>
          <p:cNvSpPr>
            <a:spLocks noGrp="1"/>
          </p:cNvSpPr>
          <p:nvPr>
            <p:ph type="sldNum" sz="quarter" idx="5"/>
          </p:nvPr>
        </p:nvSpPr>
        <p:spPr/>
        <p:txBody>
          <a:bodyPr/>
          <a:lstStyle/>
          <a:p>
            <a:fld id="{6044845B-B78B-43C1-A91A-583ED263D330}" type="slidenum">
              <a:rPr lang="en-US" smtClean="0"/>
              <a:t>26</a:t>
            </a:fld>
            <a:endParaRPr lang="en-US"/>
          </a:p>
        </p:txBody>
      </p:sp>
    </p:spTree>
    <p:extLst>
      <p:ext uri="{BB962C8B-B14F-4D97-AF65-F5344CB8AC3E}">
        <p14:creationId xmlns:p14="http://schemas.microsoft.com/office/powerpoint/2010/main" val="326397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SAY INTRO … FPS</a:t>
            </a:r>
          </a:p>
          <a:p>
            <a:r>
              <a:rPr lang="en-US"/>
              <a:t>PEEKER MOVES AROUND THE CORNER, PEEKER SEES THE DEF AND SHOOTS, </a:t>
            </a:r>
          </a:p>
          <a:p>
            <a:r>
              <a:rPr lang="en-US"/>
              <a:t>HOW LATENCY EFFECTS PEEKERS ADVANTAGE.</a:t>
            </a:r>
          </a:p>
          <a:p>
            <a:endParaRPr lang="en-US"/>
          </a:p>
          <a:p>
            <a:r>
              <a:rPr lang="en-US"/>
              <a:t>WE WANT TO MEASURE IT, CONFIRM IT, QUANTIFY IT.</a:t>
            </a:r>
          </a:p>
          <a:p>
            <a:r>
              <a:rPr lang="en-US"/>
              <a:t>WHY - MAYBE WE CAN TRY TO FIX IT?</a:t>
            </a:r>
          </a:p>
          <a:p>
            <a:endParaRPr lang="en-US"/>
          </a:p>
          <a:p>
            <a:r>
              <a:rPr lang="en-US"/>
              <a:t>As the </a:t>
            </a:r>
            <a:r>
              <a:rPr lang="en-US" err="1"/>
              <a:t>defs</a:t>
            </a:r>
            <a:r>
              <a:rPr lang="en-US"/>
              <a:t> </a:t>
            </a:r>
            <a:r>
              <a:rPr lang="en-US" err="1"/>
              <a:t>lat</a:t>
            </a:r>
            <a:r>
              <a:rPr lang="en-US"/>
              <a:t> is even higher, it will take even longer to see the </a:t>
            </a:r>
            <a:r>
              <a:rPr lang="en-US" err="1"/>
              <a:t>peeker</a:t>
            </a:r>
            <a:r>
              <a:rPr lang="en-US"/>
              <a:t>.</a:t>
            </a:r>
          </a:p>
          <a:p>
            <a:endParaRPr lang="en-US"/>
          </a:p>
          <a:p>
            <a:r>
              <a:rPr lang="en-US"/>
              <a:t>Defender sees them here…. Draw highlight… circle it. </a:t>
            </a:r>
          </a:p>
          <a:p>
            <a:r>
              <a:rPr lang="en-US"/>
              <a:t>Don’t say </a:t>
            </a:r>
            <a:r>
              <a:rPr lang="en-US" err="1"/>
              <a:t>peekrs</a:t>
            </a:r>
            <a:r>
              <a:rPr lang="en-US"/>
              <a:t> ad is discussed is here</a:t>
            </a:r>
          </a:p>
        </p:txBody>
      </p:sp>
      <p:sp>
        <p:nvSpPr>
          <p:cNvPr id="4" name="Slide Number Placeholder 3"/>
          <p:cNvSpPr>
            <a:spLocks noGrp="1"/>
          </p:cNvSpPr>
          <p:nvPr>
            <p:ph type="sldNum" sz="quarter" idx="5"/>
          </p:nvPr>
        </p:nvSpPr>
        <p:spPr/>
        <p:txBody>
          <a:bodyPr/>
          <a:lstStyle/>
          <a:p>
            <a:fld id="{6044845B-B78B-43C1-A91A-583ED263D330}" type="slidenum">
              <a:rPr lang="en-US" smtClean="0"/>
              <a:t>3</a:t>
            </a:fld>
            <a:endParaRPr lang="en-US"/>
          </a:p>
        </p:txBody>
      </p:sp>
    </p:spTree>
    <p:extLst>
      <p:ext uri="{BB962C8B-B14F-4D97-AF65-F5344CB8AC3E}">
        <p14:creationId xmlns:p14="http://schemas.microsoft.com/office/powerpoint/2010/main" val="309518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SMOOTHLY.</a:t>
            </a:r>
          </a:p>
          <a:p>
            <a:endParaRPr lang="en-US"/>
          </a:p>
          <a:p>
            <a:r>
              <a:rPr lang="en-US"/>
              <a:t>Highlight the </a:t>
            </a:r>
            <a:r>
              <a:rPr lang="en-US" err="1"/>
              <a:t>defs</a:t>
            </a:r>
            <a:r>
              <a:rPr lang="en-US"/>
              <a:t> view, and </a:t>
            </a:r>
            <a:r>
              <a:rPr lang="en-US" err="1"/>
              <a:t>peekers</a:t>
            </a:r>
            <a:r>
              <a:rPr lang="en-US"/>
              <a:t> view … </a:t>
            </a:r>
          </a:p>
        </p:txBody>
      </p:sp>
      <p:sp>
        <p:nvSpPr>
          <p:cNvPr id="4" name="Slide Number Placeholder 3"/>
          <p:cNvSpPr>
            <a:spLocks noGrp="1"/>
          </p:cNvSpPr>
          <p:nvPr>
            <p:ph type="sldNum" sz="quarter" idx="5"/>
          </p:nvPr>
        </p:nvSpPr>
        <p:spPr/>
        <p:txBody>
          <a:bodyPr/>
          <a:lstStyle/>
          <a:p>
            <a:fld id="{6044845B-B78B-43C1-A91A-583ED263D330}" type="slidenum">
              <a:rPr lang="en-US" smtClean="0"/>
              <a:t>4</a:t>
            </a:fld>
            <a:endParaRPr lang="en-US"/>
          </a:p>
        </p:txBody>
      </p:sp>
    </p:spTree>
    <p:extLst>
      <p:ext uri="{BB962C8B-B14F-4D97-AF65-F5344CB8AC3E}">
        <p14:creationId xmlns:p14="http://schemas.microsoft.com/office/powerpoint/2010/main" val="396572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I ask you to play game, vs if your goal is to win, the outcome may be different. Phenomena we study is a competitive thing, that’s why we did second study. </a:t>
            </a:r>
          </a:p>
          <a:p>
            <a:r>
              <a:rPr lang="en-US"/>
              <a:t>Build custom game</a:t>
            </a:r>
          </a:p>
          <a:p>
            <a:r>
              <a:rPr lang="en-US"/>
              <a:t>Short rounds</a:t>
            </a:r>
          </a:p>
          <a:p>
            <a:r>
              <a:rPr lang="en-US"/>
              <a:t>Control latency</a:t>
            </a:r>
          </a:p>
          <a:p>
            <a:r>
              <a:rPr lang="en-US"/>
              <a:t>Control </a:t>
            </a:r>
            <a:r>
              <a:rPr lang="en-US" err="1"/>
              <a:t>dist</a:t>
            </a:r>
            <a:endParaRPr lang="en-US"/>
          </a:p>
          <a:p>
            <a:r>
              <a:rPr lang="en-US"/>
              <a:t>Recruit players</a:t>
            </a:r>
          </a:p>
          <a:p>
            <a:r>
              <a:rPr lang="en-US"/>
              <a:t>Analyze results</a:t>
            </a:r>
          </a:p>
          <a:p>
            <a:endParaRPr lang="en-US"/>
          </a:p>
          <a:p>
            <a:r>
              <a:rPr lang="en-US"/>
              <a:t>Looked at games, looked at </a:t>
            </a:r>
            <a:r>
              <a:rPr lang="en-US" err="1"/>
              <a:t>lat</a:t>
            </a:r>
            <a:r>
              <a:rPr lang="en-US"/>
              <a:t> com, looked </a:t>
            </a:r>
          </a:p>
        </p:txBody>
      </p:sp>
      <p:sp>
        <p:nvSpPr>
          <p:cNvPr id="4" name="Slide Number Placeholder 3"/>
          <p:cNvSpPr>
            <a:spLocks noGrp="1"/>
          </p:cNvSpPr>
          <p:nvPr>
            <p:ph type="sldNum" sz="quarter" idx="5"/>
          </p:nvPr>
        </p:nvSpPr>
        <p:spPr/>
        <p:txBody>
          <a:bodyPr/>
          <a:lstStyle/>
          <a:p>
            <a:fld id="{6044845B-B78B-43C1-A91A-583ED263D330}" type="slidenum">
              <a:rPr lang="en-US" smtClean="0"/>
              <a:t>5</a:t>
            </a:fld>
            <a:endParaRPr lang="en-US"/>
          </a:p>
        </p:txBody>
      </p:sp>
    </p:spTree>
    <p:extLst>
      <p:ext uri="{BB962C8B-B14F-4D97-AF65-F5344CB8AC3E}">
        <p14:creationId xmlns:p14="http://schemas.microsoft.com/office/powerpoint/2010/main" val="167088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a related works slide – People have studied latency games, gamers have faced </a:t>
            </a:r>
            <a:r>
              <a:rPr lang="en-US" err="1"/>
              <a:t>peekers</a:t>
            </a:r>
            <a:r>
              <a:rPr lang="en-US"/>
              <a:t> advantage, but there isn’t any study to confirm this phenomena.</a:t>
            </a:r>
          </a:p>
          <a:p>
            <a:r>
              <a:rPr lang="en-US"/>
              <a:t>This is also common knowledge. </a:t>
            </a:r>
          </a:p>
        </p:txBody>
      </p:sp>
      <p:sp>
        <p:nvSpPr>
          <p:cNvPr id="4" name="Slide Number Placeholder 3"/>
          <p:cNvSpPr>
            <a:spLocks noGrp="1"/>
          </p:cNvSpPr>
          <p:nvPr>
            <p:ph type="sldNum" sz="quarter" idx="5"/>
          </p:nvPr>
        </p:nvSpPr>
        <p:spPr/>
        <p:txBody>
          <a:bodyPr/>
          <a:lstStyle/>
          <a:p>
            <a:fld id="{6044845B-B78B-43C1-A91A-583ED263D330}" type="slidenum">
              <a:rPr lang="en-US" smtClean="0"/>
              <a:t>6</a:t>
            </a:fld>
            <a:endParaRPr lang="en-US"/>
          </a:p>
        </p:txBody>
      </p:sp>
    </p:spTree>
    <p:extLst>
      <p:ext uri="{BB962C8B-B14F-4D97-AF65-F5344CB8AC3E}">
        <p14:creationId xmlns:p14="http://schemas.microsoft.com/office/powerpoint/2010/main" val="281633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I ask you to play game, vs if your goal is to win, the outcome may be different. Phenomena we study is a competitive thing, that’s why we did second study. </a:t>
            </a:r>
          </a:p>
          <a:p>
            <a:r>
              <a:rPr lang="en-US"/>
              <a:t>Build custom game</a:t>
            </a:r>
          </a:p>
          <a:p>
            <a:r>
              <a:rPr lang="en-US"/>
              <a:t>Short rounds</a:t>
            </a:r>
          </a:p>
          <a:p>
            <a:r>
              <a:rPr lang="en-US"/>
              <a:t>Control latency</a:t>
            </a:r>
          </a:p>
          <a:p>
            <a:r>
              <a:rPr lang="en-US"/>
              <a:t>Control </a:t>
            </a:r>
            <a:r>
              <a:rPr lang="en-US" err="1"/>
              <a:t>dist</a:t>
            </a:r>
            <a:endParaRPr lang="en-US"/>
          </a:p>
          <a:p>
            <a:r>
              <a:rPr lang="en-US"/>
              <a:t>Recruit players</a:t>
            </a:r>
          </a:p>
          <a:p>
            <a:r>
              <a:rPr lang="en-US"/>
              <a:t>Analyze results</a:t>
            </a:r>
          </a:p>
        </p:txBody>
      </p:sp>
      <p:sp>
        <p:nvSpPr>
          <p:cNvPr id="4" name="Slide Number Placeholder 3"/>
          <p:cNvSpPr>
            <a:spLocks noGrp="1"/>
          </p:cNvSpPr>
          <p:nvPr>
            <p:ph type="sldNum" sz="quarter" idx="5"/>
          </p:nvPr>
        </p:nvSpPr>
        <p:spPr/>
        <p:txBody>
          <a:bodyPr/>
          <a:lstStyle/>
          <a:p>
            <a:fld id="{6044845B-B78B-43C1-A91A-583ED263D330}" type="slidenum">
              <a:rPr lang="en-US" smtClean="0"/>
              <a:t>7</a:t>
            </a:fld>
            <a:endParaRPr lang="en-US"/>
          </a:p>
        </p:txBody>
      </p:sp>
    </p:spTree>
    <p:extLst>
      <p:ext uri="{BB962C8B-B14F-4D97-AF65-F5344CB8AC3E}">
        <p14:creationId xmlns:p14="http://schemas.microsoft.com/office/powerpoint/2010/main" val="3167288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Latency point should be shorter</a:t>
            </a:r>
            <a:br>
              <a:rPr lang="en-US"/>
            </a:br>
            <a:br>
              <a:rPr lang="en-US"/>
            </a:br>
            <a:r>
              <a:rPr lang="en-US"/>
              <a:t>SHOW THE MAP FIRST? </a:t>
            </a:r>
            <a:br>
              <a:rPr lang="en-US"/>
            </a:br>
            <a:r>
              <a:rPr lang="en-US"/>
              <a:t>YOU COULD JUST SAY 1 HIT KILL, RESPAWN</a:t>
            </a:r>
          </a:p>
          <a:p>
            <a:r>
              <a:rPr lang="en-US"/>
              <a:t>SERVER REG HITS</a:t>
            </a:r>
          </a:p>
          <a:p>
            <a:r>
              <a:rPr lang="en-US"/>
              <a:t>WE CONTROL LATENCY</a:t>
            </a:r>
          </a:p>
        </p:txBody>
      </p:sp>
      <p:sp>
        <p:nvSpPr>
          <p:cNvPr id="4" name="Slide Number Placeholder 3"/>
          <p:cNvSpPr>
            <a:spLocks noGrp="1"/>
          </p:cNvSpPr>
          <p:nvPr>
            <p:ph type="sldNum" sz="quarter" idx="5"/>
          </p:nvPr>
        </p:nvSpPr>
        <p:spPr/>
        <p:txBody>
          <a:bodyPr/>
          <a:lstStyle/>
          <a:p>
            <a:fld id="{6044845B-B78B-43C1-A91A-583ED263D330}" type="slidenum">
              <a:rPr lang="en-US" smtClean="0"/>
              <a:t>8</a:t>
            </a:fld>
            <a:endParaRPr lang="en-US"/>
          </a:p>
        </p:txBody>
      </p:sp>
    </p:spTree>
    <p:extLst>
      <p:ext uri="{BB962C8B-B14F-4D97-AF65-F5344CB8AC3E}">
        <p14:creationId xmlns:p14="http://schemas.microsoft.com/office/powerpoint/2010/main" val="129320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CAPTURED BOTH DEF AND PPEK IN THE SAME SCREEN, B4 PLAYING. SNAPS BACK SHOTS. DON’T SAY QOE, WHITE SCREEN EOR. </a:t>
            </a:r>
          </a:p>
        </p:txBody>
      </p:sp>
      <p:sp>
        <p:nvSpPr>
          <p:cNvPr id="4" name="Slide Number Placeholder 3"/>
          <p:cNvSpPr>
            <a:spLocks noGrp="1"/>
          </p:cNvSpPr>
          <p:nvPr>
            <p:ph type="sldNum" sz="quarter" idx="5"/>
          </p:nvPr>
        </p:nvSpPr>
        <p:spPr/>
        <p:txBody>
          <a:bodyPr/>
          <a:lstStyle/>
          <a:p>
            <a:fld id="{6044845B-B78B-43C1-A91A-583ED263D330}" type="slidenum">
              <a:rPr lang="en-US" smtClean="0"/>
              <a:t>9</a:t>
            </a:fld>
            <a:endParaRPr lang="en-US"/>
          </a:p>
        </p:txBody>
      </p:sp>
    </p:spTree>
    <p:extLst>
      <p:ext uri="{BB962C8B-B14F-4D97-AF65-F5344CB8AC3E}">
        <p14:creationId xmlns:p14="http://schemas.microsoft.com/office/powerpoint/2010/main" val="407243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47BB-90F2-48DA-18C5-13B123F9B5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1F800F-D1B1-B31B-2AD4-845D5D6A0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6524A1-DDE5-CEA7-B563-0E384EB8E3A7}"/>
              </a:ext>
            </a:extLst>
          </p:cNvPr>
          <p:cNvSpPr>
            <a:spLocks noGrp="1"/>
          </p:cNvSpPr>
          <p:nvPr>
            <p:ph type="dt" sz="half" idx="10"/>
          </p:nvPr>
        </p:nvSpPr>
        <p:spPr/>
        <p:txBody>
          <a:bodyPr/>
          <a:lstStyle/>
          <a:p>
            <a:fld id="{34AA8723-D452-4C42-B7A3-8D92B3B4AC6F}" type="datetime1">
              <a:rPr lang="en-US" smtClean="0"/>
              <a:t>24-May-24</a:t>
            </a:fld>
            <a:endParaRPr lang="en-US"/>
          </a:p>
        </p:txBody>
      </p:sp>
      <p:sp>
        <p:nvSpPr>
          <p:cNvPr id="5" name="Footer Placeholder 4">
            <a:extLst>
              <a:ext uri="{FF2B5EF4-FFF2-40B4-BE49-F238E27FC236}">
                <a16:creationId xmlns:a16="http://schemas.microsoft.com/office/drawing/2014/main" id="{D2467F46-661D-FF8E-168C-8EAB18ADD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90874-9980-BAFF-760C-20C1AC0FEB34}"/>
              </a:ext>
            </a:extLst>
          </p:cNvPr>
          <p:cNvSpPr>
            <a:spLocks noGrp="1"/>
          </p:cNvSpPr>
          <p:nvPr>
            <p:ph type="sldNum" sz="quarter" idx="12"/>
          </p:nvPr>
        </p:nvSpPr>
        <p:spPr/>
        <p:txBody>
          <a:bodyPr/>
          <a:lstStyle/>
          <a:p>
            <a:fld id="{EC48B512-80AE-4125-A968-319E052A0548}" type="slidenum">
              <a:rPr lang="en-US" smtClean="0"/>
              <a:t>‹#›</a:t>
            </a:fld>
            <a:endParaRPr lang="en-US"/>
          </a:p>
        </p:txBody>
      </p:sp>
    </p:spTree>
    <p:extLst>
      <p:ext uri="{BB962C8B-B14F-4D97-AF65-F5344CB8AC3E}">
        <p14:creationId xmlns:p14="http://schemas.microsoft.com/office/powerpoint/2010/main" val="132485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E47B-C07D-B772-1A05-B100FAA76D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E17FBD-9662-3036-2326-53D4FA72D7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F6CEC-214C-33BD-8830-98FA713B7A9D}"/>
              </a:ext>
            </a:extLst>
          </p:cNvPr>
          <p:cNvSpPr>
            <a:spLocks noGrp="1"/>
          </p:cNvSpPr>
          <p:nvPr>
            <p:ph type="dt" sz="half" idx="10"/>
          </p:nvPr>
        </p:nvSpPr>
        <p:spPr/>
        <p:txBody>
          <a:bodyPr/>
          <a:lstStyle/>
          <a:p>
            <a:fld id="{598B1E7C-A88E-46F9-A73F-0EC792615021}" type="datetime1">
              <a:rPr lang="en-US" smtClean="0"/>
              <a:t>24-May-24</a:t>
            </a:fld>
            <a:endParaRPr lang="en-US"/>
          </a:p>
        </p:txBody>
      </p:sp>
      <p:sp>
        <p:nvSpPr>
          <p:cNvPr id="5" name="Footer Placeholder 4">
            <a:extLst>
              <a:ext uri="{FF2B5EF4-FFF2-40B4-BE49-F238E27FC236}">
                <a16:creationId xmlns:a16="http://schemas.microsoft.com/office/drawing/2014/main" id="{2510F143-2B82-3CAE-4EE1-9AA1D37C7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EBFC9-0A82-8E02-8A84-CD2C6A689467}"/>
              </a:ext>
            </a:extLst>
          </p:cNvPr>
          <p:cNvSpPr>
            <a:spLocks noGrp="1"/>
          </p:cNvSpPr>
          <p:nvPr>
            <p:ph type="sldNum" sz="quarter" idx="12"/>
          </p:nvPr>
        </p:nvSpPr>
        <p:spPr/>
        <p:txBody>
          <a:bodyPr/>
          <a:lstStyle/>
          <a:p>
            <a:fld id="{EC48B512-80AE-4125-A968-319E052A0548}" type="slidenum">
              <a:rPr lang="en-US" smtClean="0"/>
              <a:t>‹#›</a:t>
            </a:fld>
            <a:endParaRPr lang="en-US"/>
          </a:p>
        </p:txBody>
      </p:sp>
    </p:spTree>
    <p:extLst>
      <p:ext uri="{BB962C8B-B14F-4D97-AF65-F5344CB8AC3E}">
        <p14:creationId xmlns:p14="http://schemas.microsoft.com/office/powerpoint/2010/main" val="63914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7A81B8-D7A6-F60F-CED8-8381735DC7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DCBD24-F6DE-399A-45EF-BC2462568F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43ACB-9618-CD95-8C7F-122F13322610}"/>
              </a:ext>
            </a:extLst>
          </p:cNvPr>
          <p:cNvSpPr>
            <a:spLocks noGrp="1"/>
          </p:cNvSpPr>
          <p:nvPr>
            <p:ph type="dt" sz="half" idx="10"/>
          </p:nvPr>
        </p:nvSpPr>
        <p:spPr/>
        <p:txBody>
          <a:bodyPr/>
          <a:lstStyle/>
          <a:p>
            <a:fld id="{1747B441-E29A-4E47-B865-ED72C2DE9381}" type="datetime1">
              <a:rPr lang="en-US" smtClean="0"/>
              <a:t>24-May-24</a:t>
            </a:fld>
            <a:endParaRPr lang="en-US"/>
          </a:p>
        </p:txBody>
      </p:sp>
      <p:sp>
        <p:nvSpPr>
          <p:cNvPr id="5" name="Footer Placeholder 4">
            <a:extLst>
              <a:ext uri="{FF2B5EF4-FFF2-40B4-BE49-F238E27FC236}">
                <a16:creationId xmlns:a16="http://schemas.microsoft.com/office/drawing/2014/main" id="{BEF1978E-2E35-B1E7-1E19-E8E7ED765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25CA5-23CD-972C-D717-8B3A61C4AEC0}"/>
              </a:ext>
            </a:extLst>
          </p:cNvPr>
          <p:cNvSpPr>
            <a:spLocks noGrp="1"/>
          </p:cNvSpPr>
          <p:nvPr>
            <p:ph type="sldNum" sz="quarter" idx="12"/>
          </p:nvPr>
        </p:nvSpPr>
        <p:spPr/>
        <p:txBody>
          <a:bodyPr/>
          <a:lstStyle/>
          <a:p>
            <a:fld id="{EC48B512-80AE-4125-A968-319E052A0548}" type="slidenum">
              <a:rPr lang="en-US" smtClean="0"/>
              <a:t>‹#›</a:t>
            </a:fld>
            <a:endParaRPr lang="en-US"/>
          </a:p>
        </p:txBody>
      </p:sp>
    </p:spTree>
    <p:extLst>
      <p:ext uri="{BB962C8B-B14F-4D97-AF65-F5344CB8AC3E}">
        <p14:creationId xmlns:p14="http://schemas.microsoft.com/office/powerpoint/2010/main" val="2773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0D41-A5B2-2AF1-5352-7A514D96C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5C3A3-8D1F-0FA5-506E-5CEA8866FC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AAC78-AF07-0C3B-7BA8-E80E86A33C58}"/>
              </a:ext>
            </a:extLst>
          </p:cNvPr>
          <p:cNvSpPr>
            <a:spLocks noGrp="1"/>
          </p:cNvSpPr>
          <p:nvPr>
            <p:ph type="dt" sz="half" idx="10"/>
          </p:nvPr>
        </p:nvSpPr>
        <p:spPr/>
        <p:txBody>
          <a:bodyPr/>
          <a:lstStyle/>
          <a:p>
            <a:fld id="{3B726439-E120-4FAC-A279-915FCDE9C62D}" type="datetime1">
              <a:rPr lang="en-US" smtClean="0"/>
              <a:t>24-May-24</a:t>
            </a:fld>
            <a:endParaRPr lang="en-US"/>
          </a:p>
        </p:txBody>
      </p:sp>
      <p:sp>
        <p:nvSpPr>
          <p:cNvPr id="5" name="Footer Placeholder 4">
            <a:extLst>
              <a:ext uri="{FF2B5EF4-FFF2-40B4-BE49-F238E27FC236}">
                <a16:creationId xmlns:a16="http://schemas.microsoft.com/office/drawing/2014/main" id="{89C75512-57D5-AE6A-7E89-B20C94DD8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25C8C-44E3-4EC8-217B-59AF09ED7897}"/>
              </a:ext>
            </a:extLst>
          </p:cNvPr>
          <p:cNvSpPr>
            <a:spLocks noGrp="1"/>
          </p:cNvSpPr>
          <p:nvPr>
            <p:ph type="sldNum" sz="quarter" idx="12"/>
          </p:nvPr>
        </p:nvSpPr>
        <p:spPr/>
        <p:txBody>
          <a:bodyPr/>
          <a:lstStyle/>
          <a:p>
            <a:fld id="{EC48B512-80AE-4125-A968-319E052A0548}" type="slidenum">
              <a:rPr lang="en-US" smtClean="0"/>
              <a:t>‹#›</a:t>
            </a:fld>
            <a:endParaRPr lang="en-US"/>
          </a:p>
        </p:txBody>
      </p:sp>
    </p:spTree>
    <p:extLst>
      <p:ext uri="{BB962C8B-B14F-4D97-AF65-F5344CB8AC3E}">
        <p14:creationId xmlns:p14="http://schemas.microsoft.com/office/powerpoint/2010/main" val="9854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2B8F-A7D5-92C8-757C-058166A9C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35D6E2-8D05-C1FE-3386-B1EA6B5BEB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C1508C-47DF-6649-4668-E7A388F818A9}"/>
              </a:ext>
            </a:extLst>
          </p:cNvPr>
          <p:cNvSpPr>
            <a:spLocks noGrp="1"/>
          </p:cNvSpPr>
          <p:nvPr>
            <p:ph type="dt" sz="half" idx="10"/>
          </p:nvPr>
        </p:nvSpPr>
        <p:spPr/>
        <p:txBody>
          <a:bodyPr/>
          <a:lstStyle/>
          <a:p>
            <a:fld id="{B6047CC7-F525-44D4-BF43-929A0BBCF6A2}" type="datetime1">
              <a:rPr lang="en-US" smtClean="0"/>
              <a:t>24-May-24</a:t>
            </a:fld>
            <a:endParaRPr lang="en-US"/>
          </a:p>
        </p:txBody>
      </p:sp>
      <p:sp>
        <p:nvSpPr>
          <p:cNvPr id="5" name="Footer Placeholder 4">
            <a:extLst>
              <a:ext uri="{FF2B5EF4-FFF2-40B4-BE49-F238E27FC236}">
                <a16:creationId xmlns:a16="http://schemas.microsoft.com/office/drawing/2014/main" id="{062534E0-5898-4710-057F-E2166D859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1AAA4-75AD-D546-E1C7-3AB2D17BA6AF}"/>
              </a:ext>
            </a:extLst>
          </p:cNvPr>
          <p:cNvSpPr>
            <a:spLocks noGrp="1"/>
          </p:cNvSpPr>
          <p:nvPr>
            <p:ph type="sldNum" sz="quarter" idx="12"/>
          </p:nvPr>
        </p:nvSpPr>
        <p:spPr/>
        <p:txBody>
          <a:bodyPr/>
          <a:lstStyle/>
          <a:p>
            <a:fld id="{EC48B512-80AE-4125-A968-319E052A0548}" type="slidenum">
              <a:rPr lang="en-US" smtClean="0"/>
              <a:t>‹#›</a:t>
            </a:fld>
            <a:endParaRPr lang="en-US"/>
          </a:p>
        </p:txBody>
      </p:sp>
    </p:spTree>
    <p:extLst>
      <p:ext uri="{BB962C8B-B14F-4D97-AF65-F5344CB8AC3E}">
        <p14:creationId xmlns:p14="http://schemas.microsoft.com/office/powerpoint/2010/main" val="1193508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0089-D0AE-318D-2488-97A7FD3D8B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6F4E2-3249-2E7F-58C0-3E4B057933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D74D3-8E08-5599-5B4D-CE83527192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84FB46-5E87-6CBC-4A3C-4C9826591C71}"/>
              </a:ext>
            </a:extLst>
          </p:cNvPr>
          <p:cNvSpPr>
            <a:spLocks noGrp="1"/>
          </p:cNvSpPr>
          <p:nvPr>
            <p:ph type="dt" sz="half" idx="10"/>
          </p:nvPr>
        </p:nvSpPr>
        <p:spPr/>
        <p:txBody>
          <a:bodyPr/>
          <a:lstStyle/>
          <a:p>
            <a:fld id="{62B1FA60-EFF3-43F4-A786-8B45A3A9D9A6}" type="datetime1">
              <a:rPr lang="en-US" smtClean="0"/>
              <a:t>24-May-24</a:t>
            </a:fld>
            <a:endParaRPr lang="en-US"/>
          </a:p>
        </p:txBody>
      </p:sp>
      <p:sp>
        <p:nvSpPr>
          <p:cNvPr id="6" name="Footer Placeholder 5">
            <a:extLst>
              <a:ext uri="{FF2B5EF4-FFF2-40B4-BE49-F238E27FC236}">
                <a16:creationId xmlns:a16="http://schemas.microsoft.com/office/drawing/2014/main" id="{095BE2FB-1FCE-5FDE-7B9F-8659BB069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7EB75-CED7-62FB-AD38-B8038BCF4534}"/>
              </a:ext>
            </a:extLst>
          </p:cNvPr>
          <p:cNvSpPr>
            <a:spLocks noGrp="1"/>
          </p:cNvSpPr>
          <p:nvPr>
            <p:ph type="sldNum" sz="quarter" idx="12"/>
          </p:nvPr>
        </p:nvSpPr>
        <p:spPr/>
        <p:txBody>
          <a:bodyPr/>
          <a:lstStyle/>
          <a:p>
            <a:fld id="{EC48B512-80AE-4125-A968-319E052A0548}" type="slidenum">
              <a:rPr lang="en-US" smtClean="0"/>
              <a:t>‹#›</a:t>
            </a:fld>
            <a:endParaRPr lang="en-US"/>
          </a:p>
        </p:txBody>
      </p:sp>
    </p:spTree>
    <p:extLst>
      <p:ext uri="{BB962C8B-B14F-4D97-AF65-F5344CB8AC3E}">
        <p14:creationId xmlns:p14="http://schemas.microsoft.com/office/powerpoint/2010/main" val="831788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78536-0E46-400F-96DE-474BD6A992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B8EFD6-5D2D-C925-37C9-E10993D78B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931FF-A763-903B-53D2-136A9F4A9A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904410-E2AF-E627-5F21-28975BD7A8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10695A-64E3-0D86-B227-B351892700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83EC6-2F79-678E-9D89-36539826DC2D}"/>
              </a:ext>
            </a:extLst>
          </p:cNvPr>
          <p:cNvSpPr>
            <a:spLocks noGrp="1"/>
          </p:cNvSpPr>
          <p:nvPr>
            <p:ph type="dt" sz="half" idx="10"/>
          </p:nvPr>
        </p:nvSpPr>
        <p:spPr/>
        <p:txBody>
          <a:bodyPr/>
          <a:lstStyle/>
          <a:p>
            <a:fld id="{F7704253-221D-47E8-B2F2-47DC5349EF6D}" type="datetime1">
              <a:rPr lang="en-US" smtClean="0"/>
              <a:t>24-May-24</a:t>
            </a:fld>
            <a:endParaRPr lang="en-US"/>
          </a:p>
        </p:txBody>
      </p:sp>
      <p:sp>
        <p:nvSpPr>
          <p:cNvPr id="8" name="Footer Placeholder 7">
            <a:extLst>
              <a:ext uri="{FF2B5EF4-FFF2-40B4-BE49-F238E27FC236}">
                <a16:creationId xmlns:a16="http://schemas.microsoft.com/office/drawing/2014/main" id="{687293C9-D4E0-FDC0-DEDB-7E78EF0DE3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EF71B0-7A04-BBFE-2462-B9975139CFBA}"/>
              </a:ext>
            </a:extLst>
          </p:cNvPr>
          <p:cNvSpPr>
            <a:spLocks noGrp="1"/>
          </p:cNvSpPr>
          <p:nvPr>
            <p:ph type="sldNum" sz="quarter" idx="12"/>
          </p:nvPr>
        </p:nvSpPr>
        <p:spPr/>
        <p:txBody>
          <a:bodyPr/>
          <a:lstStyle/>
          <a:p>
            <a:fld id="{EC48B512-80AE-4125-A968-319E052A0548}" type="slidenum">
              <a:rPr lang="en-US" smtClean="0"/>
              <a:t>‹#›</a:t>
            </a:fld>
            <a:endParaRPr lang="en-US"/>
          </a:p>
        </p:txBody>
      </p:sp>
    </p:spTree>
    <p:extLst>
      <p:ext uri="{BB962C8B-B14F-4D97-AF65-F5344CB8AC3E}">
        <p14:creationId xmlns:p14="http://schemas.microsoft.com/office/powerpoint/2010/main" val="132939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AEF8-7BDE-A5F7-00B8-AEB4D21EE4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C5F4C-CBC3-46D0-CF59-4FA61FED0F54}"/>
              </a:ext>
            </a:extLst>
          </p:cNvPr>
          <p:cNvSpPr>
            <a:spLocks noGrp="1"/>
          </p:cNvSpPr>
          <p:nvPr>
            <p:ph type="dt" sz="half" idx="10"/>
          </p:nvPr>
        </p:nvSpPr>
        <p:spPr/>
        <p:txBody>
          <a:bodyPr/>
          <a:lstStyle/>
          <a:p>
            <a:fld id="{5495FE33-CCF8-4F3E-8602-6EBF6D1EEF4F}" type="datetime1">
              <a:rPr lang="en-US" smtClean="0"/>
              <a:t>24-May-24</a:t>
            </a:fld>
            <a:endParaRPr lang="en-US"/>
          </a:p>
        </p:txBody>
      </p:sp>
      <p:sp>
        <p:nvSpPr>
          <p:cNvPr id="4" name="Footer Placeholder 3">
            <a:extLst>
              <a:ext uri="{FF2B5EF4-FFF2-40B4-BE49-F238E27FC236}">
                <a16:creationId xmlns:a16="http://schemas.microsoft.com/office/drawing/2014/main" id="{BD7ABFC4-7AAF-5AB2-F8C0-D493C7DBB9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1DB0F4-C76D-C709-070D-87D0D55E0BD3}"/>
              </a:ext>
            </a:extLst>
          </p:cNvPr>
          <p:cNvSpPr>
            <a:spLocks noGrp="1"/>
          </p:cNvSpPr>
          <p:nvPr>
            <p:ph type="sldNum" sz="quarter" idx="12"/>
          </p:nvPr>
        </p:nvSpPr>
        <p:spPr/>
        <p:txBody>
          <a:bodyPr/>
          <a:lstStyle/>
          <a:p>
            <a:fld id="{EC48B512-80AE-4125-A968-319E052A0548}" type="slidenum">
              <a:rPr lang="en-US" smtClean="0"/>
              <a:t>‹#›</a:t>
            </a:fld>
            <a:endParaRPr lang="en-US"/>
          </a:p>
        </p:txBody>
      </p:sp>
    </p:spTree>
    <p:extLst>
      <p:ext uri="{BB962C8B-B14F-4D97-AF65-F5344CB8AC3E}">
        <p14:creationId xmlns:p14="http://schemas.microsoft.com/office/powerpoint/2010/main" val="420079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168A4A-2B41-37E8-D4BE-23CDD6C89C8D}"/>
              </a:ext>
            </a:extLst>
          </p:cNvPr>
          <p:cNvSpPr>
            <a:spLocks noGrp="1"/>
          </p:cNvSpPr>
          <p:nvPr>
            <p:ph type="dt" sz="half" idx="10"/>
          </p:nvPr>
        </p:nvSpPr>
        <p:spPr/>
        <p:txBody>
          <a:bodyPr/>
          <a:lstStyle/>
          <a:p>
            <a:fld id="{6C153A13-9BCF-4018-AB2C-181681E5E11B}" type="datetime1">
              <a:rPr lang="en-US" smtClean="0"/>
              <a:t>24-May-24</a:t>
            </a:fld>
            <a:endParaRPr lang="en-US"/>
          </a:p>
        </p:txBody>
      </p:sp>
      <p:sp>
        <p:nvSpPr>
          <p:cNvPr id="3" name="Footer Placeholder 2">
            <a:extLst>
              <a:ext uri="{FF2B5EF4-FFF2-40B4-BE49-F238E27FC236}">
                <a16:creationId xmlns:a16="http://schemas.microsoft.com/office/drawing/2014/main" id="{841BE581-C0EF-8DD9-CDCD-65D2A2A452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5E7927-C4F9-7F27-8C68-3DC9E9A199B8}"/>
              </a:ext>
            </a:extLst>
          </p:cNvPr>
          <p:cNvSpPr>
            <a:spLocks noGrp="1"/>
          </p:cNvSpPr>
          <p:nvPr>
            <p:ph type="sldNum" sz="quarter" idx="12"/>
          </p:nvPr>
        </p:nvSpPr>
        <p:spPr/>
        <p:txBody>
          <a:bodyPr/>
          <a:lstStyle/>
          <a:p>
            <a:fld id="{EC48B512-80AE-4125-A968-319E052A0548}" type="slidenum">
              <a:rPr lang="en-US" smtClean="0"/>
              <a:t>‹#›</a:t>
            </a:fld>
            <a:endParaRPr lang="en-US"/>
          </a:p>
        </p:txBody>
      </p:sp>
    </p:spTree>
    <p:extLst>
      <p:ext uri="{BB962C8B-B14F-4D97-AF65-F5344CB8AC3E}">
        <p14:creationId xmlns:p14="http://schemas.microsoft.com/office/powerpoint/2010/main" val="357606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1F51-D948-D763-1E9B-975E1DE49B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B8350-0459-6318-73C3-ADC7853EAB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9993CB-7E9C-87D6-10A0-1F0CD574E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01B2F-99FF-946D-BCBB-C5D6E8CF86EE}"/>
              </a:ext>
            </a:extLst>
          </p:cNvPr>
          <p:cNvSpPr>
            <a:spLocks noGrp="1"/>
          </p:cNvSpPr>
          <p:nvPr>
            <p:ph type="dt" sz="half" idx="10"/>
          </p:nvPr>
        </p:nvSpPr>
        <p:spPr/>
        <p:txBody>
          <a:bodyPr/>
          <a:lstStyle/>
          <a:p>
            <a:fld id="{9D2748EB-88AC-465A-B8A0-FF2F06EFE8E7}" type="datetime1">
              <a:rPr lang="en-US" smtClean="0"/>
              <a:t>24-May-24</a:t>
            </a:fld>
            <a:endParaRPr lang="en-US"/>
          </a:p>
        </p:txBody>
      </p:sp>
      <p:sp>
        <p:nvSpPr>
          <p:cNvPr id="6" name="Footer Placeholder 5">
            <a:extLst>
              <a:ext uri="{FF2B5EF4-FFF2-40B4-BE49-F238E27FC236}">
                <a16:creationId xmlns:a16="http://schemas.microsoft.com/office/drawing/2014/main" id="{F290FB20-3795-45CE-20E5-39C1D119C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E9F81-A726-03AC-EA4A-6E8DAEB99F6C}"/>
              </a:ext>
            </a:extLst>
          </p:cNvPr>
          <p:cNvSpPr>
            <a:spLocks noGrp="1"/>
          </p:cNvSpPr>
          <p:nvPr>
            <p:ph type="sldNum" sz="quarter" idx="12"/>
          </p:nvPr>
        </p:nvSpPr>
        <p:spPr/>
        <p:txBody>
          <a:bodyPr/>
          <a:lstStyle/>
          <a:p>
            <a:fld id="{EC48B512-80AE-4125-A968-319E052A0548}" type="slidenum">
              <a:rPr lang="en-US" smtClean="0"/>
              <a:t>‹#›</a:t>
            </a:fld>
            <a:endParaRPr lang="en-US"/>
          </a:p>
        </p:txBody>
      </p:sp>
    </p:spTree>
    <p:extLst>
      <p:ext uri="{BB962C8B-B14F-4D97-AF65-F5344CB8AC3E}">
        <p14:creationId xmlns:p14="http://schemas.microsoft.com/office/powerpoint/2010/main" val="110806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7249-EE87-31CB-8F07-2715FA739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FB5271-6256-BE15-ECB5-11D3B14EC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28B42D-D683-4418-0F8E-F5504AF9E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C6A48-0E19-47B5-57C6-CE184B5EF30D}"/>
              </a:ext>
            </a:extLst>
          </p:cNvPr>
          <p:cNvSpPr>
            <a:spLocks noGrp="1"/>
          </p:cNvSpPr>
          <p:nvPr>
            <p:ph type="dt" sz="half" idx="10"/>
          </p:nvPr>
        </p:nvSpPr>
        <p:spPr/>
        <p:txBody>
          <a:bodyPr/>
          <a:lstStyle/>
          <a:p>
            <a:fld id="{F0236D61-198A-4C3A-85FE-37ED96F7EAD3}" type="datetime1">
              <a:rPr lang="en-US" smtClean="0"/>
              <a:t>24-May-24</a:t>
            </a:fld>
            <a:endParaRPr lang="en-US"/>
          </a:p>
        </p:txBody>
      </p:sp>
      <p:sp>
        <p:nvSpPr>
          <p:cNvPr id="6" name="Footer Placeholder 5">
            <a:extLst>
              <a:ext uri="{FF2B5EF4-FFF2-40B4-BE49-F238E27FC236}">
                <a16:creationId xmlns:a16="http://schemas.microsoft.com/office/drawing/2014/main" id="{D6A6ECFC-E7F2-4000-CE4D-959BB556C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1426E-CA06-63A0-9430-0AF0A4E635DA}"/>
              </a:ext>
            </a:extLst>
          </p:cNvPr>
          <p:cNvSpPr>
            <a:spLocks noGrp="1"/>
          </p:cNvSpPr>
          <p:nvPr>
            <p:ph type="sldNum" sz="quarter" idx="12"/>
          </p:nvPr>
        </p:nvSpPr>
        <p:spPr/>
        <p:txBody>
          <a:bodyPr/>
          <a:lstStyle/>
          <a:p>
            <a:fld id="{EC48B512-80AE-4125-A968-319E052A0548}" type="slidenum">
              <a:rPr lang="en-US" smtClean="0"/>
              <a:t>‹#›</a:t>
            </a:fld>
            <a:endParaRPr lang="en-US"/>
          </a:p>
        </p:txBody>
      </p:sp>
    </p:spTree>
    <p:extLst>
      <p:ext uri="{BB962C8B-B14F-4D97-AF65-F5344CB8AC3E}">
        <p14:creationId xmlns:p14="http://schemas.microsoft.com/office/powerpoint/2010/main" val="236864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18281E-E5D8-3D12-BF8A-4F2ACF38F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0A3DE8-51FC-7121-ADC1-EE4A38BA2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41E49-86B4-8A1C-AABC-6EA658C2E9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5E3123-F88B-45D7-8715-8A284AB7746A}" type="datetime1">
              <a:rPr lang="en-US" smtClean="0"/>
              <a:t>24-May-24</a:t>
            </a:fld>
            <a:endParaRPr lang="en-US"/>
          </a:p>
        </p:txBody>
      </p:sp>
      <p:sp>
        <p:nvSpPr>
          <p:cNvPr id="5" name="Footer Placeholder 4">
            <a:extLst>
              <a:ext uri="{FF2B5EF4-FFF2-40B4-BE49-F238E27FC236}">
                <a16:creationId xmlns:a16="http://schemas.microsoft.com/office/drawing/2014/main" id="{AE017D15-A47F-DC52-1315-4206ED97C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C04C14-A745-2310-B454-141EFF18D6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48B512-80AE-4125-A968-319E052A0548}" type="slidenum">
              <a:rPr lang="en-US" smtClean="0"/>
              <a:t>‹#›</a:t>
            </a:fld>
            <a:endParaRPr lang="en-US"/>
          </a:p>
        </p:txBody>
      </p:sp>
    </p:spTree>
    <p:extLst>
      <p:ext uri="{BB962C8B-B14F-4D97-AF65-F5344CB8AC3E}">
        <p14:creationId xmlns:p14="http://schemas.microsoft.com/office/powerpoint/2010/main" val="2350826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BZqlOlc1nHc?start=106&amp;feature=oembed"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6F3F-3A8B-CFFE-588E-DDC807BA71B1}"/>
              </a:ext>
            </a:extLst>
          </p:cNvPr>
          <p:cNvSpPr>
            <a:spLocks noGrp="1"/>
          </p:cNvSpPr>
          <p:nvPr>
            <p:ph type="ctrTitle"/>
          </p:nvPr>
        </p:nvSpPr>
        <p:spPr>
          <a:xfrm>
            <a:off x="1524000" y="488950"/>
            <a:ext cx="9144000" cy="1727200"/>
          </a:xfrm>
        </p:spPr>
        <p:txBody>
          <a:bodyPr>
            <a:noAutofit/>
          </a:bodyPr>
          <a:lstStyle/>
          <a:p>
            <a:r>
              <a:rPr lang="en-US" sz="4000" b="1">
                <a:effectLst/>
                <a:highlight>
                  <a:srgbClr val="FFFFFF"/>
                </a:highlight>
                <a:latin typeface="Times New Roman" panose="02020603050405020304" pitchFamily="18" charset="0"/>
                <a:cs typeface="Times New Roman" panose="02020603050405020304" pitchFamily="18" charset="0"/>
              </a:rPr>
              <a:t>The Effects of Network Latency on the </a:t>
            </a:r>
            <a:r>
              <a:rPr lang="en-US" sz="4000" b="1" err="1">
                <a:effectLst/>
                <a:highlight>
                  <a:srgbClr val="FFFFFF"/>
                </a:highlight>
                <a:latin typeface="Times New Roman" panose="02020603050405020304" pitchFamily="18" charset="0"/>
                <a:cs typeface="Times New Roman" panose="02020603050405020304" pitchFamily="18" charset="0"/>
              </a:rPr>
              <a:t>Peeker’s</a:t>
            </a:r>
            <a:r>
              <a:rPr lang="en-US" sz="4000" b="1">
                <a:effectLst/>
                <a:highlight>
                  <a:srgbClr val="FFFFFF"/>
                </a:highlight>
                <a:latin typeface="Times New Roman" panose="02020603050405020304" pitchFamily="18" charset="0"/>
                <a:cs typeface="Times New Roman" panose="02020603050405020304" pitchFamily="18" charset="0"/>
              </a:rPr>
              <a:t> Advantage in</a:t>
            </a:r>
            <a:br>
              <a:rPr lang="en-US" sz="4000" b="1">
                <a:latin typeface="Times New Roman" panose="02020603050405020304" pitchFamily="18" charset="0"/>
                <a:cs typeface="Times New Roman" panose="02020603050405020304" pitchFamily="18" charset="0"/>
              </a:rPr>
            </a:br>
            <a:r>
              <a:rPr lang="en-US" sz="4000" b="1">
                <a:effectLst/>
                <a:highlight>
                  <a:srgbClr val="FFFFFF"/>
                </a:highlight>
                <a:latin typeface="Times New Roman" panose="02020603050405020304" pitchFamily="18" charset="0"/>
                <a:cs typeface="Times New Roman" panose="02020603050405020304" pitchFamily="18" charset="0"/>
              </a:rPr>
              <a:t>First-person Shooter Games</a:t>
            </a:r>
            <a:endParaRPr lang="en-US" sz="4000" b="1">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FA3EA44-96FC-258E-983B-0375BB3DBA9D}"/>
              </a:ext>
            </a:extLst>
          </p:cNvPr>
          <p:cNvSpPr txBox="1"/>
          <p:nvPr/>
        </p:nvSpPr>
        <p:spPr>
          <a:xfrm>
            <a:off x="718457" y="2951946"/>
            <a:ext cx="10755086" cy="954107"/>
          </a:xfrm>
          <a:prstGeom prst="rect">
            <a:avLst/>
          </a:prstGeom>
          <a:noFill/>
        </p:spPr>
        <p:txBody>
          <a:bodyPr wrap="square">
            <a:spAutoFit/>
          </a:bodyPr>
          <a:lstStyle/>
          <a:p>
            <a:pPr algn="ctr"/>
            <a:r>
              <a:rPr lang="en-US" sz="2800" b="1" dirty="0">
                <a:solidFill>
                  <a:srgbClr val="C41230"/>
                </a:solidFill>
                <a:latin typeface="Times New Roman" panose="02020603050405020304" pitchFamily="18" charset="0"/>
                <a:cs typeface="Times New Roman" panose="02020603050405020304" pitchFamily="18" charset="0"/>
              </a:rPr>
              <a:t>Samin Shahriar Tokey</a:t>
            </a:r>
            <a:r>
              <a:rPr lang="en-US" sz="2800" dirty="0">
                <a:latin typeface="Times New Roman" panose="02020603050405020304" pitchFamily="18" charset="0"/>
                <a:cs typeface="Times New Roman" panose="02020603050405020304" pitchFamily="18" charset="0"/>
              </a:rPr>
              <a:t>,</a:t>
            </a:r>
            <a:r>
              <a:rPr lang="en-US" sz="2800" dirty="0">
                <a:solidFill>
                  <a:srgbClr val="C41230"/>
                </a:solidFill>
                <a:latin typeface="Times New Roman" panose="02020603050405020304" pitchFamily="18" charset="0"/>
                <a:cs typeface="Times New Roman" panose="02020603050405020304" pitchFamily="18" charset="0"/>
              </a:rPr>
              <a:t> </a:t>
            </a:r>
            <a:r>
              <a:rPr lang="en-US" sz="2800" dirty="0" err="1">
                <a:solidFill>
                  <a:srgbClr val="C41230"/>
                </a:solidFill>
                <a:latin typeface="Times New Roman" panose="02020603050405020304" pitchFamily="18" charset="0"/>
                <a:cs typeface="Times New Roman" panose="02020603050405020304" pitchFamily="18" charset="0"/>
              </a:rPr>
              <a:t>Zesheng</a:t>
            </a:r>
            <a:r>
              <a:rPr lang="en-US" sz="2800" dirty="0">
                <a:solidFill>
                  <a:srgbClr val="C41230"/>
                </a:solidFill>
                <a:latin typeface="Times New Roman" panose="02020603050405020304" pitchFamily="18" charset="0"/>
                <a:cs typeface="Times New Roman" panose="02020603050405020304" pitchFamily="18" charset="0"/>
              </a:rPr>
              <a:t> Chen</a:t>
            </a:r>
            <a:r>
              <a:rPr lang="en-US" sz="2800" dirty="0">
                <a:latin typeface="Times New Roman" panose="02020603050405020304" pitchFamily="18" charset="0"/>
                <a:cs typeface="Times New Roman" panose="02020603050405020304" pitchFamily="18" charset="0"/>
              </a:rPr>
              <a:t>,</a:t>
            </a:r>
            <a:r>
              <a:rPr lang="en-US" sz="2800" dirty="0">
                <a:solidFill>
                  <a:srgbClr val="C41230"/>
                </a:solidFill>
                <a:latin typeface="Times New Roman" panose="02020603050405020304" pitchFamily="18" charset="0"/>
                <a:cs typeface="Times New Roman" panose="02020603050405020304" pitchFamily="18" charset="0"/>
              </a:rPr>
              <a:t> Colin Mettler</a:t>
            </a:r>
            <a:r>
              <a:rPr lang="en-US" sz="2800" dirty="0">
                <a:latin typeface="Times New Roman" panose="02020603050405020304" pitchFamily="18" charset="0"/>
                <a:cs typeface="Times New Roman" panose="02020603050405020304" pitchFamily="18" charset="0"/>
              </a:rPr>
              <a:t>,</a:t>
            </a:r>
            <a:r>
              <a:rPr lang="en-US" sz="2800" dirty="0">
                <a:solidFill>
                  <a:srgbClr val="C41230"/>
                </a:solidFill>
                <a:latin typeface="Times New Roman" panose="02020603050405020304" pitchFamily="18" charset="0"/>
                <a:cs typeface="Times New Roman" panose="02020603050405020304" pitchFamily="18" charset="0"/>
              </a:rPr>
              <a:t> </a:t>
            </a:r>
            <a:r>
              <a:rPr lang="en-US" sz="2800" dirty="0" err="1">
                <a:solidFill>
                  <a:srgbClr val="C41230"/>
                </a:solidFill>
                <a:latin typeface="Times New Roman" panose="02020603050405020304" pitchFamily="18" charset="0"/>
                <a:cs typeface="Times New Roman" panose="02020603050405020304" pitchFamily="18" charset="0"/>
              </a:rPr>
              <a:t>Dexuan</a:t>
            </a:r>
            <a:r>
              <a:rPr lang="en-US" sz="2800" dirty="0">
                <a:solidFill>
                  <a:srgbClr val="C41230"/>
                </a:solidFill>
                <a:latin typeface="Times New Roman" panose="02020603050405020304" pitchFamily="18" charset="0"/>
                <a:cs typeface="Times New Roman" panose="02020603050405020304" pitchFamily="18" charset="0"/>
              </a:rPr>
              <a:t> Tang</a:t>
            </a:r>
            <a:r>
              <a:rPr lang="en-US" sz="2800" dirty="0">
                <a:latin typeface="Times New Roman" panose="02020603050405020304" pitchFamily="18" charset="0"/>
                <a:cs typeface="Times New Roman" panose="02020603050405020304" pitchFamily="18" charset="0"/>
              </a:rPr>
              <a:t>, </a:t>
            </a:r>
            <a:r>
              <a:rPr lang="en-US" sz="2800" dirty="0">
                <a:solidFill>
                  <a:srgbClr val="76B900"/>
                </a:solidFill>
                <a:latin typeface="Times New Roman" panose="02020603050405020304" pitchFamily="18" charset="0"/>
                <a:cs typeface="Times New Roman" panose="02020603050405020304" pitchFamily="18" charset="0"/>
              </a:rPr>
              <a:t>Ben</a:t>
            </a:r>
            <a:r>
              <a:rPr lang="en-US" sz="2800" dirty="0">
                <a:latin typeface="Times New Roman" panose="02020603050405020304" pitchFamily="18" charset="0"/>
                <a:cs typeface="Times New Roman" panose="02020603050405020304" pitchFamily="18" charset="0"/>
              </a:rPr>
              <a:t> </a:t>
            </a:r>
            <a:r>
              <a:rPr lang="en-US" sz="2800" dirty="0" err="1">
                <a:solidFill>
                  <a:srgbClr val="76B900"/>
                </a:solidFill>
                <a:latin typeface="Times New Roman" panose="02020603050405020304" pitchFamily="18" charset="0"/>
                <a:cs typeface="Times New Roman" panose="02020603050405020304" pitchFamily="18" charset="0"/>
              </a:rPr>
              <a:t>Boudaoud</a:t>
            </a:r>
            <a:r>
              <a:rPr lang="en-US" sz="2800" dirty="0">
                <a:latin typeface="Times New Roman" panose="02020603050405020304" pitchFamily="18" charset="0"/>
                <a:cs typeface="Times New Roman" panose="02020603050405020304" pitchFamily="18" charset="0"/>
              </a:rPr>
              <a:t>, </a:t>
            </a:r>
            <a:r>
              <a:rPr lang="en-US" sz="2800" dirty="0" err="1">
                <a:solidFill>
                  <a:srgbClr val="76B900"/>
                </a:solidFill>
                <a:latin typeface="Times New Roman" panose="02020603050405020304" pitchFamily="18" charset="0"/>
                <a:cs typeface="Times New Roman" panose="02020603050405020304" pitchFamily="18" charset="0"/>
              </a:rPr>
              <a:t>Joohwan</a:t>
            </a:r>
            <a:r>
              <a:rPr lang="en-US" sz="2800" dirty="0">
                <a:solidFill>
                  <a:srgbClr val="76B900"/>
                </a:solidFill>
                <a:latin typeface="Times New Roman" panose="02020603050405020304" pitchFamily="18" charset="0"/>
                <a:cs typeface="Times New Roman" panose="02020603050405020304" pitchFamily="18" charset="0"/>
              </a:rPr>
              <a:t> Kim</a:t>
            </a:r>
            <a:r>
              <a:rPr lang="en-US" sz="2800" dirty="0">
                <a:latin typeface="Times New Roman" panose="02020603050405020304" pitchFamily="18" charset="0"/>
                <a:cs typeface="Times New Roman" panose="02020603050405020304" pitchFamily="18" charset="0"/>
              </a:rPr>
              <a:t>, </a:t>
            </a:r>
            <a:r>
              <a:rPr lang="en-US" sz="2800" dirty="0">
                <a:solidFill>
                  <a:srgbClr val="76B900"/>
                </a:solidFill>
                <a:latin typeface="Times New Roman" panose="02020603050405020304" pitchFamily="18" charset="0"/>
                <a:cs typeface="Times New Roman" panose="02020603050405020304" pitchFamily="18" charset="0"/>
              </a:rPr>
              <a:t>Josef </a:t>
            </a:r>
            <a:r>
              <a:rPr lang="en-US" sz="2800" dirty="0" err="1">
                <a:solidFill>
                  <a:srgbClr val="76B900"/>
                </a:solidFill>
                <a:latin typeface="Times New Roman" panose="02020603050405020304" pitchFamily="18" charset="0"/>
                <a:cs typeface="Times New Roman" panose="02020603050405020304" pitchFamily="18" charset="0"/>
              </a:rPr>
              <a:t>Spjut</a:t>
            </a:r>
            <a:r>
              <a:rPr lang="en-US" sz="2800" dirty="0">
                <a:latin typeface="Times New Roman" panose="02020603050405020304" pitchFamily="18" charset="0"/>
                <a:cs typeface="Times New Roman" panose="02020603050405020304" pitchFamily="18" charset="0"/>
              </a:rPr>
              <a:t>, </a:t>
            </a:r>
            <a:r>
              <a:rPr lang="en-US" sz="2800" dirty="0">
                <a:solidFill>
                  <a:srgbClr val="C41230"/>
                </a:solidFill>
                <a:latin typeface="Times New Roman" panose="02020603050405020304" pitchFamily="18" charset="0"/>
                <a:cs typeface="Times New Roman" panose="02020603050405020304" pitchFamily="18" charset="0"/>
              </a:rPr>
              <a:t>Mark Claypool</a:t>
            </a:r>
          </a:p>
        </p:txBody>
      </p:sp>
      <p:pic>
        <p:nvPicPr>
          <p:cNvPr id="4" name="Picture 4" descr="Marketing Communications Resources &amp; Tools | Worcester ...">
            <a:extLst>
              <a:ext uri="{FF2B5EF4-FFF2-40B4-BE49-F238E27FC236}">
                <a16:creationId xmlns:a16="http://schemas.microsoft.com/office/drawing/2014/main" id="{BAA524F0-FBA2-42B1-BBF8-B81185784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85" y="5048990"/>
            <a:ext cx="2095030" cy="1531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NVIDIA logo horizontal format">
            <a:extLst>
              <a:ext uri="{FF2B5EF4-FFF2-40B4-BE49-F238E27FC236}">
                <a16:creationId xmlns:a16="http://schemas.microsoft.com/office/drawing/2014/main" id="{20FF690A-C966-55E0-4170-357EECDC1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980" y="5050614"/>
            <a:ext cx="2723535" cy="15303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DG 2024">
            <a:extLst>
              <a:ext uri="{FF2B5EF4-FFF2-40B4-BE49-F238E27FC236}">
                <a16:creationId xmlns:a16="http://schemas.microsoft.com/office/drawing/2014/main" id="{B828A6E9-386E-8642-4FBB-893630912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258" y="5130211"/>
            <a:ext cx="951483" cy="172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245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C0E1ABD-581B-A994-7535-C49719C5F86F}"/>
              </a:ext>
            </a:extLst>
          </p:cNvPr>
          <p:cNvSpPr>
            <a:spLocks noGrp="1"/>
          </p:cNvSpPr>
          <p:nvPr>
            <p:ph type="subTitle" idx="1"/>
          </p:nvPr>
        </p:nvSpPr>
        <p:spPr>
          <a:xfrm>
            <a:off x="1524000" y="0"/>
            <a:ext cx="9144000" cy="804466"/>
          </a:xfrm>
        </p:spPr>
        <p:txBody>
          <a:bodyPr>
            <a:normAutofit/>
          </a:bodyPr>
          <a:lstStyle/>
          <a:p>
            <a:r>
              <a:rPr lang="en-US" sz="4800" b="1">
                <a:latin typeface="Times New Roman" panose="02020603050405020304" pitchFamily="18" charset="0"/>
                <a:cs typeface="Times New Roman" panose="02020603050405020304" pitchFamily="18" charset="0"/>
              </a:rPr>
              <a:t>Experiment Design</a:t>
            </a:r>
          </a:p>
          <a:p>
            <a:endParaRPr lang="en-US" sz="36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90927D6-7F0E-32AA-38AC-0B27C7EDB113}"/>
              </a:ext>
            </a:extLst>
          </p:cNvPr>
          <p:cNvSpPr txBox="1"/>
          <p:nvPr/>
        </p:nvSpPr>
        <p:spPr>
          <a:xfrm>
            <a:off x="222250" y="695245"/>
            <a:ext cx="11576050" cy="1569660"/>
          </a:xfrm>
          <a:prstGeom prst="rect">
            <a:avLst/>
          </a:prstGeom>
          <a:noFill/>
        </p:spPr>
        <p:txBody>
          <a:bodyPr wrap="square">
            <a:spAutoFit/>
          </a:bodyPr>
          <a:lstStyle/>
          <a:p>
            <a:pPr marL="1485900" lvl="2" indent="-5715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Each round was 15 seconds</a:t>
            </a:r>
          </a:p>
          <a:p>
            <a:pPr marL="1485900" lvl="2" indent="-5715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54 main rounds</a:t>
            </a:r>
          </a:p>
          <a:p>
            <a:pPr marL="1485900" lvl="2" indent="-5715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18 practice rounds before the main study with 0 latency</a:t>
            </a:r>
          </a:p>
          <a:p>
            <a:pPr marL="1485900" lvl="2" indent="-571500">
              <a:buFont typeface="Arial" panose="020B0604020202020204" pitchFamily="34" charset="0"/>
              <a:buChar char="•"/>
            </a:pP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F9C31F4-3F84-7BE9-269D-1566C5D95D6C}"/>
              </a:ext>
            </a:extLst>
          </p:cNvPr>
          <p:cNvSpPr txBox="1"/>
          <p:nvPr/>
        </p:nvSpPr>
        <p:spPr>
          <a:xfrm>
            <a:off x="2544762" y="4668343"/>
            <a:ext cx="6931025" cy="1663084"/>
          </a:xfrm>
          <a:custGeom>
            <a:avLst/>
            <a:gdLst>
              <a:gd name="connsiteX0" fmla="*/ 0 w 6931025"/>
              <a:gd name="connsiteY0" fmla="*/ 0 h 1663084"/>
              <a:gd name="connsiteX1" fmla="*/ 716206 w 6931025"/>
              <a:gd name="connsiteY1" fmla="*/ 0 h 1663084"/>
              <a:gd name="connsiteX2" fmla="*/ 1085861 w 6931025"/>
              <a:gd name="connsiteY2" fmla="*/ 0 h 1663084"/>
              <a:gd name="connsiteX3" fmla="*/ 1802067 w 6931025"/>
              <a:gd name="connsiteY3" fmla="*/ 0 h 1663084"/>
              <a:gd name="connsiteX4" fmla="*/ 2171721 w 6931025"/>
              <a:gd name="connsiteY4" fmla="*/ 0 h 1663084"/>
              <a:gd name="connsiteX5" fmla="*/ 2541376 w 6931025"/>
              <a:gd name="connsiteY5" fmla="*/ 0 h 1663084"/>
              <a:gd name="connsiteX6" fmla="*/ 3257582 w 6931025"/>
              <a:gd name="connsiteY6" fmla="*/ 0 h 1663084"/>
              <a:gd name="connsiteX7" fmla="*/ 3835167 w 6931025"/>
              <a:gd name="connsiteY7" fmla="*/ 0 h 1663084"/>
              <a:gd name="connsiteX8" fmla="*/ 4343442 w 6931025"/>
              <a:gd name="connsiteY8" fmla="*/ 0 h 1663084"/>
              <a:gd name="connsiteX9" fmla="*/ 4713097 w 6931025"/>
              <a:gd name="connsiteY9" fmla="*/ 0 h 1663084"/>
              <a:gd name="connsiteX10" fmla="*/ 5290682 w 6931025"/>
              <a:gd name="connsiteY10" fmla="*/ 0 h 1663084"/>
              <a:gd name="connsiteX11" fmla="*/ 5868268 w 6931025"/>
              <a:gd name="connsiteY11" fmla="*/ 0 h 1663084"/>
              <a:gd name="connsiteX12" fmla="*/ 6931025 w 6931025"/>
              <a:gd name="connsiteY12" fmla="*/ 0 h 1663084"/>
              <a:gd name="connsiteX13" fmla="*/ 6931025 w 6931025"/>
              <a:gd name="connsiteY13" fmla="*/ 587623 h 1663084"/>
              <a:gd name="connsiteX14" fmla="*/ 6931025 w 6931025"/>
              <a:gd name="connsiteY14" fmla="*/ 1125354 h 1663084"/>
              <a:gd name="connsiteX15" fmla="*/ 6931025 w 6931025"/>
              <a:gd name="connsiteY15" fmla="*/ 1663084 h 1663084"/>
              <a:gd name="connsiteX16" fmla="*/ 6284129 w 6931025"/>
              <a:gd name="connsiteY16" fmla="*/ 1663084 h 1663084"/>
              <a:gd name="connsiteX17" fmla="*/ 5914475 w 6931025"/>
              <a:gd name="connsiteY17" fmla="*/ 1663084 h 1663084"/>
              <a:gd name="connsiteX18" fmla="*/ 5267579 w 6931025"/>
              <a:gd name="connsiteY18" fmla="*/ 1663084 h 1663084"/>
              <a:gd name="connsiteX19" fmla="*/ 4759304 w 6931025"/>
              <a:gd name="connsiteY19" fmla="*/ 1663084 h 1663084"/>
              <a:gd name="connsiteX20" fmla="*/ 4181718 w 6931025"/>
              <a:gd name="connsiteY20" fmla="*/ 1663084 h 1663084"/>
              <a:gd name="connsiteX21" fmla="*/ 3604133 w 6931025"/>
              <a:gd name="connsiteY21" fmla="*/ 1663084 h 1663084"/>
              <a:gd name="connsiteX22" fmla="*/ 3026548 w 6931025"/>
              <a:gd name="connsiteY22" fmla="*/ 1663084 h 1663084"/>
              <a:gd name="connsiteX23" fmla="*/ 2448962 w 6931025"/>
              <a:gd name="connsiteY23" fmla="*/ 1663084 h 1663084"/>
              <a:gd name="connsiteX24" fmla="*/ 1940687 w 6931025"/>
              <a:gd name="connsiteY24" fmla="*/ 1663084 h 1663084"/>
              <a:gd name="connsiteX25" fmla="*/ 1501722 w 6931025"/>
              <a:gd name="connsiteY25" fmla="*/ 1663084 h 1663084"/>
              <a:gd name="connsiteX26" fmla="*/ 1062757 w 6931025"/>
              <a:gd name="connsiteY26" fmla="*/ 1663084 h 1663084"/>
              <a:gd name="connsiteX27" fmla="*/ 623792 w 6931025"/>
              <a:gd name="connsiteY27" fmla="*/ 1663084 h 1663084"/>
              <a:gd name="connsiteX28" fmla="*/ 0 w 6931025"/>
              <a:gd name="connsiteY28" fmla="*/ 1663084 h 1663084"/>
              <a:gd name="connsiteX29" fmla="*/ 0 w 6931025"/>
              <a:gd name="connsiteY29" fmla="*/ 1092092 h 1663084"/>
              <a:gd name="connsiteX30" fmla="*/ 0 w 6931025"/>
              <a:gd name="connsiteY30" fmla="*/ 504469 h 1663084"/>
              <a:gd name="connsiteX31" fmla="*/ 0 w 6931025"/>
              <a:gd name="connsiteY31" fmla="*/ 0 h 166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31025" h="1663084" extrusionOk="0">
                <a:moveTo>
                  <a:pt x="0" y="0"/>
                </a:moveTo>
                <a:cubicBezTo>
                  <a:pt x="172803" y="-37158"/>
                  <a:pt x="366511" y="4693"/>
                  <a:pt x="716206" y="0"/>
                </a:cubicBezTo>
                <a:cubicBezTo>
                  <a:pt x="1065901" y="-4693"/>
                  <a:pt x="994055" y="39334"/>
                  <a:pt x="1085861" y="0"/>
                </a:cubicBezTo>
                <a:cubicBezTo>
                  <a:pt x="1177667" y="-39334"/>
                  <a:pt x="1524818" y="19041"/>
                  <a:pt x="1802067" y="0"/>
                </a:cubicBezTo>
                <a:cubicBezTo>
                  <a:pt x="2079316" y="-19041"/>
                  <a:pt x="2086236" y="7754"/>
                  <a:pt x="2171721" y="0"/>
                </a:cubicBezTo>
                <a:cubicBezTo>
                  <a:pt x="2257206" y="-7754"/>
                  <a:pt x="2411806" y="44108"/>
                  <a:pt x="2541376" y="0"/>
                </a:cubicBezTo>
                <a:cubicBezTo>
                  <a:pt x="2670946" y="-44108"/>
                  <a:pt x="3078222" y="29578"/>
                  <a:pt x="3257582" y="0"/>
                </a:cubicBezTo>
                <a:cubicBezTo>
                  <a:pt x="3436942" y="-29578"/>
                  <a:pt x="3590730" y="65630"/>
                  <a:pt x="3835167" y="0"/>
                </a:cubicBezTo>
                <a:cubicBezTo>
                  <a:pt x="4079604" y="-65630"/>
                  <a:pt x="4205815" y="35835"/>
                  <a:pt x="4343442" y="0"/>
                </a:cubicBezTo>
                <a:cubicBezTo>
                  <a:pt x="4481069" y="-35835"/>
                  <a:pt x="4607902" y="3869"/>
                  <a:pt x="4713097" y="0"/>
                </a:cubicBezTo>
                <a:cubicBezTo>
                  <a:pt x="4818292" y="-3869"/>
                  <a:pt x="5037140" y="14819"/>
                  <a:pt x="5290682" y="0"/>
                </a:cubicBezTo>
                <a:cubicBezTo>
                  <a:pt x="5544224" y="-14819"/>
                  <a:pt x="5654826" y="2576"/>
                  <a:pt x="5868268" y="0"/>
                </a:cubicBezTo>
                <a:cubicBezTo>
                  <a:pt x="6081710" y="-2576"/>
                  <a:pt x="6613621" y="16868"/>
                  <a:pt x="6931025" y="0"/>
                </a:cubicBezTo>
                <a:cubicBezTo>
                  <a:pt x="6944362" y="206463"/>
                  <a:pt x="6867242" y="456409"/>
                  <a:pt x="6931025" y="587623"/>
                </a:cubicBezTo>
                <a:cubicBezTo>
                  <a:pt x="6994808" y="718837"/>
                  <a:pt x="6870331" y="981937"/>
                  <a:pt x="6931025" y="1125354"/>
                </a:cubicBezTo>
                <a:cubicBezTo>
                  <a:pt x="6991719" y="1268771"/>
                  <a:pt x="6909178" y="1487094"/>
                  <a:pt x="6931025" y="1663084"/>
                </a:cubicBezTo>
                <a:cubicBezTo>
                  <a:pt x="6745931" y="1706197"/>
                  <a:pt x="6506889" y="1662782"/>
                  <a:pt x="6284129" y="1663084"/>
                </a:cubicBezTo>
                <a:cubicBezTo>
                  <a:pt x="6061369" y="1663386"/>
                  <a:pt x="6058461" y="1637137"/>
                  <a:pt x="5914475" y="1663084"/>
                </a:cubicBezTo>
                <a:cubicBezTo>
                  <a:pt x="5770489" y="1689031"/>
                  <a:pt x="5503878" y="1586735"/>
                  <a:pt x="5267579" y="1663084"/>
                </a:cubicBezTo>
                <a:cubicBezTo>
                  <a:pt x="5031280" y="1739433"/>
                  <a:pt x="4947447" y="1602662"/>
                  <a:pt x="4759304" y="1663084"/>
                </a:cubicBezTo>
                <a:cubicBezTo>
                  <a:pt x="4571162" y="1723506"/>
                  <a:pt x="4438164" y="1662173"/>
                  <a:pt x="4181718" y="1663084"/>
                </a:cubicBezTo>
                <a:cubicBezTo>
                  <a:pt x="3925272" y="1663995"/>
                  <a:pt x="3732357" y="1619992"/>
                  <a:pt x="3604133" y="1663084"/>
                </a:cubicBezTo>
                <a:cubicBezTo>
                  <a:pt x="3475910" y="1706176"/>
                  <a:pt x="3211062" y="1618518"/>
                  <a:pt x="3026548" y="1663084"/>
                </a:cubicBezTo>
                <a:cubicBezTo>
                  <a:pt x="2842034" y="1707650"/>
                  <a:pt x="2595784" y="1655978"/>
                  <a:pt x="2448962" y="1663084"/>
                </a:cubicBezTo>
                <a:cubicBezTo>
                  <a:pt x="2302140" y="1670190"/>
                  <a:pt x="2155560" y="1610913"/>
                  <a:pt x="1940687" y="1663084"/>
                </a:cubicBezTo>
                <a:cubicBezTo>
                  <a:pt x="1725815" y="1715255"/>
                  <a:pt x="1592410" y="1624500"/>
                  <a:pt x="1501722" y="1663084"/>
                </a:cubicBezTo>
                <a:cubicBezTo>
                  <a:pt x="1411034" y="1701668"/>
                  <a:pt x="1206911" y="1648274"/>
                  <a:pt x="1062757" y="1663084"/>
                </a:cubicBezTo>
                <a:cubicBezTo>
                  <a:pt x="918604" y="1677894"/>
                  <a:pt x="739743" y="1636479"/>
                  <a:pt x="623792" y="1663084"/>
                </a:cubicBezTo>
                <a:cubicBezTo>
                  <a:pt x="507842" y="1689689"/>
                  <a:pt x="292166" y="1602441"/>
                  <a:pt x="0" y="1663084"/>
                </a:cubicBezTo>
                <a:cubicBezTo>
                  <a:pt x="-60129" y="1455489"/>
                  <a:pt x="50115" y="1347008"/>
                  <a:pt x="0" y="1092092"/>
                </a:cubicBezTo>
                <a:cubicBezTo>
                  <a:pt x="-50115" y="837176"/>
                  <a:pt x="5013" y="647132"/>
                  <a:pt x="0" y="504469"/>
                </a:cubicBezTo>
                <a:cubicBezTo>
                  <a:pt x="-5013" y="361806"/>
                  <a:pt x="57223" y="139902"/>
                  <a:pt x="0" y="0"/>
                </a:cubicBezTo>
                <a:close/>
              </a:path>
            </a:pathLst>
          </a:custGeom>
          <a:noFill/>
          <a:ln>
            <a:solidFill>
              <a:schemeClr val="tx1"/>
            </a:solidFill>
            <a:extLst>
              <a:ext uri="{C807C97D-BFC1-408E-A445-0C87EB9F89A2}">
                <ask:lineSketchStyleProps xmlns:ask="http://schemas.microsoft.com/office/drawing/2018/sketchyshapes" sd="2640294349">
                  <a:prstGeom prst="rect">
                    <a:avLst/>
                  </a:prstGeom>
                  <ask:type>
                    <ask:lineSketchScribble/>
                  </ask:type>
                </ask:lineSketchStyleProps>
              </a:ext>
            </a:extLst>
          </a:ln>
        </p:spPr>
        <p:txBody>
          <a:bodyPr wrap="square">
            <a:spAutoFit/>
          </a:bodyPr>
          <a:lstStyle/>
          <a:p>
            <a:pPr marL="0" marR="87630" indent="0" algn="ctr">
              <a:lnSpc>
                <a:spcPct val="107000"/>
              </a:lnSpc>
              <a:spcBef>
                <a:spcPts val="0"/>
              </a:spcBef>
              <a:spcAft>
                <a:spcPts val="0"/>
              </a:spcAft>
            </a:pPr>
            <a:r>
              <a:rPr lang="en-US" sz="2400" kern="1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Quality of Experience Question after each round</a:t>
            </a:r>
          </a:p>
          <a:p>
            <a:pPr marL="0" marR="87630" indent="0" algn="ctr">
              <a:lnSpc>
                <a:spcPct val="107000"/>
              </a:lnSpc>
              <a:spcBef>
                <a:spcPts val="0"/>
              </a:spcBef>
              <a:spcAft>
                <a:spcPts val="0"/>
              </a:spcAft>
            </a:pPr>
            <a:endParaRPr lang="en-US" sz="2400" kern="1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0" marR="87630" indent="0" algn="ctr">
              <a:lnSpc>
                <a:spcPct val="107000"/>
              </a:lnSpc>
              <a:spcBef>
                <a:spcPts val="0"/>
              </a:spcBef>
              <a:spcAft>
                <a:spcPts val="0"/>
              </a:spcAft>
            </a:pPr>
            <a:r>
              <a:rPr lang="en-US" sz="2400" b="1" kern="1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“Please rate the latency of the previous round”</a:t>
            </a:r>
            <a:endParaRPr lang="en-US" sz="2400" kern="1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6350" marR="87630" indent="-6350" algn="ctr">
              <a:lnSpc>
                <a:spcPct val="110000"/>
              </a:lnSpc>
              <a:spcBef>
                <a:spcPts val="0"/>
              </a:spcBef>
              <a:spcAft>
                <a:spcPts val="695"/>
              </a:spcAft>
            </a:pPr>
            <a:r>
              <a:rPr lang="en-US" sz="2400" kern="10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“Options: 1(low) 2 3 4 5(high)”</a:t>
            </a:r>
          </a:p>
        </p:txBody>
      </p:sp>
      <p:sp>
        <p:nvSpPr>
          <p:cNvPr id="3" name="Slide Number Placeholder 2">
            <a:extLst>
              <a:ext uri="{FF2B5EF4-FFF2-40B4-BE49-F238E27FC236}">
                <a16:creationId xmlns:a16="http://schemas.microsoft.com/office/drawing/2014/main" id="{BE252CBC-68AF-47B7-B1CE-E1F61CEEB536}"/>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10</a:t>
            </a:fld>
            <a:endParaRPr lang="en-US">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5509E810-622A-DEC8-FE29-7F4855342D4A}"/>
              </a:ext>
            </a:extLst>
          </p:cNvPr>
          <p:cNvGraphicFramePr>
            <a:graphicFrameLocks noGrp="1"/>
          </p:cNvGraphicFramePr>
          <p:nvPr>
            <p:extLst>
              <p:ext uri="{D42A27DB-BD31-4B8C-83A1-F6EECF244321}">
                <p14:modId xmlns:p14="http://schemas.microsoft.com/office/powerpoint/2010/main" val="2716911595"/>
              </p:ext>
            </p:extLst>
          </p:nvPr>
        </p:nvGraphicFramePr>
        <p:xfrm>
          <a:off x="2032000" y="2554534"/>
          <a:ext cx="8127999" cy="182880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644753113"/>
                    </a:ext>
                  </a:extLst>
                </a:gridCol>
                <a:gridCol w="2709333">
                  <a:extLst>
                    <a:ext uri="{9D8B030D-6E8A-4147-A177-3AD203B41FA5}">
                      <a16:colId xmlns:a16="http://schemas.microsoft.com/office/drawing/2014/main" val="3589721409"/>
                    </a:ext>
                  </a:extLst>
                </a:gridCol>
                <a:gridCol w="2709333">
                  <a:extLst>
                    <a:ext uri="{9D8B030D-6E8A-4147-A177-3AD203B41FA5}">
                      <a16:colId xmlns:a16="http://schemas.microsoft.com/office/drawing/2014/main" val="2007703047"/>
                    </a:ext>
                  </a:extLst>
                </a:gridCol>
              </a:tblGrid>
              <a:tr h="370840">
                <a:tc>
                  <a:txBody>
                    <a:bodyPr/>
                    <a:lstStyle/>
                    <a:p>
                      <a:pPr algn="ctr"/>
                      <a:r>
                        <a:rPr lang="en-US" sz="2400" b="1">
                          <a:latin typeface="Times New Roman" panose="02020603050405020304" pitchFamily="18" charset="0"/>
                          <a:cs typeface="Times New Roman" panose="02020603050405020304" pitchFamily="18" charset="0"/>
                        </a:rPr>
                        <a:t>Roles</a:t>
                      </a:r>
                    </a:p>
                  </a:txBody>
                  <a:tcPr>
                    <a:lnR w="12700" cap="flat" cmpd="sng" algn="ctr">
                      <a:noFill/>
                      <a:prstDash val="solid"/>
                      <a:round/>
                      <a:headEnd type="none" w="med" len="med"/>
                      <a:tailEnd type="none" w="med" len="med"/>
                    </a:lnR>
                  </a:tcPr>
                </a:tc>
                <a:tc>
                  <a:txBody>
                    <a:bodyPr/>
                    <a:lstStyle/>
                    <a:p>
                      <a:pPr algn="ctr"/>
                      <a:r>
                        <a:rPr lang="en-US" sz="2400" b="1">
                          <a:latin typeface="Times New Roman" panose="02020603050405020304" pitchFamily="18" charset="0"/>
                          <a:cs typeface="Times New Roman" panose="02020603050405020304" pitchFamily="18" charset="0"/>
                        </a:rPr>
                        <a:t>Network Latency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2400" b="1" err="1">
                          <a:latin typeface="Times New Roman" panose="02020603050405020304" pitchFamily="18" charset="0"/>
                          <a:cs typeface="Times New Roman" panose="02020603050405020304" pitchFamily="18" charset="0"/>
                        </a:rPr>
                        <a:t>Peeker’s</a:t>
                      </a:r>
                      <a:r>
                        <a:rPr lang="en-US" sz="2400" b="1">
                          <a:latin typeface="Times New Roman" panose="02020603050405020304" pitchFamily="18" charset="0"/>
                          <a:cs typeface="Times New Roman" panose="02020603050405020304" pitchFamily="18" charset="0"/>
                        </a:rPr>
                        <a:t> Distance</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3863619714"/>
                  </a:ext>
                </a:extLst>
              </a:tr>
              <a:tr h="370840">
                <a:tc>
                  <a:txBody>
                    <a:bodyPr/>
                    <a:lstStyle/>
                    <a:p>
                      <a:pPr algn="ctr"/>
                      <a:r>
                        <a:rPr lang="en-US" sz="2400" err="1">
                          <a:latin typeface="Times New Roman" panose="02020603050405020304" pitchFamily="18" charset="0"/>
                          <a:cs typeface="Times New Roman" panose="02020603050405020304" pitchFamily="18" charset="0"/>
                        </a:rPr>
                        <a:t>Peeker</a:t>
                      </a:r>
                      <a:endParaRPr lang="en-US" sz="2400">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0 </a:t>
                      </a:r>
                      <a:r>
                        <a:rPr lang="en-US" sz="2400" err="1">
                          <a:latin typeface="Times New Roman" panose="02020603050405020304" pitchFamily="18" charset="0"/>
                          <a:cs typeface="Times New Roman" panose="02020603050405020304" pitchFamily="18" charset="0"/>
                        </a:rPr>
                        <a:t>ms</a:t>
                      </a:r>
                      <a:endParaRPr lang="en-US" sz="240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7 m</a:t>
                      </a: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215629"/>
                  </a:ext>
                </a:extLst>
              </a:tr>
              <a:tr h="370840">
                <a:tc>
                  <a:txBody>
                    <a:bodyPr/>
                    <a:lstStyle/>
                    <a:p>
                      <a:pPr algn="ctr"/>
                      <a:r>
                        <a:rPr lang="en-US" sz="2400">
                          <a:latin typeface="Times New Roman" panose="02020603050405020304" pitchFamily="18" charset="0"/>
                          <a:cs typeface="Times New Roman" panose="02020603050405020304" pitchFamily="18" charset="0"/>
                        </a:rPr>
                        <a:t>Defender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30 </a:t>
                      </a:r>
                      <a:r>
                        <a:rPr lang="en-US" sz="2400" err="1">
                          <a:latin typeface="Times New Roman" panose="02020603050405020304" pitchFamily="18" charset="0"/>
                          <a:cs typeface="Times New Roman" panose="02020603050405020304" pitchFamily="18" charset="0"/>
                        </a:rPr>
                        <a:t>ms</a:t>
                      </a:r>
                      <a:endParaRPr lang="en-US" sz="240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19 m</a:t>
                      </a: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5607373"/>
                  </a:ext>
                </a:extLst>
              </a:tr>
              <a:tr h="370840">
                <a:tc>
                  <a:txBody>
                    <a:bodyPr/>
                    <a:lstStyle/>
                    <a:p>
                      <a:pPr algn="ctr"/>
                      <a:endParaRPr lang="en-US" sz="2400">
                        <a:latin typeface="Times New Roman" panose="02020603050405020304" pitchFamily="18" charset="0"/>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a:latin typeface="Times New Roman" panose="02020603050405020304" pitchFamily="18" charset="0"/>
                          <a:cs typeface="Times New Roman" panose="02020603050405020304" pitchFamily="18" charset="0"/>
                        </a:rPr>
                        <a:t>60 </a:t>
                      </a:r>
                      <a:r>
                        <a:rPr lang="en-US" sz="2400" err="1">
                          <a:latin typeface="Times New Roman" panose="02020603050405020304" pitchFamily="18" charset="0"/>
                          <a:cs typeface="Times New Roman" panose="02020603050405020304" pitchFamily="18" charset="0"/>
                        </a:rPr>
                        <a:t>ms</a:t>
                      </a:r>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a:latin typeface="Times New Roman" panose="02020603050405020304" pitchFamily="18" charset="0"/>
                          <a:cs typeface="Times New Roman" panose="02020603050405020304" pitchFamily="18" charset="0"/>
                        </a:rPr>
                        <a:t>27 m</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294155495"/>
                  </a:ext>
                </a:extLst>
              </a:tr>
            </a:tbl>
          </a:graphicData>
        </a:graphic>
      </p:graphicFrame>
      <p:sp>
        <p:nvSpPr>
          <p:cNvPr id="9" name="TextBox 8">
            <a:extLst>
              <a:ext uri="{FF2B5EF4-FFF2-40B4-BE49-F238E27FC236}">
                <a16:creationId xmlns:a16="http://schemas.microsoft.com/office/drawing/2014/main" id="{C2600223-D0D4-0CF7-6165-9AA2316C04F7}"/>
              </a:ext>
            </a:extLst>
          </p:cNvPr>
          <p:cNvSpPr txBox="1"/>
          <p:nvPr/>
        </p:nvSpPr>
        <p:spPr>
          <a:xfrm>
            <a:off x="3491864" y="2034072"/>
            <a:ext cx="5036820" cy="461665"/>
          </a:xfrm>
          <a:prstGeom prst="rect">
            <a:avLst/>
          </a:prstGeom>
          <a:noFill/>
        </p:spPr>
        <p:txBody>
          <a:bodyPr wrap="square">
            <a:spAutoFit/>
          </a:bodyPr>
          <a:lstStyle/>
          <a:p>
            <a:pPr lvl="2"/>
            <a:r>
              <a:rPr lang="en-US" sz="2400">
                <a:latin typeface="Times New Roman" panose="02020603050405020304" pitchFamily="18" charset="0"/>
                <a:cs typeface="Times New Roman" panose="02020603050405020304" pitchFamily="18" charset="0"/>
              </a:rPr>
              <a:t>Independent Variables</a:t>
            </a:r>
          </a:p>
        </p:txBody>
      </p:sp>
    </p:spTree>
    <p:extLst>
      <p:ext uri="{BB962C8B-B14F-4D97-AF65-F5344CB8AC3E}">
        <p14:creationId xmlns:p14="http://schemas.microsoft.com/office/powerpoint/2010/main" val="54715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4F04D9-87AC-15F0-CF0E-82B4CDE113B7}"/>
              </a:ext>
            </a:extLst>
          </p:cNvPr>
          <p:cNvSpPr/>
          <p:nvPr/>
        </p:nvSpPr>
        <p:spPr>
          <a:xfrm>
            <a:off x="588127" y="1755059"/>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Naomi</a:t>
            </a:r>
          </a:p>
        </p:txBody>
      </p:sp>
      <p:sp>
        <p:nvSpPr>
          <p:cNvPr id="7" name="Rectangle 6">
            <a:extLst>
              <a:ext uri="{FF2B5EF4-FFF2-40B4-BE49-F238E27FC236}">
                <a16:creationId xmlns:a16="http://schemas.microsoft.com/office/drawing/2014/main" id="{28D60852-36A0-15F4-4E61-5E74C791F064}"/>
              </a:ext>
            </a:extLst>
          </p:cNvPr>
          <p:cNvSpPr/>
          <p:nvPr/>
        </p:nvSpPr>
        <p:spPr>
          <a:xfrm>
            <a:off x="588127" y="2033790"/>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Carson</a:t>
            </a:r>
          </a:p>
        </p:txBody>
      </p:sp>
      <p:sp>
        <p:nvSpPr>
          <p:cNvPr id="8" name="Rectangle 7">
            <a:extLst>
              <a:ext uri="{FF2B5EF4-FFF2-40B4-BE49-F238E27FC236}">
                <a16:creationId xmlns:a16="http://schemas.microsoft.com/office/drawing/2014/main" id="{7019010A-D856-13E9-0775-702D50CE4346}"/>
              </a:ext>
            </a:extLst>
          </p:cNvPr>
          <p:cNvSpPr/>
          <p:nvPr/>
        </p:nvSpPr>
        <p:spPr>
          <a:xfrm>
            <a:off x="588127" y="2505026"/>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Shim</a:t>
            </a:r>
          </a:p>
        </p:txBody>
      </p:sp>
      <p:sp>
        <p:nvSpPr>
          <p:cNvPr id="9" name="Rectangle 8">
            <a:extLst>
              <a:ext uri="{FF2B5EF4-FFF2-40B4-BE49-F238E27FC236}">
                <a16:creationId xmlns:a16="http://schemas.microsoft.com/office/drawing/2014/main" id="{B190E414-AC5D-4545-5675-43D5E7330F8E}"/>
              </a:ext>
            </a:extLst>
          </p:cNvPr>
          <p:cNvSpPr/>
          <p:nvPr/>
        </p:nvSpPr>
        <p:spPr>
          <a:xfrm>
            <a:off x="588127" y="2795788"/>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Zach</a:t>
            </a:r>
          </a:p>
        </p:txBody>
      </p:sp>
      <p:sp>
        <p:nvSpPr>
          <p:cNvPr id="10" name="Rectangle 9">
            <a:extLst>
              <a:ext uri="{FF2B5EF4-FFF2-40B4-BE49-F238E27FC236}">
                <a16:creationId xmlns:a16="http://schemas.microsoft.com/office/drawing/2014/main" id="{D8F55DB8-6E82-5F4D-38B5-B27412CD0F05}"/>
              </a:ext>
            </a:extLst>
          </p:cNvPr>
          <p:cNvSpPr/>
          <p:nvPr/>
        </p:nvSpPr>
        <p:spPr>
          <a:xfrm>
            <a:off x="588127" y="3222910"/>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Jacob</a:t>
            </a:r>
          </a:p>
        </p:txBody>
      </p:sp>
      <p:sp>
        <p:nvSpPr>
          <p:cNvPr id="11" name="Rectangle 10">
            <a:extLst>
              <a:ext uri="{FF2B5EF4-FFF2-40B4-BE49-F238E27FC236}">
                <a16:creationId xmlns:a16="http://schemas.microsoft.com/office/drawing/2014/main" id="{79C74560-95E0-2A0F-763F-0136B8B1730A}"/>
              </a:ext>
            </a:extLst>
          </p:cNvPr>
          <p:cNvSpPr/>
          <p:nvPr/>
        </p:nvSpPr>
        <p:spPr>
          <a:xfrm>
            <a:off x="588127" y="3513672"/>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Ryan</a:t>
            </a:r>
          </a:p>
        </p:txBody>
      </p:sp>
      <p:sp>
        <p:nvSpPr>
          <p:cNvPr id="12" name="Rectangle 11">
            <a:extLst>
              <a:ext uri="{FF2B5EF4-FFF2-40B4-BE49-F238E27FC236}">
                <a16:creationId xmlns:a16="http://schemas.microsoft.com/office/drawing/2014/main" id="{5ECE864A-09AC-3B7B-68AC-2829E74B6A3C}"/>
              </a:ext>
            </a:extLst>
          </p:cNvPr>
          <p:cNvSpPr/>
          <p:nvPr/>
        </p:nvSpPr>
        <p:spPr>
          <a:xfrm>
            <a:off x="588127" y="3988920"/>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Alex</a:t>
            </a:r>
          </a:p>
        </p:txBody>
      </p:sp>
      <p:sp>
        <p:nvSpPr>
          <p:cNvPr id="13" name="Rectangle 12">
            <a:extLst>
              <a:ext uri="{FF2B5EF4-FFF2-40B4-BE49-F238E27FC236}">
                <a16:creationId xmlns:a16="http://schemas.microsoft.com/office/drawing/2014/main" id="{21891794-0667-1D15-2C46-AA93B263CB23}"/>
              </a:ext>
            </a:extLst>
          </p:cNvPr>
          <p:cNvSpPr/>
          <p:nvPr/>
        </p:nvSpPr>
        <p:spPr>
          <a:xfrm>
            <a:off x="588127" y="4279682"/>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James</a:t>
            </a:r>
          </a:p>
        </p:txBody>
      </p:sp>
      <p:sp>
        <p:nvSpPr>
          <p:cNvPr id="14" name="Rectangle 13">
            <a:extLst>
              <a:ext uri="{FF2B5EF4-FFF2-40B4-BE49-F238E27FC236}">
                <a16:creationId xmlns:a16="http://schemas.microsoft.com/office/drawing/2014/main" id="{4366639C-5C4D-9912-02FF-486491FC785D}"/>
              </a:ext>
            </a:extLst>
          </p:cNvPr>
          <p:cNvSpPr/>
          <p:nvPr/>
        </p:nvSpPr>
        <p:spPr>
          <a:xfrm>
            <a:off x="588127" y="4760953"/>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Troy</a:t>
            </a:r>
          </a:p>
        </p:txBody>
      </p:sp>
      <p:sp>
        <p:nvSpPr>
          <p:cNvPr id="15" name="Rectangle 14">
            <a:extLst>
              <a:ext uri="{FF2B5EF4-FFF2-40B4-BE49-F238E27FC236}">
                <a16:creationId xmlns:a16="http://schemas.microsoft.com/office/drawing/2014/main" id="{4E02D1D7-EE2F-71B2-A6F1-AFFE8BEAD53F}"/>
              </a:ext>
            </a:extLst>
          </p:cNvPr>
          <p:cNvSpPr/>
          <p:nvPr/>
        </p:nvSpPr>
        <p:spPr>
          <a:xfrm>
            <a:off x="588127" y="5051715"/>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Jon</a:t>
            </a:r>
          </a:p>
        </p:txBody>
      </p:sp>
      <p:sp>
        <p:nvSpPr>
          <p:cNvPr id="16" name="Rectangle 15">
            <a:extLst>
              <a:ext uri="{FF2B5EF4-FFF2-40B4-BE49-F238E27FC236}">
                <a16:creationId xmlns:a16="http://schemas.microsoft.com/office/drawing/2014/main" id="{2F1DCDC5-0DDD-3935-2B08-269D5D1B8D8E}"/>
              </a:ext>
            </a:extLst>
          </p:cNvPr>
          <p:cNvSpPr/>
          <p:nvPr/>
        </p:nvSpPr>
        <p:spPr>
          <a:xfrm>
            <a:off x="588127" y="5478838"/>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Mike M.</a:t>
            </a:r>
          </a:p>
        </p:txBody>
      </p:sp>
      <p:sp>
        <p:nvSpPr>
          <p:cNvPr id="17" name="Rectangle 16">
            <a:extLst>
              <a:ext uri="{FF2B5EF4-FFF2-40B4-BE49-F238E27FC236}">
                <a16:creationId xmlns:a16="http://schemas.microsoft.com/office/drawing/2014/main" id="{90AE0A38-4B25-C360-30A1-EDAE75DC3C52}"/>
              </a:ext>
            </a:extLst>
          </p:cNvPr>
          <p:cNvSpPr/>
          <p:nvPr/>
        </p:nvSpPr>
        <p:spPr>
          <a:xfrm>
            <a:off x="588127" y="5769600"/>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Conor</a:t>
            </a:r>
          </a:p>
        </p:txBody>
      </p:sp>
      <p:sp>
        <p:nvSpPr>
          <p:cNvPr id="18" name="Rectangle 17">
            <a:extLst>
              <a:ext uri="{FF2B5EF4-FFF2-40B4-BE49-F238E27FC236}">
                <a16:creationId xmlns:a16="http://schemas.microsoft.com/office/drawing/2014/main" id="{EC0BEF1F-9633-8997-99E8-5D677CD10346}"/>
              </a:ext>
            </a:extLst>
          </p:cNvPr>
          <p:cNvSpPr/>
          <p:nvPr/>
        </p:nvSpPr>
        <p:spPr>
          <a:xfrm>
            <a:off x="588127" y="6258882"/>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Mike S.</a:t>
            </a:r>
          </a:p>
        </p:txBody>
      </p:sp>
      <p:sp>
        <p:nvSpPr>
          <p:cNvPr id="19" name="Rectangle 18">
            <a:extLst>
              <a:ext uri="{FF2B5EF4-FFF2-40B4-BE49-F238E27FC236}">
                <a16:creationId xmlns:a16="http://schemas.microsoft.com/office/drawing/2014/main" id="{89EBCF34-C6BF-7073-0CF8-6F58483318A1}"/>
              </a:ext>
            </a:extLst>
          </p:cNvPr>
          <p:cNvSpPr/>
          <p:nvPr/>
        </p:nvSpPr>
        <p:spPr>
          <a:xfrm>
            <a:off x="588127" y="6549644"/>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Nate</a:t>
            </a:r>
          </a:p>
        </p:txBody>
      </p:sp>
      <p:sp>
        <p:nvSpPr>
          <p:cNvPr id="22" name="Rectangle 21">
            <a:extLst>
              <a:ext uri="{FF2B5EF4-FFF2-40B4-BE49-F238E27FC236}">
                <a16:creationId xmlns:a16="http://schemas.microsoft.com/office/drawing/2014/main" id="{6BAA4D3E-9D3F-31FB-29F1-13C258C6D8ED}"/>
              </a:ext>
            </a:extLst>
          </p:cNvPr>
          <p:cNvSpPr/>
          <p:nvPr/>
        </p:nvSpPr>
        <p:spPr>
          <a:xfrm>
            <a:off x="2198152" y="2881112"/>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Zach</a:t>
            </a:r>
          </a:p>
        </p:txBody>
      </p:sp>
      <p:sp>
        <p:nvSpPr>
          <p:cNvPr id="23" name="Rectangle 22">
            <a:extLst>
              <a:ext uri="{FF2B5EF4-FFF2-40B4-BE49-F238E27FC236}">
                <a16:creationId xmlns:a16="http://schemas.microsoft.com/office/drawing/2014/main" id="{C9FF5EC7-F191-AC5D-6919-EC6E7EFF02B6}"/>
              </a:ext>
            </a:extLst>
          </p:cNvPr>
          <p:cNvSpPr/>
          <p:nvPr/>
        </p:nvSpPr>
        <p:spPr>
          <a:xfrm>
            <a:off x="2198152" y="3159843"/>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Jacob</a:t>
            </a:r>
          </a:p>
        </p:txBody>
      </p:sp>
      <p:sp>
        <p:nvSpPr>
          <p:cNvPr id="24" name="Rectangle 23">
            <a:extLst>
              <a:ext uri="{FF2B5EF4-FFF2-40B4-BE49-F238E27FC236}">
                <a16:creationId xmlns:a16="http://schemas.microsoft.com/office/drawing/2014/main" id="{E82576AF-B9A5-A096-0D13-23D60DCC15DD}"/>
              </a:ext>
            </a:extLst>
          </p:cNvPr>
          <p:cNvSpPr/>
          <p:nvPr/>
        </p:nvSpPr>
        <p:spPr>
          <a:xfrm>
            <a:off x="2198152" y="4377037"/>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Alex</a:t>
            </a:r>
          </a:p>
        </p:txBody>
      </p:sp>
      <p:sp>
        <p:nvSpPr>
          <p:cNvPr id="25" name="Rectangle 24">
            <a:extLst>
              <a:ext uri="{FF2B5EF4-FFF2-40B4-BE49-F238E27FC236}">
                <a16:creationId xmlns:a16="http://schemas.microsoft.com/office/drawing/2014/main" id="{CB40A105-CA6D-41B2-AFFA-A2797C85C388}"/>
              </a:ext>
            </a:extLst>
          </p:cNvPr>
          <p:cNvSpPr/>
          <p:nvPr/>
        </p:nvSpPr>
        <p:spPr>
          <a:xfrm>
            <a:off x="2198152" y="4655768"/>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Jon</a:t>
            </a:r>
          </a:p>
        </p:txBody>
      </p:sp>
      <p:sp>
        <p:nvSpPr>
          <p:cNvPr id="26" name="Rectangle 25">
            <a:extLst>
              <a:ext uri="{FF2B5EF4-FFF2-40B4-BE49-F238E27FC236}">
                <a16:creationId xmlns:a16="http://schemas.microsoft.com/office/drawing/2014/main" id="{A36DBFD1-07DB-ADB6-BB2E-D8427738777E}"/>
              </a:ext>
            </a:extLst>
          </p:cNvPr>
          <p:cNvSpPr/>
          <p:nvPr/>
        </p:nvSpPr>
        <p:spPr>
          <a:xfrm>
            <a:off x="2198152" y="5932790"/>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Mike M.</a:t>
            </a:r>
          </a:p>
        </p:txBody>
      </p:sp>
      <p:sp>
        <p:nvSpPr>
          <p:cNvPr id="27" name="Rectangle 26">
            <a:extLst>
              <a:ext uri="{FF2B5EF4-FFF2-40B4-BE49-F238E27FC236}">
                <a16:creationId xmlns:a16="http://schemas.microsoft.com/office/drawing/2014/main" id="{88A18489-3559-A04A-8341-34029D6900BE}"/>
              </a:ext>
            </a:extLst>
          </p:cNvPr>
          <p:cNvSpPr/>
          <p:nvPr/>
        </p:nvSpPr>
        <p:spPr>
          <a:xfrm>
            <a:off x="2198152" y="6211521"/>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Nate</a:t>
            </a:r>
          </a:p>
        </p:txBody>
      </p:sp>
      <p:sp>
        <p:nvSpPr>
          <p:cNvPr id="28" name="Rectangle 27">
            <a:extLst>
              <a:ext uri="{FF2B5EF4-FFF2-40B4-BE49-F238E27FC236}">
                <a16:creationId xmlns:a16="http://schemas.microsoft.com/office/drawing/2014/main" id="{2B1A30B3-18C8-1AD0-F66E-ABEB8B02FF92}"/>
              </a:ext>
            </a:extLst>
          </p:cNvPr>
          <p:cNvSpPr/>
          <p:nvPr/>
        </p:nvSpPr>
        <p:spPr>
          <a:xfrm>
            <a:off x="2198152" y="1290941"/>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Gabriel</a:t>
            </a:r>
          </a:p>
        </p:txBody>
      </p:sp>
      <p:sp>
        <p:nvSpPr>
          <p:cNvPr id="29" name="Rectangle 28">
            <a:extLst>
              <a:ext uri="{FF2B5EF4-FFF2-40B4-BE49-F238E27FC236}">
                <a16:creationId xmlns:a16="http://schemas.microsoft.com/office/drawing/2014/main" id="{37C2E8D2-936D-9743-FD18-38C0F5DAA4CC}"/>
              </a:ext>
            </a:extLst>
          </p:cNvPr>
          <p:cNvSpPr/>
          <p:nvPr/>
        </p:nvSpPr>
        <p:spPr>
          <a:xfrm>
            <a:off x="2198152" y="1569672"/>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Carson</a:t>
            </a:r>
          </a:p>
        </p:txBody>
      </p:sp>
      <p:sp>
        <p:nvSpPr>
          <p:cNvPr id="30" name="Rectangle 29">
            <a:extLst>
              <a:ext uri="{FF2B5EF4-FFF2-40B4-BE49-F238E27FC236}">
                <a16:creationId xmlns:a16="http://schemas.microsoft.com/office/drawing/2014/main" id="{2C124598-EDD4-31EA-97EE-75AAF3534D42}"/>
              </a:ext>
            </a:extLst>
          </p:cNvPr>
          <p:cNvSpPr/>
          <p:nvPr/>
        </p:nvSpPr>
        <p:spPr>
          <a:xfrm>
            <a:off x="3853974" y="2124027"/>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Gabriel</a:t>
            </a:r>
          </a:p>
        </p:txBody>
      </p:sp>
      <p:sp>
        <p:nvSpPr>
          <p:cNvPr id="31" name="Rectangle 30">
            <a:extLst>
              <a:ext uri="{FF2B5EF4-FFF2-40B4-BE49-F238E27FC236}">
                <a16:creationId xmlns:a16="http://schemas.microsoft.com/office/drawing/2014/main" id="{DA02B2FF-9115-5146-6719-7E5FDD157FB9}"/>
              </a:ext>
            </a:extLst>
          </p:cNvPr>
          <p:cNvSpPr/>
          <p:nvPr/>
        </p:nvSpPr>
        <p:spPr>
          <a:xfrm>
            <a:off x="3853974" y="2402758"/>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Jacob</a:t>
            </a:r>
          </a:p>
        </p:txBody>
      </p:sp>
      <p:sp>
        <p:nvSpPr>
          <p:cNvPr id="32" name="Rectangle 31">
            <a:extLst>
              <a:ext uri="{FF2B5EF4-FFF2-40B4-BE49-F238E27FC236}">
                <a16:creationId xmlns:a16="http://schemas.microsoft.com/office/drawing/2014/main" id="{3FDCF59C-7EF1-CE53-EEB9-2397E8019F1C}"/>
              </a:ext>
            </a:extLst>
          </p:cNvPr>
          <p:cNvSpPr/>
          <p:nvPr/>
        </p:nvSpPr>
        <p:spPr>
          <a:xfrm>
            <a:off x="3853974" y="5232189"/>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Jon</a:t>
            </a:r>
          </a:p>
        </p:txBody>
      </p:sp>
      <p:sp>
        <p:nvSpPr>
          <p:cNvPr id="33" name="Rectangle 32">
            <a:extLst>
              <a:ext uri="{FF2B5EF4-FFF2-40B4-BE49-F238E27FC236}">
                <a16:creationId xmlns:a16="http://schemas.microsoft.com/office/drawing/2014/main" id="{4E7C751B-C9A9-85EC-6265-9C705D50857F}"/>
              </a:ext>
            </a:extLst>
          </p:cNvPr>
          <p:cNvSpPr/>
          <p:nvPr/>
        </p:nvSpPr>
        <p:spPr>
          <a:xfrm>
            <a:off x="3853974" y="5510920"/>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Nate</a:t>
            </a:r>
          </a:p>
        </p:txBody>
      </p:sp>
      <p:sp>
        <p:nvSpPr>
          <p:cNvPr id="34" name="Rectangle 33">
            <a:extLst>
              <a:ext uri="{FF2B5EF4-FFF2-40B4-BE49-F238E27FC236}">
                <a16:creationId xmlns:a16="http://schemas.microsoft.com/office/drawing/2014/main" id="{D905D46E-1FB8-DAB8-3A6F-18B9172D2CFC}"/>
              </a:ext>
            </a:extLst>
          </p:cNvPr>
          <p:cNvSpPr/>
          <p:nvPr/>
        </p:nvSpPr>
        <p:spPr>
          <a:xfrm>
            <a:off x="5215023" y="3694146"/>
            <a:ext cx="974558" cy="180474"/>
          </a:xfrm>
          <a:prstGeom prst="rect">
            <a:avLst/>
          </a:prstGeom>
          <a:pattFill prst="wdUpDiag">
            <a:fgClr>
              <a:schemeClr val="bg1">
                <a:lumMod val="85000"/>
              </a:schemeClr>
            </a:fgClr>
            <a:bgClr>
              <a:schemeClr val="bg1"/>
            </a:bgClr>
          </a:pattFill>
          <a:ln>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a:solidFill>
                  <a:schemeClr val="tx1"/>
                </a:solidFill>
                <a:latin typeface="Times New Roman" panose="02020603050405020304" pitchFamily="18" charset="0"/>
                <a:cs typeface="Times New Roman" panose="02020603050405020304" pitchFamily="18" charset="0"/>
              </a:rPr>
              <a:t>Gabriel</a:t>
            </a:r>
          </a:p>
        </p:txBody>
      </p:sp>
      <p:sp>
        <p:nvSpPr>
          <p:cNvPr id="35" name="Rectangle 34">
            <a:extLst>
              <a:ext uri="{FF2B5EF4-FFF2-40B4-BE49-F238E27FC236}">
                <a16:creationId xmlns:a16="http://schemas.microsoft.com/office/drawing/2014/main" id="{4A706851-09A6-7F09-835C-0E602CCE1898}"/>
              </a:ext>
            </a:extLst>
          </p:cNvPr>
          <p:cNvSpPr/>
          <p:nvPr/>
        </p:nvSpPr>
        <p:spPr>
          <a:xfrm>
            <a:off x="5215023" y="3972877"/>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Jon</a:t>
            </a:r>
          </a:p>
        </p:txBody>
      </p:sp>
      <p:sp>
        <p:nvSpPr>
          <p:cNvPr id="2" name="TextBox 1">
            <a:extLst>
              <a:ext uri="{FF2B5EF4-FFF2-40B4-BE49-F238E27FC236}">
                <a16:creationId xmlns:a16="http://schemas.microsoft.com/office/drawing/2014/main" id="{4F215246-995F-9379-CF1A-5C6C2E250B99}"/>
              </a:ext>
            </a:extLst>
          </p:cNvPr>
          <p:cNvSpPr txBox="1"/>
          <p:nvPr/>
        </p:nvSpPr>
        <p:spPr>
          <a:xfrm>
            <a:off x="556900" y="736678"/>
            <a:ext cx="1024640" cy="369332"/>
          </a:xfrm>
          <a:prstGeom prst="rect">
            <a:avLst/>
          </a:prstGeom>
          <a:noFill/>
        </p:spPr>
        <p:txBody>
          <a:bodyPr wrap="none" rtlCol="0">
            <a:spAutoFit/>
          </a:bodyPr>
          <a:lstStyle/>
          <a:p>
            <a:pPr algn="ctr"/>
            <a:r>
              <a:rPr lang="en-US" b="1">
                <a:latin typeface="Times New Roman" panose="02020603050405020304" pitchFamily="18" charset="0"/>
                <a:cs typeface="Times New Roman" panose="02020603050405020304" pitchFamily="18" charset="0"/>
              </a:rPr>
              <a:t>Round 1</a:t>
            </a:r>
          </a:p>
        </p:txBody>
      </p:sp>
      <p:sp>
        <p:nvSpPr>
          <p:cNvPr id="3" name="TextBox 2">
            <a:extLst>
              <a:ext uri="{FF2B5EF4-FFF2-40B4-BE49-F238E27FC236}">
                <a16:creationId xmlns:a16="http://schemas.microsoft.com/office/drawing/2014/main" id="{9F5402BA-A8EC-47F4-FC8B-15F3A211AD22}"/>
              </a:ext>
            </a:extLst>
          </p:cNvPr>
          <p:cNvSpPr txBox="1"/>
          <p:nvPr/>
        </p:nvSpPr>
        <p:spPr>
          <a:xfrm>
            <a:off x="2163836" y="736678"/>
            <a:ext cx="1031051" cy="369332"/>
          </a:xfrm>
          <a:prstGeom prst="rect">
            <a:avLst/>
          </a:prstGeom>
          <a:noFill/>
        </p:spPr>
        <p:txBody>
          <a:bodyPr wrap="none" rtlCol="0">
            <a:spAutoFit/>
          </a:bodyPr>
          <a:lstStyle/>
          <a:p>
            <a:pPr algn="ctr"/>
            <a:r>
              <a:rPr lang="en-US" b="1">
                <a:latin typeface="Times New Roman" panose="02020603050405020304" pitchFamily="18" charset="0"/>
                <a:cs typeface="Times New Roman" panose="02020603050405020304" pitchFamily="18" charset="0"/>
              </a:rPr>
              <a:t>Round 2</a:t>
            </a:r>
          </a:p>
        </p:txBody>
      </p:sp>
      <p:sp>
        <p:nvSpPr>
          <p:cNvPr id="4" name="TextBox 3">
            <a:extLst>
              <a:ext uri="{FF2B5EF4-FFF2-40B4-BE49-F238E27FC236}">
                <a16:creationId xmlns:a16="http://schemas.microsoft.com/office/drawing/2014/main" id="{35488C00-13F4-2599-D096-B5B1FE593E3A}"/>
              </a:ext>
            </a:extLst>
          </p:cNvPr>
          <p:cNvSpPr txBox="1"/>
          <p:nvPr/>
        </p:nvSpPr>
        <p:spPr>
          <a:xfrm>
            <a:off x="3659825" y="736678"/>
            <a:ext cx="1386918" cy="369332"/>
          </a:xfrm>
          <a:prstGeom prst="rect">
            <a:avLst/>
          </a:prstGeom>
          <a:noFill/>
        </p:spPr>
        <p:txBody>
          <a:bodyPr wrap="none" rtlCol="0">
            <a:spAutoFit/>
          </a:bodyPr>
          <a:lstStyle/>
          <a:p>
            <a:pPr algn="ctr"/>
            <a:r>
              <a:rPr lang="en-US" b="1">
                <a:latin typeface="Times New Roman" panose="02020603050405020304" pitchFamily="18" charset="0"/>
                <a:cs typeface="Times New Roman" panose="02020603050405020304" pitchFamily="18" charset="0"/>
              </a:rPr>
              <a:t>Semi-Finals</a:t>
            </a:r>
          </a:p>
        </p:txBody>
      </p:sp>
      <p:sp>
        <p:nvSpPr>
          <p:cNvPr id="21" name="TextBox 20">
            <a:extLst>
              <a:ext uri="{FF2B5EF4-FFF2-40B4-BE49-F238E27FC236}">
                <a16:creationId xmlns:a16="http://schemas.microsoft.com/office/drawing/2014/main" id="{71180E20-BC0E-D4E9-B3D2-7425B2434540}"/>
              </a:ext>
            </a:extLst>
          </p:cNvPr>
          <p:cNvSpPr txBox="1"/>
          <p:nvPr/>
        </p:nvSpPr>
        <p:spPr>
          <a:xfrm>
            <a:off x="5295909" y="748567"/>
            <a:ext cx="812787" cy="369332"/>
          </a:xfrm>
          <a:prstGeom prst="rect">
            <a:avLst/>
          </a:prstGeom>
          <a:noFill/>
        </p:spPr>
        <p:txBody>
          <a:bodyPr wrap="none" rtlCol="0">
            <a:spAutoFit/>
          </a:bodyPr>
          <a:lstStyle/>
          <a:p>
            <a:pPr algn="ctr"/>
            <a:r>
              <a:rPr lang="en-US" b="1">
                <a:latin typeface="Times New Roman" panose="02020603050405020304" pitchFamily="18" charset="0"/>
                <a:cs typeface="Times New Roman" panose="02020603050405020304" pitchFamily="18" charset="0"/>
              </a:rPr>
              <a:t>Finals</a:t>
            </a:r>
          </a:p>
        </p:txBody>
      </p:sp>
      <p:cxnSp>
        <p:nvCxnSpPr>
          <p:cNvPr id="37" name="Connector: Elbow 36">
            <a:extLst>
              <a:ext uri="{FF2B5EF4-FFF2-40B4-BE49-F238E27FC236}">
                <a16:creationId xmlns:a16="http://schemas.microsoft.com/office/drawing/2014/main" id="{84753A83-9953-5CFE-CD40-6629D2678FCF}"/>
              </a:ext>
            </a:extLst>
          </p:cNvPr>
          <p:cNvCxnSpPr>
            <a:cxnSpLocks/>
            <a:endCxn id="29" idx="1"/>
          </p:cNvCxnSpPr>
          <p:nvPr/>
        </p:nvCxnSpPr>
        <p:spPr>
          <a:xfrm flipV="1">
            <a:off x="1704005" y="1659909"/>
            <a:ext cx="494147" cy="32074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E78CF829-E0A6-A65E-A7B2-CC7F0B371551}"/>
              </a:ext>
            </a:extLst>
          </p:cNvPr>
          <p:cNvCxnSpPr>
            <a:cxnSpLocks/>
            <a:endCxn id="22" idx="1"/>
          </p:cNvCxnSpPr>
          <p:nvPr/>
        </p:nvCxnSpPr>
        <p:spPr>
          <a:xfrm>
            <a:off x="1704005" y="2730896"/>
            <a:ext cx="494147" cy="24045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2051B4B9-0C4C-05E2-03BD-0680AE978983}"/>
              </a:ext>
            </a:extLst>
          </p:cNvPr>
          <p:cNvCxnSpPr>
            <a:cxnSpLocks/>
            <a:endCxn id="23" idx="1"/>
          </p:cNvCxnSpPr>
          <p:nvPr/>
        </p:nvCxnSpPr>
        <p:spPr>
          <a:xfrm flipV="1">
            <a:off x="1704005" y="3250080"/>
            <a:ext cx="494147" cy="20549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14EB6D6D-E941-C63E-F7D3-42ED352EA26A}"/>
              </a:ext>
            </a:extLst>
          </p:cNvPr>
          <p:cNvCxnSpPr>
            <a:cxnSpLocks/>
          </p:cNvCxnSpPr>
          <p:nvPr/>
        </p:nvCxnSpPr>
        <p:spPr>
          <a:xfrm>
            <a:off x="1717237" y="4222151"/>
            <a:ext cx="480915" cy="24829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74C6AEA7-4D68-FAD6-BFF1-C9DA95035EDD}"/>
              </a:ext>
            </a:extLst>
          </p:cNvPr>
          <p:cNvCxnSpPr>
            <a:cxnSpLocks/>
            <a:endCxn id="25" idx="1"/>
          </p:cNvCxnSpPr>
          <p:nvPr/>
        </p:nvCxnSpPr>
        <p:spPr>
          <a:xfrm flipV="1">
            <a:off x="1709269" y="4746005"/>
            <a:ext cx="488883" cy="25224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2616EC11-CD19-CDDC-54A7-038C048D3DEF}"/>
              </a:ext>
            </a:extLst>
          </p:cNvPr>
          <p:cNvCxnSpPr>
            <a:cxnSpLocks/>
            <a:endCxn id="26" idx="1"/>
          </p:cNvCxnSpPr>
          <p:nvPr/>
        </p:nvCxnSpPr>
        <p:spPr>
          <a:xfrm>
            <a:off x="1706036" y="5716960"/>
            <a:ext cx="492116" cy="30606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04D541F3-7E91-CA18-D8E8-869C82688F7B}"/>
              </a:ext>
            </a:extLst>
          </p:cNvPr>
          <p:cNvCxnSpPr>
            <a:cxnSpLocks/>
            <a:endCxn id="27" idx="1"/>
          </p:cNvCxnSpPr>
          <p:nvPr/>
        </p:nvCxnSpPr>
        <p:spPr>
          <a:xfrm flipV="1">
            <a:off x="1717237" y="6301758"/>
            <a:ext cx="480915" cy="18849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DB49B33E-9366-3551-0587-31A35B115D16}"/>
              </a:ext>
            </a:extLst>
          </p:cNvPr>
          <p:cNvCxnSpPr>
            <a:cxnSpLocks/>
            <a:endCxn id="31" idx="1"/>
          </p:cNvCxnSpPr>
          <p:nvPr/>
        </p:nvCxnSpPr>
        <p:spPr>
          <a:xfrm rot="5400000" flipH="1" flipV="1">
            <a:off x="3291194" y="2517921"/>
            <a:ext cx="587705" cy="53785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A9FF5CF2-26C9-BDE3-5A88-CD29C722C04C}"/>
              </a:ext>
            </a:extLst>
          </p:cNvPr>
          <p:cNvCxnSpPr>
            <a:cxnSpLocks/>
          </p:cNvCxnSpPr>
          <p:nvPr/>
        </p:nvCxnSpPr>
        <p:spPr>
          <a:xfrm rot="16200000" flipH="1">
            <a:off x="3232243" y="1595708"/>
            <a:ext cx="702432" cy="53468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34F90F7F-8D15-831F-C81F-F0B778E8B05F}"/>
              </a:ext>
            </a:extLst>
          </p:cNvPr>
          <p:cNvCxnSpPr>
            <a:cxnSpLocks/>
          </p:cNvCxnSpPr>
          <p:nvPr/>
        </p:nvCxnSpPr>
        <p:spPr>
          <a:xfrm rot="16200000" flipH="1">
            <a:off x="3295026" y="4765082"/>
            <a:ext cx="576832" cy="53785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91D5E51A-2AF7-5606-6918-98F4502551E5}"/>
              </a:ext>
            </a:extLst>
          </p:cNvPr>
          <p:cNvCxnSpPr>
            <a:cxnSpLocks/>
          </p:cNvCxnSpPr>
          <p:nvPr/>
        </p:nvCxnSpPr>
        <p:spPr>
          <a:xfrm rot="5400000" flipH="1" flipV="1">
            <a:off x="3297393" y="5618280"/>
            <a:ext cx="574941" cy="54069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F566A102-CFA9-94F5-D144-080E95799542}"/>
              </a:ext>
            </a:extLst>
          </p:cNvPr>
          <p:cNvCxnSpPr>
            <a:cxnSpLocks/>
          </p:cNvCxnSpPr>
          <p:nvPr/>
        </p:nvCxnSpPr>
        <p:spPr>
          <a:xfrm rot="16200000" flipH="1">
            <a:off x="4353543" y="2922904"/>
            <a:ext cx="1479880" cy="243078"/>
          </a:xfrm>
          <a:prstGeom prst="bentConnector3">
            <a:avLst>
              <a:gd name="adj1" fmla="val 10020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367CEE9E-D58A-3AF3-37DA-BA88FF7FA983}"/>
              </a:ext>
            </a:extLst>
          </p:cNvPr>
          <p:cNvCxnSpPr>
            <a:cxnSpLocks/>
          </p:cNvCxnSpPr>
          <p:nvPr/>
        </p:nvCxnSpPr>
        <p:spPr>
          <a:xfrm rot="5400000" flipH="1" flipV="1">
            <a:off x="4472473" y="4578875"/>
            <a:ext cx="1270343" cy="238822"/>
          </a:xfrm>
          <a:prstGeom prst="bentConnector3">
            <a:avLst>
              <a:gd name="adj1" fmla="val 100049"/>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B9A2AB54-71CA-FE31-990E-351FDA7362CA}"/>
              </a:ext>
            </a:extLst>
          </p:cNvPr>
          <p:cNvSpPr/>
          <p:nvPr/>
        </p:nvSpPr>
        <p:spPr>
          <a:xfrm>
            <a:off x="6807286" y="3842870"/>
            <a:ext cx="974558" cy="180474"/>
          </a:xfrm>
          <a:prstGeom prst="rect">
            <a:avLst/>
          </a:prstGeom>
          <a:solidFill>
            <a:schemeClr val="bg1"/>
          </a:solidFill>
          <a:ln>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b="1">
                <a:solidFill>
                  <a:schemeClr val="tx1"/>
                </a:solidFill>
                <a:latin typeface="Times New Roman" panose="02020603050405020304" pitchFamily="18" charset="0"/>
                <a:cs typeface="Times New Roman" panose="02020603050405020304" pitchFamily="18" charset="0"/>
              </a:rPr>
              <a:t>Jon</a:t>
            </a:r>
          </a:p>
        </p:txBody>
      </p:sp>
      <p:cxnSp>
        <p:nvCxnSpPr>
          <p:cNvPr id="39" name="Connector: Elbow 38">
            <a:extLst>
              <a:ext uri="{FF2B5EF4-FFF2-40B4-BE49-F238E27FC236}">
                <a16:creationId xmlns:a16="http://schemas.microsoft.com/office/drawing/2014/main" id="{38546D9B-3876-4FA7-0272-24F58D6BD4A5}"/>
              </a:ext>
            </a:extLst>
          </p:cNvPr>
          <p:cNvCxnSpPr>
            <a:cxnSpLocks/>
            <a:stCxn id="6" idx="3"/>
            <a:endCxn id="7" idx="3"/>
          </p:cNvCxnSpPr>
          <p:nvPr/>
        </p:nvCxnSpPr>
        <p:spPr>
          <a:xfrm>
            <a:off x="1562685" y="1845296"/>
            <a:ext cx="12700" cy="278731"/>
          </a:xfrm>
          <a:prstGeom prst="bentConnector3">
            <a:avLst>
              <a:gd name="adj1" fmla="val 1125000"/>
            </a:avLst>
          </a:prstGeom>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337DEFC2-DBB6-3ECE-B799-D4C6A79F4A12}"/>
              </a:ext>
            </a:extLst>
          </p:cNvPr>
          <p:cNvCxnSpPr>
            <a:cxnSpLocks/>
            <a:stCxn id="8" idx="3"/>
            <a:endCxn id="9" idx="3"/>
          </p:cNvCxnSpPr>
          <p:nvPr/>
        </p:nvCxnSpPr>
        <p:spPr>
          <a:xfrm>
            <a:off x="1562685" y="2595263"/>
            <a:ext cx="12700" cy="290762"/>
          </a:xfrm>
          <a:prstGeom prst="bentConnector3">
            <a:avLst>
              <a:gd name="adj1" fmla="val 1125000"/>
            </a:avLst>
          </a:prstGeom>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F7831250-0204-401B-B7AC-9D7DD174A5C1}"/>
              </a:ext>
            </a:extLst>
          </p:cNvPr>
          <p:cNvCxnSpPr>
            <a:cxnSpLocks/>
            <a:stCxn id="10" idx="3"/>
            <a:endCxn id="11" idx="3"/>
          </p:cNvCxnSpPr>
          <p:nvPr/>
        </p:nvCxnSpPr>
        <p:spPr>
          <a:xfrm>
            <a:off x="1562685" y="3313147"/>
            <a:ext cx="12700" cy="290762"/>
          </a:xfrm>
          <a:prstGeom prst="bentConnector3">
            <a:avLst>
              <a:gd name="adj1" fmla="val 1181244"/>
            </a:avLst>
          </a:prstGeom>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D400DC2A-1CD2-4067-EE2B-B6A8893C181F}"/>
              </a:ext>
            </a:extLst>
          </p:cNvPr>
          <p:cNvCxnSpPr>
            <a:cxnSpLocks/>
            <a:stCxn id="12" idx="3"/>
            <a:endCxn id="13" idx="3"/>
          </p:cNvCxnSpPr>
          <p:nvPr/>
        </p:nvCxnSpPr>
        <p:spPr>
          <a:xfrm>
            <a:off x="1562685" y="4079157"/>
            <a:ext cx="12700" cy="290762"/>
          </a:xfrm>
          <a:prstGeom prst="bentConnector3">
            <a:avLst>
              <a:gd name="adj1" fmla="val 1200000"/>
            </a:avLst>
          </a:prstGeom>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22AAE49C-DDE9-091B-B07F-DE2BEE204293}"/>
              </a:ext>
            </a:extLst>
          </p:cNvPr>
          <p:cNvCxnSpPr>
            <a:cxnSpLocks/>
          </p:cNvCxnSpPr>
          <p:nvPr/>
        </p:nvCxnSpPr>
        <p:spPr>
          <a:xfrm>
            <a:off x="1562685" y="4848723"/>
            <a:ext cx="12700" cy="290762"/>
          </a:xfrm>
          <a:prstGeom prst="bentConnector3">
            <a:avLst>
              <a:gd name="adj1" fmla="val 1181244"/>
            </a:avLst>
          </a:prstGeom>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152B3416-C6C8-1BF9-7342-986C1BC2462C}"/>
              </a:ext>
            </a:extLst>
          </p:cNvPr>
          <p:cNvCxnSpPr>
            <a:cxnSpLocks/>
          </p:cNvCxnSpPr>
          <p:nvPr/>
        </p:nvCxnSpPr>
        <p:spPr>
          <a:xfrm>
            <a:off x="1556277" y="5573224"/>
            <a:ext cx="12700" cy="290762"/>
          </a:xfrm>
          <a:prstGeom prst="bentConnector3">
            <a:avLst>
              <a:gd name="adj1" fmla="val 1200000"/>
            </a:avLst>
          </a:prstGeom>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95685333-A938-E1C8-5F81-91BC1299F5DC}"/>
              </a:ext>
            </a:extLst>
          </p:cNvPr>
          <p:cNvCxnSpPr>
            <a:cxnSpLocks/>
          </p:cNvCxnSpPr>
          <p:nvPr/>
        </p:nvCxnSpPr>
        <p:spPr>
          <a:xfrm>
            <a:off x="1562627" y="6349119"/>
            <a:ext cx="12700" cy="290762"/>
          </a:xfrm>
          <a:prstGeom prst="bentConnector3">
            <a:avLst>
              <a:gd name="adj1" fmla="val 1200000"/>
            </a:avLst>
          </a:prstGeom>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3D4F3512-0207-4D21-73A3-03FA2D2D1779}"/>
              </a:ext>
            </a:extLst>
          </p:cNvPr>
          <p:cNvCxnSpPr>
            <a:cxnSpLocks/>
          </p:cNvCxnSpPr>
          <p:nvPr/>
        </p:nvCxnSpPr>
        <p:spPr>
          <a:xfrm>
            <a:off x="3166418" y="6010996"/>
            <a:ext cx="12700" cy="290762"/>
          </a:xfrm>
          <a:prstGeom prst="bentConnector3">
            <a:avLst>
              <a:gd name="adj1" fmla="val 1200000"/>
            </a:avLst>
          </a:prstGeom>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C18D2749-0B1E-348F-15BD-8ECBBBDB99E5}"/>
              </a:ext>
            </a:extLst>
          </p:cNvPr>
          <p:cNvCxnSpPr>
            <a:cxnSpLocks/>
          </p:cNvCxnSpPr>
          <p:nvPr/>
        </p:nvCxnSpPr>
        <p:spPr>
          <a:xfrm>
            <a:off x="3166418" y="4457393"/>
            <a:ext cx="12700" cy="290762"/>
          </a:xfrm>
          <a:prstGeom prst="bentConnector3">
            <a:avLst>
              <a:gd name="adj1" fmla="val 1200000"/>
            </a:avLst>
          </a:prstGeom>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E0C26D68-2A06-12DE-ED40-454D486BFB06}"/>
              </a:ext>
            </a:extLst>
          </p:cNvPr>
          <p:cNvCxnSpPr>
            <a:cxnSpLocks/>
          </p:cNvCxnSpPr>
          <p:nvPr/>
        </p:nvCxnSpPr>
        <p:spPr>
          <a:xfrm>
            <a:off x="3166418" y="2959771"/>
            <a:ext cx="12700" cy="290762"/>
          </a:xfrm>
          <a:prstGeom prst="bentConnector3">
            <a:avLst>
              <a:gd name="adj1" fmla="val 1200000"/>
            </a:avLst>
          </a:prstGeom>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450F5FE1-5374-4C7D-8CF9-A017D690CE16}"/>
              </a:ext>
            </a:extLst>
          </p:cNvPr>
          <p:cNvCxnSpPr>
            <a:cxnSpLocks/>
          </p:cNvCxnSpPr>
          <p:nvPr/>
        </p:nvCxnSpPr>
        <p:spPr>
          <a:xfrm>
            <a:off x="3166418" y="1380316"/>
            <a:ext cx="12700" cy="290762"/>
          </a:xfrm>
          <a:prstGeom prst="bentConnector3">
            <a:avLst>
              <a:gd name="adj1" fmla="val 1200000"/>
            </a:avLst>
          </a:prstGeom>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29BC0A2C-0B49-BDB8-AD80-4AF2565E9607}"/>
              </a:ext>
            </a:extLst>
          </p:cNvPr>
          <p:cNvCxnSpPr>
            <a:cxnSpLocks/>
          </p:cNvCxnSpPr>
          <p:nvPr/>
        </p:nvCxnSpPr>
        <p:spPr>
          <a:xfrm>
            <a:off x="4822181" y="2214264"/>
            <a:ext cx="12700" cy="290762"/>
          </a:xfrm>
          <a:prstGeom prst="bentConnector3">
            <a:avLst>
              <a:gd name="adj1" fmla="val 1200000"/>
            </a:avLst>
          </a:prstGeom>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2224EB7A-0A7E-DB49-B76D-BB51EA24E537}"/>
              </a:ext>
            </a:extLst>
          </p:cNvPr>
          <p:cNvCxnSpPr>
            <a:cxnSpLocks/>
          </p:cNvCxnSpPr>
          <p:nvPr/>
        </p:nvCxnSpPr>
        <p:spPr>
          <a:xfrm>
            <a:off x="4834881" y="5333457"/>
            <a:ext cx="12700" cy="290762"/>
          </a:xfrm>
          <a:prstGeom prst="bentConnector3">
            <a:avLst>
              <a:gd name="adj1" fmla="val 1200000"/>
            </a:avLst>
          </a:prstGeom>
        </p:spPr>
        <p:style>
          <a:lnRef idx="1">
            <a:schemeClr val="accent1"/>
          </a:lnRef>
          <a:fillRef idx="0">
            <a:schemeClr val="accent1"/>
          </a:fillRef>
          <a:effectRef idx="0">
            <a:schemeClr val="accent1"/>
          </a:effectRef>
          <a:fontRef idx="minor">
            <a:schemeClr val="tx1"/>
          </a:fontRef>
        </p:style>
      </p:cxnSp>
      <p:cxnSp>
        <p:nvCxnSpPr>
          <p:cNvPr id="148" name="Connector: Elbow 147">
            <a:extLst>
              <a:ext uri="{FF2B5EF4-FFF2-40B4-BE49-F238E27FC236}">
                <a16:creationId xmlns:a16="http://schemas.microsoft.com/office/drawing/2014/main" id="{DAB58EB7-9CC2-0E2F-E505-71B47E08FCF2}"/>
              </a:ext>
            </a:extLst>
          </p:cNvPr>
          <p:cNvCxnSpPr>
            <a:cxnSpLocks/>
          </p:cNvCxnSpPr>
          <p:nvPr/>
        </p:nvCxnSpPr>
        <p:spPr>
          <a:xfrm>
            <a:off x="6189581" y="3788395"/>
            <a:ext cx="12700" cy="290762"/>
          </a:xfrm>
          <a:prstGeom prst="bentConnector3">
            <a:avLst>
              <a:gd name="adj1" fmla="val 1200000"/>
            </a:avLst>
          </a:prstGeom>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6D545766-60F1-C9FF-1B83-7CEE7D3E4ECC}"/>
              </a:ext>
            </a:extLst>
          </p:cNvPr>
          <p:cNvCxnSpPr>
            <a:cxnSpLocks/>
            <a:endCxn id="76" idx="1"/>
          </p:cNvCxnSpPr>
          <p:nvPr/>
        </p:nvCxnSpPr>
        <p:spPr>
          <a:xfrm>
            <a:off x="6343232" y="3933107"/>
            <a:ext cx="4640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E39A9A1-723B-09F7-9B04-90DABAE1EDF0}"/>
              </a:ext>
            </a:extLst>
          </p:cNvPr>
          <p:cNvSpPr txBox="1"/>
          <p:nvPr/>
        </p:nvSpPr>
        <p:spPr>
          <a:xfrm>
            <a:off x="6810554" y="736678"/>
            <a:ext cx="968022" cy="369332"/>
          </a:xfrm>
          <a:prstGeom prst="rect">
            <a:avLst/>
          </a:prstGeom>
          <a:noFill/>
        </p:spPr>
        <p:txBody>
          <a:bodyPr wrap="none" rtlCol="0">
            <a:spAutoFit/>
          </a:bodyPr>
          <a:lstStyle/>
          <a:p>
            <a:pPr algn="ctr"/>
            <a:r>
              <a:rPr lang="en-US" b="1">
                <a:latin typeface="Times New Roman" panose="02020603050405020304" pitchFamily="18" charset="0"/>
                <a:cs typeface="Times New Roman" panose="02020603050405020304" pitchFamily="18" charset="0"/>
              </a:rPr>
              <a:t>Winner</a:t>
            </a:r>
          </a:p>
        </p:txBody>
      </p:sp>
      <p:cxnSp>
        <p:nvCxnSpPr>
          <p:cNvPr id="20" name="Connector: Elbow 19">
            <a:extLst>
              <a:ext uri="{FF2B5EF4-FFF2-40B4-BE49-F238E27FC236}">
                <a16:creationId xmlns:a16="http://schemas.microsoft.com/office/drawing/2014/main" id="{DABD8763-FD7D-2C4C-AC26-97CF650B1E3F}"/>
              </a:ext>
            </a:extLst>
          </p:cNvPr>
          <p:cNvCxnSpPr>
            <a:cxnSpLocks/>
            <a:stCxn id="9" idx="3"/>
          </p:cNvCxnSpPr>
          <p:nvPr/>
        </p:nvCxnSpPr>
        <p:spPr>
          <a:xfrm flipV="1">
            <a:off x="1562685" y="2730896"/>
            <a:ext cx="284747" cy="155129"/>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C4C82B98-3BFB-1A0E-C747-DF22BBE4BF54}"/>
              </a:ext>
            </a:extLst>
          </p:cNvPr>
          <p:cNvCxnSpPr>
            <a:stCxn id="11" idx="3"/>
          </p:cNvCxnSpPr>
          <p:nvPr/>
        </p:nvCxnSpPr>
        <p:spPr>
          <a:xfrm flipV="1">
            <a:off x="1562685" y="3455570"/>
            <a:ext cx="284747" cy="1483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C032D6DD-EED2-15BF-FA13-BBBAB9A1AA44}"/>
              </a:ext>
            </a:extLst>
          </p:cNvPr>
          <p:cNvCxnSpPr>
            <a:cxnSpLocks/>
            <a:stCxn id="10" idx="3"/>
          </p:cNvCxnSpPr>
          <p:nvPr/>
        </p:nvCxnSpPr>
        <p:spPr>
          <a:xfrm>
            <a:off x="1562685" y="3313147"/>
            <a:ext cx="303797" cy="142423"/>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2AAA0761-64DB-392A-D3EA-370BFC6351A4}"/>
              </a:ext>
            </a:extLst>
          </p:cNvPr>
          <p:cNvCxnSpPr>
            <a:stCxn id="7" idx="3"/>
          </p:cNvCxnSpPr>
          <p:nvPr/>
        </p:nvCxnSpPr>
        <p:spPr>
          <a:xfrm flipV="1">
            <a:off x="1562685" y="1980652"/>
            <a:ext cx="284747" cy="143375"/>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155DD36F-5E57-7131-F494-A8EE9496EA4A}"/>
              </a:ext>
            </a:extLst>
          </p:cNvPr>
          <p:cNvCxnSpPr>
            <a:stCxn id="15" idx="3"/>
          </p:cNvCxnSpPr>
          <p:nvPr/>
        </p:nvCxnSpPr>
        <p:spPr>
          <a:xfrm flipV="1">
            <a:off x="1562685" y="4998250"/>
            <a:ext cx="303797" cy="143702"/>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04A74BA3-173E-8867-1340-99091CB5191C}"/>
              </a:ext>
            </a:extLst>
          </p:cNvPr>
          <p:cNvCxnSpPr>
            <a:stCxn id="12" idx="3"/>
          </p:cNvCxnSpPr>
          <p:nvPr/>
        </p:nvCxnSpPr>
        <p:spPr>
          <a:xfrm>
            <a:off x="1562685" y="4079157"/>
            <a:ext cx="303797" cy="142994"/>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95EBFE32-0A34-EC24-241D-BAD961191A8A}"/>
              </a:ext>
            </a:extLst>
          </p:cNvPr>
          <p:cNvCxnSpPr>
            <a:stCxn id="16" idx="3"/>
          </p:cNvCxnSpPr>
          <p:nvPr/>
        </p:nvCxnSpPr>
        <p:spPr>
          <a:xfrm>
            <a:off x="1562685" y="5569075"/>
            <a:ext cx="284747" cy="147885"/>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B6304A72-A411-6D15-E7BD-6CCF4BE1EA9A}"/>
              </a:ext>
            </a:extLst>
          </p:cNvPr>
          <p:cNvCxnSpPr>
            <a:stCxn id="19" idx="3"/>
          </p:cNvCxnSpPr>
          <p:nvPr/>
        </p:nvCxnSpPr>
        <p:spPr>
          <a:xfrm flipV="1">
            <a:off x="1562685" y="6490252"/>
            <a:ext cx="303797" cy="149629"/>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42E9F8C7-0B61-B60A-766E-FB12D327CA39}"/>
              </a:ext>
            </a:extLst>
          </p:cNvPr>
          <p:cNvCxnSpPr>
            <a:cxnSpLocks/>
            <a:stCxn id="27" idx="3"/>
          </p:cNvCxnSpPr>
          <p:nvPr/>
        </p:nvCxnSpPr>
        <p:spPr>
          <a:xfrm flipV="1">
            <a:off x="3172710" y="6113264"/>
            <a:ext cx="143409" cy="188494"/>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FB3B955D-2834-3758-37FA-8EF7B5C6ED44}"/>
              </a:ext>
            </a:extLst>
          </p:cNvPr>
          <p:cNvCxnSpPr>
            <a:stCxn id="25" idx="3"/>
          </p:cNvCxnSpPr>
          <p:nvPr/>
        </p:nvCxnSpPr>
        <p:spPr>
          <a:xfrm>
            <a:off x="3172710" y="4746005"/>
            <a:ext cx="143408" cy="195422"/>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60F4A581-0261-75B3-55BC-E9234146DEE4}"/>
              </a:ext>
            </a:extLst>
          </p:cNvPr>
          <p:cNvCxnSpPr>
            <a:cxnSpLocks/>
            <a:stCxn id="32" idx="3"/>
          </p:cNvCxnSpPr>
          <p:nvPr/>
        </p:nvCxnSpPr>
        <p:spPr>
          <a:xfrm flipV="1">
            <a:off x="4828532" y="4933528"/>
            <a:ext cx="159703" cy="388898"/>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5C5C6650-1A9D-2C4B-B3FF-BDFE47BA9578}"/>
              </a:ext>
            </a:extLst>
          </p:cNvPr>
          <p:cNvCxnSpPr>
            <a:cxnSpLocks/>
          </p:cNvCxnSpPr>
          <p:nvPr/>
        </p:nvCxnSpPr>
        <p:spPr>
          <a:xfrm>
            <a:off x="3174314" y="1381178"/>
            <a:ext cx="143408" cy="439102"/>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5F3D2F14-529C-EF4C-944B-8A56E6957A7C}"/>
              </a:ext>
            </a:extLst>
          </p:cNvPr>
          <p:cNvCxnSpPr>
            <a:cxnSpLocks/>
          </p:cNvCxnSpPr>
          <p:nvPr/>
        </p:nvCxnSpPr>
        <p:spPr>
          <a:xfrm>
            <a:off x="4830103" y="2214264"/>
            <a:ext cx="141319" cy="526380"/>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16" name="Connector: Elbow 115">
            <a:extLst>
              <a:ext uri="{FF2B5EF4-FFF2-40B4-BE49-F238E27FC236}">
                <a16:creationId xmlns:a16="http://schemas.microsoft.com/office/drawing/2014/main" id="{35D94F67-8872-7F45-B0C2-2FB8109931E3}"/>
              </a:ext>
            </a:extLst>
          </p:cNvPr>
          <p:cNvCxnSpPr>
            <a:cxnSpLocks/>
          </p:cNvCxnSpPr>
          <p:nvPr/>
        </p:nvCxnSpPr>
        <p:spPr>
          <a:xfrm flipV="1">
            <a:off x="3173044" y="2971349"/>
            <a:ext cx="137392" cy="278731"/>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435DD2E5-680A-76B2-6B2E-A8835640FF9D}"/>
              </a:ext>
            </a:extLst>
          </p:cNvPr>
          <p:cNvCxnSpPr>
            <a:cxnSpLocks/>
          </p:cNvCxnSpPr>
          <p:nvPr/>
        </p:nvCxnSpPr>
        <p:spPr>
          <a:xfrm flipV="1">
            <a:off x="6189581" y="3931980"/>
            <a:ext cx="279229" cy="142039"/>
          </a:xfrm>
          <a:prstGeom prst="bentConnector3">
            <a:avLst>
              <a:gd name="adj1" fmla="val 53411"/>
            </a:avLst>
          </a:prstGeom>
          <a:ln w="38100"/>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BBF04BE5-C1BF-9BB8-A6BB-01F363E024EC}"/>
              </a:ext>
            </a:extLst>
          </p:cNvPr>
          <p:cNvSpPr txBox="1">
            <a:spLocks/>
          </p:cNvSpPr>
          <p:nvPr/>
        </p:nvSpPr>
        <p:spPr>
          <a:xfrm>
            <a:off x="1524000" y="71834"/>
            <a:ext cx="9144000" cy="74030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200" b="1">
                <a:latin typeface="Times New Roman" panose="02020603050405020304" pitchFamily="18" charset="0"/>
                <a:cs typeface="Times New Roman" panose="02020603050405020304" pitchFamily="18" charset="0"/>
              </a:rPr>
              <a:t>Tournament</a:t>
            </a:r>
            <a:endParaRPr lang="en-US" sz="36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0806D7C-A44B-6021-C449-8E268A455387}"/>
              </a:ext>
            </a:extLst>
          </p:cNvPr>
          <p:cNvSpPr txBox="1"/>
          <p:nvPr/>
        </p:nvSpPr>
        <p:spPr>
          <a:xfrm>
            <a:off x="5767368" y="1107396"/>
            <a:ext cx="6213823" cy="2554545"/>
          </a:xfrm>
          <a:prstGeom prst="rect">
            <a:avLst/>
          </a:prstGeom>
          <a:noFill/>
        </p:spPr>
        <p:txBody>
          <a:bodyPr wrap="square" rtlCol="0">
            <a:spAutoFit/>
          </a:bodyPr>
          <a:lstStyle/>
          <a:p>
            <a:pPr marL="285750" indent="-285750">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FPS are highly competitive</a:t>
            </a:r>
          </a:p>
          <a:p>
            <a:pPr marL="285750" indent="-285750">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15 users were asked to participate in a tournament</a:t>
            </a:r>
          </a:p>
          <a:p>
            <a:pPr marL="285750" indent="-285750">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Winner received an NVIDIA RTX 3090 </a:t>
            </a:r>
          </a:p>
        </p:txBody>
      </p:sp>
      <p:sp>
        <p:nvSpPr>
          <p:cNvPr id="42" name="Slide Number Placeholder 41">
            <a:extLst>
              <a:ext uri="{FF2B5EF4-FFF2-40B4-BE49-F238E27FC236}">
                <a16:creationId xmlns:a16="http://schemas.microsoft.com/office/drawing/2014/main" id="{7543E031-58B9-02BB-DAC1-BEFBACC75F86}"/>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40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ppt_w</p:attrName>
                                        </p:attrNameLst>
                                      </p:cBhvr>
                                      <p:tavLst>
                                        <p:tav tm="0">
                                          <p:val>
                                            <p:fltVal val="0"/>
                                          </p:val>
                                        </p:tav>
                                        <p:tav tm="100000">
                                          <p:val>
                                            <p:strVal val="#ppt_w"/>
                                          </p:val>
                                        </p:tav>
                                      </p:tavLst>
                                    </p:anim>
                                    <p:anim calcmode="lin" valueType="num">
                                      <p:cBhvr>
                                        <p:cTn id="53" dur="1000" fill="hold"/>
                                        <p:tgtEl>
                                          <p:spTgt spid="11"/>
                                        </p:tgtEl>
                                        <p:attrNameLst>
                                          <p:attrName>ppt_h</p:attrName>
                                        </p:attrNameLst>
                                      </p:cBhvr>
                                      <p:tavLst>
                                        <p:tav tm="0">
                                          <p:val>
                                            <p:fltVal val="0"/>
                                          </p:val>
                                        </p:tav>
                                        <p:tav tm="100000">
                                          <p:val>
                                            <p:strVal val="#ppt_h"/>
                                          </p:val>
                                        </p:tav>
                                      </p:tavLst>
                                    </p:anim>
                                    <p:anim calcmode="lin" valueType="num">
                                      <p:cBhvr>
                                        <p:cTn id="54" dur="1000" fill="hold"/>
                                        <p:tgtEl>
                                          <p:spTgt spid="11"/>
                                        </p:tgtEl>
                                        <p:attrNameLst>
                                          <p:attrName>style.rotation</p:attrName>
                                        </p:attrNameLst>
                                      </p:cBhvr>
                                      <p:tavLst>
                                        <p:tav tm="0">
                                          <p:val>
                                            <p:fltVal val="90"/>
                                          </p:val>
                                        </p:tav>
                                        <p:tav tm="100000">
                                          <p:val>
                                            <p:fltVal val="0"/>
                                          </p:val>
                                        </p:tav>
                                      </p:tavLst>
                                    </p:anim>
                                    <p:animEffect transition="in" filter="fade">
                                      <p:cBhvr>
                                        <p:cTn id="55" dur="1000"/>
                                        <p:tgtEl>
                                          <p:spTgt spid="11"/>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fltVal val="0"/>
                                          </p:val>
                                        </p:tav>
                                        <p:tav tm="100000">
                                          <p:val>
                                            <p:strVal val="#ppt_w"/>
                                          </p:val>
                                        </p:tav>
                                      </p:tavLst>
                                    </p:anim>
                                    <p:anim calcmode="lin" valueType="num">
                                      <p:cBhvr>
                                        <p:cTn id="59" dur="1000" fill="hold"/>
                                        <p:tgtEl>
                                          <p:spTgt spid="12"/>
                                        </p:tgtEl>
                                        <p:attrNameLst>
                                          <p:attrName>ppt_h</p:attrName>
                                        </p:attrNameLst>
                                      </p:cBhvr>
                                      <p:tavLst>
                                        <p:tav tm="0">
                                          <p:val>
                                            <p:fltVal val="0"/>
                                          </p:val>
                                        </p:tav>
                                        <p:tav tm="100000">
                                          <p:val>
                                            <p:strVal val="#ppt_h"/>
                                          </p:val>
                                        </p:tav>
                                      </p:tavLst>
                                    </p:anim>
                                    <p:anim calcmode="lin" valueType="num">
                                      <p:cBhvr>
                                        <p:cTn id="60" dur="1000" fill="hold"/>
                                        <p:tgtEl>
                                          <p:spTgt spid="12"/>
                                        </p:tgtEl>
                                        <p:attrNameLst>
                                          <p:attrName>style.rotation</p:attrName>
                                        </p:attrNameLst>
                                      </p:cBhvr>
                                      <p:tavLst>
                                        <p:tav tm="0">
                                          <p:val>
                                            <p:fltVal val="90"/>
                                          </p:val>
                                        </p:tav>
                                        <p:tav tm="100000">
                                          <p:val>
                                            <p:fltVal val="0"/>
                                          </p:val>
                                        </p:tav>
                                      </p:tavLst>
                                    </p:anim>
                                    <p:animEffect transition="in" filter="fade">
                                      <p:cBhvr>
                                        <p:cTn id="61" dur="1000"/>
                                        <p:tgtEl>
                                          <p:spTgt spid="12"/>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1000" fill="hold"/>
                                        <p:tgtEl>
                                          <p:spTgt spid="15"/>
                                        </p:tgtEl>
                                        <p:attrNameLst>
                                          <p:attrName>ppt_w</p:attrName>
                                        </p:attrNameLst>
                                      </p:cBhvr>
                                      <p:tavLst>
                                        <p:tav tm="0">
                                          <p:val>
                                            <p:fltVal val="0"/>
                                          </p:val>
                                        </p:tav>
                                        <p:tav tm="100000">
                                          <p:val>
                                            <p:strVal val="#ppt_w"/>
                                          </p:val>
                                        </p:tav>
                                      </p:tavLst>
                                    </p:anim>
                                    <p:anim calcmode="lin" valueType="num">
                                      <p:cBhvr>
                                        <p:cTn id="77" dur="1000" fill="hold"/>
                                        <p:tgtEl>
                                          <p:spTgt spid="15"/>
                                        </p:tgtEl>
                                        <p:attrNameLst>
                                          <p:attrName>ppt_h</p:attrName>
                                        </p:attrNameLst>
                                      </p:cBhvr>
                                      <p:tavLst>
                                        <p:tav tm="0">
                                          <p:val>
                                            <p:fltVal val="0"/>
                                          </p:val>
                                        </p:tav>
                                        <p:tav tm="100000">
                                          <p:val>
                                            <p:strVal val="#ppt_h"/>
                                          </p:val>
                                        </p:tav>
                                      </p:tavLst>
                                    </p:anim>
                                    <p:anim calcmode="lin" valueType="num">
                                      <p:cBhvr>
                                        <p:cTn id="78" dur="1000" fill="hold"/>
                                        <p:tgtEl>
                                          <p:spTgt spid="15"/>
                                        </p:tgtEl>
                                        <p:attrNameLst>
                                          <p:attrName>style.rotation</p:attrName>
                                        </p:attrNameLst>
                                      </p:cBhvr>
                                      <p:tavLst>
                                        <p:tav tm="0">
                                          <p:val>
                                            <p:fltVal val="90"/>
                                          </p:val>
                                        </p:tav>
                                        <p:tav tm="100000">
                                          <p:val>
                                            <p:fltVal val="0"/>
                                          </p:val>
                                        </p:tav>
                                      </p:tavLst>
                                    </p:anim>
                                    <p:animEffect transition="in" filter="fade">
                                      <p:cBhvr>
                                        <p:cTn id="79" dur="1000"/>
                                        <p:tgtEl>
                                          <p:spTgt spid="15"/>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1000" fill="hold"/>
                                        <p:tgtEl>
                                          <p:spTgt spid="16"/>
                                        </p:tgtEl>
                                        <p:attrNameLst>
                                          <p:attrName>ppt_w</p:attrName>
                                        </p:attrNameLst>
                                      </p:cBhvr>
                                      <p:tavLst>
                                        <p:tav tm="0">
                                          <p:val>
                                            <p:fltVal val="0"/>
                                          </p:val>
                                        </p:tav>
                                        <p:tav tm="100000">
                                          <p:val>
                                            <p:strVal val="#ppt_w"/>
                                          </p:val>
                                        </p:tav>
                                      </p:tavLst>
                                    </p:anim>
                                    <p:anim calcmode="lin" valueType="num">
                                      <p:cBhvr>
                                        <p:cTn id="83" dur="1000" fill="hold"/>
                                        <p:tgtEl>
                                          <p:spTgt spid="16"/>
                                        </p:tgtEl>
                                        <p:attrNameLst>
                                          <p:attrName>ppt_h</p:attrName>
                                        </p:attrNameLst>
                                      </p:cBhvr>
                                      <p:tavLst>
                                        <p:tav tm="0">
                                          <p:val>
                                            <p:fltVal val="0"/>
                                          </p:val>
                                        </p:tav>
                                        <p:tav tm="100000">
                                          <p:val>
                                            <p:strVal val="#ppt_h"/>
                                          </p:val>
                                        </p:tav>
                                      </p:tavLst>
                                    </p:anim>
                                    <p:anim calcmode="lin" valueType="num">
                                      <p:cBhvr>
                                        <p:cTn id="84" dur="1000" fill="hold"/>
                                        <p:tgtEl>
                                          <p:spTgt spid="16"/>
                                        </p:tgtEl>
                                        <p:attrNameLst>
                                          <p:attrName>style.rotation</p:attrName>
                                        </p:attrNameLst>
                                      </p:cBhvr>
                                      <p:tavLst>
                                        <p:tav tm="0">
                                          <p:val>
                                            <p:fltVal val="90"/>
                                          </p:val>
                                        </p:tav>
                                        <p:tav tm="100000">
                                          <p:val>
                                            <p:fltVal val="0"/>
                                          </p:val>
                                        </p:tav>
                                      </p:tavLst>
                                    </p:anim>
                                    <p:animEffect transition="in" filter="fade">
                                      <p:cBhvr>
                                        <p:cTn id="85" dur="1000"/>
                                        <p:tgtEl>
                                          <p:spTgt spid="16"/>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ppt_w</p:attrName>
                                        </p:attrNameLst>
                                      </p:cBhvr>
                                      <p:tavLst>
                                        <p:tav tm="0">
                                          <p:val>
                                            <p:fltVal val="0"/>
                                          </p:val>
                                        </p:tav>
                                        <p:tav tm="100000">
                                          <p:val>
                                            <p:strVal val="#ppt_w"/>
                                          </p:val>
                                        </p:tav>
                                      </p:tavLst>
                                    </p:anim>
                                    <p:anim calcmode="lin" valueType="num">
                                      <p:cBhvr>
                                        <p:cTn id="89" dur="1000" fill="hold"/>
                                        <p:tgtEl>
                                          <p:spTgt spid="17"/>
                                        </p:tgtEl>
                                        <p:attrNameLst>
                                          <p:attrName>ppt_h</p:attrName>
                                        </p:attrNameLst>
                                      </p:cBhvr>
                                      <p:tavLst>
                                        <p:tav tm="0">
                                          <p:val>
                                            <p:fltVal val="0"/>
                                          </p:val>
                                        </p:tav>
                                        <p:tav tm="100000">
                                          <p:val>
                                            <p:strVal val="#ppt_h"/>
                                          </p:val>
                                        </p:tav>
                                      </p:tavLst>
                                    </p:anim>
                                    <p:anim calcmode="lin" valueType="num">
                                      <p:cBhvr>
                                        <p:cTn id="90" dur="1000" fill="hold"/>
                                        <p:tgtEl>
                                          <p:spTgt spid="17"/>
                                        </p:tgtEl>
                                        <p:attrNameLst>
                                          <p:attrName>style.rotation</p:attrName>
                                        </p:attrNameLst>
                                      </p:cBhvr>
                                      <p:tavLst>
                                        <p:tav tm="0">
                                          <p:val>
                                            <p:fltVal val="90"/>
                                          </p:val>
                                        </p:tav>
                                        <p:tav tm="100000">
                                          <p:val>
                                            <p:fltVal val="0"/>
                                          </p:val>
                                        </p:tav>
                                      </p:tavLst>
                                    </p:anim>
                                    <p:animEffect transition="in" filter="fade">
                                      <p:cBhvr>
                                        <p:cTn id="91" dur="1000"/>
                                        <p:tgtEl>
                                          <p:spTgt spid="17"/>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p:cTn id="94" dur="1000" fill="hold"/>
                                        <p:tgtEl>
                                          <p:spTgt spid="18"/>
                                        </p:tgtEl>
                                        <p:attrNameLst>
                                          <p:attrName>ppt_w</p:attrName>
                                        </p:attrNameLst>
                                      </p:cBhvr>
                                      <p:tavLst>
                                        <p:tav tm="0">
                                          <p:val>
                                            <p:fltVal val="0"/>
                                          </p:val>
                                        </p:tav>
                                        <p:tav tm="100000">
                                          <p:val>
                                            <p:strVal val="#ppt_w"/>
                                          </p:val>
                                        </p:tav>
                                      </p:tavLst>
                                    </p:anim>
                                    <p:anim calcmode="lin" valueType="num">
                                      <p:cBhvr>
                                        <p:cTn id="95" dur="1000" fill="hold"/>
                                        <p:tgtEl>
                                          <p:spTgt spid="18"/>
                                        </p:tgtEl>
                                        <p:attrNameLst>
                                          <p:attrName>ppt_h</p:attrName>
                                        </p:attrNameLst>
                                      </p:cBhvr>
                                      <p:tavLst>
                                        <p:tav tm="0">
                                          <p:val>
                                            <p:fltVal val="0"/>
                                          </p:val>
                                        </p:tav>
                                        <p:tav tm="100000">
                                          <p:val>
                                            <p:strVal val="#ppt_h"/>
                                          </p:val>
                                        </p:tav>
                                      </p:tavLst>
                                    </p:anim>
                                    <p:anim calcmode="lin" valueType="num">
                                      <p:cBhvr>
                                        <p:cTn id="96" dur="1000" fill="hold"/>
                                        <p:tgtEl>
                                          <p:spTgt spid="18"/>
                                        </p:tgtEl>
                                        <p:attrNameLst>
                                          <p:attrName>style.rotation</p:attrName>
                                        </p:attrNameLst>
                                      </p:cBhvr>
                                      <p:tavLst>
                                        <p:tav tm="0">
                                          <p:val>
                                            <p:fltVal val="90"/>
                                          </p:val>
                                        </p:tav>
                                        <p:tav tm="100000">
                                          <p:val>
                                            <p:fltVal val="0"/>
                                          </p:val>
                                        </p:tav>
                                      </p:tavLst>
                                    </p:anim>
                                    <p:animEffect transition="in" filter="fade">
                                      <p:cBhvr>
                                        <p:cTn id="97" dur="1000"/>
                                        <p:tgtEl>
                                          <p:spTgt spid="18"/>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19"/>
                                        </p:tgtEl>
                                        <p:attrNameLst>
                                          <p:attrName>style.visibility</p:attrName>
                                        </p:attrNameLst>
                                      </p:cBhvr>
                                      <p:to>
                                        <p:strVal val="visible"/>
                                      </p:to>
                                    </p:set>
                                    <p:anim calcmode="lin" valueType="num">
                                      <p:cBhvr>
                                        <p:cTn id="100" dur="1000" fill="hold"/>
                                        <p:tgtEl>
                                          <p:spTgt spid="19"/>
                                        </p:tgtEl>
                                        <p:attrNameLst>
                                          <p:attrName>ppt_w</p:attrName>
                                        </p:attrNameLst>
                                      </p:cBhvr>
                                      <p:tavLst>
                                        <p:tav tm="0">
                                          <p:val>
                                            <p:fltVal val="0"/>
                                          </p:val>
                                        </p:tav>
                                        <p:tav tm="100000">
                                          <p:val>
                                            <p:strVal val="#ppt_w"/>
                                          </p:val>
                                        </p:tav>
                                      </p:tavLst>
                                    </p:anim>
                                    <p:anim calcmode="lin" valueType="num">
                                      <p:cBhvr>
                                        <p:cTn id="101" dur="1000" fill="hold"/>
                                        <p:tgtEl>
                                          <p:spTgt spid="19"/>
                                        </p:tgtEl>
                                        <p:attrNameLst>
                                          <p:attrName>ppt_h</p:attrName>
                                        </p:attrNameLst>
                                      </p:cBhvr>
                                      <p:tavLst>
                                        <p:tav tm="0">
                                          <p:val>
                                            <p:fltVal val="0"/>
                                          </p:val>
                                        </p:tav>
                                        <p:tav tm="100000">
                                          <p:val>
                                            <p:strVal val="#ppt_h"/>
                                          </p:val>
                                        </p:tav>
                                      </p:tavLst>
                                    </p:anim>
                                    <p:anim calcmode="lin" valueType="num">
                                      <p:cBhvr>
                                        <p:cTn id="102" dur="1000" fill="hold"/>
                                        <p:tgtEl>
                                          <p:spTgt spid="19"/>
                                        </p:tgtEl>
                                        <p:attrNameLst>
                                          <p:attrName>style.rotation</p:attrName>
                                        </p:attrNameLst>
                                      </p:cBhvr>
                                      <p:tavLst>
                                        <p:tav tm="0">
                                          <p:val>
                                            <p:fltVal val="90"/>
                                          </p:val>
                                        </p:tav>
                                        <p:tav tm="100000">
                                          <p:val>
                                            <p:fltVal val="0"/>
                                          </p:val>
                                        </p:tav>
                                      </p:tavLst>
                                    </p:anim>
                                    <p:animEffect transition="in" filter="fade">
                                      <p:cBhvr>
                                        <p:cTn id="103" dur="1000"/>
                                        <p:tgtEl>
                                          <p:spTgt spid="19"/>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1000" fill="hold"/>
                                        <p:tgtEl>
                                          <p:spTgt spid="22"/>
                                        </p:tgtEl>
                                        <p:attrNameLst>
                                          <p:attrName>ppt_w</p:attrName>
                                        </p:attrNameLst>
                                      </p:cBhvr>
                                      <p:tavLst>
                                        <p:tav tm="0">
                                          <p:val>
                                            <p:fltVal val="0"/>
                                          </p:val>
                                        </p:tav>
                                        <p:tav tm="100000">
                                          <p:val>
                                            <p:strVal val="#ppt_w"/>
                                          </p:val>
                                        </p:tav>
                                      </p:tavLst>
                                    </p:anim>
                                    <p:anim calcmode="lin" valueType="num">
                                      <p:cBhvr>
                                        <p:cTn id="107" dur="1000" fill="hold"/>
                                        <p:tgtEl>
                                          <p:spTgt spid="22"/>
                                        </p:tgtEl>
                                        <p:attrNameLst>
                                          <p:attrName>ppt_h</p:attrName>
                                        </p:attrNameLst>
                                      </p:cBhvr>
                                      <p:tavLst>
                                        <p:tav tm="0">
                                          <p:val>
                                            <p:fltVal val="0"/>
                                          </p:val>
                                        </p:tav>
                                        <p:tav tm="100000">
                                          <p:val>
                                            <p:strVal val="#ppt_h"/>
                                          </p:val>
                                        </p:tav>
                                      </p:tavLst>
                                    </p:anim>
                                    <p:anim calcmode="lin" valueType="num">
                                      <p:cBhvr>
                                        <p:cTn id="108" dur="1000" fill="hold"/>
                                        <p:tgtEl>
                                          <p:spTgt spid="22"/>
                                        </p:tgtEl>
                                        <p:attrNameLst>
                                          <p:attrName>style.rotation</p:attrName>
                                        </p:attrNameLst>
                                      </p:cBhvr>
                                      <p:tavLst>
                                        <p:tav tm="0">
                                          <p:val>
                                            <p:fltVal val="90"/>
                                          </p:val>
                                        </p:tav>
                                        <p:tav tm="100000">
                                          <p:val>
                                            <p:fltVal val="0"/>
                                          </p:val>
                                        </p:tav>
                                      </p:tavLst>
                                    </p:anim>
                                    <p:animEffect transition="in" filter="fade">
                                      <p:cBhvr>
                                        <p:cTn id="109" dur="1000"/>
                                        <p:tgtEl>
                                          <p:spTgt spid="22"/>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1000" fill="hold"/>
                                        <p:tgtEl>
                                          <p:spTgt spid="23"/>
                                        </p:tgtEl>
                                        <p:attrNameLst>
                                          <p:attrName>ppt_w</p:attrName>
                                        </p:attrNameLst>
                                      </p:cBhvr>
                                      <p:tavLst>
                                        <p:tav tm="0">
                                          <p:val>
                                            <p:fltVal val="0"/>
                                          </p:val>
                                        </p:tav>
                                        <p:tav tm="100000">
                                          <p:val>
                                            <p:strVal val="#ppt_w"/>
                                          </p:val>
                                        </p:tav>
                                      </p:tavLst>
                                    </p:anim>
                                    <p:anim calcmode="lin" valueType="num">
                                      <p:cBhvr>
                                        <p:cTn id="113" dur="1000" fill="hold"/>
                                        <p:tgtEl>
                                          <p:spTgt spid="23"/>
                                        </p:tgtEl>
                                        <p:attrNameLst>
                                          <p:attrName>ppt_h</p:attrName>
                                        </p:attrNameLst>
                                      </p:cBhvr>
                                      <p:tavLst>
                                        <p:tav tm="0">
                                          <p:val>
                                            <p:fltVal val="0"/>
                                          </p:val>
                                        </p:tav>
                                        <p:tav tm="100000">
                                          <p:val>
                                            <p:strVal val="#ppt_h"/>
                                          </p:val>
                                        </p:tav>
                                      </p:tavLst>
                                    </p:anim>
                                    <p:anim calcmode="lin" valueType="num">
                                      <p:cBhvr>
                                        <p:cTn id="114" dur="1000" fill="hold"/>
                                        <p:tgtEl>
                                          <p:spTgt spid="23"/>
                                        </p:tgtEl>
                                        <p:attrNameLst>
                                          <p:attrName>style.rotation</p:attrName>
                                        </p:attrNameLst>
                                      </p:cBhvr>
                                      <p:tavLst>
                                        <p:tav tm="0">
                                          <p:val>
                                            <p:fltVal val="90"/>
                                          </p:val>
                                        </p:tav>
                                        <p:tav tm="100000">
                                          <p:val>
                                            <p:fltVal val="0"/>
                                          </p:val>
                                        </p:tav>
                                      </p:tavLst>
                                    </p:anim>
                                    <p:animEffect transition="in" filter="fade">
                                      <p:cBhvr>
                                        <p:cTn id="115" dur="1000"/>
                                        <p:tgtEl>
                                          <p:spTgt spid="23"/>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1000" fill="hold"/>
                                        <p:tgtEl>
                                          <p:spTgt spid="24"/>
                                        </p:tgtEl>
                                        <p:attrNameLst>
                                          <p:attrName>ppt_w</p:attrName>
                                        </p:attrNameLst>
                                      </p:cBhvr>
                                      <p:tavLst>
                                        <p:tav tm="0">
                                          <p:val>
                                            <p:fltVal val="0"/>
                                          </p:val>
                                        </p:tav>
                                        <p:tav tm="100000">
                                          <p:val>
                                            <p:strVal val="#ppt_w"/>
                                          </p:val>
                                        </p:tav>
                                      </p:tavLst>
                                    </p:anim>
                                    <p:anim calcmode="lin" valueType="num">
                                      <p:cBhvr>
                                        <p:cTn id="119" dur="1000" fill="hold"/>
                                        <p:tgtEl>
                                          <p:spTgt spid="24"/>
                                        </p:tgtEl>
                                        <p:attrNameLst>
                                          <p:attrName>ppt_h</p:attrName>
                                        </p:attrNameLst>
                                      </p:cBhvr>
                                      <p:tavLst>
                                        <p:tav tm="0">
                                          <p:val>
                                            <p:fltVal val="0"/>
                                          </p:val>
                                        </p:tav>
                                        <p:tav tm="100000">
                                          <p:val>
                                            <p:strVal val="#ppt_h"/>
                                          </p:val>
                                        </p:tav>
                                      </p:tavLst>
                                    </p:anim>
                                    <p:anim calcmode="lin" valueType="num">
                                      <p:cBhvr>
                                        <p:cTn id="120" dur="1000" fill="hold"/>
                                        <p:tgtEl>
                                          <p:spTgt spid="24"/>
                                        </p:tgtEl>
                                        <p:attrNameLst>
                                          <p:attrName>style.rotation</p:attrName>
                                        </p:attrNameLst>
                                      </p:cBhvr>
                                      <p:tavLst>
                                        <p:tav tm="0">
                                          <p:val>
                                            <p:fltVal val="90"/>
                                          </p:val>
                                        </p:tav>
                                        <p:tav tm="100000">
                                          <p:val>
                                            <p:fltVal val="0"/>
                                          </p:val>
                                        </p:tav>
                                      </p:tavLst>
                                    </p:anim>
                                    <p:animEffect transition="in" filter="fade">
                                      <p:cBhvr>
                                        <p:cTn id="121" dur="1000"/>
                                        <p:tgtEl>
                                          <p:spTgt spid="24"/>
                                        </p:tgtEl>
                                      </p:cBhvr>
                                    </p:animEffect>
                                  </p:childTnLst>
                                </p:cTn>
                              </p:par>
                              <p:par>
                                <p:cTn id="122" presetID="31" presetClass="entr" presetSubtype="0"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1000" fill="hold"/>
                                        <p:tgtEl>
                                          <p:spTgt spid="25"/>
                                        </p:tgtEl>
                                        <p:attrNameLst>
                                          <p:attrName>ppt_w</p:attrName>
                                        </p:attrNameLst>
                                      </p:cBhvr>
                                      <p:tavLst>
                                        <p:tav tm="0">
                                          <p:val>
                                            <p:fltVal val="0"/>
                                          </p:val>
                                        </p:tav>
                                        <p:tav tm="100000">
                                          <p:val>
                                            <p:strVal val="#ppt_w"/>
                                          </p:val>
                                        </p:tav>
                                      </p:tavLst>
                                    </p:anim>
                                    <p:anim calcmode="lin" valueType="num">
                                      <p:cBhvr>
                                        <p:cTn id="125" dur="1000" fill="hold"/>
                                        <p:tgtEl>
                                          <p:spTgt spid="25"/>
                                        </p:tgtEl>
                                        <p:attrNameLst>
                                          <p:attrName>ppt_h</p:attrName>
                                        </p:attrNameLst>
                                      </p:cBhvr>
                                      <p:tavLst>
                                        <p:tav tm="0">
                                          <p:val>
                                            <p:fltVal val="0"/>
                                          </p:val>
                                        </p:tav>
                                        <p:tav tm="100000">
                                          <p:val>
                                            <p:strVal val="#ppt_h"/>
                                          </p:val>
                                        </p:tav>
                                      </p:tavLst>
                                    </p:anim>
                                    <p:anim calcmode="lin" valueType="num">
                                      <p:cBhvr>
                                        <p:cTn id="126" dur="1000" fill="hold"/>
                                        <p:tgtEl>
                                          <p:spTgt spid="25"/>
                                        </p:tgtEl>
                                        <p:attrNameLst>
                                          <p:attrName>style.rotation</p:attrName>
                                        </p:attrNameLst>
                                      </p:cBhvr>
                                      <p:tavLst>
                                        <p:tav tm="0">
                                          <p:val>
                                            <p:fltVal val="90"/>
                                          </p:val>
                                        </p:tav>
                                        <p:tav tm="100000">
                                          <p:val>
                                            <p:fltVal val="0"/>
                                          </p:val>
                                        </p:tav>
                                      </p:tavLst>
                                    </p:anim>
                                    <p:animEffect transition="in" filter="fade">
                                      <p:cBhvr>
                                        <p:cTn id="127" dur="1000"/>
                                        <p:tgtEl>
                                          <p:spTgt spid="25"/>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6"/>
                                        </p:tgtEl>
                                        <p:attrNameLst>
                                          <p:attrName>style.visibility</p:attrName>
                                        </p:attrNameLst>
                                      </p:cBhvr>
                                      <p:to>
                                        <p:strVal val="visible"/>
                                      </p:to>
                                    </p:set>
                                    <p:anim calcmode="lin" valueType="num">
                                      <p:cBhvr>
                                        <p:cTn id="130" dur="1000" fill="hold"/>
                                        <p:tgtEl>
                                          <p:spTgt spid="26"/>
                                        </p:tgtEl>
                                        <p:attrNameLst>
                                          <p:attrName>ppt_w</p:attrName>
                                        </p:attrNameLst>
                                      </p:cBhvr>
                                      <p:tavLst>
                                        <p:tav tm="0">
                                          <p:val>
                                            <p:fltVal val="0"/>
                                          </p:val>
                                        </p:tav>
                                        <p:tav tm="100000">
                                          <p:val>
                                            <p:strVal val="#ppt_w"/>
                                          </p:val>
                                        </p:tav>
                                      </p:tavLst>
                                    </p:anim>
                                    <p:anim calcmode="lin" valueType="num">
                                      <p:cBhvr>
                                        <p:cTn id="131" dur="1000" fill="hold"/>
                                        <p:tgtEl>
                                          <p:spTgt spid="26"/>
                                        </p:tgtEl>
                                        <p:attrNameLst>
                                          <p:attrName>ppt_h</p:attrName>
                                        </p:attrNameLst>
                                      </p:cBhvr>
                                      <p:tavLst>
                                        <p:tav tm="0">
                                          <p:val>
                                            <p:fltVal val="0"/>
                                          </p:val>
                                        </p:tav>
                                        <p:tav tm="100000">
                                          <p:val>
                                            <p:strVal val="#ppt_h"/>
                                          </p:val>
                                        </p:tav>
                                      </p:tavLst>
                                    </p:anim>
                                    <p:anim calcmode="lin" valueType="num">
                                      <p:cBhvr>
                                        <p:cTn id="132" dur="1000" fill="hold"/>
                                        <p:tgtEl>
                                          <p:spTgt spid="26"/>
                                        </p:tgtEl>
                                        <p:attrNameLst>
                                          <p:attrName>style.rotation</p:attrName>
                                        </p:attrNameLst>
                                      </p:cBhvr>
                                      <p:tavLst>
                                        <p:tav tm="0">
                                          <p:val>
                                            <p:fltVal val="90"/>
                                          </p:val>
                                        </p:tav>
                                        <p:tav tm="100000">
                                          <p:val>
                                            <p:fltVal val="0"/>
                                          </p:val>
                                        </p:tav>
                                      </p:tavLst>
                                    </p:anim>
                                    <p:animEffect transition="in" filter="fade">
                                      <p:cBhvr>
                                        <p:cTn id="133" dur="1000"/>
                                        <p:tgtEl>
                                          <p:spTgt spid="26"/>
                                        </p:tgtEl>
                                      </p:cBhvr>
                                    </p:animEffect>
                                  </p:childTnLst>
                                </p:cTn>
                              </p:par>
                              <p:par>
                                <p:cTn id="134" presetID="31" presetClass="entr" presetSubtype="0" fill="hold" grpId="0" nodeType="withEffect">
                                  <p:stCondLst>
                                    <p:cond delay="0"/>
                                  </p:stCondLst>
                                  <p:childTnLst>
                                    <p:set>
                                      <p:cBhvr>
                                        <p:cTn id="135" dur="1" fill="hold">
                                          <p:stCondLst>
                                            <p:cond delay="0"/>
                                          </p:stCondLst>
                                        </p:cTn>
                                        <p:tgtEl>
                                          <p:spTgt spid="27"/>
                                        </p:tgtEl>
                                        <p:attrNameLst>
                                          <p:attrName>style.visibility</p:attrName>
                                        </p:attrNameLst>
                                      </p:cBhvr>
                                      <p:to>
                                        <p:strVal val="visible"/>
                                      </p:to>
                                    </p:set>
                                    <p:anim calcmode="lin" valueType="num">
                                      <p:cBhvr>
                                        <p:cTn id="136" dur="1000" fill="hold"/>
                                        <p:tgtEl>
                                          <p:spTgt spid="27"/>
                                        </p:tgtEl>
                                        <p:attrNameLst>
                                          <p:attrName>ppt_w</p:attrName>
                                        </p:attrNameLst>
                                      </p:cBhvr>
                                      <p:tavLst>
                                        <p:tav tm="0">
                                          <p:val>
                                            <p:fltVal val="0"/>
                                          </p:val>
                                        </p:tav>
                                        <p:tav tm="100000">
                                          <p:val>
                                            <p:strVal val="#ppt_w"/>
                                          </p:val>
                                        </p:tav>
                                      </p:tavLst>
                                    </p:anim>
                                    <p:anim calcmode="lin" valueType="num">
                                      <p:cBhvr>
                                        <p:cTn id="137" dur="1000" fill="hold"/>
                                        <p:tgtEl>
                                          <p:spTgt spid="27"/>
                                        </p:tgtEl>
                                        <p:attrNameLst>
                                          <p:attrName>ppt_h</p:attrName>
                                        </p:attrNameLst>
                                      </p:cBhvr>
                                      <p:tavLst>
                                        <p:tav tm="0">
                                          <p:val>
                                            <p:fltVal val="0"/>
                                          </p:val>
                                        </p:tav>
                                        <p:tav tm="100000">
                                          <p:val>
                                            <p:strVal val="#ppt_h"/>
                                          </p:val>
                                        </p:tav>
                                      </p:tavLst>
                                    </p:anim>
                                    <p:anim calcmode="lin" valueType="num">
                                      <p:cBhvr>
                                        <p:cTn id="138" dur="1000" fill="hold"/>
                                        <p:tgtEl>
                                          <p:spTgt spid="27"/>
                                        </p:tgtEl>
                                        <p:attrNameLst>
                                          <p:attrName>style.rotation</p:attrName>
                                        </p:attrNameLst>
                                      </p:cBhvr>
                                      <p:tavLst>
                                        <p:tav tm="0">
                                          <p:val>
                                            <p:fltVal val="90"/>
                                          </p:val>
                                        </p:tav>
                                        <p:tav tm="100000">
                                          <p:val>
                                            <p:fltVal val="0"/>
                                          </p:val>
                                        </p:tav>
                                      </p:tavLst>
                                    </p:anim>
                                    <p:animEffect transition="in" filter="fade">
                                      <p:cBhvr>
                                        <p:cTn id="139" dur="1000"/>
                                        <p:tgtEl>
                                          <p:spTgt spid="27"/>
                                        </p:tgtEl>
                                      </p:cBhvr>
                                    </p:animEffect>
                                  </p:childTnLst>
                                </p:cTn>
                              </p:par>
                              <p:par>
                                <p:cTn id="140" presetID="31" presetClass="entr" presetSubtype="0" fill="hold" grpId="0"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 calcmode="lin" valueType="num">
                                      <p:cBhvr>
                                        <p:cTn id="144" dur="1000" fill="hold"/>
                                        <p:tgtEl>
                                          <p:spTgt spid="28"/>
                                        </p:tgtEl>
                                        <p:attrNameLst>
                                          <p:attrName>style.rotation</p:attrName>
                                        </p:attrNameLst>
                                      </p:cBhvr>
                                      <p:tavLst>
                                        <p:tav tm="0">
                                          <p:val>
                                            <p:fltVal val="90"/>
                                          </p:val>
                                        </p:tav>
                                        <p:tav tm="100000">
                                          <p:val>
                                            <p:fltVal val="0"/>
                                          </p:val>
                                        </p:tav>
                                      </p:tavLst>
                                    </p:anim>
                                    <p:animEffect transition="in" filter="fade">
                                      <p:cBhvr>
                                        <p:cTn id="145" dur="1000"/>
                                        <p:tgtEl>
                                          <p:spTgt spid="28"/>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29"/>
                                        </p:tgtEl>
                                        <p:attrNameLst>
                                          <p:attrName>style.visibility</p:attrName>
                                        </p:attrNameLst>
                                      </p:cBhvr>
                                      <p:to>
                                        <p:strVal val="visible"/>
                                      </p:to>
                                    </p:set>
                                    <p:anim calcmode="lin" valueType="num">
                                      <p:cBhvr>
                                        <p:cTn id="148" dur="1000" fill="hold"/>
                                        <p:tgtEl>
                                          <p:spTgt spid="29"/>
                                        </p:tgtEl>
                                        <p:attrNameLst>
                                          <p:attrName>ppt_w</p:attrName>
                                        </p:attrNameLst>
                                      </p:cBhvr>
                                      <p:tavLst>
                                        <p:tav tm="0">
                                          <p:val>
                                            <p:fltVal val="0"/>
                                          </p:val>
                                        </p:tav>
                                        <p:tav tm="100000">
                                          <p:val>
                                            <p:strVal val="#ppt_w"/>
                                          </p:val>
                                        </p:tav>
                                      </p:tavLst>
                                    </p:anim>
                                    <p:anim calcmode="lin" valueType="num">
                                      <p:cBhvr>
                                        <p:cTn id="149" dur="1000" fill="hold"/>
                                        <p:tgtEl>
                                          <p:spTgt spid="29"/>
                                        </p:tgtEl>
                                        <p:attrNameLst>
                                          <p:attrName>ppt_h</p:attrName>
                                        </p:attrNameLst>
                                      </p:cBhvr>
                                      <p:tavLst>
                                        <p:tav tm="0">
                                          <p:val>
                                            <p:fltVal val="0"/>
                                          </p:val>
                                        </p:tav>
                                        <p:tav tm="100000">
                                          <p:val>
                                            <p:strVal val="#ppt_h"/>
                                          </p:val>
                                        </p:tav>
                                      </p:tavLst>
                                    </p:anim>
                                    <p:anim calcmode="lin" valueType="num">
                                      <p:cBhvr>
                                        <p:cTn id="150" dur="1000" fill="hold"/>
                                        <p:tgtEl>
                                          <p:spTgt spid="29"/>
                                        </p:tgtEl>
                                        <p:attrNameLst>
                                          <p:attrName>style.rotation</p:attrName>
                                        </p:attrNameLst>
                                      </p:cBhvr>
                                      <p:tavLst>
                                        <p:tav tm="0">
                                          <p:val>
                                            <p:fltVal val="90"/>
                                          </p:val>
                                        </p:tav>
                                        <p:tav tm="100000">
                                          <p:val>
                                            <p:fltVal val="0"/>
                                          </p:val>
                                        </p:tav>
                                      </p:tavLst>
                                    </p:anim>
                                    <p:animEffect transition="in" filter="fade">
                                      <p:cBhvr>
                                        <p:cTn id="151" dur="1000"/>
                                        <p:tgtEl>
                                          <p:spTgt spid="29"/>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30"/>
                                        </p:tgtEl>
                                        <p:attrNameLst>
                                          <p:attrName>style.visibility</p:attrName>
                                        </p:attrNameLst>
                                      </p:cBhvr>
                                      <p:to>
                                        <p:strVal val="visible"/>
                                      </p:to>
                                    </p:set>
                                    <p:anim calcmode="lin" valueType="num">
                                      <p:cBhvr>
                                        <p:cTn id="154" dur="1000" fill="hold"/>
                                        <p:tgtEl>
                                          <p:spTgt spid="30"/>
                                        </p:tgtEl>
                                        <p:attrNameLst>
                                          <p:attrName>ppt_w</p:attrName>
                                        </p:attrNameLst>
                                      </p:cBhvr>
                                      <p:tavLst>
                                        <p:tav tm="0">
                                          <p:val>
                                            <p:fltVal val="0"/>
                                          </p:val>
                                        </p:tav>
                                        <p:tav tm="100000">
                                          <p:val>
                                            <p:strVal val="#ppt_w"/>
                                          </p:val>
                                        </p:tav>
                                      </p:tavLst>
                                    </p:anim>
                                    <p:anim calcmode="lin" valueType="num">
                                      <p:cBhvr>
                                        <p:cTn id="155" dur="1000" fill="hold"/>
                                        <p:tgtEl>
                                          <p:spTgt spid="30"/>
                                        </p:tgtEl>
                                        <p:attrNameLst>
                                          <p:attrName>ppt_h</p:attrName>
                                        </p:attrNameLst>
                                      </p:cBhvr>
                                      <p:tavLst>
                                        <p:tav tm="0">
                                          <p:val>
                                            <p:fltVal val="0"/>
                                          </p:val>
                                        </p:tav>
                                        <p:tav tm="100000">
                                          <p:val>
                                            <p:strVal val="#ppt_h"/>
                                          </p:val>
                                        </p:tav>
                                      </p:tavLst>
                                    </p:anim>
                                    <p:anim calcmode="lin" valueType="num">
                                      <p:cBhvr>
                                        <p:cTn id="156" dur="1000" fill="hold"/>
                                        <p:tgtEl>
                                          <p:spTgt spid="30"/>
                                        </p:tgtEl>
                                        <p:attrNameLst>
                                          <p:attrName>style.rotation</p:attrName>
                                        </p:attrNameLst>
                                      </p:cBhvr>
                                      <p:tavLst>
                                        <p:tav tm="0">
                                          <p:val>
                                            <p:fltVal val="90"/>
                                          </p:val>
                                        </p:tav>
                                        <p:tav tm="100000">
                                          <p:val>
                                            <p:fltVal val="0"/>
                                          </p:val>
                                        </p:tav>
                                      </p:tavLst>
                                    </p:anim>
                                    <p:animEffect transition="in" filter="fade">
                                      <p:cBhvr>
                                        <p:cTn id="157" dur="1000"/>
                                        <p:tgtEl>
                                          <p:spTgt spid="30"/>
                                        </p:tgtEl>
                                      </p:cBhvr>
                                    </p:animEffect>
                                  </p:childTnLst>
                                </p:cTn>
                              </p:par>
                              <p:par>
                                <p:cTn id="158" presetID="31" presetClass="entr" presetSubtype="0" fill="hold" grpId="0" nodeType="withEffect">
                                  <p:stCondLst>
                                    <p:cond delay="0"/>
                                  </p:stCondLst>
                                  <p:childTnLst>
                                    <p:set>
                                      <p:cBhvr>
                                        <p:cTn id="159" dur="1" fill="hold">
                                          <p:stCondLst>
                                            <p:cond delay="0"/>
                                          </p:stCondLst>
                                        </p:cTn>
                                        <p:tgtEl>
                                          <p:spTgt spid="31"/>
                                        </p:tgtEl>
                                        <p:attrNameLst>
                                          <p:attrName>style.visibility</p:attrName>
                                        </p:attrNameLst>
                                      </p:cBhvr>
                                      <p:to>
                                        <p:strVal val="visible"/>
                                      </p:to>
                                    </p:set>
                                    <p:anim calcmode="lin" valueType="num">
                                      <p:cBhvr>
                                        <p:cTn id="160" dur="1000" fill="hold"/>
                                        <p:tgtEl>
                                          <p:spTgt spid="31"/>
                                        </p:tgtEl>
                                        <p:attrNameLst>
                                          <p:attrName>ppt_w</p:attrName>
                                        </p:attrNameLst>
                                      </p:cBhvr>
                                      <p:tavLst>
                                        <p:tav tm="0">
                                          <p:val>
                                            <p:fltVal val="0"/>
                                          </p:val>
                                        </p:tav>
                                        <p:tav tm="100000">
                                          <p:val>
                                            <p:strVal val="#ppt_w"/>
                                          </p:val>
                                        </p:tav>
                                      </p:tavLst>
                                    </p:anim>
                                    <p:anim calcmode="lin" valueType="num">
                                      <p:cBhvr>
                                        <p:cTn id="161" dur="1000" fill="hold"/>
                                        <p:tgtEl>
                                          <p:spTgt spid="31"/>
                                        </p:tgtEl>
                                        <p:attrNameLst>
                                          <p:attrName>ppt_h</p:attrName>
                                        </p:attrNameLst>
                                      </p:cBhvr>
                                      <p:tavLst>
                                        <p:tav tm="0">
                                          <p:val>
                                            <p:fltVal val="0"/>
                                          </p:val>
                                        </p:tav>
                                        <p:tav tm="100000">
                                          <p:val>
                                            <p:strVal val="#ppt_h"/>
                                          </p:val>
                                        </p:tav>
                                      </p:tavLst>
                                    </p:anim>
                                    <p:anim calcmode="lin" valueType="num">
                                      <p:cBhvr>
                                        <p:cTn id="162" dur="1000" fill="hold"/>
                                        <p:tgtEl>
                                          <p:spTgt spid="31"/>
                                        </p:tgtEl>
                                        <p:attrNameLst>
                                          <p:attrName>style.rotation</p:attrName>
                                        </p:attrNameLst>
                                      </p:cBhvr>
                                      <p:tavLst>
                                        <p:tav tm="0">
                                          <p:val>
                                            <p:fltVal val="90"/>
                                          </p:val>
                                        </p:tav>
                                        <p:tav tm="100000">
                                          <p:val>
                                            <p:fltVal val="0"/>
                                          </p:val>
                                        </p:tav>
                                      </p:tavLst>
                                    </p:anim>
                                    <p:animEffect transition="in" filter="fade">
                                      <p:cBhvr>
                                        <p:cTn id="163" dur="1000"/>
                                        <p:tgtEl>
                                          <p:spTgt spid="31"/>
                                        </p:tgtEl>
                                      </p:cBhvr>
                                    </p:animEffect>
                                  </p:childTnLst>
                                </p:cTn>
                              </p:par>
                              <p:par>
                                <p:cTn id="164" presetID="31" presetClass="entr" presetSubtype="0" fill="hold" grpId="0" nodeType="withEffect">
                                  <p:stCondLst>
                                    <p:cond delay="0"/>
                                  </p:stCondLst>
                                  <p:childTnLst>
                                    <p:set>
                                      <p:cBhvr>
                                        <p:cTn id="165" dur="1" fill="hold">
                                          <p:stCondLst>
                                            <p:cond delay="0"/>
                                          </p:stCondLst>
                                        </p:cTn>
                                        <p:tgtEl>
                                          <p:spTgt spid="32"/>
                                        </p:tgtEl>
                                        <p:attrNameLst>
                                          <p:attrName>style.visibility</p:attrName>
                                        </p:attrNameLst>
                                      </p:cBhvr>
                                      <p:to>
                                        <p:strVal val="visible"/>
                                      </p:to>
                                    </p:set>
                                    <p:anim calcmode="lin" valueType="num">
                                      <p:cBhvr>
                                        <p:cTn id="166" dur="1000" fill="hold"/>
                                        <p:tgtEl>
                                          <p:spTgt spid="32"/>
                                        </p:tgtEl>
                                        <p:attrNameLst>
                                          <p:attrName>ppt_w</p:attrName>
                                        </p:attrNameLst>
                                      </p:cBhvr>
                                      <p:tavLst>
                                        <p:tav tm="0">
                                          <p:val>
                                            <p:fltVal val="0"/>
                                          </p:val>
                                        </p:tav>
                                        <p:tav tm="100000">
                                          <p:val>
                                            <p:strVal val="#ppt_w"/>
                                          </p:val>
                                        </p:tav>
                                      </p:tavLst>
                                    </p:anim>
                                    <p:anim calcmode="lin" valueType="num">
                                      <p:cBhvr>
                                        <p:cTn id="167" dur="1000" fill="hold"/>
                                        <p:tgtEl>
                                          <p:spTgt spid="32"/>
                                        </p:tgtEl>
                                        <p:attrNameLst>
                                          <p:attrName>ppt_h</p:attrName>
                                        </p:attrNameLst>
                                      </p:cBhvr>
                                      <p:tavLst>
                                        <p:tav tm="0">
                                          <p:val>
                                            <p:fltVal val="0"/>
                                          </p:val>
                                        </p:tav>
                                        <p:tav tm="100000">
                                          <p:val>
                                            <p:strVal val="#ppt_h"/>
                                          </p:val>
                                        </p:tav>
                                      </p:tavLst>
                                    </p:anim>
                                    <p:anim calcmode="lin" valueType="num">
                                      <p:cBhvr>
                                        <p:cTn id="168" dur="1000" fill="hold"/>
                                        <p:tgtEl>
                                          <p:spTgt spid="32"/>
                                        </p:tgtEl>
                                        <p:attrNameLst>
                                          <p:attrName>style.rotation</p:attrName>
                                        </p:attrNameLst>
                                      </p:cBhvr>
                                      <p:tavLst>
                                        <p:tav tm="0">
                                          <p:val>
                                            <p:fltVal val="90"/>
                                          </p:val>
                                        </p:tav>
                                        <p:tav tm="100000">
                                          <p:val>
                                            <p:fltVal val="0"/>
                                          </p:val>
                                        </p:tav>
                                      </p:tavLst>
                                    </p:anim>
                                    <p:animEffect transition="in" filter="fade">
                                      <p:cBhvr>
                                        <p:cTn id="169" dur="1000"/>
                                        <p:tgtEl>
                                          <p:spTgt spid="32"/>
                                        </p:tgtEl>
                                      </p:cBhvr>
                                    </p:animEffect>
                                  </p:childTnLst>
                                </p:cTn>
                              </p:par>
                              <p:par>
                                <p:cTn id="170" presetID="31" presetClass="entr" presetSubtype="0" fill="hold" grpId="0" nodeType="withEffect">
                                  <p:stCondLst>
                                    <p:cond delay="0"/>
                                  </p:stCondLst>
                                  <p:childTnLst>
                                    <p:set>
                                      <p:cBhvr>
                                        <p:cTn id="171" dur="1" fill="hold">
                                          <p:stCondLst>
                                            <p:cond delay="0"/>
                                          </p:stCondLst>
                                        </p:cTn>
                                        <p:tgtEl>
                                          <p:spTgt spid="33"/>
                                        </p:tgtEl>
                                        <p:attrNameLst>
                                          <p:attrName>style.visibility</p:attrName>
                                        </p:attrNameLst>
                                      </p:cBhvr>
                                      <p:to>
                                        <p:strVal val="visible"/>
                                      </p:to>
                                    </p:set>
                                    <p:anim calcmode="lin" valueType="num">
                                      <p:cBhvr>
                                        <p:cTn id="172" dur="1000" fill="hold"/>
                                        <p:tgtEl>
                                          <p:spTgt spid="33"/>
                                        </p:tgtEl>
                                        <p:attrNameLst>
                                          <p:attrName>ppt_w</p:attrName>
                                        </p:attrNameLst>
                                      </p:cBhvr>
                                      <p:tavLst>
                                        <p:tav tm="0">
                                          <p:val>
                                            <p:fltVal val="0"/>
                                          </p:val>
                                        </p:tav>
                                        <p:tav tm="100000">
                                          <p:val>
                                            <p:strVal val="#ppt_w"/>
                                          </p:val>
                                        </p:tav>
                                      </p:tavLst>
                                    </p:anim>
                                    <p:anim calcmode="lin" valueType="num">
                                      <p:cBhvr>
                                        <p:cTn id="173" dur="1000" fill="hold"/>
                                        <p:tgtEl>
                                          <p:spTgt spid="33"/>
                                        </p:tgtEl>
                                        <p:attrNameLst>
                                          <p:attrName>ppt_h</p:attrName>
                                        </p:attrNameLst>
                                      </p:cBhvr>
                                      <p:tavLst>
                                        <p:tav tm="0">
                                          <p:val>
                                            <p:fltVal val="0"/>
                                          </p:val>
                                        </p:tav>
                                        <p:tav tm="100000">
                                          <p:val>
                                            <p:strVal val="#ppt_h"/>
                                          </p:val>
                                        </p:tav>
                                      </p:tavLst>
                                    </p:anim>
                                    <p:anim calcmode="lin" valueType="num">
                                      <p:cBhvr>
                                        <p:cTn id="174" dur="1000" fill="hold"/>
                                        <p:tgtEl>
                                          <p:spTgt spid="33"/>
                                        </p:tgtEl>
                                        <p:attrNameLst>
                                          <p:attrName>style.rotation</p:attrName>
                                        </p:attrNameLst>
                                      </p:cBhvr>
                                      <p:tavLst>
                                        <p:tav tm="0">
                                          <p:val>
                                            <p:fltVal val="90"/>
                                          </p:val>
                                        </p:tav>
                                        <p:tav tm="100000">
                                          <p:val>
                                            <p:fltVal val="0"/>
                                          </p:val>
                                        </p:tav>
                                      </p:tavLst>
                                    </p:anim>
                                    <p:animEffect transition="in" filter="fade">
                                      <p:cBhvr>
                                        <p:cTn id="175" dur="1000"/>
                                        <p:tgtEl>
                                          <p:spTgt spid="33"/>
                                        </p:tgtEl>
                                      </p:cBhvr>
                                    </p:animEffect>
                                  </p:childTnLst>
                                </p:cTn>
                              </p:par>
                              <p:par>
                                <p:cTn id="176" presetID="31" presetClass="entr" presetSubtype="0" fill="hold" grpId="0" nodeType="withEffect">
                                  <p:stCondLst>
                                    <p:cond delay="0"/>
                                  </p:stCondLst>
                                  <p:childTnLst>
                                    <p:set>
                                      <p:cBhvr>
                                        <p:cTn id="177" dur="1" fill="hold">
                                          <p:stCondLst>
                                            <p:cond delay="0"/>
                                          </p:stCondLst>
                                        </p:cTn>
                                        <p:tgtEl>
                                          <p:spTgt spid="34"/>
                                        </p:tgtEl>
                                        <p:attrNameLst>
                                          <p:attrName>style.visibility</p:attrName>
                                        </p:attrNameLst>
                                      </p:cBhvr>
                                      <p:to>
                                        <p:strVal val="visible"/>
                                      </p:to>
                                    </p:set>
                                    <p:anim calcmode="lin" valueType="num">
                                      <p:cBhvr>
                                        <p:cTn id="178" dur="1000" fill="hold"/>
                                        <p:tgtEl>
                                          <p:spTgt spid="34"/>
                                        </p:tgtEl>
                                        <p:attrNameLst>
                                          <p:attrName>ppt_w</p:attrName>
                                        </p:attrNameLst>
                                      </p:cBhvr>
                                      <p:tavLst>
                                        <p:tav tm="0">
                                          <p:val>
                                            <p:fltVal val="0"/>
                                          </p:val>
                                        </p:tav>
                                        <p:tav tm="100000">
                                          <p:val>
                                            <p:strVal val="#ppt_w"/>
                                          </p:val>
                                        </p:tav>
                                      </p:tavLst>
                                    </p:anim>
                                    <p:anim calcmode="lin" valueType="num">
                                      <p:cBhvr>
                                        <p:cTn id="179" dur="1000" fill="hold"/>
                                        <p:tgtEl>
                                          <p:spTgt spid="34"/>
                                        </p:tgtEl>
                                        <p:attrNameLst>
                                          <p:attrName>ppt_h</p:attrName>
                                        </p:attrNameLst>
                                      </p:cBhvr>
                                      <p:tavLst>
                                        <p:tav tm="0">
                                          <p:val>
                                            <p:fltVal val="0"/>
                                          </p:val>
                                        </p:tav>
                                        <p:tav tm="100000">
                                          <p:val>
                                            <p:strVal val="#ppt_h"/>
                                          </p:val>
                                        </p:tav>
                                      </p:tavLst>
                                    </p:anim>
                                    <p:anim calcmode="lin" valueType="num">
                                      <p:cBhvr>
                                        <p:cTn id="180" dur="1000" fill="hold"/>
                                        <p:tgtEl>
                                          <p:spTgt spid="34"/>
                                        </p:tgtEl>
                                        <p:attrNameLst>
                                          <p:attrName>style.rotation</p:attrName>
                                        </p:attrNameLst>
                                      </p:cBhvr>
                                      <p:tavLst>
                                        <p:tav tm="0">
                                          <p:val>
                                            <p:fltVal val="90"/>
                                          </p:val>
                                        </p:tav>
                                        <p:tav tm="100000">
                                          <p:val>
                                            <p:fltVal val="0"/>
                                          </p:val>
                                        </p:tav>
                                      </p:tavLst>
                                    </p:anim>
                                    <p:animEffect transition="in" filter="fade">
                                      <p:cBhvr>
                                        <p:cTn id="181" dur="1000"/>
                                        <p:tgtEl>
                                          <p:spTgt spid="34"/>
                                        </p:tgtEl>
                                      </p:cBhvr>
                                    </p:animEffect>
                                  </p:childTnLst>
                                </p:cTn>
                              </p:par>
                              <p:par>
                                <p:cTn id="182" presetID="31" presetClass="entr" presetSubtype="0" fill="hold" grpId="0" nodeType="withEffect">
                                  <p:stCondLst>
                                    <p:cond delay="0"/>
                                  </p:stCondLst>
                                  <p:childTnLst>
                                    <p:set>
                                      <p:cBhvr>
                                        <p:cTn id="183" dur="1" fill="hold">
                                          <p:stCondLst>
                                            <p:cond delay="0"/>
                                          </p:stCondLst>
                                        </p:cTn>
                                        <p:tgtEl>
                                          <p:spTgt spid="35"/>
                                        </p:tgtEl>
                                        <p:attrNameLst>
                                          <p:attrName>style.visibility</p:attrName>
                                        </p:attrNameLst>
                                      </p:cBhvr>
                                      <p:to>
                                        <p:strVal val="visible"/>
                                      </p:to>
                                    </p:set>
                                    <p:anim calcmode="lin" valueType="num">
                                      <p:cBhvr>
                                        <p:cTn id="184" dur="1000" fill="hold"/>
                                        <p:tgtEl>
                                          <p:spTgt spid="35"/>
                                        </p:tgtEl>
                                        <p:attrNameLst>
                                          <p:attrName>ppt_w</p:attrName>
                                        </p:attrNameLst>
                                      </p:cBhvr>
                                      <p:tavLst>
                                        <p:tav tm="0">
                                          <p:val>
                                            <p:fltVal val="0"/>
                                          </p:val>
                                        </p:tav>
                                        <p:tav tm="100000">
                                          <p:val>
                                            <p:strVal val="#ppt_w"/>
                                          </p:val>
                                        </p:tav>
                                      </p:tavLst>
                                    </p:anim>
                                    <p:anim calcmode="lin" valueType="num">
                                      <p:cBhvr>
                                        <p:cTn id="185" dur="1000" fill="hold"/>
                                        <p:tgtEl>
                                          <p:spTgt spid="35"/>
                                        </p:tgtEl>
                                        <p:attrNameLst>
                                          <p:attrName>ppt_h</p:attrName>
                                        </p:attrNameLst>
                                      </p:cBhvr>
                                      <p:tavLst>
                                        <p:tav tm="0">
                                          <p:val>
                                            <p:fltVal val="0"/>
                                          </p:val>
                                        </p:tav>
                                        <p:tav tm="100000">
                                          <p:val>
                                            <p:strVal val="#ppt_h"/>
                                          </p:val>
                                        </p:tav>
                                      </p:tavLst>
                                    </p:anim>
                                    <p:anim calcmode="lin" valueType="num">
                                      <p:cBhvr>
                                        <p:cTn id="186" dur="1000" fill="hold"/>
                                        <p:tgtEl>
                                          <p:spTgt spid="35"/>
                                        </p:tgtEl>
                                        <p:attrNameLst>
                                          <p:attrName>style.rotation</p:attrName>
                                        </p:attrNameLst>
                                      </p:cBhvr>
                                      <p:tavLst>
                                        <p:tav tm="0">
                                          <p:val>
                                            <p:fltVal val="90"/>
                                          </p:val>
                                        </p:tav>
                                        <p:tav tm="100000">
                                          <p:val>
                                            <p:fltVal val="0"/>
                                          </p:val>
                                        </p:tav>
                                      </p:tavLst>
                                    </p:anim>
                                    <p:animEffect transition="in" filter="fade">
                                      <p:cBhvr>
                                        <p:cTn id="187" dur="1000"/>
                                        <p:tgtEl>
                                          <p:spTgt spid="35"/>
                                        </p:tgtEl>
                                      </p:cBhvr>
                                    </p:animEffect>
                                  </p:childTnLst>
                                </p:cTn>
                              </p:par>
                              <p:par>
                                <p:cTn id="188" presetID="31" presetClass="entr" presetSubtype="0" fill="hold" grpId="0" nodeType="withEffect">
                                  <p:stCondLst>
                                    <p:cond delay="0"/>
                                  </p:stCondLst>
                                  <p:childTnLst>
                                    <p:set>
                                      <p:cBhvr>
                                        <p:cTn id="189" dur="1" fill="hold">
                                          <p:stCondLst>
                                            <p:cond delay="0"/>
                                          </p:stCondLst>
                                        </p:cTn>
                                        <p:tgtEl>
                                          <p:spTgt spid="2"/>
                                        </p:tgtEl>
                                        <p:attrNameLst>
                                          <p:attrName>style.visibility</p:attrName>
                                        </p:attrNameLst>
                                      </p:cBhvr>
                                      <p:to>
                                        <p:strVal val="visible"/>
                                      </p:to>
                                    </p:set>
                                    <p:anim calcmode="lin" valueType="num">
                                      <p:cBhvr>
                                        <p:cTn id="190" dur="1000" fill="hold"/>
                                        <p:tgtEl>
                                          <p:spTgt spid="2"/>
                                        </p:tgtEl>
                                        <p:attrNameLst>
                                          <p:attrName>ppt_w</p:attrName>
                                        </p:attrNameLst>
                                      </p:cBhvr>
                                      <p:tavLst>
                                        <p:tav tm="0">
                                          <p:val>
                                            <p:fltVal val="0"/>
                                          </p:val>
                                        </p:tav>
                                        <p:tav tm="100000">
                                          <p:val>
                                            <p:strVal val="#ppt_w"/>
                                          </p:val>
                                        </p:tav>
                                      </p:tavLst>
                                    </p:anim>
                                    <p:anim calcmode="lin" valueType="num">
                                      <p:cBhvr>
                                        <p:cTn id="191" dur="1000" fill="hold"/>
                                        <p:tgtEl>
                                          <p:spTgt spid="2"/>
                                        </p:tgtEl>
                                        <p:attrNameLst>
                                          <p:attrName>ppt_h</p:attrName>
                                        </p:attrNameLst>
                                      </p:cBhvr>
                                      <p:tavLst>
                                        <p:tav tm="0">
                                          <p:val>
                                            <p:fltVal val="0"/>
                                          </p:val>
                                        </p:tav>
                                        <p:tav tm="100000">
                                          <p:val>
                                            <p:strVal val="#ppt_h"/>
                                          </p:val>
                                        </p:tav>
                                      </p:tavLst>
                                    </p:anim>
                                    <p:anim calcmode="lin" valueType="num">
                                      <p:cBhvr>
                                        <p:cTn id="192" dur="1000" fill="hold"/>
                                        <p:tgtEl>
                                          <p:spTgt spid="2"/>
                                        </p:tgtEl>
                                        <p:attrNameLst>
                                          <p:attrName>style.rotation</p:attrName>
                                        </p:attrNameLst>
                                      </p:cBhvr>
                                      <p:tavLst>
                                        <p:tav tm="0">
                                          <p:val>
                                            <p:fltVal val="90"/>
                                          </p:val>
                                        </p:tav>
                                        <p:tav tm="100000">
                                          <p:val>
                                            <p:fltVal val="0"/>
                                          </p:val>
                                        </p:tav>
                                      </p:tavLst>
                                    </p:anim>
                                    <p:animEffect transition="in" filter="fade">
                                      <p:cBhvr>
                                        <p:cTn id="193" dur="1000"/>
                                        <p:tgtEl>
                                          <p:spTgt spid="2"/>
                                        </p:tgtEl>
                                      </p:cBhvr>
                                    </p:animEffect>
                                  </p:childTnLst>
                                </p:cTn>
                              </p:par>
                              <p:par>
                                <p:cTn id="194" presetID="31" presetClass="entr" presetSubtype="0" fill="hold" grpId="0" nodeType="withEffect">
                                  <p:stCondLst>
                                    <p:cond delay="0"/>
                                  </p:stCondLst>
                                  <p:childTnLst>
                                    <p:set>
                                      <p:cBhvr>
                                        <p:cTn id="195" dur="1" fill="hold">
                                          <p:stCondLst>
                                            <p:cond delay="0"/>
                                          </p:stCondLst>
                                        </p:cTn>
                                        <p:tgtEl>
                                          <p:spTgt spid="3"/>
                                        </p:tgtEl>
                                        <p:attrNameLst>
                                          <p:attrName>style.visibility</p:attrName>
                                        </p:attrNameLst>
                                      </p:cBhvr>
                                      <p:to>
                                        <p:strVal val="visible"/>
                                      </p:to>
                                    </p:set>
                                    <p:anim calcmode="lin" valueType="num">
                                      <p:cBhvr>
                                        <p:cTn id="196" dur="1000" fill="hold"/>
                                        <p:tgtEl>
                                          <p:spTgt spid="3"/>
                                        </p:tgtEl>
                                        <p:attrNameLst>
                                          <p:attrName>ppt_w</p:attrName>
                                        </p:attrNameLst>
                                      </p:cBhvr>
                                      <p:tavLst>
                                        <p:tav tm="0">
                                          <p:val>
                                            <p:fltVal val="0"/>
                                          </p:val>
                                        </p:tav>
                                        <p:tav tm="100000">
                                          <p:val>
                                            <p:strVal val="#ppt_w"/>
                                          </p:val>
                                        </p:tav>
                                      </p:tavLst>
                                    </p:anim>
                                    <p:anim calcmode="lin" valueType="num">
                                      <p:cBhvr>
                                        <p:cTn id="197" dur="1000" fill="hold"/>
                                        <p:tgtEl>
                                          <p:spTgt spid="3"/>
                                        </p:tgtEl>
                                        <p:attrNameLst>
                                          <p:attrName>ppt_h</p:attrName>
                                        </p:attrNameLst>
                                      </p:cBhvr>
                                      <p:tavLst>
                                        <p:tav tm="0">
                                          <p:val>
                                            <p:fltVal val="0"/>
                                          </p:val>
                                        </p:tav>
                                        <p:tav tm="100000">
                                          <p:val>
                                            <p:strVal val="#ppt_h"/>
                                          </p:val>
                                        </p:tav>
                                      </p:tavLst>
                                    </p:anim>
                                    <p:anim calcmode="lin" valueType="num">
                                      <p:cBhvr>
                                        <p:cTn id="198" dur="1000" fill="hold"/>
                                        <p:tgtEl>
                                          <p:spTgt spid="3"/>
                                        </p:tgtEl>
                                        <p:attrNameLst>
                                          <p:attrName>style.rotation</p:attrName>
                                        </p:attrNameLst>
                                      </p:cBhvr>
                                      <p:tavLst>
                                        <p:tav tm="0">
                                          <p:val>
                                            <p:fltVal val="90"/>
                                          </p:val>
                                        </p:tav>
                                        <p:tav tm="100000">
                                          <p:val>
                                            <p:fltVal val="0"/>
                                          </p:val>
                                        </p:tav>
                                      </p:tavLst>
                                    </p:anim>
                                    <p:animEffect transition="in" filter="fade">
                                      <p:cBhvr>
                                        <p:cTn id="199" dur="1000"/>
                                        <p:tgtEl>
                                          <p:spTgt spid="3"/>
                                        </p:tgtEl>
                                      </p:cBhvr>
                                    </p:animEffect>
                                  </p:childTnLst>
                                </p:cTn>
                              </p:par>
                              <p:par>
                                <p:cTn id="200" presetID="31" presetClass="entr" presetSubtype="0" fill="hold" grpId="0" nodeType="withEffect">
                                  <p:stCondLst>
                                    <p:cond delay="0"/>
                                  </p:stCondLst>
                                  <p:childTnLst>
                                    <p:set>
                                      <p:cBhvr>
                                        <p:cTn id="201" dur="1" fill="hold">
                                          <p:stCondLst>
                                            <p:cond delay="0"/>
                                          </p:stCondLst>
                                        </p:cTn>
                                        <p:tgtEl>
                                          <p:spTgt spid="4"/>
                                        </p:tgtEl>
                                        <p:attrNameLst>
                                          <p:attrName>style.visibility</p:attrName>
                                        </p:attrNameLst>
                                      </p:cBhvr>
                                      <p:to>
                                        <p:strVal val="visible"/>
                                      </p:to>
                                    </p:set>
                                    <p:anim calcmode="lin" valueType="num">
                                      <p:cBhvr>
                                        <p:cTn id="202" dur="1000" fill="hold"/>
                                        <p:tgtEl>
                                          <p:spTgt spid="4"/>
                                        </p:tgtEl>
                                        <p:attrNameLst>
                                          <p:attrName>ppt_w</p:attrName>
                                        </p:attrNameLst>
                                      </p:cBhvr>
                                      <p:tavLst>
                                        <p:tav tm="0">
                                          <p:val>
                                            <p:fltVal val="0"/>
                                          </p:val>
                                        </p:tav>
                                        <p:tav tm="100000">
                                          <p:val>
                                            <p:strVal val="#ppt_w"/>
                                          </p:val>
                                        </p:tav>
                                      </p:tavLst>
                                    </p:anim>
                                    <p:anim calcmode="lin" valueType="num">
                                      <p:cBhvr>
                                        <p:cTn id="203" dur="1000" fill="hold"/>
                                        <p:tgtEl>
                                          <p:spTgt spid="4"/>
                                        </p:tgtEl>
                                        <p:attrNameLst>
                                          <p:attrName>ppt_h</p:attrName>
                                        </p:attrNameLst>
                                      </p:cBhvr>
                                      <p:tavLst>
                                        <p:tav tm="0">
                                          <p:val>
                                            <p:fltVal val="0"/>
                                          </p:val>
                                        </p:tav>
                                        <p:tav tm="100000">
                                          <p:val>
                                            <p:strVal val="#ppt_h"/>
                                          </p:val>
                                        </p:tav>
                                      </p:tavLst>
                                    </p:anim>
                                    <p:anim calcmode="lin" valueType="num">
                                      <p:cBhvr>
                                        <p:cTn id="204" dur="1000" fill="hold"/>
                                        <p:tgtEl>
                                          <p:spTgt spid="4"/>
                                        </p:tgtEl>
                                        <p:attrNameLst>
                                          <p:attrName>style.rotation</p:attrName>
                                        </p:attrNameLst>
                                      </p:cBhvr>
                                      <p:tavLst>
                                        <p:tav tm="0">
                                          <p:val>
                                            <p:fltVal val="90"/>
                                          </p:val>
                                        </p:tav>
                                        <p:tav tm="100000">
                                          <p:val>
                                            <p:fltVal val="0"/>
                                          </p:val>
                                        </p:tav>
                                      </p:tavLst>
                                    </p:anim>
                                    <p:animEffect transition="in" filter="fade">
                                      <p:cBhvr>
                                        <p:cTn id="205" dur="1000"/>
                                        <p:tgtEl>
                                          <p:spTgt spid="4"/>
                                        </p:tgtEl>
                                      </p:cBhvr>
                                    </p:animEffect>
                                  </p:childTnLst>
                                </p:cTn>
                              </p:par>
                              <p:par>
                                <p:cTn id="206" presetID="31" presetClass="entr" presetSubtype="0" fill="hold" grpId="0" nodeType="withEffect">
                                  <p:stCondLst>
                                    <p:cond delay="0"/>
                                  </p:stCondLst>
                                  <p:childTnLst>
                                    <p:set>
                                      <p:cBhvr>
                                        <p:cTn id="207" dur="1" fill="hold">
                                          <p:stCondLst>
                                            <p:cond delay="0"/>
                                          </p:stCondLst>
                                        </p:cTn>
                                        <p:tgtEl>
                                          <p:spTgt spid="21"/>
                                        </p:tgtEl>
                                        <p:attrNameLst>
                                          <p:attrName>style.visibility</p:attrName>
                                        </p:attrNameLst>
                                      </p:cBhvr>
                                      <p:to>
                                        <p:strVal val="visible"/>
                                      </p:to>
                                    </p:set>
                                    <p:anim calcmode="lin" valueType="num">
                                      <p:cBhvr>
                                        <p:cTn id="208" dur="1000" fill="hold"/>
                                        <p:tgtEl>
                                          <p:spTgt spid="21"/>
                                        </p:tgtEl>
                                        <p:attrNameLst>
                                          <p:attrName>ppt_w</p:attrName>
                                        </p:attrNameLst>
                                      </p:cBhvr>
                                      <p:tavLst>
                                        <p:tav tm="0">
                                          <p:val>
                                            <p:fltVal val="0"/>
                                          </p:val>
                                        </p:tav>
                                        <p:tav tm="100000">
                                          <p:val>
                                            <p:strVal val="#ppt_w"/>
                                          </p:val>
                                        </p:tav>
                                      </p:tavLst>
                                    </p:anim>
                                    <p:anim calcmode="lin" valueType="num">
                                      <p:cBhvr>
                                        <p:cTn id="209" dur="1000" fill="hold"/>
                                        <p:tgtEl>
                                          <p:spTgt spid="21"/>
                                        </p:tgtEl>
                                        <p:attrNameLst>
                                          <p:attrName>ppt_h</p:attrName>
                                        </p:attrNameLst>
                                      </p:cBhvr>
                                      <p:tavLst>
                                        <p:tav tm="0">
                                          <p:val>
                                            <p:fltVal val="0"/>
                                          </p:val>
                                        </p:tav>
                                        <p:tav tm="100000">
                                          <p:val>
                                            <p:strVal val="#ppt_h"/>
                                          </p:val>
                                        </p:tav>
                                      </p:tavLst>
                                    </p:anim>
                                    <p:anim calcmode="lin" valueType="num">
                                      <p:cBhvr>
                                        <p:cTn id="210" dur="1000" fill="hold"/>
                                        <p:tgtEl>
                                          <p:spTgt spid="21"/>
                                        </p:tgtEl>
                                        <p:attrNameLst>
                                          <p:attrName>style.rotation</p:attrName>
                                        </p:attrNameLst>
                                      </p:cBhvr>
                                      <p:tavLst>
                                        <p:tav tm="0">
                                          <p:val>
                                            <p:fltVal val="90"/>
                                          </p:val>
                                        </p:tav>
                                        <p:tav tm="100000">
                                          <p:val>
                                            <p:fltVal val="0"/>
                                          </p:val>
                                        </p:tav>
                                      </p:tavLst>
                                    </p:anim>
                                    <p:animEffect transition="in" filter="fade">
                                      <p:cBhvr>
                                        <p:cTn id="211" dur="1000"/>
                                        <p:tgtEl>
                                          <p:spTgt spid="21"/>
                                        </p:tgtEl>
                                      </p:cBhvr>
                                    </p:animEffect>
                                  </p:childTnLst>
                                </p:cTn>
                              </p:par>
                              <p:par>
                                <p:cTn id="212" presetID="31" presetClass="entr" presetSubtype="0" fill="hold" nodeType="withEffect">
                                  <p:stCondLst>
                                    <p:cond delay="0"/>
                                  </p:stCondLst>
                                  <p:childTnLst>
                                    <p:set>
                                      <p:cBhvr>
                                        <p:cTn id="213" dur="1" fill="hold">
                                          <p:stCondLst>
                                            <p:cond delay="0"/>
                                          </p:stCondLst>
                                        </p:cTn>
                                        <p:tgtEl>
                                          <p:spTgt spid="37"/>
                                        </p:tgtEl>
                                        <p:attrNameLst>
                                          <p:attrName>style.visibility</p:attrName>
                                        </p:attrNameLst>
                                      </p:cBhvr>
                                      <p:to>
                                        <p:strVal val="visible"/>
                                      </p:to>
                                    </p:set>
                                    <p:anim calcmode="lin" valueType="num">
                                      <p:cBhvr>
                                        <p:cTn id="214" dur="1000" fill="hold"/>
                                        <p:tgtEl>
                                          <p:spTgt spid="37"/>
                                        </p:tgtEl>
                                        <p:attrNameLst>
                                          <p:attrName>ppt_w</p:attrName>
                                        </p:attrNameLst>
                                      </p:cBhvr>
                                      <p:tavLst>
                                        <p:tav tm="0">
                                          <p:val>
                                            <p:fltVal val="0"/>
                                          </p:val>
                                        </p:tav>
                                        <p:tav tm="100000">
                                          <p:val>
                                            <p:strVal val="#ppt_w"/>
                                          </p:val>
                                        </p:tav>
                                      </p:tavLst>
                                    </p:anim>
                                    <p:anim calcmode="lin" valueType="num">
                                      <p:cBhvr>
                                        <p:cTn id="215" dur="1000" fill="hold"/>
                                        <p:tgtEl>
                                          <p:spTgt spid="37"/>
                                        </p:tgtEl>
                                        <p:attrNameLst>
                                          <p:attrName>ppt_h</p:attrName>
                                        </p:attrNameLst>
                                      </p:cBhvr>
                                      <p:tavLst>
                                        <p:tav tm="0">
                                          <p:val>
                                            <p:fltVal val="0"/>
                                          </p:val>
                                        </p:tav>
                                        <p:tav tm="100000">
                                          <p:val>
                                            <p:strVal val="#ppt_h"/>
                                          </p:val>
                                        </p:tav>
                                      </p:tavLst>
                                    </p:anim>
                                    <p:anim calcmode="lin" valueType="num">
                                      <p:cBhvr>
                                        <p:cTn id="216" dur="1000" fill="hold"/>
                                        <p:tgtEl>
                                          <p:spTgt spid="37"/>
                                        </p:tgtEl>
                                        <p:attrNameLst>
                                          <p:attrName>style.rotation</p:attrName>
                                        </p:attrNameLst>
                                      </p:cBhvr>
                                      <p:tavLst>
                                        <p:tav tm="0">
                                          <p:val>
                                            <p:fltVal val="90"/>
                                          </p:val>
                                        </p:tav>
                                        <p:tav tm="100000">
                                          <p:val>
                                            <p:fltVal val="0"/>
                                          </p:val>
                                        </p:tav>
                                      </p:tavLst>
                                    </p:anim>
                                    <p:animEffect transition="in" filter="fade">
                                      <p:cBhvr>
                                        <p:cTn id="217" dur="1000"/>
                                        <p:tgtEl>
                                          <p:spTgt spid="37"/>
                                        </p:tgtEl>
                                      </p:cBhvr>
                                    </p:animEffect>
                                  </p:childTnLst>
                                </p:cTn>
                              </p:par>
                              <p:par>
                                <p:cTn id="218" presetID="31" presetClass="entr" presetSubtype="0" fill="hold" nodeType="withEffect">
                                  <p:stCondLst>
                                    <p:cond delay="0"/>
                                  </p:stCondLst>
                                  <p:childTnLst>
                                    <p:set>
                                      <p:cBhvr>
                                        <p:cTn id="219" dur="1" fill="hold">
                                          <p:stCondLst>
                                            <p:cond delay="0"/>
                                          </p:stCondLst>
                                        </p:cTn>
                                        <p:tgtEl>
                                          <p:spTgt spid="38"/>
                                        </p:tgtEl>
                                        <p:attrNameLst>
                                          <p:attrName>style.visibility</p:attrName>
                                        </p:attrNameLst>
                                      </p:cBhvr>
                                      <p:to>
                                        <p:strVal val="visible"/>
                                      </p:to>
                                    </p:set>
                                    <p:anim calcmode="lin" valueType="num">
                                      <p:cBhvr>
                                        <p:cTn id="220" dur="1000" fill="hold"/>
                                        <p:tgtEl>
                                          <p:spTgt spid="38"/>
                                        </p:tgtEl>
                                        <p:attrNameLst>
                                          <p:attrName>ppt_w</p:attrName>
                                        </p:attrNameLst>
                                      </p:cBhvr>
                                      <p:tavLst>
                                        <p:tav tm="0">
                                          <p:val>
                                            <p:fltVal val="0"/>
                                          </p:val>
                                        </p:tav>
                                        <p:tav tm="100000">
                                          <p:val>
                                            <p:strVal val="#ppt_w"/>
                                          </p:val>
                                        </p:tav>
                                      </p:tavLst>
                                    </p:anim>
                                    <p:anim calcmode="lin" valueType="num">
                                      <p:cBhvr>
                                        <p:cTn id="221" dur="1000" fill="hold"/>
                                        <p:tgtEl>
                                          <p:spTgt spid="38"/>
                                        </p:tgtEl>
                                        <p:attrNameLst>
                                          <p:attrName>ppt_h</p:attrName>
                                        </p:attrNameLst>
                                      </p:cBhvr>
                                      <p:tavLst>
                                        <p:tav tm="0">
                                          <p:val>
                                            <p:fltVal val="0"/>
                                          </p:val>
                                        </p:tav>
                                        <p:tav tm="100000">
                                          <p:val>
                                            <p:strVal val="#ppt_h"/>
                                          </p:val>
                                        </p:tav>
                                      </p:tavLst>
                                    </p:anim>
                                    <p:anim calcmode="lin" valueType="num">
                                      <p:cBhvr>
                                        <p:cTn id="222" dur="1000" fill="hold"/>
                                        <p:tgtEl>
                                          <p:spTgt spid="38"/>
                                        </p:tgtEl>
                                        <p:attrNameLst>
                                          <p:attrName>style.rotation</p:attrName>
                                        </p:attrNameLst>
                                      </p:cBhvr>
                                      <p:tavLst>
                                        <p:tav tm="0">
                                          <p:val>
                                            <p:fltVal val="90"/>
                                          </p:val>
                                        </p:tav>
                                        <p:tav tm="100000">
                                          <p:val>
                                            <p:fltVal val="0"/>
                                          </p:val>
                                        </p:tav>
                                      </p:tavLst>
                                    </p:anim>
                                    <p:animEffect transition="in" filter="fade">
                                      <p:cBhvr>
                                        <p:cTn id="223" dur="1000"/>
                                        <p:tgtEl>
                                          <p:spTgt spid="38"/>
                                        </p:tgtEl>
                                      </p:cBhvr>
                                    </p:animEffect>
                                  </p:childTnLst>
                                </p:cTn>
                              </p:par>
                              <p:par>
                                <p:cTn id="224" presetID="31" presetClass="entr" presetSubtype="0" fill="hold" nodeType="withEffect">
                                  <p:stCondLst>
                                    <p:cond delay="0"/>
                                  </p:stCondLst>
                                  <p:childTnLst>
                                    <p:set>
                                      <p:cBhvr>
                                        <p:cTn id="225" dur="1" fill="hold">
                                          <p:stCondLst>
                                            <p:cond delay="0"/>
                                          </p:stCondLst>
                                        </p:cTn>
                                        <p:tgtEl>
                                          <p:spTgt spid="41"/>
                                        </p:tgtEl>
                                        <p:attrNameLst>
                                          <p:attrName>style.visibility</p:attrName>
                                        </p:attrNameLst>
                                      </p:cBhvr>
                                      <p:to>
                                        <p:strVal val="visible"/>
                                      </p:to>
                                    </p:set>
                                    <p:anim calcmode="lin" valueType="num">
                                      <p:cBhvr>
                                        <p:cTn id="226" dur="1000" fill="hold"/>
                                        <p:tgtEl>
                                          <p:spTgt spid="41"/>
                                        </p:tgtEl>
                                        <p:attrNameLst>
                                          <p:attrName>ppt_w</p:attrName>
                                        </p:attrNameLst>
                                      </p:cBhvr>
                                      <p:tavLst>
                                        <p:tav tm="0">
                                          <p:val>
                                            <p:fltVal val="0"/>
                                          </p:val>
                                        </p:tav>
                                        <p:tav tm="100000">
                                          <p:val>
                                            <p:strVal val="#ppt_w"/>
                                          </p:val>
                                        </p:tav>
                                      </p:tavLst>
                                    </p:anim>
                                    <p:anim calcmode="lin" valueType="num">
                                      <p:cBhvr>
                                        <p:cTn id="227" dur="1000" fill="hold"/>
                                        <p:tgtEl>
                                          <p:spTgt spid="41"/>
                                        </p:tgtEl>
                                        <p:attrNameLst>
                                          <p:attrName>ppt_h</p:attrName>
                                        </p:attrNameLst>
                                      </p:cBhvr>
                                      <p:tavLst>
                                        <p:tav tm="0">
                                          <p:val>
                                            <p:fltVal val="0"/>
                                          </p:val>
                                        </p:tav>
                                        <p:tav tm="100000">
                                          <p:val>
                                            <p:strVal val="#ppt_h"/>
                                          </p:val>
                                        </p:tav>
                                      </p:tavLst>
                                    </p:anim>
                                    <p:anim calcmode="lin" valueType="num">
                                      <p:cBhvr>
                                        <p:cTn id="228" dur="1000" fill="hold"/>
                                        <p:tgtEl>
                                          <p:spTgt spid="41"/>
                                        </p:tgtEl>
                                        <p:attrNameLst>
                                          <p:attrName>style.rotation</p:attrName>
                                        </p:attrNameLst>
                                      </p:cBhvr>
                                      <p:tavLst>
                                        <p:tav tm="0">
                                          <p:val>
                                            <p:fltVal val="90"/>
                                          </p:val>
                                        </p:tav>
                                        <p:tav tm="100000">
                                          <p:val>
                                            <p:fltVal val="0"/>
                                          </p:val>
                                        </p:tav>
                                      </p:tavLst>
                                    </p:anim>
                                    <p:animEffect transition="in" filter="fade">
                                      <p:cBhvr>
                                        <p:cTn id="229" dur="1000"/>
                                        <p:tgtEl>
                                          <p:spTgt spid="41"/>
                                        </p:tgtEl>
                                      </p:cBhvr>
                                    </p:animEffect>
                                  </p:childTnLst>
                                </p:cTn>
                              </p:par>
                              <p:par>
                                <p:cTn id="230" presetID="31" presetClass="entr" presetSubtype="0" fill="hold" nodeType="withEffect">
                                  <p:stCondLst>
                                    <p:cond delay="0"/>
                                  </p:stCondLst>
                                  <p:childTnLst>
                                    <p:set>
                                      <p:cBhvr>
                                        <p:cTn id="231" dur="1" fill="hold">
                                          <p:stCondLst>
                                            <p:cond delay="0"/>
                                          </p:stCondLst>
                                        </p:cTn>
                                        <p:tgtEl>
                                          <p:spTgt spid="44"/>
                                        </p:tgtEl>
                                        <p:attrNameLst>
                                          <p:attrName>style.visibility</p:attrName>
                                        </p:attrNameLst>
                                      </p:cBhvr>
                                      <p:to>
                                        <p:strVal val="visible"/>
                                      </p:to>
                                    </p:set>
                                    <p:anim calcmode="lin" valueType="num">
                                      <p:cBhvr>
                                        <p:cTn id="232" dur="1000" fill="hold"/>
                                        <p:tgtEl>
                                          <p:spTgt spid="44"/>
                                        </p:tgtEl>
                                        <p:attrNameLst>
                                          <p:attrName>ppt_w</p:attrName>
                                        </p:attrNameLst>
                                      </p:cBhvr>
                                      <p:tavLst>
                                        <p:tav tm="0">
                                          <p:val>
                                            <p:fltVal val="0"/>
                                          </p:val>
                                        </p:tav>
                                        <p:tav tm="100000">
                                          <p:val>
                                            <p:strVal val="#ppt_w"/>
                                          </p:val>
                                        </p:tav>
                                      </p:tavLst>
                                    </p:anim>
                                    <p:anim calcmode="lin" valueType="num">
                                      <p:cBhvr>
                                        <p:cTn id="233" dur="1000" fill="hold"/>
                                        <p:tgtEl>
                                          <p:spTgt spid="44"/>
                                        </p:tgtEl>
                                        <p:attrNameLst>
                                          <p:attrName>ppt_h</p:attrName>
                                        </p:attrNameLst>
                                      </p:cBhvr>
                                      <p:tavLst>
                                        <p:tav tm="0">
                                          <p:val>
                                            <p:fltVal val="0"/>
                                          </p:val>
                                        </p:tav>
                                        <p:tav tm="100000">
                                          <p:val>
                                            <p:strVal val="#ppt_h"/>
                                          </p:val>
                                        </p:tav>
                                      </p:tavLst>
                                    </p:anim>
                                    <p:anim calcmode="lin" valueType="num">
                                      <p:cBhvr>
                                        <p:cTn id="234" dur="1000" fill="hold"/>
                                        <p:tgtEl>
                                          <p:spTgt spid="44"/>
                                        </p:tgtEl>
                                        <p:attrNameLst>
                                          <p:attrName>style.rotation</p:attrName>
                                        </p:attrNameLst>
                                      </p:cBhvr>
                                      <p:tavLst>
                                        <p:tav tm="0">
                                          <p:val>
                                            <p:fltVal val="90"/>
                                          </p:val>
                                        </p:tav>
                                        <p:tav tm="100000">
                                          <p:val>
                                            <p:fltVal val="0"/>
                                          </p:val>
                                        </p:tav>
                                      </p:tavLst>
                                    </p:anim>
                                    <p:animEffect transition="in" filter="fade">
                                      <p:cBhvr>
                                        <p:cTn id="235" dur="1000"/>
                                        <p:tgtEl>
                                          <p:spTgt spid="44"/>
                                        </p:tgtEl>
                                      </p:cBhvr>
                                    </p:animEffect>
                                  </p:childTnLst>
                                </p:cTn>
                              </p:par>
                              <p:par>
                                <p:cTn id="236" presetID="31" presetClass="entr" presetSubtype="0" fill="hold" nodeType="withEffect">
                                  <p:stCondLst>
                                    <p:cond delay="0"/>
                                  </p:stCondLst>
                                  <p:childTnLst>
                                    <p:set>
                                      <p:cBhvr>
                                        <p:cTn id="237" dur="1" fill="hold">
                                          <p:stCondLst>
                                            <p:cond delay="0"/>
                                          </p:stCondLst>
                                        </p:cTn>
                                        <p:tgtEl>
                                          <p:spTgt spid="47"/>
                                        </p:tgtEl>
                                        <p:attrNameLst>
                                          <p:attrName>style.visibility</p:attrName>
                                        </p:attrNameLst>
                                      </p:cBhvr>
                                      <p:to>
                                        <p:strVal val="visible"/>
                                      </p:to>
                                    </p:set>
                                    <p:anim calcmode="lin" valueType="num">
                                      <p:cBhvr>
                                        <p:cTn id="238" dur="1000" fill="hold"/>
                                        <p:tgtEl>
                                          <p:spTgt spid="47"/>
                                        </p:tgtEl>
                                        <p:attrNameLst>
                                          <p:attrName>ppt_w</p:attrName>
                                        </p:attrNameLst>
                                      </p:cBhvr>
                                      <p:tavLst>
                                        <p:tav tm="0">
                                          <p:val>
                                            <p:fltVal val="0"/>
                                          </p:val>
                                        </p:tav>
                                        <p:tav tm="100000">
                                          <p:val>
                                            <p:strVal val="#ppt_w"/>
                                          </p:val>
                                        </p:tav>
                                      </p:tavLst>
                                    </p:anim>
                                    <p:anim calcmode="lin" valueType="num">
                                      <p:cBhvr>
                                        <p:cTn id="239" dur="1000" fill="hold"/>
                                        <p:tgtEl>
                                          <p:spTgt spid="47"/>
                                        </p:tgtEl>
                                        <p:attrNameLst>
                                          <p:attrName>ppt_h</p:attrName>
                                        </p:attrNameLst>
                                      </p:cBhvr>
                                      <p:tavLst>
                                        <p:tav tm="0">
                                          <p:val>
                                            <p:fltVal val="0"/>
                                          </p:val>
                                        </p:tav>
                                        <p:tav tm="100000">
                                          <p:val>
                                            <p:strVal val="#ppt_h"/>
                                          </p:val>
                                        </p:tav>
                                      </p:tavLst>
                                    </p:anim>
                                    <p:anim calcmode="lin" valueType="num">
                                      <p:cBhvr>
                                        <p:cTn id="240" dur="1000" fill="hold"/>
                                        <p:tgtEl>
                                          <p:spTgt spid="47"/>
                                        </p:tgtEl>
                                        <p:attrNameLst>
                                          <p:attrName>style.rotation</p:attrName>
                                        </p:attrNameLst>
                                      </p:cBhvr>
                                      <p:tavLst>
                                        <p:tav tm="0">
                                          <p:val>
                                            <p:fltVal val="90"/>
                                          </p:val>
                                        </p:tav>
                                        <p:tav tm="100000">
                                          <p:val>
                                            <p:fltVal val="0"/>
                                          </p:val>
                                        </p:tav>
                                      </p:tavLst>
                                    </p:anim>
                                    <p:animEffect transition="in" filter="fade">
                                      <p:cBhvr>
                                        <p:cTn id="241" dur="1000"/>
                                        <p:tgtEl>
                                          <p:spTgt spid="47"/>
                                        </p:tgtEl>
                                      </p:cBhvr>
                                    </p:animEffect>
                                  </p:childTnLst>
                                </p:cTn>
                              </p:par>
                              <p:par>
                                <p:cTn id="242" presetID="31" presetClass="entr" presetSubtype="0" fill="hold" nodeType="withEffect">
                                  <p:stCondLst>
                                    <p:cond delay="0"/>
                                  </p:stCondLst>
                                  <p:childTnLst>
                                    <p:set>
                                      <p:cBhvr>
                                        <p:cTn id="243" dur="1" fill="hold">
                                          <p:stCondLst>
                                            <p:cond delay="0"/>
                                          </p:stCondLst>
                                        </p:cTn>
                                        <p:tgtEl>
                                          <p:spTgt spid="50"/>
                                        </p:tgtEl>
                                        <p:attrNameLst>
                                          <p:attrName>style.visibility</p:attrName>
                                        </p:attrNameLst>
                                      </p:cBhvr>
                                      <p:to>
                                        <p:strVal val="visible"/>
                                      </p:to>
                                    </p:set>
                                    <p:anim calcmode="lin" valueType="num">
                                      <p:cBhvr>
                                        <p:cTn id="244" dur="1000" fill="hold"/>
                                        <p:tgtEl>
                                          <p:spTgt spid="50"/>
                                        </p:tgtEl>
                                        <p:attrNameLst>
                                          <p:attrName>ppt_w</p:attrName>
                                        </p:attrNameLst>
                                      </p:cBhvr>
                                      <p:tavLst>
                                        <p:tav tm="0">
                                          <p:val>
                                            <p:fltVal val="0"/>
                                          </p:val>
                                        </p:tav>
                                        <p:tav tm="100000">
                                          <p:val>
                                            <p:strVal val="#ppt_w"/>
                                          </p:val>
                                        </p:tav>
                                      </p:tavLst>
                                    </p:anim>
                                    <p:anim calcmode="lin" valueType="num">
                                      <p:cBhvr>
                                        <p:cTn id="245" dur="1000" fill="hold"/>
                                        <p:tgtEl>
                                          <p:spTgt spid="50"/>
                                        </p:tgtEl>
                                        <p:attrNameLst>
                                          <p:attrName>ppt_h</p:attrName>
                                        </p:attrNameLst>
                                      </p:cBhvr>
                                      <p:tavLst>
                                        <p:tav tm="0">
                                          <p:val>
                                            <p:fltVal val="0"/>
                                          </p:val>
                                        </p:tav>
                                        <p:tav tm="100000">
                                          <p:val>
                                            <p:strVal val="#ppt_h"/>
                                          </p:val>
                                        </p:tav>
                                      </p:tavLst>
                                    </p:anim>
                                    <p:anim calcmode="lin" valueType="num">
                                      <p:cBhvr>
                                        <p:cTn id="246" dur="1000" fill="hold"/>
                                        <p:tgtEl>
                                          <p:spTgt spid="50"/>
                                        </p:tgtEl>
                                        <p:attrNameLst>
                                          <p:attrName>style.rotation</p:attrName>
                                        </p:attrNameLst>
                                      </p:cBhvr>
                                      <p:tavLst>
                                        <p:tav tm="0">
                                          <p:val>
                                            <p:fltVal val="90"/>
                                          </p:val>
                                        </p:tav>
                                        <p:tav tm="100000">
                                          <p:val>
                                            <p:fltVal val="0"/>
                                          </p:val>
                                        </p:tav>
                                      </p:tavLst>
                                    </p:anim>
                                    <p:animEffect transition="in" filter="fade">
                                      <p:cBhvr>
                                        <p:cTn id="247" dur="1000"/>
                                        <p:tgtEl>
                                          <p:spTgt spid="50"/>
                                        </p:tgtEl>
                                      </p:cBhvr>
                                    </p:animEffect>
                                  </p:childTnLst>
                                </p:cTn>
                              </p:par>
                              <p:par>
                                <p:cTn id="248" presetID="31" presetClass="entr" presetSubtype="0" fill="hold" nodeType="withEffect">
                                  <p:stCondLst>
                                    <p:cond delay="0"/>
                                  </p:stCondLst>
                                  <p:childTnLst>
                                    <p:set>
                                      <p:cBhvr>
                                        <p:cTn id="249" dur="1" fill="hold">
                                          <p:stCondLst>
                                            <p:cond delay="0"/>
                                          </p:stCondLst>
                                        </p:cTn>
                                        <p:tgtEl>
                                          <p:spTgt spid="53"/>
                                        </p:tgtEl>
                                        <p:attrNameLst>
                                          <p:attrName>style.visibility</p:attrName>
                                        </p:attrNameLst>
                                      </p:cBhvr>
                                      <p:to>
                                        <p:strVal val="visible"/>
                                      </p:to>
                                    </p:set>
                                    <p:anim calcmode="lin" valueType="num">
                                      <p:cBhvr>
                                        <p:cTn id="250" dur="1000" fill="hold"/>
                                        <p:tgtEl>
                                          <p:spTgt spid="53"/>
                                        </p:tgtEl>
                                        <p:attrNameLst>
                                          <p:attrName>ppt_w</p:attrName>
                                        </p:attrNameLst>
                                      </p:cBhvr>
                                      <p:tavLst>
                                        <p:tav tm="0">
                                          <p:val>
                                            <p:fltVal val="0"/>
                                          </p:val>
                                        </p:tav>
                                        <p:tav tm="100000">
                                          <p:val>
                                            <p:strVal val="#ppt_w"/>
                                          </p:val>
                                        </p:tav>
                                      </p:tavLst>
                                    </p:anim>
                                    <p:anim calcmode="lin" valueType="num">
                                      <p:cBhvr>
                                        <p:cTn id="251" dur="1000" fill="hold"/>
                                        <p:tgtEl>
                                          <p:spTgt spid="53"/>
                                        </p:tgtEl>
                                        <p:attrNameLst>
                                          <p:attrName>ppt_h</p:attrName>
                                        </p:attrNameLst>
                                      </p:cBhvr>
                                      <p:tavLst>
                                        <p:tav tm="0">
                                          <p:val>
                                            <p:fltVal val="0"/>
                                          </p:val>
                                        </p:tav>
                                        <p:tav tm="100000">
                                          <p:val>
                                            <p:strVal val="#ppt_h"/>
                                          </p:val>
                                        </p:tav>
                                      </p:tavLst>
                                    </p:anim>
                                    <p:anim calcmode="lin" valueType="num">
                                      <p:cBhvr>
                                        <p:cTn id="252" dur="1000" fill="hold"/>
                                        <p:tgtEl>
                                          <p:spTgt spid="53"/>
                                        </p:tgtEl>
                                        <p:attrNameLst>
                                          <p:attrName>style.rotation</p:attrName>
                                        </p:attrNameLst>
                                      </p:cBhvr>
                                      <p:tavLst>
                                        <p:tav tm="0">
                                          <p:val>
                                            <p:fltVal val="90"/>
                                          </p:val>
                                        </p:tav>
                                        <p:tav tm="100000">
                                          <p:val>
                                            <p:fltVal val="0"/>
                                          </p:val>
                                        </p:tav>
                                      </p:tavLst>
                                    </p:anim>
                                    <p:animEffect transition="in" filter="fade">
                                      <p:cBhvr>
                                        <p:cTn id="253" dur="1000"/>
                                        <p:tgtEl>
                                          <p:spTgt spid="53"/>
                                        </p:tgtEl>
                                      </p:cBhvr>
                                    </p:animEffect>
                                  </p:childTnLst>
                                </p:cTn>
                              </p:par>
                              <p:par>
                                <p:cTn id="254" presetID="31" presetClass="entr" presetSubtype="0" fill="hold" nodeType="withEffect">
                                  <p:stCondLst>
                                    <p:cond delay="0"/>
                                  </p:stCondLst>
                                  <p:childTnLst>
                                    <p:set>
                                      <p:cBhvr>
                                        <p:cTn id="255" dur="1" fill="hold">
                                          <p:stCondLst>
                                            <p:cond delay="0"/>
                                          </p:stCondLst>
                                        </p:cTn>
                                        <p:tgtEl>
                                          <p:spTgt spid="56"/>
                                        </p:tgtEl>
                                        <p:attrNameLst>
                                          <p:attrName>style.visibility</p:attrName>
                                        </p:attrNameLst>
                                      </p:cBhvr>
                                      <p:to>
                                        <p:strVal val="visible"/>
                                      </p:to>
                                    </p:set>
                                    <p:anim calcmode="lin" valueType="num">
                                      <p:cBhvr>
                                        <p:cTn id="256" dur="1000" fill="hold"/>
                                        <p:tgtEl>
                                          <p:spTgt spid="56"/>
                                        </p:tgtEl>
                                        <p:attrNameLst>
                                          <p:attrName>ppt_w</p:attrName>
                                        </p:attrNameLst>
                                      </p:cBhvr>
                                      <p:tavLst>
                                        <p:tav tm="0">
                                          <p:val>
                                            <p:fltVal val="0"/>
                                          </p:val>
                                        </p:tav>
                                        <p:tav tm="100000">
                                          <p:val>
                                            <p:strVal val="#ppt_w"/>
                                          </p:val>
                                        </p:tav>
                                      </p:tavLst>
                                    </p:anim>
                                    <p:anim calcmode="lin" valueType="num">
                                      <p:cBhvr>
                                        <p:cTn id="257" dur="1000" fill="hold"/>
                                        <p:tgtEl>
                                          <p:spTgt spid="56"/>
                                        </p:tgtEl>
                                        <p:attrNameLst>
                                          <p:attrName>ppt_h</p:attrName>
                                        </p:attrNameLst>
                                      </p:cBhvr>
                                      <p:tavLst>
                                        <p:tav tm="0">
                                          <p:val>
                                            <p:fltVal val="0"/>
                                          </p:val>
                                        </p:tav>
                                        <p:tav tm="100000">
                                          <p:val>
                                            <p:strVal val="#ppt_h"/>
                                          </p:val>
                                        </p:tav>
                                      </p:tavLst>
                                    </p:anim>
                                    <p:anim calcmode="lin" valueType="num">
                                      <p:cBhvr>
                                        <p:cTn id="258" dur="1000" fill="hold"/>
                                        <p:tgtEl>
                                          <p:spTgt spid="56"/>
                                        </p:tgtEl>
                                        <p:attrNameLst>
                                          <p:attrName>style.rotation</p:attrName>
                                        </p:attrNameLst>
                                      </p:cBhvr>
                                      <p:tavLst>
                                        <p:tav tm="0">
                                          <p:val>
                                            <p:fltVal val="90"/>
                                          </p:val>
                                        </p:tav>
                                        <p:tav tm="100000">
                                          <p:val>
                                            <p:fltVal val="0"/>
                                          </p:val>
                                        </p:tav>
                                      </p:tavLst>
                                    </p:anim>
                                    <p:animEffect transition="in" filter="fade">
                                      <p:cBhvr>
                                        <p:cTn id="259" dur="1000"/>
                                        <p:tgtEl>
                                          <p:spTgt spid="56"/>
                                        </p:tgtEl>
                                      </p:cBhvr>
                                    </p:animEffect>
                                  </p:childTnLst>
                                </p:cTn>
                              </p:par>
                              <p:par>
                                <p:cTn id="260" presetID="31" presetClass="entr" presetSubtype="0" fill="hold" nodeType="withEffect">
                                  <p:stCondLst>
                                    <p:cond delay="0"/>
                                  </p:stCondLst>
                                  <p:childTnLst>
                                    <p:set>
                                      <p:cBhvr>
                                        <p:cTn id="261" dur="1" fill="hold">
                                          <p:stCondLst>
                                            <p:cond delay="0"/>
                                          </p:stCondLst>
                                        </p:cTn>
                                        <p:tgtEl>
                                          <p:spTgt spid="59"/>
                                        </p:tgtEl>
                                        <p:attrNameLst>
                                          <p:attrName>style.visibility</p:attrName>
                                        </p:attrNameLst>
                                      </p:cBhvr>
                                      <p:to>
                                        <p:strVal val="visible"/>
                                      </p:to>
                                    </p:set>
                                    <p:anim calcmode="lin" valueType="num">
                                      <p:cBhvr>
                                        <p:cTn id="262" dur="1000" fill="hold"/>
                                        <p:tgtEl>
                                          <p:spTgt spid="59"/>
                                        </p:tgtEl>
                                        <p:attrNameLst>
                                          <p:attrName>ppt_w</p:attrName>
                                        </p:attrNameLst>
                                      </p:cBhvr>
                                      <p:tavLst>
                                        <p:tav tm="0">
                                          <p:val>
                                            <p:fltVal val="0"/>
                                          </p:val>
                                        </p:tav>
                                        <p:tav tm="100000">
                                          <p:val>
                                            <p:strVal val="#ppt_w"/>
                                          </p:val>
                                        </p:tav>
                                      </p:tavLst>
                                    </p:anim>
                                    <p:anim calcmode="lin" valueType="num">
                                      <p:cBhvr>
                                        <p:cTn id="263" dur="1000" fill="hold"/>
                                        <p:tgtEl>
                                          <p:spTgt spid="59"/>
                                        </p:tgtEl>
                                        <p:attrNameLst>
                                          <p:attrName>ppt_h</p:attrName>
                                        </p:attrNameLst>
                                      </p:cBhvr>
                                      <p:tavLst>
                                        <p:tav tm="0">
                                          <p:val>
                                            <p:fltVal val="0"/>
                                          </p:val>
                                        </p:tav>
                                        <p:tav tm="100000">
                                          <p:val>
                                            <p:strVal val="#ppt_h"/>
                                          </p:val>
                                        </p:tav>
                                      </p:tavLst>
                                    </p:anim>
                                    <p:anim calcmode="lin" valueType="num">
                                      <p:cBhvr>
                                        <p:cTn id="264" dur="1000" fill="hold"/>
                                        <p:tgtEl>
                                          <p:spTgt spid="59"/>
                                        </p:tgtEl>
                                        <p:attrNameLst>
                                          <p:attrName>style.rotation</p:attrName>
                                        </p:attrNameLst>
                                      </p:cBhvr>
                                      <p:tavLst>
                                        <p:tav tm="0">
                                          <p:val>
                                            <p:fltVal val="90"/>
                                          </p:val>
                                        </p:tav>
                                        <p:tav tm="100000">
                                          <p:val>
                                            <p:fltVal val="0"/>
                                          </p:val>
                                        </p:tav>
                                      </p:tavLst>
                                    </p:anim>
                                    <p:animEffect transition="in" filter="fade">
                                      <p:cBhvr>
                                        <p:cTn id="265" dur="1000"/>
                                        <p:tgtEl>
                                          <p:spTgt spid="59"/>
                                        </p:tgtEl>
                                      </p:cBhvr>
                                    </p:animEffect>
                                  </p:childTnLst>
                                </p:cTn>
                              </p:par>
                              <p:par>
                                <p:cTn id="266" presetID="31" presetClass="entr" presetSubtype="0" fill="hold" nodeType="withEffect">
                                  <p:stCondLst>
                                    <p:cond delay="0"/>
                                  </p:stCondLst>
                                  <p:childTnLst>
                                    <p:set>
                                      <p:cBhvr>
                                        <p:cTn id="267" dur="1" fill="hold">
                                          <p:stCondLst>
                                            <p:cond delay="0"/>
                                          </p:stCondLst>
                                        </p:cTn>
                                        <p:tgtEl>
                                          <p:spTgt spid="62"/>
                                        </p:tgtEl>
                                        <p:attrNameLst>
                                          <p:attrName>style.visibility</p:attrName>
                                        </p:attrNameLst>
                                      </p:cBhvr>
                                      <p:to>
                                        <p:strVal val="visible"/>
                                      </p:to>
                                    </p:set>
                                    <p:anim calcmode="lin" valueType="num">
                                      <p:cBhvr>
                                        <p:cTn id="268" dur="1000" fill="hold"/>
                                        <p:tgtEl>
                                          <p:spTgt spid="62"/>
                                        </p:tgtEl>
                                        <p:attrNameLst>
                                          <p:attrName>ppt_w</p:attrName>
                                        </p:attrNameLst>
                                      </p:cBhvr>
                                      <p:tavLst>
                                        <p:tav tm="0">
                                          <p:val>
                                            <p:fltVal val="0"/>
                                          </p:val>
                                        </p:tav>
                                        <p:tav tm="100000">
                                          <p:val>
                                            <p:strVal val="#ppt_w"/>
                                          </p:val>
                                        </p:tav>
                                      </p:tavLst>
                                    </p:anim>
                                    <p:anim calcmode="lin" valueType="num">
                                      <p:cBhvr>
                                        <p:cTn id="269" dur="1000" fill="hold"/>
                                        <p:tgtEl>
                                          <p:spTgt spid="62"/>
                                        </p:tgtEl>
                                        <p:attrNameLst>
                                          <p:attrName>ppt_h</p:attrName>
                                        </p:attrNameLst>
                                      </p:cBhvr>
                                      <p:tavLst>
                                        <p:tav tm="0">
                                          <p:val>
                                            <p:fltVal val="0"/>
                                          </p:val>
                                        </p:tav>
                                        <p:tav tm="100000">
                                          <p:val>
                                            <p:strVal val="#ppt_h"/>
                                          </p:val>
                                        </p:tav>
                                      </p:tavLst>
                                    </p:anim>
                                    <p:anim calcmode="lin" valueType="num">
                                      <p:cBhvr>
                                        <p:cTn id="270" dur="1000" fill="hold"/>
                                        <p:tgtEl>
                                          <p:spTgt spid="62"/>
                                        </p:tgtEl>
                                        <p:attrNameLst>
                                          <p:attrName>style.rotation</p:attrName>
                                        </p:attrNameLst>
                                      </p:cBhvr>
                                      <p:tavLst>
                                        <p:tav tm="0">
                                          <p:val>
                                            <p:fltVal val="90"/>
                                          </p:val>
                                        </p:tav>
                                        <p:tav tm="100000">
                                          <p:val>
                                            <p:fltVal val="0"/>
                                          </p:val>
                                        </p:tav>
                                      </p:tavLst>
                                    </p:anim>
                                    <p:animEffect transition="in" filter="fade">
                                      <p:cBhvr>
                                        <p:cTn id="271" dur="1000"/>
                                        <p:tgtEl>
                                          <p:spTgt spid="62"/>
                                        </p:tgtEl>
                                      </p:cBhvr>
                                    </p:animEffect>
                                  </p:childTnLst>
                                </p:cTn>
                              </p:par>
                              <p:par>
                                <p:cTn id="272" presetID="31" presetClass="entr" presetSubtype="0" fill="hold" nodeType="withEffect">
                                  <p:stCondLst>
                                    <p:cond delay="0"/>
                                  </p:stCondLst>
                                  <p:childTnLst>
                                    <p:set>
                                      <p:cBhvr>
                                        <p:cTn id="273" dur="1" fill="hold">
                                          <p:stCondLst>
                                            <p:cond delay="0"/>
                                          </p:stCondLst>
                                        </p:cTn>
                                        <p:tgtEl>
                                          <p:spTgt spid="65"/>
                                        </p:tgtEl>
                                        <p:attrNameLst>
                                          <p:attrName>style.visibility</p:attrName>
                                        </p:attrNameLst>
                                      </p:cBhvr>
                                      <p:to>
                                        <p:strVal val="visible"/>
                                      </p:to>
                                    </p:set>
                                    <p:anim calcmode="lin" valueType="num">
                                      <p:cBhvr>
                                        <p:cTn id="274" dur="1000" fill="hold"/>
                                        <p:tgtEl>
                                          <p:spTgt spid="65"/>
                                        </p:tgtEl>
                                        <p:attrNameLst>
                                          <p:attrName>ppt_w</p:attrName>
                                        </p:attrNameLst>
                                      </p:cBhvr>
                                      <p:tavLst>
                                        <p:tav tm="0">
                                          <p:val>
                                            <p:fltVal val="0"/>
                                          </p:val>
                                        </p:tav>
                                        <p:tav tm="100000">
                                          <p:val>
                                            <p:strVal val="#ppt_w"/>
                                          </p:val>
                                        </p:tav>
                                      </p:tavLst>
                                    </p:anim>
                                    <p:anim calcmode="lin" valueType="num">
                                      <p:cBhvr>
                                        <p:cTn id="275" dur="1000" fill="hold"/>
                                        <p:tgtEl>
                                          <p:spTgt spid="65"/>
                                        </p:tgtEl>
                                        <p:attrNameLst>
                                          <p:attrName>ppt_h</p:attrName>
                                        </p:attrNameLst>
                                      </p:cBhvr>
                                      <p:tavLst>
                                        <p:tav tm="0">
                                          <p:val>
                                            <p:fltVal val="0"/>
                                          </p:val>
                                        </p:tav>
                                        <p:tav tm="100000">
                                          <p:val>
                                            <p:strVal val="#ppt_h"/>
                                          </p:val>
                                        </p:tav>
                                      </p:tavLst>
                                    </p:anim>
                                    <p:anim calcmode="lin" valueType="num">
                                      <p:cBhvr>
                                        <p:cTn id="276" dur="1000" fill="hold"/>
                                        <p:tgtEl>
                                          <p:spTgt spid="65"/>
                                        </p:tgtEl>
                                        <p:attrNameLst>
                                          <p:attrName>style.rotation</p:attrName>
                                        </p:attrNameLst>
                                      </p:cBhvr>
                                      <p:tavLst>
                                        <p:tav tm="0">
                                          <p:val>
                                            <p:fltVal val="90"/>
                                          </p:val>
                                        </p:tav>
                                        <p:tav tm="100000">
                                          <p:val>
                                            <p:fltVal val="0"/>
                                          </p:val>
                                        </p:tav>
                                      </p:tavLst>
                                    </p:anim>
                                    <p:animEffect transition="in" filter="fade">
                                      <p:cBhvr>
                                        <p:cTn id="277" dur="1000"/>
                                        <p:tgtEl>
                                          <p:spTgt spid="65"/>
                                        </p:tgtEl>
                                      </p:cBhvr>
                                    </p:animEffect>
                                  </p:childTnLst>
                                </p:cTn>
                              </p:par>
                              <p:par>
                                <p:cTn id="278" presetID="31" presetClass="entr" presetSubtype="0" fill="hold" nodeType="withEffect">
                                  <p:stCondLst>
                                    <p:cond delay="0"/>
                                  </p:stCondLst>
                                  <p:childTnLst>
                                    <p:set>
                                      <p:cBhvr>
                                        <p:cTn id="279" dur="1" fill="hold">
                                          <p:stCondLst>
                                            <p:cond delay="0"/>
                                          </p:stCondLst>
                                        </p:cTn>
                                        <p:tgtEl>
                                          <p:spTgt spid="68"/>
                                        </p:tgtEl>
                                        <p:attrNameLst>
                                          <p:attrName>style.visibility</p:attrName>
                                        </p:attrNameLst>
                                      </p:cBhvr>
                                      <p:to>
                                        <p:strVal val="visible"/>
                                      </p:to>
                                    </p:set>
                                    <p:anim calcmode="lin" valueType="num">
                                      <p:cBhvr>
                                        <p:cTn id="280" dur="1000" fill="hold"/>
                                        <p:tgtEl>
                                          <p:spTgt spid="68"/>
                                        </p:tgtEl>
                                        <p:attrNameLst>
                                          <p:attrName>ppt_w</p:attrName>
                                        </p:attrNameLst>
                                      </p:cBhvr>
                                      <p:tavLst>
                                        <p:tav tm="0">
                                          <p:val>
                                            <p:fltVal val="0"/>
                                          </p:val>
                                        </p:tav>
                                        <p:tav tm="100000">
                                          <p:val>
                                            <p:strVal val="#ppt_w"/>
                                          </p:val>
                                        </p:tav>
                                      </p:tavLst>
                                    </p:anim>
                                    <p:anim calcmode="lin" valueType="num">
                                      <p:cBhvr>
                                        <p:cTn id="281" dur="1000" fill="hold"/>
                                        <p:tgtEl>
                                          <p:spTgt spid="68"/>
                                        </p:tgtEl>
                                        <p:attrNameLst>
                                          <p:attrName>ppt_h</p:attrName>
                                        </p:attrNameLst>
                                      </p:cBhvr>
                                      <p:tavLst>
                                        <p:tav tm="0">
                                          <p:val>
                                            <p:fltVal val="0"/>
                                          </p:val>
                                        </p:tav>
                                        <p:tav tm="100000">
                                          <p:val>
                                            <p:strVal val="#ppt_h"/>
                                          </p:val>
                                        </p:tav>
                                      </p:tavLst>
                                    </p:anim>
                                    <p:anim calcmode="lin" valueType="num">
                                      <p:cBhvr>
                                        <p:cTn id="282" dur="1000" fill="hold"/>
                                        <p:tgtEl>
                                          <p:spTgt spid="68"/>
                                        </p:tgtEl>
                                        <p:attrNameLst>
                                          <p:attrName>style.rotation</p:attrName>
                                        </p:attrNameLst>
                                      </p:cBhvr>
                                      <p:tavLst>
                                        <p:tav tm="0">
                                          <p:val>
                                            <p:fltVal val="90"/>
                                          </p:val>
                                        </p:tav>
                                        <p:tav tm="100000">
                                          <p:val>
                                            <p:fltVal val="0"/>
                                          </p:val>
                                        </p:tav>
                                      </p:tavLst>
                                    </p:anim>
                                    <p:animEffect transition="in" filter="fade">
                                      <p:cBhvr>
                                        <p:cTn id="283" dur="1000"/>
                                        <p:tgtEl>
                                          <p:spTgt spid="68"/>
                                        </p:tgtEl>
                                      </p:cBhvr>
                                    </p:animEffect>
                                  </p:childTnLst>
                                </p:cTn>
                              </p:par>
                              <p:par>
                                <p:cTn id="284" presetID="31" presetClass="entr" presetSubtype="0" fill="hold" nodeType="withEffect">
                                  <p:stCondLst>
                                    <p:cond delay="0"/>
                                  </p:stCondLst>
                                  <p:childTnLst>
                                    <p:set>
                                      <p:cBhvr>
                                        <p:cTn id="285" dur="1" fill="hold">
                                          <p:stCondLst>
                                            <p:cond delay="0"/>
                                          </p:stCondLst>
                                        </p:cTn>
                                        <p:tgtEl>
                                          <p:spTgt spid="71"/>
                                        </p:tgtEl>
                                        <p:attrNameLst>
                                          <p:attrName>style.visibility</p:attrName>
                                        </p:attrNameLst>
                                      </p:cBhvr>
                                      <p:to>
                                        <p:strVal val="visible"/>
                                      </p:to>
                                    </p:set>
                                    <p:anim calcmode="lin" valueType="num">
                                      <p:cBhvr>
                                        <p:cTn id="286" dur="1000" fill="hold"/>
                                        <p:tgtEl>
                                          <p:spTgt spid="71"/>
                                        </p:tgtEl>
                                        <p:attrNameLst>
                                          <p:attrName>ppt_w</p:attrName>
                                        </p:attrNameLst>
                                      </p:cBhvr>
                                      <p:tavLst>
                                        <p:tav tm="0">
                                          <p:val>
                                            <p:fltVal val="0"/>
                                          </p:val>
                                        </p:tav>
                                        <p:tav tm="100000">
                                          <p:val>
                                            <p:strVal val="#ppt_w"/>
                                          </p:val>
                                        </p:tav>
                                      </p:tavLst>
                                    </p:anim>
                                    <p:anim calcmode="lin" valueType="num">
                                      <p:cBhvr>
                                        <p:cTn id="287" dur="1000" fill="hold"/>
                                        <p:tgtEl>
                                          <p:spTgt spid="71"/>
                                        </p:tgtEl>
                                        <p:attrNameLst>
                                          <p:attrName>ppt_h</p:attrName>
                                        </p:attrNameLst>
                                      </p:cBhvr>
                                      <p:tavLst>
                                        <p:tav tm="0">
                                          <p:val>
                                            <p:fltVal val="0"/>
                                          </p:val>
                                        </p:tav>
                                        <p:tav tm="100000">
                                          <p:val>
                                            <p:strVal val="#ppt_h"/>
                                          </p:val>
                                        </p:tav>
                                      </p:tavLst>
                                    </p:anim>
                                    <p:anim calcmode="lin" valueType="num">
                                      <p:cBhvr>
                                        <p:cTn id="288" dur="1000" fill="hold"/>
                                        <p:tgtEl>
                                          <p:spTgt spid="71"/>
                                        </p:tgtEl>
                                        <p:attrNameLst>
                                          <p:attrName>style.rotation</p:attrName>
                                        </p:attrNameLst>
                                      </p:cBhvr>
                                      <p:tavLst>
                                        <p:tav tm="0">
                                          <p:val>
                                            <p:fltVal val="90"/>
                                          </p:val>
                                        </p:tav>
                                        <p:tav tm="100000">
                                          <p:val>
                                            <p:fltVal val="0"/>
                                          </p:val>
                                        </p:tav>
                                      </p:tavLst>
                                    </p:anim>
                                    <p:animEffect transition="in" filter="fade">
                                      <p:cBhvr>
                                        <p:cTn id="289" dur="1000"/>
                                        <p:tgtEl>
                                          <p:spTgt spid="71"/>
                                        </p:tgtEl>
                                      </p:cBhvr>
                                    </p:animEffect>
                                  </p:childTnLst>
                                </p:cTn>
                              </p:par>
                              <p:par>
                                <p:cTn id="290" presetID="31" presetClass="entr" presetSubtype="0" fill="hold" grpId="0" nodeType="withEffect">
                                  <p:stCondLst>
                                    <p:cond delay="0"/>
                                  </p:stCondLst>
                                  <p:childTnLst>
                                    <p:set>
                                      <p:cBhvr>
                                        <p:cTn id="291" dur="1" fill="hold">
                                          <p:stCondLst>
                                            <p:cond delay="0"/>
                                          </p:stCondLst>
                                        </p:cTn>
                                        <p:tgtEl>
                                          <p:spTgt spid="76"/>
                                        </p:tgtEl>
                                        <p:attrNameLst>
                                          <p:attrName>style.visibility</p:attrName>
                                        </p:attrNameLst>
                                      </p:cBhvr>
                                      <p:to>
                                        <p:strVal val="visible"/>
                                      </p:to>
                                    </p:set>
                                    <p:anim calcmode="lin" valueType="num">
                                      <p:cBhvr>
                                        <p:cTn id="292" dur="1000" fill="hold"/>
                                        <p:tgtEl>
                                          <p:spTgt spid="76"/>
                                        </p:tgtEl>
                                        <p:attrNameLst>
                                          <p:attrName>ppt_w</p:attrName>
                                        </p:attrNameLst>
                                      </p:cBhvr>
                                      <p:tavLst>
                                        <p:tav tm="0">
                                          <p:val>
                                            <p:fltVal val="0"/>
                                          </p:val>
                                        </p:tav>
                                        <p:tav tm="100000">
                                          <p:val>
                                            <p:strVal val="#ppt_w"/>
                                          </p:val>
                                        </p:tav>
                                      </p:tavLst>
                                    </p:anim>
                                    <p:anim calcmode="lin" valueType="num">
                                      <p:cBhvr>
                                        <p:cTn id="293" dur="1000" fill="hold"/>
                                        <p:tgtEl>
                                          <p:spTgt spid="76"/>
                                        </p:tgtEl>
                                        <p:attrNameLst>
                                          <p:attrName>ppt_h</p:attrName>
                                        </p:attrNameLst>
                                      </p:cBhvr>
                                      <p:tavLst>
                                        <p:tav tm="0">
                                          <p:val>
                                            <p:fltVal val="0"/>
                                          </p:val>
                                        </p:tav>
                                        <p:tav tm="100000">
                                          <p:val>
                                            <p:strVal val="#ppt_h"/>
                                          </p:val>
                                        </p:tav>
                                      </p:tavLst>
                                    </p:anim>
                                    <p:anim calcmode="lin" valueType="num">
                                      <p:cBhvr>
                                        <p:cTn id="294" dur="1000" fill="hold"/>
                                        <p:tgtEl>
                                          <p:spTgt spid="76"/>
                                        </p:tgtEl>
                                        <p:attrNameLst>
                                          <p:attrName>style.rotation</p:attrName>
                                        </p:attrNameLst>
                                      </p:cBhvr>
                                      <p:tavLst>
                                        <p:tav tm="0">
                                          <p:val>
                                            <p:fltVal val="90"/>
                                          </p:val>
                                        </p:tav>
                                        <p:tav tm="100000">
                                          <p:val>
                                            <p:fltVal val="0"/>
                                          </p:val>
                                        </p:tav>
                                      </p:tavLst>
                                    </p:anim>
                                    <p:animEffect transition="in" filter="fade">
                                      <p:cBhvr>
                                        <p:cTn id="295" dur="1000"/>
                                        <p:tgtEl>
                                          <p:spTgt spid="76"/>
                                        </p:tgtEl>
                                      </p:cBhvr>
                                    </p:animEffect>
                                  </p:childTnLst>
                                </p:cTn>
                              </p:par>
                              <p:par>
                                <p:cTn id="296" presetID="31" presetClass="entr" presetSubtype="0" fill="hold" nodeType="withEffect">
                                  <p:stCondLst>
                                    <p:cond delay="0"/>
                                  </p:stCondLst>
                                  <p:childTnLst>
                                    <p:set>
                                      <p:cBhvr>
                                        <p:cTn id="297" dur="1" fill="hold">
                                          <p:stCondLst>
                                            <p:cond delay="0"/>
                                          </p:stCondLst>
                                        </p:cTn>
                                        <p:tgtEl>
                                          <p:spTgt spid="39"/>
                                        </p:tgtEl>
                                        <p:attrNameLst>
                                          <p:attrName>style.visibility</p:attrName>
                                        </p:attrNameLst>
                                      </p:cBhvr>
                                      <p:to>
                                        <p:strVal val="visible"/>
                                      </p:to>
                                    </p:set>
                                    <p:anim calcmode="lin" valueType="num">
                                      <p:cBhvr>
                                        <p:cTn id="298" dur="1000" fill="hold"/>
                                        <p:tgtEl>
                                          <p:spTgt spid="39"/>
                                        </p:tgtEl>
                                        <p:attrNameLst>
                                          <p:attrName>ppt_w</p:attrName>
                                        </p:attrNameLst>
                                      </p:cBhvr>
                                      <p:tavLst>
                                        <p:tav tm="0">
                                          <p:val>
                                            <p:fltVal val="0"/>
                                          </p:val>
                                        </p:tav>
                                        <p:tav tm="100000">
                                          <p:val>
                                            <p:strVal val="#ppt_w"/>
                                          </p:val>
                                        </p:tav>
                                      </p:tavLst>
                                    </p:anim>
                                    <p:anim calcmode="lin" valueType="num">
                                      <p:cBhvr>
                                        <p:cTn id="299" dur="1000" fill="hold"/>
                                        <p:tgtEl>
                                          <p:spTgt spid="39"/>
                                        </p:tgtEl>
                                        <p:attrNameLst>
                                          <p:attrName>ppt_h</p:attrName>
                                        </p:attrNameLst>
                                      </p:cBhvr>
                                      <p:tavLst>
                                        <p:tav tm="0">
                                          <p:val>
                                            <p:fltVal val="0"/>
                                          </p:val>
                                        </p:tav>
                                        <p:tav tm="100000">
                                          <p:val>
                                            <p:strVal val="#ppt_h"/>
                                          </p:val>
                                        </p:tav>
                                      </p:tavLst>
                                    </p:anim>
                                    <p:anim calcmode="lin" valueType="num">
                                      <p:cBhvr>
                                        <p:cTn id="300" dur="1000" fill="hold"/>
                                        <p:tgtEl>
                                          <p:spTgt spid="39"/>
                                        </p:tgtEl>
                                        <p:attrNameLst>
                                          <p:attrName>style.rotation</p:attrName>
                                        </p:attrNameLst>
                                      </p:cBhvr>
                                      <p:tavLst>
                                        <p:tav tm="0">
                                          <p:val>
                                            <p:fltVal val="90"/>
                                          </p:val>
                                        </p:tav>
                                        <p:tav tm="100000">
                                          <p:val>
                                            <p:fltVal val="0"/>
                                          </p:val>
                                        </p:tav>
                                      </p:tavLst>
                                    </p:anim>
                                    <p:animEffect transition="in" filter="fade">
                                      <p:cBhvr>
                                        <p:cTn id="301" dur="1000"/>
                                        <p:tgtEl>
                                          <p:spTgt spid="39"/>
                                        </p:tgtEl>
                                      </p:cBhvr>
                                    </p:animEffect>
                                  </p:childTnLst>
                                </p:cTn>
                              </p:par>
                              <p:par>
                                <p:cTn id="302" presetID="31" presetClass="entr" presetSubtype="0" fill="hold" nodeType="withEffect">
                                  <p:stCondLst>
                                    <p:cond delay="0"/>
                                  </p:stCondLst>
                                  <p:childTnLst>
                                    <p:set>
                                      <p:cBhvr>
                                        <p:cTn id="303" dur="1" fill="hold">
                                          <p:stCondLst>
                                            <p:cond delay="0"/>
                                          </p:stCondLst>
                                        </p:cTn>
                                        <p:tgtEl>
                                          <p:spTgt spid="67"/>
                                        </p:tgtEl>
                                        <p:attrNameLst>
                                          <p:attrName>style.visibility</p:attrName>
                                        </p:attrNameLst>
                                      </p:cBhvr>
                                      <p:to>
                                        <p:strVal val="visible"/>
                                      </p:to>
                                    </p:set>
                                    <p:anim calcmode="lin" valueType="num">
                                      <p:cBhvr>
                                        <p:cTn id="304" dur="1000" fill="hold"/>
                                        <p:tgtEl>
                                          <p:spTgt spid="67"/>
                                        </p:tgtEl>
                                        <p:attrNameLst>
                                          <p:attrName>ppt_w</p:attrName>
                                        </p:attrNameLst>
                                      </p:cBhvr>
                                      <p:tavLst>
                                        <p:tav tm="0">
                                          <p:val>
                                            <p:fltVal val="0"/>
                                          </p:val>
                                        </p:tav>
                                        <p:tav tm="100000">
                                          <p:val>
                                            <p:strVal val="#ppt_w"/>
                                          </p:val>
                                        </p:tav>
                                      </p:tavLst>
                                    </p:anim>
                                    <p:anim calcmode="lin" valueType="num">
                                      <p:cBhvr>
                                        <p:cTn id="305" dur="1000" fill="hold"/>
                                        <p:tgtEl>
                                          <p:spTgt spid="67"/>
                                        </p:tgtEl>
                                        <p:attrNameLst>
                                          <p:attrName>ppt_h</p:attrName>
                                        </p:attrNameLst>
                                      </p:cBhvr>
                                      <p:tavLst>
                                        <p:tav tm="0">
                                          <p:val>
                                            <p:fltVal val="0"/>
                                          </p:val>
                                        </p:tav>
                                        <p:tav tm="100000">
                                          <p:val>
                                            <p:strVal val="#ppt_h"/>
                                          </p:val>
                                        </p:tav>
                                      </p:tavLst>
                                    </p:anim>
                                    <p:anim calcmode="lin" valueType="num">
                                      <p:cBhvr>
                                        <p:cTn id="306" dur="1000" fill="hold"/>
                                        <p:tgtEl>
                                          <p:spTgt spid="67"/>
                                        </p:tgtEl>
                                        <p:attrNameLst>
                                          <p:attrName>style.rotation</p:attrName>
                                        </p:attrNameLst>
                                      </p:cBhvr>
                                      <p:tavLst>
                                        <p:tav tm="0">
                                          <p:val>
                                            <p:fltVal val="90"/>
                                          </p:val>
                                        </p:tav>
                                        <p:tav tm="100000">
                                          <p:val>
                                            <p:fltVal val="0"/>
                                          </p:val>
                                        </p:tav>
                                      </p:tavLst>
                                    </p:anim>
                                    <p:animEffect transition="in" filter="fade">
                                      <p:cBhvr>
                                        <p:cTn id="307" dur="1000"/>
                                        <p:tgtEl>
                                          <p:spTgt spid="67"/>
                                        </p:tgtEl>
                                      </p:cBhvr>
                                    </p:animEffect>
                                  </p:childTnLst>
                                </p:cTn>
                              </p:par>
                              <p:par>
                                <p:cTn id="308" presetID="31" presetClass="entr" presetSubtype="0" fill="hold" nodeType="withEffect">
                                  <p:stCondLst>
                                    <p:cond delay="0"/>
                                  </p:stCondLst>
                                  <p:childTnLst>
                                    <p:set>
                                      <p:cBhvr>
                                        <p:cTn id="309" dur="1" fill="hold">
                                          <p:stCondLst>
                                            <p:cond delay="0"/>
                                          </p:stCondLst>
                                        </p:cTn>
                                        <p:tgtEl>
                                          <p:spTgt spid="82"/>
                                        </p:tgtEl>
                                        <p:attrNameLst>
                                          <p:attrName>style.visibility</p:attrName>
                                        </p:attrNameLst>
                                      </p:cBhvr>
                                      <p:to>
                                        <p:strVal val="visible"/>
                                      </p:to>
                                    </p:set>
                                    <p:anim calcmode="lin" valueType="num">
                                      <p:cBhvr>
                                        <p:cTn id="310" dur="1000" fill="hold"/>
                                        <p:tgtEl>
                                          <p:spTgt spid="82"/>
                                        </p:tgtEl>
                                        <p:attrNameLst>
                                          <p:attrName>ppt_w</p:attrName>
                                        </p:attrNameLst>
                                      </p:cBhvr>
                                      <p:tavLst>
                                        <p:tav tm="0">
                                          <p:val>
                                            <p:fltVal val="0"/>
                                          </p:val>
                                        </p:tav>
                                        <p:tav tm="100000">
                                          <p:val>
                                            <p:strVal val="#ppt_w"/>
                                          </p:val>
                                        </p:tav>
                                      </p:tavLst>
                                    </p:anim>
                                    <p:anim calcmode="lin" valueType="num">
                                      <p:cBhvr>
                                        <p:cTn id="311" dur="1000" fill="hold"/>
                                        <p:tgtEl>
                                          <p:spTgt spid="82"/>
                                        </p:tgtEl>
                                        <p:attrNameLst>
                                          <p:attrName>ppt_h</p:attrName>
                                        </p:attrNameLst>
                                      </p:cBhvr>
                                      <p:tavLst>
                                        <p:tav tm="0">
                                          <p:val>
                                            <p:fltVal val="0"/>
                                          </p:val>
                                        </p:tav>
                                        <p:tav tm="100000">
                                          <p:val>
                                            <p:strVal val="#ppt_h"/>
                                          </p:val>
                                        </p:tav>
                                      </p:tavLst>
                                    </p:anim>
                                    <p:anim calcmode="lin" valueType="num">
                                      <p:cBhvr>
                                        <p:cTn id="312" dur="1000" fill="hold"/>
                                        <p:tgtEl>
                                          <p:spTgt spid="82"/>
                                        </p:tgtEl>
                                        <p:attrNameLst>
                                          <p:attrName>style.rotation</p:attrName>
                                        </p:attrNameLst>
                                      </p:cBhvr>
                                      <p:tavLst>
                                        <p:tav tm="0">
                                          <p:val>
                                            <p:fltVal val="90"/>
                                          </p:val>
                                        </p:tav>
                                        <p:tav tm="100000">
                                          <p:val>
                                            <p:fltVal val="0"/>
                                          </p:val>
                                        </p:tav>
                                      </p:tavLst>
                                    </p:anim>
                                    <p:animEffect transition="in" filter="fade">
                                      <p:cBhvr>
                                        <p:cTn id="313" dur="1000"/>
                                        <p:tgtEl>
                                          <p:spTgt spid="82"/>
                                        </p:tgtEl>
                                      </p:cBhvr>
                                    </p:animEffect>
                                  </p:childTnLst>
                                </p:cTn>
                              </p:par>
                              <p:par>
                                <p:cTn id="314" presetID="31" presetClass="entr" presetSubtype="0" fill="hold" nodeType="withEffect">
                                  <p:stCondLst>
                                    <p:cond delay="0"/>
                                  </p:stCondLst>
                                  <p:childTnLst>
                                    <p:set>
                                      <p:cBhvr>
                                        <p:cTn id="315" dur="1" fill="hold">
                                          <p:stCondLst>
                                            <p:cond delay="0"/>
                                          </p:stCondLst>
                                        </p:cTn>
                                        <p:tgtEl>
                                          <p:spTgt spid="90"/>
                                        </p:tgtEl>
                                        <p:attrNameLst>
                                          <p:attrName>style.visibility</p:attrName>
                                        </p:attrNameLst>
                                      </p:cBhvr>
                                      <p:to>
                                        <p:strVal val="visible"/>
                                      </p:to>
                                    </p:set>
                                    <p:anim calcmode="lin" valueType="num">
                                      <p:cBhvr>
                                        <p:cTn id="316" dur="1000" fill="hold"/>
                                        <p:tgtEl>
                                          <p:spTgt spid="90"/>
                                        </p:tgtEl>
                                        <p:attrNameLst>
                                          <p:attrName>ppt_w</p:attrName>
                                        </p:attrNameLst>
                                      </p:cBhvr>
                                      <p:tavLst>
                                        <p:tav tm="0">
                                          <p:val>
                                            <p:fltVal val="0"/>
                                          </p:val>
                                        </p:tav>
                                        <p:tav tm="100000">
                                          <p:val>
                                            <p:strVal val="#ppt_w"/>
                                          </p:val>
                                        </p:tav>
                                      </p:tavLst>
                                    </p:anim>
                                    <p:anim calcmode="lin" valueType="num">
                                      <p:cBhvr>
                                        <p:cTn id="317" dur="1000" fill="hold"/>
                                        <p:tgtEl>
                                          <p:spTgt spid="90"/>
                                        </p:tgtEl>
                                        <p:attrNameLst>
                                          <p:attrName>ppt_h</p:attrName>
                                        </p:attrNameLst>
                                      </p:cBhvr>
                                      <p:tavLst>
                                        <p:tav tm="0">
                                          <p:val>
                                            <p:fltVal val="0"/>
                                          </p:val>
                                        </p:tav>
                                        <p:tav tm="100000">
                                          <p:val>
                                            <p:strVal val="#ppt_h"/>
                                          </p:val>
                                        </p:tav>
                                      </p:tavLst>
                                    </p:anim>
                                    <p:anim calcmode="lin" valueType="num">
                                      <p:cBhvr>
                                        <p:cTn id="318" dur="1000" fill="hold"/>
                                        <p:tgtEl>
                                          <p:spTgt spid="90"/>
                                        </p:tgtEl>
                                        <p:attrNameLst>
                                          <p:attrName>style.rotation</p:attrName>
                                        </p:attrNameLst>
                                      </p:cBhvr>
                                      <p:tavLst>
                                        <p:tav tm="0">
                                          <p:val>
                                            <p:fltVal val="90"/>
                                          </p:val>
                                        </p:tav>
                                        <p:tav tm="100000">
                                          <p:val>
                                            <p:fltVal val="0"/>
                                          </p:val>
                                        </p:tav>
                                      </p:tavLst>
                                    </p:anim>
                                    <p:animEffect transition="in" filter="fade">
                                      <p:cBhvr>
                                        <p:cTn id="319" dur="1000"/>
                                        <p:tgtEl>
                                          <p:spTgt spid="90"/>
                                        </p:tgtEl>
                                      </p:cBhvr>
                                    </p:animEffect>
                                  </p:childTnLst>
                                </p:cTn>
                              </p:par>
                              <p:par>
                                <p:cTn id="320" presetID="31" presetClass="entr" presetSubtype="0" fill="hold" nodeType="withEffect">
                                  <p:stCondLst>
                                    <p:cond delay="0"/>
                                  </p:stCondLst>
                                  <p:childTnLst>
                                    <p:set>
                                      <p:cBhvr>
                                        <p:cTn id="321" dur="1" fill="hold">
                                          <p:stCondLst>
                                            <p:cond delay="0"/>
                                          </p:stCondLst>
                                        </p:cTn>
                                        <p:tgtEl>
                                          <p:spTgt spid="93"/>
                                        </p:tgtEl>
                                        <p:attrNameLst>
                                          <p:attrName>style.visibility</p:attrName>
                                        </p:attrNameLst>
                                      </p:cBhvr>
                                      <p:to>
                                        <p:strVal val="visible"/>
                                      </p:to>
                                    </p:set>
                                    <p:anim calcmode="lin" valueType="num">
                                      <p:cBhvr>
                                        <p:cTn id="322" dur="1000" fill="hold"/>
                                        <p:tgtEl>
                                          <p:spTgt spid="93"/>
                                        </p:tgtEl>
                                        <p:attrNameLst>
                                          <p:attrName>ppt_w</p:attrName>
                                        </p:attrNameLst>
                                      </p:cBhvr>
                                      <p:tavLst>
                                        <p:tav tm="0">
                                          <p:val>
                                            <p:fltVal val="0"/>
                                          </p:val>
                                        </p:tav>
                                        <p:tav tm="100000">
                                          <p:val>
                                            <p:strVal val="#ppt_w"/>
                                          </p:val>
                                        </p:tav>
                                      </p:tavLst>
                                    </p:anim>
                                    <p:anim calcmode="lin" valueType="num">
                                      <p:cBhvr>
                                        <p:cTn id="323" dur="1000" fill="hold"/>
                                        <p:tgtEl>
                                          <p:spTgt spid="93"/>
                                        </p:tgtEl>
                                        <p:attrNameLst>
                                          <p:attrName>ppt_h</p:attrName>
                                        </p:attrNameLst>
                                      </p:cBhvr>
                                      <p:tavLst>
                                        <p:tav tm="0">
                                          <p:val>
                                            <p:fltVal val="0"/>
                                          </p:val>
                                        </p:tav>
                                        <p:tav tm="100000">
                                          <p:val>
                                            <p:strVal val="#ppt_h"/>
                                          </p:val>
                                        </p:tav>
                                      </p:tavLst>
                                    </p:anim>
                                    <p:anim calcmode="lin" valueType="num">
                                      <p:cBhvr>
                                        <p:cTn id="324" dur="1000" fill="hold"/>
                                        <p:tgtEl>
                                          <p:spTgt spid="93"/>
                                        </p:tgtEl>
                                        <p:attrNameLst>
                                          <p:attrName>style.rotation</p:attrName>
                                        </p:attrNameLst>
                                      </p:cBhvr>
                                      <p:tavLst>
                                        <p:tav tm="0">
                                          <p:val>
                                            <p:fltVal val="90"/>
                                          </p:val>
                                        </p:tav>
                                        <p:tav tm="100000">
                                          <p:val>
                                            <p:fltVal val="0"/>
                                          </p:val>
                                        </p:tav>
                                      </p:tavLst>
                                    </p:anim>
                                    <p:animEffect transition="in" filter="fade">
                                      <p:cBhvr>
                                        <p:cTn id="325" dur="1000"/>
                                        <p:tgtEl>
                                          <p:spTgt spid="93"/>
                                        </p:tgtEl>
                                      </p:cBhvr>
                                    </p:animEffect>
                                  </p:childTnLst>
                                </p:cTn>
                              </p:par>
                              <p:par>
                                <p:cTn id="326" presetID="31" presetClass="entr" presetSubtype="0" fill="hold" nodeType="withEffect">
                                  <p:stCondLst>
                                    <p:cond delay="0"/>
                                  </p:stCondLst>
                                  <p:childTnLst>
                                    <p:set>
                                      <p:cBhvr>
                                        <p:cTn id="327" dur="1" fill="hold">
                                          <p:stCondLst>
                                            <p:cond delay="0"/>
                                          </p:stCondLst>
                                        </p:cTn>
                                        <p:tgtEl>
                                          <p:spTgt spid="99"/>
                                        </p:tgtEl>
                                        <p:attrNameLst>
                                          <p:attrName>style.visibility</p:attrName>
                                        </p:attrNameLst>
                                      </p:cBhvr>
                                      <p:to>
                                        <p:strVal val="visible"/>
                                      </p:to>
                                    </p:set>
                                    <p:anim calcmode="lin" valueType="num">
                                      <p:cBhvr>
                                        <p:cTn id="328" dur="1000" fill="hold"/>
                                        <p:tgtEl>
                                          <p:spTgt spid="99"/>
                                        </p:tgtEl>
                                        <p:attrNameLst>
                                          <p:attrName>ppt_w</p:attrName>
                                        </p:attrNameLst>
                                      </p:cBhvr>
                                      <p:tavLst>
                                        <p:tav tm="0">
                                          <p:val>
                                            <p:fltVal val="0"/>
                                          </p:val>
                                        </p:tav>
                                        <p:tav tm="100000">
                                          <p:val>
                                            <p:strVal val="#ppt_w"/>
                                          </p:val>
                                        </p:tav>
                                      </p:tavLst>
                                    </p:anim>
                                    <p:anim calcmode="lin" valueType="num">
                                      <p:cBhvr>
                                        <p:cTn id="329" dur="1000" fill="hold"/>
                                        <p:tgtEl>
                                          <p:spTgt spid="99"/>
                                        </p:tgtEl>
                                        <p:attrNameLst>
                                          <p:attrName>ppt_h</p:attrName>
                                        </p:attrNameLst>
                                      </p:cBhvr>
                                      <p:tavLst>
                                        <p:tav tm="0">
                                          <p:val>
                                            <p:fltVal val="0"/>
                                          </p:val>
                                        </p:tav>
                                        <p:tav tm="100000">
                                          <p:val>
                                            <p:strVal val="#ppt_h"/>
                                          </p:val>
                                        </p:tav>
                                      </p:tavLst>
                                    </p:anim>
                                    <p:anim calcmode="lin" valueType="num">
                                      <p:cBhvr>
                                        <p:cTn id="330" dur="1000" fill="hold"/>
                                        <p:tgtEl>
                                          <p:spTgt spid="99"/>
                                        </p:tgtEl>
                                        <p:attrNameLst>
                                          <p:attrName>style.rotation</p:attrName>
                                        </p:attrNameLst>
                                      </p:cBhvr>
                                      <p:tavLst>
                                        <p:tav tm="0">
                                          <p:val>
                                            <p:fltVal val="90"/>
                                          </p:val>
                                        </p:tav>
                                        <p:tav tm="100000">
                                          <p:val>
                                            <p:fltVal val="0"/>
                                          </p:val>
                                        </p:tav>
                                      </p:tavLst>
                                    </p:anim>
                                    <p:animEffect transition="in" filter="fade">
                                      <p:cBhvr>
                                        <p:cTn id="331" dur="1000"/>
                                        <p:tgtEl>
                                          <p:spTgt spid="99"/>
                                        </p:tgtEl>
                                      </p:cBhvr>
                                    </p:animEffect>
                                  </p:childTnLst>
                                </p:cTn>
                              </p:par>
                              <p:par>
                                <p:cTn id="332" presetID="31" presetClass="entr" presetSubtype="0" fill="hold"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p:cTn id="334" dur="1000" fill="hold"/>
                                        <p:tgtEl>
                                          <p:spTgt spid="101"/>
                                        </p:tgtEl>
                                        <p:attrNameLst>
                                          <p:attrName>ppt_w</p:attrName>
                                        </p:attrNameLst>
                                      </p:cBhvr>
                                      <p:tavLst>
                                        <p:tav tm="0">
                                          <p:val>
                                            <p:fltVal val="0"/>
                                          </p:val>
                                        </p:tav>
                                        <p:tav tm="100000">
                                          <p:val>
                                            <p:strVal val="#ppt_w"/>
                                          </p:val>
                                        </p:tav>
                                      </p:tavLst>
                                    </p:anim>
                                    <p:anim calcmode="lin" valueType="num">
                                      <p:cBhvr>
                                        <p:cTn id="335" dur="1000" fill="hold"/>
                                        <p:tgtEl>
                                          <p:spTgt spid="101"/>
                                        </p:tgtEl>
                                        <p:attrNameLst>
                                          <p:attrName>ppt_h</p:attrName>
                                        </p:attrNameLst>
                                      </p:cBhvr>
                                      <p:tavLst>
                                        <p:tav tm="0">
                                          <p:val>
                                            <p:fltVal val="0"/>
                                          </p:val>
                                        </p:tav>
                                        <p:tav tm="100000">
                                          <p:val>
                                            <p:strVal val="#ppt_h"/>
                                          </p:val>
                                        </p:tav>
                                      </p:tavLst>
                                    </p:anim>
                                    <p:anim calcmode="lin" valueType="num">
                                      <p:cBhvr>
                                        <p:cTn id="336" dur="1000" fill="hold"/>
                                        <p:tgtEl>
                                          <p:spTgt spid="101"/>
                                        </p:tgtEl>
                                        <p:attrNameLst>
                                          <p:attrName>style.rotation</p:attrName>
                                        </p:attrNameLst>
                                      </p:cBhvr>
                                      <p:tavLst>
                                        <p:tav tm="0">
                                          <p:val>
                                            <p:fltVal val="90"/>
                                          </p:val>
                                        </p:tav>
                                        <p:tav tm="100000">
                                          <p:val>
                                            <p:fltVal val="0"/>
                                          </p:val>
                                        </p:tav>
                                      </p:tavLst>
                                    </p:anim>
                                    <p:animEffect transition="in" filter="fade">
                                      <p:cBhvr>
                                        <p:cTn id="337" dur="1000"/>
                                        <p:tgtEl>
                                          <p:spTgt spid="101"/>
                                        </p:tgtEl>
                                      </p:cBhvr>
                                    </p:animEffect>
                                  </p:childTnLst>
                                </p:cTn>
                              </p:par>
                              <p:par>
                                <p:cTn id="338" presetID="31" presetClass="entr" presetSubtype="0" fill="hold" nodeType="withEffect">
                                  <p:stCondLst>
                                    <p:cond delay="0"/>
                                  </p:stCondLst>
                                  <p:childTnLst>
                                    <p:set>
                                      <p:cBhvr>
                                        <p:cTn id="339" dur="1" fill="hold">
                                          <p:stCondLst>
                                            <p:cond delay="0"/>
                                          </p:stCondLst>
                                        </p:cTn>
                                        <p:tgtEl>
                                          <p:spTgt spid="103"/>
                                        </p:tgtEl>
                                        <p:attrNameLst>
                                          <p:attrName>style.visibility</p:attrName>
                                        </p:attrNameLst>
                                      </p:cBhvr>
                                      <p:to>
                                        <p:strVal val="visible"/>
                                      </p:to>
                                    </p:set>
                                    <p:anim calcmode="lin" valueType="num">
                                      <p:cBhvr>
                                        <p:cTn id="340" dur="1000" fill="hold"/>
                                        <p:tgtEl>
                                          <p:spTgt spid="103"/>
                                        </p:tgtEl>
                                        <p:attrNameLst>
                                          <p:attrName>ppt_w</p:attrName>
                                        </p:attrNameLst>
                                      </p:cBhvr>
                                      <p:tavLst>
                                        <p:tav tm="0">
                                          <p:val>
                                            <p:fltVal val="0"/>
                                          </p:val>
                                        </p:tav>
                                        <p:tav tm="100000">
                                          <p:val>
                                            <p:strVal val="#ppt_w"/>
                                          </p:val>
                                        </p:tav>
                                      </p:tavLst>
                                    </p:anim>
                                    <p:anim calcmode="lin" valueType="num">
                                      <p:cBhvr>
                                        <p:cTn id="341" dur="1000" fill="hold"/>
                                        <p:tgtEl>
                                          <p:spTgt spid="103"/>
                                        </p:tgtEl>
                                        <p:attrNameLst>
                                          <p:attrName>ppt_h</p:attrName>
                                        </p:attrNameLst>
                                      </p:cBhvr>
                                      <p:tavLst>
                                        <p:tav tm="0">
                                          <p:val>
                                            <p:fltVal val="0"/>
                                          </p:val>
                                        </p:tav>
                                        <p:tav tm="100000">
                                          <p:val>
                                            <p:strVal val="#ppt_h"/>
                                          </p:val>
                                        </p:tav>
                                      </p:tavLst>
                                    </p:anim>
                                    <p:anim calcmode="lin" valueType="num">
                                      <p:cBhvr>
                                        <p:cTn id="342" dur="1000" fill="hold"/>
                                        <p:tgtEl>
                                          <p:spTgt spid="103"/>
                                        </p:tgtEl>
                                        <p:attrNameLst>
                                          <p:attrName>style.rotation</p:attrName>
                                        </p:attrNameLst>
                                      </p:cBhvr>
                                      <p:tavLst>
                                        <p:tav tm="0">
                                          <p:val>
                                            <p:fltVal val="90"/>
                                          </p:val>
                                        </p:tav>
                                        <p:tav tm="100000">
                                          <p:val>
                                            <p:fltVal val="0"/>
                                          </p:val>
                                        </p:tav>
                                      </p:tavLst>
                                    </p:anim>
                                    <p:animEffect transition="in" filter="fade">
                                      <p:cBhvr>
                                        <p:cTn id="343" dur="1000"/>
                                        <p:tgtEl>
                                          <p:spTgt spid="103"/>
                                        </p:tgtEl>
                                      </p:cBhvr>
                                    </p:animEffect>
                                  </p:childTnLst>
                                </p:cTn>
                              </p:par>
                              <p:par>
                                <p:cTn id="344" presetID="31" presetClass="entr" presetSubtype="0" fill="hold" nodeType="withEffect">
                                  <p:stCondLst>
                                    <p:cond delay="0"/>
                                  </p:stCondLst>
                                  <p:childTnLst>
                                    <p:set>
                                      <p:cBhvr>
                                        <p:cTn id="345" dur="1" fill="hold">
                                          <p:stCondLst>
                                            <p:cond delay="0"/>
                                          </p:stCondLst>
                                        </p:cTn>
                                        <p:tgtEl>
                                          <p:spTgt spid="106"/>
                                        </p:tgtEl>
                                        <p:attrNameLst>
                                          <p:attrName>style.visibility</p:attrName>
                                        </p:attrNameLst>
                                      </p:cBhvr>
                                      <p:to>
                                        <p:strVal val="visible"/>
                                      </p:to>
                                    </p:set>
                                    <p:anim calcmode="lin" valueType="num">
                                      <p:cBhvr>
                                        <p:cTn id="346" dur="1000" fill="hold"/>
                                        <p:tgtEl>
                                          <p:spTgt spid="106"/>
                                        </p:tgtEl>
                                        <p:attrNameLst>
                                          <p:attrName>ppt_w</p:attrName>
                                        </p:attrNameLst>
                                      </p:cBhvr>
                                      <p:tavLst>
                                        <p:tav tm="0">
                                          <p:val>
                                            <p:fltVal val="0"/>
                                          </p:val>
                                        </p:tav>
                                        <p:tav tm="100000">
                                          <p:val>
                                            <p:strVal val="#ppt_w"/>
                                          </p:val>
                                        </p:tav>
                                      </p:tavLst>
                                    </p:anim>
                                    <p:anim calcmode="lin" valueType="num">
                                      <p:cBhvr>
                                        <p:cTn id="347" dur="1000" fill="hold"/>
                                        <p:tgtEl>
                                          <p:spTgt spid="106"/>
                                        </p:tgtEl>
                                        <p:attrNameLst>
                                          <p:attrName>ppt_h</p:attrName>
                                        </p:attrNameLst>
                                      </p:cBhvr>
                                      <p:tavLst>
                                        <p:tav tm="0">
                                          <p:val>
                                            <p:fltVal val="0"/>
                                          </p:val>
                                        </p:tav>
                                        <p:tav tm="100000">
                                          <p:val>
                                            <p:strVal val="#ppt_h"/>
                                          </p:val>
                                        </p:tav>
                                      </p:tavLst>
                                    </p:anim>
                                    <p:anim calcmode="lin" valueType="num">
                                      <p:cBhvr>
                                        <p:cTn id="348" dur="1000" fill="hold"/>
                                        <p:tgtEl>
                                          <p:spTgt spid="106"/>
                                        </p:tgtEl>
                                        <p:attrNameLst>
                                          <p:attrName>style.rotation</p:attrName>
                                        </p:attrNameLst>
                                      </p:cBhvr>
                                      <p:tavLst>
                                        <p:tav tm="0">
                                          <p:val>
                                            <p:fltVal val="90"/>
                                          </p:val>
                                        </p:tav>
                                        <p:tav tm="100000">
                                          <p:val>
                                            <p:fltVal val="0"/>
                                          </p:val>
                                        </p:tav>
                                      </p:tavLst>
                                    </p:anim>
                                    <p:animEffect transition="in" filter="fade">
                                      <p:cBhvr>
                                        <p:cTn id="349" dur="1000"/>
                                        <p:tgtEl>
                                          <p:spTgt spid="106"/>
                                        </p:tgtEl>
                                      </p:cBhvr>
                                    </p:animEffect>
                                  </p:childTnLst>
                                </p:cTn>
                              </p:par>
                              <p:par>
                                <p:cTn id="350" presetID="31" presetClass="entr" presetSubtype="0" fill="hold" nodeType="withEffect">
                                  <p:stCondLst>
                                    <p:cond delay="0"/>
                                  </p:stCondLst>
                                  <p:childTnLst>
                                    <p:set>
                                      <p:cBhvr>
                                        <p:cTn id="351" dur="1" fill="hold">
                                          <p:stCondLst>
                                            <p:cond delay="0"/>
                                          </p:stCondLst>
                                        </p:cTn>
                                        <p:tgtEl>
                                          <p:spTgt spid="108"/>
                                        </p:tgtEl>
                                        <p:attrNameLst>
                                          <p:attrName>style.visibility</p:attrName>
                                        </p:attrNameLst>
                                      </p:cBhvr>
                                      <p:to>
                                        <p:strVal val="visible"/>
                                      </p:to>
                                    </p:set>
                                    <p:anim calcmode="lin" valueType="num">
                                      <p:cBhvr>
                                        <p:cTn id="352" dur="1000" fill="hold"/>
                                        <p:tgtEl>
                                          <p:spTgt spid="108"/>
                                        </p:tgtEl>
                                        <p:attrNameLst>
                                          <p:attrName>ppt_w</p:attrName>
                                        </p:attrNameLst>
                                      </p:cBhvr>
                                      <p:tavLst>
                                        <p:tav tm="0">
                                          <p:val>
                                            <p:fltVal val="0"/>
                                          </p:val>
                                        </p:tav>
                                        <p:tav tm="100000">
                                          <p:val>
                                            <p:strVal val="#ppt_w"/>
                                          </p:val>
                                        </p:tav>
                                      </p:tavLst>
                                    </p:anim>
                                    <p:anim calcmode="lin" valueType="num">
                                      <p:cBhvr>
                                        <p:cTn id="353" dur="1000" fill="hold"/>
                                        <p:tgtEl>
                                          <p:spTgt spid="108"/>
                                        </p:tgtEl>
                                        <p:attrNameLst>
                                          <p:attrName>ppt_h</p:attrName>
                                        </p:attrNameLst>
                                      </p:cBhvr>
                                      <p:tavLst>
                                        <p:tav tm="0">
                                          <p:val>
                                            <p:fltVal val="0"/>
                                          </p:val>
                                        </p:tav>
                                        <p:tav tm="100000">
                                          <p:val>
                                            <p:strVal val="#ppt_h"/>
                                          </p:val>
                                        </p:tav>
                                      </p:tavLst>
                                    </p:anim>
                                    <p:anim calcmode="lin" valueType="num">
                                      <p:cBhvr>
                                        <p:cTn id="354" dur="1000" fill="hold"/>
                                        <p:tgtEl>
                                          <p:spTgt spid="108"/>
                                        </p:tgtEl>
                                        <p:attrNameLst>
                                          <p:attrName>style.rotation</p:attrName>
                                        </p:attrNameLst>
                                      </p:cBhvr>
                                      <p:tavLst>
                                        <p:tav tm="0">
                                          <p:val>
                                            <p:fltVal val="90"/>
                                          </p:val>
                                        </p:tav>
                                        <p:tav tm="100000">
                                          <p:val>
                                            <p:fltVal val="0"/>
                                          </p:val>
                                        </p:tav>
                                      </p:tavLst>
                                    </p:anim>
                                    <p:animEffect transition="in" filter="fade">
                                      <p:cBhvr>
                                        <p:cTn id="355" dur="1000"/>
                                        <p:tgtEl>
                                          <p:spTgt spid="108"/>
                                        </p:tgtEl>
                                      </p:cBhvr>
                                    </p:animEffect>
                                  </p:childTnLst>
                                </p:cTn>
                              </p:par>
                              <p:par>
                                <p:cTn id="356" presetID="31" presetClass="entr" presetSubtype="0" fill="hold" nodeType="withEffect">
                                  <p:stCondLst>
                                    <p:cond delay="0"/>
                                  </p:stCondLst>
                                  <p:childTnLst>
                                    <p:set>
                                      <p:cBhvr>
                                        <p:cTn id="357" dur="1" fill="hold">
                                          <p:stCondLst>
                                            <p:cond delay="0"/>
                                          </p:stCondLst>
                                        </p:cTn>
                                        <p:tgtEl>
                                          <p:spTgt spid="111"/>
                                        </p:tgtEl>
                                        <p:attrNameLst>
                                          <p:attrName>style.visibility</p:attrName>
                                        </p:attrNameLst>
                                      </p:cBhvr>
                                      <p:to>
                                        <p:strVal val="visible"/>
                                      </p:to>
                                    </p:set>
                                    <p:anim calcmode="lin" valueType="num">
                                      <p:cBhvr>
                                        <p:cTn id="358" dur="1000" fill="hold"/>
                                        <p:tgtEl>
                                          <p:spTgt spid="111"/>
                                        </p:tgtEl>
                                        <p:attrNameLst>
                                          <p:attrName>ppt_w</p:attrName>
                                        </p:attrNameLst>
                                      </p:cBhvr>
                                      <p:tavLst>
                                        <p:tav tm="0">
                                          <p:val>
                                            <p:fltVal val="0"/>
                                          </p:val>
                                        </p:tav>
                                        <p:tav tm="100000">
                                          <p:val>
                                            <p:strVal val="#ppt_w"/>
                                          </p:val>
                                        </p:tav>
                                      </p:tavLst>
                                    </p:anim>
                                    <p:anim calcmode="lin" valueType="num">
                                      <p:cBhvr>
                                        <p:cTn id="359" dur="1000" fill="hold"/>
                                        <p:tgtEl>
                                          <p:spTgt spid="111"/>
                                        </p:tgtEl>
                                        <p:attrNameLst>
                                          <p:attrName>ppt_h</p:attrName>
                                        </p:attrNameLst>
                                      </p:cBhvr>
                                      <p:tavLst>
                                        <p:tav tm="0">
                                          <p:val>
                                            <p:fltVal val="0"/>
                                          </p:val>
                                        </p:tav>
                                        <p:tav tm="100000">
                                          <p:val>
                                            <p:strVal val="#ppt_h"/>
                                          </p:val>
                                        </p:tav>
                                      </p:tavLst>
                                    </p:anim>
                                    <p:anim calcmode="lin" valueType="num">
                                      <p:cBhvr>
                                        <p:cTn id="360" dur="1000" fill="hold"/>
                                        <p:tgtEl>
                                          <p:spTgt spid="111"/>
                                        </p:tgtEl>
                                        <p:attrNameLst>
                                          <p:attrName>style.rotation</p:attrName>
                                        </p:attrNameLst>
                                      </p:cBhvr>
                                      <p:tavLst>
                                        <p:tav tm="0">
                                          <p:val>
                                            <p:fltVal val="90"/>
                                          </p:val>
                                        </p:tav>
                                        <p:tav tm="100000">
                                          <p:val>
                                            <p:fltVal val="0"/>
                                          </p:val>
                                        </p:tav>
                                      </p:tavLst>
                                    </p:anim>
                                    <p:animEffect transition="in" filter="fade">
                                      <p:cBhvr>
                                        <p:cTn id="361" dur="1000"/>
                                        <p:tgtEl>
                                          <p:spTgt spid="111"/>
                                        </p:tgtEl>
                                      </p:cBhvr>
                                    </p:animEffect>
                                  </p:childTnLst>
                                </p:cTn>
                              </p:par>
                              <p:par>
                                <p:cTn id="362" presetID="31" presetClass="entr" presetSubtype="0" fill="hold" nodeType="withEffect">
                                  <p:stCondLst>
                                    <p:cond delay="0"/>
                                  </p:stCondLst>
                                  <p:childTnLst>
                                    <p:set>
                                      <p:cBhvr>
                                        <p:cTn id="363" dur="1" fill="hold">
                                          <p:stCondLst>
                                            <p:cond delay="0"/>
                                          </p:stCondLst>
                                        </p:cTn>
                                        <p:tgtEl>
                                          <p:spTgt spid="113"/>
                                        </p:tgtEl>
                                        <p:attrNameLst>
                                          <p:attrName>style.visibility</p:attrName>
                                        </p:attrNameLst>
                                      </p:cBhvr>
                                      <p:to>
                                        <p:strVal val="visible"/>
                                      </p:to>
                                    </p:set>
                                    <p:anim calcmode="lin" valueType="num">
                                      <p:cBhvr>
                                        <p:cTn id="364" dur="1000" fill="hold"/>
                                        <p:tgtEl>
                                          <p:spTgt spid="113"/>
                                        </p:tgtEl>
                                        <p:attrNameLst>
                                          <p:attrName>ppt_w</p:attrName>
                                        </p:attrNameLst>
                                      </p:cBhvr>
                                      <p:tavLst>
                                        <p:tav tm="0">
                                          <p:val>
                                            <p:fltVal val="0"/>
                                          </p:val>
                                        </p:tav>
                                        <p:tav tm="100000">
                                          <p:val>
                                            <p:strVal val="#ppt_w"/>
                                          </p:val>
                                        </p:tav>
                                      </p:tavLst>
                                    </p:anim>
                                    <p:anim calcmode="lin" valueType="num">
                                      <p:cBhvr>
                                        <p:cTn id="365" dur="1000" fill="hold"/>
                                        <p:tgtEl>
                                          <p:spTgt spid="113"/>
                                        </p:tgtEl>
                                        <p:attrNameLst>
                                          <p:attrName>ppt_h</p:attrName>
                                        </p:attrNameLst>
                                      </p:cBhvr>
                                      <p:tavLst>
                                        <p:tav tm="0">
                                          <p:val>
                                            <p:fltVal val="0"/>
                                          </p:val>
                                        </p:tav>
                                        <p:tav tm="100000">
                                          <p:val>
                                            <p:strVal val="#ppt_h"/>
                                          </p:val>
                                        </p:tav>
                                      </p:tavLst>
                                    </p:anim>
                                    <p:anim calcmode="lin" valueType="num">
                                      <p:cBhvr>
                                        <p:cTn id="366" dur="1000" fill="hold"/>
                                        <p:tgtEl>
                                          <p:spTgt spid="113"/>
                                        </p:tgtEl>
                                        <p:attrNameLst>
                                          <p:attrName>style.rotation</p:attrName>
                                        </p:attrNameLst>
                                      </p:cBhvr>
                                      <p:tavLst>
                                        <p:tav tm="0">
                                          <p:val>
                                            <p:fltVal val="90"/>
                                          </p:val>
                                        </p:tav>
                                        <p:tav tm="100000">
                                          <p:val>
                                            <p:fltVal val="0"/>
                                          </p:val>
                                        </p:tav>
                                      </p:tavLst>
                                    </p:anim>
                                    <p:animEffect transition="in" filter="fade">
                                      <p:cBhvr>
                                        <p:cTn id="367" dur="1000"/>
                                        <p:tgtEl>
                                          <p:spTgt spid="113"/>
                                        </p:tgtEl>
                                      </p:cBhvr>
                                    </p:animEffect>
                                  </p:childTnLst>
                                </p:cTn>
                              </p:par>
                              <p:par>
                                <p:cTn id="368" presetID="31" presetClass="entr" presetSubtype="0" fill="hold" nodeType="withEffect">
                                  <p:stCondLst>
                                    <p:cond delay="0"/>
                                  </p:stCondLst>
                                  <p:childTnLst>
                                    <p:set>
                                      <p:cBhvr>
                                        <p:cTn id="369" dur="1" fill="hold">
                                          <p:stCondLst>
                                            <p:cond delay="0"/>
                                          </p:stCondLst>
                                        </p:cTn>
                                        <p:tgtEl>
                                          <p:spTgt spid="125"/>
                                        </p:tgtEl>
                                        <p:attrNameLst>
                                          <p:attrName>style.visibility</p:attrName>
                                        </p:attrNameLst>
                                      </p:cBhvr>
                                      <p:to>
                                        <p:strVal val="visible"/>
                                      </p:to>
                                    </p:set>
                                    <p:anim calcmode="lin" valueType="num">
                                      <p:cBhvr>
                                        <p:cTn id="370" dur="1000" fill="hold"/>
                                        <p:tgtEl>
                                          <p:spTgt spid="125"/>
                                        </p:tgtEl>
                                        <p:attrNameLst>
                                          <p:attrName>ppt_w</p:attrName>
                                        </p:attrNameLst>
                                      </p:cBhvr>
                                      <p:tavLst>
                                        <p:tav tm="0">
                                          <p:val>
                                            <p:fltVal val="0"/>
                                          </p:val>
                                        </p:tav>
                                        <p:tav tm="100000">
                                          <p:val>
                                            <p:strVal val="#ppt_w"/>
                                          </p:val>
                                        </p:tav>
                                      </p:tavLst>
                                    </p:anim>
                                    <p:anim calcmode="lin" valueType="num">
                                      <p:cBhvr>
                                        <p:cTn id="371" dur="1000" fill="hold"/>
                                        <p:tgtEl>
                                          <p:spTgt spid="125"/>
                                        </p:tgtEl>
                                        <p:attrNameLst>
                                          <p:attrName>ppt_h</p:attrName>
                                        </p:attrNameLst>
                                      </p:cBhvr>
                                      <p:tavLst>
                                        <p:tav tm="0">
                                          <p:val>
                                            <p:fltVal val="0"/>
                                          </p:val>
                                        </p:tav>
                                        <p:tav tm="100000">
                                          <p:val>
                                            <p:strVal val="#ppt_h"/>
                                          </p:val>
                                        </p:tav>
                                      </p:tavLst>
                                    </p:anim>
                                    <p:anim calcmode="lin" valueType="num">
                                      <p:cBhvr>
                                        <p:cTn id="372" dur="1000" fill="hold"/>
                                        <p:tgtEl>
                                          <p:spTgt spid="125"/>
                                        </p:tgtEl>
                                        <p:attrNameLst>
                                          <p:attrName>style.rotation</p:attrName>
                                        </p:attrNameLst>
                                      </p:cBhvr>
                                      <p:tavLst>
                                        <p:tav tm="0">
                                          <p:val>
                                            <p:fltVal val="90"/>
                                          </p:val>
                                        </p:tav>
                                        <p:tav tm="100000">
                                          <p:val>
                                            <p:fltVal val="0"/>
                                          </p:val>
                                        </p:tav>
                                      </p:tavLst>
                                    </p:anim>
                                    <p:animEffect transition="in" filter="fade">
                                      <p:cBhvr>
                                        <p:cTn id="373" dur="1000"/>
                                        <p:tgtEl>
                                          <p:spTgt spid="125"/>
                                        </p:tgtEl>
                                      </p:cBhvr>
                                    </p:animEffect>
                                  </p:childTnLst>
                                </p:cTn>
                              </p:par>
                              <p:par>
                                <p:cTn id="374" presetID="31" presetClass="entr" presetSubtype="0" fill="hold" nodeType="withEffect">
                                  <p:stCondLst>
                                    <p:cond delay="0"/>
                                  </p:stCondLst>
                                  <p:childTnLst>
                                    <p:set>
                                      <p:cBhvr>
                                        <p:cTn id="375" dur="1" fill="hold">
                                          <p:stCondLst>
                                            <p:cond delay="0"/>
                                          </p:stCondLst>
                                        </p:cTn>
                                        <p:tgtEl>
                                          <p:spTgt spid="148"/>
                                        </p:tgtEl>
                                        <p:attrNameLst>
                                          <p:attrName>style.visibility</p:attrName>
                                        </p:attrNameLst>
                                      </p:cBhvr>
                                      <p:to>
                                        <p:strVal val="visible"/>
                                      </p:to>
                                    </p:set>
                                    <p:anim calcmode="lin" valueType="num">
                                      <p:cBhvr>
                                        <p:cTn id="376" dur="1000" fill="hold"/>
                                        <p:tgtEl>
                                          <p:spTgt spid="148"/>
                                        </p:tgtEl>
                                        <p:attrNameLst>
                                          <p:attrName>ppt_w</p:attrName>
                                        </p:attrNameLst>
                                      </p:cBhvr>
                                      <p:tavLst>
                                        <p:tav tm="0">
                                          <p:val>
                                            <p:fltVal val="0"/>
                                          </p:val>
                                        </p:tav>
                                        <p:tav tm="100000">
                                          <p:val>
                                            <p:strVal val="#ppt_w"/>
                                          </p:val>
                                        </p:tav>
                                      </p:tavLst>
                                    </p:anim>
                                    <p:anim calcmode="lin" valueType="num">
                                      <p:cBhvr>
                                        <p:cTn id="377" dur="1000" fill="hold"/>
                                        <p:tgtEl>
                                          <p:spTgt spid="148"/>
                                        </p:tgtEl>
                                        <p:attrNameLst>
                                          <p:attrName>ppt_h</p:attrName>
                                        </p:attrNameLst>
                                      </p:cBhvr>
                                      <p:tavLst>
                                        <p:tav tm="0">
                                          <p:val>
                                            <p:fltVal val="0"/>
                                          </p:val>
                                        </p:tav>
                                        <p:tav tm="100000">
                                          <p:val>
                                            <p:strVal val="#ppt_h"/>
                                          </p:val>
                                        </p:tav>
                                      </p:tavLst>
                                    </p:anim>
                                    <p:anim calcmode="lin" valueType="num">
                                      <p:cBhvr>
                                        <p:cTn id="378" dur="1000" fill="hold"/>
                                        <p:tgtEl>
                                          <p:spTgt spid="148"/>
                                        </p:tgtEl>
                                        <p:attrNameLst>
                                          <p:attrName>style.rotation</p:attrName>
                                        </p:attrNameLst>
                                      </p:cBhvr>
                                      <p:tavLst>
                                        <p:tav tm="0">
                                          <p:val>
                                            <p:fltVal val="90"/>
                                          </p:val>
                                        </p:tav>
                                        <p:tav tm="100000">
                                          <p:val>
                                            <p:fltVal val="0"/>
                                          </p:val>
                                        </p:tav>
                                      </p:tavLst>
                                    </p:anim>
                                    <p:animEffect transition="in" filter="fade">
                                      <p:cBhvr>
                                        <p:cTn id="379" dur="1000"/>
                                        <p:tgtEl>
                                          <p:spTgt spid="148"/>
                                        </p:tgtEl>
                                      </p:cBhvr>
                                    </p:animEffect>
                                  </p:childTnLst>
                                </p:cTn>
                              </p:par>
                              <p:par>
                                <p:cTn id="380" presetID="31" presetClass="entr" presetSubtype="0" fill="hold" nodeType="withEffect">
                                  <p:stCondLst>
                                    <p:cond delay="0"/>
                                  </p:stCondLst>
                                  <p:childTnLst>
                                    <p:set>
                                      <p:cBhvr>
                                        <p:cTn id="381" dur="1" fill="hold">
                                          <p:stCondLst>
                                            <p:cond delay="0"/>
                                          </p:stCondLst>
                                        </p:cTn>
                                        <p:tgtEl>
                                          <p:spTgt spid="154"/>
                                        </p:tgtEl>
                                        <p:attrNameLst>
                                          <p:attrName>style.visibility</p:attrName>
                                        </p:attrNameLst>
                                      </p:cBhvr>
                                      <p:to>
                                        <p:strVal val="visible"/>
                                      </p:to>
                                    </p:set>
                                    <p:anim calcmode="lin" valueType="num">
                                      <p:cBhvr>
                                        <p:cTn id="382" dur="1000" fill="hold"/>
                                        <p:tgtEl>
                                          <p:spTgt spid="154"/>
                                        </p:tgtEl>
                                        <p:attrNameLst>
                                          <p:attrName>ppt_w</p:attrName>
                                        </p:attrNameLst>
                                      </p:cBhvr>
                                      <p:tavLst>
                                        <p:tav tm="0">
                                          <p:val>
                                            <p:fltVal val="0"/>
                                          </p:val>
                                        </p:tav>
                                        <p:tav tm="100000">
                                          <p:val>
                                            <p:strVal val="#ppt_w"/>
                                          </p:val>
                                        </p:tav>
                                      </p:tavLst>
                                    </p:anim>
                                    <p:anim calcmode="lin" valueType="num">
                                      <p:cBhvr>
                                        <p:cTn id="383" dur="1000" fill="hold"/>
                                        <p:tgtEl>
                                          <p:spTgt spid="154"/>
                                        </p:tgtEl>
                                        <p:attrNameLst>
                                          <p:attrName>ppt_h</p:attrName>
                                        </p:attrNameLst>
                                      </p:cBhvr>
                                      <p:tavLst>
                                        <p:tav tm="0">
                                          <p:val>
                                            <p:fltVal val="0"/>
                                          </p:val>
                                        </p:tav>
                                        <p:tav tm="100000">
                                          <p:val>
                                            <p:strVal val="#ppt_h"/>
                                          </p:val>
                                        </p:tav>
                                      </p:tavLst>
                                    </p:anim>
                                    <p:anim calcmode="lin" valueType="num">
                                      <p:cBhvr>
                                        <p:cTn id="384" dur="1000" fill="hold"/>
                                        <p:tgtEl>
                                          <p:spTgt spid="154"/>
                                        </p:tgtEl>
                                        <p:attrNameLst>
                                          <p:attrName>style.rotation</p:attrName>
                                        </p:attrNameLst>
                                      </p:cBhvr>
                                      <p:tavLst>
                                        <p:tav tm="0">
                                          <p:val>
                                            <p:fltVal val="90"/>
                                          </p:val>
                                        </p:tav>
                                        <p:tav tm="100000">
                                          <p:val>
                                            <p:fltVal val="0"/>
                                          </p:val>
                                        </p:tav>
                                      </p:tavLst>
                                    </p:anim>
                                    <p:animEffect transition="in" filter="fade">
                                      <p:cBhvr>
                                        <p:cTn id="385" dur="1000"/>
                                        <p:tgtEl>
                                          <p:spTgt spid="154"/>
                                        </p:tgtEl>
                                      </p:cBhvr>
                                    </p:animEffect>
                                  </p:childTnLst>
                                </p:cTn>
                              </p:par>
                              <p:par>
                                <p:cTn id="386" presetID="31" presetClass="entr" presetSubtype="0" fill="hold" grpId="0" nodeType="withEffect">
                                  <p:stCondLst>
                                    <p:cond delay="0"/>
                                  </p:stCondLst>
                                  <p:childTnLst>
                                    <p:set>
                                      <p:cBhvr>
                                        <p:cTn id="387" dur="1" fill="hold">
                                          <p:stCondLst>
                                            <p:cond delay="0"/>
                                          </p:stCondLst>
                                        </p:cTn>
                                        <p:tgtEl>
                                          <p:spTgt spid="60"/>
                                        </p:tgtEl>
                                        <p:attrNameLst>
                                          <p:attrName>style.visibility</p:attrName>
                                        </p:attrNameLst>
                                      </p:cBhvr>
                                      <p:to>
                                        <p:strVal val="visible"/>
                                      </p:to>
                                    </p:set>
                                    <p:anim calcmode="lin" valueType="num">
                                      <p:cBhvr>
                                        <p:cTn id="388" dur="1000" fill="hold"/>
                                        <p:tgtEl>
                                          <p:spTgt spid="60"/>
                                        </p:tgtEl>
                                        <p:attrNameLst>
                                          <p:attrName>ppt_w</p:attrName>
                                        </p:attrNameLst>
                                      </p:cBhvr>
                                      <p:tavLst>
                                        <p:tav tm="0">
                                          <p:val>
                                            <p:fltVal val="0"/>
                                          </p:val>
                                        </p:tav>
                                        <p:tav tm="100000">
                                          <p:val>
                                            <p:strVal val="#ppt_w"/>
                                          </p:val>
                                        </p:tav>
                                      </p:tavLst>
                                    </p:anim>
                                    <p:anim calcmode="lin" valueType="num">
                                      <p:cBhvr>
                                        <p:cTn id="389" dur="1000" fill="hold"/>
                                        <p:tgtEl>
                                          <p:spTgt spid="60"/>
                                        </p:tgtEl>
                                        <p:attrNameLst>
                                          <p:attrName>ppt_h</p:attrName>
                                        </p:attrNameLst>
                                      </p:cBhvr>
                                      <p:tavLst>
                                        <p:tav tm="0">
                                          <p:val>
                                            <p:fltVal val="0"/>
                                          </p:val>
                                        </p:tav>
                                        <p:tav tm="100000">
                                          <p:val>
                                            <p:strVal val="#ppt_h"/>
                                          </p:val>
                                        </p:tav>
                                      </p:tavLst>
                                    </p:anim>
                                    <p:anim calcmode="lin" valueType="num">
                                      <p:cBhvr>
                                        <p:cTn id="390" dur="1000" fill="hold"/>
                                        <p:tgtEl>
                                          <p:spTgt spid="60"/>
                                        </p:tgtEl>
                                        <p:attrNameLst>
                                          <p:attrName>style.rotation</p:attrName>
                                        </p:attrNameLst>
                                      </p:cBhvr>
                                      <p:tavLst>
                                        <p:tav tm="0">
                                          <p:val>
                                            <p:fltVal val="90"/>
                                          </p:val>
                                        </p:tav>
                                        <p:tav tm="100000">
                                          <p:val>
                                            <p:fltVal val="0"/>
                                          </p:val>
                                        </p:tav>
                                      </p:tavLst>
                                    </p:anim>
                                    <p:animEffect transition="in" filter="fade">
                                      <p:cBhvr>
                                        <p:cTn id="391" dur="1000"/>
                                        <p:tgtEl>
                                          <p:spTgt spid="60"/>
                                        </p:tgtEl>
                                      </p:cBhvr>
                                    </p:animEffect>
                                  </p:childTnLst>
                                </p:cTn>
                              </p:par>
                              <p:par>
                                <p:cTn id="392" presetID="31" presetClass="entr" presetSubtype="0" fill="hold" nodeType="withEffect">
                                  <p:stCondLst>
                                    <p:cond delay="0"/>
                                  </p:stCondLst>
                                  <p:childTnLst>
                                    <p:set>
                                      <p:cBhvr>
                                        <p:cTn id="393" dur="1" fill="hold">
                                          <p:stCondLst>
                                            <p:cond delay="0"/>
                                          </p:stCondLst>
                                        </p:cTn>
                                        <p:tgtEl>
                                          <p:spTgt spid="20"/>
                                        </p:tgtEl>
                                        <p:attrNameLst>
                                          <p:attrName>style.visibility</p:attrName>
                                        </p:attrNameLst>
                                      </p:cBhvr>
                                      <p:to>
                                        <p:strVal val="visible"/>
                                      </p:to>
                                    </p:set>
                                    <p:anim calcmode="lin" valueType="num">
                                      <p:cBhvr>
                                        <p:cTn id="394" dur="1000" fill="hold"/>
                                        <p:tgtEl>
                                          <p:spTgt spid="20"/>
                                        </p:tgtEl>
                                        <p:attrNameLst>
                                          <p:attrName>ppt_w</p:attrName>
                                        </p:attrNameLst>
                                      </p:cBhvr>
                                      <p:tavLst>
                                        <p:tav tm="0">
                                          <p:val>
                                            <p:fltVal val="0"/>
                                          </p:val>
                                        </p:tav>
                                        <p:tav tm="100000">
                                          <p:val>
                                            <p:strVal val="#ppt_w"/>
                                          </p:val>
                                        </p:tav>
                                      </p:tavLst>
                                    </p:anim>
                                    <p:anim calcmode="lin" valueType="num">
                                      <p:cBhvr>
                                        <p:cTn id="395" dur="1000" fill="hold"/>
                                        <p:tgtEl>
                                          <p:spTgt spid="20"/>
                                        </p:tgtEl>
                                        <p:attrNameLst>
                                          <p:attrName>ppt_h</p:attrName>
                                        </p:attrNameLst>
                                      </p:cBhvr>
                                      <p:tavLst>
                                        <p:tav tm="0">
                                          <p:val>
                                            <p:fltVal val="0"/>
                                          </p:val>
                                        </p:tav>
                                        <p:tav tm="100000">
                                          <p:val>
                                            <p:strVal val="#ppt_h"/>
                                          </p:val>
                                        </p:tav>
                                      </p:tavLst>
                                    </p:anim>
                                    <p:anim calcmode="lin" valueType="num">
                                      <p:cBhvr>
                                        <p:cTn id="396" dur="1000" fill="hold"/>
                                        <p:tgtEl>
                                          <p:spTgt spid="20"/>
                                        </p:tgtEl>
                                        <p:attrNameLst>
                                          <p:attrName>style.rotation</p:attrName>
                                        </p:attrNameLst>
                                      </p:cBhvr>
                                      <p:tavLst>
                                        <p:tav tm="0">
                                          <p:val>
                                            <p:fltVal val="90"/>
                                          </p:val>
                                        </p:tav>
                                        <p:tav tm="100000">
                                          <p:val>
                                            <p:fltVal val="0"/>
                                          </p:val>
                                        </p:tav>
                                      </p:tavLst>
                                    </p:anim>
                                    <p:animEffect transition="in" filter="fade">
                                      <p:cBhvr>
                                        <p:cTn id="397" dur="1000"/>
                                        <p:tgtEl>
                                          <p:spTgt spid="20"/>
                                        </p:tgtEl>
                                      </p:cBhvr>
                                    </p:animEffect>
                                  </p:childTnLst>
                                </p:cTn>
                              </p:par>
                              <p:par>
                                <p:cTn id="398" presetID="31" presetClass="entr" presetSubtype="0" fill="hold" nodeType="withEffect">
                                  <p:stCondLst>
                                    <p:cond delay="0"/>
                                  </p:stCondLst>
                                  <p:childTnLst>
                                    <p:set>
                                      <p:cBhvr>
                                        <p:cTn id="399" dur="1" fill="hold">
                                          <p:stCondLst>
                                            <p:cond delay="0"/>
                                          </p:stCondLst>
                                        </p:cTn>
                                        <p:tgtEl>
                                          <p:spTgt spid="40"/>
                                        </p:tgtEl>
                                        <p:attrNameLst>
                                          <p:attrName>style.visibility</p:attrName>
                                        </p:attrNameLst>
                                      </p:cBhvr>
                                      <p:to>
                                        <p:strVal val="visible"/>
                                      </p:to>
                                    </p:set>
                                    <p:anim calcmode="lin" valueType="num">
                                      <p:cBhvr>
                                        <p:cTn id="400" dur="1000" fill="hold"/>
                                        <p:tgtEl>
                                          <p:spTgt spid="40"/>
                                        </p:tgtEl>
                                        <p:attrNameLst>
                                          <p:attrName>ppt_w</p:attrName>
                                        </p:attrNameLst>
                                      </p:cBhvr>
                                      <p:tavLst>
                                        <p:tav tm="0">
                                          <p:val>
                                            <p:fltVal val="0"/>
                                          </p:val>
                                        </p:tav>
                                        <p:tav tm="100000">
                                          <p:val>
                                            <p:strVal val="#ppt_w"/>
                                          </p:val>
                                        </p:tav>
                                      </p:tavLst>
                                    </p:anim>
                                    <p:anim calcmode="lin" valueType="num">
                                      <p:cBhvr>
                                        <p:cTn id="401" dur="1000" fill="hold"/>
                                        <p:tgtEl>
                                          <p:spTgt spid="40"/>
                                        </p:tgtEl>
                                        <p:attrNameLst>
                                          <p:attrName>ppt_h</p:attrName>
                                        </p:attrNameLst>
                                      </p:cBhvr>
                                      <p:tavLst>
                                        <p:tav tm="0">
                                          <p:val>
                                            <p:fltVal val="0"/>
                                          </p:val>
                                        </p:tav>
                                        <p:tav tm="100000">
                                          <p:val>
                                            <p:strVal val="#ppt_h"/>
                                          </p:val>
                                        </p:tav>
                                      </p:tavLst>
                                    </p:anim>
                                    <p:anim calcmode="lin" valueType="num">
                                      <p:cBhvr>
                                        <p:cTn id="402" dur="1000" fill="hold"/>
                                        <p:tgtEl>
                                          <p:spTgt spid="40"/>
                                        </p:tgtEl>
                                        <p:attrNameLst>
                                          <p:attrName>style.rotation</p:attrName>
                                        </p:attrNameLst>
                                      </p:cBhvr>
                                      <p:tavLst>
                                        <p:tav tm="0">
                                          <p:val>
                                            <p:fltVal val="90"/>
                                          </p:val>
                                        </p:tav>
                                        <p:tav tm="100000">
                                          <p:val>
                                            <p:fltVal val="0"/>
                                          </p:val>
                                        </p:tav>
                                      </p:tavLst>
                                    </p:anim>
                                    <p:animEffect transition="in" filter="fade">
                                      <p:cBhvr>
                                        <p:cTn id="403" dur="1000"/>
                                        <p:tgtEl>
                                          <p:spTgt spid="40"/>
                                        </p:tgtEl>
                                      </p:cBhvr>
                                    </p:animEffect>
                                  </p:childTnLst>
                                </p:cTn>
                              </p:par>
                              <p:par>
                                <p:cTn id="404" presetID="31" presetClass="entr" presetSubtype="0" fill="hold" nodeType="withEffect">
                                  <p:stCondLst>
                                    <p:cond delay="0"/>
                                  </p:stCondLst>
                                  <p:childTnLst>
                                    <p:set>
                                      <p:cBhvr>
                                        <p:cTn id="405" dur="1" fill="hold">
                                          <p:stCondLst>
                                            <p:cond delay="0"/>
                                          </p:stCondLst>
                                        </p:cTn>
                                        <p:tgtEl>
                                          <p:spTgt spid="46"/>
                                        </p:tgtEl>
                                        <p:attrNameLst>
                                          <p:attrName>style.visibility</p:attrName>
                                        </p:attrNameLst>
                                      </p:cBhvr>
                                      <p:to>
                                        <p:strVal val="visible"/>
                                      </p:to>
                                    </p:set>
                                    <p:anim calcmode="lin" valueType="num">
                                      <p:cBhvr>
                                        <p:cTn id="406" dur="1000" fill="hold"/>
                                        <p:tgtEl>
                                          <p:spTgt spid="46"/>
                                        </p:tgtEl>
                                        <p:attrNameLst>
                                          <p:attrName>ppt_w</p:attrName>
                                        </p:attrNameLst>
                                      </p:cBhvr>
                                      <p:tavLst>
                                        <p:tav tm="0">
                                          <p:val>
                                            <p:fltVal val="0"/>
                                          </p:val>
                                        </p:tav>
                                        <p:tav tm="100000">
                                          <p:val>
                                            <p:strVal val="#ppt_w"/>
                                          </p:val>
                                        </p:tav>
                                      </p:tavLst>
                                    </p:anim>
                                    <p:anim calcmode="lin" valueType="num">
                                      <p:cBhvr>
                                        <p:cTn id="407" dur="1000" fill="hold"/>
                                        <p:tgtEl>
                                          <p:spTgt spid="46"/>
                                        </p:tgtEl>
                                        <p:attrNameLst>
                                          <p:attrName>ppt_h</p:attrName>
                                        </p:attrNameLst>
                                      </p:cBhvr>
                                      <p:tavLst>
                                        <p:tav tm="0">
                                          <p:val>
                                            <p:fltVal val="0"/>
                                          </p:val>
                                        </p:tav>
                                        <p:tav tm="100000">
                                          <p:val>
                                            <p:strVal val="#ppt_h"/>
                                          </p:val>
                                        </p:tav>
                                      </p:tavLst>
                                    </p:anim>
                                    <p:anim calcmode="lin" valueType="num">
                                      <p:cBhvr>
                                        <p:cTn id="408" dur="1000" fill="hold"/>
                                        <p:tgtEl>
                                          <p:spTgt spid="46"/>
                                        </p:tgtEl>
                                        <p:attrNameLst>
                                          <p:attrName>style.rotation</p:attrName>
                                        </p:attrNameLst>
                                      </p:cBhvr>
                                      <p:tavLst>
                                        <p:tav tm="0">
                                          <p:val>
                                            <p:fltVal val="90"/>
                                          </p:val>
                                        </p:tav>
                                        <p:tav tm="100000">
                                          <p:val>
                                            <p:fltVal val="0"/>
                                          </p:val>
                                        </p:tav>
                                      </p:tavLst>
                                    </p:anim>
                                    <p:animEffect transition="in" filter="fade">
                                      <p:cBhvr>
                                        <p:cTn id="409" dur="1000"/>
                                        <p:tgtEl>
                                          <p:spTgt spid="46"/>
                                        </p:tgtEl>
                                      </p:cBhvr>
                                    </p:animEffect>
                                  </p:childTnLst>
                                </p:cTn>
                              </p:par>
                              <p:par>
                                <p:cTn id="410" presetID="31" presetClass="entr" presetSubtype="0" fill="hold" nodeType="withEffect">
                                  <p:stCondLst>
                                    <p:cond delay="0"/>
                                  </p:stCondLst>
                                  <p:childTnLst>
                                    <p:set>
                                      <p:cBhvr>
                                        <p:cTn id="411" dur="1" fill="hold">
                                          <p:stCondLst>
                                            <p:cond delay="0"/>
                                          </p:stCondLst>
                                        </p:cTn>
                                        <p:tgtEl>
                                          <p:spTgt spid="54"/>
                                        </p:tgtEl>
                                        <p:attrNameLst>
                                          <p:attrName>style.visibility</p:attrName>
                                        </p:attrNameLst>
                                      </p:cBhvr>
                                      <p:to>
                                        <p:strVal val="visible"/>
                                      </p:to>
                                    </p:set>
                                    <p:anim calcmode="lin" valueType="num">
                                      <p:cBhvr>
                                        <p:cTn id="412" dur="1000" fill="hold"/>
                                        <p:tgtEl>
                                          <p:spTgt spid="54"/>
                                        </p:tgtEl>
                                        <p:attrNameLst>
                                          <p:attrName>ppt_w</p:attrName>
                                        </p:attrNameLst>
                                      </p:cBhvr>
                                      <p:tavLst>
                                        <p:tav tm="0">
                                          <p:val>
                                            <p:fltVal val="0"/>
                                          </p:val>
                                        </p:tav>
                                        <p:tav tm="100000">
                                          <p:val>
                                            <p:strVal val="#ppt_w"/>
                                          </p:val>
                                        </p:tav>
                                      </p:tavLst>
                                    </p:anim>
                                    <p:anim calcmode="lin" valueType="num">
                                      <p:cBhvr>
                                        <p:cTn id="413" dur="1000" fill="hold"/>
                                        <p:tgtEl>
                                          <p:spTgt spid="54"/>
                                        </p:tgtEl>
                                        <p:attrNameLst>
                                          <p:attrName>ppt_h</p:attrName>
                                        </p:attrNameLst>
                                      </p:cBhvr>
                                      <p:tavLst>
                                        <p:tav tm="0">
                                          <p:val>
                                            <p:fltVal val="0"/>
                                          </p:val>
                                        </p:tav>
                                        <p:tav tm="100000">
                                          <p:val>
                                            <p:strVal val="#ppt_h"/>
                                          </p:val>
                                        </p:tav>
                                      </p:tavLst>
                                    </p:anim>
                                    <p:anim calcmode="lin" valueType="num">
                                      <p:cBhvr>
                                        <p:cTn id="414" dur="1000" fill="hold"/>
                                        <p:tgtEl>
                                          <p:spTgt spid="54"/>
                                        </p:tgtEl>
                                        <p:attrNameLst>
                                          <p:attrName>style.rotation</p:attrName>
                                        </p:attrNameLst>
                                      </p:cBhvr>
                                      <p:tavLst>
                                        <p:tav tm="0">
                                          <p:val>
                                            <p:fltVal val="90"/>
                                          </p:val>
                                        </p:tav>
                                        <p:tav tm="100000">
                                          <p:val>
                                            <p:fltVal val="0"/>
                                          </p:val>
                                        </p:tav>
                                      </p:tavLst>
                                    </p:anim>
                                    <p:animEffect transition="in" filter="fade">
                                      <p:cBhvr>
                                        <p:cTn id="415" dur="1000"/>
                                        <p:tgtEl>
                                          <p:spTgt spid="54"/>
                                        </p:tgtEl>
                                      </p:cBhvr>
                                    </p:animEffect>
                                  </p:childTnLst>
                                </p:cTn>
                              </p:par>
                              <p:par>
                                <p:cTn id="416" presetID="31" presetClass="entr" presetSubtype="0" fill="hold" nodeType="withEffect">
                                  <p:stCondLst>
                                    <p:cond delay="0"/>
                                  </p:stCondLst>
                                  <p:childTnLst>
                                    <p:set>
                                      <p:cBhvr>
                                        <p:cTn id="417" dur="1" fill="hold">
                                          <p:stCondLst>
                                            <p:cond delay="0"/>
                                          </p:stCondLst>
                                        </p:cTn>
                                        <p:tgtEl>
                                          <p:spTgt spid="57"/>
                                        </p:tgtEl>
                                        <p:attrNameLst>
                                          <p:attrName>style.visibility</p:attrName>
                                        </p:attrNameLst>
                                      </p:cBhvr>
                                      <p:to>
                                        <p:strVal val="visible"/>
                                      </p:to>
                                    </p:set>
                                    <p:anim calcmode="lin" valueType="num">
                                      <p:cBhvr>
                                        <p:cTn id="418" dur="1000" fill="hold"/>
                                        <p:tgtEl>
                                          <p:spTgt spid="57"/>
                                        </p:tgtEl>
                                        <p:attrNameLst>
                                          <p:attrName>ppt_w</p:attrName>
                                        </p:attrNameLst>
                                      </p:cBhvr>
                                      <p:tavLst>
                                        <p:tav tm="0">
                                          <p:val>
                                            <p:fltVal val="0"/>
                                          </p:val>
                                        </p:tav>
                                        <p:tav tm="100000">
                                          <p:val>
                                            <p:strVal val="#ppt_w"/>
                                          </p:val>
                                        </p:tav>
                                      </p:tavLst>
                                    </p:anim>
                                    <p:anim calcmode="lin" valueType="num">
                                      <p:cBhvr>
                                        <p:cTn id="419" dur="1000" fill="hold"/>
                                        <p:tgtEl>
                                          <p:spTgt spid="57"/>
                                        </p:tgtEl>
                                        <p:attrNameLst>
                                          <p:attrName>ppt_h</p:attrName>
                                        </p:attrNameLst>
                                      </p:cBhvr>
                                      <p:tavLst>
                                        <p:tav tm="0">
                                          <p:val>
                                            <p:fltVal val="0"/>
                                          </p:val>
                                        </p:tav>
                                        <p:tav tm="100000">
                                          <p:val>
                                            <p:strVal val="#ppt_h"/>
                                          </p:val>
                                        </p:tav>
                                      </p:tavLst>
                                    </p:anim>
                                    <p:anim calcmode="lin" valueType="num">
                                      <p:cBhvr>
                                        <p:cTn id="420" dur="1000" fill="hold"/>
                                        <p:tgtEl>
                                          <p:spTgt spid="57"/>
                                        </p:tgtEl>
                                        <p:attrNameLst>
                                          <p:attrName>style.rotation</p:attrName>
                                        </p:attrNameLst>
                                      </p:cBhvr>
                                      <p:tavLst>
                                        <p:tav tm="0">
                                          <p:val>
                                            <p:fltVal val="90"/>
                                          </p:val>
                                        </p:tav>
                                        <p:tav tm="100000">
                                          <p:val>
                                            <p:fltVal val="0"/>
                                          </p:val>
                                        </p:tav>
                                      </p:tavLst>
                                    </p:anim>
                                    <p:animEffect transition="in" filter="fade">
                                      <p:cBhvr>
                                        <p:cTn id="421" dur="1000"/>
                                        <p:tgtEl>
                                          <p:spTgt spid="57"/>
                                        </p:tgtEl>
                                      </p:cBhvr>
                                    </p:animEffect>
                                  </p:childTnLst>
                                </p:cTn>
                              </p:par>
                              <p:par>
                                <p:cTn id="422" presetID="31" presetClass="entr" presetSubtype="0" fill="hold" nodeType="withEffect">
                                  <p:stCondLst>
                                    <p:cond delay="0"/>
                                  </p:stCondLst>
                                  <p:childTnLst>
                                    <p:set>
                                      <p:cBhvr>
                                        <p:cTn id="423" dur="1" fill="hold">
                                          <p:stCondLst>
                                            <p:cond delay="0"/>
                                          </p:stCondLst>
                                        </p:cTn>
                                        <p:tgtEl>
                                          <p:spTgt spid="61"/>
                                        </p:tgtEl>
                                        <p:attrNameLst>
                                          <p:attrName>style.visibility</p:attrName>
                                        </p:attrNameLst>
                                      </p:cBhvr>
                                      <p:to>
                                        <p:strVal val="visible"/>
                                      </p:to>
                                    </p:set>
                                    <p:anim calcmode="lin" valueType="num">
                                      <p:cBhvr>
                                        <p:cTn id="424" dur="1000" fill="hold"/>
                                        <p:tgtEl>
                                          <p:spTgt spid="61"/>
                                        </p:tgtEl>
                                        <p:attrNameLst>
                                          <p:attrName>ppt_w</p:attrName>
                                        </p:attrNameLst>
                                      </p:cBhvr>
                                      <p:tavLst>
                                        <p:tav tm="0">
                                          <p:val>
                                            <p:fltVal val="0"/>
                                          </p:val>
                                        </p:tav>
                                        <p:tav tm="100000">
                                          <p:val>
                                            <p:strVal val="#ppt_w"/>
                                          </p:val>
                                        </p:tav>
                                      </p:tavLst>
                                    </p:anim>
                                    <p:anim calcmode="lin" valueType="num">
                                      <p:cBhvr>
                                        <p:cTn id="425" dur="1000" fill="hold"/>
                                        <p:tgtEl>
                                          <p:spTgt spid="61"/>
                                        </p:tgtEl>
                                        <p:attrNameLst>
                                          <p:attrName>ppt_h</p:attrName>
                                        </p:attrNameLst>
                                      </p:cBhvr>
                                      <p:tavLst>
                                        <p:tav tm="0">
                                          <p:val>
                                            <p:fltVal val="0"/>
                                          </p:val>
                                        </p:tav>
                                        <p:tav tm="100000">
                                          <p:val>
                                            <p:strVal val="#ppt_h"/>
                                          </p:val>
                                        </p:tav>
                                      </p:tavLst>
                                    </p:anim>
                                    <p:anim calcmode="lin" valueType="num">
                                      <p:cBhvr>
                                        <p:cTn id="426" dur="1000" fill="hold"/>
                                        <p:tgtEl>
                                          <p:spTgt spid="61"/>
                                        </p:tgtEl>
                                        <p:attrNameLst>
                                          <p:attrName>style.rotation</p:attrName>
                                        </p:attrNameLst>
                                      </p:cBhvr>
                                      <p:tavLst>
                                        <p:tav tm="0">
                                          <p:val>
                                            <p:fltVal val="90"/>
                                          </p:val>
                                        </p:tav>
                                        <p:tav tm="100000">
                                          <p:val>
                                            <p:fltVal val="0"/>
                                          </p:val>
                                        </p:tav>
                                      </p:tavLst>
                                    </p:anim>
                                    <p:animEffect transition="in" filter="fade">
                                      <p:cBhvr>
                                        <p:cTn id="427" dur="1000"/>
                                        <p:tgtEl>
                                          <p:spTgt spid="61"/>
                                        </p:tgtEl>
                                      </p:cBhvr>
                                    </p:animEffect>
                                  </p:childTnLst>
                                </p:cTn>
                              </p:par>
                              <p:par>
                                <p:cTn id="428" presetID="31" presetClass="entr" presetSubtype="0" fill="hold" nodeType="withEffect">
                                  <p:stCondLst>
                                    <p:cond delay="0"/>
                                  </p:stCondLst>
                                  <p:childTnLst>
                                    <p:set>
                                      <p:cBhvr>
                                        <p:cTn id="429" dur="1" fill="hold">
                                          <p:stCondLst>
                                            <p:cond delay="0"/>
                                          </p:stCondLst>
                                        </p:cTn>
                                        <p:tgtEl>
                                          <p:spTgt spid="64"/>
                                        </p:tgtEl>
                                        <p:attrNameLst>
                                          <p:attrName>style.visibility</p:attrName>
                                        </p:attrNameLst>
                                      </p:cBhvr>
                                      <p:to>
                                        <p:strVal val="visible"/>
                                      </p:to>
                                    </p:set>
                                    <p:anim calcmode="lin" valueType="num">
                                      <p:cBhvr>
                                        <p:cTn id="430" dur="1000" fill="hold"/>
                                        <p:tgtEl>
                                          <p:spTgt spid="64"/>
                                        </p:tgtEl>
                                        <p:attrNameLst>
                                          <p:attrName>ppt_w</p:attrName>
                                        </p:attrNameLst>
                                      </p:cBhvr>
                                      <p:tavLst>
                                        <p:tav tm="0">
                                          <p:val>
                                            <p:fltVal val="0"/>
                                          </p:val>
                                        </p:tav>
                                        <p:tav tm="100000">
                                          <p:val>
                                            <p:strVal val="#ppt_w"/>
                                          </p:val>
                                        </p:tav>
                                      </p:tavLst>
                                    </p:anim>
                                    <p:anim calcmode="lin" valueType="num">
                                      <p:cBhvr>
                                        <p:cTn id="431" dur="1000" fill="hold"/>
                                        <p:tgtEl>
                                          <p:spTgt spid="64"/>
                                        </p:tgtEl>
                                        <p:attrNameLst>
                                          <p:attrName>ppt_h</p:attrName>
                                        </p:attrNameLst>
                                      </p:cBhvr>
                                      <p:tavLst>
                                        <p:tav tm="0">
                                          <p:val>
                                            <p:fltVal val="0"/>
                                          </p:val>
                                        </p:tav>
                                        <p:tav tm="100000">
                                          <p:val>
                                            <p:strVal val="#ppt_h"/>
                                          </p:val>
                                        </p:tav>
                                      </p:tavLst>
                                    </p:anim>
                                    <p:anim calcmode="lin" valueType="num">
                                      <p:cBhvr>
                                        <p:cTn id="432" dur="1000" fill="hold"/>
                                        <p:tgtEl>
                                          <p:spTgt spid="64"/>
                                        </p:tgtEl>
                                        <p:attrNameLst>
                                          <p:attrName>style.rotation</p:attrName>
                                        </p:attrNameLst>
                                      </p:cBhvr>
                                      <p:tavLst>
                                        <p:tav tm="0">
                                          <p:val>
                                            <p:fltVal val="90"/>
                                          </p:val>
                                        </p:tav>
                                        <p:tav tm="100000">
                                          <p:val>
                                            <p:fltVal val="0"/>
                                          </p:val>
                                        </p:tav>
                                      </p:tavLst>
                                    </p:anim>
                                    <p:animEffect transition="in" filter="fade">
                                      <p:cBhvr>
                                        <p:cTn id="433" dur="1000"/>
                                        <p:tgtEl>
                                          <p:spTgt spid="64"/>
                                        </p:tgtEl>
                                      </p:cBhvr>
                                    </p:animEffect>
                                  </p:childTnLst>
                                </p:cTn>
                              </p:par>
                              <p:par>
                                <p:cTn id="434" presetID="31" presetClass="entr" presetSubtype="0" fill="hold" nodeType="withEffect">
                                  <p:stCondLst>
                                    <p:cond delay="0"/>
                                  </p:stCondLst>
                                  <p:childTnLst>
                                    <p:set>
                                      <p:cBhvr>
                                        <p:cTn id="435" dur="1" fill="hold">
                                          <p:stCondLst>
                                            <p:cond delay="0"/>
                                          </p:stCondLst>
                                        </p:cTn>
                                        <p:tgtEl>
                                          <p:spTgt spid="72"/>
                                        </p:tgtEl>
                                        <p:attrNameLst>
                                          <p:attrName>style.visibility</p:attrName>
                                        </p:attrNameLst>
                                      </p:cBhvr>
                                      <p:to>
                                        <p:strVal val="visible"/>
                                      </p:to>
                                    </p:set>
                                    <p:anim calcmode="lin" valueType="num">
                                      <p:cBhvr>
                                        <p:cTn id="436" dur="1000" fill="hold"/>
                                        <p:tgtEl>
                                          <p:spTgt spid="72"/>
                                        </p:tgtEl>
                                        <p:attrNameLst>
                                          <p:attrName>ppt_w</p:attrName>
                                        </p:attrNameLst>
                                      </p:cBhvr>
                                      <p:tavLst>
                                        <p:tav tm="0">
                                          <p:val>
                                            <p:fltVal val="0"/>
                                          </p:val>
                                        </p:tav>
                                        <p:tav tm="100000">
                                          <p:val>
                                            <p:strVal val="#ppt_w"/>
                                          </p:val>
                                        </p:tav>
                                      </p:tavLst>
                                    </p:anim>
                                    <p:anim calcmode="lin" valueType="num">
                                      <p:cBhvr>
                                        <p:cTn id="437" dur="1000" fill="hold"/>
                                        <p:tgtEl>
                                          <p:spTgt spid="72"/>
                                        </p:tgtEl>
                                        <p:attrNameLst>
                                          <p:attrName>ppt_h</p:attrName>
                                        </p:attrNameLst>
                                      </p:cBhvr>
                                      <p:tavLst>
                                        <p:tav tm="0">
                                          <p:val>
                                            <p:fltVal val="0"/>
                                          </p:val>
                                        </p:tav>
                                        <p:tav tm="100000">
                                          <p:val>
                                            <p:strVal val="#ppt_h"/>
                                          </p:val>
                                        </p:tav>
                                      </p:tavLst>
                                    </p:anim>
                                    <p:anim calcmode="lin" valueType="num">
                                      <p:cBhvr>
                                        <p:cTn id="438" dur="1000" fill="hold"/>
                                        <p:tgtEl>
                                          <p:spTgt spid="72"/>
                                        </p:tgtEl>
                                        <p:attrNameLst>
                                          <p:attrName>style.rotation</p:attrName>
                                        </p:attrNameLst>
                                      </p:cBhvr>
                                      <p:tavLst>
                                        <p:tav tm="0">
                                          <p:val>
                                            <p:fltVal val="90"/>
                                          </p:val>
                                        </p:tav>
                                        <p:tav tm="100000">
                                          <p:val>
                                            <p:fltVal val="0"/>
                                          </p:val>
                                        </p:tav>
                                      </p:tavLst>
                                    </p:anim>
                                    <p:animEffect transition="in" filter="fade">
                                      <p:cBhvr>
                                        <p:cTn id="439" dur="1000"/>
                                        <p:tgtEl>
                                          <p:spTgt spid="72"/>
                                        </p:tgtEl>
                                      </p:cBhvr>
                                    </p:animEffect>
                                  </p:childTnLst>
                                </p:cTn>
                              </p:par>
                              <p:par>
                                <p:cTn id="440" presetID="31" presetClass="entr" presetSubtype="0" fill="hold" nodeType="withEffect">
                                  <p:stCondLst>
                                    <p:cond delay="0"/>
                                  </p:stCondLst>
                                  <p:childTnLst>
                                    <p:set>
                                      <p:cBhvr>
                                        <p:cTn id="441" dur="1" fill="hold">
                                          <p:stCondLst>
                                            <p:cond delay="0"/>
                                          </p:stCondLst>
                                        </p:cTn>
                                        <p:tgtEl>
                                          <p:spTgt spid="78"/>
                                        </p:tgtEl>
                                        <p:attrNameLst>
                                          <p:attrName>style.visibility</p:attrName>
                                        </p:attrNameLst>
                                      </p:cBhvr>
                                      <p:to>
                                        <p:strVal val="visible"/>
                                      </p:to>
                                    </p:set>
                                    <p:anim calcmode="lin" valueType="num">
                                      <p:cBhvr>
                                        <p:cTn id="442" dur="1000" fill="hold"/>
                                        <p:tgtEl>
                                          <p:spTgt spid="78"/>
                                        </p:tgtEl>
                                        <p:attrNameLst>
                                          <p:attrName>ppt_w</p:attrName>
                                        </p:attrNameLst>
                                      </p:cBhvr>
                                      <p:tavLst>
                                        <p:tav tm="0">
                                          <p:val>
                                            <p:fltVal val="0"/>
                                          </p:val>
                                        </p:tav>
                                        <p:tav tm="100000">
                                          <p:val>
                                            <p:strVal val="#ppt_w"/>
                                          </p:val>
                                        </p:tav>
                                      </p:tavLst>
                                    </p:anim>
                                    <p:anim calcmode="lin" valueType="num">
                                      <p:cBhvr>
                                        <p:cTn id="443" dur="1000" fill="hold"/>
                                        <p:tgtEl>
                                          <p:spTgt spid="78"/>
                                        </p:tgtEl>
                                        <p:attrNameLst>
                                          <p:attrName>ppt_h</p:attrName>
                                        </p:attrNameLst>
                                      </p:cBhvr>
                                      <p:tavLst>
                                        <p:tav tm="0">
                                          <p:val>
                                            <p:fltVal val="0"/>
                                          </p:val>
                                        </p:tav>
                                        <p:tav tm="100000">
                                          <p:val>
                                            <p:strVal val="#ppt_h"/>
                                          </p:val>
                                        </p:tav>
                                      </p:tavLst>
                                    </p:anim>
                                    <p:anim calcmode="lin" valueType="num">
                                      <p:cBhvr>
                                        <p:cTn id="444" dur="1000" fill="hold"/>
                                        <p:tgtEl>
                                          <p:spTgt spid="78"/>
                                        </p:tgtEl>
                                        <p:attrNameLst>
                                          <p:attrName>style.rotation</p:attrName>
                                        </p:attrNameLst>
                                      </p:cBhvr>
                                      <p:tavLst>
                                        <p:tav tm="0">
                                          <p:val>
                                            <p:fltVal val="90"/>
                                          </p:val>
                                        </p:tav>
                                        <p:tav tm="100000">
                                          <p:val>
                                            <p:fltVal val="0"/>
                                          </p:val>
                                        </p:tav>
                                      </p:tavLst>
                                    </p:anim>
                                    <p:animEffect transition="in" filter="fade">
                                      <p:cBhvr>
                                        <p:cTn id="445" dur="1000"/>
                                        <p:tgtEl>
                                          <p:spTgt spid="78"/>
                                        </p:tgtEl>
                                      </p:cBhvr>
                                    </p:animEffect>
                                  </p:childTnLst>
                                </p:cTn>
                              </p:par>
                              <p:par>
                                <p:cTn id="446" presetID="31" presetClass="entr" presetSubtype="0" fill="hold" nodeType="withEffect">
                                  <p:stCondLst>
                                    <p:cond delay="0"/>
                                  </p:stCondLst>
                                  <p:childTnLst>
                                    <p:set>
                                      <p:cBhvr>
                                        <p:cTn id="447" dur="1" fill="hold">
                                          <p:stCondLst>
                                            <p:cond delay="0"/>
                                          </p:stCondLst>
                                        </p:cTn>
                                        <p:tgtEl>
                                          <p:spTgt spid="84"/>
                                        </p:tgtEl>
                                        <p:attrNameLst>
                                          <p:attrName>style.visibility</p:attrName>
                                        </p:attrNameLst>
                                      </p:cBhvr>
                                      <p:to>
                                        <p:strVal val="visible"/>
                                      </p:to>
                                    </p:set>
                                    <p:anim calcmode="lin" valueType="num">
                                      <p:cBhvr>
                                        <p:cTn id="448" dur="1000" fill="hold"/>
                                        <p:tgtEl>
                                          <p:spTgt spid="84"/>
                                        </p:tgtEl>
                                        <p:attrNameLst>
                                          <p:attrName>ppt_w</p:attrName>
                                        </p:attrNameLst>
                                      </p:cBhvr>
                                      <p:tavLst>
                                        <p:tav tm="0">
                                          <p:val>
                                            <p:fltVal val="0"/>
                                          </p:val>
                                        </p:tav>
                                        <p:tav tm="100000">
                                          <p:val>
                                            <p:strVal val="#ppt_w"/>
                                          </p:val>
                                        </p:tav>
                                      </p:tavLst>
                                    </p:anim>
                                    <p:anim calcmode="lin" valueType="num">
                                      <p:cBhvr>
                                        <p:cTn id="449" dur="1000" fill="hold"/>
                                        <p:tgtEl>
                                          <p:spTgt spid="84"/>
                                        </p:tgtEl>
                                        <p:attrNameLst>
                                          <p:attrName>ppt_h</p:attrName>
                                        </p:attrNameLst>
                                      </p:cBhvr>
                                      <p:tavLst>
                                        <p:tav tm="0">
                                          <p:val>
                                            <p:fltVal val="0"/>
                                          </p:val>
                                        </p:tav>
                                        <p:tav tm="100000">
                                          <p:val>
                                            <p:strVal val="#ppt_h"/>
                                          </p:val>
                                        </p:tav>
                                      </p:tavLst>
                                    </p:anim>
                                    <p:anim calcmode="lin" valueType="num">
                                      <p:cBhvr>
                                        <p:cTn id="450" dur="1000" fill="hold"/>
                                        <p:tgtEl>
                                          <p:spTgt spid="84"/>
                                        </p:tgtEl>
                                        <p:attrNameLst>
                                          <p:attrName>style.rotation</p:attrName>
                                        </p:attrNameLst>
                                      </p:cBhvr>
                                      <p:tavLst>
                                        <p:tav tm="0">
                                          <p:val>
                                            <p:fltVal val="90"/>
                                          </p:val>
                                        </p:tav>
                                        <p:tav tm="100000">
                                          <p:val>
                                            <p:fltVal val="0"/>
                                          </p:val>
                                        </p:tav>
                                      </p:tavLst>
                                    </p:anim>
                                    <p:animEffect transition="in" filter="fade">
                                      <p:cBhvr>
                                        <p:cTn id="451" dur="1000"/>
                                        <p:tgtEl>
                                          <p:spTgt spid="84"/>
                                        </p:tgtEl>
                                      </p:cBhvr>
                                    </p:animEffect>
                                  </p:childTnLst>
                                </p:cTn>
                              </p:par>
                              <p:par>
                                <p:cTn id="452" presetID="31" presetClass="entr" presetSubtype="0" fill="hold" nodeType="withEffect">
                                  <p:stCondLst>
                                    <p:cond delay="0"/>
                                  </p:stCondLst>
                                  <p:childTnLst>
                                    <p:set>
                                      <p:cBhvr>
                                        <p:cTn id="453" dur="1" fill="hold">
                                          <p:stCondLst>
                                            <p:cond delay="0"/>
                                          </p:stCondLst>
                                        </p:cTn>
                                        <p:tgtEl>
                                          <p:spTgt spid="88"/>
                                        </p:tgtEl>
                                        <p:attrNameLst>
                                          <p:attrName>style.visibility</p:attrName>
                                        </p:attrNameLst>
                                      </p:cBhvr>
                                      <p:to>
                                        <p:strVal val="visible"/>
                                      </p:to>
                                    </p:set>
                                    <p:anim calcmode="lin" valueType="num">
                                      <p:cBhvr>
                                        <p:cTn id="454" dur="1000" fill="hold"/>
                                        <p:tgtEl>
                                          <p:spTgt spid="88"/>
                                        </p:tgtEl>
                                        <p:attrNameLst>
                                          <p:attrName>ppt_w</p:attrName>
                                        </p:attrNameLst>
                                      </p:cBhvr>
                                      <p:tavLst>
                                        <p:tav tm="0">
                                          <p:val>
                                            <p:fltVal val="0"/>
                                          </p:val>
                                        </p:tav>
                                        <p:tav tm="100000">
                                          <p:val>
                                            <p:strVal val="#ppt_w"/>
                                          </p:val>
                                        </p:tav>
                                      </p:tavLst>
                                    </p:anim>
                                    <p:anim calcmode="lin" valueType="num">
                                      <p:cBhvr>
                                        <p:cTn id="455" dur="1000" fill="hold"/>
                                        <p:tgtEl>
                                          <p:spTgt spid="88"/>
                                        </p:tgtEl>
                                        <p:attrNameLst>
                                          <p:attrName>ppt_h</p:attrName>
                                        </p:attrNameLst>
                                      </p:cBhvr>
                                      <p:tavLst>
                                        <p:tav tm="0">
                                          <p:val>
                                            <p:fltVal val="0"/>
                                          </p:val>
                                        </p:tav>
                                        <p:tav tm="100000">
                                          <p:val>
                                            <p:strVal val="#ppt_h"/>
                                          </p:val>
                                        </p:tav>
                                      </p:tavLst>
                                    </p:anim>
                                    <p:anim calcmode="lin" valueType="num">
                                      <p:cBhvr>
                                        <p:cTn id="456" dur="1000" fill="hold"/>
                                        <p:tgtEl>
                                          <p:spTgt spid="88"/>
                                        </p:tgtEl>
                                        <p:attrNameLst>
                                          <p:attrName>style.rotation</p:attrName>
                                        </p:attrNameLst>
                                      </p:cBhvr>
                                      <p:tavLst>
                                        <p:tav tm="0">
                                          <p:val>
                                            <p:fltVal val="90"/>
                                          </p:val>
                                        </p:tav>
                                        <p:tav tm="100000">
                                          <p:val>
                                            <p:fltVal val="0"/>
                                          </p:val>
                                        </p:tav>
                                      </p:tavLst>
                                    </p:anim>
                                    <p:animEffect transition="in" filter="fade">
                                      <p:cBhvr>
                                        <p:cTn id="457" dur="1000"/>
                                        <p:tgtEl>
                                          <p:spTgt spid="88"/>
                                        </p:tgtEl>
                                      </p:cBhvr>
                                    </p:animEffect>
                                  </p:childTnLst>
                                </p:cTn>
                              </p:par>
                              <p:par>
                                <p:cTn id="458" presetID="31" presetClass="entr" presetSubtype="0" fill="hold" nodeType="withEffect">
                                  <p:stCondLst>
                                    <p:cond delay="0"/>
                                  </p:stCondLst>
                                  <p:childTnLst>
                                    <p:set>
                                      <p:cBhvr>
                                        <p:cTn id="459" dur="1" fill="hold">
                                          <p:stCondLst>
                                            <p:cond delay="0"/>
                                          </p:stCondLst>
                                        </p:cTn>
                                        <p:tgtEl>
                                          <p:spTgt spid="102"/>
                                        </p:tgtEl>
                                        <p:attrNameLst>
                                          <p:attrName>style.visibility</p:attrName>
                                        </p:attrNameLst>
                                      </p:cBhvr>
                                      <p:to>
                                        <p:strVal val="visible"/>
                                      </p:to>
                                    </p:set>
                                    <p:anim calcmode="lin" valueType="num">
                                      <p:cBhvr>
                                        <p:cTn id="460" dur="1000" fill="hold"/>
                                        <p:tgtEl>
                                          <p:spTgt spid="102"/>
                                        </p:tgtEl>
                                        <p:attrNameLst>
                                          <p:attrName>ppt_w</p:attrName>
                                        </p:attrNameLst>
                                      </p:cBhvr>
                                      <p:tavLst>
                                        <p:tav tm="0">
                                          <p:val>
                                            <p:fltVal val="0"/>
                                          </p:val>
                                        </p:tav>
                                        <p:tav tm="100000">
                                          <p:val>
                                            <p:strVal val="#ppt_w"/>
                                          </p:val>
                                        </p:tav>
                                      </p:tavLst>
                                    </p:anim>
                                    <p:anim calcmode="lin" valueType="num">
                                      <p:cBhvr>
                                        <p:cTn id="461" dur="1000" fill="hold"/>
                                        <p:tgtEl>
                                          <p:spTgt spid="102"/>
                                        </p:tgtEl>
                                        <p:attrNameLst>
                                          <p:attrName>ppt_h</p:attrName>
                                        </p:attrNameLst>
                                      </p:cBhvr>
                                      <p:tavLst>
                                        <p:tav tm="0">
                                          <p:val>
                                            <p:fltVal val="0"/>
                                          </p:val>
                                        </p:tav>
                                        <p:tav tm="100000">
                                          <p:val>
                                            <p:strVal val="#ppt_h"/>
                                          </p:val>
                                        </p:tav>
                                      </p:tavLst>
                                    </p:anim>
                                    <p:anim calcmode="lin" valueType="num">
                                      <p:cBhvr>
                                        <p:cTn id="462" dur="1000" fill="hold"/>
                                        <p:tgtEl>
                                          <p:spTgt spid="102"/>
                                        </p:tgtEl>
                                        <p:attrNameLst>
                                          <p:attrName>style.rotation</p:attrName>
                                        </p:attrNameLst>
                                      </p:cBhvr>
                                      <p:tavLst>
                                        <p:tav tm="0">
                                          <p:val>
                                            <p:fltVal val="90"/>
                                          </p:val>
                                        </p:tav>
                                        <p:tav tm="100000">
                                          <p:val>
                                            <p:fltVal val="0"/>
                                          </p:val>
                                        </p:tav>
                                      </p:tavLst>
                                    </p:anim>
                                    <p:animEffect transition="in" filter="fade">
                                      <p:cBhvr>
                                        <p:cTn id="463" dur="1000"/>
                                        <p:tgtEl>
                                          <p:spTgt spid="102"/>
                                        </p:tgtEl>
                                      </p:cBhvr>
                                    </p:animEffect>
                                  </p:childTnLst>
                                </p:cTn>
                              </p:par>
                              <p:par>
                                <p:cTn id="464" presetID="31" presetClass="entr" presetSubtype="0" fill="hold" nodeType="withEffect">
                                  <p:stCondLst>
                                    <p:cond delay="0"/>
                                  </p:stCondLst>
                                  <p:childTnLst>
                                    <p:set>
                                      <p:cBhvr>
                                        <p:cTn id="465" dur="1" fill="hold">
                                          <p:stCondLst>
                                            <p:cond delay="0"/>
                                          </p:stCondLst>
                                        </p:cTn>
                                        <p:tgtEl>
                                          <p:spTgt spid="105"/>
                                        </p:tgtEl>
                                        <p:attrNameLst>
                                          <p:attrName>style.visibility</p:attrName>
                                        </p:attrNameLst>
                                      </p:cBhvr>
                                      <p:to>
                                        <p:strVal val="visible"/>
                                      </p:to>
                                    </p:set>
                                    <p:anim calcmode="lin" valueType="num">
                                      <p:cBhvr>
                                        <p:cTn id="466" dur="1000" fill="hold"/>
                                        <p:tgtEl>
                                          <p:spTgt spid="105"/>
                                        </p:tgtEl>
                                        <p:attrNameLst>
                                          <p:attrName>ppt_w</p:attrName>
                                        </p:attrNameLst>
                                      </p:cBhvr>
                                      <p:tavLst>
                                        <p:tav tm="0">
                                          <p:val>
                                            <p:fltVal val="0"/>
                                          </p:val>
                                        </p:tav>
                                        <p:tav tm="100000">
                                          <p:val>
                                            <p:strVal val="#ppt_w"/>
                                          </p:val>
                                        </p:tav>
                                      </p:tavLst>
                                    </p:anim>
                                    <p:anim calcmode="lin" valueType="num">
                                      <p:cBhvr>
                                        <p:cTn id="467" dur="1000" fill="hold"/>
                                        <p:tgtEl>
                                          <p:spTgt spid="105"/>
                                        </p:tgtEl>
                                        <p:attrNameLst>
                                          <p:attrName>ppt_h</p:attrName>
                                        </p:attrNameLst>
                                      </p:cBhvr>
                                      <p:tavLst>
                                        <p:tav tm="0">
                                          <p:val>
                                            <p:fltVal val="0"/>
                                          </p:val>
                                        </p:tav>
                                        <p:tav tm="100000">
                                          <p:val>
                                            <p:strVal val="#ppt_h"/>
                                          </p:val>
                                        </p:tav>
                                      </p:tavLst>
                                    </p:anim>
                                    <p:anim calcmode="lin" valueType="num">
                                      <p:cBhvr>
                                        <p:cTn id="468" dur="1000" fill="hold"/>
                                        <p:tgtEl>
                                          <p:spTgt spid="105"/>
                                        </p:tgtEl>
                                        <p:attrNameLst>
                                          <p:attrName>style.rotation</p:attrName>
                                        </p:attrNameLst>
                                      </p:cBhvr>
                                      <p:tavLst>
                                        <p:tav tm="0">
                                          <p:val>
                                            <p:fltVal val="90"/>
                                          </p:val>
                                        </p:tav>
                                        <p:tav tm="100000">
                                          <p:val>
                                            <p:fltVal val="0"/>
                                          </p:val>
                                        </p:tav>
                                      </p:tavLst>
                                    </p:anim>
                                    <p:animEffect transition="in" filter="fade">
                                      <p:cBhvr>
                                        <p:cTn id="469" dur="1000"/>
                                        <p:tgtEl>
                                          <p:spTgt spid="105"/>
                                        </p:tgtEl>
                                      </p:cBhvr>
                                    </p:animEffect>
                                  </p:childTnLst>
                                </p:cTn>
                              </p:par>
                              <p:par>
                                <p:cTn id="470" presetID="31" presetClass="entr" presetSubtype="0" fill="hold" nodeType="withEffect">
                                  <p:stCondLst>
                                    <p:cond delay="0"/>
                                  </p:stCondLst>
                                  <p:childTnLst>
                                    <p:set>
                                      <p:cBhvr>
                                        <p:cTn id="471" dur="1" fill="hold">
                                          <p:stCondLst>
                                            <p:cond delay="0"/>
                                          </p:stCondLst>
                                        </p:cTn>
                                        <p:tgtEl>
                                          <p:spTgt spid="116"/>
                                        </p:tgtEl>
                                        <p:attrNameLst>
                                          <p:attrName>style.visibility</p:attrName>
                                        </p:attrNameLst>
                                      </p:cBhvr>
                                      <p:to>
                                        <p:strVal val="visible"/>
                                      </p:to>
                                    </p:set>
                                    <p:anim calcmode="lin" valueType="num">
                                      <p:cBhvr>
                                        <p:cTn id="472" dur="1000" fill="hold"/>
                                        <p:tgtEl>
                                          <p:spTgt spid="116"/>
                                        </p:tgtEl>
                                        <p:attrNameLst>
                                          <p:attrName>ppt_w</p:attrName>
                                        </p:attrNameLst>
                                      </p:cBhvr>
                                      <p:tavLst>
                                        <p:tav tm="0">
                                          <p:val>
                                            <p:fltVal val="0"/>
                                          </p:val>
                                        </p:tav>
                                        <p:tav tm="100000">
                                          <p:val>
                                            <p:strVal val="#ppt_w"/>
                                          </p:val>
                                        </p:tav>
                                      </p:tavLst>
                                    </p:anim>
                                    <p:anim calcmode="lin" valueType="num">
                                      <p:cBhvr>
                                        <p:cTn id="473" dur="1000" fill="hold"/>
                                        <p:tgtEl>
                                          <p:spTgt spid="116"/>
                                        </p:tgtEl>
                                        <p:attrNameLst>
                                          <p:attrName>ppt_h</p:attrName>
                                        </p:attrNameLst>
                                      </p:cBhvr>
                                      <p:tavLst>
                                        <p:tav tm="0">
                                          <p:val>
                                            <p:fltVal val="0"/>
                                          </p:val>
                                        </p:tav>
                                        <p:tav tm="100000">
                                          <p:val>
                                            <p:strVal val="#ppt_h"/>
                                          </p:val>
                                        </p:tav>
                                      </p:tavLst>
                                    </p:anim>
                                    <p:anim calcmode="lin" valueType="num">
                                      <p:cBhvr>
                                        <p:cTn id="474" dur="1000" fill="hold"/>
                                        <p:tgtEl>
                                          <p:spTgt spid="116"/>
                                        </p:tgtEl>
                                        <p:attrNameLst>
                                          <p:attrName>style.rotation</p:attrName>
                                        </p:attrNameLst>
                                      </p:cBhvr>
                                      <p:tavLst>
                                        <p:tav tm="0">
                                          <p:val>
                                            <p:fltVal val="90"/>
                                          </p:val>
                                        </p:tav>
                                        <p:tav tm="100000">
                                          <p:val>
                                            <p:fltVal val="0"/>
                                          </p:val>
                                        </p:tav>
                                      </p:tavLst>
                                    </p:anim>
                                    <p:animEffect transition="in" filter="fade">
                                      <p:cBhvr>
                                        <p:cTn id="475" dur="1000"/>
                                        <p:tgtEl>
                                          <p:spTgt spid="116"/>
                                        </p:tgtEl>
                                      </p:cBhvr>
                                    </p:animEffect>
                                  </p:childTnLst>
                                </p:cTn>
                              </p:par>
                              <p:par>
                                <p:cTn id="476" presetID="31" presetClass="entr" presetSubtype="0" fill="hold" nodeType="withEffect">
                                  <p:stCondLst>
                                    <p:cond delay="0"/>
                                  </p:stCondLst>
                                  <p:childTnLst>
                                    <p:set>
                                      <p:cBhvr>
                                        <p:cTn id="477" dur="1" fill="hold">
                                          <p:stCondLst>
                                            <p:cond delay="0"/>
                                          </p:stCondLst>
                                        </p:cTn>
                                        <p:tgtEl>
                                          <p:spTgt spid="118"/>
                                        </p:tgtEl>
                                        <p:attrNameLst>
                                          <p:attrName>style.visibility</p:attrName>
                                        </p:attrNameLst>
                                      </p:cBhvr>
                                      <p:to>
                                        <p:strVal val="visible"/>
                                      </p:to>
                                    </p:set>
                                    <p:anim calcmode="lin" valueType="num">
                                      <p:cBhvr>
                                        <p:cTn id="478" dur="1000" fill="hold"/>
                                        <p:tgtEl>
                                          <p:spTgt spid="118"/>
                                        </p:tgtEl>
                                        <p:attrNameLst>
                                          <p:attrName>ppt_w</p:attrName>
                                        </p:attrNameLst>
                                      </p:cBhvr>
                                      <p:tavLst>
                                        <p:tav tm="0">
                                          <p:val>
                                            <p:fltVal val="0"/>
                                          </p:val>
                                        </p:tav>
                                        <p:tav tm="100000">
                                          <p:val>
                                            <p:strVal val="#ppt_w"/>
                                          </p:val>
                                        </p:tav>
                                      </p:tavLst>
                                    </p:anim>
                                    <p:anim calcmode="lin" valueType="num">
                                      <p:cBhvr>
                                        <p:cTn id="479" dur="1000" fill="hold"/>
                                        <p:tgtEl>
                                          <p:spTgt spid="118"/>
                                        </p:tgtEl>
                                        <p:attrNameLst>
                                          <p:attrName>ppt_h</p:attrName>
                                        </p:attrNameLst>
                                      </p:cBhvr>
                                      <p:tavLst>
                                        <p:tav tm="0">
                                          <p:val>
                                            <p:fltVal val="0"/>
                                          </p:val>
                                        </p:tav>
                                        <p:tav tm="100000">
                                          <p:val>
                                            <p:strVal val="#ppt_h"/>
                                          </p:val>
                                        </p:tav>
                                      </p:tavLst>
                                    </p:anim>
                                    <p:anim calcmode="lin" valueType="num">
                                      <p:cBhvr>
                                        <p:cTn id="480" dur="1000" fill="hold"/>
                                        <p:tgtEl>
                                          <p:spTgt spid="118"/>
                                        </p:tgtEl>
                                        <p:attrNameLst>
                                          <p:attrName>style.rotation</p:attrName>
                                        </p:attrNameLst>
                                      </p:cBhvr>
                                      <p:tavLst>
                                        <p:tav tm="0">
                                          <p:val>
                                            <p:fltVal val="90"/>
                                          </p:val>
                                        </p:tav>
                                        <p:tav tm="100000">
                                          <p:val>
                                            <p:fltVal val="0"/>
                                          </p:val>
                                        </p:tav>
                                      </p:tavLst>
                                    </p:anim>
                                    <p:animEffect transition="in" filter="fade">
                                      <p:cBhvr>
                                        <p:cTn id="481"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2" grpId="0"/>
      <p:bldP spid="3" grpId="0"/>
      <p:bldP spid="4" grpId="0"/>
      <p:bldP spid="21" grpId="0"/>
      <p:bldP spid="76" grpId="0" animBg="1"/>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17C6E2-A74A-353F-5E3E-AC58C7770601}"/>
              </a:ext>
            </a:extLst>
          </p:cNvPr>
          <p:cNvSpPr txBox="1"/>
          <p:nvPr/>
        </p:nvSpPr>
        <p:spPr>
          <a:xfrm>
            <a:off x="3231552" y="1536174"/>
            <a:ext cx="5728895" cy="3785652"/>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Introduction</a:t>
            </a:r>
          </a:p>
          <a:p>
            <a:pPr algn="ctr"/>
            <a:endParaRPr lang="en-US" sz="3200">
              <a:latin typeface="Times New Roman" panose="02020603050405020304" pitchFamily="18" charset="0"/>
              <a:cs typeface="Times New Roman" panose="02020603050405020304" pitchFamily="18" charset="0"/>
            </a:endParaRPr>
          </a:p>
          <a:p>
            <a:pPr algn="ctr"/>
            <a:r>
              <a:rPr lang="en-US" sz="3200">
                <a:latin typeface="Times New Roman" panose="02020603050405020304" pitchFamily="18" charset="0"/>
                <a:cs typeface="Times New Roman" panose="02020603050405020304" pitchFamily="18" charset="0"/>
              </a:rPr>
              <a:t>Methodology</a:t>
            </a:r>
            <a:endParaRPr lang="en-US" sz="4000">
              <a:latin typeface="Times New Roman" panose="02020603050405020304" pitchFamily="18" charset="0"/>
              <a:cs typeface="Times New Roman" panose="02020603050405020304" pitchFamily="18" charset="0"/>
            </a:endParaRPr>
          </a:p>
          <a:p>
            <a:pPr algn="ctr"/>
            <a:endParaRPr lang="en-US" sz="4000" b="1">
              <a:latin typeface="Times New Roman" panose="02020603050405020304" pitchFamily="18" charset="0"/>
              <a:cs typeface="Times New Roman" panose="02020603050405020304" pitchFamily="18" charset="0"/>
            </a:endParaRPr>
          </a:p>
          <a:p>
            <a:pPr algn="ctr"/>
            <a:r>
              <a:rPr lang="en-US" sz="4000" b="1">
                <a:latin typeface="Times New Roman" panose="02020603050405020304" pitchFamily="18" charset="0"/>
                <a:cs typeface="Times New Roman" panose="02020603050405020304" pitchFamily="18" charset="0"/>
              </a:rPr>
              <a:t>Results</a:t>
            </a:r>
            <a:endParaRPr lang="en-US" sz="3200" b="1">
              <a:latin typeface="Times New Roman" panose="02020603050405020304" pitchFamily="18" charset="0"/>
              <a:cs typeface="Times New Roman" panose="02020603050405020304" pitchFamily="18" charset="0"/>
            </a:endParaRPr>
          </a:p>
          <a:p>
            <a:pPr algn="ctr"/>
            <a:endParaRPr lang="en-US" sz="3200">
              <a:latin typeface="Times New Roman" panose="02020603050405020304" pitchFamily="18" charset="0"/>
              <a:cs typeface="Times New Roman" panose="02020603050405020304" pitchFamily="18" charset="0"/>
            </a:endParaRPr>
          </a:p>
          <a:p>
            <a:pPr algn="ctr"/>
            <a:r>
              <a:rPr lang="en-US" sz="3200">
                <a:latin typeface="Times New Roman" panose="02020603050405020304" pitchFamily="18" charset="0"/>
                <a:cs typeface="Times New Roman" panose="02020603050405020304" pitchFamily="18" charset="0"/>
              </a:rPr>
              <a:t>Conclusion</a:t>
            </a:r>
          </a:p>
        </p:txBody>
      </p:sp>
      <p:sp>
        <p:nvSpPr>
          <p:cNvPr id="2" name="Slide Number Placeholder 1">
            <a:extLst>
              <a:ext uri="{FF2B5EF4-FFF2-40B4-BE49-F238E27FC236}">
                <a16:creationId xmlns:a16="http://schemas.microsoft.com/office/drawing/2014/main" id="{DE740CA2-1B75-4AAD-F4EA-BF029C4A4EE8}"/>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12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04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number&#10;&#10;Description automatically generated">
            <a:extLst>
              <a:ext uri="{FF2B5EF4-FFF2-40B4-BE49-F238E27FC236}">
                <a16:creationId xmlns:a16="http://schemas.microsoft.com/office/drawing/2014/main" id="{82363E58-FEF5-2939-5187-72D0C2E9F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4" y="2136988"/>
            <a:ext cx="8967151" cy="2067427"/>
          </a:xfrm>
          <a:prstGeom prst="rect">
            <a:avLst/>
          </a:prstGeom>
        </p:spPr>
      </p:pic>
      <p:sp>
        <p:nvSpPr>
          <p:cNvPr id="10" name="Subtitle 2">
            <a:extLst>
              <a:ext uri="{FF2B5EF4-FFF2-40B4-BE49-F238E27FC236}">
                <a16:creationId xmlns:a16="http://schemas.microsoft.com/office/drawing/2014/main" id="{F6C4D9C5-DA62-930A-B498-721A27A4B767}"/>
              </a:ext>
            </a:extLst>
          </p:cNvPr>
          <p:cNvSpPr txBox="1">
            <a:spLocks/>
          </p:cNvSpPr>
          <p:nvPr/>
        </p:nvSpPr>
        <p:spPr>
          <a:xfrm>
            <a:off x="0" y="266700"/>
            <a:ext cx="12192000" cy="7112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latin typeface="Times New Roman" panose="02020603050405020304" pitchFamily="18" charset="0"/>
                <a:cs typeface="Times New Roman" panose="02020603050405020304" pitchFamily="18" charset="0"/>
              </a:rPr>
              <a:t>Results - Latency</a:t>
            </a:r>
          </a:p>
        </p:txBody>
      </p:sp>
      <p:sp>
        <p:nvSpPr>
          <p:cNvPr id="13" name="TextBox 12">
            <a:extLst>
              <a:ext uri="{FF2B5EF4-FFF2-40B4-BE49-F238E27FC236}">
                <a16:creationId xmlns:a16="http://schemas.microsoft.com/office/drawing/2014/main" id="{7BDA9704-DFCB-908E-3AF7-D0C127AACD60}"/>
              </a:ext>
            </a:extLst>
          </p:cNvPr>
          <p:cNvSpPr txBox="1"/>
          <p:nvPr/>
        </p:nvSpPr>
        <p:spPr>
          <a:xfrm>
            <a:off x="2089150" y="5753100"/>
            <a:ext cx="8458200" cy="465064"/>
          </a:xfrm>
          <a:prstGeom prst="rect">
            <a:avLst/>
          </a:prstGeom>
          <a:noFill/>
        </p:spPr>
        <p:txBody>
          <a:bodyPr wrap="square">
            <a:spAutoFit/>
          </a:bodyPr>
          <a:lstStyle/>
          <a:p>
            <a:pPr marR="78105" lvl="0" algn="ctr" fontAlgn="base">
              <a:lnSpc>
                <a:spcPct val="106000"/>
              </a:lnSpc>
              <a:spcBef>
                <a:spcPts val="0"/>
              </a:spcBef>
              <a:spcAft>
                <a:spcPts val="1040"/>
              </a:spcAft>
              <a:buClr>
                <a:srgbClr val="000000"/>
              </a:buClr>
              <a:buSzPts val="1000"/>
            </a:pPr>
            <a:r>
              <a:rPr lang="en-US" sz="2400" b="1" strike="noStrike" kern="100" err="1">
                <a:solidFill>
                  <a:srgbClr val="00B05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Peeker</a:t>
            </a:r>
            <a:r>
              <a:rPr lang="en-US" sz="2400" b="1" kern="100">
                <a:solidFill>
                  <a:srgbClr val="00B05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gains advantage with defender latency</a:t>
            </a:r>
            <a:endParaRPr lang="en-US" sz="2400" b="1" strike="noStrike" kern="100">
              <a:solidFill>
                <a:srgbClr val="00B05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DEE2C71-685E-1A9F-3012-90AB6791D509}"/>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13</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11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F6C4D9C5-DA62-930A-B498-721A27A4B767}"/>
              </a:ext>
            </a:extLst>
          </p:cNvPr>
          <p:cNvSpPr txBox="1">
            <a:spLocks/>
          </p:cNvSpPr>
          <p:nvPr/>
        </p:nvSpPr>
        <p:spPr>
          <a:xfrm>
            <a:off x="0" y="165331"/>
            <a:ext cx="12192000" cy="7112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latin typeface="Times New Roman" panose="02020603050405020304" pitchFamily="18" charset="0"/>
                <a:cs typeface="Times New Roman" panose="02020603050405020304" pitchFamily="18" charset="0"/>
              </a:rPr>
              <a:t>Results – </a:t>
            </a:r>
            <a:r>
              <a:rPr lang="en-US" sz="4800" b="1" err="1">
                <a:latin typeface="Times New Roman" panose="02020603050405020304" pitchFamily="18" charset="0"/>
                <a:cs typeface="Times New Roman" panose="02020603050405020304" pitchFamily="18" charset="0"/>
              </a:rPr>
              <a:t>Peeker’s</a:t>
            </a:r>
            <a:r>
              <a:rPr lang="en-US" sz="4800" b="1">
                <a:latin typeface="Times New Roman" panose="02020603050405020304" pitchFamily="18" charset="0"/>
                <a:cs typeface="Times New Roman" panose="02020603050405020304" pitchFamily="18" charset="0"/>
              </a:rPr>
              <a:t> Distance</a:t>
            </a:r>
          </a:p>
        </p:txBody>
      </p:sp>
      <p:sp>
        <p:nvSpPr>
          <p:cNvPr id="13" name="TextBox 12">
            <a:extLst>
              <a:ext uri="{FF2B5EF4-FFF2-40B4-BE49-F238E27FC236}">
                <a16:creationId xmlns:a16="http://schemas.microsoft.com/office/drawing/2014/main" id="{7BDA9704-DFCB-908E-3AF7-D0C127AACD60}"/>
              </a:ext>
            </a:extLst>
          </p:cNvPr>
          <p:cNvSpPr txBox="1"/>
          <p:nvPr/>
        </p:nvSpPr>
        <p:spPr>
          <a:xfrm>
            <a:off x="1215390" y="6073848"/>
            <a:ext cx="9761220" cy="465064"/>
          </a:xfrm>
          <a:prstGeom prst="rect">
            <a:avLst/>
          </a:prstGeom>
          <a:noFill/>
        </p:spPr>
        <p:txBody>
          <a:bodyPr wrap="square">
            <a:spAutoFit/>
          </a:bodyPr>
          <a:lstStyle/>
          <a:p>
            <a:pPr marR="78105" lvl="0" algn="ctr" fontAlgn="base">
              <a:lnSpc>
                <a:spcPct val="106000"/>
              </a:lnSpc>
              <a:spcBef>
                <a:spcPts val="0"/>
              </a:spcBef>
              <a:spcAft>
                <a:spcPts val="1040"/>
              </a:spcAft>
              <a:buClr>
                <a:srgbClr val="000000"/>
              </a:buClr>
              <a:buSzPts val="1000"/>
            </a:pPr>
            <a:r>
              <a:rPr lang="en-US" sz="2400" b="1" u="none" strike="noStrike" kern="100" err="1">
                <a:solidFill>
                  <a:srgbClr val="00B05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Peeker</a:t>
            </a:r>
            <a:r>
              <a:rPr lang="en-US" sz="2400" b="1" kern="100">
                <a:solidFill>
                  <a:srgbClr val="00B05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gains advantage with higher distance from corner</a:t>
            </a:r>
            <a:endParaRPr lang="en-US" sz="2400" b="1" u="none" strike="noStrike" kern="100">
              <a:solidFill>
                <a:srgbClr val="00B05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A diagram of a distance&#10;&#10;Description automatically generated with medium confidence">
            <a:extLst>
              <a:ext uri="{FF2B5EF4-FFF2-40B4-BE49-F238E27FC236}">
                <a16:creationId xmlns:a16="http://schemas.microsoft.com/office/drawing/2014/main" id="{7E8A08BA-E4E0-4980-04CC-C81E86088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677" y="1009607"/>
            <a:ext cx="7972646" cy="4838786"/>
          </a:xfrm>
          <a:prstGeom prst="rect">
            <a:avLst/>
          </a:prstGeom>
        </p:spPr>
      </p:pic>
      <p:sp>
        <p:nvSpPr>
          <p:cNvPr id="2" name="Slide Number Placeholder 1">
            <a:extLst>
              <a:ext uri="{FF2B5EF4-FFF2-40B4-BE49-F238E27FC236}">
                <a16:creationId xmlns:a16="http://schemas.microsoft.com/office/drawing/2014/main" id="{B8351E6A-A2B2-A651-1957-9EF11CA9B094}"/>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14</a:t>
            </a:fld>
            <a:endParaRPr lang="en-US">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E72DB2B-C92A-468A-91CC-12C5F4CD1FA5}"/>
              </a:ext>
            </a:extLst>
          </p:cNvPr>
          <p:cNvSpPr/>
          <p:nvPr/>
        </p:nvSpPr>
        <p:spPr>
          <a:xfrm>
            <a:off x="3634740" y="3741420"/>
            <a:ext cx="662940" cy="10972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16D60A5-694D-AF70-01C7-7EA9AAA6CD1A}"/>
              </a:ext>
            </a:extLst>
          </p:cNvPr>
          <p:cNvSpPr/>
          <p:nvPr/>
        </p:nvSpPr>
        <p:spPr>
          <a:xfrm>
            <a:off x="6598920" y="3192780"/>
            <a:ext cx="662940" cy="10972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35E3447-E42B-FC38-22FB-8ED8FE5AD81D}"/>
              </a:ext>
            </a:extLst>
          </p:cNvPr>
          <p:cNvSpPr/>
          <p:nvPr/>
        </p:nvSpPr>
        <p:spPr>
          <a:xfrm>
            <a:off x="8549640" y="1379220"/>
            <a:ext cx="662940" cy="10972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68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F6C4D9C5-DA62-930A-B498-721A27A4B767}"/>
              </a:ext>
            </a:extLst>
          </p:cNvPr>
          <p:cNvSpPr txBox="1">
            <a:spLocks/>
          </p:cNvSpPr>
          <p:nvPr/>
        </p:nvSpPr>
        <p:spPr>
          <a:xfrm>
            <a:off x="0" y="266700"/>
            <a:ext cx="12192000" cy="7112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latin typeface="Times New Roman" panose="02020603050405020304" pitchFamily="18" charset="0"/>
                <a:cs typeface="Times New Roman" panose="02020603050405020304" pitchFamily="18" charset="0"/>
              </a:rPr>
              <a:t>Results - Tournament</a:t>
            </a:r>
          </a:p>
        </p:txBody>
      </p:sp>
      <p:sp>
        <p:nvSpPr>
          <p:cNvPr id="13" name="TextBox 12">
            <a:extLst>
              <a:ext uri="{FF2B5EF4-FFF2-40B4-BE49-F238E27FC236}">
                <a16:creationId xmlns:a16="http://schemas.microsoft.com/office/drawing/2014/main" id="{7BDA9704-DFCB-908E-3AF7-D0C127AACD60}"/>
              </a:ext>
            </a:extLst>
          </p:cNvPr>
          <p:cNvSpPr txBox="1"/>
          <p:nvPr/>
        </p:nvSpPr>
        <p:spPr>
          <a:xfrm>
            <a:off x="2008773" y="6194204"/>
            <a:ext cx="8458200" cy="465064"/>
          </a:xfrm>
          <a:prstGeom prst="rect">
            <a:avLst/>
          </a:prstGeom>
          <a:noFill/>
        </p:spPr>
        <p:txBody>
          <a:bodyPr wrap="square">
            <a:spAutoFit/>
          </a:bodyPr>
          <a:lstStyle/>
          <a:p>
            <a:pPr marR="78105" lvl="0" algn="ctr" fontAlgn="base">
              <a:lnSpc>
                <a:spcPct val="106000"/>
              </a:lnSpc>
              <a:spcBef>
                <a:spcPts val="0"/>
              </a:spcBef>
              <a:spcAft>
                <a:spcPts val="1040"/>
              </a:spcAft>
              <a:buClr>
                <a:srgbClr val="000000"/>
              </a:buClr>
              <a:buSzPts val="1000"/>
            </a:pPr>
            <a:r>
              <a:rPr lang="en-US" sz="2400" b="1" kern="100" err="1">
                <a:solidFill>
                  <a:srgbClr val="00B05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Peeker’s</a:t>
            </a:r>
            <a:r>
              <a:rPr lang="en-US" sz="2400" b="1" kern="100">
                <a:solidFill>
                  <a:srgbClr val="00B05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advantage decreases for competitive gameplay</a:t>
            </a:r>
            <a:endParaRPr lang="en-US" sz="2400" b="1" u="none" strike="noStrike" kern="100">
              <a:solidFill>
                <a:srgbClr val="00B05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4C4DFC8-3D18-B978-B273-D85EC91FE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20" y="1699737"/>
            <a:ext cx="5652453" cy="3416300"/>
          </a:xfrm>
          <a:prstGeom prst="rect">
            <a:avLst/>
          </a:prstGeom>
        </p:spPr>
      </p:pic>
      <p:pic>
        <p:nvPicPr>
          <p:cNvPr id="12" name="Picture 11">
            <a:extLst>
              <a:ext uri="{FF2B5EF4-FFF2-40B4-BE49-F238E27FC236}">
                <a16:creationId xmlns:a16="http://schemas.microsoft.com/office/drawing/2014/main" id="{68D5032D-9AC6-A63D-DAC6-74CCAA429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120" y="1701800"/>
            <a:ext cx="5652453" cy="3416300"/>
          </a:xfrm>
          <a:prstGeom prst="rect">
            <a:avLst/>
          </a:prstGeom>
        </p:spPr>
      </p:pic>
      <p:sp>
        <p:nvSpPr>
          <p:cNvPr id="2" name="Slide Number Placeholder 1">
            <a:extLst>
              <a:ext uri="{FF2B5EF4-FFF2-40B4-BE49-F238E27FC236}">
                <a16:creationId xmlns:a16="http://schemas.microsoft.com/office/drawing/2014/main" id="{A8BE17B1-B6CB-B614-36AB-F13A16B99F23}"/>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15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02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5F93232-BEC2-B14E-487E-A68376F93C0A}"/>
              </a:ext>
            </a:extLst>
          </p:cNvPr>
          <p:cNvSpPr txBox="1">
            <a:spLocks/>
          </p:cNvSpPr>
          <p:nvPr/>
        </p:nvSpPr>
        <p:spPr>
          <a:xfrm>
            <a:off x="0" y="266700"/>
            <a:ext cx="12192000" cy="7112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200" b="1">
                <a:latin typeface="Times New Roman" panose="02020603050405020304" pitchFamily="18" charset="0"/>
                <a:cs typeface="Times New Roman" panose="02020603050405020304" pitchFamily="18" charset="0"/>
              </a:rPr>
              <a:t>Conclusion</a:t>
            </a:r>
            <a:endParaRPr lang="en-US" sz="3600" b="1">
              <a:latin typeface="Times New Roman" panose="02020603050405020304" pitchFamily="18" charset="0"/>
              <a:cs typeface="Times New Roman" panose="02020603050405020304" pitchFamily="18" charset="0"/>
            </a:endParaRPr>
          </a:p>
        </p:txBody>
      </p:sp>
      <p:sp>
        <p:nvSpPr>
          <p:cNvPr id="2" name="Subtitle 2">
            <a:extLst>
              <a:ext uri="{FF2B5EF4-FFF2-40B4-BE49-F238E27FC236}">
                <a16:creationId xmlns:a16="http://schemas.microsoft.com/office/drawing/2014/main" id="{C39D3D44-BEC0-BC60-BCB3-F0DD343D68C2}"/>
              </a:ext>
            </a:extLst>
          </p:cNvPr>
          <p:cNvSpPr txBox="1">
            <a:spLocks/>
          </p:cNvSpPr>
          <p:nvPr/>
        </p:nvSpPr>
        <p:spPr>
          <a:xfrm>
            <a:off x="1524000" y="771525"/>
            <a:ext cx="9144000" cy="531495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78105" lvl="0" fontAlgn="base">
              <a:lnSpc>
                <a:spcPct val="106000"/>
              </a:lnSpc>
              <a:spcBef>
                <a:spcPts val="0"/>
              </a:spcBef>
              <a:spcAft>
                <a:spcPts val="1040"/>
              </a:spcAft>
              <a:buClr>
                <a:srgbClr val="000000"/>
              </a:buClr>
              <a:buSzPts val="1000"/>
            </a:pPr>
            <a:endParaRPr lang="en-US" sz="3600" u="none" strike="noStrike" kern="10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l">
              <a:buFont typeface="Arial" panose="020B0604020202020204" pitchFamily="34" charset="0"/>
              <a:buChar char="•"/>
            </a:pPr>
            <a:r>
              <a:rPr lang="en-US" sz="3600">
                <a:solidFill>
                  <a:srgbClr val="0070C0"/>
                </a:solidFill>
                <a:latin typeface="Times New Roman" panose="02020603050405020304" pitchFamily="18" charset="0"/>
                <a:cs typeface="Times New Roman" panose="02020603050405020304" pitchFamily="18" charset="0"/>
              </a:rPr>
              <a:t>R1: </a:t>
            </a:r>
            <a:r>
              <a:rPr lang="en-US" sz="3600">
                <a:latin typeface="Times New Roman" panose="02020603050405020304" pitchFamily="18" charset="0"/>
                <a:cs typeface="Times New Roman" panose="02020603050405020304" pitchFamily="18" charset="0"/>
              </a:rPr>
              <a:t>Our study confirms </a:t>
            </a:r>
            <a:r>
              <a:rPr lang="en-US" sz="3600" err="1">
                <a:latin typeface="Times New Roman" panose="02020603050405020304" pitchFamily="18" charset="0"/>
                <a:cs typeface="Times New Roman" panose="02020603050405020304" pitchFamily="18" charset="0"/>
              </a:rPr>
              <a:t>peeker’s</a:t>
            </a:r>
            <a:r>
              <a:rPr lang="en-US" sz="3600">
                <a:latin typeface="Times New Roman" panose="02020603050405020304" pitchFamily="18" charset="0"/>
                <a:cs typeface="Times New Roman" panose="02020603050405020304" pitchFamily="18" charset="0"/>
              </a:rPr>
              <a:t> advantage when there is network latency</a:t>
            </a:r>
          </a:p>
          <a:p>
            <a:pPr algn="l"/>
            <a:endParaRPr lang="en-US" sz="3600">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600">
                <a:solidFill>
                  <a:srgbClr val="00B050"/>
                </a:solidFill>
                <a:latin typeface="Times New Roman" panose="02020603050405020304" pitchFamily="18" charset="0"/>
                <a:cs typeface="Times New Roman" panose="02020603050405020304" pitchFamily="18" charset="0"/>
              </a:rPr>
              <a:t>R2: </a:t>
            </a:r>
            <a:r>
              <a:rPr lang="en-US" sz="3600" err="1">
                <a:latin typeface="Times New Roman" panose="02020603050405020304" pitchFamily="18" charset="0"/>
                <a:cs typeface="Times New Roman" panose="02020603050405020304" pitchFamily="18" charset="0"/>
              </a:rPr>
              <a:t>Peeker’s</a:t>
            </a:r>
            <a:r>
              <a:rPr lang="en-US" sz="3600">
                <a:latin typeface="Times New Roman" panose="02020603050405020304" pitchFamily="18" charset="0"/>
                <a:cs typeface="Times New Roman" panose="02020603050405020304" pitchFamily="18" charset="0"/>
              </a:rPr>
              <a:t> advantage increases -  </a:t>
            </a:r>
          </a:p>
          <a:p>
            <a:pPr marL="1028700" lvl="1" indent="-571500" algn="l">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About </a:t>
            </a:r>
            <a:r>
              <a:rPr lang="en-US" sz="3200" b="1">
                <a:latin typeface="Times New Roman" panose="02020603050405020304" pitchFamily="18" charset="0"/>
                <a:cs typeface="Times New Roman" panose="02020603050405020304" pitchFamily="18" charset="0"/>
              </a:rPr>
              <a:t>25%</a:t>
            </a:r>
            <a:r>
              <a:rPr lang="en-US" sz="3200">
                <a:latin typeface="Times New Roman" panose="02020603050405020304" pitchFamily="18" charset="0"/>
                <a:cs typeface="Times New Roman" panose="02020603050405020304" pitchFamily="18" charset="0"/>
              </a:rPr>
              <a:t> with 100 </a:t>
            </a:r>
            <a:r>
              <a:rPr lang="en-US" sz="3200" err="1">
                <a:latin typeface="Times New Roman" panose="02020603050405020304" pitchFamily="18" charset="0"/>
                <a:cs typeface="Times New Roman" panose="02020603050405020304" pitchFamily="18" charset="0"/>
              </a:rPr>
              <a:t>ms</a:t>
            </a:r>
            <a:r>
              <a:rPr lang="en-US" sz="3200">
                <a:latin typeface="Times New Roman" panose="02020603050405020304" pitchFamily="18" charset="0"/>
                <a:cs typeface="Times New Roman" panose="02020603050405020304" pitchFamily="18" charset="0"/>
              </a:rPr>
              <a:t> defender latency</a:t>
            </a:r>
          </a:p>
          <a:p>
            <a:pPr marL="1028700" lvl="1" indent="-571500" algn="l">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About </a:t>
            </a:r>
            <a:r>
              <a:rPr lang="en-US" sz="3200" b="1">
                <a:latin typeface="Times New Roman" panose="02020603050405020304" pitchFamily="18" charset="0"/>
                <a:cs typeface="Times New Roman" panose="02020603050405020304" pitchFamily="18" charset="0"/>
              </a:rPr>
              <a:t>10%</a:t>
            </a:r>
            <a:r>
              <a:rPr lang="en-US" sz="3200">
                <a:latin typeface="Times New Roman" panose="02020603050405020304" pitchFamily="18" charset="0"/>
                <a:cs typeface="Times New Roman" panose="02020603050405020304" pitchFamily="18" charset="0"/>
              </a:rPr>
              <a:t> with 20 m </a:t>
            </a:r>
            <a:r>
              <a:rPr lang="en-US" sz="3200" err="1">
                <a:latin typeface="Times New Roman" panose="02020603050405020304" pitchFamily="18" charset="0"/>
                <a:cs typeface="Times New Roman" panose="02020603050405020304" pitchFamily="18" charset="0"/>
              </a:rPr>
              <a:t>peeker</a:t>
            </a:r>
            <a:r>
              <a:rPr lang="en-US" sz="3200">
                <a:latin typeface="Times New Roman" panose="02020603050405020304" pitchFamily="18" charset="0"/>
                <a:cs typeface="Times New Roman" panose="02020603050405020304" pitchFamily="18" charset="0"/>
              </a:rPr>
              <a:t> distance</a:t>
            </a:r>
          </a:p>
          <a:p>
            <a:pPr algn="l"/>
            <a:endParaRPr lang="en-US" sz="3600">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600" err="1">
                <a:latin typeface="Times New Roman" panose="02020603050405020304" pitchFamily="18" charset="0"/>
                <a:cs typeface="Times New Roman" panose="02020603050405020304" pitchFamily="18" charset="0"/>
              </a:rPr>
              <a:t>Peeker’s</a:t>
            </a:r>
            <a:r>
              <a:rPr lang="en-US" sz="3600">
                <a:latin typeface="Times New Roman" panose="02020603050405020304" pitchFamily="18" charset="0"/>
                <a:cs typeface="Times New Roman" panose="02020603050405020304" pitchFamily="18" charset="0"/>
              </a:rPr>
              <a:t> advantage decreases for competitive gameplay</a:t>
            </a:r>
          </a:p>
        </p:txBody>
      </p:sp>
      <p:sp>
        <p:nvSpPr>
          <p:cNvPr id="3" name="Slide Number Placeholder 2">
            <a:extLst>
              <a:ext uri="{FF2B5EF4-FFF2-40B4-BE49-F238E27FC236}">
                <a16:creationId xmlns:a16="http://schemas.microsoft.com/office/drawing/2014/main" id="{45A8B31B-ACED-BE40-2099-E4047A820CBA}"/>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16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36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5F93232-BEC2-B14E-487E-A68376F93C0A}"/>
              </a:ext>
            </a:extLst>
          </p:cNvPr>
          <p:cNvSpPr txBox="1">
            <a:spLocks/>
          </p:cNvSpPr>
          <p:nvPr/>
        </p:nvSpPr>
        <p:spPr>
          <a:xfrm>
            <a:off x="0" y="266700"/>
            <a:ext cx="12192000" cy="711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latin typeface="Times New Roman" panose="02020603050405020304" pitchFamily="18" charset="0"/>
                <a:cs typeface="Times New Roman" panose="02020603050405020304" pitchFamily="18" charset="0"/>
              </a:rPr>
              <a:t>Future Work</a:t>
            </a:r>
          </a:p>
        </p:txBody>
      </p:sp>
      <p:sp>
        <p:nvSpPr>
          <p:cNvPr id="6" name="Subtitle 2">
            <a:extLst>
              <a:ext uri="{FF2B5EF4-FFF2-40B4-BE49-F238E27FC236}">
                <a16:creationId xmlns:a16="http://schemas.microsoft.com/office/drawing/2014/main" id="{4AE68FF8-357D-843F-8DBF-6CE8C6D60DD1}"/>
              </a:ext>
            </a:extLst>
          </p:cNvPr>
          <p:cNvSpPr txBox="1">
            <a:spLocks/>
          </p:cNvSpPr>
          <p:nvPr/>
        </p:nvSpPr>
        <p:spPr>
          <a:xfrm>
            <a:off x="-1" y="1066800"/>
            <a:ext cx="6735919" cy="531495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78105" lvl="0" fontAlgn="base">
              <a:lnSpc>
                <a:spcPct val="106000"/>
              </a:lnSpc>
              <a:spcBef>
                <a:spcPts val="0"/>
              </a:spcBef>
              <a:spcAft>
                <a:spcPts val="1040"/>
              </a:spcAft>
              <a:buClr>
                <a:srgbClr val="000000"/>
              </a:buClr>
              <a:buSzPts val="1000"/>
            </a:pPr>
            <a:endParaRPr lang="en-US" sz="3600" u="none" strike="noStrike" kern="10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l">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Evaluate </a:t>
            </a:r>
            <a:r>
              <a:rPr lang="en-US" sz="3600" err="1">
                <a:latin typeface="Times New Roman" panose="02020603050405020304" pitchFamily="18" charset="0"/>
                <a:cs typeface="Times New Roman" panose="02020603050405020304" pitchFamily="18" charset="0"/>
              </a:rPr>
              <a:t>peeker’s</a:t>
            </a:r>
            <a:r>
              <a:rPr lang="en-US" sz="3600">
                <a:latin typeface="Times New Roman" panose="02020603050405020304" pitchFamily="18" charset="0"/>
                <a:cs typeface="Times New Roman" panose="02020603050405020304" pitchFamily="18" charset="0"/>
              </a:rPr>
              <a:t> advantage on a game with immersive graphics</a:t>
            </a:r>
          </a:p>
          <a:p>
            <a:pPr marL="571500" indent="-571500" algn="l">
              <a:buFont typeface="Arial" panose="020B0604020202020204" pitchFamily="34" charset="0"/>
              <a:buChar char="•"/>
            </a:pPr>
            <a:endParaRPr lang="en-US" sz="3600">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Studying latency compensation techniques to mitigate </a:t>
            </a:r>
            <a:r>
              <a:rPr lang="en-US" sz="3600" err="1">
                <a:latin typeface="Times New Roman" panose="02020603050405020304" pitchFamily="18" charset="0"/>
                <a:cs typeface="Times New Roman" panose="02020603050405020304" pitchFamily="18" charset="0"/>
              </a:rPr>
              <a:t>peeker’s</a:t>
            </a:r>
            <a:r>
              <a:rPr lang="en-US" sz="3600">
                <a:latin typeface="Times New Roman" panose="02020603050405020304" pitchFamily="18" charset="0"/>
                <a:cs typeface="Times New Roman" panose="02020603050405020304" pitchFamily="18" charset="0"/>
              </a:rPr>
              <a:t> advantage</a:t>
            </a:r>
          </a:p>
          <a:p>
            <a:pPr marL="571500" indent="-571500" algn="l">
              <a:buFont typeface="Arial" panose="020B0604020202020204" pitchFamily="34" charset="0"/>
              <a:buChar char="•"/>
            </a:pPr>
            <a:endParaRPr lang="en-US" sz="3600">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Adaptive time delay may help reduce </a:t>
            </a:r>
            <a:r>
              <a:rPr lang="en-US" sz="3600" err="1">
                <a:latin typeface="Times New Roman" panose="02020603050405020304" pitchFamily="18" charset="0"/>
                <a:cs typeface="Times New Roman" panose="02020603050405020304" pitchFamily="18" charset="0"/>
              </a:rPr>
              <a:t>peeker’s</a:t>
            </a:r>
            <a:r>
              <a:rPr lang="en-US" sz="3600">
                <a:latin typeface="Times New Roman" panose="02020603050405020304" pitchFamily="18" charset="0"/>
                <a:cs typeface="Times New Roman" panose="02020603050405020304" pitchFamily="18" charset="0"/>
              </a:rPr>
              <a:t> advantage</a:t>
            </a:r>
          </a:p>
        </p:txBody>
      </p:sp>
      <p:pic>
        <p:nvPicPr>
          <p:cNvPr id="3076" name="Picture 4">
            <a:extLst>
              <a:ext uri="{FF2B5EF4-FFF2-40B4-BE49-F238E27FC236}">
                <a16:creationId xmlns:a16="http://schemas.microsoft.com/office/drawing/2014/main" id="{2C71758E-93D9-8DBF-014D-59E310FF2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354" y="2189112"/>
            <a:ext cx="5457646" cy="30703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E978AB5-3CD0-A4EF-FD89-7E6C120A200B}"/>
              </a:ext>
            </a:extLst>
          </p:cNvPr>
          <p:cNvPicPr>
            <a:picLocks noChangeAspect="1"/>
          </p:cNvPicPr>
          <p:nvPr/>
        </p:nvPicPr>
        <p:blipFill>
          <a:blip r:embed="rId4"/>
          <a:stretch>
            <a:fillRect/>
          </a:stretch>
        </p:blipFill>
        <p:spPr>
          <a:xfrm>
            <a:off x="6734354" y="2646502"/>
            <a:ext cx="5457646" cy="2338681"/>
          </a:xfrm>
          <a:prstGeom prst="rect">
            <a:avLst/>
          </a:prstGeom>
        </p:spPr>
      </p:pic>
      <p:pic>
        <p:nvPicPr>
          <p:cNvPr id="10" name="Picture 8" descr="Free shooting soldier 1198826 PNG with Transparent Background">
            <a:extLst>
              <a:ext uri="{FF2B5EF4-FFF2-40B4-BE49-F238E27FC236}">
                <a16:creationId xmlns:a16="http://schemas.microsoft.com/office/drawing/2014/main" id="{8DAF2B08-1B88-CDDA-43D7-4585ECF0F7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5017" y="1032580"/>
            <a:ext cx="740777" cy="10888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Free shooting soldier 1198826 PNG with Transparent Background">
            <a:extLst>
              <a:ext uri="{FF2B5EF4-FFF2-40B4-BE49-F238E27FC236}">
                <a16:creationId xmlns:a16="http://schemas.microsoft.com/office/drawing/2014/main" id="{2B83048C-261C-F5B9-7EA7-B83E042C60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376773" y="1032580"/>
            <a:ext cx="740777" cy="108885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C079EC53-837E-DB8B-D9CD-D228C5E4358C}"/>
              </a:ext>
            </a:extLst>
          </p:cNvPr>
          <p:cNvCxnSpPr>
            <a:cxnSpLocks/>
          </p:cNvCxnSpPr>
          <p:nvPr/>
        </p:nvCxnSpPr>
        <p:spPr>
          <a:xfrm>
            <a:off x="7665406" y="1096080"/>
            <a:ext cx="308175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13" name="Graphic 12" descr="Checkbox Checked with solid fill">
            <a:extLst>
              <a:ext uri="{FF2B5EF4-FFF2-40B4-BE49-F238E27FC236}">
                <a16:creationId xmlns:a16="http://schemas.microsoft.com/office/drawing/2014/main" id="{4A792ACA-1CAD-2C57-0F96-714AAD3C6C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1449" y="996373"/>
            <a:ext cx="914400" cy="914400"/>
          </a:xfrm>
          <a:prstGeom prst="rect">
            <a:avLst/>
          </a:prstGeom>
        </p:spPr>
      </p:pic>
      <p:pic>
        <p:nvPicPr>
          <p:cNvPr id="14" name="Picture 13" descr="Free shooting soldier 1198826 PNG with Transparent Background">
            <a:extLst>
              <a:ext uri="{FF2B5EF4-FFF2-40B4-BE49-F238E27FC236}">
                <a16:creationId xmlns:a16="http://schemas.microsoft.com/office/drawing/2014/main" id="{C47035EB-663C-1ED3-FDDA-9B5626575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141913" y="4448919"/>
            <a:ext cx="740777" cy="10888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Free shooting soldier 1198826 PNG with Transparent Background">
            <a:extLst>
              <a:ext uri="{FF2B5EF4-FFF2-40B4-BE49-F238E27FC236}">
                <a16:creationId xmlns:a16="http://schemas.microsoft.com/office/drawing/2014/main" id="{87A66449-1B5F-FAAD-1F75-9D45207195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3024" y="4448919"/>
            <a:ext cx="740776" cy="108885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A548C54D-4A37-86B7-C7BA-5D26224BCC1E}"/>
              </a:ext>
            </a:extLst>
          </p:cNvPr>
          <p:cNvSpPr/>
          <p:nvPr/>
        </p:nvSpPr>
        <p:spPr>
          <a:xfrm>
            <a:off x="9217776" y="4247354"/>
            <a:ext cx="59657" cy="1353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0DD4008-823F-F8D1-5CF8-0F75402DEF3D}"/>
              </a:ext>
            </a:extLst>
          </p:cNvPr>
          <p:cNvCxnSpPr>
            <a:cxnSpLocks/>
          </p:cNvCxnSpPr>
          <p:nvPr/>
        </p:nvCxnSpPr>
        <p:spPr>
          <a:xfrm>
            <a:off x="7706979" y="4506069"/>
            <a:ext cx="15107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A241B9-DBFA-4933-63F9-336478059013}"/>
              </a:ext>
            </a:extLst>
          </p:cNvPr>
          <p:cNvCxnSpPr>
            <a:cxnSpLocks/>
          </p:cNvCxnSpPr>
          <p:nvPr/>
        </p:nvCxnSpPr>
        <p:spPr>
          <a:xfrm>
            <a:off x="9277433" y="4506069"/>
            <a:ext cx="15113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Graphic 18" descr="Checkbox Crossed with solid fill">
            <a:extLst>
              <a:ext uri="{FF2B5EF4-FFF2-40B4-BE49-F238E27FC236}">
                <a16:creationId xmlns:a16="http://schemas.microsoft.com/office/drawing/2014/main" id="{27EEC840-D753-C9F1-0474-0E07D358D6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92628" y="3489266"/>
            <a:ext cx="914400" cy="914400"/>
          </a:xfrm>
          <a:prstGeom prst="rect">
            <a:avLst/>
          </a:prstGeom>
        </p:spPr>
      </p:pic>
      <p:sp>
        <p:nvSpPr>
          <p:cNvPr id="20" name="Rectangle 19">
            <a:extLst>
              <a:ext uri="{FF2B5EF4-FFF2-40B4-BE49-F238E27FC236}">
                <a16:creationId xmlns:a16="http://schemas.microsoft.com/office/drawing/2014/main" id="{F6686B47-256B-4AE5-E6A1-54914CBA6066}"/>
              </a:ext>
            </a:extLst>
          </p:cNvPr>
          <p:cNvSpPr/>
          <p:nvPr/>
        </p:nvSpPr>
        <p:spPr>
          <a:xfrm>
            <a:off x="7680654" y="2473766"/>
            <a:ext cx="3048804" cy="424732"/>
          </a:xfrm>
          <a:prstGeom prst="rect">
            <a:avLst/>
          </a:prstGeom>
          <a:solidFill>
            <a:srgbClr val="FFD166"/>
          </a:solidFill>
          <a:ln w="38100">
            <a:solidFill>
              <a:srgbClr val="45BD98"/>
            </a:solidFill>
            <a:prstDash val="sysDash"/>
          </a:ln>
        </p:spPr>
        <p:txBody>
          <a:bodyPr wrap="square">
            <a:spAutoFit/>
          </a:bodyPr>
          <a:lstStyle/>
          <a:p>
            <a:pPr algn="ctr">
              <a:lnSpc>
                <a:spcPct val="90000"/>
              </a:lnSpc>
            </a:pPr>
            <a:r>
              <a:rPr lang="en-US" altLang="en-US" sz="2400">
                <a:latin typeface="Times New Roman" panose="02020603050405020304" pitchFamily="18" charset="0"/>
                <a:cs typeface="Times New Roman" panose="02020603050405020304" pitchFamily="18" charset="0"/>
              </a:rPr>
              <a:t>Time Delay enabled</a:t>
            </a:r>
            <a:endParaRPr lang="en-US" altLang="en-US" sz="2400" i="1">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8461181-87B5-7BF8-B3AC-82386707663A}"/>
              </a:ext>
            </a:extLst>
          </p:cNvPr>
          <p:cNvSpPr/>
          <p:nvPr/>
        </p:nvSpPr>
        <p:spPr>
          <a:xfrm>
            <a:off x="7810968" y="5894134"/>
            <a:ext cx="3048804" cy="424732"/>
          </a:xfrm>
          <a:prstGeom prst="rect">
            <a:avLst/>
          </a:prstGeom>
          <a:solidFill>
            <a:srgbClr val="FFD166"/>
          </a:solidFill>
          <a:ln w="38100">
            <a:solidFill>
              <a:srgbClr val="EF476F"/>
            </a:solidFill>
            <a:prstDash val="sysDash"/>
          </a:ln>
        </p:spPr>
        <p:txBody>
          <a:bodyPr wrap="square">
            <a:spAutoFit/>
          </a:bodyPr>
          <a:lstStyle/>
          <a:p>
            <a:pPr algn="ctr">
              <a:lnSpc>
                <a:spcPct val="90000"/>
              </a:lnSpc>
            </a:pPr>
            <a:r>
              <a:rPr lang="en-US" altLang="en-US" sz="2400">
                <a:latin typeface="Times New Roman" panose="02020603050405020304" pitchFamily="18" charset="0"/>
                <a:cs typeface="Times New Roman" panose="02020603050405020304" pitchFamily="18" charset="0"/>
              </a:rPr>
              <a:t>Time Delay disabled</a:t>
            </a:r>
            <a:endParaRPr lang="en-US" altLang="en-US" sz="2400" i="1">
              <a:latin typeface="Times New Roman" panose="02020603050405020304" pitchFamily="18" charset="0"/>
              <a:cs typeface="Times New Roman" panose="02020603050405020304" pitchFamily="18" charset="0"/>
            </a:endParaRPr>
          </a:p>
        </p:txBody>
      </p:sp>
      <p:sp>
        <p:nvSpPr>
          <p:cNvPr id="26" name="Slide Number Placeholder 25">
            <a:extLst>
              <a:ext uri="{FF2B5EF4-FFF2-40B4-BE49-F238E27FC236}">
                <a16:creationId xmlns:a16="http://schemas.microsoft.com/office/drawing/2014/main" id="{99B1A451-46EB-45C6-2BF4-A3269A726FCB}"/>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17</a:t>
            </a:fld>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DA15F3C-4C1B-A57B-3959-0AC9663E9271}"/>
              </a:ext>
            </a:extLst>
          </p:cNvPr>
          <p:cNvSpPr txBox="1"/>
          <p:nvPr/>
        </p:nvSpPr>
        <p:spPr>
          <a:xfrm>
            <a:off x="8633443" y="5239659"/>
            <a:ext cx="1579278"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Screenshot: Call of Duty</a:t>
            </a:r>
          </a:p>
        </p:txBody>
      </p:sp>
    </p:spTree>
    <p:extLst>
      <p:ext uri="{BB962C8B-B14F-4D97-AF65-F5344CB8AC3E}">
        <p14:creationId xmlns:p14="http://schemas.microsoft.com/office/powerpoint/2010/main" val="85010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076"/>
                                        </p:tgtEl>
                                      </p:cBhvr>
                                    </p:animEffect>
                                    <p:set>
                                      <p:cBhvr>
                                        <p:cTn id="18" dur="1" fill="hold">
                                          <p:stCondLst>
                                            <p:cond delay="499"/>
                                          </p:stCondLst>
                                        </p:cTn>
                                        <p:tgtEl>
                                          <p:spTgt spid="3076"/>
                                        </p:tgtEl>
                                        <p:attrNameLst>
                                          <p:attrName>style.visibility</p:attrName>
                                        </p:attrNameLst>
                                      </p:cBhvr>
                                      <p:to>
                                        <p:strVal val="hidden"/>
                                      </p:to>
                                    </p:set>
                                  </p:childTnLst>
                                </p:cTn>
                              </p:par>
                              <p:par>
                                <p:cTn id="19" presetID="53" presetClass="exit" presetSubtype="32" fill="hold" grpId="1" nodeType="withEffect">
                                  <p:stCondLst>
                                    <p:cond delay="0"/>
                                  </p:stCondLst>
                                  <p:childTnLst>
                                    <p:anim calcmode="lin" valueType="num">
                                      <p:cBhvr>
                                        <p:cTn id="20" dur="500"/>
                                        <p:tgtEl>
                                          <p:spTgt spid="3"/>
                                        </p:tgtEl>
                                        <p:attrNameLst>
                                          <p:attrName>ppt_w</p:attrName>
                                        </p:attrNameLst>
                                      </p:cBhvr>
                                      <p:tavLst>
                                        <p:tav tm="0">
                                          <p:val>
                                            <p:strVal val="ppt_w"/>
                                          </p:val>
                                        </p:tav>
                                        <p:tav tm="100000">
                                          <p:val>
                                            <p:fltVal val="0"/>
                                          </p:val>
                                        </p:tav>
                                      </p:tavLst>
                                    </p:anim>
                                    <p:anim calcmode="lin" valueType="num">
                                      <p:cBhvr>
                                        <p:cTn id="21" dur="500"/>
                                        <p:tgtEl>
                                          <p:spTgt spid="3"/>
                                        </p:tgtEl>
                                        <p:attrNameLst>
                                          <p:attrName>ppt_h</p:attrName>
                                        </p:attrNameLst>
                                      </p:cBhvr>
                                      <p:tavLst>
                                        <p:tav tm="0">
                                          <p:val>
                                            <p:strVal val="ppt_h"/>
                                          </p:val>
                                        </p:tav>
                                        <p:tav tm="100000">
                                          <p:val>
                                            <p:fltVal val="0"/>
                                          </p:val>
                                        </p:tav>
                                      </p:tavLst>
                                    </p:anim>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par>
                                <p:cTn id="46" presetID="22" presetClass="entr" presetSubtype="4"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par>
                                <p:cTn id="49" presetID="2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par>
                                <p:cTn id="52" presetID="22" presetClass="entr" presetSubtype="4"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par>
                          <p:cTn id="55" fill="hold">
                            <p:stCondLst>
                              <p:cond delay="1000"/>
                            </p:stCondLst>
                            <p:childTnLst>
                              <p:par>
                                <p:cTn id="56" presetID="22" presetClass="entr" presetSubtype="4"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par>
                                <p:cTn id="65" presetID="22" presetClass="entr" presetSubtype="4"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par>
                                <p:cTn id="68" presetID="22" presetClass="entr" presetSubtype="4"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par>
                                <p:cTn id="71" presetID="22" presetClass="entr" presetSubtype="4"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par>
                          <p:cTn id="78" fill="hold">
                            <p:stCondLst>
                              <p:cond delay="2000"/>
                            </p:stCondLst>
                            <p:childTnLst>
                              <p:par>
                                <p:cTn id="79" presetID="10"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6F3F-3A8B-CFFE-588E-DDC807BA71B1}"/>
              </a:ext>
            </a:extLst>
          </p:cNvPr>
          <p:cNvSpPr>
            <a:spLocks noGrp="1"/>
          </p:cNvSpPr>
          <p:nvPr>
            <p:ph type="ctrTitle"/>
          </p:nvPr>
        </p:nvSpPr>
        <p:spPr>
          <a:xfrm>
            <a:off x="1524000" y="2040768"/>
            <a:ext cx="9144000" cy="1727200"/>
          </a:xfrm>
        </p:spPr>
        <p:txBody>
          <a:bodyPr>
            <a:noAutofit/>
          </a:bodyPr>
          <a:lstStyle/>
          <a:p>
            <a:r>
              <a:rPr lang="en-US" sz="4000" b="1" i="0">
                <a:effectLst/>
                <a:highlight>
                  <a:srgbClr val="FFFFFF"/>
                </a:highlight>
                <a:latin typeface="Times New Roman" panose="02020603050405020304" pitchFamily="18" charset="0"/>
                <a:cs typeface="Times New Roman" panose="02020603050405020304" pitchFamily="18" charset="0"/>
              </a:rPr>
              <a:t>The Effects of Network Latency on the </a:t>
            </a:r>
            <a:r>
              <a:rPr lang="en-US" sz="4000" b="1" i="0" err="1">
                <a:effectLst/>
                <a:highlight>
                  <a:srgbClr val="FFFFFF"/>
                </a:highlight>
                <a:latin typeface="Times New Roman" panose="02020603050405020304" pitchFamily="18" charset="0"/>
                <a:cs typeface="Times New Roman" panose="02020603050405020304" pitchFamily="18" charset="0"/>
              </a:rPr>
              <a:t>Peeker’s</a:t>
            </a:r>
            <a:r>
              <a:rPr lang="en-US" sz="4000" b="1" i="0">
                <a:effectLst/>
                <a:highlight>
                  <a:srgbClr val="FFFFFF"/>
                </a:highlight>
                <a:latin typeface="Times New Roman" panose="02020603050405020304" pitchFamily="18" charset="0"/>
                <a:cs typeface="Times New Roman" panose="02020603050405020304" pitchFamily="18" charset="0"/>
              </a:rPr>
              <a:t> Advantage in</a:t>
            </a:r>
            <a:br>
              <a:rPr lang="en-US" sz="4000" b="1">
                <a:latin typeface="Times New Roman" panose="02020603050405020304" pitchFamily="18" charset="0"/>
                <a:cs typeface="Times New Roman" panose="02020603050405020304" pitchFamily="18" charset="0"/>
              </a:rPr>
            </a:br>
            <a:r>
              <a:rPr lang="en-US" sz="4000" b="1" i="0">
                <a:effectLst/>
                <a:highlight>
                  <a:srgbClr val="FFFFFF"/>
                </a:highlight>
                <a:latin typeface="Times New Roman" panose="02020603050405020304" pitchFamily="18" charset="0"/>
                <a:cs typeface="Times New Roman" panose="02020603050405020304" pitchFamily="18" charset="0"/>
              </a:rPr>
              <a:t>First-person Shooter Games</a:t>
            </a:r>
            <a:endParaRPr lang="en-US" sz="4000" b="1">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FA3EA44-96FC-258E-983B-0375BB3DBA9D}"/>
              </a:ext>
            </a:extLst>
          </p:cNvPr>
          <p:cNvSpPr txBox="1"/>
          <p:nvPr/>
        </p:nvSpPr>
        <p:spPr>
          <a:xfrm>
            <a:off x="718457" y="4176104"/>
            <a:ext cx="10755086" cy="954107"/>
          </a:xfrm>
          <a:prstGeom prst="rect">
            <a:avLst/>
          </a:prstGeom>
          <a:noFill/>
        </p:spPr>
        <p:txBody>
          <a:bodyPr wrap="square">
            <a:spAutoFit/>
          </a:bodyPr>
          <a:lstStyle/>
          <a:p>
            <a:pPr algn="ctr"/>
            <a:r>
              <a:rPr lang="en-US" sz="2800" b="1" dirty="0">
                <a:solidFill>
                  <a:srgbClr val="C41230"/>
                </a:solidFill>
                <a:latin typeface="Times New Roman" panose="02020603050405020304" pitchFamily="18" charset="0"/>
                <a:cs typeface="Times New Roman" panose="02020603050405020304" pitchFamily="18" charset="0"/>
              </a:rPr>
              <a:t>Samin Shahriar Tokey</a:t>
            </a:r>
            <a:r>
              <a:rPr lang="en-US" sz="2800" dirty="0">
                <a:latin typeface="Times New Roman" panose="02020603050405020304" pitchFamily="18" charset="0"/>
                <a:cs typeface="Times New Roman" panose="02020603050405020304" pitchFamily="18" charset="0"/>
              </a:rPr>
              <a:t>,</a:t>
            </a:r>
            <a:r>
              <a:rPr lang="en-US" sz="2800" dirty="0">
                <a:solidFill>
                  <a:srgbClr val="C41230"/>
                </a:solidFill>
                <a:latin typeface="Times New Roman" panose="02020603050405020304" pitchFamily="18" charset="0"/>
                <a:cs typeface="Times New Roman" panose="02020603050405020304" pitchFamily="18" charset="0"/>
              </a:rPr>
              <a:t> </a:t>
            </a:r>
            <a:r>
              <a:rPr lang="en-US" sz="2800" dirty="0" err="1">
                <a:solidFill>
                  <a:srgbClr val="C41230"/>
                </a:solidFill>
                <a:latin typeface="Times New Roman" panose="02020603050405020304" pitchFamily="18" charset="0"/>
                <a:cs typeface="Times New Roman" panose="02020603050405020304" pitchFamily="18" charset="0"/>
              </a:rPr>
              <a:t>Zesheng</a:t>
            </a:r>
            <a:r>
              <a:rPr lang="en-US" sz="2800" dirty="0">
                <a:solidFill>
                  <a:srgbClr val="C41230"/>
                </a:solidFill>
                <a:latin typeface="Times New Roman" panose="02020603050405020304" pitchFamily="18" charset="0"/>
                <a:cs typeface="Times New Roman" panose="02020603050405020304" pitchFamily="18" charset="0"/>
              </a:rPr>
              <a:t> Chen</a:t>
            </a:r>
            <a:r>
              <a:rPr lang="en-US" sz="2800" dirty="0">
                <a:latin typeface="Times New Roman" panose="02020603050405020304" pitchFamily="18" charset="0"/>
                <a:cs typeface="Times New Roman" panose="02020603050405020304" pitchFamily="18" charset="0"/>
              </a:rPr>
              <a:t>,</a:t>
            </a:r>
            <a:r>
              <a:rPr lang="en-US" sz="2800" dirty="0">
                <a:solidFill>
                  <a:srgbClr val="C41230"/>
                </a:solidFill>
                <a:latin typeface="Times New Roman" panose="02020603050405020304" pitchFamily="18" charset="0"/>
                <a:cs typeface="Times New Roman" panose="02020603050405020304" pitchFamily="18" charset="0"/>
              </a:rPr>
              <a:t> Colin Mettler</a:t>
            </a:r>
            <a:r>
              <a:rPr lang="en-US" sz="2800" dirty="0">
                <a:latin typeface="Times New Roman" panose="02020603050405020304" pitchFamily="18" charset="0"/>
                <a:cs typeface="Times New Roman" panose="02020603050405020304" pitchFamily="18" charset="0"/>
              </a:rPr>
              <a:t>,</a:t>
            </a:r>
            <a:r>
              <a:rPr lang="en-US" sz="2800" dirty="0">
                <a:solidFill>
                  <a:srgbClr val="C41230"/>
                </a:solidFill>
                <a:latin typeface="Times New Roman" panose="02020603050405020304" pitchFamily="18" charset="0"/>
                <a:cs typeface="Times New Roman" panose="02020603050405020304" pitchFamily="18" charset="0"/>
              </a:rPr>
              <a:t> </a:t>
            </a:r>
            <a:r>
              <a:rPr lang="en-US" sz="2800" dirty="0" err="1">
                <a:solidFill>
                  <a:srgbClr val="C41230"/>
                </a:solidFill>
                <a:latin typeface="Times New Roman" panose="02020603050405020304" pitchFamily="18" charset="0"/>
                <a:cs typeface="Times New Roman" panose="02020603050405020304" pitchFamily="18" charset="0"/>
              </a:rPr>
              <a:t>Dexuan</a:t>
            </a:r>
            <a:r>
              <a:rPr lang="en-US" sz="2800" dirty="0">
                <a:solidFill>
                  <a:srgbClr val="C41230"/>
                </a:solidFill>
                <a:latin typeface="Times New Roman" panose="02020603050405020304" pitchFamily="18" charset="0"/>
                <a:cs typeface="Times New Roman" panose="02020603050405020304" pitchFamily="18" charset="0"/>
              </a:rPr>
              <a:t> Tang</a:t>
            </a:r>
            <a:r>
              <a:rPr lang="en-US" sz="2800" dirty="0">
                <a:latin typeface="Times New Roman" panose="02020603050405020304" pitchFamily="18" charset="0"/>
                <a:cs typeface="Times New Roman" panose="02020603050405020304" pitchFamily="18" charset="0"/>
              </a:rPr>
              <a:t>, </a:t>
            </a:r>
            <a:r>
              <a:rPr lang="en-US" sz="2800" dirty="0">
                <a:solidFill>
                  <a:srgbClr val="76B900"/>
                </a:solidFill>
                <a:latin typeface="Times New Roman" panose="02020603050405020304" pitchFamily="18" charset="0"/>
                <a:cs typeface="Times New Roman" panose="02020603050405020304" pitchFamily="18" charset="0"/>
              </a:rPr>
              <a:t>Ben</a:t>
            </a:r>
            <a:r>
              <a:rPr lang="en-US" sz="2800" dirty="0">
                <a:latin typeface="Times New Roman" panose="02020603050405020304" pitchFamily="18" charset="0"/>
                <a:cs typeface="Times New Roman" panose="02020603050405020304" pitchFamily="18" charset="0"/>
              </a:rPr>
              <a:t> </a:t>
            </a:r>
            <a:r>
              <a:rPr lang="en-US" sz="2800" dirty="0" err="1">
                <a:solidFill>
                  <a:srgbClr val="76B900"/>
                </a:solidFill>
                <a:latin typeface="Times New Roman" panose="02020603050405020304" pitchFamily="18" charset="0"/>
                <a:cs typeface="Times New Roman" panose="02020603050405020304" pitchFamily="18" charset="0"/>
              </a:rPr>
              <a:t>Boudaoud</a:t>
            </a:r>
            <a:r>
              <a:rPr lang="en-US" sz="2800" dirty="0">
                <a:latin typeface="Times New Roman" panose="02020603050405020304" pitchFamily="18" charset="0"/>
                <a:cs typeface="Times New Roman" panose="02020603050405020304" pitchFamily="18" charset="0"/>
              </a:rPr>
              <a:t>, </a:t>
            </a:r>
            <a:r>
              <a:rPr lang="en-US" sz="2800" dirty="0" err="1">
                <a:solidFill>
                  <a:srgbClr val="76B900"/>
                </a:solidFill>
                <a:latin typeface="Times New Roman" panose="02020603050405020304" pitchFamily="18" charset="0"/>
                <a:cs typeface="Times New Roman" panose="02020603050405020304" pitchFamily="18" charset="0"/>
              </a:rPr>
              <a:t>Joohwan</a:t>
            </a:r>
            <a:r>
              <a:rPr lang="en-US" sz="2800" dirty="0">
                <a:solidFill>
                  <a:srgbClr val="76B900"/>
                </a:solidFill>
                <a:latin typeface="Times New Roman" panose="02020603050405020304" pitchFamily="18" charset="0"/>
                <a:cs typeface="Times New Roman" panose="02020603050405020304" pitchFamily="18" charset="0"/>
              </a:rPr>
              <a:t> Kim</a:t>
            </a:r>
            <a:r>
              <a:rPr lang="en-US" sz="2800" dirty="0">
                <a:latin typeface="Times New Roman" panose="02020603050405020304" pitchFamily="18" charset="0"/>
                <a:cs typeface="Times New Roman" panose="02020603050405020304" pitchFamily="18" charset="0"/>
              </a:rPr>
              <a:t>, </a:t>
            </a:r>
            <a:r>
              <a:rPr lang="en-US" sz="2800" dirty="0">
                <a:solidFill>
                  <a:srgbClr val="76B900"/>
                </a:solidFill>
                <a:latin typeface="Times New Roman" panose="02020603050405020304" pitchFamily="18" charset="0"/>
                <a:cs typeface="Times New Roman" panose="02020603050405020304" pitchFamily="18" charset="0"/>
              </a:rPr>
              <a:t>Josef </a:t>
            </a:r>
            <a:r>
              <a:rPr lang="en-US" sz="2800" dirty="0" err="1">
                <a:solidFill>
                  <a:srgbClr val="76B900"/>
                </a:solidFill>
                <a:latin typeface="Times New Roman" panose="02020603050405020304" pitchFamily="18" charset="0"/>
                <a:cs typeface="Times New Roman" panose="02020603050405020304" pitchFamily="18" charset="0"/>
              </a:rPr>
              <a:t>Spjut</a:t>
            </a:r>
            <a:r>
              <a:rPr lang="en-US" sz="2800" dirty="0">
                <a:latin typeface="Times New Roman" panose="02020603050405020304" pitchFamily="18" charset="0"/>
                <a:cs typeface="Times New Roman" panose="02020603050405020304" pitchFamily="18" charset="0"/>
              </a:rPr>
              <a:t>, </a:t>
            </a:r>
            <a:r>
              <a:rPr lang="en-US" sz="2800" dirty="0">
                <a:solidFill>
                  <a:srgbClr val="C41230"/>
                </a:solidFill>
                <a:latin typeface="Times New Roman" panose="02020603050405020304" pitchFamily="18" charset="0"/>
                <a:cs typeface="Times New Roman" panose="02020603050405020304" pitchFamily="18" charset="0"/>
              </a:rPr>
              <a:t>Mark Claypool</a:t>
            </a:r>
          </a:p>
        </p:txBody>
      </p:sp>
      <p:pic>
        <p:nvPicPr>
          <p:cNvPr id="4" name="Picture 4" descr="Marketing Communications Resources &amp; Tools | Worcester ...">
            <a:extLst>
              <a:ext uri="{FF2B5EF4-FFF2-40B4-BE49-F238E27FC236}">
                <a16:creationId xmlns:a16="http://schemas.microsoft.com/office/drawing/2014/main" id="{BAA524F0-FBA2-42B1-BBF8-B81185784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85" y="5048990"/>
            <a:ext cx="2095030" cy="1531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NVIDIA logo horizontal format">
            <a:extLst>
              <a:ext uri="{FF2B5EF4-FFF2-40B4-BE49-F238E27FC236}">
                <a16:creationId xmlns:a16="http://schemas.microsoft.com/office/drawing/2014/main" id="{20FF690A-C966-55E0-4170-357EECDC1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980" y="5050614"/>
            <a:ext cx="2723535" cy="15303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DG 2024">
            <a:extLst>
              <a:ext uri="{FF2B5EF4-FFF2-40B4-BE49-F238E27FC236}">
                <a16:creationId xmlns:a16="http://schemas.microsoft.com/office/drawing/2014/main" id="{B828A6E9-386E-8642-4FBB-893630912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258" y="5130211"/>
            <a:ext cx="951483" cy="172778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A5F93232-BEC2-B14E-487E-A68376F93C0A}"/>
              </a:ext>
            </a:extLst>
          </p:cNvPr>
          <p:cNvSpPr txBox="1">
            <a:spLocks/>
          </p:cNvSpPr>
          <p:nvPr/>
        </p:nvSpPr>
        <p:spPr>
          <a:xfrm>
            <a:off x="228600" y="370252"/>
            <a:ext cx="12192000" cy="954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latin typeface="Times New Roman" panose="02020603050405020304" pitchFamily="18" charset="0"/>
                <a:cs typeface="Times New Roman" panose="02020603050405020304" pitchFamily="18" charset="0"/>
              </a:rPr>
              <a:t>Thank You</a:t>
            </a:r>
          </a:p>
        </p:txBody>
      </p:sp>
      <p:sp>
        <p:nvSpPr>
          <p:cNvPr id="8" name="Slide Number Placeholder 7">
            <a:extLst>
              <a:ext uri="{FF2B5EF4-FFF2-40B4-BE49-F238E27FC236}">
                <a16:creationId xmlns:a16="http://schemas.microsoft.com/office/drawing/2014/main" id="{AEC59255-E80F-C612-A313-3BDDFF19331A}"/>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18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102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5FC3A508-67C8-C10A-15C8-3806F56AB3DA}"/>
              </a:ext>
            </a:extLst>
          </p:cNvPr>
          <p:cNvSpPr>
            <a:spLocks noGrp="1"/>
          </p:cNvSpPr>
          <p:nvPr>
            <p:ph type="subTitle" idx="1"/>
          </p:nvPr>
        </p:nvSpPr>
        <p:spPr>
          <a:xfrm>
            <a:off x="1524000" y="71834"/>
            <a:ext cx="9144000" cy="631031"/>
          </a:xfrm>
        </p:spPr>
        <p:txBody>
          <a:bodyPr>
            <a:normAutofit/>
          </a:bodyPr>
          <a:lstStyle/>
          <a:p>
            <a:r>
              <a:rPr lang="en-US" sz="3600">
                <a:latin typeface="Times New Roman" panose="02020603050405020304" pitchFamily="18" charset="0"/>
                <a:cs typeface="Times New Roman" panose="02020603050405020304" pitchFamily="18" charset="0"/>
              </a:rPr>
              <a:t>Timeline Depicting </a:t>
            </a:r>
            <a:r>
              <a:rPr lang="en-US" sz="3600" err="1">
                <a:latin typeface="Times New Roman" panose="02020603050405020304" pitchFamily="18" charset="0"/>
                <a:cs typeface="Times New Roman" panose="02020603050405020304" pitchFamily="18" charset="0"/>
              </a:rPr>
              <a:t>Peekers</a:t>
            </a:r>
            <a:r>
              <a:rPr lang="en-US" sz="3600">
                <a:latin typeface="Times New Roman" panose="02020603050405020304" pitchFamily="18" charset="0"/>
                <a:cs typeface="Times New Roman" panose="02020603050405020304" pitchFamily="18" charset="0"/>
              </a:rPr>
              <a:t> Advantage</a:t>
            </a:r>
          </a:p>
        </p:txBody>
      </p:sp>
      <p:cxnSp>
        <p:nvCxnSpPr>
          <p:cNvPr id="2" name="Straight Arrow Connector 1">
            <a:extLst>
              <a:ext uri="{FF2B5EF4-FFF2-40B4-BE49-F238E27FC236}">
                <a16:creationId xmlns:a16="http://schemas.microsoft.com/office/drawing/2014/main" id="{DC22262D-F205-D207-C164-FED7C25DD67D}"/>
              </a:ext>
            </a:extLst>
          </p:cNvPr>
          <p:cNvCxnSpPr/>
          <p:nvPr/>
        </p:nvCxnSpPr>
        <p:spPr>
          <a:xfrm>
            <a:off x="2857060" y="1628198"/>
            <a:ext cx="8048531"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5E1D3D0-362F-AB7B-98C4-F1367FA3BA94}"/>
              </a:ext>
            </a:extLst>
          </p:cNvPr>
          <p:cNvCxnSpPr/>
          <p:nvPr/>
        </p:nvCxnSpPr>
        <p:spPr>
          <a:xfrm>
            <a:off x="2857060" y="3109697"/>
            <a:ext cx="8048531"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1DD1CA9-86C9-89B0-A1C7-1F8A555BF291}"/>
              </a:ext>
            </a:extLst>
          </p:cNvPr>
          <p:cNvCxnSpPr/>
          <p:nvPr/>
        </p:nvCxnSpPr>
        <p:spPr>
          <a:xfrm>
            <a:off x="2857060" y="4644955"/>
            <a:ext cx="804853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00BB611-24A6-D9BC-5300-4F46B563EED3}"/>
              </a:ext>
            </a:extLst>
          </p:cNvPr>
          <p:cNvSpPr txBox="1"/>
          <p:nvPr/>
        </p:nvSpPr>
        <p:spPr>
          <a:xfrm>
            <a:off x="1918834" y="1400653"/>
            <a:ext cx="939681" cy="400110"/>
          </a:xfrm>
          <a:prstGeom prst="rect">
            <a:avLst/>
          </a:prstGeom>
          <a:noFill/>
        </p:spPr>
        <p:txBody>
          <a:bodyPr wrap="none" rtlCol="0">
            <a:spAutoFit/>
          </a:bodyPr>
          <a:lstStyle/>
          <a:p>
            <a:r>
              <a:rPr lang="en-US" sz="2000" b="1" err="1">
                <a:latin typeface="Times New Roman" panose="02020603050405020304" pitchFamily="18" charset="0"/>
                <a:cs typeface="Times New Roman" panose="02020603050405020304" pitchFamily="18" charset="0"/>
              </a:rPr>
              <a:t>Peeker</a:t>
            </a:r>
            <a:endParaRPr lang="en-US" sz="20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C782F11-6789-98C2-F282-CBD5D79E591D}"/>
              </a:ext>
            </a:extLst>
          </p:cNvPr>
          <p:cNvSpPr txBox="1"/>
          <p:nvPr/>
        </p:nvSpPr>
        <p:spPr>
          <a:xfrm>
            <a:off x="1918834" y="2882152"/>
            <a:ext cx="910827" cy="400110"/>
          </a:xfrm>
          <a:prstGeom prst="rect">
            <a:avLst/>
          </a:prstGeom>
          <a:noFill/>
        </p:spPr>
        <p:txBody>
          <a:bodyPr wrap="none" rtlCol="0">
            <a:spAutoFit/>
          </a:bodyPr>
          <a:lstStyle/>
          <a:p>
            <a:r>
              <a:rPr lang="en-US" sz="2000" b="1">
                <a:latin typeface="Times New Roman" panose="02020603050405020304" pitchFamily="18" charset="0"/>
                <a:cs typeface="Times New Roman" panose="02020603050405020304" pitchFamily="18" charset="0"/>
              </a:rPr>
              <a:t>Server</a:t>
            </a:r>
          </a:p>
        </p:txBody>
      </p:sp>
      <p:sp>
        <p:nvSpPr>
          <p:cNvPr id="7" name="TextBox 6">
            <a:extLst>
              <a:ext uri="{FF2B5EF4-FFF2-40B4-BE49-F238E27FC236}">
                <a16:creationId xmlns:a16="http://schemas.microsoft.com/office/drawing/2014/main" id="{5F194DBE-7AA3-64A4-08E4-D0365E29F41C}"/>
              </a:ext>
            </a:extLst>
          </p:cNvPr>
          <p:cNvSpPr txBox="1"/>
          <p:nvPr/>
        </p:nvSpPr>
        <p:spPr>
          <a:xfrm>
            <a:off x="1677132" y="4417410"/>
            <a:ext cx="1196161" cy="400110"/>
          </a:xfrm>
          <a:prstGeom prst="rect">
            <a:avLst/>
          </a:prstGeom>
          <a:noFill/>
        </p:spPr>
        <p:txBody>
          <a:bodyPr wrap="none" rtlCol="0">
            <a:spAutoFit/>
          </a:bodyPr>
          <a:lstStyle/>
          <a:p>
            <a:r>
              <a:rPr lang="en-US" sz="2000" b="1">
                <a:latin typeface="Times New Roman" panose="02020603050405020304" pitchFamily="18" charset="0"/>
                <a:cs typeface="Times New Roman" panose="02020603050405020304" pitchFamily="18" charset="0"/>
              </a:rPr>
              <a:t>Defender</a:t>
            </a:r>
          </a:p>
        </p:txBody>
      </p:sp>
      <p:sp>
        <p:nvSpPr>
          <p:cNvPr id="8" name="Oval 7">
            <a:extLst>
              <a:ext uri="{FF2B5EF4-FFF2-40B4-BE49-F238E27FC236}">
                <a16:creationId xmlns:a16="http://schemas.microsoft.com/office/drawing/2014/main" id="{56DD1DEE-0D26-8B02-1EF4-562BB235876D}"/>
              </a:ext>
            </a:extLst>
          </p:cNvPr>
          <p:cNvSpPr/>
          <p:nvPr/>
        </p:nvSpPr>
        <p:spPr>
          <a:xfrm>
            <a:off x="4142653" y="1487866"/>
            <a:ext cx="298764" cy="2806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571D4EDE-F849-311A-9A4B-A96896107F89}"/>
              </a:ext>
            </a:extLst>
          </p:cNvPr>
          <p:cNvSpPr/>
          <p:nvPr/>
        </p:nvSpPr>
        <p:spPr>
          <a:xfrm>
            <a:off x="7064214" y="1487860"/>
            <a:ext cx="298764" cy="280657"/>
          </a:xfrm>
          <a:prstGeom prst="ellips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691BB73F-A81D-4F7E-BBF6-14C8876D9AD9}"/>
              </a:ext>
            </a:extLst>
          </p:cNvPr>
          <p:cNvSpPr/>
          <p:nvPr/>
        </p:nvSpPr>
        <p:spPr>
          <a:xfrm>
            <a:off x="4995700" y="2981162"/>
            <a:ext cx="298764" cy="2806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C0B259F8-E80F-8EBF-731E-1A42379E4831}"/>
              </a:ext>
            </a:extLst>
          </p:cNvPr>
          <p:cNvSpPr/>
          <p:nvPr/>
        </p:nvSpPr>
        <p:spPr>
          <a:xfrm>
            <a:off x="7893564" y="2969367"/>
            <a:ext cx="298764" cy="280657"/>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F52F36A8-6FBD-E661-6AD5-087CCA2C872C}"/>
              </a:ext>
            </a:extLst>
          </p:cNvPr>
          <p:cNvSpPr/>
          <p:nvPr/>
        </p:nvSpPr>
        <p:spPr>
          <a:xfrm>
            <a:off x="5825515" y="4471234"/>
            <a:ext cx="298764" cy="2806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78F6621-2ECE-1CEC-F7EB-A156F2052AB3}"/>
              </a:ext>
            </a:extLst>
          </p:cNvPr>
          <p:cNvSpPr/>
          <p:nvPr/>
        </p:nvSpPr>
        <p:spPr>
          <a:xfrm>
            <a:off x="8826226" y="4471234"/>
            <a:ext cx="298764" cy="280657"/>
          </a:xfrm>
          <a:prstGeom prst="ellipse">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7DDFB1C5-48B6-D89B-F7D9-8CA5D1BC3B1E}"/>
              </a:ext>
            </a:extLst>
          </p:cNvPr>
          <p:cNvSpPr/>
          <p:nvPr/>
        </p:nvSpPr>
        <p:spPr>
          <a:xfrm>
            <a:off x="7103476" y="4471235"/>
            <a:ext cx="298764" cy="280657"/>
          </a:xfrm>
          <a:prstGeom prst="ellipse">
            <a:avLst/>
          </a:prstGeom>
          <a:solidFill>
            <a:schemeClr val="bg1">
              <a:lumMod val="95000"/>
            </a:scheme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CC81C57-E2E8-8556-C99B-0D68751D6BEB}"/>
              </a:ext>
            </a:extLst>
          </p:cNvPr>
          <p:cNvSpPr txBox="1"/>
          <p:nvPr/>
        </p:nvSpPr>
        <p:spPr>
          <a:xfrm>
            <a:off x="3408588" y="1140087"/>
            <a:ext cx="1795748" cy="307777"/>
          </a:xfrm>
          <a:prstGeom prst="rect">
            <a:avLst/>
          </a:prstGeom>
          <a:noFill/>
        </p:spPr>
        <p:txBody>
          <a:bodyPr wrap="none" rtlCol="0">
            <a:spAutoFit/>
          </a:bodyPr>
          <a:lstStyle/>
          <a:p>
            <a:r>
              <a:rPr lang="en-US" sz="1400" err="1">
                <a:latin typeface="Times New Roman" panose="02020603050405020304" pitchFamily="18" charset="0"/>
                <a:cs typeface="Times New Roman" panose="02020603050405020304" pitchFamily="18" charset="0"/>
              </a:rPr>
              <a:t>Peeker</a:t>
            </a:r>
            <a:r>
              <a:rPr lang="en-US" sz="1400">
                <a:latin typeface="Times New Roman" panose="02020603050405020304" pitchFamily="18" charset="0"/>
                <a:cs typeface="Times New Roman" panose="02020603050405020304" pitchFamily="18" charset="0"/>
              </a:rPr>
              <a:t> moves in view</a:t>
            </a:r>
          </a:p>
        </p:txBody>
      </p:sp>
      <p:sp>
        <p:nvSpPr>
          <p:cNvPr id="18" name="TextBox 17">
            <a:extLst>
              <a:ext uri="{FF2B5EF4-FFF2-40B4-BE49-F238E27FC236}">
                <a16:creationId xmlns:a16="http://schemas.microsoft.com/office/drawing/2014/main" id="{13E3983D-DD54-24B8-1C45-FCB560D1AB52}"/>
              </a:ext>
            </a:extLst>
          </p:cNvPr>
          <p:cNvSpPr txBox="1"/>
          <p:nvPr/>
        </p:nvSpPr>
        <p:spPr>
          <a:xfrm>
            <a:off x="6307898" y="968385"/>
            <a:ext cx="1247714" cy="523220"/>
          </a:xfrm>
          <a:prstGeom prst="rect">
            <a:avLst/>
          </a:prstGeom>
          <a:noFill/>
        </p:spPr>
        <p:txBody>
          <a:bodyPr wrap="none" rtlCol="0">
            <a:spAutoFit/>
          </a:bodyPr>
          <a:lstStyle/>
          <a:p>
            <a:pPr algn="ctr"/>
            <a:r>
              <a:rPr lang="en-US" sz="1400" err="1">
                <a:latin typeface="Times New Roman" panose="02020603050405020304" pitchFamily="18" charset="0"/>
                <a:cs typeface="Times New Roman" panose="02020603050405020304" pitchFamily="18" charset="0"/>
              </a:rPr>
              <a:t>Peeker</a:t>
            </a:r>
            <a:r>
              <a:rPr lang="en-US" sz="1400">
                <a:latin typeface="Times New Roman" panose="02020603050405020304" pitchFamily="18" charset="0"/>
                <a:cs typeface="Times New Roman" panose="02020603050405020304" pitchFamily="18" charset="0"/>
              </a:rPr>
              <a:t> shoots </a:t>
            </a:r>
          </a:p>
          <a:p>
            <a:pPr algn="ctr"/>
            <a:r>
              <a:rPr lang="en-US" sz="1400">
                <a:latin typeface="Times New Roman" panose="02020603050405020304" pitchFamily="18" charset="0"/>
                <a:cs typeface="Times New Roman" panose="02020603050405020304" pitchFamily="18" charset="0"/>
              </a:rPr>
              <a:t>and hits</a:t>
            </a:r>
          </a:p>
        </p:txBody>
      </p:sp>
      <p:sp>
        <p:nvSpPr>
          <p:cNvPr id="19" name="TextBox 18">
            <a:extLst>
              <a:ext uri="{FF2B5EF4-FFF2-40B4-BE49-F238E27FC236}">
                <a16:creationId xmlns:a16="http://schemas.microsoft.com/office/drawing/2014/main" id="{1C6B4905-59D1-7466-6F8F-13C13EDCFFE3}"/>
              </a:ext>
            </a:extLst>
          </p:cNvPr>
          <p:cNvSpPr txBox="1"/>
          <p:nvPr/>
        </p:nvSpPr>
        <p:spPr>
          <a:xfrm>
            <a:off x="4626683" y="2328087"/>
            <a:ext cx="1229760" cy="523220"/>
          </a:xfrm>
          <a:prstGeom prst="rect">
            <a:avLst/>
          </a:prstGeom>
          <a:noFill/>
        </p:spPr>
        <p:txBody>
          <a:bodyPr wrap="none" rtlCol="0">
            <a:spAutoFit/>
          </a:bodyPr>
          <a:lstStyle/>
          <a:p>
            <a:r>
              <a:rPr lang="en-US" sz="1400">
                <a:latin typeface="Times New Roman" panose="02020603050405020304" pitchFamily="18" charset="0"/>
                <a:cs typeface="Times New Roman" panose="02020603050405020304" pitchFamily="18" charset="0"/>
              </a:rPr>
              <a:t>Server applies</a:t>
            </a:r>
          </a:p>
          <a:p>
            <a:pPr algn="ctr"/>
            <a:r>
              <a:rPr lang="en-US" sz="1400">
                <a:latin typeface="Times New Roman" panose="02020603050405020304" pitchFamily="18" charset="0"/>
                <a:cs typeface="Times New Roman" panose="02020603050405020304" pitchFamily="18" charset="0"/>
              </a:rPr>
              <a:t>movement</a:t>
            </a:r>
          </a:p>
        </p:txBody>
      </p:sp>
      <p:sp>
        <p:nvSpPr>
          <p:cNvPr id="20" name="TextBox 19">
            <a:extLst>
              <a:ext uri="{FF2B5EF4-FFF2-40B4-BE49-F238E27FC236}">
                <a16:creationId xmlns:a16="http://schemas.microsoft.com/office/drawing/2014/main" id="{B58D24D0-D8CD-7E7B-AD9C-F8FBE03ADCAF}"/>
              </a:ext>
            </a:extLst>
          </p:cNvPr>
          <p:cNvSpPr txBox="1"/>
          <p:nvPr/>
        </p:nvSpPr>
        <p:spPr>
          <a:xfrm>
            <a:off x="8221849" y="2329137"/>
            <a:ext cx="2634088" cy="738664"/>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Server registers </a:t>
            </a:r>
          </a:p>
          <a:p>
            <a:r>
              <a:rPr lang="en-US" sz="1400" err="1">
                <a:latin typeface="Times New Roman" panose="02020603050405020304" pitchFamily="18" charset="0"/>
                <a:cs typeface="Times New Roman" panose="02020603050405020304" pitchFamily="18" charset="0"/>
              </a:rPr>
              <a:t>Peeker’s</a:t>
            </a:r>
            <a:r>
              <a:rPr lang="en-US" sz="1400">
                <a:latin typeface="Times New Roman" panose="02020603050405020304" pitchFamily="18" charset="0"/>
                <a:cs typeface="Times New Roman" panose="02020603050405020304" pitchFamily="18" charset="0"/>
              </a:rPr>
              <a:t> hit </a:t>
            </a:r>
          </a:p>
          <a:p>
            <a:r>
              <a:rPr lang="en-US" sz="1400">
                <a:latin typeface="Times New Roman" panose="02020603050405020304" pitchFamily="18" charset="0"/>
                <a:cs typeface="Times New Roman" panose="02020603050405020304" pitchFamily="18" charset="0"/>
              </a:rPr>
              <a:t>as valid</a:t>
            </a:r>
          </a:p>
        </p:txBody>
      </p:sp>
      <p:sp>
        <p:nvSpPr>
          <p:cNvPr id="21" name="Arrow: Left-Right 20">
            <a:extLst>
              <a:ext uri="{FF2B5EF4-FFF2-40B4-BE49-F238E27FC236}">
                <a16:creationId xmlns:a16="http://schemas.microsoft.com/office/drawing/2014/main" id="{A495017D-9FAB-7A2D-5BDD-B9A0F813DFA6}"/>
              </a:ext>
            </a:extLst>
          </p:cNvPr>
          <p:cNvSpPr/>
          <p:nvPr/>
        </p:nvSpPr>
        <p:spPr>
          <a:xfrm>
            <a:off x="4441416" y="1775731"/>
            <a:ext cx="2662060" cy="245182"/>
          </a:xfrm>
          <a:prstGeom prst="leftRightArrow">
            <a:avLst/>
          </a:prstGeom>
          <a:solidFill>
            <a:srgbClr val="FFFF00"/>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7A627BD-4EB3-5921-05FD-FD58E4D6E140}"/>
              </a:ext>
            </a:extLst>
          </p:cNvPr>
          <p:cNvSpPr txBox="1"/>
          <p:nvPr/>
        </p:nvSpPr>
        <p:spPr>
          <a:xfrm>
            <a:off x="4630006" y="1965486"/>
            <a:ext cx="2291333" cy="307777"/>
          </a:xfrm>
          <a:prstGeom prst="rect">
            <a:avLst/>
          </a:prstGeom>
          <a:noFill/>
        </p:spPr>
        <p:txBody>
          <a:bodyPr wrap="none" rtlCol="0">
            <a:spAutoFit/>
          </a:bodyPr>
          <a:lstStyle/>
          <a:p>
            <a:r>
              <a:rPr lang="en-US" sz="1400" err="1">
                <a:latin typeface="Times New Roman" panose="02020603050405020304" pitchFamily="18" charset="0"/>
                <a:cs typeface="Times New Roman" panose="02020603050405020304" pitchFamily="18" charset="0"/>
              </a:rPr>
              <a:t>Peeker’s</a:t>
            </a:r>
            <a:r>
              <a:rPr lang="en-US" sz="1400">
                <a:latin typeface="Times New Roman" panose="02020603050405020304" pitchFamily="18" charset="0"/>
                <a:cs typeface="Times New Roman" panose="02020603050405020304" pitchFamily="18" charset="0"/>
              </a:rPr>
              <a:t> time to aim &amp; shoot</a:t>
            </a:r>
          </a:p>
        </p:txBody>
      </p:sp>
      <p:sp>
        <p:nvSpPr>
          <p:cNvPr id="23" name="TextBox 22">
            <a:extLst>
              <a:ext uri="{FF2B5EF4-FFF2-40B4-BE49-F238E27FC236}">
                <a16:creationId xmlns:a16="http://schemas.microsoft.com/office/drawing/2014/main" id="{5BF9AE4F-AD8F-EEB4-52DF-F27A902FACED}"/>
              </a:ext>
            </a:extLst>
          </p:cNvPr>
          <p:cNvSpPr txBox="1"/>
          <p:nvPr/>
        </p:nvSpPr>
        <p:spPr>
          <a:xfrm>
            <a:off x="4976012" y="4797076"/>
            <a:ext cx="1225336" cy="523220"/>
          </a:xfrm>
          <a:prstGeom prst="rect">
            <a:avLst/>
          </a:prstGeom>
          <a:noFill/>
        </p:spPr>
        <p:txBody>
          <a:bodyPr wrap="none" rtlCol="0">
            <a:spAutoFit/>
          </a:bodyPr>
          <a:lstStyle/>
          <a:p>
            <a:pPr algn="ctr"/>
            <a:r>
              <a:rPr lang="en-US" sz="1400">
                <a:latin typeface="Times New Roman" panose="02020603050405020304" pitchFamily="18" charset="0"/>
                <a:cs typeface="Times New Roman" panose="02020603050405020304" pitchFamily="18" charset="0"/>
              </a:rPr>
              <a:t>Defender sees</a:t>
            </a:r>
          </a:p>
          <a:p>
            <a:pPr algn="ctr"/>
            <a:r>
              <a:rPr lang="en-US" sz="1400">
                <a:latin typeface="Times New Roman" panose="02020603050405020304" pitchFamily="18" charset="0"/>
                <a:cs typeface="Times New Roman" panose="02020603050405020304" pitchFamily="18" charset="0"/>
              </a:rPr>
              <a:t>movement</a:t>
            </a:r>
          </a:p>
        </p:txBody>
      </p:sp>
      <p:sp>
        <p:nvSpPr>
          <p:cNvPr id="24" name="TextBox 23">
            <a:extLst>
              <a:ext uri="{FF2B5EF4-FFF2-40B4-BE49-F238E27FC236}">
                <a16:creationId xmlns:a16="http://schemas.microsoft.com/office/drawing/2014/main" id="{7A0ED70F-88B2-EE5B-53ED-254900E1CB83}"/>
              </a:ext>
            </a:extLst>
          </p:cNvPr>
          <p:cNvSpPr txBox="1"/>
          <p:nvPr/>
        </p:nvSpPr>
        <p:spPr>
          <a:xfrm>
            <a:off x="6380121" y="4775635"/>
            <a:ext cx="1840677" cy="523220"/>
          </a:xfrm>
          <a:prstGeom prst="rect">
            <a:avLst/>
          </a:prstGeom>
          <a:noFill/>
        </p:spPr>
        <p:txBody>
          <a:bodyPr wrap="square" rtlCol="0">
            <a:spAutoFit/>
          </a:bodyPr>
          <a:lstStyle/>
          <a:p>
            <a:pPr algn="ctr"/>
            <a:r>
              <a:rPr lang="en-US" sz="1400">
                <a:latin typeface="Times New Roman" panose="02020603050405020304" pitchFamily="18" charset="0"/>
                <a:cs typeface="Times New Roman" panose="02020603050405020304" pitchFamily="18" charset="0"/>
              </a:rPr>
              <a:t>Defender’s last chance</a:t>
            </a:r>
          </a:p>
          <a:p>
            <a:pPr algn="ctr"/>
            <a:r>
              <a:rPr lang="en-US" sz="1400">
                <a:latin typeface="Times New Roman" panose="02020603050405020304" pitchFamily="18" charset="0"/>
                <a:cs typeface="Times New Roman" panose="02020603050405020304" pitchFamily="18" charset="0"/>
              </a:rPr>
              <a:t>to shoot</a:t>
            </a:r>
          </a:p>
        </p:txBody>
      </p:sp>
      <p:sp>
        <p:nvSpPr>
          <p:cNvPr id="25" name="TextBox 24">
            <a:extLst>
              <a:ext uri="{FF2B5EF4-FFF2-40B4-BE49-F238E27FC236}">
                <a16:creationId xmlns:a16="http://schemas.microsoft.com/office/drawing/2014/main" id="{BE540ED0-7955-257F-E481-0BA4389AA04A}"/>
              </a:ext>
            </a:extLst>
          </p:cNvPr>
          <p:cNvSpPr txBox="1"/>
          <p:nvPr/>
        </p:nvSpPr>
        <p:spPr>
          <a:xfrm>
            <a:off x="8370180" y="4789133"/>
            <a:ext cx="1989840" cy="523220"/>
          </a:xfrm>
          <a:prstGeom prst="rect">
            <a:avLst/>
          </a:prstGeom>
          <a:noFill/>
        </p:spPr>
        <p:txBody>
          <a:bodyPr wrap="none" rtlCol="0">
            <a:spAutoFit/>
          </a:bodyPr>
          <a:lstStyle/>
          <a:p>
            <a:pPr algn="ctr"/>
            <a:r>
              <a:rPr lang="en-US" sz="1400">
                <a:latin typeface="Times New Roman" panose="02020603050405020304" pitchFamily="18" charset="0"/>
                <a:cs typeface="Times New Roman" panose="02020603050405020304" pitchFamily="18" charset="0"/>
              </a:rPr>
              <a:t>Defender respawns after</a:t>
            </a:r>
          </a:p>
          <a:p>
            <a:pPr algn="ctr"/>
            <a:r>
              <a:rPr lang="en-US" sz="1400">
                <a:latin typeface="Times New Roman" panose="02020603050405020304" pitchFamily="18" charset="0"/>
                <a:cs typeface="Times New Roman" panose="02020603050405020304" pitchFamily="18" charset="0"/>
              </a:rPr>
              <a:t>getting shot</a:t>
            </a:r>
          </a:p>
        </p:txBody>
      </p:sp>
      <p:cxnSp>
        <p:nvCxnSpPr>
          <p:cNvPr id="26" name="Straight Arrow Connector 25">
            <a:extLst>
              <a:ext uri="{FF2B5EF4-FFF2-40B4-BE49-F238E27FC236}">
                <a16:creationId xmlns:a16="http://schemas.microsoft.com/office/drawing/2014/main" id="{9F99DFC6-1748-0F64-28F8-B43C6E49A156}"/>
              </a:ext>
            </a:extLst>
          </p:cNvPr>
          <p:cNvCxnSpPr>
            <a:cxnSpLocks/>
            <a:stCxn id="12" idx="4"/>
          </p:cNvCxnSpPr>
          <p:nvPr/>
        </p:nvCxnSpPr>
        <p:spPr>
          <a:xfrm>
            <a:off x="5145082" y="3261819"/>
            <a:ext cx="504579" cy="11469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8611B91-B455-4EB6-B6D8-3F94B8C25CD6}"/>
              </a:ext>
            </a:extLst>
          </p:cNvPr>
          <p:cNvCxnSpPr>
            <a:cxnSpLocks/>
          </p:cNvCxnSpPr>
          <p:nvPr/>
        </p:nvCxnSpPr>
        <p:spPr>
          <a:xfrm flipV="1">
            <a:off x="8220798" y="3318254"/>
            <a:ext cx="424338" cy="119059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78B5BA6-2136-F257-2976-2101D3ABCE6C}"/>
              </a:ext>
            </a:extLst>
          </p:cNvPr>
          <p:cNvCxnSpPr/>
          <p:nvPr/>
        </p:nvCxnSpPr>
        <p:spPr>
          <a:xfrm>
            <a:off x="5697883" y="4387403"/>
            <a:ext cx="277014" cy="0"/>
          </a:xfrm>
          <a:prstGeom prst="straightConnector1">
            <a:avLst/>
          </a:prstGeom>
          <a:ln w="38100">
            <a:solidFill>
              <a:schemeClr val="bg2">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87E0475A-A2CE-2422-BCF4-57E22BD103DC}"/>
              </a:ext>
            </a:extLst>
          </p:cNvPr>
          <p:cNvCxnSpPr/>
          <p:nvPr/>
        </p:nvCxnSpPr>
        <p:spPr>
          <a:xfrm>
            <a:off x="8627280" y="4387403"/>
            <a:ext cx="277014" cy="0"/>
          </a:xfrm>
          <a:prstGeom prst="straightConnector1">
            <a:avLst/>
          </a:prstGeom>
          <a:ln w="38100">
            <a:solidFill>
              <a:schemeClr val="bg2">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96B3A49C-0D74-EC85-63F4-F94E755C169E}"/>
              </a:ext>
            </a:extLst>
          </p:cNvPr>
          <p:cNvCxnSpPr/>
          <p:nvPr/>
        </p:nvCxnSpPr>
        <p:spPr>
          <a:xfrm>
            <a:off x="4857193" y="2894331"/>
            <a:ext cx="277014" cy="0"/>
          </a:xfrm>
          <a:prstGeom prst="straightConnector1">
            <a:avLst/>
          </a:prstGeom>
          <a:ln w="38100">
            <a:solidFill>
              <a:schemeClr val="bg2">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1" name="Straight Arrow Connector 30">
            <a:extLst>
              <a:ext uri="{FF2B5EF4-FFF2-40B4-BE49-F238E27FC236}">
                <a16:creationId xmlns:a16="http://schemas.microsoft.com/office/drawing/2014/main" id="{11E096EC-D8D0-34E5-1F4C-079F9DA5001E}"/>
              </a:ext>
            </a:extLst>
          </p:cNvPr>
          <p:cNvCxnSpPr/>
          <p:nvPr/>
        </p:nvCxnSpPr>
        <p:spPr>
          <a:xfrm>
            <a:off x="7746237" y="2877353"/>
            <a:ext cx="277014" cy="0"/>
          </a:xfrm>
          <a:prstGeom prst="straightConnector1">
            <a:avLst/>
          </a:prstGeom>
          <a:ln w="38100">
            <a:solidFill>
              <a:schemeClr val="bg2">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32" name="Arrow: Left-Right 31">
            <a:extLst>
              <a:ext uri="{FF2B5EF4-FFF2-40B4-BE49-F238E27FC236}">
                <a16:creationId xmlns:a16="http://schemas.microsoft.com/office/drawing/2014/main" id="{1BCCCD0A-5FA1-7CFB-8473-3792C613387B}"/>
              </a:ext>
            </a:extLst>
          </p:cNvPr>
          <p:cNvSpPr/>
          <p:nvPr/>
        </p:nvSpPr>
        <p:spPr>
          <a:xfrm>
            <a:off x="6064446" y="4257108"/>
            <a:ext cx="1079227" cy="245182"/>
          </a:xfrm>
          <a:prstGeom prst="leftRightArrow">
            <a:avLst/>
          </a:prstGeom>
          <a:solidFill>
            <a:srgbClr val="FFFF00"/>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94510CC8-F89D-E649-0D6E-21F5D7BEC124}"/>
              </a:ext>
            </a:extLst>
          </p:cNvPr>
          <p:cNvSpPr txBox="1"/>
          <p:nvPr/>
        </p:nvSpPr>
        <p:spPr>
          <a:xfrm>
            <a:off x="5768271" y="3481514"/>
            <a:ext cx="1709645" cy="738664"/>
          </a:xfrm>
          <a:prstGeom prst="rect">
            <a:avLst/>
          </a:prstGeom>
          <a:noFill/>
        </p:spPr>
        <p:txBody>
          <a:bodyPr wrap="square">
            <a:spAutoFit/>
          </a:bodyPr>
          <a:lstStyle/>
          <a:p>
            <a:pPr algn="ctr"/>
            <a:r>
              <a:rPr lang="en-US" sz="1400">
                <a:latin typeface="Times New Roman" panose="02020603050405020304" pitchFamily="18" charset="0"/>
                <a:cs typeface="Times New Roman" panose="02020603050405020304" pitchFamily="18" charset="0"/>
              </a:rPr>
              <a:t>Defender’s</a:t>
            </a:r>
          </a:p>
          <a:p>
            <a:pPr algn="ctr"/>
            <a:r>
              <a:rPr lang="en-US" sz="1400">
                <a:latin typeface="Times New Roman" panose="02020603050405020304" pitchFamily="18" charset="0"/>
                <a:cs typeface="Times New Roman" panose="02020603050405020304" pitchFamily="18" charset="0"/>
              </a:rPr>
              <a:t>available time</a:t>
            </a:r>
          </a:p>
          <a:p>
            <a:pPr algn="ctr"/>
            <a:r>
              <a:rPr lang="en-US" sz="1400">
                <a:latin typeface="Times New Roman" panose="02020603050405020304" pitchFamily="18" charset="0"/>
                <a:cs typeface="Times New Roman" panose="02020603050405020304" pitchFamily="18" charset="0"/>
              </a:rPr>
              <a:t>to aim &amp; shoot</a:t>
            </a:r>
          </a:p>
        </p:txBody>
      </p:sp>
      <p:sp>
        <p:nvSpPr>
          <p:cNvPr id="34" name="Oval 33">
            <a:extLst>
              <a:ext uri="{FF2B5EF4-FFF2-40B4-BE49-F238E27FC236}">
                <a16:creationId xmlns:a16="http://schemas.microsoft.com/office/drawing/2014/main" id="{54CC407B-90DE-BB88-439A-736AEA8C3DDC}"/>
              </a:ext>
            </a:extLst>
          </p:cNvPr>
          <p:cNvSpPr/>
          <p:nvPr/>
        </p:nvSpPr>
        <p:spPr>
          <a:xfrm>
            <a:off x="8071416" y="4474009"/>
            <a:ext cx="298764" cy="28065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DE5B35EF-C3CC-761A-FEA1-DA6AC090E8E0}"/>
              </a:ext>
            </a:extLst>
          </p:cNvPr>
          <p:cNvSpPr/>
          <p:nvPr/>
        </p:nvSpPr>
        <p:spPr>
          <a:xfrm>
            <a:off x="8847684" y="2969367"/>
            <a:ext cx="298764" cy="28065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cxnSp>
        <p:nvCxnSpPr>
          <p:cNvPr id="36" name="Straight Arrow Connector 35">
            <a:extLst>
              <a:ext uri="{FF2B5EF4-FFF2-40B4-BE49-F238E27FC236}">
                <a16:creationId xmlns:a16="http://schemas.microsoft.com/office/drawing/2014/main" id="{408ECCE4-9524-6C2A-D620-B70A1D93943F}"/>
              </a:ext>
            </a:extLst>
          </p:cNvPr>
          <p:cNvCxnSpPr/>
          <p:nvPr/>
        </p:nvCxnSpPr>
        <p:spPr>
          <a:xfrm>
            <a:off x="8699750" y="3338544"/>
            <a:ext cx="277014" cy="0"/>
          </a:xfrm>
          <a:prstGeom prst="straightConnector1">
            <a:avLst/>
          </a:prstGeom>
          <a:ln w="38100">
            <a:solidFill>
              <a:schemeClr val="bg2">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37" name="TextBox 36">
            <a:extLst>
              <a:ext uri="{FF2B5EF4-FFF2-40B4-BE49-F238E27FC236}">
                <a16:creationId xmlns:a16="http://schemas.microsoft.com/office/drawing/2014/main" id="{B2787746-590F-E61C-0928-B1AA3FFE8216}"/>
              </a:ext>
            </a:extLst>
          </p:cNvPr>
          <p:cNvSpPr txBox="1"/>
          <p:nvPr/>
        </p:nvSpPr>
        <p:spPr>
          <a:xfrm>
            <a:off x="7346478" y="3859001"/>
            <a:ext cx="1062275" cy="738664"/>
          </a:xfrm>
          <a:prstGeom prst="rect">
            <a:avLst/>
          </a:prstGeom>
          <a:noFill/>
        </p:spPr>
        <p:txBody>
          <a:bodyPr wrap="square">
            <a:spAutoFit/>
          </a:bodyPr>
          <a:lstStyle/>
          <a:p>
            <a:pPr algn="ctr"/>
            <a:r>
              <a:rPr lang="en-US" sz="1400">
                <a:latin typeface="Times New Roman" panose="02020603050405020304" pitchFamily="18" charset="0"/>
                <a:cs typeface="Times New Roman" panose="02020603050405020304" pitchFamily="18" charset="0"/>
              </a:rPr>
              <a:t>Defender</a:t>
            </a:r>
          </a:p>
          <a:p>
            <a:pPr algn="ctr"/>
            <a:r>
              <a:rPr lang="en-US" sz="1400">
                <a:latin typeface="Times New Roman" panose="02020603050405020304" pitchFamily="18" charset="0"/>
                <a:cs typeface="Times New Roman" panose="02020603050405020304" pitchFamily="18" charset="0"/>
              </a:rPr>
              <a:t> shoots</a:t>
            </a:r>
          </a:p>
          <a:p>
            <a:pPr algn="ctr"/>
            <a:r>
              <a:rPr lang="en-US" sz="1400">
                <a:latin typeface="Times New Roman" panose="02020603050405020304" pitchFamily="18" charset="0"/>
                <a:cs typeface="Times New Roman" panose="02020603050405020304" pitchFamily="18" charset="0"/>
              </a:rPr>
              <a:t>&amp; hits</a:t>
            </a:r>
          </a:p>
        </p:txBody>
      </p:sp>
      <p:sp>
        <p:nvSpPr>
          <p:cNvPr id="38" name="TextBox 37">
            <a:extLst>
              <a:ext uri="{FF2B5EF4-FFF2-40B4-BE49-F238E27FC236}">
                <a16:creationId xmlns:a16="http://schemas.microsoft.com/office/drawing/2014/main" id="{430DF090-DEFA-E7F4-33EF-1D089B42184D}"/>
              </a:ext>
            </a:extLst>
          </p:cNvPr>
          <p:cNvSpPr txBox="1"/>
          <p:nvPr/>
        </p:nvSpPr>
        <p:spPr>
          <a:xfrm>
            <a:off x="9008406" y="3150124"/>
            <a:ext cx="1351075" cy="738664"/>
          </a:xfrm>
          <a:prstGeom prst="rect">
            <a:avLst/>
          </a:prstGeom>
          <a:noFill/>
        </p:spPr>
        <p:txBody>
          <a:bodyPr wrap="square" rtlCol="0">
            <a:spAutoFit/>
          </a:bodyPr>
          <a:lstStyle/>
          <a:p>
            <a:pPr algn="ctr"/>
            <a:r>
              <a:rPr lang="en-US" sz="1400">
                <a:latin typeface="Times New Roman" panose="02020603050405020304" pitchFamily="18" charset="0"/>
                <a:cs typeface="Times New Roman" panose="02020603050405020304" pitchFamily="18" charset="0"/>
              </a:rPr>
              <a:t>Server registers Defender’s hit as invalid</a:t>
            </a:r>
          </a:p>
        </p:txBody>
      </p:sp>
      <p:sp>
        <p:nvSpPr>
          <p:cNvPr id="39" name="Oval 38">
            <a:extLst>
              <a:ext uri="{FF2B5EF4-FFF2-40B4-BE49-F238E27FC236}">
                <a16:creationId xmlns:a16="http://schemas.microsoft.com/office/drawing/2014/main" id="{E3266F61-44F7-737A-1381-DAB2E332304B}"/>
              </a:ext>
            </a:extLst>
          </p:cNvPr>
          <p:cNvSpPr/>
          <p:nvPr/>
        </p:nvSpPr>
        <p:spPr>
          <a:xfrm>
            <a:off x="8697891" y="1479717"/>
            <a:ext cx="298764" cy="280657"/>
          </a:xfrm>
          <a:prstGeom prst="ellipse">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68E1DBC1-A50F-B23D-8035-6CF3206F3297}"/>
              </a:ext>
            </a:extLst>
          </p:cNvPr>
          <p:cNvCxnSpPr/>
          <p:nvPr/>
        </p:nvCxnSpPr>
        <p:spPr>
          <a:xfrm>
            <a:off x="8545407" y="1808728"/>
            <a:ext cx="277014" cy="0"/>
          </a:xfrm>
          <a:prstGeom prst="straightConnector1">
            <a:avLst/>
          </a:prstGeom>
          <a:ln w="38100">
            <a:solidFill>
              <a:schemeClr val="bg2">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41" name="TextBox 40">
            <a:extLst>
              <a:ext uri="{FF2B5EF4-FFF2-40B4-BE49-F238E27FC236}">
                <a16:creationId xmlns:a16="http://schemas.microsoft.com/office/drawing/2014/main" id="{A03586CC-E0D1-EF26-EE8C-0A0BBF563A63}"/>
              </a:ext>
            </a:extLst>
          </p:cNvPr>
          <p:cNvSpPr txBox="1"/>
          <p:nvPr/>
        </p:nvSpPr>
        <p:spPr>
          <a:xfrm>
            <a:off x="7861260" y="906243"/>
            <a:ext cx="1922321" cy="523220"/>
          </a:xfrm>
          <a:prstGeom prst="rect">
            <a:avLst/>
          </a:prstGeom>
          <a:noFill/>
        </p:spPr>
        <p:txBody>
          <a:bodyPr wrap="none" rtlCol="0">
            <a:spAutoFit/>
          </a:bodyPr>
          <a:lstStyle/>
          <a:p>
            <a:pPr algn="ctr"/>
            <a:r>
              <a:rPr lang="en-US" sz="1400" err="1">
                <a:latin typeface="Times New Roman" panose="02020603050405020304" pitchFamily="18" charset="0"/>
                <a:cs typeface="Times New Roman" panose="02020603050405020304" pitchFamily="18" charset="0"/>
              </a:rPr>
              <a:t>Peeker</a:t>
            </a:r>
            <a:r>
              <a:rPr lang="en-US" sz="1400">
                <a:latin typeface="Times New Roman" panose="02020603050405020304" pitchFamily="18" charset="0"/>
                <a:cs typeface="Times New Roman" panose="02020603050405020304" pitchFamily="18" charset="0"/>
              </a:rPr>
              <a:t> respawns to end </a:t>
            </a:r>
          </a:p>
          <a:p>
            <a:pPr algn="ctr"/>
            <a:r>
              <a:rPr lang="en-US" sz="1400">
                <a:latin typeface="Times New Roman" panose="02020603050405020304" pitchFamily="18" charset="0"/>
                <a:cs typeface="Times New Roman" panose="02020603050405020304" pitchFamily="18" charset="0"/>
              </a:rPr>
              <a:t>current encounter</a:t>
            </a:r>
          </a:p>
        </p:txBody>
      </p:sp>
      <p:sp>
        <p:nvSpPr>
          <p:cNvPr id="42" name="Arrow: Left-Right 41">
            <a:extLst>
              <a:ext uri="{FF2B5EF4-FFF2-40B4-BE49-F238E27FC236}">
                <a16:creationId xmlns:a16="http://schemas.microsoft.com/office/drawing/2014/main" id="{35541944-3E2B-BA5F-1E30-E1551D2EF5DD}"/>
              </a:ext>
            </a:extLst>
          </p:cNvPr>
          <p:cNvSpPr/>
          <p:nvPr/>
        </p:nvSpPr>
        <p:spPr>
          <a:xfrm>
            <a:off x="7252858" y="5301629"/>
            <a:ext cx="1743797" cy="245182"/>
          </a:xfrm>
          <a:prstGeom prst="leftRightArrow">
            <a:avLst/>
          </a:prstGeom>
          <a:solidFill>
            <a:schemeClr val="bg2">
              <a:lumMod val="9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91524707-1001-7BE2-2953-DB97E2A3BB1D}"/>
              </a:ext>
            </a:extLst>
          </p:cNvPr>
          <p:cNvSpPr txBox="1"/>
          <p:nvPr/>
        </p:nvSpPr>
        <p:spPr>
          <a:xfrm>
            <a:off x="7093833" y="5535822"/>
            <a:ext cx="2065861" cy="523220"/>
          </a:xfrm>
          <a:prstGeom prst="rect">
            <a:avLst/>
          </a:prstGeom>
          <a:noFill/>
        </p:spPr>
        <p:txBody>
          <a:bodyPr wrap="square">
            <a:spAutoFit/>
          </a:bodyPr>
          <a:lstStyle/>
          <a:p>
            <a:pPr algn="ctr"/>
            <a:r>
              <a:rPr lang="en-US" sz="1400">
                <a:latin typeface="Times New Roman" panose="02020603050405020304" pitchFamily="18" charset="0"/>
                <a:cs typeface="Times New Roman" panose="02020603050405020304" pitchFamily="18" charset="0"/>
              </a:rPr>
              <a:t>Any shot fired after last chance is invalid</a:t>
            </a:r>
          </a:p>
        </p:txBody>
      </p:sp>
      <p:cxnSp>
        <p:nvCxnSpPr>
          <p:cNvPr id="44" name="Straight Arrow Connector 43">
            <a:extLst>
              <a:ext uri="{FF2B5EF4-FFF2-40B4-BE49-F238E27FC236}">
                <a16:creationId xmlns:a16="http://schemas.microsoft.com/office/drawing/2014/main" id="{30ACC303-B21D-6F61-9AFA-6AAAFAC913CA}"/>
              </a:ext>
            </a:extLst>
          </p:cNvPr>
          <p:cNvCxnSpPr>
            <a:cxnSpLocks/>
            <a:stCxn id="16" idx="0"/>
          </p:cNvCxnSpPr>
          <p:nvPr/>
        </p:nvCxnSpPr>
        <p:spPr>
          <a:xfrm flipV="1">
            <a:off x="7252858" y="3300902"/>
            <a:ext cx="432857" cy="1170333"/>
          </a:xfrm>
          <a:prstGeom prst="straightConnector1">
            <a:avLst/>
          </a:prstGeom>
          <a:ln w="57150">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5984E7D-BA73-48FA-8416-1C7C66F36C48}"/>
              </a:ext>
            </a:extLst>
          </p:cNvPr>
          <p:cNvCxnSpPr/>
          <p:nvPr/>
        </p:nvCxnSpPr>
        <p:spPr>
          <a:xfrm>
            <a:off x="7731434" y="3326963"/>
            <a:ext cx="277014" cy="0"/>
          </a:xfrm>
          <a:prstGeom prst="straightConnector1">
            <a:avLst/>
          </a:prstGeom>
          <a:ln w="38100">
            <a:solidFill>
              <a:schemeClr val="bg1">
                <a:lumMod val="75000"/>
              </a:schemeClr>
            </a:solidFill>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46" name="Straight Arrow Connector 45">
            <a:extLst>
              <a:ext uri="{FF2B5EF4-FFF2-40B4-BE49-F238E27FC236}">
                <a16:creationId xmlns:a16="http://schemas.microsoft.com/office/drawing/2014/main" id="{A56941AA-78E3-3C2C-8D27-1A020110463D}"/>
              </a:ext>
            </a:extLst>
          </p:cNvPr>
          <p:cNvCxnSpPr>
            <a:cxnSpLocks/>
            <a:stCxn id="13" idx="4"/>
          </p:cNvCxnSpPr>
          <p:nvPr/>
        </p:nvCxnSpPr>
        <p:spPr>
          <a:xfrm>
            <a:off x="8042946" y="3250024"/>
            <a:ext cx="534463" cy="115639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1EBAF5D-924B-5753-669B-0DC58095959B}"/>
              </a:ext>
            </a:extLst>
          </p:cNvPr>
          <p:cNvCxnSpPr>
            <a:cxnSpLocks/>
            <a:stCxn id="8" idx="4"/>
          </p:cNvCxnSpPr>
          <p:nvPr/>
        </p:nvCxnSpPr>
        <p:spPr>
          <a:xfrm>
            <a:off x="4292035" y="1768523"/>
            <a:ext cx="499649" cy="11419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6391A88-8616-F012-0D0D-9856CF9885AF}"/>
              </a:ext>
            </a:extLst>
          </p:cNvPr>
          <p:cNvCxnSpPr>
            <a:cxnSpLocks/>
            <a:stCxn id="11" idx="4"/>
          </p:cNvCxnSpPr>
          <p:nvPr/>
        </p:nvCxnSpPr>
        <p:spPr>
          <a:xfrm>
            <a:off x="7213596" y="1768517"/>
            <a:ext cx="477197" cy="113845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0F2D4E1-AD38-3614-D2D8-244D46678149}"/>
              </a:ext>
            </a:extLst>
          </p:cNvPr>
          <p:cNvCxnSpPr>
            <a:cxnSpLocks/>
            <a:stCxn id="13" idx="0"/>
          </p:cNvCxnSpPr>
          <p:nvPr/>
        </p:nvCxnSpPr>
        <p:spPr>
          <a:xfrm flipV="1">
            <a:off x="8042946" y="1764792"/>
            <a:ext cx="441468" cy="120457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1540137-2E55-506E-E076-69211FB26FFE}"/>
              </a:ext>
            </a:extLst>
          </p:cNvPr>
          <p:cNvSpPr txBox="1"/>
          <p:nvPr/>
        </p:nvSpPr>
        <p:spPr>
          <a:xfrm>
            <a:off x="2811975" y="3589236"/>
            <a:ext cx="2991848" cy="523220"/>
          </a:xfrm>
          <a:prstGeom prst="rect">
            <a:avLst/>
          </a:prstGeom>
          <a:noFill/>
        </p:spPr>
        <p:txBody>
          <a:bodyPr wrap="square" rtlCol="0">
            <a:spAutoFit/>
          </a:bodyPr>
          <a:lstStyle/>
          <a:p>
            <a:pPr algn="ctr"/>
            <a:r>
              <a:rPr lang="en-US" sz="1400">
                <a:latin typeface="Times New Roman" panose="02020603050405020304" pitchFamily="18" charset="0"/>
                <a:cs typeface="Times New Roman" panose="02020603050405020304" pitchFamily="18" charset="0"/>
              </a:rPr>
              <a:t>Server propagates </a:t>
            </a:r>
            <a:r>
              <a:rPr lang="en-US" sz="1400" err="1">
                <a:latin typeface="Times New Roman" panose="02020603050405020304" pitchFamily="18" charset="0"/>
                <a:cs typeface="Times New Roman" panose="02020603050405020304" pitchFamily="18" charset="0"/>
              </a:rPr>
              <a:t>Peeker’s</a:t>
            </a:r>
            <a:r>
              <a:rPr lang="en-US" sz="1400">
                <a:latin typeface="Times New Roman" panose="02020603050405020304" pitchFamily="18" charset="0"/>
                <a:cs typeface="Times New Roman" panose="02020603050405020304" pitchFamily="18" charset="0"/>
              </a:rPr>
              <a:t> </a:t>
            </a:r>
          </a:p>
          <a:p>
            <a:pPr algn="ctr"/>
            <a:r>
              <a:rPr lang="en-US" sz="1400">
                <a:latin typeface="Times New Roman" panose="02020603050405020304" pitchFamily="18" charset="0"/>
                <a:cs typeface="Times New Roman" panose="02020603050405020304" pitchFamily="18" charset="0"/>
              </a:rPr>
              <a:t>movement to Defender</a:t>
            </a:r>
          </a:p>
        </p:txBody>
      </p:sp>
      <p:sp>
        <p:nvSpPr>
          <p:cNvPr id="9" name="Slide Number Placeholder 8">
            <a:extLst>
              <a:ext uri="{FF2B5EF4-FFF2-40B4-BE49-F238E27FC236}">
                <a16:creationId xmlns:a16="http://schemas.microsoft.com/office/drawing/2014/main" id="{E4570409-2FBB-40D2-50EF-853E99974BB3}"/>
              </a:ext>
            </a:extLst>
          </p:cNvPr>
          <p:cNvSpPr>
            <a:spLocks noGrp="1"/>
          </p:cNvSpPr>
          <p:nvPr>
            <p:ph type="sldNum" sz="quarter" idx="12"/>
          </p:nvPr>
        </p:nvSpPr>
        <p:spPr/>
        <p:txBody>
          <a:bodyPr/>
          <a:lstStyle/>
          <a:p>
            <a:fld id="{EC48B512-80AE-4125-A968-319E052A0548}" type="slidenum">
              <a:rPr lang="en-US" smtClean="0"/>
              <a:t>19</a:t>
            </a:fld>
            <a:endParaRPr lang="en-US"/>
          </a:p>
        </p:txBody>
      </p:sp>
    </p:spTree>
    <p:extLst>
      <p:ext uri="{BB962C8B-B14F-4D97-AF65-F5344CB8AC3E}">
        <p14:creationId xmlns:p14="http://schemas.microsoft.com/office/powerpoint/2010/main" val="332941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5FC3A508-67C8-C10A-15C8-3806F56AB3DA}"/>
              </a:ext>
            </a:extLst>
          </p:cNvPr>
          <p:cNvSpPr>
            <a:spLocks noGrp="1"/>
          </p:cNvSpPr>
          <p:nvPr>
            <p:ph type="subTitle" idx="1"/>
          </p:nvPr>
        </p:nvSpPr>
        <p:spPr>
          <a:xfrm>
            <a:off x="274320" y="71834"/>
            <a:ext cx="11658600" cy="631031"/>
          </a:xfrm>
        </p:spPr>
        <p:txBody>
          <a:bodyPr>
            <a:noAutofit/>
          </a:bodyPr>
          <a:lstStyle/>
          <a:p>
            <a:r>
              <a:rPr lang="en-US" sz="4800" b="1">
                <a:latin typeface="Times New Roman" panose="02020603050405020304" pitchFamily="18" charset="0"/>
                <a:cs typeface="Times New Roman" panose="02020603050405020304" pitchFamily="18" charset="0"/>
              </a:rPr>
              <a:t>Effects of Network Latency On Games </a:t>
            </a:r>
          </a:p>
        </p:txBody>
      </p:sp>
      <p:sp>
        <p:nvSpPr>
          <p:cNvPr id="2" name="Line 6">
            <a:extLst>
              <a:ext uri="{FF2B5EF4-FFF2-40B4-BE49-F238E27FC236}">
                <a16:creationId xmlns:a16="http://schemas.microsoft.com/office/drawing/2014/main" id="{71E6F7A3-D168-8663-33D7-40E857F88B6E}"/>
              </a:ext>
            </a:extLst>
          </p:cNvPr>
          <p:cNvSpPr>
            <a:spLocks noChangeShapeType="1"/>
          </p:cNvSpPr>
          <p:nvPr/>
        </p:nvSpPr>
        <p:spPr bwMode="auto">
          <a:xfrm flipH="1">
            <a:off x="3981300" y="2542518"/>
            <a:ext cx="0" cy="30078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 name="Line 7">
            <a:extLst>
              <a:ext uri="{FF2B5EF4-FFF2-40B4-BE49-F238E27FC236}">
                <a16:creationId xmlns:a16="http://schemas.microsoft.com/office/drawing/2014/main" id="{6689DD08-2233-975A-1ED9-2C74055E0525}"/>
              </a:ext>
            </a:extLst>
          </p:cNvPr>
          <p:cNvSpPr>
            <a:spLocks noChangeShapeType="1"/>
          </p:cNvSpPr>
          <p:nvPr/>
        </p:nvSpPr>
        <p:spPr bwMode="auto">
          <a:xfrm flipH="1">
            <a:off x="5896501" y="2463144"/>
            <a:ext cx="3" cy="308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4" name="Group 44">
            <a:extLst>
              <a:ext uri="{FF2B5EF4-FFF2-40B4-BE49-F238E27FC236}">
                <a16:creationId xmlns:a16="http://schemas.microsoft.com/office/drawing/2014/main" id="{58276B06-0B79-B95D-6F17-A5195851A27B}"/>
              </a:ext>
            </a:extLst>
          </p:cNvPr>
          <p:cNvGrpSpPr>
            <a:grpSpLocks/>
          </p:cNvGrpSpPr>
          <p:nvPr/>
        </p:nvGrpSpPr>
        <p:grpSpPr bwMode="auto">
          <a:xfrm>
            <a:off x="4736391" y="5066715"/>
            <a:ext cx="522288" cy="447675"/>
            <a:chOff x="2890" y="2884"/>
            <a:chExt cx="329" cy="282"/>
          </a:xfrm>
        </p:grpSpPr>
        <p:sp>
          <p:nvSpPr>
            <p:cNvPr id="5" name="Text Box 8">
              <a:extLst>
                <a:ext uri="{FF2B5EF4-FFF2-40B4-BE49-F238E27FC236}">
                  <a16:creationId xmlns:a16="http://schemas.microsoft.com/office/drawing/2014/main" id="{B8399721-042C-B34B-92D4-24C523D08440}"/>
                </a:ext>
              </a:extLst>
            </p:cNvPr>
            <p:cNvSpPr txBox="1">
              <a:spLocks noChangeArrowheads="1"/>
            </p:cNvSpPr>
            <p:nvPr/>
          </p:nvSpPr>
          <p:spPr bwMode="auto">
            <a:xfrm>
              <a:off x="2890" y="2884"/>
              <a:ext cx="3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dirty="0">
                  <a:cs typeface="Times New Roman" panose="02020603050405020304" pitchFamily="18" charset="0"/>
                </a:rPr>
                <a:t>Time</a:t>
              </a:r>
            </a:p>
          </p:txBody>
        </p:sp>
        <p:sp>
          <p:nvSpPr>
            <p:cNvPr id="6" name="Line 9">
              <a:extLst>
                <a:ext uri="{FF2B5EF4-FFF2-40B4-BE49-F238E27FC236}">
                  <a16:creationId xmlns:a16="http://schemas.microsoft.com/office/drawing/2014/main" id="{F8D94DBE-FDB5-24EF-20C3-1F119988B1A2}"/>
                </a:ext>
              </a:extLst>
            </p:cNvPr>
            <p:cNvSpPr>
              <a:spLocks noChangeShapeType="1"/>
            </p:cNvSpPr>
            <p:nvPr/>
          </p:nvSpPr>
          <p:spPr bwMode="auto">
            <a:xfrm>
              <a:off x="3050" y="3072"/>
              <a:ext cx="0" cy="9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2" name="Line 27">
            <a:extLst>
              <a:ext uri="{FF2B5EF4-FFF2-40B4-BE49-F238E27FC236}">
                <a16:creationId xmlns:a16="http://schemas.microsoft.com/office/drawing/2014/main" id="{1B6C44EB-53CA-D273-1365-16CEDB70AF60}"/>
              </a:ext>
            </a:extLst>
          </p:cNvPr>
          <p:cNvSpPr>
            <a:spLocks noChangeShapeType="1"/>
          </p:cNvSpPr>
          <p:nvPr/>
        </p:nvSpPr>
        <p:spPr bwMode="auto">
          <a:xfrm flipH="1">
            <a:off x="9077301" y="2542518"/>
            <a:ext cx="26895" cy="30078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26" name="Group 41">
            <a:extLst>
              <a:ext uri="{FF2B5EF4-FFF2-40B4-BE49-F238E27FC236}">
                <a16:creationId xmlns:a16="http://schemas.microsoft.com/office/drawing/2014/main" id="{15D447F1-C285-A18A-402F-F3C6BA79DEDB}"/>
              </a:ext>
            </a:extLst>
          </p:cNvPr>
          <p:cNvGrpSpPr>
            <a:grpSpLocks/>
          </p:cNvGrpSpPr>
          <p:nvPr/>
        </p:nvGrpSpPr>
        <p:grpSpPr bwMode="auto">
          <a:xfrm>
            <a:off x="4016831" y="2876911"/>
            <a:ext cx="1857910" cy="633761"/>
            <a:chOff x="2486025" y="3203575"/>
            <a:chExt cx="2438400" cy="873751"/>
          </a:xfrm>
        </p:grpSpPr>
        <p:sp>
          <p:nvSpPr>
            <p:cNvPr id="27" name="Line 18">
              <a:extLst>
                <a:ext uri="{FF2B5EF4-FFF2-40B4-BE49-F238E27FC236}">
                  <a16:creationId xmlns:a16="http://schemas.microsoft.com/office/drawing/2014/main" id="{882E1903-2E4F-6B00-ED57-5ADE399AFA73}"/>
                </a:ext>
              </a:extLst>
            </p:cNvPr>
            <p:cNvSpPr>
              <a:spLocks noChangeShapeType="1"/>
            </p:cNvSpPr>
            <p:nvPr/>
          </p:nvSpPr>
          <p:spPr bwMode="auto">
            <a:xfrm flipH="1" flipV="1">
              <a:off x="2486025" y="3203575"/>
              <a:ext cx="2438400" cy="76200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 name="Text Box 40">
              <a:extLst>
                <a:ext uri="{FF2B5EF4-FFF2-40B4-BE49-F238E27FC236}">
                  <a16:creationId xmlns:a16="http://schemas.microsoft.com/office/drawing/2014/main" id="{A6680FDA-37B9-443E-E055-1AF3DBD0A809}"/>
                </a:ext>
              </a:extLst>
            </p:cNvPr>
            <p:cNvSpPr txBox="1">
              <a:spLocks noChangeArrowheads="1"/>
            </p:cNvSpPr>
            <p:nvPr/>
          </p:nvSpPr>
          <p:spPr bwMode="auto">
            <a:xfrm>
              <a:off x="2804945" y="3355975"/>
              <a:ext cx="1673570" cy="721351"/>
            </a:xfrm>
            <a:prstGeom prst="rect">
              <a:avLst/>
            </a:prstGeom>
            <a:solidFill>
              <a:schemeClr val="bg1"/>
            </a:solidFill>
            <a:ln w="12700" cap="rnd">
              <a:solidFill>
                <a:schemeClr val="tx1"/>
              </a:solidFill>
              <a:prstDash val="sysDot"/>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a:cs typeface="Times New Roman" panose="02020603050405020304" pitchFamily="18" charset="0"/>
                </a:rPr>
                <a:t>Message:</a:t>
              </a:r>
            </a:p>
            <a:p>
              <a:pPr algn="ctr" eaLnBrk="1" hangingPunct="1"/>
              <a:r>
                <a:rPr lang="en-US" sz="1400" b="1">
                  <a:solidFill>
                    <a:srgbClr val="009900"/>
                  </a:solidFill>
                  <a:cs typeface="Times New Roman" panose="02020603050405020304" pitchFamily="18" charset="0"/>
                </a:rPr>
                <a:t>Client 1 move</a:t>
              </a:r>
            </a:p>
          </p:txBody>
        </p:sp>
      </p:grpSp>
      <p:pic>
        <p:nvPicPr>
          <p:cNvPr id="35" name="Picture 4" descr="Gaming - Free computer icons">
            <a:extLst>
              <a:ext uri="{FF2B5EF4-FFF2-40B4-BE49-F238E27FC236}">
                <a16:creationId xmlns:a16="http://schemas.microsoft.com/office/drawing/2014/main" id="{0220798C-6AB0-AA1E-1570-9CBEFF6F3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76503" y="1519080"/>
            <a:ext cx="823913" cy="82391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Server - Free gaming icons">
            <a:extLst>
              <a:ext uri="{FF2B5EF4-FFF2-40B4-BE49-F238E27FC236}">
                <a16:creationId xmlns:a16="http://schemas.microsoft.com/office/drawing/2014/main" id="{9C2FD8A0-A45C-AD73-E098-0E11E6078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8809" y="1459358"/>
            <a:ext cx="1080586" cy="10805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Gaming - Free computer icons">
            <a:extLst>
              <a:ext uri="{FF2B5EF4-FFF2-40B4-BE49-F238E27FC236}">
                <a16:creationId xmlns:a16="http://schemas.microsoft.com/office/drawing/2014/main" id="{D37AA24C-0F6A-9778-597B-D43B9028D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1738" y="1519081"/>
            <a:ext cx="823913" cy="82391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B1928944-9E92-80DE-E2D2-47E2B240D0D4}"/>
              </a:ext>
            </a:extLst>
          </p:cNvPr>
          <p:cNvSpPr txBox="1"/>
          <p:nvPr/>
        </p:nvSpPr>
        <p:spPr>
          <a:xfrm>
            <a:off x="3487561" y="1149015"/>
            <a:ext cx="1247457" cy="461665"/>
          </a:xfrm>
          <a:prstGeom prst="rect">
            <a:avLst/>
          </a:prstGeom>
          <a:noFill/>
        </p:spPr>
        <p:txBody>
          <a:bodyPr wrap="none" rtlCol="0">
            <a:spAutoFit/>
          </a:bodyPr>
          <a:lstStyle/>
          <a:p>
            <a:r>
              <a:rPr lang="en-US" sz="2400" b="1">
                <a:solidFill>
                  <a:srgbClr val="00B050"/>
                </a:solidFill>
                <a:latin typeface="Times New Roman" panose="02020603050405020304" pitchFamily="18" charset="0"/>
                <a:cs typeface="Times New Roman" panose="02020603050405020304" pitchFamily="18" charset="0"/>
              </a:rPr>
              <a:t>Client 1</a:t>
            </a:r>
          </a:p>
        </p:txBody>
      </p:sp>
      <p:sp>
        <p:nvSpPr>
          <p:cNvPr id="39" name="TextBox 38">
            <a:extLst>
              <a:ext uri="{FF2B5EF4-FFF2-40B4-BE49-F238E27FC236}">
                <a16:creationId xmlns:a16="http://schemas.microsoft.com/office/drawing/2014/main" id="{412CEE44-D764-7263-65AA-59D1FCA9BDC0}"/>
              </a:ext>
            </a:extLst>
          </p:cNvPr>
          <p:cNvSpPr txBox="1"/>
          <p:nvPr/>
        </p:nvSpPr>
        <p:spPr>
          <a:xfrm>
            <a:off x="8446057" y="1149014"/>
            <a:ext cx="1244251" cy="461665"/>
          </a:xfrm>
          <a:prstGeom prst="rect">
            <a:avLst/>
          </a:prstGeom>
          <a:noFill/>
        </p:spPr>
        <p:txBody>
          <a:bodyPr wrap="none" rtlCol="0">
            <a:spAutoFit/>
          </a:bodyPr>
          <a:lstStyle/>
          <a:p>
            <a:r>
              <a:rPr lang="en-US" sz="2400" b="1">
                <a:solidFill>
                  <a:srgbClr val="0070C0"/>
                </a:solidFill>
                <a:latin typeface="Times New Roman" panose="02020603050405020304" pitchFamily="18" charset="0"/>
                <a:cs typeface="Times New Roman" panose="02020603050405020304" pitchFamily="18" charset="0"/>
              </a:rPr>
              <a:t>Client 2</a:t>
            </a:r>
          </a:p>
        </p:txBody>
      </p:sp>
      <p:sp>
        <p:nvSpPr>
          <p:cNvPr id="40" name="TextBox 39">
            <a:extLst>
              <a:ext uri="{FF2B5EF4-FFF2-40B4-BE49-F238E27FC236}">
                <a16:creationId xmlns:a16="http://schemas.microsoft.com/office/drawing/2014/main" id="{4CA69AA3-9BC8-39E9-C85E-4A1FB02340AA}"/>
              </a:ext>
            </a:extLst>
          </p:cNvPr>
          <p:cNvSpPr txBox="1"/>
          <p:nvPr/>
        </p:nvSpPr>
        <p:spPr>
          <a:xfrm>
            <a:off x="5359841" y="1150241"/>
            <a:ext cx="1074333"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Server</a:t>
            </a:r>
          </a:p>
        </p:txBody>
      </p:sp>
      <p:grpSp>
        <p:nvGrpSpPr>
          <p:cNvPr id="41" name="Group 41">
            <a:extLst>
              <a:ext uri="{FF2B5EF4-FFF2-40B4-BE49-F238E27FC236}">
                <a16:creationId xmlns:a16="http://schemas.microsoft.com/office/drawing/2014/main" id="{26B39CA3-45E1-9EED-56F6-2D34520383F1}"/>
              </a:ext>
            </a:extLst>
          </p:cNvPr>
          <p:cNvGrpSpPr>
            <a:grpSpLocks/>
          </p:cNvGrpSpPr>
          <p:nvPr/>
        </p:nvGrpSpPr>
        <p:grpSpPr bwMode="auto">
          <a:xfrm>
            <a:off x="5909074" y="3450829"/>
            <a:ext cx="3166939" cy="885117"/>
            <a:chOff x="2486025" y="3203575"/>
            <a:chExt cx="2438400" cy="762000"/>
          </a:xfrm>
        </p:grpSpPr>
        <p:sp>
          <p:nvSpPr>
            <p:cNvPr id="42" name="Line 18">
              <a:extLst>
                <a:ext uri="{FF2B5EF4-FFF2-40B4-BE49-F238E27FC236}">
                  <a16:creationId xmlns:a16="http://schemas.microsoft.com/office/drawing/2014/main" id="{C9B3E5BC-D4EA-44B3-B20E-ED675F94F034}"/>
                </a:ext>
              </a:extLst>
            </p:cNvPr>
            <p:cNvSpPr>
              <a:spLocks noChangeShapeType="1"/>
            </p:cNvSpPr>
            <p:nvPr/>
          </p:nvSpPr>
          <p:spPr bwMode="auto">
            <a:xfrm flipH="1" flipV="1">
              <a:off x="2486025" y="3203575"/>
              <a:ext cx="2438400" cy="76200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3" name="Text Box 40">
              <a:extLst>
                <a:ext uri="{FF2B5EF4-FFF2-40B4-BE49-F238E27FC236}">
                  <a16:creationId xmlns:a16="http://schemas.microsoft.com/office/drawing/2014/main" id="{8BE4C57E-ED97-0385-FE88-570CEC198381}"/>
                </a:ext>
              </a:extLst>
            </p:cNvPr>
            <p:cNvSpPr txBox="1">
              <a:spLocks noChangeArrowheads="1"/>
            </p:cNvSpPr>
            <p:nvPr/>
          </p:nvSpPr>
          <p:spPr bwMode="auto">
            <a:xfrm>
              <a:off x="3131691" y="3355975"/>
              <a:ext cx="1020075" cy="450442"/>
            </a:xfrm>
            <a:prstGeom prst="rect">
              <a:avLst/>
            </a:prstGeom>
            <a:solidFill>
              <a:schemeClr val="bg1"/>
            </a:solidFill>
            <a:ln w="12700" cap="rnd">
              <a:solidFill>
                <a:schemeClr val="tx1"/>
              </a:solidFill>
              <a:prstDash val="sysDot"/>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a:cs typeface="Times New Roman" panose="02020603050405020304" pitchFamily="18" charset="0"/>
                </a:rPr>
                <a:t>Message:</a:t>
              </a:r>
            </a:p>
            <a:p>
              <a:pPr algn="ctr" eaLnBrk="1" hangingPunct="1"/>
              <a:r>
                <a:rPr lang="en-US" sz="1400" b="1">
                  <a:solidFill>
                    <a:srgbClr val="009900"/>
                  </a:solidFill>
                  <a:cs typeface="Times New Roman" panose="02020603050405020304" pitchFamily="18" charset="0"/>
                </a:rPr>
                <a:t>Client 1 move </a:t>
              </a:r>
            </a:p>
          </p:txBody>
        </p:sp>
      </p:grpSp>
      <p:grpSp>
        <p:nvGrpSpPr>
          <p:cNvPr id="52" name="Group 51">
            <a:extLst>
              <a:ext uri="{FF2B5EF4-FFF2-40B4-BE49-F238E27FC236}">
                <a16:creationId xmlns:a16="http://schemas.microsoft.com/office/drawing/2014/main" id="{ED7A6FC8-FFD5-A000-4840-3DDDF551B3F2}"/>
              </a:ext>
            </a:extLst>
          </p:cNvPr>
          <p:cNvGrpSpPr/>
          <p:nvPr/>
        </p:nvGrpSpPr>
        <p:grpSpPr>
          <a:xfrm>
            <a:off x="3029677" y="2696043"/>
            <a:ext cx="766517" cy="770227"/>
            <a:chOff x="3029677" y="2634258"/>
            <a:chExt cx="766517" cy="770227"/>
          </a:xfrm>
        </p:grpSpPr>
        <p:sp>
          <p:nvSpPr>
            <p:cNvPr id="45" name="Rectangle 44">
              <a:extLst>
                <a:ext uri="{FF2B5EF4-FFF2-40B4-BE49-F238E27FC236}">
                  <a16:creationId xmlns:a16="http://schemas.microsoft.com/office/drawing/2014/main" id="{04234081-41A4-ED46-D0DB-C4C6FB64A389}"/>
                </a:ext>
              </a:extLst>
            </p:cNvPr>
            <p:cNvSpPr/>
            <p:nvPr/>
          </p:nvSpPr>
          <p:spPr>
            <a:xfrm>
              <a:off x="3029677" y="2634258"/>
              <a:ext cx="766517" cy="77022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7" name="Graphic 46" descr="Badge with solid fill">
              <a:extLst>
                <a:ext uri="{FF2B5EF4-FFF2-40B4-BE49-F238E27FC236}">
                  <a16:creationId xmlns:a16="http://schemas.microsoft.com/office/drawing/2014/main" id="{60ADE6FB-BADA-E04C-F06E-C069AD53A4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49334" y="3052035"/>
              <a:ext cx="331432" cy="331432"/>
            </a:xfrm>
            <a:prstGeom prst="rect">
              <a:avLst/>
            </a:prstGeom>
          </p:spPr>
        </p:pic>
        <p:pic>
          <p:nvPicPr>
            <p:cNvPr id="49" name="Graphic 48" descr="Badge 1 with solid fill">
              <a:extLst>
                <a:ext uri="{FF2B5EF4-FFF2-40B4-BE49-F238E27FC236}">
                  <a16:creationId xmlns:a16="http://schemas.microsoft.com/office/drawing/2014/main" id="{31DD59BD-D44F-6035-25E8-6F82EB2B64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42247" y="2657555"/>
              <a:ext cx="345607" cy="345607"/>
            </a:xfrm>
            <a:prstGeom prst="rect">
              <a:avLst/>
            </a:prstGeom>
          </p:spPr>
        </p:pic>
      </p:grpSp>
      <p:grpSp>
        <p:nvGrpSpPr>
          <p:cNvPr id="65" name="Group 64">
            <a:extLst>
              <a:ext uri="{FF2B5EF4-FFF2-40B4-BE49-F238E27FC236}">
                <a16:creationId xmlns:a16="http://schemas.microsoft.com/office/drawing/2014/main" id="{0EB05E6D-00F4-9877-3799-341BF8C051BA}"/>
              </a:ext>
            </a:extLst>
          </p:cNvPr>
          <p:cNvGrpSpPr/>
          <p:nvPr/>
        </p:nvGrpSpPr>
        <p:grpSpPr>
          <a:xfrm>
            <a:off x="3022513" y="3640508"/>
            <a:ext cx="766517" cy="770227"/>
            <a:chOff x="3029677" y="2634258"/>
            <a:chExt cx="766517" cy="770227"/>
          </a:xfrm>
        </p:grpSpPr>
        <p:sp>
          <p:nvSpPr>
            <p:cNvPr id="66" name="Rectangle 65">
              <a:extLst>
                <a:ext uri="{FF2B5EF4-FFF2-40B4-BE49-F238E27FC236}">
                  <a16:creationId xmlns:a16="http://schemas.microsoft.com/office/drawing/2014/main" id="{C475F43C-F1A5-9209-EDB4-ED41B2763447}"/>
                </a:ext>
              </a:extLst>
            </p:cNvPr>
            <p:cNvSpPr/>
            <p:nvPr/>
          </p:nvSpPr>
          <p:spPr>
            <a:xfrm>
              <a:off x="3029677" y="2634258"/>
              <a:ext cx="766517" cy="77022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67" name="Graphic 66" descr="Badge with solid fill">
              <a:extLst>
                <a:ext uri="{FF2B5EF4-FFF2-40B4-BE49-F238E27FC236}">
                  <a16:creationId xmlns:a16="http://schemas.microsoft.com/office/drawing/2014/main" id="{814E847F-FA15-7C92-1DAE-22E59B6EE7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49334" y="3052035"/>
              <a:ext cx="331432" cy="331432"/>
            </a:xfrm>
            <a:prstGeom prst="rect">
              <a:avLst/>
            </a:prstGeom>
          </p:spPr>
        </p:pic>
        <p:pic>
          <p:nvPicPr>
            <p:cNvPr id="68" name="Graphic 67" descr="Badge 1 with solid fill">
              <a:extLst>
                <a:ext uri="{FF2B5EF4-FFF2-40B4-BE49-F238E27FC236}">
                  <a16:creationId xmlns:a16="http://schemas.microsoft.com/office/drawing/2014/main" id="{3E85244B-AEDB-89DB-0F06-E8A22E1F84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45091" y="2657555"/>
              <a:ext cx="345607" cy="345607"/>
            </a:xfrm>
            <a:prstGeom prst="rect">
              <a:avLst/>
            </a:prstGeom>
          </p:spPr>
        </p:pic>
      </p:grpSp>
      <p:grpSp>
        <p:nvGrpSpPr>
          <p:cNvPr id="69" name="Group 68">
            <a:extLst>
              <a:ext uri="{FF2B5EF4-FFF2-40B4-BE49-F238E27FC236}">
                <a16:creationId xmlns:a16="http://schemas.microsoft.com/office/drawing/2014/main" id="{1DCB2820-1A36-FFCB-C79C-D4CAF43EE9C8}"/>
              </a:ext>
            </a:extLst>
          </p:cNvPr>
          <p:cNvGrpSpPr/>
          <p:nvPr/>
        </p:nvGrpSpPr>
        <p:grpSpPr>
          <a:xfrm>
            <a:off x="3022513" y="4584974"/>
            <a:ext cx="766517" cy="770227"/>
            <a:chOff x="3029677" y="2634258"/>
            <a:chExt cx="766517" cy="770227"/>
          </a:xfrm>
        </p:grpSpPr>
        <p:sp>
          <p:nvSpPr>
            <p:cNvPr id="70" name="Rectangle 69">
              <a:extLst>
                <a:ext uri="{FF2B5EF4-FFF2-40B4-BE49-F238E27FC236}">
                  <a16:creationId xmlns:a16="http://schemas.microsoft.com/office/drawing/2014/main" id="{250F2212-10A4-3D2E-CD76-ED76A9CD8BDB}"/>
                </a:ext>
              </a:extLst>
            </p:cNvPr>
            <p:cNvSpPr/>
            <p:nvPr/>
          </p:nvSpPr>
          <p:spPr>
            <a:xfrm>
              <a:off x="3029677" y="2634258"/>
              <a:ext cx="766517" cy="77022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1" name="Graphic 70" descr="Badge with solid fill">
              <a:extLst>
                <a:ext uri="{FF2B5EF4-FFF2-40B4-BE49-F238E27FC236}">
                  <a16:creationId xmlns:a16="http://schemas.microsoft.com/office/drawing/2014/main" id="{33923EB6-20B4-DAE7-E4BF-B6920C8402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49334" y="3052035"/>
              <a:ext cx="331432" cy="331432"/>
            </a:xfrm>
            <a:prstGeom prst="rect">
              <a:avLst/>
            </a:prstGeom>
          </p:spPr>
        </p:pic>
        <p:pic>
          <p:nvPicPr>
            <p:cNvPr id="72" name="Graphic 71" descr="Badge 1 with solid fill">
              <a:extLst>
                <a:ext uri="{FF2B5EF4-FFF2-40B4-BE49-F238E27FC236}">
                  <a16:creationId xmlns:a16="http://schemas.microsoft.com/office/drawing/2014/main" id="{63684ED3-AA93-E12A-5ED9-63C1ED2642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45091" y="2657555"/>
              <a:ext cx="345607" cy="345607"/>
            </a:xfrm>
            <a:prstGeom prst="rect">
              <a:avLst/>
            </a:prstGeom>
          </p:spPr>
        </p:pic>
      </p:grpSp>
      <p:grpSp>
        <p:nvGrpSpPr>
          <p:cNvPr id="73" name="Group 72">
            <a:extLst>
              <a:ext uri="{FF2B5EF4-FFF2-40B4-BE49-F238E27FC236}">
                <a16:creationId xmlns:a16="http://schemas.microsoft.com/office/drawing/2014/main" id="{5DA4002B-75ED-D0A8-232E-A59C0A98C914}"/>
              </a:ext>
            </a:extLst>
          </p:cNvPr>
          <p:cNvGrpSpPr/>
          <p:nvPr/>
        </p:nvGrpSpPr>
        <p:grpSpPr>
          <a:xfrm>
            <a:off x="9294211" y="2706983"/>
            <a:ext cx="766517" cy="770227"/>
            <a:chOff x="3029677" y="2634258"/>
            <a:chExt cx="766517" cy="770227"/>
          </a:xfrm>
        </p:grpSpPr>
        <p:sp>
          <p:nvSpPr>
            <p:cNvPr id="74" name="Rectangle 73">
              <a:extLst>
                <a:ext uri="{FF2B5EF4-FFF2-40B4-BE49-F238E27FC236}">
                  <a16:creationId xmlns:a16="http://schemas.microsoft.com/office/drawing/2014/main" id="{5EED74CF-16A0-2BF4-0B01-E5EF080B29EB}"/>
                </a:ext>
              </a:extLst>
            </p:cNvPr>
            <p:cNvSpPr/>
            <p:nvPr/>
          </p:nvSpPr>
          <p:spPr>
            <a:xfrm>
              <a:off x="3029677" y="2634258"/>
              <a:ext cx="766517" cy="77022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5" name="Graphic 74" descr="Badge with solid fill">
              <a:extLst>
                <a:ext uri="{FF2B5EF4-FFF2-40B4-BE49-F238E27FC236}">
                  <a16:creationId xmlns:a16="http://schemas.microsoft.com/office/drawing/2014/main" id="{E5C3CCEE-B076-1A03-FEF8-47301DA641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49334" y="3052035"/>
              <a:ext cx="331432" cy="331432"/>
            </a:xfrm>
            <a:prstGeom prst="rect">
              <a:avLst/>
            </a:prstGeom>
          </p:spPr>
        </p:pic>
        <p:pic>
          <p:nvPicPr>
            <p:cNvPr id="76" name="Graphic 75" descr="Badge 1 with solid fill">
              <a:extLst>
                <a:ext uri="{FF2B5EF4-FFF2-40B4-BE49-F238E27FC236}">
                  <a16:creationId xmlns:a16="http://schemas.microsoft.com/office/drawing/2014/main" id="{8774FB34-684D-CEFF-2272-23213EFD82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42247" y="2657555"/>
              <a:ext cx="345607" cy="345607"/>
            </a:xfrm>
            <a:prstGeom prst="rect">
              <a:avLst/>
            </a:prstGeom>
          </p:spPr>
        </p:pic>
      </p:grpSp>
      <p:grpSp>
        <p:nvGrpSpPr>
          <p:cNvPr id="77" name="Group 76">
            <a:extLst>
              <a:ext uri="{FF2B5EF4-FFF2-40B4-BE49-F238E27FC236}">
                <a16:creationId xmlns:a16="http://schemas.microsoft.com/office/drawing/2014/main" id="{6668E1CF-8B64-68A2-34B3-5072B490A7DB}"/>
              </a:ext>
            </a:extLst>
          </p:cNvPr>
          <p:cNvGrpSpPr/>
          <p:nvPr/>
        </p:nvGrpSpPr>
        <p:grpSpPr>
          <a:xfrm>
            <a:off x="9294210" y="3627681"/>
            <a:ext cx="766517" cy="770227"/>
            <a:chOff x="3029677" y="2634258"/>
            <a:chExt cx="766517" cy="770227"/>
          </a:xfrm>
        </p:grpSpPr>
        <p:sp>
          <p:nvSpPr>
            <p:cNvPr id="78" name="Rectangle 77">
              <a:extLst>
                <a:ext uri="{FF2B5EF4-FFF2-40B4-BE49-F238E27FC236}">
                  <a16:creationId xmlns:a16="http://schemas.microsoft.com/office/drawing/2014/main" id="{642D48CD-8FED-B8E0-E316-CAC53C57C9DB}"/>
                </a:ext>
              </a:extLst>
            </p:cNvPr>
            <p:cNvSpPr/>
            <p:nvPr/>
          </p:nvSpPr>
          <p:spPr>
            <a:xfrm>
              <a:off x="3029677" y="2634258"/>
              <a:ext cx="766517" cy="77022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9" name="Graphic 78" descr="Badge with solid fill">
              <a:extLst>
                <a:ext uri="{FF2B5EF4-FFF2-40B4-BE49-F238E27FC236}">
                  <a16:creationId xmlns:a16="http://schemas.microsoft.com/office/drawing/2014/main" id="{7959DCC3-C609-A27D-BE85-30BDB3E735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49334" y="3052035"/>
              <a:ext cx="331432" cy="331432"/>
            </a:xfrm>
            <a:prstGeom prst="rect">
              <a:avLst/>
            </a:prstGeom>
          </p:spPr>
        </p:pic>
        <p:pic>
          <p:nvPicPr>
            <p:cNvPr id="80" name="Graphic 79" descr="Badge 1 with solid fill">
              <a:extLst>
                <a:ext uri="{FF2B5EF4-FFF2-40B4-BE49-F238E27FC236}">
                  <a16:creationId xmlns:a16="http://schemas.microsoft.com/office/drawing/2014/main" id="{211BAFEA-FBDC-5E65-B922-8E01501E34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42247" y="2657555"/>
              <a:ext cx="345607" cy="345607"/>
            </a:xfrm>
            <a:prstGeom prst="rect">
              <a:avLst/>
            </a:prstGeom>
          </p:spPr>
        </p:pic>
      </p:grpSp>
      <p:grpSp>
        <p:nvGrpSpPr>
          <p:cNvPr id="81" name="Group 80">
            <a:extLst>
              <a:ext uri="{FF2B5EF4-FFF2-40B4-BE49-F238E27FC236}">
                <a16:creationId xmlns:a16="http://schemas.microsoft.com/office/drawing/2014/main" id="{E8EA7131-60F3-D24C-8854-69713D192320}"/>
              </a:ext>
            </a:extLst>
          </p:cNvPr>
          <p:cNvGrpSpPr/>
          <p:nvPr/>
        </p:nvGrpSpPr>
        <p:grpSpPr>
          <a:xfrm>
            <a:off x="9294209" y="4545335"/>
            <a:ext cx="766517" cy="770227"/>
            <a:chOff x="3029677" y="2634258"/>
            <a:chExt cx="766517" cy="770227"/>
          </a:xfrm>
        </p:grpSpPr>
        <p:sp>
          <p:nvSpPr>
            <p:cNvPr id="82" name="Rectangle 81">
              <a:extLst>
                <a:ext uri="{FF2B5EF4-FFF2-40B4-BE49-F238E27FC236}">
                  <a16:creationId xmlns:a16="http://schemas.microsoft.com/office/drawing/2014/main" id="{11E314C6-095E-A597-9E1C-4FC20AD04A1B}"/>
                </a:ext>
              </a:extLst>
            </p:cNvPr>
            <p:cNvSpPr/>
            <p:nvPr/>
          </p:nvSpPr>
          <p:spPr>
            <a:xfrm>
              <a:off x="3029677" y="2634258"/>
              <a:ext cx="766517" cy="77022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3" name="Graphic 82" descr="Badge with solid fill">
              <a:extLst>
                <a:ext uri="{FF2B5EF4-FFF2-40B4-BE49-F238E27FC236}">
                  <a16:creationId xmlns:a16="http://schemas.microsoft.com/office/drawing/2014/main" id="{47A151BF-F7FB-8E3D-5B66-9355681144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49334" y="3052035"/>
              <a:ext cx="331432" cy="331432"/>
            </a:xfrm>
            <a:prstGeom prst="rect">
              <a:avLst/>
            </a:prstGeom>
          </p:spPr>
        </p:pic>
        <p:pic>
          <p:nvPicPr>
            <p:cNvPr id="84" name="Graphic 83" descr="Badge 1 with solid fill">
              <a:extLst>
                <a:ext uri="{FF2B5EF4-FFF2-40B4-BE49-F238E27FC236}">
                  <a16:creationId xmlns:a16="http://schemas.microsoft.com/office/drawing/2014/main" id="{4EF6CBDB-F767-39F5-929B-770FC62F4C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45091" y="2657555"/>
              <a:ext cx="345607" cy="345607"/>
            </a:xfrm>
            <a:prstGeom prst="rect">
              <a:avLst/>
            </a:prstGeom>
          </p:spPr>
        </p:pic>
      </p:grpSp>
      <p:sp>
        <p:nvSpPr>
          <p:cNvPr id="86" name="TextBox 85">
            <a:extLst>
              <a:ext uri="{FF2B5EF4-FFF2-40B4-BE49-F238E27FC236}">
                <a16:creationId xmlns:a16="http://schemas.microsoft.com/office/drawing/2014/main" id="{9B428338-CB89-79EE-3826-B87589F34085}"/>
              </a:ext>
            </a:extLst>
          </p:cNvPr>
          <p:cNvSpPr txBox="1"/>
          <p:nvPr/>
        </p:nvSpPr>
        <p:spPr>
          <a:xfrm>
            <a:off x="4239983" y="2321483"/>
            <a:ext cx="1606971" cy="523220"/>
          </a:xfrm>
          <a:prstGeom prst="rect">
            <a:avLst/>
          </a:prstGeom>
          <a:noFill/>
        </p:spPr>
        <p:txBody>
          <a:bodyPr wrap="square">
            <a:spAutoFit/>
          </a:bodyPr>
          <a:lstStyle/>
          <a:p>
            <a:pPr algn="ctr" eaLnBrk="1" hangingPunct="1"/>
            <a:r>
              <a:rPr lang="en-US" sz="1400">
                <a:latin typeface="Times New Roman" panose="02020603050405020304" pitchFamily="18" charset="0"/>
                <a:cs typeface="Times New Roman" panose="02020603050405020304" pitchFamily="18" charset="0"/>
              </a:rPr>
              <a:t>Client 1 </a:t>
            </a:r>
          </a:p>
          <a:p>
            <a:pPr algn="ctr" eaLnBrk="1" hangingPunct="1"/>
            <a:r>
              <a:rPr lang="en-US" sz="1400" b="1">
                <a:latin typeface="Times New Roman" panose="02020603050405020304" pitchFamily="18" charset="0"/>
                <a:cs typeface="Times New Roman" panose="02020603050405020304" pitchFamily="18" charset="0"/>
              </a:rPr>
              <a:t>Moves Avatar</a:t>
            </a:r>
          </a:p>
        </p:txBody>
      </p:sp>
      <p:cxnSp>
        <p:nvCxnSpPr>
          <p:cNvPr id="88" name="Straight Arrow Connector 87">
            <a:extLst>
              <a:ext uri="{FF2B5EF4-FFF2-40B4-BE49-F238E27FC236}">
                <a16:creationId xmlns:a16="http://schemas.microsoft.com/office/drawing/2014/main" id="{AFEBB49C-B3DE-1887-C47D-20A47EB4806F}"/>
              </a:ext>
            </a:extLst>
          </p:cNvPr>
          <p:cNvCxnSpPr>
            <a:cxnSpLocks/>
          </p:cNvCxnSpPr>
          <p:nvPr/>
        </p:nvCxnSpPr>
        <p:spPr>
          <a:xfrm flipH="1">
            <a:off x="4015672" y="2596618"/>
            <a:ext cx="427357" cy="257037"/>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BD1D2041-989A-2D5C-471D-AB708F6DCA0A}"/>
              </a:ext>
            </a:extLst>
          </p:cNvPr>
          <p:cNvSpPr txBox="1"/>
          <p:nvPr/>
        </p:nvSpPr>
        <p:spPr>
          <a:xfrm>
            <a:off x="7349976" y="4572028"/>
            <a:ext cx="1390630" cy="523220"/>
          </a:xfrm>
          <a:prstGeom prst="rect">
            <a:avLst/>
          </a:prstGeom>
          <a:noFill/>
        </p:spPr>
        <p:txBody>
          <a:bodyPr wrap="square">
            <a:spAutoFit/>
          </a:bodyPr>
          <a:lstStyle/>
          <a:p>
            <a:pPr algn="ctr" eaLnBrk="1" hangingPunct="1"/>
            <a:r>
              <a:rPr lang="en-US" sz="1400">
                <a:latin typeface="Times New Roman" panose="02020603050405020304" pitchFamily="18" charset="0"/>
                <a:cs typeface="Times New Roman" panose="02020603050405020304" pitchFamily="18" charset="0"/>
              </a:rPr>
              <a:t>Client 2 </a:t>
            </a:r>
          </a:p>
          <a:p>
            <a:pPr algn="ctr" eaLnBrk="1" hangingPunct="1"/>
            <a:r>
              <a:rPr lang="en-US" sz="1400" b="1">
                <a:latin typeface="Times New Roman" panose="02020603050405020304" pitchFamily="18" charset="0"/>
                <a:cs typeface="Times New Roman" panose="02020603050405020304" pitchFamily="18" charset="0"/>
              </a:rPr>
              <a:t>Sees Movement</a:t>
            </a:r>
          </a:p>
        </p:txBody>
      </p:sp>
      <p:cxnSp>
        <p:nvCxnSpPr>
          <p:cNvPr id="95" name="Straight Arrow Connector 94">
            <a:extLst>
              <a:ext uri="{FF2B5EF4-FFF2-40B4-BE49-F238E27FC236}">
                <a16:creationId xmlns:a16="http://schemas.microsoft.com/office/drawing/2014/main" id="{21D0115C-BCBE-08A3-4920-99213D1888CC}"/>
              </a:ext>
            </a:extLst>
          </p:cNvPr>
          <p:cNvCxnSpPr>
            <a:cxnSpLocks/>
          </p:cNvCxnSpPr>
          <p:nvPr/>
        </p:nvCxnSpPr>
        <p:spPr>
          <a:xfrm>
            <a:off x="8658567" y="4864811"/>
            <a:ext cx="396791" cy="0"/>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00" name="Slide Number Placeholder 99">
            <a:extLst>
              <a:ext uri="{FF2B5EF4-FFF2-40B4-BE49-F238E27FC236}">
                <a16:creationId xmlns:a16="http://schemas.microsoft.com/office/drawing/2014/main" id="{84525254-1551-F8EB-3230-AD39D35895AE}"/>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2</a:t>
            </a:fld>
            <a:endParaRPr lang="en-US">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C83DDF2-0D64-D3B6-8F54-4D6BEFEB5D2D}"/>
              </a:ext>
            </a:extLst>
          </p:cNvPr>
          <p:cNvSpPr txBox="1"/>
          <p:nvPr/>
        </p:nvSpPr>
        <p:spPr>
          <a:xfrm>
            <a:off x="4526150" y="3520130"/>
            <a:ext cx="742511" cy="369332"/>
          </a:xfrm>
          <a:prstGeom prst="rect">
            <a:avLst/>
          </a:prstGeom>
          <a:noFill/>
        </p:spPr>
        <p:txBody>
          <a:bodyPr wrap="none" rtlCol="0">
            <a:spAutoFit/>
          </a:bodyPr>
          <a:lstStyle/>
          <a:p>
            <a:r>
              <a:rPr lang="en-US" dirty="0">
                <a:solidFill>
                  <a:srgbClr val="E6611E"/>
                </a:solidFill>
                <a:latin typeface="Times New Roman" panose="02020603050405020304" pitchFamily="18" charset="0"/>
                <a:cs typeface="Times New Roman" panose="02020603050405020304" pitchFamily="18" charset="0"/>
              </a:rPr>
              <a:t>30 </a:t>
            </a:r>
            <a:r>
              <a:rPr lang="en-US" dirty="0" err="1">
                <a:solidFill>
                  <a:srgbClr val="E6611E"/>
                </a:solidFill>
                <a:latin typeface="Times New Roman" panose="02020603050405020304" pitchFamily="18" charset="0"/>
                <a:cs typeface="Times New Roman" panose="02020603050405020304" pitchFamily="18" charset="0"/>
              </a:rPr>
              <a:t>ms</a:t>
            </a:r>
            <a:endParaRPr lang="en-US" dirty="0">
              <a:solidFill>
                <a:srgbClr val="E6611E"/>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D8F5C71-C28A-85FD-D5C8-0604C8D1C32F}"/>
              </a:ext>
            </a:extLst>
          </p:cNvPr>
          <p:cNvSpPr txBox="1"/>
          <p:nvPr/>
        </p:nvSpPr>
        <p:spPr>
          <a:xfrm>
            <a:off x="7053740" y="4143429"/>
            <a:ext cx="742511"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60 </a:t>
            </a:r>
            <a:r>
              <a:rPr lang="en-US" dirty="0" err="1">
                <a:solidFill>
                  <a:srgbClr val="FF0000"/>
                </a:solidFill>
                <a:latin typeface="Times New Roman" panose="02020603050405020304" pitchFamily="18" charset="0"/>
                <a:cs typeface="Times New Roman" panose="02020603050405020304" pitchFamily="18" charset="0"/>
              </a:rPr>
              <a:t>ms</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86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childTnLst>
                                </p:cTn>
                              </p:par>
                              <p:par>
                                <p:cTn id="21" presetID="53" presetClass="entr" presetSubtype="16"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p:cTn id="23" dur="500" fill="hold"/>
                                        <p:tgtEl>
                                          <p:spTgt spid="73"/>
                                        </p:tgtEl>
                                        <p:attrNameLst>
                                          <p:attrName>ppt_w</p:attrName>
                                        </p:attrNameLst>
                                      </p:cBhvr>
                                      <p:tavLst>
                                        <p:tav tm="0">
                                          <p:val>
                                            <p:fltVal val="0"/>
                                          </p:val>
                                        </p:tav>
                                        <p:tav tm="100000">
                                          <p:val>
                                            <p:strVal val="#ppt_w"/>
                                          </p:val>
                                        </p:tav>
                                      </p:tavLst>
                                    </p:anim>
                                    <p:anim calcmode="lin" valueType="num">
                                      <p:cBhvr>
                                        <p:cTn id="24" dur="500" fill="hold"/>
                                        <p:tgtEl>
                                          <p:spTgt spid="73"/>
                                        </p:tgtEl>
                                        <p:attrNameLst>
                                          <p:attrName>ppt_h</p:attrName>
                                        </p:attrNameLst>
                                      </p:cBhvr>
                                      <p:tavLst>
                                        <p:tav tm="0">
                                          <p:val>
                                            <p:fltVal val="0"/>
                                          </p:val>
                                        </p:tav>
                                        <p:tav tm="100000">
                                          <p:val>
                                            <p:strVal val="#ppt_h"/>
                                          </p:val>
                                        </p:tav>
                                      </p:tavLst>
                                    </p:anim>
                                    <p:animEffect transition="in" filter="fade">
                                      <p:cBhvr>
                                        <p:cTn id="25" dur="500"/>
                                        <p:tgtEl>
                                          <p:spTgt spid="7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500"/>
                                        <p:tgtEl>
                                          <p:spTgt spid="86"/>
                                        </p:tgtEl>
                                      </p:cBhvr>
                                    </p:animEffect>
                                  </p:childTnLst>
                                </p:cTn>
                              </p:par>
                              <p:par>
                                <p:cTn id="31" presetID="10"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500"/>
                                        <p:tgtEl>
                                          <p:spTgt spid="8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par>
                                <p:cTn id="46" presetID="53" presetClass="entr" presetSubtype="16" fill="hold" nodeType="with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barn(inVertical)">
                                      <p:cBhvr>
                                        <p:cTn id="60" dur="500"/>
                                        <p:tgtEl>
                                          <p:spTgt spid="94"/>
                                        </p:tgtEl>
                                      </p:cBhvr>
                                    </p:animEffect>
                                  </p:childTnLst>
                                </p:cTn>
                              </p:par>
                              <p:par>
                                <p:cTn id="61" presetID="16" presetClass="entr" presetSubtype="21" fill="hold"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barn(inVertical)">
                                      <p:cBhvr>
                                        <p:cTn id="63" dur="500"/>
                                        <p:tgtEl>
                                          <p:spTgt spid="95"/>
                                        </p:tgtEl>
                                      </p:cBhvr>
                                    </p:animEffect>
                                  </p:childTnLst>
                                </p:cTn>
                              </p:par>
                              <p:par>
                                <p:cTn id="64" presetID="53" presetClass="entr" presetSubtype="16" fill="hold" nodeType="withEffect">
                                  <p:stCondLst>
                                    <p:cond delay="0"/>
                                  </p:stCondLst>
                                  <p:childTnLst>
                                    <p:set>
                                      <p:cBhvr>
                                        <p:cTn id="65" dur="1" fill="hold">
                                          <p:stCondLst>
                                            <p:cond delay="0"/>
                                          </p:stCondLst>
                                        </p:cTn>
                                        <p:tgtEl>
                                          <p:spTgt spid="69"/>
                                        </p:tgtEl>
                                        <p:attrNameLst>
                                          <p:attrName>style.visibility</p:attrName>
                                        </p:attrNameLst>
                                      </p:cBhvr>
                                      <p:to>
                                        <p:strVal val="visible"/>
                                      </p:to>
                                    </p:set>
                                    <p:anim calcmode="lin" valueType="num">
                                      <p:cBhvr>
                                        <p:cTn id="66" dur="500" fill="hold"/>
                                        <p:tgtEl>
                                          <p:spTgt spid="69"/>
                                        </p:tgtEl>
                                        <p:attrNameLst>
                                          <p:attrName>ppt_w</p:attrName>
                                        </p:attrNameLst>
                                      </p:cBhvr>
                                      <p:tavLst>
                                        <p:tav tm="0">
                                          <p:val>
                                            <p:fltVal val="0"/>
                                          </p:val>
                                        </p:tav>
                                        <p:tav tm="100000">
                                          <p:val>
                                            <p:strVal val="#ppt_w"/>
                                          </p:val>
                                        </p:tav>
                                      </p:tavLst>
                                    </p:anim>
                                    <p:anim calcmode="lin" valueType="num">
                                      <p:cBhvr>
                                        <p:cTn id="67" dur="500" fill="hold"/>
                                        <p:tgtEl>
                                          <p:spTgt spid="69"/>
                                        </p:tgtEl>
                                        <p:attrNameLst>
                                          <p:attrName>ppt_h</p:attrName>
                                        </p:attrNameLst>
                                      </p:cBhvr>
                                      <p:tavLst>
                                        <p:tav tm="0">
                                          <p:val>
                                            <p:fltVal val="0"/>
                                          </p:val>
                                        </p:tav>
                                        <p:tav tm="100000">
                                          <p:val>
                                            <p:strVal val="#ppt_h"/>
                                          </p:val>
                                        </p:tav>
                                      </p:tavLst>
                                    </p:anim>
                                    <p:animEffect transition="in" filter="fade">
                                      <p:cBhvr>
                                        <p:cTn id="68" dur="500"/>
                                        <p:tgtEl>
                                          <p:spTgt spid="69"/>
                                        </p:tgtEl>
                                      </p:cBhvr>
                                    </p:animEffect>
                                  </p:childTnLst>
                                </p:cTn>
                              </p:par>
                              <p:par>
                                <p:cTn id="69" presetID="53" presetClass="entr" presetSubtype="16" fill="hold" nodeType="with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500" fill="hold"/>
                                        <p:tgtEl>
                                          <p:spTgt spid="81"/>
                                        </p:tgtEl>
                                        <p:attrNameLst>
                                          <p:attrName>ppt_w</p:attrName>
                                        </p:attrNameLst>
                                      </p:cBhvr>
                                      <p:tavLst>
                                        <p:tav tm="0">
                                          <p:val>
                                            <p:fltVal val="0"/>
                                          </p:val>
                                        </p:tav>
                                        <p:tav tm="100000">
                                          <p:val>
                                            <p:strVal val="#ppt_w"/>
                                          </p:val>
                                        </p:tav>
                                      </p:tavLst>
                                    </p:anim>
                                    <p:anim calcmode="lin" valueType="num">
                                      <p:cBhvr>
                                        <p:cTn id="72" dur="500" fill="hold"/>
                                        <p:tgtEl>
                                          <p:spTgt spid="81"/>
                                        </p:tgtEl>
                                        <p:attrNameLst>
                                          <p:attrName>ppt_h</p:attrName>
                                        </p:attrNameLst>
                                      </p:cBhvr>
                                      <p:tavLst>
                                        <p:tav tm="0">
                                          <p:val>
                                            <p:fltVal val="0"/>
                                          </p:val>
                                        </p:tav>
                                        <p:tav tm="100000">
                                          <p:val>
                                            <p:strVal val="#ppt_h"/>
                                          </p:val>
                                        </p:tav>
                                      </p:tavLst>
                                    </p:anim>
                                    <p:animEffect transition="in" filter="fade">
                                      <p:cBhvr>
                                        <p:cTn id="73" dur="500"/>
                                        <p:tgtEl>
                                          <p:spTgt spid="81"/>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barn(inVertical)">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barn(inVertical)">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4"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F6C4D9C5-DA62-930A-B498-721A27A4B767}"/>
              </a:ext>
            </a:extLst>
          </p:cNvPr>
          <p:cNvSpPr txBox="1">
            <a:spLocks/>
          </p:cNvSpPr>
          <p:nvPr/>
        </p:nvSpPr>
        <p:spPr>
          <a:xfrm>
            <a:off x="0" y="266700"/>
            <a:ext cx="12192000" cy="71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a:latin typeface="Times New Roman" panose="02020603050405020304" pitchFamily="18" charset="0"/>
                <a:cs typeface="Times New Roman" panose="02020603050405020304" pitchFamily="18" charset="0"/>
              </a:rPr>
              <a:t>Time to Damage</a:t>
            </a:r>
          </a:p>
        </p:txBody>
      </p:sp>
      <p:sp>
        <p:nvSpPr>
          <p:cNvPr id="13" name="TextBox 12">
            <a:extLst>
              <a:ext uri="{FF2B5EF4-FFF2-40B4-BE49-F238E27FC236}">
                <a16:creationId xmlns:a16="http://schemas.microsoft.com/office/drawing/2014/main" id="{7BDA9704-DFCB-908E-3AF7-D0C127AACD60}"/>
              </a:ext>
            </a:extLst>
          </p:cNvPr>
          <p:cNvSpPr txBox="1"/>
          <p:nvPr/>
        </p:nvSpPr>
        <p:spPr>
          <a:xfrm>
            <a:off x="2089150" y="6194204"/>
            <a:ext cx="8458200" cy="397096"/>
          </a:xfrm>
          <a:prstGeom prst="rect">
            <a:avLst/>
          </a:prstGeom>
          <a:noFill/>
        </p:spPr>
        <p:txBody>
          <a:bodyPr wrap="square">
            <a:spAutoFit/>
          </a:bodyPr>
          <a:lstStyle/>
          <a:p>
            <a:pPr marR="78105" lvl="0" algn="ctr" fontAlgn="base">
              <a:lnSpc>
                <a:spcPct val="106000"/>
              </a:lnSpc>
              <a:spcBef>
                <a:spcPts val="0"/>
              </a:spcBef>
              <a:spcAft>
                <a:spcPts val="1040"/>
              </a:spcAft>
              <a:buClr>
                <a:srgbClr val="000000"/>
              </a:buClr>
              <a:buSzPts val="1000"/>
            </a:pPr>
            <a:r>
              <a:rPr lang="en-US" sz="2000" b="1" u="none" strike="noStrike" kern="100" err="1">
                <a:solidFill>
                  <a:srgbClr val="00B05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Peeker</a:t>
            </a:r>
            <a:r>
              <a:rPr lang="en-US" sz="2000" b="1" kern="100" err="1">
                <a:solidFill>
                  <a:srgbClr val="00B05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a:t>
            </a:r>
            <a:r>
              <a:rPr lang="en-US" sz="2000" b="1" kern="100">
                <a:solidFill>
                  <a:srgbClr val="00B05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has overall lower time to damage</a:t>
            </a:r>
            <a:endParaRPr lang="en-US" sz="2000" b="1" u="none" strike="noStrike" kern="100">
              <a:solidFill>
                <a:srgbClr val="00B05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A line with a red dot and a red dot&#10;&#10;Description automatically generated with medium confidence">
            <a:extLst>
              <a:ext uri="{FF2B5EF4-FFF2-40B4-BE49-F238E27FC236}">
                <a16:creationId xmlns:a16="http://schemas.microsoft.com/office/drawing/2014/main" id="{4F5888C4-B530-C5C5-E40D-EBFC791A0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53" y="1824391"/>
            <a:ext cx="5172297" cy="3139188"/>
          </a:xfrm>
          <a:prstGeom prst="rect">
            <a:avLst/>
          </a:prstGeom>
        </p:spPr>
      </p:pic>
      <p:pic>
        <p:nvPicPr>
          <p:cNvPr id="6" name="Picture 5" descr="A diagram of a graph&#10;&#10;Description automatically generated with medium confidence">
            <a:extLst>
              <a:ext uri="{FF2B5EF4-FFF2-40B4-BE49-F238E27FC236}">
                <a16:creationId xmlns:a16="http://schemas.microsoft.com/office/drawing/2014/main" id="{B9179CE8-F701-1C4E-F759-3ADAAFF51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251" y="1824391"/>
            <a:ext cx="5172297" cy="3139188"/>
          </a:xfrm>
          <a:prstGeom prst="rect">
            <a:avLst/>
          </a:prstGeom>
        </p:spPr>
      </p:pic>
      <p:sp>
        <p:nvSpPr>
          <p:cNvPr id="2" name="Slide Number Placeholder 1">
            <a:extLst>
              <a:ext uri="{FF2B5EF4-FFF2-40B4-BE49-F238E27FC236}">
                <a16:creationId xmlns:a16="http://schemas.microsoft.com/office/drawing/2014/main" id="{288762DD-31AD-5128-DF80-C2228D3F422C}"/>
              </a:ext>
            </a:extLst>
          </p:cNvPr>
          <p:cNvSpPr>
            <a:spLocks noGrp="1"/>
          </p:cNvSpPr>
          <p:nvPr>
            <p:ph type="sldNum" sz="quarter" idx="12"/>
          </p:nvPr>
        </p:nvSpPr>
        <p:spPr/>
        <p:txBody>
          <a:bodyPr/>
          <a:lstStyle/>
          <a:p>
            <a:fld id="{EC48B512-80AE-4125-A968-319E052A0548}" type="slidenum">
              <a:rPr lang="en-US" smtClean="0"/>
              <a:t>20</a:t>
            </a:fld>
            <a:endParaRPr lang="en-US"/>
          </a:p>
        </p:txBody>
      </p:sp>
    </p:spTree>
    <p:extLst>
      <p:ext uri="{BB962C8B-B14F-4D97-AF65-F5344CB8AC3E}">
        <p14:creationId xmlns:p14="http://schemas.microsoft.com/office/powerpoint/2010/main" val="243833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C0E1ABD-581B-A994-7535-C49719C5F86F}"/>
              </a:ext>
            </a:extLst>
          </p:cNvPr>
          <p:cNvSpPr>
            <a:spLocks noGrp="1"/>
          </p:cNvSpPr>
          <p:nvPr>
            <p:ph type="subTitle" idx="1"/>
          </p:nvPr>
        </p:nvSpPr>
        <p:spPr>
          <a:xfrm>
            <a:off x="1524000" y="71834"/>
            <a:ext cx="9144000" cy="631031"/>
          </a:xfrm>
        </p:spPr>
        <p:txBody>
          <a:bodyPr>
            <a:noAutofit/>
          </a:bodyPr>
          <a:lstStyle/>
          <a:p>
            <a:r>
              <a:rPr lang="en-US" sz="4800" b="1">
                <a:latin typeface="Accanthis ADF Std" panose="02030503080000020003" pitchFamily="18" charset="0"/>
                <a:cs typeface="Times New Roman" panose="02020603050405020304" pitchFamily="18" charset="0"/>
              </a:rPr>
              <a:t>Related Works - Navigation</a:t>
            </a:r>
          </a:p>
        </p:txBody>
      </p:sp>
      <p:sp>
        <p:nvSpPr>
          <p:cNvPr id="4" name="Subtitle 2">
            <a:extLst>
              <a:ext uri="{FF2B5EF4-FFF2-40B4-BE49-F238E27FC236}">
                <a16:creationId xmlns:a16="http://schemas.microsoft.com/office/drawing/2014/main" id="{D071F286-CC4C-2570-0169-861F2B009FEA}"/>
              </a:ext>
            </a:extLst>
          </p:cNvPr>
          <p:cNvSpPr txBox="1">
            <a:spLocks/>
          </p:cNvSpPr>
          <p:nvPr/>
        </p:nvSpPr>
        <p:spPr>
          <a:xfrm>
            <a:off x="792480" y="916384"/>
            <a:ext cx="11033760" cy="594161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err="1">
                <a:latin typeface="Accanthis ADF Std" panose="02030503080000020003" pitchFamily="18" charset="0"/>
                <a:cs typeface="Times New Roman" panose="02020603050405020304" pitchFamily="18" charset="0"/>
              </a:rPr>
              <a:t>Pantel</a:t>
            </a:r>
            <a:r>
              <a:rPr lang="en-US" b="1">
                <a:latin typeface="Accanthis ADF Std" panose="02030503080000020003" pitchFamily="18" charset="0"/>
                <a:cs typeface="Times New Roman" panose="02020603050405020304" pitchFamily="18" charset="0"/>
              </a:rPr>
              <a:t> and Wolf [22]</a:t>
            </a:r>
          </a:p>
          <a:p>
            <a:pPr marL="571500" indent="-571500" algn="l">
              <a:buFont typeface="Arial" panose="020B0604020202020204" pitchFamily="34" charset="0"/>
              <a:buChar char="•"/>
            </a:pPr>
            <a:r>
              <a:rPr lang="en-US">
                <a:latin typeface="Accanthis ADF Std" panose="02030503080000020003" pitchFamily="18" charset="0"/>
                <a:cs typeface="Times New Roman" panose="02020603050405020304" pitchFamily="18" charset="0"/>
              </a:rPr>
              <a:t>Measured time to steer a car around a race track with input delay.</a:t>
            </a:r>
          </a:p>
          <a:p>
            <a:pPr marL="571500" indent="-571500" algn="l">
              <a:buFont typeface="Arial" panose="020B0604020202020204" pitchFamily="34" charset="0"/>
              <a:buChar char="•"/>
            </a:pPr>
            <a:r>
              <a:rPr lang="en-US">
                <a:latin typeface="Accanthis ADF Std" panose="02030503080000020003" pitchFamily="18" charset="0"/>
                <a:cs typeface="Times New Roman" panose="02020603050405020304" pitchFamily="18" charset="0"/>
              </a:rPr>
              <a:t>Found 50 </a:t>
            </a:r>
            <a:r>
              <a:rPr lang="en-US" err="1">
                <a:latin typeface="Accanthis ADF Std" panose="02030503080000020003" pitchFamily="18" charset="0"/>
                <a:cs typeface="Times New Roman" panose="02020603050405020304" pitchFamily="18" charset="0"/>
              </a:rPr>
              <a:t>ms</a:t>
            </a:r>
            <a:r>
              <a:rPr lang="en-US">
                <a:latin typeface="Accanthis ADF Std" panose="02030503080000020003" pitchFamily="18" charset="0"/>
                <a:cs typeface="Times New Roman" panose="02020603050405020304" pitchFamily="18" charset="0"/>
              </a:rPr>
              <a:t> latency acceptable; 250 </a:t>
            </a:r>
            <a:r>
              <a:rPr lang="en-US" err="1">
                <a:latin typeface="Accanthis ADF Std" panose="02030503080000020003" pitchFamily="18" charset="0"/>
                <a:cs typeface="Times New Roman" panose="02020603050405020304" pitchFamily="18" charset="0"/>
              </a:rPr>
              <a:t>ms</a:t>
            </a:r>
            <a:r>
              <a:rPr lang="en-US">
                <a:latin typeface="Accanthis ADF Std" panose="02030503080000020003" pitchFamily="18" charset="0"/>
                <a:cs typeface="Times New Roman" panose="02020603050405020304" pitchFamily="18" charset="0"/>
              </a:rPr>
              <a:t> latency doubled lap time.</a:t>
            </a:r>
          </a:p>
          <a:p>
            <a:pPr algn="l"/>
            <a:endParaRPr lang="en-US">
              <a:latin typeface="Accanthis ADF Std" panose="02030503080000020003" pitchFamily="18" charset="0"/>
              <a:cs typeface="Times New Roman" panose="02020603050405020304" pitchFamily="18" charset="0"/>
            </a:endParaRPr>
          </a:p>
          <a:p>
            <a:pPr algn="l"/>
            <a:r>
              <a:rPr lang="en-US" b="1" err="1">
                <a:latin typeface="Accanthis ADF Std" panose="02030503080000020003" pitchFamily="18" charset="0"/>
                <a:cs typeface="Times New Roman" panose="02020603050405020304" pitchFamily="18" charset="0"/>
              </a:rPr>
              <a:t>Sabet</a:t>
            </a:r>
            <a:r>
              <a:rPr lang="en-US" b="1">
                <a:latin typeface="Accanthis ADF Std" panose="02030503080000020003" pitchFamily="18" charset="0"/>
                <a:cs typeface="Times New Roman" panose="02020603050405020304" pitchFamily="18" charset="0"/>
              </a:rPr>
              <a:t> et al. [24]</a:t>
            </a:r>
          </a:p>
          <a:p>
            <a:pPr marL="571500" indent="-571500" algn="l">
              <a:buFont typeface="Arial" panose="020B0604020202020204" pitchFamily="34" charset="0"/>
              <a:buChar char="•"/>
            </a:pPr>
            <a:r>
              <a:rPr lang="en-US">
                <a:latin typeface="Accanthis ADF Std" panose="02030503080000020003" pitchFamily="18" charset="0"/>
                <a:cs typeface="Times New Roman" panose="02020603050405020304" pitchFamily="18" charset="0"/>
              </a:rPr>
              <a:t>Investigated </a:t>
            </a:r>
            <a:r>
              <a:rPr lang="en-US" err="1">
                <a:latin typeface="Accanthis ADF Std" panose="02030503080000020003" pitchFamily="18" charset="0"/>
                <a:cs typeface="Times New Roman" panose="02020603050405020304" pitchFamily="18" charset="0"/>
              </a:rPr>
              <a:t>QoE</a:t>
            </a:r>
            <a:r>
              <a:rPr lang="en-US">
                <a:latin typeface="Accanthis ADF Std" panose="02030503080000020003" pitchFamily="18" charset="0"/>
                <a:cs typeface="Times New Roman" panose="02020603050405020304" pitchFamily="18" charset="0"/>
              </a:rPr>
              <a:t> for navigating a car in Need for Speed Shift 2 with latency.</a:t>
            </a:r>
          </a:p>
          <a:p>
            <a:pPr marL="571500" indent="-571500" algn="l">
              <a:buFont typeface="Arial" panose="020B0604020202020204" pitchFamily="34" charset="0"/>
              <a:buChar char="•"/>
            </a:pPr>
            <a:r>
              <a:rPr lang="en-US">
                <a:latin typeface="Accanthis ADF Std" panose="02030503080000020003" pitchFamily="18" charset="0"/>
                <a:cs typeface="Times New Roman" panose="02020603050405020304" pitchFamily="18" charset="0"/>
              </a:rPr>
              <a:t>Found latency degrades player performance, lowering quality of experience.</a:t>
            </a:r>
          </a:p>
          <a:p>
            <a:pPr algn="l"/>
            <a:endParaRPr lang="en-US">
              <a:latin typeface="Accanthis ADF Std" panose="02030503080000020003" pitchFamily="18" charset="0"/>
              <a:cs typeface="Times New Roman" panose="02020603050405020304" pitchFamily="18" charset="0"/>
            </a:endParaRPr>
          </a:p>
          <a:p>
            <a:pPr algn="l"/>
            <a:r>
              <a:rPr lang="en-US" b="1">
                <a:latin typeface="Accanthis ADF Std" panose="02030503080000020003" pitchFamily="18" charset="0"/>
                <a:cs typeface="Times New Roman" panose="02020603050405020304" pitchFamily="18" charset="0"/>
              </a:rPr>
              <a:t>Liu et al. [13]</a:t>
            </a:r>
          </a:p>
          <a:p>
            <a:pPr marL="571500" indent="-571500" algn="l">
              <a:buFont typeface="Arial" panose="020B0604020202020204" pitchFamily="34" charset="0"/>
              <a:buChar char="•"/>
            </a:pPr>
            <a:r>
              <a:rPr lang="en-US">
                <a:latin typeface="Accanthis ADF Std" panose="02030503080000020003" pitchFamily="18" charset="0"/>
                <a:cs typeface="Times New Roman" panose="02020603050405020304" pitchFamily="18" charset="0"/>
              </a:rPr>
              <a:t>Studied first-person navigation under network and local latency.</a:t>
            </a:r>
          </a:p>
          <a:p>
            <a:pPr marL="571500" indent="-571500" algn="l">
              <a:buFont typeface="Arial" panose="020B0604020202020204" pitchFamily="34" charset="0"/>
              <a:buChar char="•"/>
            </a:pPr>
            <a:r>
              <a:rPr lang="en-US">
                <a:latin typeface="Accanthis ADF Std" panose="02030503080000020003" pitchFamily="18" charset="0"/>
                <a:cs typeface="Times New Roman" panose="02020603050405020304" pitchFamily="18" charset="0"/>
              </a:rPr>
              <a:t>Found latency decreases player scores, more so for seekers than hiders.</a:t>
            </a:r>
          </a:p>
          <a:p>
            <a:pPr marL="571500" indent="-571500" algn="l">
              <a:buFont typeface="Arial" panose="020B0604020202020204" pitchFamily="34" charset="0"/>
              <a:buChar char="•"/>
            </a:pPr>
            <a:endParaRPr lang="en-US">
              <a:latin typeface="Accanthis ADF Std" panose="02030503080000020003" pitchFamily="18" charset="0"/>
              <a:cs typeface="Times New Roman" panose="02020603050405020304" pitchFamily="18" charset="0"/>
            </a:endParaRPr>
          </a:p>
          <a:p>
            <a:pPr algn="l"/>
            <a:r>
              <a:rPr lang="en-US" b="1">
                <a:latin typeface="Accanthis ADF Std" panose="02030503080000020003" pitchFamily="18" charset="0"/>
                <a:cs typeface="Times New Roman" panose="02020603050405020304" pitchFamily="18" charset="0"/>
              </a:rPr>
              <a:t>Xu et al. [29]</a:t>
            </a:r>
          </a:p>
          <a:p>
            <a:pPr marL="571500" indent="-571500" algn="l">
              <a:buFont typeface="Arial" panose="020B0604020202020204" pitchFamily="34" charset="0"/>
              <a:buChar char="•"/>
            </a:pPr>
            <a:r>
              <a:rPr lang="en-US">
                <a:latin typeface="Accanthis ADF Std" panose="02030503080000020003" pitchFamily="18" charset="0"/>
                <a:cs typeface="Times New Roman" panose="02020603050405020304" pitchFamily="18" charset="0"/>
              </a:rPr>
              <a:t>Analyzed player movement per minute in a competitive FPS game.</a:t>
            </a:r>
          </a:p>
          <a:p>
            <a:pPr marL="571500" indent="-571500" algn="l">
              <a:buFont typeface="Arial" panose="020B0604020202020204" pitchFamily="34" charset="0"/>
              <a:buChar char="•"/>
            </a:pPr>
            <a:r>
              <a:rPr lang="en-US">
                <a:latin typeface="Accanthis ADF Std" panose="02030503080000020003" pitchFamily="18" charset="0"/>
                <a:cs typeface="Times New Roman" panose="02020603050405020304" pitchFamily="18" charset="0"/>
              </a:rPr>
              <a:t>Found increased latency decreases avatar movement, depending on the weapon used.</a:t>
            </a:r>
          </a:p>
        </p:txBody>
      </p:sp>
      <p:sp>
        <p:nvSpPr>
          <p:cNvPr id="3" name="Slide Number Placeholder 2">
            <a:extLst>
              <a:ext uri="{FF2B5EF4-FFF2-40B4-BE49-F238E27FC236}">
                <a16:creationId xmlns:a16="http://schemas.microsoft.com/office/drawing/2014/main" id="{EAEBAA44-4F24-824F-D096-ECD1B246B8AC}"/>
              </a:ext>
            </a:extLst>
          </p:cNvPr>
          <p:cNvSpPr>
            <a:spLocks noGrp="1"/>
          </p:cNvSpPr>
          <p:nvPr>
            <p:ph type="sldNum" sz="quarter" idx="12"/>
          </p:nvPr>
        </p:nvSpPr>
        <p:spPr/>
        <p:txBody>
          <a:bodyPr/>
          <a:lstStyle/>
          <a:p>
            <a:fld id="{EC48B512-80AE-4125-A968-319E052A0548}" type="slidenum">
              <a:rPr lang="en-US" smtClean="0"/>
              <a:t>21</a:t>
            </a:fld>
            <a:endParaRPr lang="en-US"/>
          </a:p>
        </p:txBody>
      </p:sp>
    </p:spTree>
    <p:extLst>
      <p:ext uri="{BB962C8B-B14F-4D97-AF65-F5344CB8AC3E}">
        <p14:creationId xmlns:p14="http://schemas.microsoft.com/office/powerpoint/2010/main" val="403292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fade">
                                      <p:cBhvr>
                                        <p:cTn id="52" dur="500"/>
                                        <p:tgtEl>
                                          <p:spTgt spid="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fade">
                                      <p:cBhvr>
                                        <p:cTn id="57" dur="5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4" end="14"/>
                                            </p:txEl>
                                          </p:spTgt>
                                        </p:tgtEl>
                                        <p:attrNameLst>
                                          <p:attrName>style.visibility</p:attrName>
                                        </p:attrNameLst>
                                      </p:cBhvr>
                                      <p:to>
                                        <p:strVal val="visible"/>
                                      </p:to>
                                    </p:set>
                                    <p:animEffect transition="in" filter="fade">
                                      <p:cBhvr>
                                        <p:cTn id="6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C0E1ABD-581B-A994-7535-C49719C5F86F}"/>
              </a:ext>
            </a:extLst>
          </p:cNvPr>
          <p:cNvSpPr>
            <a:spLocks noGrp="1"/>
          </p:cNvSpPr>
          <p:nvPr>
            <p:ph type="subTitle" idx="1"/>
          </p:nvPr>
        </p:nvSpPr>
        <p:spPr>
          <a:xfrm>
            <a:off x="1524000" y="71834"/>
            <a:ext cx="9144000" cy="631031"/>
          </a:xfrm>
        </p:spPr>
        <p:txBody>
          <a:bodyPr>
            <a:noAutofit/>
          </a:bodyPr>
          <a:lstStyle/>
          <a:p>
            <a:r>
              <a:rPr lang="en-US" sz="4800" b="1">
                <a:latin typeface="Accanthis ADF Std" panose="02030503080000020003" pitchFamily="18" charset="0"/>
                <a:cs typeface="Times New Roman" panose="02020603050405020304" pitchFamily="18" charset="0"/>
              </a:rPr>
              <a:t>Related Works - Selection</a:t>
            </a:r>
          </a:p>
        </p:txBody>
      </p:sp>
      <p:sp>
        <p:nvSpPr>
          <p:cNvPr id="4" name="Subtitle 2">
            <a:extLst>
              <a:ext uri="{FF2B5EF4-FFF2-40B4-BE49-F238E27FC236}">
                <a16:creationId xmlns:a16="http://schemas.microsoft.com/office/drawing/2014/main" id="{D071F286-CC4C-2570-0169-861F2B009FEA}"/>
              </a:ext>
            </a:extLst>
          </p:cNvPr>
          <p:cNvSpPr txBox="1">
            <a:spLocks/>
          </p:cNvSpPr>
          <p:nvPr/>
        </p:nvSpPr>
        <p:spPr>
          <a:xfrm>
            <a:off x="411480" y="986235"/>
            <a:ext cx="11369040" cy="531495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n-US" sz="2400" b="1">
                <a:latin typeface="Accanthis ADF Std" panose="02030503080000020003" pitchFamily="18" charset="0"/>
                <a:cs typeface="Times New Roman" panose="02020603050405020304" pitchFamily="18" charset="0"/>
              </a:rPr>
              <a:t>Long and </a:t>
            </a:r>
            <a:r>
              <a:rPr lang="en-US" sz="2400" b="1" err="1">
                <a:latin typeface="Accanthis ADF Std" panose="02030503080000020003" pitchFamily="18" charset="0"/>
                <a:cs typeface="Times New Roman" panose="02020603050405020304" pitchFamily="18" charset="0"/>
              </a:rPr>
              <a:t>Gutwin</a:t>
            </a:r>
            <a:r>
              <a:rPr lang="en-US" sz="2400" b="1">
                <a:latin typeface="Accanthis ADF Std" panose="02030503080000020003" pitchFamily="18" charset="0"/>
                <a:cs typeface="Times New Roman" panose="02020603050405020304" pitchFamily="18" charset="0"/>
              </a:rPr>
              <a:t> [19, 20]</a:t>
            </a:r>
          </a:p>
          <a:p>
            <a:pPr marL="1028700" lvl="1" indent="-571500" algn="l">
              <a:buFont typeface="Arial" panose="020B0604020202020204" pitchFamily="34" charset="0"/>
              <a:buChar char="•"/>
            </a:pPr>
            <a:r>
              <a:rPr lang="en-US" sz="2400">
                <a:latin typeface="Accanthis ADF Std" panose="02030503080000020003" pitchFamily="18" charset="0"/>
                <a:cs typeface="Times New Roman" panose="02020603050405020304" pitchFamily="18" charset="0"/>
              </a:rPr>
              <a:t>Studied effects of latency on selecting moving targets.</a:t>
            </a:r>
          </a:p>
          <a:p>
            <a:pPr marL="1028700" lvl="1" indent="-571500" algn="l">
              <a:buFont typeface="Arial" panose="020B0604020202020204" pitchFamily="34" charset="0"/>
              <a:buChar char="•"/>
            </a:pPr>
            <a:r>
              <a:rPr lang="en-US" sz="2400">
                <a:latin typeface="Accanthis ADF Std" panose="02030503080000020003" pitchFamily="18" charset="0"/>
                <a:cs typeface="Times New Roman" panose="02020603050405020304" pitchFamily="18" charset="0"/>
              </a:rPr>
              <a:t>Found latency affects fast targets at 50 </a:t>
            </a:r>
            <a:r>
              <a:rPr lang="en-US" sz="2400" err="1">
                <a:latin typeface="Accanthis ADF Std" panose="02030503080000020003" pitchFamily="18" charset="0"/>
                <a:cs typeface="Times New Roman" panose="02020603050405020304" pitchFamily="18" charset="0"/>
              </a:rPr>
              <a:t>ms</a:t>
            </a:r>
            <a:r>
              <a:rPr lang="en-US" sz="2400">
                <a:latin typeface="Accanthis ADF Std" panose="02030503080000020003" pitchFamily="18" charset="0"/>
                <a:cs typeface="Times New Roman" panose="02020603050405020304" pitchFamily="18" charset="0"/>
              </a:rPr>
              <a:t>; slow targets resilient up to 150 </a:t>
            </a:r>
            <a:r>
              <a:rPr lang="en-US" sz="2400" err="1">
                <a:latin typeface="Accanthis ADF Std" panose="02030503080000020003" pitchFamily="18" charset="0"/>
                <a:cs typeface="Times New Roman" panose="02020603050405020304" pitchFamily="18" charset="0"/>
              </a:rPr>
              <a:t>ms.</a:t>
            </a:r>
            <a:endParaRPr lang="en-US" sz="2400">
              <a:latin typeface="Accanthis ADF Std" panose="02030503080000020003" pitchFamily="18" charset="0"/>
              <a:cs typeface="Times New Roman" panose="02020603050405020304" pitchFamily="18" charset="0"/>
            </a:endParaRPr>
          </a:p>
          <a:p>
            <a:pPr marL="1028700" lvl="1" indent="-571500" algn="l">
              <a:buFont typeface="Arial" panose="020B0604020202020204" pitchFamily="34" charset="0"/>
              <a:buChar char="•"/>
            </a:pPr>
            <a:r>
              <a:rPr lang="en-US" sz="2400">
                <a:latin typeface="Accanthis ADF Std" panose="02030503080000020003" pitchFamily="18" charset="0"/>
                <a:cs typeface="Times New Roman" panose="02020603050405020304" pitchFamily="18" charset="0"/>
              </a:rPr>
              <a:t>Found latency effects on selection impacted by target speed.</a:t>
            </a:r>
          </a:p>
          <a:p>
            <a:pPr lvl="1" algn="l"/>
            <a:endParaRPr lang="en-US" sz="2400">
              <a:latin typeface="Accanthis ADF Std" panose="02030503080000020003" pitchFamily="18" charset="0"/>
              <a:cs typeface="Times New Roman" panose="02020603050405020304" pitchFamily="18" charset="0"/>
            </a:endParaRPr>
          </a:p>
          <a:p>
            <a:pPr lvl="1" algn="l"/>
            <a:r>
              <a:rPr lang="en-US" sz="2400" b="1">
                <a:latin typeface="Accanthis ADF Std" panose="02030503080000020003" pitchFamily="18" charset="0"/>
                <a:cs typeface="Times New Roman" panose="02020603050405020304" pitchFamily="18" charset="0"/>
              </a:rPr>
              <a:t>Claypool et al. [7]</a:t>
            </a:r>
          </a:p>
          <a:p>
            <a:pPr marL="1028700" lvl="1" indent="-571500" algn="l">
              <a:buFont typeface="Arial" panose="020B0604020202020204" pitchFamily="34" charset="0"/>
              <a:buChar char="•"/>
            </a:pPr>
            <a:r>
              <a:rPr lang="en-US" sz="2400">
                <a:latin typeface="Accanthis ADF Std" panose="02030503080000020003" pitchFamily="18" charset="0"/>
                <a:cs typeface="Times New Roman" panose="02020603050405020304" pitchFamily="18" charset="0"/>
              </a:rPr>
              <a:t>Investigated selecting moving targets with a mouse under latency.</a:t>
            </a:r>
          </a:p>
          <a:p>
            <a:pPr marL="1028700" lvl="1" indent="-571500" algn="l">
              <a:buFont typeface="Arial" panose="020B0604020202020204" pitchFamily="34" charset="0"/>
              <a:buChar char="•"/>
            </a:pPr>
            <a:r>
              <a:rPr lang="en-US" sz="2400">
                <a:latin typeface="Accanthis ADF Std" panose="02030503080000020003" pitchFamily="18" charset="0"/>
                <a:cs typeface="Times New Roman" panose="02020603050405020304" pitchFamily="18" charset="0"/>
              </a:rPr>
              <a:t>Found selection times impacted exponentially by latency and target speed.</a:t>
            </a:r>
          </a:p>
          <a:p>
            <a:pPr lvl="1" algn="l"/>
            <a:endParaRPr lang="en-US" sz="2400" b="1">
              <a:latin typeface="Accanthis ADF Std" panose="02030503080000020003" pitchFamily="18" charset="0"/>
              <a:cs typeface="Times New Roman" panose="02020603050405020304" pitchFamily="18" charset="0"/>
            </a:endParaRPr>
          </a:p>
          <a:p>
            <a:pPr lvl="1" algn="l"/>
            <a:r>
              <a:rPr lang="en-US" sz="2400" b="1">
                <a:latin typeface="Accanthis ADF Std" panose="02030503080000020003" pitchFamily="18" charset="0"/>
                <a:cs typeface="Times New Roman" panose="02020603050405020304" pitchFamily="18" charset="0"/>
              </a:rPr>
              <a:t>Liu et al. [14]</a:t>
            </a:r>
          </a:p>
          <a:p>
            <a:pPr marL="1028700" lvl="1" indent="-571500" algn="l">
              <a:buFont typeface="Arial" panose="020B0604020202020204" pitchFamily="34" charset="0"/>
              <a:buChar char="•"/>
            </a:pPr>
            <a:r>
              <a:rPr lang="en-US" sz="2400">
                <a:latin typeface="Accanthis ADF Std" panose="02030503080000020003" pitchFamily="18" charset="0"/>
                <a:cs typeface="Times New Roman" panose="02020603050405020304" pitchFamily="18" charset="0"/>
              </a:rPr>
              <a:t>Evaluated latency impact on 3D target selection in a custom FPS game.</a:t>
            </a:r>
          </a:p>
          <a:p>
            <a:pPr marL="1028700" lvl="1" indent="-571500" algn="l">
              <a:buFont typeface="Arial" panose="020B0604020202020204" pitchFamily="34" charset="0"/>
              <a:buChar char="•"/>
            </a:pPr>
            <a:r>
              <a:rPr lang="en-US" sz="2400">
                <a:latin typeface="Accanthis ADF Std" panose="02030503080000020003" pitchFamily="18" charset="0"/>
                <a:cs typeface="Times New Roman" panose="02020603050405020304" pitchFamily="18" charset="0"/>
              </a:rPr>
              <a:t>Found latency degrades performance; combined latency compensation techniques can mitigate but not fully overcome effects.</a:t>
            </a:r>
          </a:p>
        </p:txBody>
      </p:sp>
      <p:sp>
        <p:nvSpPr>
          <p:cNvPr id="3" name="TextBox 2">
            <a:extLst>
              <a:ext uri="{FF2B5EF4-FFF2-40B4-BE49-F238E27FC236}">
                <a16:creationId xmlns:a16="http://schemas.microsoft.com/office/drawing/2014/main" id="{2EFB4820-C1DC-226D-C1CC-F7565EEABD4A}"/>
              </a:ext>
            </a:extLst>
          </p:cNvPr>
          <p:cNvSpPr txBox="1"/>
          <p:nvPr/>
        </p:nvSpPr>
        <p:spPr>
          <a:xfrm>
            <a:off x="172295" y="6301185"/>
            <a:ext cx="11847410" cy="461665"/>
          </a:xfrm>
          <a:prstGeom prst="rect">
            <a:avLst/>
          </a:prstGeom>
          <a:noFill/>
        </p:spPr>
        <p:txBody>
          <a:bodyPr wrap="square" rtlCol="0">
            <a:spAutoFit/>
          </a:bodyPr>
          <a:lstStyle/>
          <a:p>
            <a:r>
              <a:rPr lang="en-US" sz="2400" b="1" u="sng">
                <a:latin typeface="Accanthis ADF Std" panose="02030503080000020003" pitchFamily="18" charset="0"/>
              </a:rPr>
              <a:t>None of the studies have evaluated the impact of latency on </a:t>
            </a:r>
            <a:r>
              <a:rPr lang="en-US" sz="2400" b="1" u="sng" err="1">
                <a:latin typeface="Accanthis ADF Std" panose="02030503080000020003" pitchFamily="18" charset="0"/>
              </a:rPr>
              <a:t>peeker’s</a:t>
            </a:r>
            <a:r>
              <a:rPr lang="en-US" sz="2400" b="1" u="sng">
                <a:latin typeface="Accanthis ADF Std" panose="02030503080000020003" pitchFamily="18" charset="0"/>
              </a:rPr>
              <a:t> advantage </a:t>
            </a:r>
          </a:p>
        </p:txBody>
      </p:sp>
      <p:sp>
        <p:nvSpPr>
          <p:cNvPr id="5" name="Slide Number Placeholder 4">
            <a:extLst>
              <a:ext uri="{FF2B5EF4-FFF2-40B4-BE49-F238E27FC236}">
                <a16:creationId xmlns:a16="http://schemas.microsoft.com/office/drawing/2014/main" id="{CE5B2267-8800-81C6-61B7-660CD61A8950}"/>
              </a:ext>
            </a:extLst>
          </p:cNvPr>
          <p:cNvSpPr>
            <a:spLocks noGrp="1"/>
          </p:cNvSpPr>
          <p:nvPr>
            <p:ph type="sldNum" sz="quarter" idx="12"/>
          </p:nvPr>
        </p:nvSpPr>
        <p:spPr>
          <a:xfrm>
            <a:off x="9296400" y="6421041"/>
            <a:ext cx="2743200" cy="365125"/>
          </a:xfrm>
        </p:spPr>
        <p:txBody>
          <a:bodyPr/>
          <a:lstStyle/>
          <a:p>
            <a:fld id="{EC48B512-80AE-4125-A968-319E052A0548}" type="slidenum">
              <a:rPr lang="en-US" smtClean="0"/>
              <a:t>22</a:t>
            </a:fld>
            <a:endParaRPr lang="en-US"/>
          </a:p>
        </p:txBody>
      </p:sp>
    </p:spTree>
    <p:extLst>
      <p:ext uri="{BB962C8B-B14F-4D97-AF65-F5344CB8AC3E}">
        <p14:creationId xmlns:p14="http://schemas.microsoft.com/office/powerpoint/2010/main" val="236851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circle(in)">
                                      <p:cBhvr>
                                        <p:cTn id="5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C0E1ABD-581B-A994-7535-C49719C5F86F}"/>
              </a:ext>
            </a:extLst>
          </p:cNvPr>
          <p:cNvSpPr>
            <a:spLocks noGrp="1"/>
          </p:cNvSpPr>
          <p:nvPr>
            <p:ph type="subTitle" idx="1"/>
          </p:nvPr>
        </p:nvSpPr>
        <p:spPr>
          <a:xfrm>
            <a:off x="1524000" y="71834"/>
            <a:ext cx="9144000" cy="631031"/>
          </a:xfrm>
        </p:spPr>
        <p:txBody>
          <a:bodyPr>
            <a:normAutofit/>
          </a:bodyPr>
          <a:lstStyle/>
          <a:p>
            <a:r>
              <a:rPr lang="en-US" sz="3600">
                <a:latin typeface="Times New Roman" panose="02020603050405020304" pitchFamily="18" charset="0"/>
                <a:cs typeface="Times New Roman" panose="02020603050405020304" pitchFamily="18" charset="0"/>
              </a:rPr>
              <a:t>References</a:t>
            </a:r>
          </a:p>
        </p:txBody>
      </p:sp>
      <p:sp>
        <p:nvSpPr>
          <p:cNvPr id="3" name="TextBox 2">
            <a:extLst>
              <a:ext uri="{FF2B5EF4-FFF2-40B4-BE49-F238E27FC236}">
                <a16:creationId xmlns:a16="http://schemas.microsoft.com/office/drawing/2014/main" id="{84978969-CD4C-BB02-6A31-EB3B435DC17F}"/>
              </a:ext>
            </a:extLst>
          </p:cNvPr>
          <p:cNvSpPr txBox="1"/>
          <p:nvPr/>
        </p:nvSpPr>
        <p:spPr>
          <a:xfrm>
            <a:off x="0" y="607615"/>
            <a:ext cx="12192000" cy="6294031"/>
          </a:xfrm>
          <a:prstGeom prst="rect">
            <a:avLst/>
          </a:prstGeom>
          <a:noFill/>
        </p:spPr>
        <p:txBody>
          <a:bodyPr wrap="square" rtlCol="0">
            <a:spAutoFit/>
          </a:bodyPr>
          <a:lstStyle/>
          <a:p>
            <a:r>
              <a:rPr lang="en-US" sz="1550">
                <a:highlight>
                  <a:srgbClr val="FFFFFF"/>
                </a:highlight>
                <a:latin typeface="Accanthis ADF Std" panose="02030503080000020003" pitchFamily="18" charset="0"/>
                <a:cs typeface="Times New Roman" panose="02020603050405020304" pitchFamily="18" charset="0"/>
              </a:rPr>
              <a:t>[22] </a:t>
            </a:r>
            <a:r>
              <a:rPr lang="en-US" sz="1550" b="0" i="0">
                <a:effectLst/>
                <a:highlight>
                  <a:srgbClr val="FFFFFF"/>
                </a:highlight>
                <a:latin typeface="Accanthis ADF Std" panose="02030503080000020003" pitchFamily="18" charset="0"/>
                <a:cs typeface="Times New Roman" panose="02020603050405020304" pitchFamily="18" charset="0"/>
              </a:rPr>
              <a:t>Lothar </a:t>
            </a:r>
            <a:r>
              <a:rPr lang="en-US" sz="1550" b="0" i="0" err="1">
                <a:effectLst/>
                <a:highlight>
                  <a:srgbClr val="FFFFFF"/>
                </a:highlight>
                <a:latin typeface="Accanthis ADF Std" panose="02030503080000020003" pitchFamily="18" charset="0"/>
                <a:cs typeface="Times New Roman" panose="02020603050405020304" pitchFamily="18" charset="0"/>
              </a:rPr>
              <a:t>Pantel</a:t>
            </a:r>
            <a:r>
              <a:rPr lang="en-US" sz="1550" b="0" i="0">
                <a:effectLst/>
                <a:highlight>
                  <a:srgbClr val="FFFFFF"/>
                </a:highlight>
                <a:latin typeface="Accanthis ADF Std" panose="02030503080000020003" pitchFamily="18" charset="0"/>
                <a:cs typeface="Times New Roman" panose="02020603050405020304" pitchFamily="18" charset="0"/>
              </a:rPr>
              <a:t> and Lars C. Wolf. 2002. On the Impact of Delay on Real-Time Multiplayer Games. In Proceedings of the Workshop on Network and Operating  Systems Support for Digital Audio and Video (NOSSDAV). Miami, FL, USA.</a:t>
            </a:r>
          </a:p>
          <a:p>
            <a:endParaRPr lang="en-US" sz="1550">
              <a:highlight>
                <a:srgbClr val="FFFFFF"/>
              </a:highlight>
              <a:latin typeface="Accanthis ADF Std" panose="02030503080000020003" pitchFamily="18" charset="0"/>
              <a:cs typeface="Times New Roman" panose="02020603050405020304" pitchFamily="18" charset="0"/>
            </a:endParaRPr>
          </a:p>
          <a:p>
            <a:r>
              <a:rPr lang="en-US" sz="1550">
                <a:highlight>
                  <a:srgbClr val="FFFFFF"/>
                </a:highlight>
                <a:latin typeface="Accanthis ADF Std" panose="02030503080000020003" pitchFamily="18" charset="0"/>
                <a:cs typeface="Times New Roman" panose="02020603050405020304" pitchFamily="18" charset="0"/>
              </a:rPr>
              <a:t>[24] </a:t>
            </a:r>
            <a:r>
              <a:rPr lang="en-US" sz="1550" b="0" i="0" err="1">
                <a:effectLst/>
                <a:highlight>
                  <a:srgbClr val="FFFFFF"/>
                </a:highlight>
                <a:latin typeface="Accanthis ADF Std" panose="02030503080000020003" pitchFamily="18" charset="0"/>
                <a:cs typeface="Times New Roman" panose="02020603050405020304" pitchFamily="18" charset="0"/>
              </a:rPr>
              <a:t>Shafiee</a:t>
            </a:r>
            <a:r>
              <a:rPr lang="en-US" sz="1550" b="0" i="0">
                <a:effectLst/>
                <a:highlight>
                  <a:srgbClr val="FFFFFF"/>
                </a:highlight>
                <a:latin typeface="Accanthis ADF Std" panose="02030503080000020003" pitchFamily="18" charset="0"/>
                <a:cs typeface="Times New Roman" panose="02020603050405020304" pitchFamily="18" charset="0"/>
              </a:rPr>
              <a:t> </a:t>
            </a:r>
            <a:r>
              <a:rPr lang="en-US" sz="1550" b="0" i="0" err="1">
                <a:effectLst/>
                <a:highlight>
                  <a:srgbClr val="FFFFFF"/>
                </a:highlight>
                <a:latin typeface="Accanthis ADF Std" panose="02030503080000020003" pitchFamily="18" charset="0"/>
                <a:cs typeface="Times New Roman" panose="02020603050405020304" pitchFamily="18" charset="0"/>
              </a:rPr>
              <a:t>Sabet</a:t>
            </a:r>
            <a:r>
              <a:rPr lang="en-US" sz="1550" b="0" i="0">
                <a:effectLst/>
                <a:highlight>
                  <a:srgbClr val="FFFFFF"/>
                </a:highlight>
                <a:latin typeface="Accanthis ADF Std" panose="02030503080000020003" pitchFamily="18" charset="0"/>
                <a:cs typeface="Times New Roman" panose="02020603050405020304" pitchFamily="18" charset="0"/>
              </a:rPr>
              <a:t> Saeed, Steven Schmidt, Saman </a:t>
            </a:r>
            <a:r>
              <a:rPr lang="en-US" sz="1550" b="0" i="0" err="1">
                <a:effectLst/>
                <a:highlight>
                  <a:srgbClr val="FFFFFF"/>
                </a:highlight>
                <a:latin typeface="Accanthis ADF Std" panose="02030503080000020003" pitchFamily="18" charset="0"/>
                <a:cs typeface="Times New Roman" panose="02020603050405020304" pitchFamily="18" charset="0"/>
              </a:rPr>
              <a:t>Zadtootaghaj</a:t>
            </a:r>
            <a:r>
              <a:rPr lang="en-US" sz="1550" b="0" i="0">
                <a:effectLst/>
                <a:highlight>
                  <a:srgbClr val="FFFFFF"/>
                </a:highlight>
                <a:latin typeface="Accanthis ADF Std" panose="02030503080000020003" pitchFamily="18" charset="0"/>
                <a:cs typeface="Times New Roman" panose="02020603050405020304" pitchFamily="18" charset="0"/>
              </a:rPr>
              <a:t>, Carsten </a:t>
            </a:r>
            <a:r>
              <a:rPr lang="en-US" sz="1550" b="0" i="0" err="1">
                <a:effectLst/>
                <a:highlight>
                  <a:srgbClr val="FFFFFF"/>
                </a:highlight>
                <a:latin typeface="Accanthis ADF Std" panose="02030503080000020003" pitchFamily="18" charset="0"/>
                <a:cs typeface="Times New Roman" panose="02020603050405020304" pitchFamily="18" charset="0"/>
              </a:rPr>
              <a:t>Griwodz</a:t>
            </a:r>
            <a:r>
              <a:rPr lang="en-US" sz="1550" b="0" i="0">
                <a:effectLst/>
                <a:highlight>
                  <a:srgbClr val="FFFFFF"/>
                </a:highlight>
                <a:latin typeface="Accanthis ADF Std" panose="02030503080000020003" pitchFamily="18" charset="0"/>
                <a:cs typeface="Times New Roman" panose="02020603050405020304" pitchFamily="18" charset="0"/>
              </a:rPr>
              <a:t>, and Sebastian Moller. 2018. Towards Applying Game Adaptation to Decrease the Impact of Delay on Quality of Experience. In Proceedings of IEEE International Symposium on Multimedia (ISM). 114 – 121.</a:t>
            </a:r>
          </a:p>
          <a:p>
            <a:endParaRPr lang="en-US" sz="1550">
              <a:highlight>
                <a:srgbClr val="FFFFFF"/>
              </a:highlight>
              <a:latin typeface="Accanthis ADF Std" panose="02030503080000020003" pitchFamily="18" charset="0"/>
              <a:cs typeface="Times New Roman" panose="02020603050405020304" pitchFamily="18" charset="0"/>
            </a:endParaRPr>
          </a:p>
          <a:p>
            <a:r>
              <a:rPr lang="en-US" sz="1550">
                <a:highlight>
                  <a:srgbClr val="FFFFFF"/>
                </a:highlight>
                <a:latin typeface="Accanthis ADF Std" panose="02030503080000020003" pitchFamily="18" charset="0"/>
                <a:cs typeface="Times New Roman" panose="02020603050405020304" pitchFamily="18" charset="0"/>
              </a:rPr>
              <a:t>[13] </a:t>
            </a:r>
            <a:r>
              <a:rPr lang="en-US" sz="1550" b="0" i="0" err="1">
                <a:effectLst/>
                <a:highlight>
                  <a:srgbClr val="FFFFFF"/>
                </a:highlight>
                <a:latin typeface="Accanthis ADF Std" panose="02030503080000020003" pitchFamily="18" charset="0"/>
                <a:cs typeface="Times New Roman" panose="02020603050405020304" pitchFamily="18" charset="0"/>
              </a:rPr>
              <a:t>Shengmei</a:t>
            </a:r>
            <a:r>
              <a:rPr lang="en-US" sz="1550" b="0" i="0">
                <a:effectLst/>
                <a:highlight>
                  <a:srgbClr val="FFFFFF"/>
                </a:highlight>
                <a:latin typeface="Accanthis ADF Std" panose="02030503080000020003" pitchFamily="18" charset="0"/>
                <a:cs typeface="Times New Roman" panose="02020603050405020304" pitchFamily="18" charset="0"/>
              </a:rPr>
              <a:t> Liu and Mark Claypool. 2022. The Impact of Latency on Navigation in a First-Person Perspective Game. In Proceedings of the ACM CHI Conference on Human Factors in Computing Systems (New Orleans, LA, USA) (CHI ’22). Association for Computing Machinery, New York, NY, USA, Article 154, 11 pages.</a:t>
            </a:r>
            <a:br>
              <a:rPr lang="en-US" sz="1550">
                <a:latin typeface="Accanthis ADF Std" panose="02030503080000020003" pitchFamily="18" charset="0"/>
                <a:cs typeface="Times New Roman" panose="02020603050405020304" pitchFamily="18" charset="0"/>
              </a:rPr>
            </a:br>
            <a:endParaRPr lang="en-US" sz="1550">
              <a:latin typeface="Accanthis ADF Std" panose="02030503080000020003" pitchFamily="18" charset="0"/>
              <a:cs typeface="Times New Roman" panose="02020603050405020304" pitchFamily="18" charset="0"/>
            </a:endParaRPr>
          </a:p>
          <a:p>
            <a:r>
              <a:rPr lang="en-US" sz="1550">
                <a:latin typeface="Accanthis ADF Std" panose="02030503080000020003" pitchFamily="18" charset="0"/>
                <a:cs typeface="Times New Roman" panose="02020603050405020304" pitchFamily="18" charset="0"/>
              </a:rPr>
              <a:t>[29] </a:t>
            </a:r>
            <a:r>
              <a:rPr lang="en-US" sz="1550" err="1">
                <a:latin typeface="Accanthis ADF Std" panose="02030503080000020003" pitchFamily="18" charset="0"/>
                <a:cs typeface="Times New Roman" panose="02020603050405020304" pitchFamily="18" charset="0"/>
              </a:rPr>
              <a:t>Xiaokun</a:t>
            </a:r>
            <a:r>
              <a:rPr lang="en-US" sz="1550">
                <a:latin typeface="Accanthis ADF Std" panose="02030503080000020003" pitchFamily="18" charset="0"/>
                <a:cs typeface="Times New Roman" panose="02020603050405020304" pitchFamily="18" charset="0"/>
              </a:rPr>
              <a:t> Xu, </a:t>
            </a:r>
            <a:r>
              <a:rPr lang="en-US" sz="1550" err="1">
                <a:latin typeface="Accanthis ADF Std" panose="02030503080000020003" pitchFamily="18" charset="0"/>
                <a:cs typeface="Times New Roman" panose="02020603050405020304" pitchFamily="18" charset="0"/>
              </a:rPr>
              <a:t>Shengmei</a:t>
            </a:r>
            <a:r>
              <a:rPr lang="en-US" sz="1550">
                <a:latin typeface="Accanthis ADF Std" panose="02030503080000020003" pitchFamily="18" charset="0"/>
                <a:cs typeface="Times New Roman" panose="02020603050405020304" pitchFamily="18" charset="0"/>
              </a:rPr>
              <a:t> Liu, and Mark Claypool. 2022. The Effects of Network Latency on Counter-strike: Global Offensive Players. In 14th International Con- </a:t>
            </a:r>
            <a:r>
              <a:rPr lang="en-US" sz="1550" err="1">
                <a:latin typeface="Accanthis ADF Std" panose="02030503080000020003" pitchFamily="18" charset="0"/>
                <a:cs typeface="Times New Roman" panose="02020603050405020304" pitchFamily="18" charset="0"/>
              </a:rPr>
              <a:t>ference</a:t>
            </a:r>
            <a:r>
              <a:rPr lang="en-US" sz="1550">
                <a:latin typeface="Accanthis ADF Std" panose="02030503080000020003" pitchFamily="18" charset="0"/>
                <a:cs typeface="Times New Roman" panose="02020603050405020304" pitchFamily="18" charset="0"/>
              </a:rPr>
              <a:t> on Quality of Multimedia Experience (</a:t>
            </a:r>
            <a:r>
              <a:rPr lang="en-US" sz="1550" err="1">
                <a:latin typeface="Accanthis ADF Std" panose="02030503080000020003" pitchFamily="18" charset="0"/>
                <a:cs typeface="Times New Roman" panose="02020603050405020304" pitchFamily="18" charset="0"/>
              </a:rPr>
              <a:t>QoMEX</a:t>
            </a:r>
            <a:r>
              <a:rPr lang="en-US" sz="1550">
                <a:latin typeface="Accanthis ADF Std" panose="02030503080000020003" pitchFamily="18" charset="0"/>
                <a:cs typeface="Times New Roman" panose="02020603050405020304" pitchFamily="18" charset="0"/>
              </a:rPr>
              <a:t>). 1–6.</a:t>
            </a:r>
          </a:p>
          <a:p>
            <a:endParaRPr lang="en-US" sz="1550">
              <a:latin typeface="Accanthis ADF Std" panose="02030503080000020003" pitchFamily="18" charset="0"/>
              <a:cs typeface="Times New Roman" panose="02020603050405020304" pitchFamily="18" charset="0"/>
            </a:endParaRPr>
          </a:p>
          <a:p>
            <a:r>
              <a:rPr lang="en-US" sz="1550">
                <a:latin typeface="Accanthis ADF Std" panose="02030503080000020003" pitchFamily="18" charset="0"/>
                <a:cs typeface="Times New Roman" panose="02020603050405020304" pitchFamily="18" charset="0"/>
              </a:rPr>
              <a:t>[19] </a:t>
            </a:r>
            <a:r>
              <a:rPr lang="en-US" sz="1550" b="0" i="0">
                <a:effectLst/>
                <a:highlight>
                  <a:srgbClr val="FFFFFF"/>
                </a:highlight>
                <a:latin typeface="Accanthis ADF Std" panose="02030503080000020003" pitchFamily="18" charset="0"/>
                <a:cs typeface="Times New Roman" panose="02020603050405020304" pitchFamily="18" charset="0"/>
              </a:rPr>
              <a:t>Michael Long and Carl </a:t>
            </a:r>
            <a:r>
              <a:rPr lang="en-US" sz="1550" b="0" i="0" err="1">
                <a:effectLst/>
                <a:highlight>
                  <a:srgbClr val="FFFFFF"/>
                </a:highlight>
                <a:latin typeface="Accanthis ADF Std" panose="02030503080000020003" pitchFamily="18" charset="0"/>
                <a:cs typeface="Times New Roman" panose="02020603050405020304" pitchFamily="18" charset="0"/>
              </a:rPr>
              <a:t>Gutwin</a:t>
            </a:r>
            <a:r>
              <a:rPr lang="en-US" sz="1550" b="0" i="0">
                <a:effectLst/>
                <a:highlight>
                  <a:srgbClr val="FFFFFF"/>
                </a:highlight>
                <a:latin typeface="Accanthis ADF Std" panose="02030503080000020003" pitchFamily="18" charset="0"/>
                <a:cs typeface="Times New Roman" panose="02020603050405020304" pitchFamily="18" charset="0"/>
              </a:rPr>
              <a:t>. 2018. Characterizing and Modeling the Effects of Local Latency on Game Performance and Experience. In Proceedings of the Annual Symposium on Computer-Human Interaction in Play (CHI Play). Association for Computing Machinery, New York, NY, USA, 285–297.</a:t>
            </a:r>
          </a:p>
          <a:p>
            <a:br>
              <a:rPr lang="en-US" sz="1550">
                <a:latin typeface="Accanthis ADF Std" panose="02030503080000020003" pitchFamily="18" charset="0"/>
                <a:cs typeface="Times New Roman" panose="02020603050405020304" pitchFamily="18" charset="0"/>
              </a:rPr>
            </a:br>
            <a:r>
              <a:rPr lang="en-US" sz="1550" b="0" i="0">
                <a:effectLst/>
                <a:highlight>
                  <a:srgbClr val="FFFFFF"/>
                </a:highlight>
                <a:latin typeface="Accanthis ADF Std" panose="02030503080000020003" pitchFamily="18" charset="0"/>
                <a:cs typeface="Times New Roman" panose="02020603050405020304" pitchFamily="18" charset="0"/>
              </a:rPr>
              <a:t>[</a:t>
            </a:r>
            <a:r>
              <a:rPr lang="en-US" sz="1550">
                <a:latin typeface="Accanthis ADF Std" panose="02030503080000020003" pitchFamily="18" charset="0"/>
                <a:cs typeface="Times New Roman" panose="02020603050405020304" pitchFamily="18" charset="0"/>
              </a:rPr>
              <a:t>20</a:t>
            </a:r>
            <a:r>
              <a:rPr lang="en-US" sz="1550" b="0" i="0">
                <a:effectLst/>
                <a:highlight>
                  <a:srgbClr val="FFFFFF"/>
                </a:highlight>
                <a:latin typeface="Accanthis ADF Std" panose="02030503080000020003" pitchFamily="18" charset="0"/>
                <a:cs typeface="Times New Roman" panose="02020603050405020304" pitchFamily="18" charset="0"/>
              </a:rPr>
              <a:t>] Michael Long and Carl </a:t>
            </a:r>
            <a:r>
              <a:rPr lang="en-US" sz="1550" b="0" i="0" err="1">
                <a:effectLst/>
                <a:highlight>
                  <a:srgbClr val="FFFFFF"/>
                </a:highlight>
                <a:latin typeface="Accanthis ADF Std" panose="02030503080000020003" pitchFamily="18" charset="0"/>
                <a:cs typeface="Times New Roman" panose="02020603050405020304" pitchFamily="18" charset="0"/>
              </a:rPr>
              <a:t>Gutwin</a:t>
            </a:r>
            <a:r>
              <a:rPr lang="en-US" sz="1550" b="0" i="0">
                <a:effectLst/>
                <a:highlight>
                  <a:srgbClr val="FFFFFF"/>
                </a:highlight>
                <a:latin typeface="Accanthis ADF Std" panose="02030503080000020003" pitchFamily="18" charset="0"/>
                <a:cs typeface="Times New Roman" panose="02020603050405020304" pitchFamily="18" charset="0"/>
              </a:rPr>
              <a:t>. 2019. Effects of Local Latency on Game Pointing Devices and Game Pointing Tasks. In Proceedings of the ACM CHI Conference on Human Factors in Computing Systems. Association for Computing Machinery, Glasgow Scotland, UK, 1–12</a:t>
            </a:r>
          </a:p>
          <a:p>
            <a:endParaRPr lang="en-US" sz="1550">
              <a:highlight>
                <a:srgbClr val="FFFFFF"/>
              </a:highlight>
              <a:latin typeface="Accanthis ADF Std" panose="02030503080000020003" pitchFamily="18" charset="0"/>
              <a:cs typeface="Times New Roman" panose="02020603050405020304" pitchFamily="18" charset="0"/>
            </a:endParaRPr>
          </a:p>
          <a:p>
            <a:r>
              <a:rPr lang="en-US" sz="1550">
                <a:highlight>
                  <a:srgbClr val="FFFFFF"/>
                </a:highlight>
                <a:latin typeface="Accanthis ADF Std" panose="02030503080000020003" pitchFamily="18" charset="0"/>
                <a:cs typeface="Times New Roman" panose="02020603050405020304" pitchFamily="18" charset="0"/>
              </a:rPr>
              <a:t>[7] </a:t>
            </a:r>
            <a:r>
              <a:rPr lang="en-US" sz="1550" b="0" i="0">
                <a:effectLst/>
                <a:highlight>
                  <a:srgbClr val="FFFFFF"/>
                </a:highlight>
                <a:latin typeface="Accanthis ADF Std" panose="02030503080000020003" pitchFamily="18" charset="0"/>
                <a:cs typeface="Times New Roman" panose="02020603050405020304" pitchFamily="18" charset="0"/>
              </a:rPr>
              <a:t>Mark Claypool, Ragnhild </a:t>
            </a:r>
            <a:r>
              <a:rPr lang="en-US" sz="1550" b="0" i="0" err="1">
                <a:effectLst/>
                <a:highlight>
                  <a:srgbClr val="FFFFFF"/>
                </a:highlight>
                <a:latin typeface="Accanthis ADF Std" panose="02030503080000020003" pitchFamily="18" charset="0"/>
                <a:cs typeface="Times New Roman" panose="02020603050405020304" pitchFamily="18" charset="0"/>
              </a:rPr>
              <a:t>Eg</a:t>
            </a:r>
            <a:r>
              <a:rPr lang="en-US" sz="1550" b="0" i="0">
                <a:effectLst/>
                <a:highlight>
                  <a:srgbClr val="FFFFFF"/>
                </a:highlight>
                <a:latin typeface="Accanthis ADF Std" panose="02030503080000020003" pitchFamily="18" charset="0"/>
                <a:cs typeface="Times New Roman" panose="02020603050405020304" pitchFamily="18" charset="0"/>
              </a:rPr>
              <a:t>, and </a:t>
            </a:r>
            <a:r>
              <a:rPr lang="en-US" sz="1550" b="0" i="0" err="1">
                <a:effectLst/>
                <a:highlight>
                  <a:srgbClr val="FFFFFF"/>
                </a:highlight>
                <a:latin typeface="Accanthis ADF Std" panose="02030503080000020003" pitchFamily="18" charset="0"/>
                <a:cs typeface="Times New Roman" panose="02020603050405020304" pitchFamily="18" charset="0"/>
              </a:rPr>
              <a:t>Kjetil</a:t>
            </a:r>
            <a:r>
              <a:rPr lang="en-US" sz="1550" b="0" i="0">
                <a:effectLst/>
                <a:highlight>
                  <a:srgbClr val="FFFFFF"/>
                </a:highlight>
                <a:latin typeface="Accanthis ADF Std" panose="02030503080000020003" pitchFamily="18" charset="0"/>
                <a:cs typeface="Times New Roman" panose="02020603050405020304" pitchFamily="18" charset="0"/>
              </a:rPr>
              <a:t> </a:t>
            </a:r>
            <a:r>
              <a:rPr lang="en-US" sz="1550" b="0" i="0" err="1">
                <a:effectLst/>
                <a:highlight>
                  <a:srgbClr val="FFFFFF"/>
                </a:highlight>
                <a:latin typeface="Accanthis ADF Std" panose="02030503080000020003" pitchFamily="18" charset="0"/>
                <a:cs typeface="Times New Roman" panose="02020603050405020304" pitchFamily="18" charset="0"/>
              </a:rPr>
              <a:t>Raaen</a:t>
            </a:r>
            <a:r>
              <a:rPr lang="en-US" sz="1550" b="0" i="0">
                <a:effectLst/>
                <a:highlight>
                  <a:srgbClr val="FFFFFF"/>
                </a:highlight>
                <a:latin typeface="Accanthis ADF Std" panose="02030503080000020003" pitchFamily="18" charset="0"/>
                <a:cs typeface="Times New Roman" panose="02020603050405020304" pitchFamily="18" charset="0"/>
              </a:rPr>
              <a:t>. 2017. Modeling User Performance for Moving Target Selection with a Delayed Mouse. In Proceedings of the 23</a:t>
            </a:r>
            <a:r>
              <a:rPr lang="en-US" sz="1550" b="0" i="0" baseline="30000">
                <a:effectLst/>
                <a:highlight>
                  <a:srgbClr val="FFFFFF"/>
                </a:highlight>
                <a:latin typeface="Accanthis ADF Std" panose="02030503080000020003" pitchFamily="18" charset="0"/>
                <a:cs typeface="Times New Roman" panose="02020603050405020304" pitchFamily="18" charset="0"/>
              </a:rPr>
              <a:t>rd</a:t>
            </a:r>
            <a:r>
              <a:rPr lang="en-US" sz="1550" baseline="30000">
                <a:highlight>
                  <a:srgbClr val="FFFFFF"/>
                </a:highlight>
                <a:latin typeface="Accanthis ADF Std" panose="02030503080000020003" pitchFamily="18" charset="0"/>
                <a:cs typeface="Times New Roman" panose="02020603050405020304" pitchFamily="18" charset="0"/>
              </a:rPr>
              <a:t> </a:t>
            </a:r>
            <a:r>
              <a:rPr lang="en-US" sz="1550" b="0" i="0">
                <a:effectLst/>
                <a:highlight>
                  <a:srgbClr val="FFFFFF"/>
                </a:highlight>
                <a:latin typeface="Accanthis ADF Std" panose="02030503080000020003" pitchFamily="18" charset="0"/>
                <a:cs typeface="Times New Roman" panose="02020603050405020304" pitchFamily="18" charset="0"/>
              </a:rPr>
              <a:t>International Conference on </a:t>
            </a:r>
            <a:r>
              <a:rPr lang="en-US" sz="1550" b="0" i="0" err="1">
                <a:effectLst/>
                <a:highlight>
                  <a:srgbClr val="FFFFFF"/>
                </a:highlight>
                <a:latin typeface="Accanthis ADF Std" panose="02030503080000020003" pitchFamily="18" charset="0"/>
                <a:cs typeface="Times New Roman" panose="02020603050405020304" pitchFamily="18" charset="0"/>
              </a:rPr>
              <a:t>MultiMedia</a:t>
            </a:r>
            <a:r>
              <a:rPr lang="en-US" sz="1550" b="0" i="0">
                <a:effectLst/>
                <a:highlight>
                  <a:srgbClr val="FFFFFF"/>
                </a:highlight>
                <a:latin typeface="Accanthis ADF Std" panose="02030503080000020003" pitchFamily="18" charset="0"/>
                <a:cs typeface="Times New Roman" panose="02020603050405020304" pitchFamily="18" charset="0"/>
              </a:rPr>
              <a:t> Modeling (MMM). Reykjavik, Iceland.</a:t>
            </a:r>
          </a:p>
          <a:p>
            <a:endParaRPr lang="en-US" sz="1550">
              <a:highlight>
                <a:srgbClr val="FFFFFF"/>
              </a:highlight>
              <a:latin typeface="Accanthis ADF Std" panose="02030503080000020003" pitchFamily="18" charset="0"/>
              <a:cs typeface="Times New Roman" panose="02020603050405020304" pitchFamily="18" charset="0"/>
            </a:endParaRPr>
          </a:p>
          <a:p>
            <a:r>
              <a:rPr lang="en-US" sz="1550">
                <a:highlight>
                  <a:srgbClr val="FFFFFF"/>
                </a:highlight>
                <a:latin typeface="Accanthis ADF Std" panose="02030503080000020003" pitchFamily="18" charset="0"/>
                <a:cs typeface="Times New Roman" panose="02020603050405020304" pitchFamily="18" charset="0"/>
              </a:rPr>
              <a:t>[14] </a:t>
            </a:r>
            <a:r>
              <a:rPr lang="en-US" sz="1550" err="1">
                <a:highlight>
                  <a:srgbClr val="FFFFFF"/>
                </a:highlight>
                <a:latin typeface="Accanthis ADF Std" panose="02030503080000020003" pitchFamily="18" charset="0"/>
                <a:cs typeface="Times New Roman" panose="02020603050405020304" pitchFamily="18" charset="0"/>
              </a:rPr>
              <a:t>Shengmei</a:t>
            </a:r>
            <a:r>
              <a:rPr lang="en-US" sz="1550">
                <a:highlight>
                  <a:srgbClr val="FFFFFF"/>
                </a:highlight>
                <a:latin typeface="Accanthis ADF Std" panose="02030503080000020003" pitchFamily="18" charset="0"/>
                <a:cs typeface="Times New Roman" panose="02020603050405020304" pitchFamily="18" charset="0"/>
              </a:rPr>
              <a:t> Liu and Mark Claypool. 2023. The Impact of Latency on Target Selection in First-Person Shooter Games. In Proceedings of the ACM Multimedia Systems Conference (</a:t>
            </a:r>
            <a:r>
              <a:rPr lang="en-US" sz="1550" err="1">
                <a:highlight>
                  <a:srgbClr val="FFFFFF"/>
                </a:highlight>
                <a:latin typeface="Accanthis ADF Std" panose="02030503080000020003" pitchFamily="18" charset="0"/>
                <a:cs typeface="Times New Roman" panose="02020603050405020304" pitchFamily="18" charset="0"/>
              </a:rPr>
              <a:t>MMSys</a:t>
            </a:r>
            <a:r>
              <a:rPr lang="en-US" sz="1550">
                <a:highlight>
                  <a:srgbClr val="FFFFFF"/>
                </a:highlight>
                <a:latin typeface="Accanthis ADF Std" panose="02030503080000020003" pitchFamily="18" charset="0"/>
                <a:cs typeface="Times New Roman" panose="02020603050405020304" pitchFamily="18" charset="0"/>
              </a:rPr>
              <a:t>). Vancouver, Canada.</a:t>
            </a:r>
            <a:endParaRPr lang="en-US" sz="1550">
              <a:latin typeface="Accanthis ADF Std" panose="02030503080000020003"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B533EC6-2B7A-BAF8-587E-FEF859E99653}"/>
              </a:ext>
            </a:extLst>
          </p:cNvPr>
          <p:cNvSpPr>
            <a:spLocks noGrp="1"/>
          </p:cNvSpPr>
          <p:nvPr>
            <p:ph type="sldNum" sz="quarter" idx="12"/>
          </p:nvPr>
        </p:nvSpPr>
        <p:spPr>
          <a:xfrm>
            <a:off x="8610600" y="6485890"/>
            <a:ext cx="2743200" cy="365125"/>
          </a:xfrm>
        </p:spPr>
        <p:txBody>
          <a:bodyPr/>
          <a:lstStyle/>
          <a:p>
            <a:fld id="{EC48B512-80AE-4125-A968-319E052A0548}" type="slidenum">
              <a:rPr lang="en-US" smtClean="0"/>
              <a:t>23</a:t>
            </a:fld>
            <a:endParaRPr lang="en-US"/>
          </a:p>
        </p:txBody>
      </p:sp>
    </p:spTree>
    <p:extLst>
      <p:ext uri="{BB962C8B-B14F-4D97-AF65-F5344CB8AC3E}">
        <p14:creationId xmlns:p14="http://schemas.microsoft.com/office/powerpoint/2010/main" val="163427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F395743-F1D2-9F44-8B06-3AEB1DA0A2D9}"/>
              </a:ext>
            </a:extLst>
          </p:cNvPr>
          <p:cNvSpPr txBox="1">
            <a:spLocks/>
          </p:cNvSpPr>
          <p:nvPr/>
        </p:nvSpPr>
        <p:spPr>
          <a:xfrm>
            <a:off x="1524000" y="71834"/>
            <a:ext cx="9144000" cy="631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a:latin typeface="Times New Roman" panose="02020603050405020304" pitchFamily="18" charset="0"/>
                <a:cs typeface="Times New Roman" panose="02020603050405020304" pitchFamily="18" charset="0"/>
              </a:rPr>
              <a:t>Log System</a:t>
            </a:r>
          </a:p>
          <a:p>
            <a:endParaRPr lang="en-US" sz="36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F091079-DC4D-2406-9FEE-46D0702C3D89}"/>
              </a:ext>
            </a:extLst>
          </p:cNvPr>
          <p:cNvSpPr txBox="1"/>
          <p:nvPr/>
        </p:nvSpPr>
        <p:spPr>
          <a:xfrm>
            <a:off x="857250" y="1672717"/>
            <a:ext cx="8077200" cy="3964740"/>
          </a:xfrm>
          <a:prstGeom prst="rect">
            <a:avLst/>
          </a:prstGeom>
          <a:noFill/>
        </p:spPr>
        <p:txBody>
          <a:bodyPr wrap="square">
            <a:spAutoFit/>
          </a:bodyPr>
          <a:lstStyle/>
          <a:p>
            <a:pPr marL="342900" marR="78105" lvl="0" indent="-342900" algn="just" fontAlgn="base">
              <a:lnSpc>
                <a:spcPct val="106000"/>
              </a:lnSpc>
              <a:spcBef>
                <a:spcPts val="0"/>
              </a:spcBef>
              <a:spcAft>
                <a:spcPts val="1040"/>
              </a:spcAft>
              <a:buClr>
                <a:srgbClr val="000000"/>
              </a:buClr>
              <a:buSzPts val="1000"/>
              <a:buFont typeface="Arial" panose="020B0604020202020204" pitchFamily="34" charset="0"/>
              <a:buChar char="•"/>
            </a:pPr>
            <a:r>
              <a:rPr lang="en-US" sz="2800" u="none" strike="noStrike" kern="1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Number of hits across all games for both players</a:t>
            </a:r>
          </a:p>
          <a:p>
            <a:pPr marL="342900" marR="78105" lvl="0" indent="-342900" algn="just" fontAlgn="base">
              <a:lnSpc>
                <a:spcPct val="106000"/>
              </a:lnSpc>
              <a:spcBef>
                <a:spcPts val="0"/>
              </a:spcBef>
              <a:spcAft>
                <a:spcPts val="935"/>
              </a:spcAft>
              <a:buClr>
                <a:srgbClr val="000000"/>
              </a:buClr>
              <a:buSzPts val="1000"/>
              <a:buFont typeface="Arial" panose="020B0604020202020204" pitchFamily="34" charset="0"/>
              <a:buChar char="•"/>
            </a:pPr>
            <a:r>
              <a:rPr lang="en-US" sz="2800" u="none" strike="noStrike" kern="1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Wins/Losses</a:t>
            </a:r>
          </a:p>
          <a:p>
            <a:pPr marL="742950" marR="78105" lvl="1" indent="-285750" algn="just" fontAlgn="base">
              <a:lnSpc>
                <a:spcPct val="106000"/>
              </a:lnSpc>
              <a:spcBef>
                <a:spcPts val="0"/>
              </a:spcBef>
              <a:spcAft>
                <a:spcPts val="510"/>
              </a:spcAft>
              <a:buClr>
                <a:srgbClr val="000000"/>
              </a:buClr>
              <a:buSzPts val="1000"/>
              <a:buFont typeface="Arial" panose="020B0604020202020204" pitchFamily="34" charset="0"/>
              <a:buChar char="–"/>
            </a:pPr>
            <a:r>
              <a:rPr lang="en-US" sz="2800" u="none" strike="noStrike" kern="100" dirty="0">
                <a:solidFill>
                  <a:srgbClr val="0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Rounds won by a player</a:t>
            </a:r>
          </a:p>
          <a:p>
            <a:pPr marL="742950" marR="78105" lvl="1" indent="-285750" algn="just" fontAlgn="base">
              <a:lnSpc>
                <a:spcPct val="106000"/>
              </a:lnSpc>
              <a:spcBef>
                <a:spcPts val="0"/>
              </a:spcBef>
              <a:spcAft>
                <a:spcPts val="1020"/>
              </a:spcAft>
              <a:buClr>
                <a:srgbClr val="000000"/>
              </a:buClr>
              <a:buSzPts val="1000"/>
              <a:buFont typeface="Arial" panose="020B0604020202020204" pitchFamily="34" charset="0"/>
              <a:buChar char="–"/>
            </a:pPr>
            <a:r>
              <a:rPr lang="en-US" sz="2800" u="none" strike="noStrike" kern="100" dirty="0">
                <a:solidFill>
                  <a:srgbClr val="000000"/>
                </a:solidFill>
                <a:effectLst/>
                <a:uFill>
                  <a:solidFill>
                    <a:srgbClr val="000000"/>
                  </a:solidFill>
                </a:uFill>
                <a:latin typeface="Times New Roman" panose="02020603050405020304" pitchFamily="18" charset="0"/>
                <a:ea typeface="Cambria" panose="02040503050406030204" pitchFamily="18" charset="0"/>
                <a:cs typeface="Times New Roman" panose="02020603050405020304" pitchFamily="18" charset="0"/>
              </a:rPr>
              <a:t>Round win rates</a:t>
            </a:r>
          </a:p>
          <a:p>
            <a:pPr marL="342900" marR="78105" lvl="0" indent="-342900" algn="just" fontAlgn="base">
              <a:lnSpc>
                <a:spcPct val="106000"/>
              </a:lnSpc>
              <a:spcBef>
                <a:spcPts val="0"/>
              </a:spcBef>
              <a:spcAft>
                <a:spcPts val="1045"/>
              </a:spcAft>
              <a:buClr>
                <a:srgbClr val="000000"/>
              </a:buClr>
              <a:buSzPts val="1000"/>
              <a:buFont typeface="Arial" panose="020B0604020202020204" pitchFamily="34" charset="0"/>
              <a:buChar char="•"/>
            </a:pPr>
            <a:r>
              <a:rPr lang="en-US" sz="2800" u="none" strike="noStrike" kern="1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Time to Damage (TTD)</a:t>
            </a:r>
          </a:p>
          <a:p>
            <a:pPr marL="342900" marR="78105" lvl="0" indent="-342900" algn="just" fontAlgn="base">
              <a:lnSpc>
                <a:spcPct val="106000"/>
              </a:lnSpc>
              <a:spcBef>
                <a:spcPts val="0"/>
              </a:spcBef>
              <a:spcAft>
                <a:spcPts val="1050"/>
              </a:spcAft>
              <a:buClr>
                <a:srgbClr val="000000"/>
              </a:buClr>
              <a:buSzPts val="1000"/>
              <a:buFont typeface="Arial" panose="020B0604020202020204" pitchFamily="34" charset="0"/>
              <a:buChar char="•"/>
            </a:pPr>
            <a:r>
              <a:rPr lang="en-US" sz="2800" u="none" strike="noStrike" kern="1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Mean reflex time</a:t>
            </a:r>
          </a:p>
          <a:p>
            <a:pPr marL="342900" marR="78105" lvl="0" indent="-342900" algn="just" fontAlgn="base">
              <a:lnSpc>
                <a:spcPct val="106000"/>
              </a:lnSpc>
              <a:spcBef>
                <a:spcPts val="0"/>
              </a:spcBef>
              <a:spcAft>
                <a:spcPts val="1760"/>
              </a:spcAft>
              <a:buClr>
                <a:srgbClr val="000000"/>
              </a:buClr>
              <a:buSzPts val="1000"/>
              <a:buFont typeface="Arial" panose="020B0604020202020204" pitchFamily="34" charset="0"/>
              <a:buChar char="•"/>
            </a:pPr>
            <a:r>
              <a:rPr lang="en-US" sz="2800" u="none" strike="noStrike" kern="1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Quality of Experience (</a:t>
            </a:r>
            <a:r>
              <a:rPr lang="en-US" sz="2800" u="none" strike="noStrike" kern="100" dirty="0" err="1">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QoE</a:t>
            </a:r>
            <a:r>
              <a:rPr lang="en-US" sz="2800" u="none" strike="noStrike" kern="1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answers</a:t>
            </a:r>
          </a:p>
        </p:txBody>
      </p:sp>
      <p:sp>
        <p:nvSpPr>
          <p:cNvPr id="2" name="Slide Number Placeholder 1">
            <a:extLst>
              <a:ext uri="{FF2B5EF4-FFF2-40B4-BE49-F238E27FC236}">
                <a16:creationId xmlns:a16="http://schemas.microsoft.com/office/drawing/2014/main" id="{518B058C-BCC4-C07D-5C3F-60536FCCCEC0}"/>
              </a:ext>
            </a:extLst>
          </p:cNvPr>
          <p:cNvSpPr>
            <a:spLocks noGrp="1"/>
          </p:cNvSpPr>
          <p:nvPr>
            <p:ph type="sldNum" sz="quarter" idx="12"/>
          </p:nvPr>
        </p:nvSpPr>
        <p:spPr/>
        <p:txBody>
          <a:bodyPr/>
          <a:lstStyle/>
          <a:p>
            <a:fld id="{EC48B512-80AE-4125-A968-319E052A0548}" type="slidenum">
              <a:rPr lang="en-US" smtClean="0"/>
              <a:t>24</a:t>
            </a:fld>
            <a:endParaRPr lang="en-US"/>
          </a:p>
        </p:txBody>
      </p:sp>
    </p:spTree>
    <p:extLst>
      <p:ext uri="{BB962C8B-B14F-4D97-AF65-F5344CB8AC3E}">
        <p14:creationId xmlns:p14="http://schemas.microsoft.com/office/powerpoint/2010/main" val="3247138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F6C4D9C5-DA62-930A-B498-721A27A4B767}"/>
              </a:ext>
            </a:extLst>
          </p:cNvPr>
          <p:cNvSpPr txBox="1">
            <a:spLocks/>
          </p:cNvSpPr>
          <p:nvPr/>
        </p:nvSpPr>
        <p:spPr>
          <a:xfrm>
            <a:off x="0" y="266700"/>
            <a:ext cx="12192000" cy="71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a:latin typeface="Times New Roman" panose="02020603050405020304" pitchFamily="18" charset="0"/>
                <a:cs typeface="Times New Roman" panose="02020603050405020304" pitchFamily="18" charset="0"/>
              </a:rPr>
              <a:t>Time to Damage</a:t>
            </a:r>
          </a:p>
        </p:txBody>
      </p:sp>
      <p:sp>
        <p:nvSpPr>
          <p:cNvPr id="13" name="TextBox 12">
            <a:extLst>
              <a:ext uri="{FF2B5EF4-FFF2-40B4-BE49-F238E27FC236}">
                <a16:creationId xmlns:a16="http://schemas.microsoft.com/office/drawing/2014/main" id="{7BDA9704-DFCB-908E-3AF7-D0C127AACD60}"/>
              </a:ext>
            </a:extLst>
          </p:cNvPr>
          <p:cNvSpPr txBox="1"/>
          <p:nvPr/>
        </p:nvSpPr>
        <p:spPr>
          <a:xfrm>
            <a:off x="2089150" y="6194204"/>
            <a:ext cx="8458200" cy="397096"/>
          </a:xfrm>
          <a:prstGeom prst="rect">
            <a:avLst/>
          </a:prstGeom>
          <a:noFill/>
        </p:spPr>
        <p:txBody>
          <a:bodyPr wrap="square">
            <a:spAutoFit/>
          </a:bodyPr>
          <a:lstStyle/>
          <a:p>
            <a:pPr marR="78105" lvl="0" algn="ctr" fontAlgn="base">
              <a:lnSpc>
                <a:spcPct val="106000"/>
              </a:lnSpc>
              <a:spcBef>
                <a:spcPts val="0"/>
              </a:spcBef>
              <a:spcAft>
                <a:spcPts val="1040"/>
              </a:spcAft>
              <a:buClr>
                <a:srgbClr val="000000"/>
              </a:buClr>
              <a:buSzPts val="1000"/>
            </a:pPr>
            <a:r>
              <a:rPr lang="en-US" sz="2000" b="1" u="none" strike="noStrike" kern="100" err="1">
                <a:solidFill>
                  <a:srgbClr val="00B05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Peeker</a:t>
            </a:r>
            <a:r>
              <a:rPr lang="en-US" sz="2000" b="1" kern="100" err="1">
                <a:solidFill>
                  <a:srgbClr val="00B05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a:t>
            </a:r>
            <a:r>
              <a:rPr lang="en-US" sz="2000" b="1" kern="100">
                <a:solidFill>
                  <a:srgbClr val="00B05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has overall lower time to damage</a:t>
            </a:r>
            <a:endParaRPr lang="en-US" sz="2000" b="1" u="none" strike="noStrike" kern="100">
              <a:solidFill>
                <a:srgbClr val="00B05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A line with a red dot and a red dot&#10;&#10;Description automatically generated with medium confidence">
            <a:extLst>
              <a:ext uri="{FF2B5EF4-FFF2-40B4-BE49-F238E27FC236}">
                <a16:creationId xmlns:a16="http://schemas.microsoft.com/office/drawing/2014/main" id="{4F5888C4-B530-C5C5-E40D-EBFC791A0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53" y="1824391"/>
            <a:ext cx="5172297" cy="3139188"/>
          </a:xfrm>
          <a:prstGeom prst="rect">
            <a:avLst/>
          </a:prstGeom>
        </p:spPr>
      </p:pic>
      <p:pic>
        <p:nvPicPr>
          <p:cNvPr id="6" name="Picture 5" descr="A diagram of a graph&#10;&#10;Description automatically generated with medium confidence">
            <a:extLst>
              <a:ext uri="{FF2B5EF4-FFF2-40B4-BE49-F238E27FC236}">
                <a16:creationId xmlns:a16="http://schemas.microsoft.com/office/drawing/2014/main" id="{B9179CE8-F701-1C4E-F759-3ADAAFF51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251" y="1824391"/>
            <a:ext cx="5172297" cy="3139188"/>
          </a:xfrm>
          <a:prstGeom prst="rect">
            <a:avLst/>
          </a:prstGeom>
        </p:spPr>
      </p:pic>
      <p:sp>
        <p:nvSpPr>
          <p:cNvPr id="2" name="Slide Number Placeholder 1">
            <a:extLst>
              <a:ext uri="{FF2B5EF4-FFF2-40B4-BE49-F238E27FC236}">
                <a16:creationId xmlns:a16="http://schemas.microsoft.com/office/drawing/2014/main" id="{4634211A-B1F7-D744-718A-A918932F94CE}"/>
              </a:ext>
            </a:extLst>
          </p:cNvPr>
          <p:cNvSpPr>
            <a:spLocks noGrp="1"/>
          </p:cNvSpPr>
          <p:nvPr>
            <p:ph type="sldNum" sz="quarter" idx="12"/>
          </p:nvPr>
        </p:nvSpPr>
        <p:spPr/>
        <p:txBody>
          <a:bodyPr/>
          <a:lstStyle/>
          <a:p>
            <a:fld id="{EC48B512-80AE-4125-A968-319E052A0548}" type="slidenum">
              <a:rPr lang="en-US" smtClean="0"/>
              <a:t>25</a:t>
            </a:fld>
            <a:endParaRPr lang="en-US"/>
          </a:p>
        </p:txBody>
      </p:sp>
    </p:spTree>
    <p:extLst>
      <p:ext uri="{BB962C8B-B14F-4D97-AF65-F5344CB8AC3E}">
        <p14:creationId xmlns:p14="http://schemas.microsoft.com/office/powerpoint/2010/main" val="4120787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C0E1ABD-581B-A994-7535-C49719C5F86F}"/>
              </a:ext>
            </a:extLst>
          </p:cNvPr>
          <p:cNvSpPr>
            <a:spLocks noGrp="1"/>
          </p:cNvSpPr>
          <p:nvPr>
            <p:ph type="subTitle" idx="1"/>
          </p:nvPr>
        </p:nvSpPr>
        <p:spPr>
          <a:xfrm>
            <a:off x="1524000" y="71834"/>
            <a:ext cx="9144000" cy="631031"/>
          </a:xfrm>
        </p:spPr>
        <p:txBody>
          <a:bodyPr>
            <a:normAutofit/>
          </a:bodyPr>
          <a:lstStyle/>
          <a:p>
            <a:r>
              <a:rPr lang="en-US" sz="3600">
                <a:latin typeface="Times New Roman" panose="02020603050405020304" pitchFamily="18" charset="0"/>
                <a:cs typeface="Times New Roman" panose="02020603050405020304" pitchFamily="18" charset="0"/>
              </a:rPr>
              <a:t>The Game</a:t>
            </a:r>
          </a:p>
        </p:txBody>
      </p:sp>
      <p:sp>
        <p:nvSpPr>
          <p:cNvPr id="5" name="TextBox 4">
            <a:extLst>
              <a:ext uri="{FF2B5EF4-FFF2-40B4-BE49-F238E27FC236}">
                <a16:creationId xmlns:a16="http://schemas.microsoft.com/office/drawing/2014/main" id="{790927D6-7F0E-32AA-38AC-0B27C7EDB113}"/>
              </a:ext>
            </a:extLst>
          </p:cNvPr>
          <p:cNvSpPr txBox="1"/>
          <p:nvPr/>
        </p:nvSpPr>
        <p:spPr>
          <a:xfrm>
            <a:off x="0" y="702865"/>
            <a:ext cx="12192000" cy="5693866"/>
          </a:xfrm>
          <a:prstGeom prst="rect">
            <a:avLst/>
          </a:prstGeom>
          <a:noFill/>
        </p:spPr>
        <p:txBody>
          <a:bodyPr wrap="square">
            <a:spAutoFit/>
          </a:bodyPr>
          <a:lstStyle/>
          <a:p>
            <a:pPr lvl="1" algn="l"/>
            <a:r>
              <a:rPr lang="en-US" sz="2800" err="1">
                <a:latin typeface="Times New Roman" panose="02020603050405020304" pitchFamily="18" charset="0"/>
                <a:cs typeface="Times New Roman" panose="02020603050405020304" pitchFamily="18" charset="0"/>
              </a:rPr>
              <a:t>FPSci</a:t>
            </a:r>
            <a:r>
              <a:rPr lang="en-US" sz="2800">
                <a:latin typeface="Times New Roman" panose="02020603050405020304" pitchFamily="18" charset="0"/>
                <a:cs typeface="Times New Roman" panose="02020603050405020304" pitchFamily="18" charset="0"/>
              </a:rPr>
              <a:t> – was used as a base</a:t>
            </a:r>
          </a:p>
          <a:p>
            <a:pPr marL="1485900" lvl="2" indent="-571500" algn="l">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Base </a:t>
            </a:r>
            <a:r>
              <a:rPr lang="en-US" sz="2800" err="1">
                <a:latin typeface="Times New Roman" panose="02020603050405020304" pitchFamily="18" charset="0"/>
                <a:cs typeface="Times New Roman" panose="02020603050405020304" pitchFamily="18" charset="0"/>
              </a:rPr>
              <a:t>FPSci</a:t>
            </a:r>
            <a:r>
              <a:rPr lang="en-US" sz="2800">
                <a:latin typeface="Times New Roman" panose="02020603050405020304" pitchFamily="18" charset="0"/>
                <a:cs typeface="Times New Roman" panose="02020603050405020304" pitchFamily="18" charset="0"/>
              </a:rPr>
              <a:t> is single player</a:t>
            </a:r>
          </a:p>
          <a:p>
            <a:pPr marL="1485900" lvl="2" indent="-571500" algn="l">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1 hit to kill</a:t>
            </a:r>
          </a:p>
          <a:p>
            <a:pPr marL="1485900" lvl="2" indent="-571500" algn="l">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Both players respawned on kill</a:t>
            </a:r>
          </a:p>
          <a:p>
            <a:pPr lvl="2" algn="l"/>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FPSci</a:t>
            </a:r>
            <a:r>
              <a:rPr lang="en-US" sz="2800">
                <a:latin typeface="Times New Roman" panose="02020603050405020304" pitchFamily="18" charset="0"/>
                <a:cs typeface="Times New Roman" panose="02020603050405020304" pitchFamily="18" charset="0"/>
              </a:rPr>
              <a:t> was modified to support client-server architecture</a:t>
            </a:r>
          </a:p>
          <a:p>
            <a:pPr marL="1485900" lvl="2" indent="-571500">
              <a:buFont typeface="Arial" panose="020B0604020202020204" pitchFamily="34" charset="0"/>
              <a:buChar char="•"/>
            </a:pPr>
            <a:r>
              <a:rPr lang="en-US" sz="2800" err="1">
                <a:latin typeface="Times New Roman" panose="02020603050405020304" pitchFamily="18" charset="0"/>
                <a:cs typeface="Times New Roman" panose="02020603050405020304" pitchFamily="18" charset="0"/>
              </a:rPr>
              <a:t>Enet</a:t>
            </a:r>
            <a:r>
              <a:rPr lang="en-US" sz="2800">
                <a:latin typeface="Times New Roman" panose="02020603050405020304" pitchFamily="18" charset="0"/>
                <a:cs typeface="Times New Roman" panose="02020603050405020304" pitchFamily="18" charset="0"/>
              </a:rPr>
              <a:t> was used to prepare the client-server architecture</a:t>
            </a:r>
          </a:p>
          <a:p>
            <a:pPr marL="1485900" lvl="2" indent="-57150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Client-side prediction was built into the game</a:t>
            </a:r>
          </a:p>
          <a:p>
            <a:pPr marL="1485900" lvl="2" indent="-57150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Hit confirmations were resolved by the server</a:t>
            </a:r>
          </a:p>
          <a:p>
            <a:pPr marL="1485900" lvl="2" indent="-57150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Packet based structure was used to maintain client-server communication</a:t>
            </a:r>
          </a:p>
          <a:p>
            <a:pPr marL="1485900" lvl="2" indent="-57150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Desired latency was added by putting the packets onto a heap and holding onto them</a:t>
            </a:r>
          </a:p>
          <a:p>
            <a:pPr marL="1028700" lvl="1" indent="-571500">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51D1672-F135-A19E-556A-0ACC426CEEC5}"/>
              </a:ext>
            </a:extLst>
          </p:cNvPr>
          <p:cNvSpPr>
            <a:spLocks noGrp="1"/>
          </p:cNvSpPr>
          <p:nvPr>
            <p:ph type="sldNum" sz="quarter" idx="12"/>
          </p:nvPr>
        </p:nvSpPr>
        <p:spPr/>
        <p:txBody>
          <a:bodyPr/>
          <a:lstStyle/>
          <a:p>
            <a:fld id="{EC48B512-80AE-4125-A968-319E052A0548}" type="slidenum">
              <a:rPr lang="en-US" smtClean="0"/>
              <a:t>26</a:t>
            </a:fld>
            <a:endParaRPr lang="en-US"/>
          </a:p>
        </p:txBody>
      </p:sp>
    </p:spTree>
    <p:extLst>
      <p:ext uri="{BB962C8B-B14F-4D97-AF65-F5344CB8AC3E}">
        <p14:creationId xmlns:p14="http://schemas.microsoft.com/office/powerpoint/2010/main" val="429434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5FC3A508-67C8-C10A-15C8-3806F56AB3DA}"/>
              </a:ext>
            </a:extLst>
          </p:cNvPr>
          <p:cNvSpPr>
            <a:spLocks noGrp="1"/>
          </p:cNvSpPr>
          <p:nvPr>
            <p:ph type="subTitle" idx="1"/>
          </p:nvPr>
        </p:nvSpPr>
        <p:spPr>
          <a:xfrm>
            <a:off x="1524000" y="71834"/>
            <a:ext cx="9144000" cy="631031"/>
          </a:xfrm>
        </p:spPr>
        <p:txBody>
          <a:bodyPr>
            <a:noAutofit/>
          </a:bodyPr>
          <a:lstStyle/>
          <a:p>
            <a:r>
              <a:rPr lang="en-US" sz="4800" b="1" err="1">
                <a:latin typeface="Times New Roman" panose="02020603050405020304" pitchFamily="18" charset="0"/>
                <a:cs typeface="Times New Roman" panose="02020603050405020304" pitchFamily="18" charset="0"/>
              </a:rPr>
              <a:t>Peeker’s</a:t>
            </a:r>
            <a:r>
              <a:rPr lang="en-US" sz="4800" b="1">
                <a:latin typeface="Times New Roman" panose="02020603050405020304" pitchFamily="18" charset="0"/>
                <a:cs typeface="Times New Roman" panose="02020603050405020304" pitchFamily="18" charset="0"/>
              </a:rPr>
              <a:t> Advantage</a:t>
            </a:r>
          </a:p>
        </p:txBody>
      </p:sp>
      <p:pic>
        <p:nvPicPr>
          <p:cNvPr id="3" name="Picture 2" descr="A screen shot of a cell phone&#10;&#10;Description automatically generated">
            <a:extLst>
              <a:ext uri="{FF2B5EF4-FFF2-40B4-BE49-F238E27FC236}">
                <a16:creationId xmlns:a16="http://schemas.microsoft.com/office/drawing/2014/main" id="{FB5B697A-0C72-1B12-0E3B-6D0213B23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454" y="1394754"/>
            <a:ext cx="2967704" cy="4518116"/>
          </a:xfrm>
          <a:prstGeom prst="rect">
            <a:avLst/>
          </a:prstGeom>
        </p:spPr>
      </p:pic>
      <p:pic>
        <p:nvPicPr>
          <p:cNvPr id="5" name="Picture 4" descr="A diagram of a location&#10;&#10;Description automatically generated">
            <a:extLst>
              <a:ext uri="{FF2B5EF4-FFF2-40B4-BE49-F238E27FC236}">
                <a16:creationId xmlns:a16="http://schemas.microsoft.com/office/drawing/2014/main" id="{C3DA3186-E411-A71C-BEF0-36F6CC431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194" y="1419277"/>
            <a:ext cx="2781469" cy="4482899"/>
          </a:xfrm>
          <a:prstGeom prst="rect">
            <a:avLst/>
          </a:prstGeom>
        </p:spPr>
      </p:pic>
      <p:pic>
        <p:nvPicPr>
          <p:cNvPr id="7" name="Picture 6" descr="A close-up of a piece of paper&#10;&#10;Description automatically generated">
            <a:extLst>
              <a:ext uri="{FF2B5EF4-FFF2-40B4-BE49-F238E27FC236}">
                <a16:creationId xmlns:a16="http://schemas.microsoft.com/office/drawing/2014/main" id="{71F9D682-11D7-D354-5892-BD31D8A06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3254" y="1419277"/>
            <a:ext cx="2966746" cy="4491428"/>
          </a:xfrm>
          <a:prstGeom prst="rect">
            <a:avLst/>
          </a:prstGeom>
        </p:spPr>
      </p:pic>
      <p:sp>
        <p:nvSpPr>
          <p:cNvPr id="2" name="Slide Number Placeholder 1">
            <a:extLst>
              <a:ext uri="{FF2B5EF4-FFF2-40B4-BE49-F238E27FC236}">
                <a16:creationId xmlns:a16="http://schemas.microsoft.com/office/drawing/2014/main" id="{CE3F3294-AFE5-D86C-0ED1-E2CD00B26876}"/>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3</a:t>
            </a:fld>
            <a:endParaRPr lang="en-US">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DACD28A-D48A-8D2D-8C7C-7DB31A8426F8}"/>
              </a:ext>
            </a:extLst>
          </p:cNvPr>
          <p:cNvSpPr/>
          <p:nvPr/>
        </p:nvSpPr>
        <p:spPr>
          <a:xfrm>
            <a:off x="8994127" y="4678680"/>
            <a:ext cx="952500" cy="1981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FF0000"/>
                </a:solidFill>
                <a:latin typeface="Times New Roman" panose="02020603050405020304" pitchFamily="18" charset="0"/>
                <a:cs typeface="Times New Roman" panose="02020603050405020304" pitchFamily="18" charset="0"/>
              </a:rPr>
              <a:t>lost</a:t>
            </a:r>
          </a:p>
        </p:txBody>
      </p:sp>
      <p:sp>
        <p:nvSpPr>
          <p:cNvPr id="6" name="Arrow: Down 5">
            <a:extLst>
              <a:ext uri="{FF2B5EF4-FFF2-40B4-BE49-F238E27FC236}">
                <a16:creationId xmlns:a16="http://schemas.microsoft.com/office/drawing/2014/main" id="{ABCBDB28-5B8C-0F7E-9D1C-3237F952F515}"/>
              </a:ext>
            </a:extLst>
          </p:cNvPr>
          <p:cNvSpPr/>
          <p:nvPr/>
        </p:nvSpPr>
        <p:spPr>
          <a:xfrm rot="19179333">
            <a:off x="5848997" y="1360091"/>
            <a:ext cx="396453" cy="644010"/>
          </a:xfrm>
          <a:prstGeom prst="downArrow">
            <a:avLst/>
          </a:prstGeom>
          <a:solidFill>
            <a:srgbClr val="1CA0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09EF8B84-56E4-7627-9689-EF5FB65DA14F}"/>
              </a:ext>
            </a:extLst>
          </p:cNvPr>
          <p:cNvSpPr/>
          <p:nvPr/>
        </p:nvSpPr>
        <p:spPr>
          <a:xfrm rot="1929326">
            <a:off x="7427866" y="1355728"/>
            <a:ext cx="396453" cy="644010"/>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67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collage of different colored objects&#10;&#10;Description automatically generated">
            <a:extLst>
              <a:ext uri="{FF2B5EF4-FFF2-40B4-BE49-F238E27FC236}">
                <a16:creationId xmlns:a16="http://schemas.microsoft.com/office/drawing/2014/main" id="{954B222F-1E05-ACBF-4DBA-6FEF16BE7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17" y="1206500"/>
            <a:ext cx="4694325" cy="5194300"/>
          </a:xfrm>
          <a:prstGeom prst="rect">
            <a:avLst/>
          </a:prstGeom>
        </p:spPr>
      </p:pic>
      <p:pic>
        <p:nvPicPr>
          <p:cNvPr id="55" name="Picture 54" descr="A screenshot of a video game&#10;&#10;Description automatically generated">
            <a:extLst>
              <a:ext uri="{FF2B5EF4-FFF2-40B4-BE49-F238E27FC236}">
                <a16:creationId xmlns:a16="http://schemas.microsoft.com/office/drawing/2014/main" id="{F2ADE95E-291B-D24F-81CD-12D99C536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217" y="1206500"/>
            <a:ext cx="4694325" cy="5194300"/>
          </a:xfrm>
          <a:prstGeom prst="rect">
            <a:avLst/>
          </a:prstGeom>
        </p:spPr>
      </p:pic>
      <p:sp>
        <p:nvSpPr>
          <p:cNvPr id="58" name="Subtitle 2">
            <a:extLst>
              <a:ext uri="{FF2B5EF4-FFF2-40B4-BE49-F238E27FC236}">
                <a16:creationId xmlns:a16="http://schemas.microsoft.com/office/drawing/2014/main" id="{2BD13B7B-D1FD-9ED5-2AF3-F75A0FB374A7}"/>
              </a:ext>
            </a:extLst>
          </p:cNvPr>
          <p:cNvSpPr>
            <a:spLocks noGrp="1"/>
          </p:cNvSpPr>
          <p:nvPr>
            <p:ph type="subTitle" idx="1"/>
          </p:nvPr>
        </p:nvSpPr>
        <p:spPr>
          <a:xfrm>
            <a:off x="449580" y="140414"/>
            <a:ext cx="11292840" cy="903526"/>
          </a:xfrm>
        </p:spPr>
        <p:txBody>
          <a:bodyPr>
            <a:normAutofit/>
          </a:bodyPr>
          <a:lstStyle/>
          <a:p>
            <a:r>
              <a:rPr lang="en-US" sz="4800" b="1">
                <a:latin typeface="Times New Roman" panose="02020603050405020304" pitchFamily="18" charset="0"/>
                <a:cs typeface="Times New Roman" panose="02020603050405020304" pitchFamily="18" charset="0"/>
              </a:rPr>
              <a:t>Advantage based on distance</a:t>
            </a:r>
          </a:p>
        </p:txBody>
      </p:sp>
      <p:sp>
        <p:nvSpPr>
          <p:cNvPr id="2" name="Slide Number Placeholder 1">
            <a:extLst>
              <a:ext uri="{FF2B5EF4-FFF2-40B4-BE49-F238E27FC236}">
                <a16:creationId xmlns:a16="http://schemas.microsoft.com/office/drawing/2014/main" id="{A2A85F57-266D-E357-BA3D-326875C4E401}"/>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4</a:t>
            </a:fld>
            <a:endParaRPr lang="en-US">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B1B484D-633D-B1F6-906F-668721C8644C}"/>
              </a:ext>
            </a:extLst>
          </p:cNvPr>
          <p:cNvSpPr/>
          <p:nvPr/>
        </p:nvSpPr>
        <p:spPr>
          <a:xfrm>
            <a:off x="658624" y="3913376"/>
            <a:ext cx="2436268" cy="2647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0AF516B-20B6-D6DA-4E36-A61E38687729}"/>
              </a:ext>
            </a:extLst>
          </p:cNvPr>
          <p:cNvSpPr/>
          <p:nvPr/>
        </p:nvSpPr>
        <p:spPr>
          <a:xfrm>
            <a:off x="3123383" y="3891628"/>
            <a:ext cx="2436268" cy="2647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253375-F43F-9887-126A-B5336788ADB8}"/>
              </a:ext>
            </a:extLst>
          </p:cNvPr>
          <p:cNvSpPr/>
          <p:nvPr/>
        </p:nvSpPr>
        <p:spPr>
          <a:xfrm>
            <a:off x="6545111" y="3891628"/>
            <a:ext cx="2436268" cy="2647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E74295-8671-661E-93C2-7367E3FFCB36}"/>
              </a:ext>
            </a:extLst>
          </p:cNvPr>
          <p:cNvSpPr/>
          <p:nvPr/>
        </p:nvSpPr>
        <p:spPr>
          <a:xfrm>
            <a:off x="8981379" y="3891628"/>
            <a:ext cx="2436268" cy="2509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3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arn(inVertical)">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C0E1ABD-581B-A994-7535-C49719C5F86F}"/>
              </a:ext>
            </a:extLst>
          </p:cNvPr>
          <p:cNvSpPr>
            <a:spLocks noGrp="1"/>
          </p:cNvSpPr>
          <p:nvPr>
            <p:ph type="subTitle" idx="1"/>
          </p:nvPr>
        </p:nvSpPr>
        <p:spPr>
          <a:xfrm>
            <a:off x="1524000" y="71834"/>
            <a:ext cx="9144000" cy="631031"/>
          </a:xfrm>
        </p:spPr>
        <p:txBody>
          <a:bodyPr>
            <a:noAutofit/>
          </a:bodyPr>
          <a:lstStyle/>
          <a:p>
            <a:r>
              <a:rPr lang="en-US" sz="4800" b="1">
                <a:latin typeface="Times New Roman" panose="02020603050405020304" pitchFamily="18" charset="0"/>
                <a:cs typeface="Times New Roman" panose="02020603050405020304" pitchFamily="18" charset="0"/>
              </a:rPr>
              <a:t>Related Works</a:t>
            </a:r>
          </a:p>
        </p:txBody>
      </p:sp>
      <p:sp>
        <p:nvSpPr>
          <p:cNvPr id="4" name="Subtitle 2">
            <a:extLst>
              <a:ext uri="{FF2B5EF4-FFF2-40B4-BE49-F238E27FC236}">
                <a16:creationId xmlns:a16="http://schemas.microsoft.com/office/drawing/2014/main" id="{D071F286-CC4C-2570-0169-861F2B009FEA}"/>
              </a:ext>
            </a:extLst>
          </p:cNvPr>
          <p:cNvSpPr txBox="1">
            <a:spLocks/>
          </p:cNvSpPr>
          <p:nvPr/>
        </p:nvSpPr>
        <p:spPr>
          <a:xfrm>
            <a:off x="152400" y="927077"/>
            <a:ext cx="4590422" cy="50335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n-US" sz="2800" dirty="0" err="1">
                <a:latin typeface="Times New Roman" panose="02020603050405020304" pitchFamily="18" charset="0"/>
                <a:cs typeface="Times New Roman" panose="02020603050405020304" pitchFamily="18" charset="0"/>
              </a:rPr>
              <a:t>Pantel</a:t>
            </a:r>
            <a:r>
              <a:rPr lang="en-US" sz="2800" dirty="0">
                <a:latin typeface="Times New Roman" panose="02020603050405020304" pitchFamily="18" charset="0"/>
                <a:cs typeface="Times New Roman" panose="02020603050405020304" pitchFamily="18" charset="0"/>
              </a:rPr>
              <a:t> and Wolf [22]</a:t>
            </a:r>
          </a:p>
          <a:p>
            <a:pPr lvl="1" algn="l"/>
            <a:endParaRPr lang="en-US" sz="2800" dirty="0">
              <a:latin typeface="Times New Roman" panose="02020603050405020304" pitchFamily="18" charset="0"/>
              <a:cs typeface="Times New Roman" panose="02020603050405020304" pitchFamily="18" charset="0"/>
            </a:endParaRPr>
          </a:p>
          <a:p>
            <a:pPr lvl="1" algn="l"/>
            <a:r>
              <a:rPr lang="en-US" sz="2800" dirty="0" err="1">
                <a:latin typeface="Times New Roman" panose="02020603050405020304" pitchFamily="18" charset="0"/>
                <a:cs typeface="Times New Roman" panose="02020603050405020304" pitchFamily="18" charset="0"/>
              </a:rPr>
              <a:t>Sabet</a:t>
            </a:r>
            <a:r>
              <a:rPr lang="en-US" sz="2800" dirty="0">
                <a:latin typeface="Times New Roman" panose="02020603050405020304" pitchFamily="18" charset="0"/>
                <a:cs typeface="Times New Roman" panose="02020603050405020304" pitchFamily="18" charset="0"/>
              </a:rPr>
              <a:t> et al. [24]</a:t>
            </a:r>
          </a:p>
          <a:p>
            <a:pPr lvl="1" algn="l"/>
            <a:endParaRPr lang="en-US" sz="2800" dirty="0">
              <a:latin typeface="Times New Roman" panose="02020603050405020304" pitchFamily="18" charset="0"/>
              <a:cs typeface="Times New Roman" panose="02020603050405020304" pitchFamily="18" charset="0"/>
            </a:endParaRPr>
          </a:p>
          <a:p>
            <a:pPr lvl="1" algn="l"/>
            <a:r>
              <a:rPr lang="en-US" sz="2800" dirty="0">
                <a:latin typeface="Times New Roman" panose="02020603050405020304" pitchFamily="18" charset="0"/>
                <a:cs typeface="Times New Roman" panose="02020603050405020304" pitchFamily="18" charset="0"/>
              </a:rPr>
              <a:t>Liu et al. [13,14]</a:t>
            </a:r>
          </a:p>
          <a:p>
            <a:pPr lvl="1" algn="l"/>
            <a:endParaRPr lang="en-US" sz="2800" dirty="0">
              <a:latin typeface="Times New Roman" panose="02020603050405020304" pitchFamily="18" charset="0"/>
              <a:cs typeface="Times New Roman" panose="02020603050405020304" pitchFamily="18" charset="0"/>
            </a:endParaRPr>
          </a:p>
          <a:p>
            <a:pPr lvl="1" algn="l"/>
            <a:r>
              <a:rPr lang="en-US" sz="2800" dirty="0">
                <a:latin typeface="Times New Roman" panose="02020603050405020304" pitchFamily="18" charset="0"/>
                <a:cs typeface="Times New Roman" panose="02020603050405020304" pitchFamily="18" charset="0"/>
              </a:rPr>
              <a:t>Xu et al. [29]</a:t>
            </a:r>
          </a:p>
          <a:p>
            <a:pPr lvl="1" algn="l"/>
            <a:endParaRPr lang="en-US" sz="2800" dirty="0">
              <a:latin typeface="Times New Roman" panose="02020603050405020304" pitchFamily="18" charset="0"/>
              <a:cs typeface="Times New Roman" panose="02020603050405020304" pitchFamily="18" charset="0"/>
            </a:endParaRPr>
          </a:p>
          <a:p>
            <a:pPr lvl="1" algn="l"/>
            <a:r>
              <a:rPr lang="en-US" sz="2800" dirty="0">
                <a:latin typeface="Times New Roman" panose="02020603050405020304" pitchFamily="18" charset="0"/>
                <a:cs typeface="Times New Roman" panose="02020603050405020304" pitchFamily="18" charset="0"/>
              </a:rPr>
              <a:t>Long and </a:t>
            </a:r>
            <a:r>
              <a:rPr lang="en-US" sz="2800" dirty="0" err="1">
                <a:latin typeface="Times New Roman" panose="02020603050405020304" pitchFamily="18" charset="0"/>
                <a:cs typeface="Times New Roman" panose="02020603050405020304" pitchFamily="18" charset="0"/>
              </a:rPr>
              <a:t>Gutwin</a:t>
            </a:r>
            <a:r>
              <a:rPr lang="en-US" sz="2800" dirty="0">
                <a:latin typeface="Times New Roman" panose="02020603050405020304" pitchFamily="18" charset="0"/>
                <a:cs typeface="Times New Roman" panose="02020603050405020304" pitchFamily="18" charset="0"/>
              </a:rPr>
              <a:t> [19, 20]</a:t>
            </a:r>
          </a:p>
          <a:p>
            <a:pPr lvl="1" algn="l"/>
            <a:endParaRPr lang="en-US" sz="2800" dirty="0">
              <a:latin typeface="Times New Roman" panose="02020603050405020304" pitchFamily="18" charset="0"/>
              <a:cs typeface="Times New Roman" panose="02020603050405020304" pitchFamily="18" charset="0"/>
            </a:endParaRPr>
          </a:p>
          <a:p>
            <a:pPr lvl="1" algn="l"/>
            <a:r>
              <a:rPr lang="en-US" sz="2800" dirty="0">
                <a:latin typeface="Times New Roman" panose="02020603050405020304" pitchFamily="18" charset="0"/>
                <a:cs typeface="Times New Roman" panose="02020603050405020304" pitchFamily="18" charset="0"/>
              </a:rPr>
              <a:t>Claypool et al. [7]</a:t>
            </a:r>
          </a:p>
        </p:txBody>
      </p:sp>
      <p:sp>
        <p:nvSpPr>
          <p:cNvPr id="3" name="TextBox 2">
            <a:extLst>
              <a:ext uri="{FF2B5EF4-FFF2-40B4-BE49-F238E27FC236}">
                <a16:creationId xmlns:a16="http://schemas.microsoft.com/office/drawing/2014/main" id="{2EFB4820-C1DC-226D-C1CC-F7565EEABD4A}"/>
              </a:ext>
            </a:extLst>
          </p:cNvPr>
          <p:cNvSpPr txBox="1"/>
          <p:nvPr/>
        </p:nvSpPr>
        <p:spPr>
          <a:xfrm>
            <a:off x="152400" y="6141938"/>
            <a:ext cx="11908221" cy="461665"/>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None of the studies have evaluated the impact of latency on </a:t>
            </a:r>
            <a:r>
              <a:rPr lang="en-US" sz="2400" b="1" u="sng" dirty="0" err="1">
                <a:latin typeface="Times New Roman" panose="02020603050405020304" pitchFamily="18" charset="0"/>
                <a:cs typeface="Times New Roman" panose="02020603050405020304" pitchFamily="18" charset="0"/>
              </a:rPr>
              <a:t>peeker’s</a:t>
            </a:r>
            <a:r>
              <a:rPr lang="en-US" sz="2400" b="1" u="sng" dirty="0">
                <a:latin typeface="Times New Roman" panose="02020603050405020304" pitchFamily="18" charset="0"/>
                <a:cs typeface="Times New Roman" panose="02020603050405020304" pitchFamily="18" charset="0"/>
              </a:rPr>
              <a:t> advantage </a:t>
            </a:r>
          </a:p>
        </p:txBody>
      </p:sp>
      <p:sp>
        <p:nvSpPr>
          <p:cNvPr id="5" name="Slide Number Placeholder 4">
            <a:extLst>
              <a:ext uri="{FF2B5EF4-FFF2-40B4-BE49-F238E27FC236}">
                <a16:creationId xmlns:a16="http://schemas.microsoft.com/office/drawing/2014/main" id="{CE5B2267-8800-81C6-61B7-660CD61A8950}"/>
              </a:ext>
            </a:extLst>
          </p:cNvPr>
          <p:cNvSpPr>
            <a:spLocks noGrp="1"/>
          </p:cNvSpPr>
          <p:nvPr>
            <p:ph type="sldNum" sz="quarter" idx="12"/>
          </p:nvPr>
        </p:nvSpPr>
        <p:spPr>
          <a:xfrm>
            <a:off x="9296400" y="6421041"/>
            <a:ext cx="2743200" cy="365125"/>
          </a:xfrm>
        </p:spPr>
        <p:txBody>
          <a:bodyPr/>
          <a:lstStyle/>
          <a:p>
            <a:fld id="{EC48B512-80AE-4125-A968-319E052A0548}" type="slidenum">
              <a:rPr lang="en-US" smtClean="0">
                <a:latin typeface="Times New Roman" panose="02020603050405020304" pitchFamily="18" charset="0"/>
                <a:cs typeface="Times New Roman" panose="02020603050405020304" pitchFamily="18" charset="0"/>
              </a:rPr>
              <a:t>5</a:t>
            </a:fld>
            <a:endParaRPr lang="en-US">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BC7EB2B6-D6F4-23BC-F7C9-8D9742167DD0}"/>
              </a:ext>
            </a:extLst>
          </p:cNvPr>
          <p:cNvSpPr txBox="1">
            <a:spLocks/>
          </p:cNvSpPr>
          <p:nvPr/>
        </p:nvSpPr>
        <p:spPr>
          <a:xfrm>
            <a:off x="4742822" y="734355"/>
            <a:ext cx="7188423" cy="53169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endParaRPr lang="en-US" sz="320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US" sz="3200">
                <a:solidFill>
                  <a:srgbClr val="0070C0"/>
                </a:solidFill>
                <a:latin typeface="Times New Roman" panose="02020603050405020304" pitchFamily="18" charset="0"/>
                <a:cs typeface="Times New Roman" panose="02020603050405020304" pitchFamily="18" charset="0"/>
              </a:rPr>
              <a:t>R1</a:t>
            </a:r>
            <a:r>
              <a:rPr lang="en-US" sz="3200">
                <a:latin typeface="Times New Roman" panose="02020603050405020304" pitchFamily="18" charset="0"/>
                <a:cs typeface="Times New Roman" panose="02020603050405020304" pitchFamily="18" charset="0"/>
              </a:rPr>
              <a:t>: Confirm that </a:t>
            </a:r>
            <a:r>
              <a:rPr lang="en-US" sz="3200" err="1">
                <a:latin typeface="Times New Roman" panose="02020603050405020304" pitchFamily="18" charset="0"/>
                <a:cs typeface="Times New Roman" panose="02020603050405020304" pitchFamily="18" charset="0"/>
              </a:rPr>
              <a:t>peeker’s</a:t>
            </a:r>
            <a:r>
              <a:rPr lang="en-US" sz="3200">
                <a:latin typeface="Times New Roman" panose="02020603050405020304" pitchFamily="18" charset="0"/>
                <a:cs typeface="Times New Roman" panose="02020603050405020304" pitchFamily="18" charset="0"/>
              </a:rPr>
              <a:t> advantage exists</a:t>
            </a:r>
          </a:p>
          <a:p>
            <a:pPr marL="914400" lvl="1" indent="-457200" algn="l">
              <a:buFont typeface="Arial" panose="020B0604020202020204" pitchFamily="34" charset="0"/>
              <a:buChar char="•"/>
            </a:pPr>
            <a:endParaRPr lang="en-US" sz="320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US" sz="3200">
                <a:solidFill>
                  <a:srgbClr val="00B050"/>
                </a:solidFill>
                <a:latin typeface="Times New Roman" panose="02020603050405020304" pitchFamily="18" charset="0"/>
                <a:cs typeface="Times New Roman" panose="02020603050405020304" pitchFamily="18" charset="0"/>
              </a:rPr>
              <a:t>R2</a:t>
            </a:r>
            <a:r>
              <a:rPr lang="en-US" sz="3200">
                <a:latin typeface="Times New Roman" panose="02020603050405020304" pitchFamily="18" charset="0"/>
                <a:cs typeface="Times New Roman" panose="02020603050405020304" pitchFamily="18" charset="0"/>
              </a:rPr>
              <a:t>: Quantify </a:t>
            </a:r>
            <a:r>
              <a:rPr lang="en-US" sz="3200" err="1">
                <a:latin typeface="Times New Roman" panose="02020603050405020304" pitchFamily="18" charset="0"/>
                <a:cs typeface="Times New Roman" panose="02020603050405020304" pitchFamily="18" charset="0"/>
              </a:rPr>
              <a:t>peeker’s</a:t>
            </a:r>
            <a:r>
              <a:rPr lang="en-US" sz="3200">
                <a:latin typeface="Times New Roman" panose="02020603050405020304" pitchFamily="18" charset="0"/>
                <a:cs typeface="Times New Roman" panose="02020603050405020304" pitchFamily="18" charset="0"/>
              </a:rPr>
              <a:t> advantage </a:t>
            </a:r>
          </a:p>
          <a:p>
            <a:pPr marL="1371600" lvl="2" indent="-457200" algn="l">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Due to latency</a:t>
            </a:r>
          </a:p>
          <a:p>
            <a:pPr marL="1371600" lvl="2" indent="-457200" algn="l">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Due to </a:t>
            </a:r>
            <a:r>
              <a:rPr lang="en-US" sz="2800" err="1">
                <a:latin typeface="Times New Roman" panose="02020603050405020304" pitchFamily="18" charset="0"/>
                <a:cs typeface="Times New Roman" panose="02020603050405020304" pitchFamily="18" charset="0"/>
              </a:rPr>
              <a:t>peeker’s</a:t>
            </a:r>
            <a:r>
              <a:rPr lang="en-US" sz="2800">
                <a:latin typeface="Times New Roman" panose="02020603050405020304" pitchFamily="18" charset="0"/>
                <a:cs typeface="Times New Roman" panose="02020603050405020304" pitchFamily="18" charset="0"/>
              </a:rPr>
              <a:t> distance</a:t>
            </a:r>
          </a:p>
          <a:p>
            <a:pPr marL="1371600" lvl="2" indent="-457200" algn="l">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Enable ways of mitigating </a:t>
            </a:r>
            <a:r>
              <a:rPr lang="en-US" sz="3200" err="1">
                <a:latin typeface="Times New Roman" panose="02020603050405020304" pitchFamily="18" charset="0"/>
                <a:cs typeface="Times New Roman" panose="02020603050405020304" pitchFamily="18" charset="0"/>
              </a:rPr>
              <a:t>peeker’s</a:t>
            </a:r>
            <a:r>
              <a:rPr lang="en-US" sz="3200">
                <a:latin typeface="Times New Roman" panose="02020603050405020304" pitchFamily="18" charset="0"/>
                <a:cs typeface="Times New Roman" panose="02020603050405020304" pitchFamily="18" charset="0"/>
              </a:rPr>
              <a:t> advantage</a:t>
            </a:r>
          </a:p>
        </p:txBody>
      </p:sp>
      <p:sp>
        <p:nvSpPr>
          <p:cNvPr id="7" name="Subtitle 2">
            <a:extLst>
              <a:ext uri="{FF2B5EF4-FFF2-40B4-BE49-F238E27FC236}">
                <a16:creationId xmlns:a16="http://schemas.microsoft.com/office/drawing/2014/main" id="{2AF74288-7684-246F-0589-41D3361D7414}"/>
              </a:ext>
            </a:extLst>
          </p:cNvPr>
          <p:cNvSpPr txBox="1">
            <a:spLocks/>
          </p:cNvSpPr>
          <p:nvPr/>
        </p:nvSpPr>
        <p:spPr>
          <a:xfrm>
            <a:off x="1686448" y="55924"/>
            <a:ext cx="9144000" cy="6310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a:latin typeface="Times New Roman" panose="02020603050405020304" pitchFamily="18" charset="0"/>
                <a:cs typeface="Times New Roman" panose="02020603050405020304" pitchFamily="18" charset="0"/>
              </a:rPr>
              <a:t>Goals</a:t>
            </a:r>
          </a:p>
        </p:txBody>
      </p:sp>
    </p:spTree>
    <p:extLst>
      <p:ext uri="{BB962C8B-B14F-4D97-AF65-F5344CB8AC3E}">
        <p14:creationId xmlns:p14="http://schemas.microsoft.com/office/powerpoint/2010/main" val="273476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
                                        <p:tgtEl>
                                          <p:spTgt spid="4">
                                            <p:txEl>
                                              <p:pRg st="0" end="0"/>
                                            </p:txEl>
                                          </p:spTgt>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
                                        <p:tgtEl>
                                          <p:spTgt spid="4">
                                            <p:txEl>
                                              <p:pRg st="2" end="2"/>
                                            </p:txEl>
                                          </p:spTgt>
                                        </p:tgtEl>
                                      </p:cBhvr>
                                    </p:animEffect>
                                  </p:childTnLst>
                                </p:cTn>
                              </p:par>
                            </p:childTnLst>
                          </p:cTn>
                        </p:par>
                        <p:par>
                          <p:cTn id="12" fill="hold">
                            <p:stCondLst>
                              <p:cond delay="200"/>
                            </p:stCondLst>
                            <p:childTnLst>
                              <p:par>
                                <p:cTn id="13" presetID="10"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00"/>
                                        <p:tgtEl>
                                          <p:spTgt spid="4">
                                            <p:txEl>
                                              <p:pRg st="4" end="4"/>
                                            </p:txEl>
                                          </p:spTgt>
                                        </p:tgtEl>
                                      </p:cBhvr>
                                    </p:animEffect>
                                  </p:childTnLst>
                                </p:cTn>
                              </p:par>
                            </p:childTnLst>
                          </p:cTn>
                        </p:par>
                        <p:par>
                          <p:cTn id="16" fill="hold">
                            <p:stCondLst>
                              <p:cond delay="300"/>
                            </p:stCondLst>
                            <p:childTnLst>
                              <p:par>
                                <p:cTn id="17" presetID="10" presetClass="entr" presetSubtype="0"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
                                        <p:tgtEl>
                                          <p:spTgt spid="4">
                                            <p:txEl>
                                              <p:pRg st="6" end="6"/>
                                            </p:txEl>
                                          </p:spTgt>
                                        </p:tgtEl>
                                      </p:cBhvr>
                                    </p:animEffect>
                                  </p:childTnLst>
                                </p:cTn>
                              </p:par>
                            </p:childTnLst>
                          </p:cTn>
                        </p:par>
                        <p:par>
                          <p:cTn id="20" fill="hold">
                            <p:stCondLst>
                              <p:cond delay="400"/>
                            </p:stCondLst>
                            <p:childTnLst>
                              <p:par>
                                <p:cTn id="21" presetID="10" presetClass="entr" presetSubtype="0" fill="hold" nodeType="after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fade">
                                      <p:cBhvr>
                                        <p:cTn id="23" dur="100"/>
                                        <p:tgtEl>
                                          <p:spTgt spid="4">
                                            <p:txEl>
                                              <p:pRg st="8" end="8"/>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1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
                                            <p:txEl>
                                              <p:pRg st="0" end="0"/>
                                            </p:txEl>
                                          </p:spTgt>
                                        </p:tgtEl>
                                      </p:cBhvr>
                                    </p:animEffect>
                                    <p:set>
                                      <p:cBhvr>
                                        <p:cTn id="3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barn(inVertical)">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5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fade">
                                      <p:cBhvr>
                                        <p:cTn id="6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17C6E2-A74A-353F-5E3E-AC58C7770601}"/>
              </a:ext>
            </a:extLst>
          </p:cNvPr>
          <p:cNvSpPr txBox="1"/>
          <p:nvPr/>
        </p:nvSpPr>
        <p:spPr>
          <a:xfrm>
            <a:off x="3231551" y="1778005"/>
            <a:ext cx="5728895" cy="3785652"/>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Introduction</a:t>
            </a:r>
          </a:p>
          <a:p>
            <a:pPr algn="ctr"/>
            <a:endParaRPr lang="en-US" sz="3200">
              <a:latin typeface="Times New Roman" panose="02020603050405020304" pitchFamily="18" charset="0"/>
              <a:cs typeface="Times New Roman" panose="02020603050405020304" pitchFamily="18" charset="0"/>
            </a:endParaRPr>
          </a:p>
          <a:p>
            <a:pPr algn="ctr"/>
            <a:r>
              <a:rPr lang="en-US" sz="4000" b="1">
                <a:latin typeface="Times New Roman" panose="02020603050405020304" pitchFamily="18" charset="0"/>
                <a:cs typeface="Times New Roman" panose="02020603050405020304" pitchFamily="18" charset="0"/>
              </a:rPr>
              <a:t>Methodology</a:t>
            </a:r>
          </a:p>
          <a:p>
            <a:pPr algn="ctr"/>
            <a:endParaRPr lang="en-US" sz="4000" b="1">
              <a:latin typeface="Times New Roman" panose="02020603050405020304" pitchFamily="18" charset="0"/>
              <a:cs typeface="Times New Roman" panose="02020603050405020304" pitchFamily="18" charset="0"/>
            </a:endParaRPr>
          </a:p>
          <a:p>
            <a:pPr algn="ctr"/>
            <a:r>
              <a:rPr lang="en-US" sz="3200">
                <a:latin typeface="Times New Roman" panose="02020603050405020304" pitchFamily="18" charset="0"/>
                <a:cs typeface="Times New Roman" panose="02020603050405020304" pitchFamily="18" charset="0"/>
              </a:rPr>
              <a:t>Results</a:t>
            </a:r>
          </a:p>
          <a:p>
            <a:pPr algn="ctr"/>
            <a:endParaRPr lang="en-US" sz="3200">
              <a:latin typeface="Times New Roman" panose="02020603050405020304" pitchFamily="18" charset="0"/>
              <a:cs typeface="Times New Roman" panose="02020603050405020304" pitchFamily="18" charset="0"/>
            </a:endParaRPr>
          </a:p>
          <a:p>
            <a:pPr algn="ctr"/>
            <a:r>
              <a:rPr lang="en-US" sz="3200">
                <a:latin typeface="Times New Roman" panose="02020603050405020304" pitchFamily="18" charset="0"/>
                <a:cs typeface="Times New Roman" panose="02020603050405020304" pitchFamily="18" charset="0"/>
              </a:rPr>
              <a:t>Conclusion</a:t>
            </a:r>
          </a:p>
        </p:txBody>
      </p:sp>
      <p:sp>
        <p:nvSpPr>
          <p:cNvPr id="6" name="Slide Number Placeholder 5">
            <a:extLst>
              <a:ext uri="{FF2B5EF4-FFF2-40B4-BE49-F238E27FC236}">
                <a16:creationId xmlns:a16="http://schemas.microsoft.com/office/drawing/2014/main" id="{C75EA8C2-25AD-138D-5C83-1A7DCB757434}"/>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6</a:t>
            </a:fld>
            <a:endParaRPr lang="en-US">
              <a:latin typeface="Times New Roman" panose="020206030504050203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0C0E1ABD-581B-A994-7535-C49719C5F86F}"/>
              </a:ext>
            </a:extLst>
          </p:cNvPr>
          <p:cNvSpPr>
            <a:spLocks noGrp="1"/>
          </p:cNvSpPr>
          <p:nvPr>
            <p:ph type="subTitle" idx="1"/>
          </p:nvPr>
        </p:nvSpPr>
        <p:spPr>
          <a:xfrm>
            <a:off x="1523999" y="136525"/>
            <a:ext cx="9144000" cy="848788"/>
          </a:xfrm>
        </p:spPr>
        <p:txBody>
          <a:bodyPr>
            <a:normAutofit/>
          </a:bodyPr>
          <a:lstStyle/>
          <a:p>
            <a:r>
              <a:rPr lang="en-US" sz="4800" b="1">
                <a:latin typeface="Times New Roman" panose="02020603050405020304" pitchFamily="18" charset="0"/>
                <a:cs typeface="Times New Roman" panose="02020603050405020304" pitchFamily="18" charset="0"/>
              </a:rPr>
              <a:t>Outline</a:t>
            </a:r>
            <a:endParaRPr lang="en-US" sz="3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780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C0E1ABD-581B-A994-7535-C49719C5F86F}"/>
              </a:ext>
            </a:extLst>
          </p:cNvPr>
          <p:cNvSpPr>
            <a:spLocks noGrp="1"/>
          </p:cNvSpPr>
          <p:nvPr>
            <p:ph type="subTitle" idx="1"/>
          </p:nvPr>
        </p:nvSpPr>
        <p:spPr>
          <a:xfrm>
            <a:off x="1524000" y="94694"/>
            <a:ext cx="9144000" cy="631031"/>
          </a:xfrm>
        </p:spPr>
        <p:txBody>
          <a:bodyPr>
            <a:noAutofit/>
          </a:bodyPr>
          <a:lstStyle/>
          <a:p>
            <a:r>
              <a:rPr lang="en-US" sz="4800" b="1">
                <a:latin typeface="Times New Roman" panose="02020603050405020304" pitchFamily="18" charset="0"/>
                <a:cs typeface="Times New Roman" panose="02020603050405020304" pitchFamily="18" charset="0"/>
              </a:rPr>
              <a:t>Methodology Overview</a:t>
            </a:r>
            <a:endParaRPr lang="en-US" sz="5400" b="1">
              <a:latin typeface="Times New Roman" panose="02020603050405020304" pitchFamily="18" charset="0"/>
              <a:cs typeface="Times New Roman" panose="02020603050405020304" pitchFamily="18" charset="0"/>
            </a:endParaRPr>
          </a:p>
        </p:txBody>
      </p:sp>
      <p:sp>
        <p:nvSpPr>
          <p:cNvPr id="4" name="Subtitle 2">
            <a:extLst>
              <a:ext uri="{FF2B5EF4-FFF2-40B4-BE49-F238E27FC236}">
                <a16:creationId xmlns:a16="http://schemas.microsoft.com/office/drawing/2014/main" id="{D071F286-CC4C-2570-0169-861F2B009FEA}"/>
              </a:ext>
            </a:extLst>
          </p:cNvPr>
          <p:cNvSpPr txBox="1">
            <a:spLocks/>
          </p:cNvSpPr>
          <p:nvPr/>
        </p:nvSpPr>
        <p:spPr>
          <a:xfrm>
            <a:off x="1524000" y="1050290"/>
            <a:ext cx="9144000" cy="53149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Took an existing FPS game</a:t>
            </a:r>
          </a:p>
          <a:p>
            <a:pPr marL="571500" indent="-571500" algn="l">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Added networking </a:t>
            </a:r>
          </a:p>
          <a:p>
            <a:pPr marL="571500" indent="-571500" algn="l">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Designed a </a:t>
            </a:r>
            <a:r>
              <a:rPr lang="en-US" sz="3600" err="1">
                <a:latin typeface="Times New Roman" panose="02020603050405020304" pitchFamily="18" charset="0"/>
                <a:cs typeface="Times New Roman" panose="02020603050405020304" pitchFamily="18" charset="0"/>
              </a:rPr>
              <a:t>peeker’s</a:t>
            </a:r>
            <a:r>
              <a:rPr lang="en-US" sz="3600">
                <a:latin typeface="Times New Roman" panose="02020603050405020304" pitchFamily="18" charset="0"/>
                <a:cs typeface="Times New Roman" panose="02020603050405020304" pitchFamily="18" charset="0"/>
              </a:rPr>
              <a:t> advantage scenario</a:t>
            </a:r>
          </a:p>
          <a:p>
            <a:pPr marL="571500" indent="-571500" algn="l">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Implemented experimental harness to</a:t>
            </a:r>
          </a:p>
          <a:p>
            <a:pPr marL="1028700" lvl="1" indent="-571500" algn="l">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Control latency</a:t>
            </a:r>
          </a:p>
          <a:p>
            <a:pPr marL="1028700" lvl="1" indent="-571500" algn="l">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Control </a:t>
            </a:r>
            <a:r>
              <a:rPr lang="en-US" sz="2800" err="1">
                <a:latin typeface="Times New Roman" panose="02020603050405020304" pitchFamily="18" charset="0"/>
                <a:cs typeface="Times New Roman" panose="02020603050405020304" pitchFamily="18" charset="0"/>
              </a:rPr>
              <a:t>peeker</a:t>
            </a:r>
            <a:r>
              <a:rPr lang="en-US" sz="2800">
                <a:latin typeface="Times New Roman" panose="02020603050405020304" pitchFamily="18" charset="0"/>
                <a:cs typeface="Times New Roman" panose="02020603050405020304" pitchFamily="18" charset="0"/>
              </a:rPr>
              <a:t> distance</a:t>
            </a:r>
          </a:p>
          <a:p>
            <a:pPr marL="571500" indent="-571500" algn="l">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Recruited players </a:t>
            </a:r>
          </a:p>
          <a:p>
            <a:pPr marL="571500" indent="-571500" algn="l">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Ran user study and gathered data</a:t>
            </a:r>
          </a:p>
          <a:p>
            <a:pPr marL="571500" indent="-571500" algn="l">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Analyzed results</a:t>
            </a:r>
          </a:p>
        </p:txBody>
      </p:sp>
      <p:sp>
        <p:nvSpPr>
          <p:cNvPr id="3" name="Slide Number Placeholder 2">
            <a:extLst>
              <a:ext uri="{FF2B5EF4-FFF2-40B4-BE49-F238E27FC236}">
                <a16:creationId xmlns:a16="http://schemas.microsoft.com/office/drawing/2014/main" id="{44C8B4BE-082A-7E95-E19E-CDEFA941134C}"/>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C0E1ABD-581B-A994-7535-C49719C5F86F}"/>
              </a:ext>
            </a:extLst>
          </p:cNvPr>
          <p:cNvSpPr>
            <a:spLocks noGrp="1"/>
          </p:cNvSpPr>
          <p:nvPr>
            <p:ph type="subTitle" idx="1"/>
          </p:nvPr>
        </p:nvSpPr>
        <p:spPr>
          <a:xfrm>
            <a:off x="1524000" y="26114"/>
            <a:ext cx="9144000" cy="631031"/>
          </a:xfrm>
        </p:spPr>
        <p:txBody>
          <a:bodyPr>
            <a:noAutofit/>
          </a:bodyPr>
          <a:lstStyle/>
          <a:p>
            <a:r>
              <a:rPr lang="en-US" sz="4800" b="1" err="1">
                <a:latin typeface="Times New Roman" panose="02020603050405020304" pitchFamily="18" charset="0"/>
                <a:cs typeface="Times New Roman" panose="02020603050405020304" pitchFamily="18" charset="0"/>
              </a:rPr>
              <a:t>Peeker</a:t>
            </a:r>
            <a:r>
              <a:rPr lang="en-US" sz="4800" b="1">
                <a:latin typeface="Times New Roman" panose="02020603050405020304" pitchFamily="18" charset="0"/>
                <a:cs typeface="Times New Roman" panose="02020603050405020304" pitchFamily="18" charset="0"/>
              </a:rPr>
              <a:t> and Defender Game</a:t>
            </a:r>
          </a:p>
        </p:txBody>
      </p:sp>
      <p:sp>
        <p:nvSpPr>
          <p:cNvPr id="5" name="TextBox 4">
            <a:extLst>
              <a:ext uri="{FF2B5EF4-FFF2-40B4-BE49-F238E27FC236}">
                <a16:creationId xmlns:a16="http://schemas.microsoft.com/office/drawing/2014/main" id="{790927D6-7F0E-32AA-38AC-0B27C7EDB113}"/>
              </a:ext>
            </a:extLst>
          </p:cNvPr>
          <p:cNvSpPr txBox="1"/>
          <p:nvPr/>
        </p:nvSpPr>
        <p:spPr>
          <a:xfrm>
            <a:off x="5124450" y="784706"/>
            <a:ext cx="7067550" cy="1569660"/>
          </a:xfrm>
          <a:prstGeom prst="rect">
            <a:avLst/>
          </a:prstGeom>
          <a:noFill/>
        </p:spPr>
        <p:txBody>
          <a:bodyPr wrap="square">
            <a:spAutoFit/>
          </a:bodyPr>
          <a:lstStyle/>
          <a:p>
            <a:pPr marL="1028700" lvl="1" indent="-571500">
              <a:buFont typeface="Arial" panose="020B0604020202020204" pitchFamily="34" charset="0"/>
              <a:buChar char="•"/>
            </a:pPr>
            <a:r>
              <a:rPr lang="en-US" sz="2400" b="1" err="1">
                <a:latin typeface="Times New Roman" panose="02020603050405020304" pitchFamily="18" charset="0"/>
                <a:cs typeface="Times New Roman" panose="02020603050405020304" pitchFamily="18" charset="0"/>
              </a:rPr>
              <a:t>Peeker</a:t>
            </a:r>
            <a:r>
              <a:rPr lang="en-US" sz="2400">
                <a:latin typeface="Times New Roman" panose="02020603050405020304" pitchFamily="18" charset="0"/>
                <a:cs typeface="Times New Roman" panose="02020603050405020304" pitchFamily="18" charset="0"/>
              </a:rPr>
              <a:t>  - Can move, bound by short walls, spawns hidden from defender</a:t>
            </a:r>
          </a:p>
          <a:p>
            <a:pPr marL="1028700" lvl="1" indent="-571500">
              <a:buFont typeface="Arial" panose="020B0604020202020204" pitchFamily="34" charset="0"/>
              <a:buChar char="•"/>
            </a:pPr>
            <a:r>
              <a:rPr lang="en-US" sz="2400" b="1">
                <a:latin typeface="Times New Roman" panose="02020603050405020304" pitchFamily="18" charset="0"/>
                <a:cs typeface="Times New Roman" panose="02020603050405020304" pitchFamily="18" charset="0"/>
              </a:rPr>
              <a:t>Defender - </a:t>
            </a:r>
            <a:r>
              <a:rPr lang="en-US" sz="2400">
                <a:latin typeface="Times New Roman" panose="02020603050405020304" pitchFamily="18" charset="0"/>
                <a:cs typeface="Times New Roman" panose="02020603050405020304" pitchFamily="18" charset="0"/>
              </a:rPr>
              <a:t>Can </a:t>
            </a:r>
            <a:r>
              <a:rPr lang="en-US" sz="2400" b="1">
                <a:latin typeface="Times New Roman" panose="02020603050405020304" pitchFamily="18" charset="0"/>
                <a:cs typeface="Times New Roman" panose="02020603050405020304" pitchFamily="18" charset="0"/>
              </a:rPr>
              <a:t>not</a:t>
            </a:r>
            <a:r>
              <a:rPr lang="en-US" sz="2400">
                <a:latin typeface="Times New Roman" panose="02020603050405020304" pitchFamily="18" charset="0"/>
                <a:cs typeface="Times New Roman" panose="02020603050405020304" pitchFamily="18" charset="0"/>
              </a:rPr>
              <a:t> move, distance same from corner always, moves along arc on respawn</a:t>
            </a:r>
          </a:p>
        </p:txBody>
      </p:sp>
      <p:pic>
        <p:nvPicPr>
          <p:cNvPr id="4" name="Picture 3" descr="A close-up of a diagram&#10;&#10;Description automatically generated">
            <a:extLst>
              <a:ext uri="{FF2B5EF4-FFF2-40B4-BE49-F238E27FC236}">
                <a16:creationId xmlns:a16="http://schemas.microsoft.com/office/drawing/2014/main" id="{88B53D97-DAFE-40AE-84B4-98431FC72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148" y="2766367"/>
            <a:ext cx="7731852" cy="4065506"/>
          </a:xfrm>
          <a:prstGeom prst="rect">
            <a:avLst/>
          </a:prstGeom>
        </p:spPr>
      </p:pic>
      <p:sp>
        <p:nvSpPr>
          <p:cNvPr id="3" name="Oval 2">
            <a:extLst>
              <a:ext uri="{FF2B5EF4-FFF2-40B4-BE49-F238E27FC236}">
                <a16:creationId xmlns:a16="http://schemas.microsoft.com/office/drawing/2014/main" id="{FAC58E7D-E527-E1A1-831C-46E25F7718D6}"/>
              </a:ext>
            </a:extLst>
          </p:cNvPr>
          <p:cNvSpPr/>
          <p:nvPr/>
        </p:nvSpPr>
        <p:spPr>
          <a:xfrm>
            <a:off x="7524750" y="3762375"/>
            <a:ext cx="1333500" cy="128587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D143E668-CAC9-DE08-84BC-0EF326CADC96}"/>
              </a:ext>
            </a:extLst>
          </p:cNvPr>
          <p:cNvSpPr/>
          <p:nvPr/>
        </p:nvSpPr>
        <p:spPr>
          <a:xfrm>
            <a:off x="6572250" y="3095625"/>
            <a:ext cx="1333500" cy="128587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D5E0E457-CB78-3CFC-A2DB-054DE16ADA17}"/>
              </a:ext>
            </a:extLst>
          </p:cNvPr>
          <p:cNvSpPr/>
          <p:nvPr/>
        </p:nvSpPr>
        <p:spPr>
          <a:xfrm>
            <a:off x="5534025" y="2786063"/>
            <a:ext cx="1333500" cy="128587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CE46B23-87E3-88A4-0314-4A7B29D00BA9}"/>
              </a:ext>
            </a:extLst>
          </p:cNvPr>
          <p:cNvSpPr/>
          <p:nvPr/>
        </p:nvSpPr>
        <p:spPr>
          <a:xfrm rot="18028958">
            <a:off x="4327147" y="3666982"/>
            <a:ext cx="2663544" cy="966417"/>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574F1FC-AEF1-B962-DE2A-013F7176DE14}"/>
              </a:ext>
            </a:extLst>
          </p:cNvPr>
          <p:cNvSpPr/>
          <p:nvPr/>
        </p:nvSpPr>
        <p:spPr>
          <a:xfrm rot="18019710">
            <a:off x="5447086" y="3989064"/>
            <a:ext cx="2607662" cy="966417"/>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66D3E55-55B1-7B07-72C1-068F08AA51EA}"/>
              </a:ext>
            </a:extLst>
          </p:cNvPr>
          <p:cNvSpPr/>
          <p:nvPr/>
        </p:nvSpPr>
        <p:spPr>
          <a:xfrm rot="18019710">
            <a:off x="6902114" y="4489563"/>
            <a:ext cx="1885789" cy="966417"/>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8791554-E12C-2F66-8CD7-247BBAC861F8}"/>
              </a:ext>
            </a:extLst>
          </p:cNvPr>
          <p:cNvSpPr txBox="1"/>
          <p:nvPr/>
        </p:nvSpPr>
        <p:spPr>
          <a:xfrm>
            <a:off x="153123" y="1387765"/>
            <a:ext cx="4264884" cy="3847207"/>
          </a:xfrm>
          <a:prstGeom prst="rect">
            <a:avLst/>
          </a:prstGeom>
          <a:noFill/>
        </p:spPr>
        <p:txBody>
          <a:bodyPr wrap="square">
            <a:spAutoFit/>
          </a:bodyPr>
          <a:lstStyle/>
          <a:p>
            <a:r>
              <a:rPr lang="en-US" sz="2400" b="1">
                <a:latin typeface="Times New Roman" panose="02020603050405020304" pitchFamily="18" charset="0"/>
                <a:cs typeface="Times New Roman" panose="02020603050405020304" pitchFamily="18" charset="0"/>
              </a:rPr>
              <a:t>The Game</a:t>
            </a:r>
          </a:p>
          <a:p>
            <a:endParaRPr lang="en-US" sz="2400" b="1">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err="1">
                <a:latin typeface="Times New Roman" panose="02020603050405020304" pitchFamily="18" charset="0"/>
                <a:cs typeface="Times New Roman" panose="02020603050405020304" pitchFamily="18" charset="0"/>
              </a:rPr>
              <a:t>FPSci</a:t>
            </a:r>
            <a:r>
              <a:rPr lang="en-US" sz="2400">
                <a:latin typeface="Times New Roman" panose="02020603050405020304" pitchFamily="18" charset="0"/>
                <a:cs typeface="Times New Roman" panose="02020603050405020304" pitchFamily="18" charset="0"/>
              </a:rPr>
              <a:t> - Single Player</a:t>
            </a:r>
          </a:p>
          <a:p>
            <a:pPr marL="342900" indent="-342900">
              <a:buFont typeface="Arial" panose="020B0604020202020204" pitchFamily="34" charset="0"/>
              <a:buChar char="•"/>
            </a:pPr>
            <a:endParaRPr lang="en-US"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Client-server networking</a:t>
            </a:r>
          </a:p>
          <a:p>
            <a:pPr marL="342900" indent="-342900">
              <a:buFont typeface="Arial" panose="020B0604020202020204" pitchFamily="34" charset="0"/>
              <a:buChar char="•"/>
            </a:pPr>
            <a:endParaRPr lang="en-US"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Server does hit registration</a:t>
            </a:r>
          </a:p>
          <a:p>
            <a:pPr marL="342900" indent="-342900">
              <a:buFont typeface="Arial" panose="020B0604020202020204" pitchFamily="34" charset="0"/>
              <a:buChar char="•"/>
            </a:pPr>
            <a:endParaRPr lang="en-US"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Controlled network Latency</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50BAA632-DD9A-3EAC-A89F-8B568ABDCD75}"/>
              </a:ext>
            </a:extLst>
          </p:cNvPr>
          <p:cNvCxnSpPr>
            <a:cxnSpLocks/>
          </p:cNvCxnSpPr>
          <p:nvPr/>
        </p:nvCxnSpPr>
        <p:spPr>
          <a:xfrm>
            <a:off x="11844336" y="4643437"/>
            <a:ext cx="152400" cy="899573"/>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9" name="Slide Number Placeholder 18">
            <a:extLst>
              <a:ext uri="{FF2B5EF4-FFF2-40B4-BE49-F238E27FC236}">
                <a16:creationId xmlns:a16="http://schemas.microsoft.com/office/drawing/2014/main" id="{2E93E55F-23BA-6CB0-0E6E-5FF134646F5F}"/>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74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fade">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animEffect transition="in" filter="fade">
                                      <p:cBhvr>
                                        <p:cTn id="27" dur="500"/>
                                        <p:tgtEl>
                                          <p:spTgt spid="1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arn(inVertic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0" nodeType="clickEffect">
                                  <p:stCondLst>
                                    <p:cond delay="0"/>
                                  </p:stCondLst>
                                  <p:childTnLst>
                                    <p:animEffect transition="out" filter="barn(inVertical)">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6" presetClass="exit" presetSubtype="21" fill="hold" grpId="0" nodeType="withEffect">
                                  <p:stCondLst>
                                    <p:cond delay="0"/>
                                  </p:stCondLst>
                                  <p:childTnLst>
                                    <p:animEffect transition="out" filter="barn(inVertical)">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6" presetClass="exit" presetSubtype="21" fill="hold" grpId="0" nodeType="withEffect">
                                  <p:stCondLst>
                                    <p:cond delay="0"/>
                                  </p:stCondLst>
                                  <p:childTnLst>
                                    <p:animEffect transition="out" filter="barn(inVertical)">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down)">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down)">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5">
                                            <p:txEl>
                                              <p:pRg st="1" end="1"/>
                                            </p:txEl>
                                          </p:spTgt>
                                        </p:tgtEl>
                                        <p:attrNameLst>
                                          <p:attrName>style.visibility</p:attrName>
                                        </p:attrNameLst>
                                      </p:cBhvr>
                                      <p:to>
                                        <p:strVal val="visible"/>
                                      </p:to>
                                    </p:set>
                                    <p:animEffect transition="in" filter="wipe(down)">
                                      <p:cBhvr>
                                        <p:cTn id="83" dur="500"/>
                                        <p:tgtEl>
                                          <p:spTgt spid="5">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8" grpId="1" animBg="1"/>
      <p:bldP spid="10" grpId="0" animBg="1"/>
      <p:bldP spid="10"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C0E1ABD-581B-A994-7535-C49719C5F86F}"/>
              </a:ext>
            </a:extLst>
          </p:cNvPr>
          <p:cNvSpPr>
            <a:spLocks noGrp="1"/>
          </p:cNvSpPr>
          <p:nvPr>
            <p:ph type="subTitle" idx="1"/>
          </p:nvPr>
        </p:nvSpPr>
        <p:spPr>
          <a:xfrm>
            <a:off x="1524000" y="71834"/>
            <a:ext cx="9144000" cy="954638"/>
          </a:xfrm>
        </p:spPr>
        <p:txBody>
          <a:bodyPr>
            <a:normAutofit/>
          </a:bodyPr>
          <a:lstStyle/>
          <a:p>
            <a:r>
              <a:rPr lang="en-US" sz="4800" b="1">
                <a:latin typeface="Times New Roman" panose="02020603050405020304" pitchFamily="18" charset="0"/>
                <a:cs typeface="Times New Roman" panose="02020603050405020304" pitchFamily="18" charset="0"/>
              </a:rPr>
              <a:t>Gameplay Video</a:t>
            </a:r>
          </a:p>
        </p:txBody>
      </p:sp>
      <p:pic>
        <p:nvPicPr>
          <p:cNvPr id="3" name="Online Media 2" title="Peeker's Advantage Tournament Gameplay">
            <a:hlinkClick r:id="" action="ppaction://media"/>
            <a:extLst>
              <a:ext uri="{FF2B5EF4-FFF2-40B4-BE49-F238E27FC236}">
                <a16:creationId xmlns:a16="http://schemas.microsoft.com/office/drawing/2014/main" id="{F74A8CE1-0589-8121-0C6D-CA7537E62836}"/>
              </a:ext>
            </a:extLst>
          </p:cNvPr>
          <p:cNvPicPr>
            <a:picLocks noRot="1" noChangeAspect="1"/>
          </p:cNvPicPr>
          <p:nvPr>
            <a:videoFile r:link="rId1"/>
          </p:nvPr>
        </p:nvPicPr>
        <p:blipFill>
          <a:blip r:embed="rId4"/>
          <a:stretch>
            <a:fillRect/>
          </a:stretch>
        </p:blipFill>
        <p:spPr>
          <a:xfrm>
            <a:off x="1188243" y="1026472"/>
            <a:ext cx="9815513" cy="5545778"/>
          </a:xfrm>
          <a:prstGeom prst="rect">
            <a:avLst/>
          </a:prstGeom>
        </p:spPr>
      </p:pic>
      <p:sp>
        <p:nvSpPr>
          <p:cNvPr id="4" name="Slide Number Placeholder 3">
            <a:extLst>
              <a:ext uri="{FF2B5EF4-FFF2-40B4-BE49-F238E27FC236}">
                <a16:creationId xmlns:a16="http://schemas.microsoft.com/office/drawing/2014/main" id="{70A1160D-2756-C705-96DC-5B2F282DD9F8}"/>
              </a:ext>
            </a:extLst>
          </p:cNvPr>
          <p:cNvSpPr>
            <a:spLocks noGrp="1"/>
          </p:cNvSpPr>
          <p:nvPr>
            <p:ph type="sldNum" sz="quarter" idx="12"/>
          </p:nvPr>
        </p:nvSpPr>
        <p:spPr/>
        <p:txBody>
          <a:bodyPr/>
          <a:lstStyle/>
          <a:p>
            <a:fld id="{EC48B512-80AE-4125-A968-319E052A0548}" type="slidenum">
              <a:rPr lang="en-US" smtClean="0">
                <a:latin typeface="Times New Roman" panose="02020603050405020304" pitchFamily="18" charset="0"/>
                <a:cs typeface="Times New Roman" panose="02020603050405020304" pitchFamily="18" charset="0"/>
              </a:rPr>
              <a:t>9</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53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9765c0f-1429-4cf2-960b-a6f5939431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D4676F6983E444877B0FF5773673D8" ma:contentTypeVersion="15" ma:contentTypeDescription="Create a new document." ma:contentTypeScope="" ma:versionID="cc28f11499f3d777cd78d3e57edee9e7">
  <xsd:schema xmlns:xsd="http://www.w3.org/2001/XMLSchema" xmlns:xs="http://www.w3.org/2001/XMLSchema" xmlns:p="http://schemas.microsoft.com/office/2006/metadata/properties" xmlns:ns3="d9765c0f-1429-4cf2-960b-a6f59394318d" xmlns:ns4="c2d8e6b2-937e-4f89-954b-ff0dfef8abae" targetNamespace="http://schemas.microsoft.com/office/2006/metadata/properties" ma:root="true" ma:fieldsID="613a6324d312cc7521b27eb8d0af2a42" ns3:_="" ns4:_="">
    <xsd:import namespace="d9765c0f-1429-4cf2-960b-a6f59394318d"/>
    <xsd:import namespace="c2d8e6b2-937e-4f89-954b-ff0dfef8abae"/>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DateTaken"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GenerationTime" minOccurs="0"/>
                <xsd:element ref="ns3:MediaServiceEventHashCode" minOccurs="0"/>
                <xsd:element ref="ns3:MediaServiceSearchProperties"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765c0f-1429-4cf2-960b-a6f593943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d8e6b2-937e-4f89-954b-ff0dfef8aba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42BBA7-38E5-4563-88A3-18B46D51F45A}">
  <ds:schemaRefs>
    <ds:schemaRef ds:uri="http://schemas.microsoft.com/sharepoint/v3/contenttype/forms"/>
  </ds:schemaRefs>
</ds:datastoreItem>
</file>

<file path=customXml/itemProps2.xml><?xml version="1.0" encoding="utf-8"?>
<ds:datastoreItem xmlns:ds="http://schemas.openxmlformats.org/officeDocument/2006/customXml" ds:itemID="{191E9223-1C45-46A8-947B-875F3F486116}">
  <ds:schemaRefs>
    <ds:schemaRef ds:uri="http://purl.org/dc/terms/"/>
    <ds:schemaRef ds:uri="http://schemas.microsoft.com/office/2006/metadata/properties"/>
    <ds:schemaRef ds:uri="http://purl.org/dc/elements/1.1/"/>
    <ds:schemaRef ds:uri="d9765c0f-1429-4cf2-960b-a6f59394318d"/>
    <ds:schemaRef ds:uri="http://purl.org/dc/dcmitype/"/>
    <ds:schemaRef ds:uri="http://schemas.microsoft.com/office/2006/documentManagement/types"/>
    <ds:schemaRef ds:uri="c2d8e6b2-937e-4f89-954b-ff0dfef8aba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AB2C103-230D-40F6-9AE9-A0632B4F3D71}">
  <ds:schemaRefs>
    <ds:schemaRef ds:uri="c2d8e6b2-937e-4f89-954b-ff0dfef8abae"/>
    <ds:schemaRef ds:uri="d9765c0f-1429-4cf2-960b-a6f5939431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TotalTime>
  <Words>2152</Words>
  <Application>Microsoft Office PowerPoint</Application>
  <PresentationFormat>Widescreen</PresentationFormat>
  <Paragraphs>399</Paragraphs>
  <Slides>26</Slides>
  <Notes>23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Accanthis ADF Std</vt:lpstr>
      <vt:lpstr>Aptos</vt:lpstr>
      <vt:lpstr>Aptos Display</vt:lpstr>
      <vt:lpstr>Arial</vt:lpstr>
      <vt:lpstr>Times New Roman</vt:lpstr>
      <vt:lpstr>Office Theme</vt:lpstr>
      <vt:lpstr>The Effects of Network Latency on the Peeker’s Advantage in First-person Shooter 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Effects of Network Latency on the Peeker’s Advantage in First-person Shooter 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Network Latency on the Peeker’s Advantage in First-person Shooter Games</dc:title>
  <dc:creator>Samin Shahriar Tokey</dc:creator>
  <cp:lastModifiedBy>Tokey, Samin</cp:lastModifiedBy>
  <cp:revision>3</cp:revision>
  <dcterms:created xsi:type="dcterms:W3CDTF">2024-05-14T06:21:35Z</dcterms:created>
  <dcterms:modified xsi:type="dcterms:W3CDTF">2024-05-24T12:37:21Z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0x01010083D4676F6983E444877B0FF5773673D8</vt:lpwstr>
  </property>
</Properties>
</file>