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0" r:id="rId3"/>
    <p:sldId id="271" r:id="rId4"/>
    <p:sldId id="257" r:id="rId5"/>
    <p:sldId id="27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3" r:id="rId16"/>
    <p:sldId id="267" r:id="rId17"/>
    <p:sldId id="274" r:id="rId18"/>
    <p:sldId id="268" r:id="rId19"/>
    <p:sldId id="269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006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8" autoAdjust="0"/>
    <p:restoredTop sz="94660" autoAdjust="0"/>
  </p:normalViewPr>
  <p:slideViewPr>
    <p:cSldViewPr showGuides="1">
      <p:cViewPr varScale="1">
        <p:scale>
          <a:sx n="92" d="100"/>
          <a:sy n="92" d="100"/>
        </p:scale>
        <p:origin x="102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53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37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4D383E04-41D5-422B-84B3-B7930C2613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3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B665E-3A30-4043-8261-3BDA8ABF1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74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4276-0D01-43A1-9128-11D28FA12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3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A440-B4B2-4D15-B49F-45C10BDD1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48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C32F-86CC-4828-9536-BF0DED102D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16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A344A-0C5B-41FF-BF60-2E8965137E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89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7B7AA-195F-453A-90EB-54E825191C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10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1FAB8-C739-4B24-A2A8-4DE3A5605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65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B632E-4963-4600-B938-262B88538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3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792CB-54EF-4254-B17F-5BF3F1C95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18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EBB3C-CD6E-4DAD-8AE7-7E81D983B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25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 userDrawn="1"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 userDrawn="1"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 userDrawn="1"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NLP - Prof. Carolina Ruiz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C8A3F0F-CE6C-4D67-9AEC-224EC1EDF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Natural Language Processing (NLP)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Prof. Carolina Ruiz</a:t>
            </a:r>
          </a:p>
          <a:p>
            <a:pPr eaLnBrk="1" hangingPunct="1"/>
            <a:r>
              <a:rPr lang="en-US" altLang="en-US" smtClean="0"/>
              <a:t>Computer Science</a:t>
            </a:r>
          </a:p>
          <a:p>
            <a:pPr eaLnBrk="1" hangingPunct="1"/>
            <a:r>
              <a:rPr lang="en-US" altLang="en-US" smtClean="0"/>
              <a:t>WPI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1229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Speech Recognition - Complications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724275"/>
          </a:xfrm>
        </p:spPr>
        <p:txBody>
          <a:bodyPr/>
          <a:lstStyle/>
          <a:p>
            <a:pPr eaLnBrk="1" hangingPunct="1"/>
            <a:r>
              <a:rPr lang="en-US" altLang="en-US" smtClean="0"/>
              <a:t>No simple mapping between sounds and words</a:t>
            </a:r>
          </a:p>
          <a:p>
            <a:pPr lvl="1" eaLnBrk="1" hangingPunct="1"/>
            <a:r>
              <a:rPr lang="en-US" altLang="en-US" smtClean="0"/>
              <a:t>Variance in pronunciation due to gender, dialect, …</a:t>
            </a:r>
          </a:p>
          <a:p>
            <a:pPr lvl="2" eaLnBrk="1" hangingPunct="1"/>
            <a:r>
              <a:rPr lang="en-US" altLang="en-US" smtClean="0"/>
              <a:t>Restriction to handle just one speaker</a:t>
            </a:r>
          </a:p>
          <a:p>
            <a:pPr lvl="1" eaLnBrk="1" hangingPunct="1"/>
            <a:r>
              <a:rPr lang="en-US" altLang="en-US" smtClean="0"/>
              <a:t>Same sound corresponding to diff. words</a:t>
            </a:r>
          </a:p>
          <a:p>
            <a:pPr lvl="2" eaLnBrk="1" hangingPunct="1"/>
            <a:r>
              <a:rPr lang="en-US" altLang="en-US" sz="1800" smtClean="0"/>
              <a:t>e.g., bear, bare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Finding gaps between words</a:t>
            </a:r>
            <a:r>
              <a:rPr lang="en-US" altLang="en-US" sz="2000" smtClean="0"/>
              <a:t> </a:t>
            </a:r>
          </a:p>
          <a:p>
            <a:pPr lvl="2" eaLnBrk="1" hangingPunct="1"/>
            <a:r>
              <a:rPr lang="en-US" altLang="en-US" sz="1800" smtClean="0"/>
              <a:t>“how to recognize speech”</a:t>
            </a:r>
          </a:p>
          <a:p>
            <a:pPr lvl="2" eaLnBrk="1" hangingPunct="1"/>
            <a:r>
              <a:rPr lang="en-US" altLang="en-US" sz="1800" smtClean="0"/>
              <a:t>“how to wreck a nice beach”</a:t>
            </a:r>
          </a:p>
          <a:p>
            <a:pPr lvl="1" eaLnBrk="1" hangingPunct="1"/>
            <a:r>
              <a:rPr lang="en-US" altLang="en-US" smtClean="0"/>
              <a:t>Noise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1331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Syntactic Analysis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Rules of syntax (grammar) specify the possible organization of words in sentences and allows us to determine sentence’s structure(s)</a:t>
            </a:r>
          </a:p>
          <a:p>
            <a:pPr lvl="1" eaLnBrk="1" hangingPunct="1"/>
            <a:r>
              <a:rPr lang="en-US" altLang="en-US" sz="2000" smtClean="0"/>
              <a:t>“John saw Mary with a telescope”</a:t>
            </a:r>
          </a:p>
          <a:p>
            <a:pPr lvl="2" eaLnBrk="1" hangingPunct="1"/>
            <a:r>
              <a:rPr lang="en-US" altLang="en-US" sz="1800" smtClean="0"/>
              <a:t>John saw (Mary with a telescope)</a:t>
            </a:r>
          </a:p>
          <a:p>
            <a:pPr lvl="2" eaLnBrk="1" hangingPunct="1"/>
            <a:r>
              <a:rPr lang="en-US" altLang="en-US" sz="1800" smtClean="0"/>
              <a:t>John (saw Mary with a telescope)</a:t>
            </a:r>
          </a:p>
          <a:p>
            <a:pPr eaLnBrk="1" hangingPunct="1"/>
            <a:r>
              <a:rPr lang="en-US" altLang="en-US" sz="2400" smtClean="0"/>
              <a:t>Parsing: given a sentence and a grammar</a:t>
            </a:r>
          </a:p>
          <a:p>
            <a:pPr lvl="1" eaLnBrk="1" hangingPunct="1"/>
            <a:r>
              <a:rPr lang="en-US" altLang="en-US" sz="2000" smtClean="0"/>
              <a:t>Checks that the sentence is correct according with the grammar and if so returns a </a:t>
            </a:r>
            <a:r>
              <a:rPr lang="en-US" altLang="en-US" sz="2000" b="1" smtClean="0"/>
              <a:t>parse tree</a:t>
            </a:r>
            <a:r>
              <a:rPr lang="en-US" altLang="en-US" sz="2000" smtClean="0"/>
              <a:t> representing the structure of the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1433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Syntactic Analysis - Grammar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smtClean="0">
                <a:latin typeface="Courier New" panose="02070309020205020404" pitchFamily="49" charset="0"/>
              </a:rPr>
              <a:t>sentence -&gt; noun_phrase, verb_phrase</a:t>
            </a:r>
          </a:p>
          <a:p>
            <a:pPr eaLnBrk="1" hangingPunct="1"/>
            <a:r>
              <a:rPr lang="en-US" altLang="en-US" sz="2400" b="1" smtClean="0">
                <a:latin typeface="Courier New" panose="02070309020205020404" pitchFamily="49" charset="0"/>
              </a:rPr>
              <a:t>noun_phrase -&gt; proper_noun</a:t>
            </a:r>
          </a:p>
          <a:p>
            <a:pPr eaLnBrk="1" hangingPunct="1"/>
            <a:r>
              <a:rPr lang="en-US" altLang="en-US" sz="2400" b="1" smtClean="0">
                <a:latin typeface="Courier New" panose="02070309020205020404" pitchFamily="49" charset="0"/>
              </a:rPr>
              <a:t>noun_phrase -&gt; determiner, noun</a:t>
            </a:r>
          </a:p>
          <a:p>
            <a:pPr eaLnBrk="1" hangingPunct="1"/>
            <a:r>
              <a:rPr lang="en-US" altLang="en-US" sz="2400" b="1" smtClean="0">
                <a:latin typeface="Courier New" panose="02070309020205020404" pitchFamily="49" charset="0"/>
              </a:rPr>
              <a:t>verb_phrase -&gt; verb, noun_phrase</a:t>
            </a:r>
          </a:p>
          <a:p>
            <a:pPr eaLnBrk="1" hangingPunct="1"/>
            <a:r>
              <a:rPr lang="en-US" altLang="en-US" sz="2400" b="1" smtClean="0">
                <a:latin typeface="Courier New" panose="02070309020205020404" pitchFamily="49" charset="0"/>
              </a:rPr>
              <a:t>proper_noun -&gt; [mary]</a:t>
            </a:r>
          </a:p>
          <a:p>
            <a:pPr eaLnBrk="1" hangingPunct="1"/>
            <a:r>
              <a:rPr lang="en-US" altLang="en-US" sz="2400" b="1" smtClean="0">
                <a:latin typeface="Courier New" panose="02070309020205020404" pitchFamily="49" charset="0"/>
              </a:rPr>
              <a:t>noun -&gt; [apple]</a:t>
            </a:r>
          </a:p>
          <a:p>
            <a:pPr eaLnBrk="1" hangingPunct="1"/>
            <a:r>
              <a:rPr lang="en-US" altLang="en-US" sz="2400" b="1" smtClean="0">
                <a:latin typeface="Courier New" panose="02070309020205020404" pitchFamily="49" charset="0"/>
              </a:rPr>
              <a:t>verb -&gt; [ate]</a:t>
            </a:r>
          </a:p>
          <a:p>
            <a:pPr eaLnBrk="1" hangingPunct="1"/>
            <a:r>
              <a:rPr lang="en-US" altLang="en-US" sz="2400" b="1" smtClean="0">
                <a:latin typeface="Courier New" panose="02070309020205020404" pitchFamily="49" charset="0"/>
              </a:rPr>
              <a:t>determiner -&gt; [the]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1536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Syntactic Analysis - Parsing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sentence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noun_phrase        verb_phrase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                proper_noun     verb      noun_phrase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                                                     determiner     noun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                      </a:t>
            </a:r>
            <a:r>
              <a:rPr lang="en-US" altLang="en-US" sz="2400" i="1" smtClean="0">
                <a:solidFill>
                  <a:srgbClr val="006600"/>
                </a:solidFill>
              </a:rPr>
              <a:t>“Mary”         “ate”        “the”        “apple”</a:t>
            </a: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 flipH="1">
            <a:off x="3962400" y="28956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4648200" y="28956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3429000" y="36576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3429000" y="4495800"/>
            <a:ext cx="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H="1">
            <a:off x="5334000" y="3657600"/>
            <a:ext cx="3810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5715000" y="3657600"/>
            <a:ext cx="4572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H="1">
            <a:off x="6400800" y="4419600"/>
            <a:ext cx="228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6629400" y="4419600"/>
            <a:ext cx="8382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5029200" y="44196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6324600" y="51816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7848600" y="51816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Syntactic Analysis – Complications (1)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Number (singular vs. plural) and gender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sentence-&gt; noun_phrase</a:t>
            </a:r>
            <a:r>
              <a:rPr lang="en-US" altLang="en-US" b="1" smtClean="0">
                <a:solidFill>
                  <a:srgbClr val="CC0000"/>
                </a:solidFill>
                <a:latin typeface="Courier New" panose="02070309020205020404" pitchFamily="49" charset="0"/>
              </a:rPr>
              <a:t>(n)</a:t>
            </a: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,verb_phrase</a:t>
            </a:r>
            <a:r>
              <a:rPr lang="en-US" altLang="en-US" b="1" smtClean="0">
                <a:solidFill>
                  <a:srgbClr val="CC0000"/>
                </a:solidFill>
                <a:latin typeface="Courier New" panose="02070309020205020404" pitchFamily="49" charset="0"/>
              </a:rPr>
              <a:t>(n)</a:t>
            </a:r>
            <a:endParaRPr lang="en-US" altLang="en-US" b="1" smtClean="0">
              <a:solidFill>
                <a:srgbClr val="0066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proper_noun</a:t>
            </a:r>
            <a:r>
              <a:rPr lang="en-US" altLang="en-US" b="1" smtClean="0">
                <a:solidFill>
                  <a:srgbClr val="CC0000"/>
                </a:solidFill>
                <a:latin typeface="Courier New" panose="02070309020205020404" pitchFamily="49" charset="0"/>
              </a:rPr>
              <a:t>(s)</a:t>
            </a: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 -&gt; [mary]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noun</a:t>
            </a:r>
            <a:r>
              <a:rPr lang="en-US" altLang="en-US" b="1" smtClean="0">
                <a:solidFill>
                  <a:srgbClr val="CC0000"/>
                </a:solidFill>
                <a:latin typeface="Courier New" panose="02070309020205020404" pitchFamily="49" charset="0"/>
              </a:rPr>
              <a:t>(p)</a:t>
            </a: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 -&gt; [apples]</a:t>
            </a:r>
            <a:endParaRPr lang="en-US" altLang="en-US" b="1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Adjective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noun_phrase-&gt; determiner,adjectives,noun</a:t>
            </a:r>
            <a:endParaRPr lang="en-US" altLang="en-US" smtClean="0">
              <a:solidFill>
                <a:srgbClr val="0066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6600"/>
                </a:solidFill>
              </a:rPr>
              <a:t>adjectives-&gt; adjective, adjectives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6600"/>
                </a:solidFill>
              </a:rPr>
              <a:t>adjective-&gt;[ferocious]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Adverbs,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b="1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1741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Syntactic Analysis – Complications (2)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229600" cy="4038600"/>
          </a:xfrm>
        </p:spPr>
        <p:txBody>
          <a:bodyPr/>
          <a:lstStyle/>
          <a:p>
            <a:pPr eaLnBrk="1" hangingPunct="1"/>
            <a:r>
              <a:rPr lang="en-US" altLang="en-US" smtClean="0"/>
              <a:t>Handling ambiguity </a:t>
            </a:r>
          </a:p>
          <a:p>
            <a:pPr lvl="1" eaLnBrk="1" hangingPunct="1"/>
            <a:r>
              <a:rPr lang="en-US" altLang="en-US" smtClean="0"/>
              <a:t>Syntactic ambiguity: </a:t>
            </a:r>
            <a:r>
              <a:rPr lang="en-US" altLang="en-US" smtClean="0">
                <a:solidFill>
                  <a:srgbClr val="CC0000"/>
                </a:solidFill>
              </a:rPr>
              <a:t>“fruit flies like a banana”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Having to parse syntactically incorrect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1843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Semantic Analysis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Generates (partial) meaning/representation of the sentence from its syntactic structure(s)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>
                <a:sym typeface="Symbol" panose="05050102010706020507" pitchFamily="18" charset="2"/>
              </a:rPr>
              <a:t>Compositional semantics: meaning of the sentence from the meaning of its parts: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006600"/>
                </a:solidFill>
              </a:rPr>
              <a:t>Sentence: A tall man likes 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006600"/>
                </a:solidFill>
              </a:rPr>
              <a:t>Representation: </a:t>
            </a:r>
            <a:r>
              <a:rPr lang="en-US" altLang="en-US" sz="2000" smtClean="0">
                <a:solidFill>
                  <a:srgbClr val="006600"/>
                </a:solidFill>
                <a:sym typeface="Symbol" panose="05050102010706020507" pitchFamily="18" charset="2"/>
              </a:rPr>
              <a:t>x man(x) &amp; tall(x) &amp; likes(x,Mary)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Symbol" panose="05050102010706020507" pitchFamily="18" charset="2"/>
              </a:rPr>
              <a:t>Grammar + Semantics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rgbClr val="006600"/>
                </a:solidFill>
                <a:latin typeface="Courier New" panose="02070309020205020404" pitchFamily="49" charset="0"/>
              </a:rPr>
              <a:t>Sentence </a:t>
            </a:r>
            <a:r>
              <a:rPr lang="en-US" altLang="en-US" sz="2000" b="1" smtClean="0">
                <a:solidFill>
                  <a:srgbClr val="CC0000"/>
                </a:solidFill>
                <a:latin typeface="Courier New" panose="02070309020205020404" pitchFamily="49" charset="0"/>
              </a:rPr>
              <a:t>(Smeaning)</a:t>
            </a:r>
            <a:r>
              <a:rPr lang="en-US" altLang="en-US" sz="2000" b="1" smtClean="0">
                <a:solidFill>
                  <a:srgbClr val="006600"/>
                </a:solidFill>
                <a:latin typeface="Courier New" panose="02070309020205020404" pitchFamily="49" charset="0"/>
              </a:rPr>
              <a:t>-&gt; noun_phrase</a:t>
            </a:r>
            <a:r>
              <a:rPr lang="en-US" altLang="en-US" sz="2000" b="1" smtClean="0">
                <a:solidFill>
                  <a:srgbClr val="CC0000"/>
                </a:solidFill>
                <a:latin typeface="Courier New" panose="02070309020205020404" pitchFamily="49" charset="0"/>
              </a:rPr>
              <a:t>(NPmeaning)</a:t>
            </a:r>
            <a:r>
              <a:rPr lang="en-US" altLang="en-US" sz="2000" b="1" smtClean="0">
                <a:solidFill>
                  <a:srgbClr val="006600"/>
                </a:solidFill>
                <a:latin typeface="Courier New" panose="02070309020205020404" pitchFamily="49" charset="0"/>
              </a:rPr>
              <a:t>,verb_phrase</a:t>
            </a:r>
            <a:r>
              <a:rPr lang="en-US" altLang="en-US" sz="2000" b="1" smtClean="0">
                <a:solidFill>
                  <a:srgbClr val="CC0000"/>
                </a:solidFill>
                <a:latin typeface="Courier New" panose="02070309020205020404" pitchFamily="49" charset="0"/>
              </a:rPr>
              <a:t>(VPmeaning)</a:t>
            </a:r>
            <a:r>
              <a:rPr lang="en-US" altLang="en-US" sz="2000" b="1" smtClean="0">
                <a:solidFill>
                  <a:srgbClr val="006600"/>
                </a:solidFill>
                <a:latin typeface="Courier New" panose="02070309020205020404" pitchFamily="49" charset="0"/>
              </a:rPr>
              <a:t>, combine</a:t>
            </a:r>
            <a:r>
              <a:rPr lang="en-US" altLang="en-US" sz="2000" b="1" smtClean="0">
                <a:solidFill>
                  <a:srgbClr val="CC0000"/>
                </a:solidFill>
                <a:latin typeface="Courier New" panose="02070309020205020404" pitchFamily="49" charset="0"/>
              </a:rPr>
              <a:t>(NPmeaning,VPmeaning,Smeaning)</a:t>
            </a:r>
            <a:endParaRPr lang="en-US" altLang="en-US" sz="200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1945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Semantic Analysis – Complications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229600" cy="4038600"/>
          </a:xfrm>
        </p:spPr>
        <p:txBody>
          <a:bodyPr/>
          <a:lstStyle/>
          <a:p>
            <a:pPr eaLnBrk="1" hangingPunct="1"/>
            <a:r>
              <a:rPr lang="en-US" altLang="en-US" smtClean="0"/>
              <a:t>Handling ambiguity </a:t>
            </a:r>
          </a:p>
          <a:p>
            <a:pPr lvl="1" eaLnBrk="1" hangingPunct="1"/>
            <a:r>
              <a:rPr lang="en-US" altLang="en-US" smtClean="0"/>
              <a:t>Semantic ambiguity: </a:t>
            </a:r>
            <a:r>
              <a:rPr lang="en-US" altLang="en-US" smtClean="0">
                <a:solidFill>
                  <a:srgbClr val="CC0000"/>
                </a:solidFill>
              </a:rPr>
              <a:t>“I saw the Prudential building flying into Boston”</a:t>
            </a:r>
          </a:p>
          <a:p>
            <a:pPr lvl="1" eaLnBrk="1" hangingPunct="1"/>
            <a:endParaRPr lang="en-US" altLang="en-US" b="1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204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Pragmatics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Uses context of utterance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Where, by who, to whom, why, when it was said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Intentions: </a:t>
            </a:r>
            <a:r>
              <a:rPr lang="en-US" altLang="en-US" i="1" smtClean="0"/>
              <a:t>inform, request, promise</a:t>
            </a:r>
            <a:r>
              <a:rPr lang="en-US" altLang="en-US" smtClean="0"/>
              <a:t>, </a:t>
            </a:r>
            <a:r>
              <a:rPr lang="en-US" altLang="en-US" i="1" smtClean="0"/>
              <a:t>criticize,</a:t>
            </a:r>
            <a:r>
              <a:rPr lang="en-US" altLang="en-US" smtClean="0"/>
              <a:t>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Handling Pronouns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“Mary eats apples. She likes them.”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She=“Mary”, them=“apples”.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Handling ambiguity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Pragmatic ambiguity: </a:t>
            </a:r>
            <a:r>
              <a:rPr lang="en-US" altLang="en-US" smtClean="0">
                <a:solidFill>
                  <a:srgbClr val="CC0000"/>
                </a:solidFill>
              </a:rPr>
              <a:t>“you’re late”</a:t>
            </a:r>
            <a:r>
              <a:rPr lang="en-US" altLang="en-US" smtClean="0"/>
              <a:t>: What’s the speaker’s intention: informing or criticizing?</a:t>
            </a:r>
          </a:p>
        </p:txBody>
      </p:sp>
      <p:cxnSp>
        <p:nvCxnSpPr>
          <p:cNvPr id="20485" name="AutoShape 4"/>
          <p:cNvCxnSpPr>
            <a:cxnSpLocks noChangeShapeType="1"/>
            <a:stCxn id="20484" idx="1"/>
            <a:endCxn id="20484" idx="1"/>
          </p:cNvCxnSpPr>
          <p:nvPr/>
        </p:nvCxnSpPr>
        <p:spPr bwMode="auto">
          <a:xfrm>
            <a:off x="838200" y="42243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2150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Natural Language Generation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486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Talking back!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ym typeface="Wingdings" panose="05000000000000000000" pitchFamily="2" charset="2"/>
              </a:rPr>
              <a:t>What to say or text planning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rgbClr val="006600"/>
                </a:solidFill>
                <a:sym typeface="Wingdings" panose="05000000000000000000" pitchFamily="2" charset="2"/>
              </a:rPr>
              <a:t>flight(AA,london,boston,$560,2pm),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rgbClr val="006600"/>
                </a:solidFill>
                <a:sym typeface="Wingdings" panose="05000000000000000000" pitchFamily="2" charset="2"/>
              </a:rPr>
              <a:t>flight(BA,london,boston,$640,10am),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ym typeface="Wingdings" panose="05000000000000000000" pitchFamily="2" charset="2"/>
              </a:rPr>
              <a:t>How to say 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rgbClr val="006600"/>
                </a:solidFill>
              </a:rPr>
              <a:t>“There are two flights from London to Boston. The first one is with American Airlines, leaves at 2 pm, and costs $560 …”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Speech synthesis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Simple: Human recordings of basic templates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More complex: string together phonemes in phonetic spelling of each word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Difficult due to stress, intonation, timing, liaisons between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409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The essence of Artificial Intelligence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By A. Cawsey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Prentice Hall Europe 1998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Artificial Intelligence: Theory and Practice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By T. Dean, J. Allen, and Y. Aloimonos.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The Benjamin/Cummings Publishing Company, 1995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Artificial Intelligence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By P. Winston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Addison Wesley, 1992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Artificial Intelligence: A Modern Approach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By Russell and Norvig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Prentice Hall, 2003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Recent Deep Learning + NLP developments, circa 2010-2020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advancements in NLP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Tremendous advances in the 2010’s have yielded synergistic connections between machine learning and NLP</a:t>
            </a:r>
            <a:endParaRPr lang="en-US" sz="900" dirty="0" smtClean="0"/>
          </a:p>
          <a:p>
            <a:pPr>
              <a:defRPr/>
            </a:pPr>
            <a:r>
              <a:rPr lang="en-US" dirty="0" smtClean="0"/>
              <a:t>Work in Deep Learning in recent years has revolutionized NLP both in terms of:</a:t>
            </a:r>
          </a:p>
          <a:p>
            <a:pPr lvl="1">
              <a:defRPr/>
            </a:pPr>
            <a:r>
              <a:rPr lang="en-US" dirty="0" smtClean="0"/>
              <a:t>Natural language understanding</a:t>
            </a:r>
          </a:p>
          <a:p>
            <a:pPr lvl="1">
              <a:defRPr/>
            </a:pPr>
            <a:r>
              <a:rPr lang="en-US" dirty="0" smtClean="0"/>
              <a:t>Natural language generation</a:t>
            </a:r>
          </a:p>
          <a:p>
            <a:pPr>
              <a:defRPr/>
            </a:pPr>
            <a:r>
              <a:rPr lang="en-US" dirty="0" smtClean="0"/>
              <a:t>Emergence of highly accomplished NLP academic prototypes &amp; commercial products</a:t>
            </a:r>
          </a:p>
          <a:p>
            <a:pPr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NLP - Prof. Carolina Ruiz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51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Communication </a:t>
            </a:r>
            <a:r>
              <a:rPr lang="en-US" altLang="en-US" sz="1800" smtClean="0">
                <a:solidFill>
                  <a:schemeClr val="tx1"/>
                </a:solidFill>
              </a:rPr>
              <a:t>Typical communication episode</a:t>
            </a:r>
            <a:r>
              <a:rPr lang="en-US" altLang="en-US" sz="1800" b="0" smtClean="0">
                <a:solidFill>
                  <a:schemeClr val="tx1"/>
                </a:solidFill>
              </a:rPr>
              <a:t/>
            </a:r>
            <a:br>
              <a:rPr lang="en-US" altLang="en-US" sz="1800" b="0" smtClean="0">
                <a:solidFill>
                  <a:schemeClr val="tx1"/>
                </a:solidFill>
              </a:rPr>
            </a:br>
            <a:r>
              <a:rPr lang="en-US" altLang="en-US" sz="2000" b="0" smtClean="0">
                <a:solidFill>
                  <a:schemeClr val="tx1"/>
                </a:solidFill>
              </a:rPr>
              <a:t>S (speaker) wants to convey P (proposition) to H (hearer) using W (words in a formal or natural language)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2000" smtClean="0"/>
              <a:t>1. </a:t>
            </a:r>
            <a:r>
              <a:rPr lang="en-US" altLang="en-US" sz="2000" smtClean="0">
                <a:solidFill>
                  <a:srgbClr val="006600"/>
                </a:solidFill>
              </a:rPr>
              <a:t>Speaker</a:t>
            </a:r>
          </a:p>
          <a:p>
            <a:pPr marL="533400" indent="-533400" eaLnBrk="1" hangingPunct="1"/>
            <a:r>
              <a:rPr lang="en-US" altLang="en-US" sz="2000" b="1" smtClean="0"/>
              <a:t>Intention:</a:t>
            </a:r>
            <a:r>
              <a:rPr lang="en-US" altLang="en-US" sz="2000" smtClean="0"/>
              <a:t> S wants H to believe P</a:t>
            </a:r>
          </a:p>
          <a:p>
            <a:pPr marL="533400" indent="-533400" eaLnBrk="1" hangingPunct="1"/>
            <a:r>
              <a:rPr lang="en-US" altLang="en-US" sz="2000" b="1" smtClean="0"/>
              <a:t>Generation: </a:t>
            </a:r>
            <a:r>
              <a:rPr lang="en-US" altLang="en-US" sz="2000" smtClean="0"/>
              <a:t>S chooses words W</a:t>
            </a:r>
          </a:p>
          <a:p>
            <a:pPr marL="533400" indent="-533400" eaLnBrk="1" hangingPunct="1"/>
            <a:r>
              <a:rPr lang="en-US" altLang="en-US" sz="2000" b="1" smtClean="0"/>
              <a:t>Synthesis: </a:t>
            </a:r>
            <a:r>
              <a:rPr lang="en-US" altLang="en-US" sz="2000" smtClean="0"/>
              <a:t>S utters words W</a:t>
            </a:r>
            <a:endParaRPr lang="en-US" altLang="en-US" sz="2000" b="1" smtClean="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2000" smtClean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None/>
            </a:pPr>
            <a:r>
              <a:rPr lang="en-US" altLang="en-US" sz="2000" smtClean="0"/>
              <a:t>2. </a:t>
            </a:r>
            <a:r>
              <a:rPr lang="en-US" altLang="en-US" sz="2000" smtClean="0">
                <a:solidFill>
                  <a:srgbClr val="006600"/>
                </a:solidFill>
              </a:rPr>
              <a:t>Hearer</a:t>
            </a:r>
          </a:p>
          <a:p>
            <a:pPr marL="457200" indent="-457200" eaLnBrk="1" hangingPunct="1"/>
            <a:r>
              <a:rPr lang="en-US" altLang="en-US" sz="2000" b="1" smtClean="0"/>
              <a:t>Perception:</a:t>
            </a:r>
            <a:r>
              <a:rPr lang="en-US" altLang="en-US" sz="2000" smtClean="0"/>
              <a:t> H perceives words W” (ideally W” = W)</a:t>
            </a:r>
          </a:p>
          <a:p>
            <a:pPr marL="457200" indent="-457200" eaLnBrk="1" hangingPunct="1"/>
            <a:r>
              <a:rPr lang="en-US" altLang="en-US" sz="2000" b="1" smtClean="0"/>
              <a:t>Analysis:</a:t>
            </a:r>
            <a:r>
              <a:rPr lang="en-US" altLang="en-US" sz="2000" smtClean="0"/>
              <a:t> H infers possible meanings P1,P2,…,Pn for W”</a:t>
            </a:r>
          </a:p>
          <a:p>
            <a:pPr marL="457200" indent="-457200" eaLnBrk="1" hangingPunct="1"/>
            <a:r>
              <a:rPr lang="en-US" altLang="en-US" sz="2000" b="1" smtClean="0"/>
              <a:t>Disambiguation:</a:t>
            </a:r>
            <a:r>
              <a:rPr lang="en-US" altLang="en-US" sz="2000" smtClean="0"/>
              <a:t> H infers that S intended to convey Pi (ideally Pi=P)</a:t>
            </a:r>
          </a:p>
          <a:p>
            <a:pPr marL="457200" indent="-457200" eaLnBrk="1" hangingPunct="1"/>
            <a:r>
              <a:rPr lang="en-US" altLang="en-US" sz="2000" b="1" smtClean="0"/>
              <a:t>Incorporation:</a:t>
            </a:r>
            <a:r>
              <a:rPr lang="en-US" altLang="en-US" sz="2000" smtClean="0"/>
              <a:t> H decides to believe or disbelieve Pi</a:t>
            </a:r>
            <a:endParaRPr lang="en-US" altLang="en-US" sz="2000" b="1" smtClean="0"/>
          </a:p>
          <a:p>
            <a:pPr marL="1257300" lvl="2" indent="-342900" eaLnBrk="1" hangingPunct="1"/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614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Natural Language Processing (NLP)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mtClean="0"/>
              <a:t>Natural Language Understanding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l"/>
            </a:pPr>
            <a:r>
              <a:rPr lang="en-US" altLang="en-US" smtClean="0"/>
              <a:t>Taking some spoken/typed sentence and working out what it means</a:t>
            </a:r>
          </a:p>
          <a:p>
            <a:pPr marL="533400" indent="-533400" eaLnBrk="1" hangingPunct="1">
              <a:lnSpc>
                <a:spcPct val="140000"/>
              </a:lnSpc>
              <a:buFont typeface="Wingdings" panose="05000000000000000000" pitchFamily="2" charset="2"/>
              <a:buAutoNum type="arabicPeriod"/>
            </a:pPr>
            <a:r>
              <a:rPr lang="en-US" altLang="en-US" smtClean="0"/>
              <a:t>Natural Language Generation	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l"/>
            </a:pPr>
            <a:r>
              <a:rPr lang="en-US" altLang="en-US" smtClean="0"/>
              <a:t>Taking some formal representation of what you want to say and working out a way to express it in a natural (human) language (e.g., English)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717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Applications of Nat. Lang. Processing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Machine Translation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Database Access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Information Retrieval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Selecting from a set of documents the ones that are relevant to a query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Text Categorization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Sorting text into fixed topic categories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Extracting data from text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Converting unstructured text into structured data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Spoken language control systems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Spelling and grammar checkers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Natural language understanding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20000" cy="365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Raw speech signal</a:t>
            </a:r>
          </a:p>
          <a:p>
            <a:pPr lvl="2" eaLnBrk="1" hangingPunct="1">
              <a:lnSpc>
                <a:spcPct val="140000"/>
              </a:lnSpc>
            </a:pPr>
            <a:r>
              <a:rPr lang="en-US" altLang="en-US" sz="1800" b="1" smtClean="0"/>
              <a:t>Speech recognition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Sequence of words spoken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sz="1800" b="1" smtClean="0"/>
              <a:t>Syntactic analysis</a:t>
            </a:r>
            <a:r>
              <a:rPr lang="en-US" altLang="en-US" sz="1800" smtClean="0"/>
              <a:t> using knowledge of the grammar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Structure of the sentence</a:t>
            </a:r>
          </a:p>
          <a:p>
            <a:pPr lvl="2" eaLnBrk="1" hangingPunct="1">
              <a:lnSpc>
                <a:spcPct val="160000"/>
              </a:lnSpc>
            </a:pPr>
            <a:r>
              <a:rPr lang="en-US" altLang="en-US" sz="1800" b="1" smtClean="0"/>
              <a:t>Semantic analysis</a:t>
            </a:r>
            <a:r>
              <a:rPr lang="en-US" altLang="en-US" sz="1800" smtClean="0"/>
              <a:t> using info. about meaning of words</a:t>
            </a:r>
            <a:endParaRPr lang="en-US" altLang="en-US" sz="18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Partial representation of meaning of sentence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US" sz="1800" b="1" smtClean="0"/>
              <a:t>Pragmatic analysis</a:t>
            </a:r>
            <a:r>
              <a:rPr lang="en-US" altLang="en-US" sz="1800" smtClean="0"/>
              <a:t> using info. about context</a:t>
            </a:r>
            <a:endParaRPr lang="en-US" altLang="en-US" sz="18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Final representation of meaning of sentence</a:t>
            </a:r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1676400" y="2819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1676400" y="3733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16764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1676400" y="5410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9219" name="Rectangle 22"/>
          <p:cNvSpPr>
            <a:spLocks noChangeArrowheads="1"/>
          </p:cNvSpPr>
          <p:nvPr/>
        </p:nvSpPr>
        <p:spPr bwMode="auto">
          <a:xfrm>
            <a:off x="4343400" y="5029200"/>
            <a:ext cx="22860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0" name="Rectangle 21"/>
          <p:cNvSpPr>
            <a:spLocks noChangeArrowheads="1"/>
          </p:cNvSpPr>
          <p:nvPr/>
        </p:nvSpPr>
        <p:spPr bwMode="auto">
          <a:xfrm>
            <a:off x="4343400" y="4038600"/>
            <a:ext cx="22860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1" name="Rectangle 20"/>
          <p:cNvSpPr>
            <a:spLocks noChangeArrowheads="1"/>
          </p:cNvSpPr>
          <p:nvPr/>
        </p:nvSpPr>
        <p:spPr bwMode="auto">
          <a:xfrm>
            <a:off x="4343400" y="3276600"/>
            <a:ext cx="22860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2" name="Rectangle 19"/>
          <p:cNvSpPr>
            <a:spLocks noChangeArrowheads="1"/>
          </p:cNvSpPr>
          <p:nvPr/>
        </p:nvSpPr>
        <p:spPr bwMode="auto">
          <a:xfrm>
            <a:off x="4343400" y="2590800"/>
            <a:ext cx="22860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Input/Output data    		Processing stage     Other data used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1800" b="1" i="1" smtClean="0"/>
              <a:t>Frequency spectrogram</a:t>
            </a:r>
            <a:r>
              <a:rPr lang="en-US" altLang="en-US" sz="1800" smtClean="0"/>
              <a:t>					freq. of diff.</a:t>
            </a:r>
            <a:endParaRPr lang="en-US" altLang="en-US" sz="1800" i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i="1" smtClean="0"/>
              <a:t>                                        		</a:t>
            </a:r>
            <a:r>
              <a:rPr lang="en-US" altLang="en-US" sz="1800" b="1" smtClean="0"/>
              <a:t>speech recognition	</a:t>
            </a:r>
            <a:r>
              <a:rPr lang="en-US" altLang="en-US" sz="1800" smtClean="0"/>
              <a:t>sounds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1800" b="1" i="1" smtClean="0"/>
              <a:t>Word sequence</a:t>
            </a:r>
            <a:r>
              <a:rPr lang="en-US" altLang="en-US" sz="1800" smtClean="0"/>
              <a:t>						grammar 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 “He loves Mary”             		</a:t>
            </a:r>
            <a:r>
              <a:rPr lang="en-US" altLang="en-US" sz="1800" b="1" smtClean="0"/>
              <a:t>syntactic analysis</a:t>
            </a:r>
            <a:r>
              <a:rPr lang="en-US" altLang="en-US" sz="1800" smtClean="0"/>
              <a:t>	language</a:t>
            </a:r>
          </a:p>
          <a:p>
            <a:pPr eaLnBrk="1" hangingPunct="1"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en-US" altLang="en-US" sz="1800" b="1" i="1" smtClean="0"/>
              <a:t>Sentence structure</a:t>
            </a:r>
            <a:r>
              <a:rPr lang="en-US" altLang="en-US" sz="1800" smtClean="0"/>
              <a:t>					meanings 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				</a:t>
            </a:r>
            <a:r>
              <a:rPr lang="en-US" altLang="en-US" sz="1800" b="1" smtClean="0"/>
              <a:t>semantic analysis</a:t>
            </a:r>
            <a:r>
              <a:rPr lang="en-US" altLang="en-US" sz="1800" smtClean="0"/>
              <a:t>	words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  He  loves  Mary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1800" b="1" i="1" smtClean="0"/>
              <a:t>Partial Meaning</a:t>
            </a:r>
            <a:r>
              <a:rPr lang="en-US" altLang="en-US" sz="1800" i="1" smtClean="0"/>
              <a:t>	</a:t>
            </a:r>
            <a:r>
              <a:rPr lang="en-US" altLang="en-US" sz="1800" smtClean="0"/>
              <a:t>					context 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ym typeface="Symbol" panose="05050102010706020507" pitchFamily="18" charset="2"/>
              </a:rPr>
              <a:t>x loves(x,Mary)            		</a:t>
            </a:r>
            <a:r>
              <a:rPr lang="en-US" altLang="en-US" sz="1800" b="1" smtClean="0">
                <a:sym typeface="Symbol" panose="05050102010706020507" pitchFamily="18" charset="2"/>
              </a:rPr>
              <a:t>pragmatics</a:t>
            </a:r>
            <a:r>
              <a:rPr lang="en-US" altLang="en-US" sz="1800" smtClean="0">
                <a:sym typeface="Symbol" panose="05050102010706020507" pitchFamily="18" charset="2"/>
              </a:rPr>
              <a:t>		utterance</a:t>
            </a:r>
          </a:p>
          <a:p>
            <a:pPr eaLnBrk="1" hangingPunct="1"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en-US" altLang="en-US" sz="1800" b="1" i="1" smtClean="0">
                <a:sym typeface="Symbol" panose="05050102010706020507" pitchFamily="18" charset="2"/>
              </a:rPr>
              <a:t>Sentence meaning</a:t>
            </a:r>
            <a:endParaRPr lang="en-US" altLang="en-US" sz="1800" b="1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ym typeface="Symbol" panose="05050102010706020507" pitchFamily="18" charset="2"/>
              </a:rPr>
              <a:t>  loves(John,Mary)</a:t>
            </a:r>
            <a:endParaRPr lang="en-US" altLang="en-US" sz="1800" i="1" smtClean="0">
              <a:sym typeface="Symbol" panose="05050102010706020507" pitchFamily="18" charset="2"/>
            </a:endParaRPr>
          </a:p>
        </p:txBody>
      </p:sp>
      <p:sp>
        <p:nvSpPr>
          <p:cNvPr id="922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Natural Language Understanding</a:t>
            </a:r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H="1">
            <a:off x="990600" y="4114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14478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 flipH="1">
            <a:off x="1676400" y="4267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0"/>
          <p:cNvSpPr>
            <a:spLocks noChangeShapeType="1"/>
          </p:cNvSpPr>
          <p:nvPr/>
        </p:nvSpPr>
        <p:spPr bwMode="auto">
          <a:xfrm>
            <a:off x="9906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9" name="Group 18"/>
          <p:cNvGrpSpPr>
            <a:grpSpLocks/>
          </p:cNvGrpSpPr>
          <p:nvPr/>
        </p:nvGrpSpPr>
        <p:grpSpPr bwMode="auto">
          <a:xfrm>
            <a:off x="1143000" y="2514600"/>
            <a:ext cx="838200" cy="457200"/>
            <a:chOff x="2208" y="3408"/>
            <a:chExt cx="528" cy="288"/>
          </a:xfrm>
        </p:grpSpPr>
        <p:sp>
          <p:nvSpPr>
            <p:cNvPr id="9246" name="Line 4"/>
            <p:cNvSpPr>
              <a:spLocks noChangeShapeType="1"/>
            </p:cNvSpPr>
            <p:nvPr/>
          </p:nvSpPr>
          <p:spPr bwMode="auto">
            <a:xfrm>
              <a:off x="2208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5"/>
            <p:cNvSpPr>
              <a:spLocks noChangeShapeType="1"/>
            </p:cNvSpPr>
            <p:nvPr/>
          </p:nvSpPr>
          <p:spPr bwMode="auto">
            <a:xfrm>
              <a:off x="2208" y="36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11"/>
            <p:cNvSpPr>
              <a:spLocks noChangeShapeType="1"/>
            </p:cNvSpPr>
            <p:nvPr/>
          </p:nvSpPr>
          <p:spPr bwMode="auto">
            <a:xfrm>
              <a:off x="2304" y="34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12"/>
            <p:cNvSpPr>
              <a:spLocks noChangeShapeType="1"/>
            </p:cNvSpPr>
            <p:nvPr/>
          </p:nvSpPr>
          <p:spPr bwMode="auto">
            <a:xfrm>
              <a:off x="2400" y="35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13"/>
            <p:cNvSpPr>
              <a:spLocks noChangeShapeType="1"/>
            </p:cNvSpPr>
            <p:nvPr/>
          </p:nvSpPr>
          <p:spPr bwMode="auto">
            <a:xfrm>
              <a:off x="2496" y="34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15"/>
            <p:cNvSpPr>
              <a:spLocks noChangeShapeType="1"/>
            </p:cNvSpPr>
            <p:nvPr/>
          </p:nvSpPr>
          <p:spPr bwMode="auto">
            <a:xfrm>
              <a:off x="2592" y="35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16"/>
            <p:cNvSpPr>
              <a:spLocks noChangeShapeType="1"/>
            </p:cNvSpPr>
            <p:nvPr/>
          </p:nvSpPr>
          <p:spPr bwMode="auto">
            <a:xfrm flipV="1">
              <a:off x="2688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0" name="Line 23"/>
          <p:cNvSpPr>
            <a:spLocks noChangeShapeType="1"/>
          </p:cNvSpPr>
          <p:nvPr/>
        </p:nvSpPr>
        <p:spPr bwMode="auto">
          <a:xfrm>
            <a:off x="67056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24"/>
          <p:cNvSpPr>
            <a:spLocks noChangeShapeType="1"/>
          </p:cNvSpPr>
          <p:nvPr/>
        </p:nvSpPr>
        <p:spPr bwMode="auto">
          <a:xfrm>
            <a:off x="67056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/>
          <p:cNvSpPr>
            <a:spLocks noChangeShapeType="1"/>
          </p:cNvSpPr>
          <p:nvPr/>
        </p:nvSpPr>
        <p:spPr bwMode="auto">
          <a:xfrm>
            <a:off x="67056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6"/>
          <p:cNvSpPr>
            <a:spLocks noChangeShapeType="1"/>
          </p:cNvSpPr>
          <p:nvPr/>
        </p:nvSpPr>
        <p:spPr bwMode="auto">
          <a:xfrm>
            <a:off x="67056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34" name="Group 29"/>
          <p:cNvGrpSpPr>
            <a:grpSpLocks/>
          </p:cNvGrpSpPr>
          <p:nvPr/>
        </p:nvGrpSpPr>
        <p:grpSpPr bwMode="auto">
          <a:xfrm>
            <a:off x="3505200" y="2438400"/>
            <a:ext cx="762000" cy="609600"/>
            <a:chOff x="2208" y="1536"/>
            <a:chExt cx="480" cy="384"/>
          </a:xfrm>
        </p:grpSpPr>
        <p:sp>
          <p:nvSpPr>
            <p:cNvPr id="9244" name="Line 27"/>
            <p:cNvSpPr>
              <a:spLocks noChangeShapeType="1"/>
            </p:cNvSpPr>
            <p:nvPr/>
          </p:nvSpPr>
          <p:spPr bwMode="auto">
            <a:xfrm>
              <a:off x="2208" y="1536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8"/>
            <p:cNvSpPr>
              <a:spLocks noChangeShapeType="1"/>
            </p:cNvSpPr>
            <p:nvPr/>
          </p:nvSpPr>
          <p:spPr bwMode="auto">
            <a:xfrm flipH="1">
              <a:off x="2208" y="1776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5" name="Group 30"/>
          <p:cNvGrpSpPr>
            <a:grpSpLocks/>
          </p:cNvGrpSpPr>
          <p:nvPr/>
        </p:nvGrpSpPr>
        <p:grpSpPr bwMode="auto">
          <a:xfrm>
            <a:off x="3505200" y="3200400"/>
            <a:ext cx="762000" cy="609600"/>
            <a:chOff x="2208" y="1536"/>
            <a:chExt cx="480" cy="384"/>
          </a:xfrm>
        </p:grpSpPr>
        <p:sp>
          <p:nvSpPr>
            <p:cNvPr id="9242" name="Line 31"/>
            <p:cNvSpPr>
              <a:spLocks noChangeShapeType="1"/>
            </p:cNvSpPr>
            <p:nvPr/>
          </p:nvSpPr>
          <p:spPr bwMode="auto">
            <a:xfrm>
              <a:off x="2208" y="1536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32"/>
            <p:cNvSpPr>
              <a:spLocks noChangeShapeType="1"/>
            </p:cNvSpPr>
            <p:nvPr/>
          </p:nvSpPr>
          <p:spPr bwMode="auto">
            <a:xfrm flipH="1">
              <a:off x="2208" y="1776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6" name="Group 33"/>
          <p:cNvGrpSpPr>
            <a:grpSpLocks/>
          </p:cNvGrpSpPr>
          <p:nvPr/>
        </p:nvGrpSpPr>
        <p:grpSpPr bwMode="auto">
          <a:xfrm>
            <a:off x="3505200" y="3962400"/>
            <a:ext cx="762000" cy="609600"/>
            <a:chOff x="2208" y="1536"/>
            <a:chExt cx="480" cy="384"/>
          </a:xfrm>
        </p:grpSpPr>
        <p:sp>
          <p:nvSpPr>
            <p:cNvPr id="9240" name="Line 34"/>
            <p:cNvSpPr>
              <a:spLocks noChangeShapeType="1"/>
            </p:cNvSpPr>
            <p:nvPr/>
          </p:nvSpPr>
          <p:spPr bwMode="auto">
            <a:xfrm>
              <a:off x="2208" y="1536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35"/>
            <p:cNvSpPr>
              <a:spLocks noChangeShapeType="1"/>
            </p:cNvSpPr>
            <p:nvPr/>
          </p:nvSpPr>
          <p:spPr bwMode="auto">
            <a:xfrm flipH="1">
              <a:off x="2208" y="1776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7" name="Group 36"/>
          <p:cNvGrpSpPr>
            <a:grpSpLocks/>
          </p:cNvGrpSpPr>
          <p:nvPr/>
        </p:nvGrpSpPr>
        <p:grpSpPr bwMode="auto">
          <a:xfrm>
            <a:off x="3505200" y="5029200"/>
            <a:ext cx="762000" cy="609600"/>
            <a:chOff x="2208" y="1536"/>
            <a:chExt cx="480" cy="384"/>
          </a:xfrm>
        </p:grpSpPr>
        <p:sp>
          <p:nvSpPr>
            <p:cNvPr id="9238" name="Line 37"/>
            <p:cNvSpPr>
              <a:spLocks noChangeShapeType="1"/>
            </p:cNvSpPr>
            <p:nvPr/>
          </p:nvSpPr>
          <p:spPr bwMode="auto">
            <a:xfrm>
              <a:off x="2208" y="1536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38"/>
            <p:cNvSpPr>
              <a:spLocks noChangeShapeType="1"/>
            </p:cNvSpPr>
            <p:nvPr/>
          </p:nvSpPr>
          <p:spPr bwMode="auto">
            <a:xfrm flipH="1">
              <a:off x="2208" y="1776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1024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Speech Recognition (1 of 3)</a:t>
            </a:r>
          </a:p>
        </p:txBody>
      </p:sp>
      <p:pic>
        <p:nvPicPr>
          <p:cNvPr id="10244" name="Picture 5" descr="j030295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3048000"/>
            <a:ext cx="1685925" cy="2362200"/>
          </a:xfrm>
        </p:spPr>
      </p:pic>
      <p:pic>
        <p:nvPicPr>
          <p:cNvPr id="10245" name="Picture 6" descr="BD18249_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1869692">
            <a:off x="2362200" y="3886200"/>
            <a:ext cx="609600" cy="609600"/>
          </a:xfrm>
          <a:noFill/>
        </p:spPr>
      </p:pic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3871913" y="3581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3871913" y="5410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15"/>
          <p:cNvSpPr>
            <a:spLocks/>
          </p:cNvSpPr>
          <p:nvPr/>
        </p:nvSpPr>
        <p:spPr bwMode="auto">
          <a:xfrm>
            <a:off x="3886200" y="3733800"/>
            <a:ext cx="2043113" cy="990600"/>
          </a:xfrm>
          <a:custGeom>
            <a:avLst/>
            <a:gdLst>
              <a:gd name="T0" fmla="*/ 0 w 1287"/>
              <a:gd name="T1" fmla="*/ 980341575 h 624"/>
              <a:gd name="T2" fmla="*/ 211693177 w 1287"/>
              <a:gd name="T3" fmla="*/ 791329063 h 624"/>
              <a:gd name="T4" fmla="*/ 304939775 w 1287"/>
              <a:gd name="T5" fmla="*/ 698084075 h 624"/>
              <a:gd name="T6" fmla="*/ 446068559 w 1287"/>
              <a:gd name="T7" fmla="*/ 627519700 h 624"/>
              <a:gd name="T8" fmla="*/ 703124560 w 1287"/>
              <a:gd name="T9" fmla="*/ 120967500 h 624"/>
              <a:gd name="T10" fmla="*/ 945059619 w 1287"/>
              <a:gd name="T11" fmla="*/ 967740000 h 624"/>
              <a:gd name="T12" fmla="*/ 1186994678 w 1287"/>
              <a:gd name="T13" fmla="*/ 483870000 h 624"/>
              <a:gd name="T14" fmla="*/ 1428929737 w 1287"/>
              <a:gd name="T15" fmla="*/ 1572577500 h 624"/>
              <a:gd name="T16" fmla="*/ 1670864796 w 1287"/>
              <a:gd name="T17" fmla="*/ 1088707500 h 624"/>
              <a:gd name="T18" fmla="*/ 2147483646 w 1287"/>
              <a:gd name="T19" fmla="*/ 1451610000 h 624"/>
              <a:gd name="T20" fmla="*/ 2147483646 w 1287"/>
              <a:gd name="T21" fmla="*/ 241935000 h 624"/>
              <a:gd name="T22" fmla="*/ 2147483646 w 1287"/>
              <a:gd name="T23" fmla="*/ 725805000 h 624"/>
              <a:gd name="T24" fmla="*/ 2147483646 w 1287"/>
              <a:gd name="T25" fmla="*/ 0 h 624"/>
              <a:gd name="T26" fmla="*/ 2147483646 w 1287"/>
              <a:gd name="T27" fmla="*/ 483870000 h 6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87" h="624">
                <a:moveTo>
                  <a:pt x="0" y="389"/>
                </a:moveTo>
                <a:cubicBezTo>
                  <a:pt x="27" y="362"/>
                  <a:pt x="57" y="341"/>
                  <a:pt x="84" y="314"/>
                </a:cubicBezTo>
                <a:cubicBezTo>
                  <a:pt x="101" y="261"/>
                  <a:pt x="78" y="305"/>
                  <a:pt x="121" y="277"/>
                </a:cubicBezTo>
                <a:cubicBezTo>
                  <a:pt x="173" y="242"/>
                  <a:pt x="123" y="249"/>
                  <a:pt x="177" y="249"/>
                </a:cubicBezTo>
                <a:lnTo>
                  <a:pt x="279" y="48"/>
                </a:lnTo>
                <a:lnTo>
                  <a:pt x="375" y="384"/>
                </a:lnTo>
                <a:lnTo>
                  <a:pt x="471" y="192"/>
                </a:lnTo>
                <a:lnTo>
                  <a:pt x="567" y="624"/>
                </a:lnTo>
                <a:lnTo>
                  <a:pt x="663" y="432"/>
                </a:lnTo>
                <a:lnTo>
                  <a:pt x="855" y="576"/>
                </a:lnTo>
                <a:lnTo>
                  <a:pt x="999" y="96"/>
                </a:lnTo>
                <a:lnTo>
                  <a:pt x="1095" y="288"/>
                </a:lnTo>
                <a:lnTo>
                  <a:pt x="1239" y="0"/>
                </a:lnTo>
                <a:lnTo>
                  <a:pt x="1287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6"/>
          <p:cNvSpPr>
            <a:spLocks noChangeShapeType="1"/>
          </p:cNvSpPr>
          <p:nvPr/>
        </p:nvSpPr>
        <p:spPr bwMode="auto">
          <a:xfrm>
            <a:off x="7010400" y="3581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7"/>
          <p:cNvSpPr>
            <a:spLocks noChangeShapeType="1"/>
          </p:cNvSpPr>
          <p:nvPr/>
        </p:nvSpPr>
        <p:spPr bwMode="auto">
          <a:xfrm>
            <a:off x="7010400" y="5410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8"/>
          <p:cNvSpPr>
            <a:spLocks noChangeShapeType="1"/>
          </p:cNvSpPr>
          <p:nvPr/>
        </p:nvSpPr>
        <p:spPr bwMode="auto">
          <a:xfrm>
            <a:off x="7239000" y="3810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9"/>
          <p:cNvSpPr>
            <a:spLocks noChangeShapeType="1"/>
          </p:cNvSpPr>
          <p:nvPr/>
        </p:nvSpPr>
        <p:spPr bwMode="auto">
          <a:xfrm>
            <a:off x="7391400" y="39624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20"/>
          <p:cNvSpPr>
            <a:spLocks noChangeShapeType="1"/>
          </p:cNvSpPr>
          <p:nvPr/>
        </p:nvSpPr>
        <p:spPr bwMode="auto">
          <a:xfrm>
            <a:off x="7543800" y="36576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21"/>
          <p:cNvSpPr>
            <a:spLocks noChangeShapeType="1"/>
          </p:cNvSpPr>
          <p:nvPr/>
        </p:nvSpPr>
        <p:spPr bwMode="auto">
          <a:xfrm>
            <a:off x="7696200" y="3886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22"/>
          <p:cNvSpPr>
            <a:spLocks noChangeShapeType="1"/>
          </p:cNvSpPr>
          <p:nvPr/>
        </p:nvSpPr>
        <p:spPr bwMode="auto">
          <a:xfrm>
            <a:off x="7848600" y="3733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23"/>
          <p:cNvSpPr>
            <a:spLocks noChangeShapeType="1"/>
          </p:cNvSpPr>
          <p:nvPr/>
        </p:nvSpPr>
        <p:spPr bwMode="auto">
          <a:xfrm>
            <a:off x="8001000" y="4038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24"/>
          <p:cNvSpPr>
            <a:spLocks noChangeShapeType="1"/>
          </p:cNvSpPr>
          <p:nvPr/>
        </p:nvSpPr>
        <p:spPr bwMode="auto">
          <a:xfrm>
            <a:off x="8153400" y="4191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5"/>
          <p:cNvSpPr>
            <a:spLocks noChangeShapeType="1"/>
          </p:cNvSpPr>
          <p:nvPr/>
        </p:nvSpPr>
        <p:spPr bwMode="auto">
          <a:xfrm>
            <a:off x="8305800" y="4419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AutoShape 26"/>
          <p:cNvSpPr>
            <a:spLocks noChangeArrowheads="1"/>
          </p:cNvSpPr>
          <p:nvPr/>
        </p:nvSpPr>
        <p:spPr bwMode="auto">
          <a:xfrm>
            <a:off x="3200400" y="46482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60" name="AutoShape 28"/>
          <p:cNvSpPr>
            <a:spLocks noChangeArrowheads="1"/>
          </p:cNvSpPr>
          <p:nvPr/>
        </p:nvSpPr>
        <p:spPr bwMode="auto">
          <a:xfrm>
            <a:off x="6324600" y="45720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61" name="Text Box 29"/>
          <p:cNvSpPr txBox="1">
            <a:spLocks noChangeArrowheads="1"/>
          </p:cNvSpPr>
          <p:nvPr/>
        </p:nvSpPr>
        <p:spPr bwMode="auto">
          <a:xfrm>
            <a:off x="762000" y="2365375"/>
            <a:ext cx="8199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Input                           Analog Signal        Freq. spectrogram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(microphone records voice)                                (e.g., Fourier transform)</a:t>
            </a:r>
            <a:r>
              <a:rPr lang="en-US" altLang="en-US" sz="1800"/>
              <a:t> </a:t>
            </a:r>
          </a:p>
        </p:txBody>
      </p:sp>
      <p:sp>
        <p:nvSpPr>
          <p:cNvPr id="10262" name="Text Box 30"/>
          <p:cNvSpPr txBox="1">
            <a:spLocks noChangeArrowheads="1"/>
          </p:cNvSpPr>
          <p:nvPr/>
        </p:nvSpPr>
        <p:spPr bwMode="auto">
          <a:xfrm>
            <a:off x="7451725" y="53705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10263" name="Text Box 31"/>
          <p:cNvSpPr txBox="1">
            <a:spLocks noChangeArrowheads="1"/>
          </p:cNvSpPr>
          <p:nvPr/>
        </p:nvSpPr>
        <p:spPr bwMode="auto">
          <a:xfrm>
            <a:off x="6553200" y="38100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Hz</a:t>
            </a:r>
          </a:p>
        </p:txBody>
      </p:sp>
      <p:sp>
        <p:nvSpPr>
          <p:cNvPr id="10264" name="Text Box 32"/>
          <p:cNvSpPr txBox="1">
            <a:spLocks noChangeArrowheads="1"/>
          </p:cNvSpPr>
          <p:nvPr/>
        </p:nvSpPr>
        <p:spPr bwMode="auto">
          <a:xfrm>
            <a:off x="593725" y="6894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NLP - Prof. Carolina Ruiz</a:t>
            </a:r>
          </a:p>
        </p:txBody>
      </p:sp>
      <p:sp>
        <p:nvSpPr>
          <p:cNvPr id="11267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Speech Recognition (2 of 3)</a:t>
            </a:r>
          </a:p>
        </p:txBody>
      </p:sp>
      <p:sp>
        <p:nvSpPr>
          <p:cNvPr id="112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1534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Frequency spectrogram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Basic sounds in the signal (40-50 </a:t>
            </a:r>
            <a:r>
              <a:rPr lang="en-US" altLang="en-US" b="1" smtClean="0"/>
              <a:t>phonemes)</a:t>
            </a:r>
            <a:r>
              <a:rPr lang="en-US" altLang="en-US" sz="2000" smtClean="0"/>
              <a:t>                        (e.g., “a” in “cat”)      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Template matching against a database of phonemes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 smtClean="0"/>
              <a:t>Using dynamic time warping (speech speed)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Constructing words from phonemes                          </a:t>
            </a:r>
            <a:r>
              <a:rPr lang="en-US" altLang="en-US" sz="2000" smtClean="0"/>
              <a:t>(e.g.,</a:t>
            </a:r>
            <a:r>
              <a:rPr lang="en-US" altLang="en-US" smtClean="0"/>
              <a:t> </a:t>
            </a:r>
            <a:r>
              <a:rPr lang="en-US" altLang="en-US" sz="2000" smtClean="0"/>
              <a:t>“th”+”i”+”ng”=thing)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Unreliable/probabilistic phonemes (e.g.,  “th” 50%, “f” 30%, …)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Non-unique pronunciations (e.g., tomato),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statistics of transitions phonemes/words (hidden Markov models)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mtClean="0"/>
              <a:t>Words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mtClean="0"/>
          </a:p>
        </p:txBody>
      </p:sp>
      <p:sp>
        <p:nvSpPr>
          <p:cNvPr id="11269" name="AutoShape 10"/>
          <p:cNvSpPr>
            <a:spLocks noChangeArrowheads="1"/>
          </p:cNvSpPr>
          <p:nvPr/>
        </p:nvSpPr>
        <p:spPr bwMode="auto">
          <a:xfrm>
            <a:off x="914400" y="2819400"/>
            <a:ext cx="152400" cy="2895600"/>
          </a:xfrm>
          <a:prstGeom prst="downArrow">
            <a:avLst>
              <a:gd name="adj1" fmla="val 50000"/>
              <a:gd name="adj2" fmla="val 4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apsules">
  <a:themeElements>
    <a:clrScheme name="1_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384</TotalTime>
  <Words>1076</Words>
  <Application>Microsoft Office PowerPoint</Application>
  <PresentationFormat>On-screen Show (4:3)</PresentationFormat>
  <Paragraphs>190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Wingdings</vt:lpstr>
      <vt:lpstr>Calibri</vt:lpstr>
      <vt:lpstr>Times New Roman</vt:lpstr>
      <vt:lpstr>Symbol</vt:lpstr>
      <vt:lpstr>Courier New</vt:lpstr>
      <vt:lpstr>1_Capsules</vt:lpstr>
      <vt:lpstr>Natural Language Processing (NLP)</vt:lpstr>
      <vt:lpstr>References</vt:lpstr>
      <vt:lpstr>Communication Typical communication episode S (speaker) wants to convey P (proposition) to H (hearer) using W (words in a formal or natural language)</vt:lpstr>
      <vt:lpstr>Natural Language Processing (NLP)</vt:lpstr>
      <vt:lpstr>Applications of Nat. Lang. Processing</vt:lpstr>
      <vt:lpstr>Natural language understanding</vt:lpstr>
      <vt:lpstr>Natural Language Understanding</vt:lpstr>
      <vt:lpstr>Speech Recognition (1 of 3)</vt:lpstr>
      <vt:lpstr>Speech Recognition (2 of 3)</vt:lpstr>
      <vt:lpstr>Speech Recognition - Complications</vt:lpstr>
      <vt:lpstr>Syntactic Analysis</vt:lpstr>
      <vt:lpstr>Syntactic Analysis - Grammar</vt:lpstr>
      <vt:lpstr>Syntactic Analysis - Parsing</vt:lpstr>
      <vt:lpstr>Syntactic Analysis – Complications (1)</vt:lpstr>
      <vt:lpstr>Syntactic Analysis – Complications (2)</vt:lpstr>
      <vt:lpstr>Semantic Analysis</vt:lpstr>
      <vt:lpstr>Semantic Analysis – Complications</vt:lpstr>
      <vt:lpstr>Pragmatics</vt:lpstr>
      <vt:lpstr>Natural Language Generation</vt:lpstr>
      <vt:lpstr>New advancements in NLP 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Language Processing</dc:title>
  <dc:creator>Academic Technology Center</dc:creator>
  <cp:lastModifiedBy>Ruiz</cp:lastModifiedBy>
  <cp:revision>134</cp:revision>
  <dcterms:created xsi:type="dcterms:W3CDTF">2002-02-24T23:59:18Z</dcterms:created>
  <dcterms:modified xsi:type="dcterms:W3CDTF">2019-03-20T12:49:48Z</dcterms:modified>
</cp:coreProperties>
</file>