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6" autoAdjust="0"/>
  </p:normalViewPr>
  <p:slideViewPr>
    <p:cSldViewPr>
      <p:cViewPr>
        <p:scale>
          <a:sx n="90" d="100"/>
          <a:sy n="90" d="100"/>
        </p:scale>
        <p:origin x="-1157" y="-1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141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course.cs.technion.ac.il/236522/Spring2007/en/ho.html" TargetMode="External"/><Relationship Id="rId2" Type="http://schemas.openxmlformats.org/officeDocument/2006/relationships/hyperlink" Target="http://www.cambridge.org/us/academic/subjects/life-sciences/genomics-bioinformatics-and-systems-biology/biological-sequence-analysis-probabilistic-models-proteins-and-nucleic-acid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course.cs.technion.ac.il/236522/Spring2007/ho/WCFiles/class06-ms.ppt" TargetMode="External"/><Relationship Id="rId4" Type="http://schemas.openxmlformats.org/officeDocument/2006/relationships/hyperlink" Target="http://webcourse.cs.technion.ac.il/236522/Spring2007/ho/WCFiles/Tutorial05.ppt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Viterbi, Forward, and Backward</a:t>
            </a:r>
            <a:br>
              <a:rPr lang="en-US" dirty="0" smtClean="0"/>
            </a:br>
            <a:r>
              <a:rPr lang="en-US" dirty="0" smtClean="0"/>
              <a:t>Algorithms for Hidden Markov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Prof. Carolina Ruiz</a:t>
            </a:r>
          </a:p>
          <a:p>
            <a:r>
              <a:rPr lang="en-US" dirty="0" smtClean="0"/>
              <a:t>Computer Science Department</a:t>
            </a:r>
          </a:p>
          <a:p>
            <a:r>
              <a:rPr lang="en-US" dirty="0" smtClean="0"/>
              <a:t>Bioinformatics and Computational Biology Program</a:t>
            </a:r>
          </a:p>
          <a:p>
            <a:r>
              <a:rPr lang="en-US" dirty="0" smtClean="0"/>
              <a:t>WPI</a:t>
            </a:r>
          </a:p>
          <a:p>
            <a:endParaRPr lang="en-US" dirty="0"/>
          </a:p>
        </p:txBody>
      </p:sp>
      <p:pic>
        <p:nvPicPr>
          <p:cNvPr id="4" name="Picture 3" descr="wpilogo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0"/>
            <a:ext cx="2573867" cy="109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Viterbi’s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39786"/>
              </p:ext>
            </p:extLst>
          </p:nvPr>
        </p:nvGraphicFramePr>
        <p:xfrm>
          <a:off x="838200" y="1905001"/>
          <a:ext cx="6781800" cy="2971799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990600"/>
                <a:gridCol w="1447800"/>
                <a:gridCol w="1447800"/>
                <a:gridCol w="1447800"/>
                <a:gridCol w="1447800"/>
              </a:tblGrid>
              <a:tr h="4400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=C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64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7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 smtClean="0"/>
                        <a:t>0.36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Parent: start</a:t>
                      </a:r>
                      <a:endParaRPr lang="en-US" sz="18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0.0288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Parent: A</a:t>
                      </a:r>
                      <a:endParaRPr lang="en-US" sz="18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0.03024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741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0.09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Parent: start</a:t>
                      </a:r>
                      <a:endParaRPr lang="en-US" sz="18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0.0045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0.03402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741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70C0"/>
                          </a:solidFill>
                        </a:rPr>
                        <a:t>Parent: start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A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0.0189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7400" y="1143000"/>
            <a:ext cx="675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most likely path </a:t>
            </a:r>
            <a:r>
              <a:rPr lang="en-US" dirty="0"/>
              <a:t>S</a:t>
            </a:r>
            <a:r>
              <a:rPr lang="en-US" dirty="0" smtClean="0"/>
              <a:t>*= (s*</a:t>
            </a:r>
            <a:r>
              <a:rPr lang="en-US" baseline="-25000" dirty="0" smtClean="0"/>
              <a:t>1</a:t>
            </a:r>
            <a:r>
              <a:rPr lang="en-US" dirty="0" smtClean="0"/>
              <a:t>,s*</a:t>
            </a:r>
            <a:r>
              <a:rPr lang="en-US" baseline="-25000" dirty="0" smtClean="0"/>
              <a:t>2</a:t>
            </a:r>
            <a:r>
              <a:rPr lang="en-US" dirty="0" smtClean="0"/>
              <a:t>,s*</a:t>
            </a:r>
            <a:r>
              <a:rPr lang="en-US" baseline="-25000" dirty="0" smtClean="0"/>
              <a:t>3</a:t>
            </a:r>
            <a:r>
              <a:rPr lang="en-US" dirty="0" smtClean="0"/>
              <a:t>) that generated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3</a:t>
            </a:r>
            <a:r>
              <a:rPr lang="en-US" dirty="0" smtClean="0"/>
              <a:t>= CPC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2652" y="5105400"/>
            <a:ext cx="73783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Hence, the most likely path that generated </a:t>
            </a:r>
            <a:r>
              <a:rPr lang="en-US" b="1" dirty="0" smtClean="0"/>
              <a:t>CPC</a:t>
            </a:r>
            <a:r>
              <a:rPr lang="en-US" dirty="0" smtClean="0"/>
              <a:t> is: </a:t>
            </a:r>
            <a:r>
              <a:rPr lang="en-US" b="1" u="sng" dirty="0" smtClean="0"/>
              <a:t>start A B R</a:t>
            </a:r>
            <a:endParaRPr lang="en-US" u="sng" dirty="0" smtClean="0"/>
          </a:p>
          <a:p>
            <a:r>
              <a:rPr lang="en-US" dirty="0"/>
              <a:t>T</a:t>
            </a:r>
            <a:r>
              <a:rPr lang="en-US" dirty="0" smtClean="0"/>
              <a:t>his maximum likelihood path is extracted from the table as follows: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 last state of the path is the one with the highest value in the right-most column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The previous state in the path is the one recorded as Parent of the last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Keep following the Parents trail backwards until you arrive at </a:t>
            </a:r>
            <a:r>
              <a:rPr lang="en-US" sz="1600" b="1" dirty="0" smtClean="0"/>
              <a:t>start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1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Calculating the probability of a sequence of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dirty="0" smtClean="0">
                <a:solidFill>
                  <a:prstClr val="black"/>
                </a:solidFill>
              </a:rPr>
              <a:t>Given a HMM and a sequence of observations:</a:t>
            </a: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	x</a:t>
            </a:r>
            <a:r>
              <a:rPr lang="en-US" sz="3000" baseline="-25000" dirty="0">
                <a:solidFill>
                  <a:prstClr val="black"/>
                </a:solidFill>
              </a:rPr>
              <a:t>1</a:t>
            </a:r>
            <a:r>
              <a:rPr lang="en-US" sz="3000" dirty="0">
                <a:solidFill>
                  <a:prstClr val="black"/>
                </a:solidFill>
              </a:rPr>
              <a:t>,x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>
                <a:solidFill>
                  <a:prstClr val="black"/>
                </a:solidFill>
              </a:rPr>
              <a:t>x</a:t>
            </a:r>
            <a:r>
              <a:rPr lang="en-US" sz="3000" baseline="-25000" dirty="0" err="1">
                <a:solidFill>
                  <a:prstClr val="black"/>
                </a:solidFill>
              </a:rPr>
              <a:t>L</a:t>
            </a:r>
            <a:r>
              <a:rPr lang="en-US" sz="30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determine 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p(x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,x</a:t>
            </a:r>
            <a:r>
              <a:rPr lang="en-US" sz="3000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</a:rPr>
              <a:t>,…,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sz="3000" baseline="-25000" dirty="0" err="1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</a:p>
          <a:p>
            <a:pPr marL="0" lvl="0" indent="0"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p(x</a:t>
            </a:r>
            <a:r>
              <a:rPr lang="en-US" sz="3000" baseline="-25000" dirty="0">
                <a:solidFill>
                  <a:prstClr val="black"/>
                </a:solidFill>
              </a:rPr>
              <a:t>1</a:t>
            </a:r>
            <a:r>
              <a:rPr lang="en-US" sz="3000" dirty="0">
                <a:solidFill>
                  <a:prstClr val="black"/>
                </a:solidFill>
              </a:rPr>
              <a:t>,x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>
                <a:solidFill>
                  <a:prstClr val="black"/>
                </a:solidFill>
              </a:rPr>
              <a:t>x</a:t>
            </a:r>
            <a:r>
              <a:rPr lang="en-US" sz="3000" baseline="-25000" dirty="0" err="1">
                <a:solidFill>
                  <a:prstClr val="black"/>
                </a:solidFill>
              </a:rPr>
              <a:t>L</a:t>
            </a:r>
            <a:r>
              <a:rPr lang="en-US" sz="3000" dirty="0" smtClean="0">
                <a:solidFill>
                  <a:prstClr val="black"/>
                </a:solidFill>
              </a:rPr>
              <a:t>) 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=</a:t>
            </a:r>
            <a:r>
              <a:rPr lang="en-US" sz="3000" dirty="0" smtClean="0">
                <a:solidFill>
                  <a:prstClr val="black"/>
                </a:solidFill>
                <a:latin typeface="SimHei"/>
                <a:ea typeface="SimHei"/>
              </a:rPr>
              <a:t>  </a:t>
            </a:r>
            <a:r>
              <a:rPr lang="en-US" sz="3000" dirty="0" smtClean="0">
                <a:solidFill>
                  <a:prstClr val="black"/>
                </a:solidFill>
                <a:sym typeface="Symbol"/>
              </a:rPr>
              <a:t>   </a:t>
            </a:r>
            <a:r>
              <a:rPr lang="en-US" sz="2800" dirty="0" smtClean="0"/>
              <a:t>p</a:t>
            </a:r>
            <a:r>
              <a:rPr lang="en-US" sz="2800" dirty="0"/>
              <a:t>( s</a:t>
            </a:r>
            <a:r>
              <a:rPr lang="en-US" sz="2800" baseline="-25000" dirty="0"/>
              <a:t>1</a:t>
            </a:r>
            <a:r>
              <a:rPr lang="en-US" sz="2800" dirty="0"/>
              <a:t>,s</a:t>
            </a:r>
            <a:r>
              <a:rPr lang="en-US" sz="2800" baseline="-25000" dirty="0"/>
              <a:t>2</a:t>
            </a:r>
            <a:r>
              <a:rPr lang="en-US" sz="2800" dirty="0"/>
              <a:t>,…,</a:t>
            </a:r>
            <a:r>
              <a:rPr lang="en-US" sz="2800" dirty="0" err="1"/>
              <a:t>s</a:t>
            </a:r>
            <a:r>
              <a:rPr lang="en-US" sz="2800" baseline="-25000" dirty="0" err="1"/>
              <a:t>L</a:t>
            </a:r>
            <a:r>
              <a:rPr lang="en-US" sz="2800" dirty="0"/>
              <a:t>; x</a:t>
            </a:r>
            <a:r>
              <a:rPr lang="en-US" sz="2800" baseline="-25000" dirty="0"/>
              <a:t>1</a:t>
            </a:r>
            <a:r>
              <a:rPr lang="en-US" sz="2800" dirty="0"/>
              <a:t>,x</a:t>
            </a:r>
            <a:r>
              <a:rPr lang="en-US" sz="2800" baseline="-25000" dirty="0"/>
              <a:t>2</a:t>
            </a:r>
            <a:r>
              <a:rPr lang="en-US" sz="2800" dirty="0"/>
              <a:t>,…,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L</a:t>
            </a:r>
            <a:r>
              <a:rPr lang="en-US" sz="2800" dirty="0" smtClean="0"/>
              <a:t>)</a:t>
            </a:r>
            <a:endParaRPr lang="en-US" sz="2800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   s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,s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>
                <a:solidFill>
                  <a:prstClr val="black"/>
                </a:solidFill>
              </a:rPr>
              <a:t>,…,</a:t>
            </a:r>
            <a:r>
              <a:rPr lang="en-US" sz="2000" dirty="0" err="1">
                <a:solidFill>
                  <a:prstClr val="black"/>
                </a:solidFill>
              </a:rPr>
              <a:t>s</a:t>
            </a:r>
            <a:r>
              <a:rPr lang="en-US" sz="2000" baseline="-25000" dirty="0" err="1">
                <a:solidFill>
                  <a:prstClr val="black"/>
                </a:solidFill>
              </a:rPr>
              <a:t>L</a:t>
            </a:r>
            <a:endParaRPr lang="en-US" sz="2400" dirty="0" smtClean="0">
              <a:solidFill>
                <a:prstClr val="black"/>
              </a:solidFill>
              <a:sym typeface="Symbol"/>
            </a:endParaRP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=</a:t>
            </a:r>
            <a:r>
              <a:rPr lang="en-US" sz="3000" dirty="0">
                <a:solidFill>
                  <a:prstClr val="black"/>
                </a:solidFill>
                <a:latin typeface="SimHei"/>
                <a:ea typeface="SimHei"/>
              </a:rPr>
              <a:t>  </a:t>
            </a:r>
            <a:r>
              <a:rPr lang="en-US" sz="3000" dirty="0">
                <a:solidFill>
                  <a:prstClr val="black"/>
                </a:solidFill>
                <a:sym typeface="Symbol"/>
              </a:rPr>
              <a:t>   </a:t>
            </a:r>
            <a:r>
              <a:rPr lang="en-US" sz="2800" dirty="0" smtClean="0">
                <a:solidFill>
                  <a:prstClr val="black"/>
                </a:solidFill>
              </a:rPr>
              <a:t>p(s</a:t>
            </a:r>
            <a:r>
              <a:rPr lang="en-US" sz="2800" baseline="-25000" dirty="0" smtClean="0">
                <a:solidFill>
                  <a:prstClr val="black"/>
                </a:solidFill>
              </a:rPr>
              <a:t>1</a:t>
            </a:r>
            <a:r>
              <a:rPr lang="en-US" sz="2800" dirty="0" smtClean="0">
                <a:solidFill>
                  <a:prstClr val="black"/>
                </a:solidFill>
              </a:rPr>
              <a:t>,s</a:t>
            </a:r>
            <a:r>
              <a:rPr lang="en-US" sz="2800" baseline="-25000" dirty="0" smtClean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,…,s</a:t>
            </a:r>
            <a:r>
              <a:rPr lang="en-US" sz="2800" baseline="-25000" dirty="0">
                <a:solidFill>
                  <a:prstClr val="black"/>
                </a:solidFill>
              </a:rPr>
              <a:t>L-1</a:t>
            </a:r>
            <a:r>
              <a:rPr lang="en-US" sz="2800" dirty="0">
                <a:solidFill>
                  <a:prstClr val="black"/>
                </a:solidFill>
              </a:rPr>
              <a:t>; x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,x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,…,x</a:t>
            </a:r>
            <a:r>
              <a:rPr lang="en-US" sz="2800" baseline="-25000" dirty="0">
                <a:solidFill>
                  <a:prstClr val="black"/>
                </a:solidFill>
              </a:rPr>
              <a:t>L-1</a:t>
            </a:r>
            <a:r>
              <a:rPr lang="en-US" sz="2800" dirty="0">
                <a:solidFill>
                  <a:prstClr val="black"/>
                </a:solidFill>
              </a:rPr>
              <a:t>)p(s</a:t>
            </a:r>
            <a:r>
              <a:rPr lang="en-US" sz="2800" baseline="-25000" dirty="0">
                <a:solidFill>
                  <a:prstClr val="black"/>
                </a:solidFill>
              </a:rPr>
              <a:t>L</a:t>
            </a:r>
            <a:r>
              <a:rPr lang="en-US" sz="2800" dirty="0">
                <a:solidFill>
                  <a:prstClr val="black"/>
                </a:solidFill>
              </a:rPr>
              <a:t>|s</a:t>
            </a:r>
            <a:r>
              <a:rPr lang="en-US" sz="2800" baseline="-25000" dirty="0">
                <a:solidFill>
                  <a:prstClr val="black"/>
                </a:solidFill>
              </a:rPr>
              <a:t>L-1</a:t>
            </a:r>
            <a:r>
              <a:rPr lang="en-US" sz="2800" dirty="0">
                <a:solidFill>
                  <a:prstClr val="black"/>
                </a:solidFill>
              </a:rPr>
              <a:t>)p(</a:t>
            </a:r>
            <a:r>
              <a:rPr lang="en-US" sz="2800" dirty="0" err="1">
                <a:solidFill>
                  <a:prstClr val="black"/>
                </a:solidFill>
              </a:rPr>
              <a:t>x</a:t>
            </a:r>
            <a:r>
              <a:rPr lang="en-US" sz="2800" baseline="-25000" dirty="0" err="1">
                <a:solidFill>
                  <a:prstClr val="black"/>
                </a:solidFill>
              </a:rPr>
              <a:t>L</a:t>
            </a:r>
            <a:r>
              <a:rPr lang="en-US" sz="2800" dirty="0" err="1">
                <a:solidFill>
                  <a:prstClr val="black"/>
                </a:solidFill>
              </a:rPr>
              <a:t>|s</a:t>
            </a:r>
            <a:r>
              <a:rPr lang="en-US" sz="2800" baseline="-25000" dirty="0" err="1">
                <a:solidFill>
                  <a:prstClr val="black"/>
                </a:solidFill>
              </a:rPr>
              <a:t>L</a:t>
            </a:r>
            <a:r>
              <a:rPr lang="en-US" sz="2800" dirty="0">
                <a:solidFill>
                  <a:prstClr val="black"/>
                </a:solidFill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000" dirty="0">
                <a:solidFill>
                  <a:prstClr val="black"/>
                </a:solidFill>
              </a:rPr>
              <a:t>    s</a:t>
            </a:r>
            <a:r>
              <a:rPr lang="en-US" sz="2000" baseline="-25000" dirty="0">
                <a:solidFill>
                  <a:prstClr val="black"/>
                </a:solidFill>
              </a:rPr>
              <a:t>1</a:t>
            </a:r>
            <a:r>
              <a:rPr lang="en-US" sz="2000" dirty="0">
                <a:solidFill>
                  <a:prstClr val="black"/>
                </a:solidFill>
              </a:rPr>
              <a:t>,s</a:t>
            </a:r>
            <a:r>
              <a:rPr lang="en-US" sz="2000" baseline="-25000" dirty="0">
                <a:solidFill>
                  <a:prstClr val="black"/>
                </a:solidFill>
              </a:rPr>
              <a:t>2</a:t>
            </a:r>
            <a:r>
              <a:rPr lang="en-US" sz="2000" dirty="0">
                <a:solidFill>
                  <a:prstClr val="black"/>
                </a:solidFill>
              </a:rPr>
              <a:t>,…,</a:t>
            </a:r>
            <a:r>
              <a:rPr lang="en-US" sz="2000" dirty="0" err="1">
                <a:solidFill>
                  <a:prstClr val="black"/>
                </a:solidFill>
              </a:rPr>
              <a:t>s</a:t>
            </a:r>
            <a:r>
              <a:rPr lang="en-US" sz="2000" baseline="-25000" dirty="0" err="1">
                <a:solidFill>
                  <a:prstClr val="black"/>
                </a:solidFill>
              </a:rPr>
              <a:t>L</a:t>
            </a:r>
            <a:endParaRPr lang="en-US" sz="2400" dirty="0">
              <a:solidFill>
                <a:prstClr val="black"/>
              </a:solidFill>
              <a:sym typeface="Symbol"/>
            </a:endParaRPr>
          </a:p>
          <a:p>
            <a:pPr marL="0" lvl="0" indent="0">
              <a:buNone/>
            </a:pP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8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f(</a:t>
            </a:r>
            <a:r>
              <a:rPr lang="en-US" dirty="0" err="1" smtClean="0">
                <a:solidFill>
                  <a:prstClr val="black"/>
                </a:solidFill>
                <a:cs typeface="Times New Roman" pitchFamily="18" charset="0"/>
              </a:rPr>
              <a:t>k,t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) = 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p(</a:t>
            </a:r>
            <a:r>
              <a:rPr lang="en-US" dirty="0" err="1" smtClean="0">
                <a:solidFill>
                  <a:prstClr val="black"/>
                </a:solidFill>
                <a:cs typeface="Times New Roman" pitchFamily="18" charset="0"/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= k ; x</a:t>
            </a:r>
            <a:r>
              <a:rPr lang="en-US" baseline="-25000" dirty="0">
                <a:solidFill>
                  <a:prstClr val="black"/>
                </a:solidFill>
                <a:cs typeface="Times New Roman" pitchFamily="18" charset="0"/>
              </a:rPr>
              <a:t>1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,..,x</a:t>
            </a:r>
            <a:r>
              <a:rPr lang="en-US" baseline="-25000" dirty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that is, the probability of 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  <a:cs typeface="Times New Roman" pitchFamily="18" charset="0"/>
              </a:rPr>
              <a:t>1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,..,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x</a:t>
            </a:r>
            <a:r>
              <a:rPr lang="en-US" sz="2000" baseline="-25000" dirty="0" smtClean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 requiring </a:t>
            </a:r>
            <a:r>
              <a:rPr lang="en-US" sz="2000" dirty="0" err="1">
                <a:solidFill>
                  <a:prstClr val="black"/>
                </a:solidFill>
                <a:cs typeface="Times New Roman" pitchFamily="18" charset="0"/>
              </a:rPr>
              <a:t>s</a:t>
            </a:r>
            <a:r>
              <a:rPr lang="en-US" sz="2000" baseline="-25000" dirty="0" err="1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sz="2000" dirty="0">
                <a:solidFill>
                  <a:prstClr val="black"/>
                </a:solidFill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prstClr val="black"/>
                </a:solidFill>
                <a:cs typeface="Times New Roman" pitchFamily="18" charset="0"/>
              </a:rPr>
              <a:t>k. In other words, the sum of </a:t>
            </a:r>
            <a:r>
              <a:rPr lang="en-US" sz="2000" dirty="0" smtClean="0">
                <a:cs typeface="Times New Roman" pitchFamily="18" charset="0"/>
              </a:rPr>
              <a:t>probabilities </a:t>
            </a:r>
            <a:r>
              <a:rPr lang="en-US" sz="2000" dirty="0">
                <a:cs typeface="Times New Roman" pitchFamily="18" charset="0"/>
              </a:rPr>
              <a:t>of all the paths </a:t>
            </a:r>
            <a:r>
              <a:rPr lang="en-US" sz="2000" dirty="0" smtClean="0">
                <a:cs typeface="Times New Roman" pitchFamily="18" charset="0"/>
              </a:rPr>
              <a:t>that emit </a:t>
            </a:r>
            <a:r>
              <a:rPr lang="en-US" sz="2000" dirty="0">
                <a:cs typeface="Times New Roman" pitchFamily="18" charset="0"/>
              </a:rPr>
              <a:t>(x</a:t>
            </a:r>
            <a:r>
              <a:rPr lang="en-US" sz="2000" baseline="-25000" dirty="0">
                <a:cs typeface="Times New Roman" pitchFamily="18" charset="0"/>
              </a:rPr>
              <a:t>1</a:t>
            </a:r>
            <a:r>
              <a:rPr lang="en-US" sz="2000" dirty="0">
                <a:cs typeface="Times New Roman" pitchFamily="18" charset="0"/>
              </a:rPr>
              <a:t>,..,</a:t>
            </a:r>
            <a:r>
              <a:rPr lang="en-US" sz="2000" dirty="0" smtClean="0">
                <a:cs typeface="Times New Roman" pitchFamily="18" charset="0"/>
              </a:rPr>
              <a:t>x</a:t>
            </a:r>
            <a:r>
              <a:rPr lang="en-US" sz="2000" baseline="-25000" dirty="0" smtClean="0">
                <a:cs typeface="Times New Roman" pitchFamily="18" charset="0"/>
              </a:rPr>
              <a:t>t</a:t>
            </a:r>
            <a:r>
              <a:rPr lang="en-US" sz="2000" dirty="0" smtClean="0">
                <a:cs typeface="Times New Roman" pitchFamily="18" charset="0"/>
              </a:rPr>
              <a:t>) </a:t>
            </a:r>
            <a:r>
              <a:rPr lang="en-US" sz="2000" dirty="0">
                <a:cs typeface="Times New Roman" pitchFamily="18" charset="0"/>
              </a:rPr>
              <a:t>and end in state </a:t>
            </a:r>
            <a:r>
              <a:rPr lang="en-US" sz="2000" dirty="0" err="1" smtClean="0">
                <a:cs typeface="Times New Roman" pitchFamily="18" charset="0"/>
              </a:rPr>
              <a:t>s</a:t>
            </a:r>
            <a:r>
              <a:rPr lang="en-US" sz="2000" baseline="-25000" dirty="0" err="1" smtClean="0">
                <a:cs typeface="Times New Roman" pitchFamily="18" charset="0"/>
              </a:rPr>
              <a:t>t</a:t>
            </a:r>
            <a:r>
              <a:rPr lang="en-US" sz="2000" dirty="0" smtClean="0">
                <a:cs typeface="Times New Roman" pitchFamily="18" charset="0"/>
              </a:rPr>
              <a:t>=k. </a:t>
            </a:r>
            <a:endParaRPr lang="en-US" sz="2000" baseline="-25000" dirty="0"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prstClr val="black"/>
                </a:solidFill>
                <a:sym typeface="Symbol"/>
              </a:rPr>
              <a:t>f(</a:t>
            </a:r>
            <a:r>
              <a:rPr lang="en-US" sz="2800" dirty="0" err="1" smtClean="0">
                <a:solidFill>
                  <a:prstClr val="black"/>
                </a:solidFill>
                <a:sym typeface="Symbol"/>
              </a:rPr>
              <a:t>k,t</a:t>
            </a:r>
            <a:r>
              <a:rPr lang="en-US" sz="2800" dirty="0" smtClean="0">
                <a:solidFill>
                  <a:prstClr val="black"/>
                </a:solidFill>
                <a:sym typeface="Symbol"/>
              </a:rPr>
              <a:t>)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= 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p(</a:t>
            </a:r>
            <a:r>
              <a:rPr lang="en-US" dirty="0" err="1" smtClean="0">
                <a:solidFill>
                  <a:prstClr val="black"/>
                </a:solidFill>
                <a:cs typeface="Times New Roman" pitchFamily="18" charset="0"/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= 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k ; x</a:t>
            </a:r>
            <a:r>
              <a:rPr lang="en-US" baseline="-25000" dirty="0">
                <a:solidFill>
                  <a:prstClr val="black"/>
                </a:solidFill>
                <a:cs typeface="Times New Roman" pitchFamily="18" charset="0"/>
              </a:rPr>
              <a:t>1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,..,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x</a:t>
            </a:r>
            <a:r>
              <a:rPr lang="en-US" baseline="-25000" dirty="0" smtClean="0">
                <a:solidFill>
                  <a:prstClr val="black"/>
                </a:solidFill>
                <a:cs typeface="Times New Roman" pitchFamily="18" charset="0"/>
              </a:rPr>
              <a:t>t,</a:t>
            </a:r>
            <a:r>
              <a:rPr lang="en-US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cs typeface="Times New Roman" pitchFamily="18" charset="0"/>
              </a:rPr>
              <a:t>x</a:t>
            </a:r>
            <a:r>
              <a:rPr lang="en-US" baseline="-25000" dirty="0" err="1" smtClean="0">
                <a:solidFill>
                  <a:prstClr val="black"/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prstClr val="black"/>
                </a:solidFill>
                <a:cs typeface="Times New Roman" pitchFamily="18" charset="0"/>
              </a:rPr>
              <a:t>)</a:t>
            </a:r>
            <a:endParaRPr lang="en-US" dirty="0">
              <a:solidFill>
                <a:prstClr val="black"/>
              </a:solidFill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= 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j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smtClean="0"/>
              <a:t>p(s</a:t>
            </a:r>
            <a:r>
              <a:rPr lang="en-US" baseline="-25000" dirty="0" smtClean="0"/>
              <a:t>t-1</a:t>
            </a:r>
            <a:r>
              <a:rPr lang="en-US" dirty="0" smtClean="0"/>
              <a:t>=j;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smtClean="0"/>
              <a:t>x</a:t>
            </a:r>
            <a:r>
              <a:rPr lang="en-US" baseline="-25000" dirty="0" smtClean="0"/>
              <a:t>t-1</a:t>
            </a:r>
            <a:r>
              <a:rPr lang="en-US" dirty="0" smtClean="0"/>
              <a:t>)</a:t>
            </a:r>
            <a:r>
              <a:rPr lang="en-US" dirty="0" smtClean="0">
                <a:solidFill>
                  <a:prstClr val="black"/>
                </a:solidFill>
              </a:rPr>
              <a:t> p(</a:t>
            </a:r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=k|s</a:t>
            </a:r>
            <a:r>
              <a:rPr lang="en-US" baseline="-25000" dirty="0" smtClean="0">
                <a:solidFill>
                  <a:prstClr val="black"/>
                </a:solidFill>
              </a:rPr>
              <a:t>t-1</a:t>
            </a:r>
            <a:r>
              <a:rPr lang="en-US" dirty="0" smtClean="0">
                <a:solidFill>
                  <a:prstClr val="black"/>
                </a:solidFill>
              </a:rPr>
              <a:t>=j) p(</a:t>
            </a:r>
            <a:r>
              <a:rPr lang="en-US" dirty="0" err="1" smtClean="0">
                <a:solidFill>
                  <a:prstClr val="black"/>
                </a:solidFill>
              </a:rPr>
              <a:t>x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err="1" smtClean="0">
                <a:solidFill>
                  <a:prstClr val="black"/>
                </a:solidFill>
              </a:rPr>
              <a:t>|s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=k)</a:t>
            </a:r>
            <a:endParaRPr lang="en-US" dirty="0">
              <a:solidFill>
                <a:prstClr val="black"/>
              </a:solidFill>
              <a:sym typeface="Symbo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prstClr val="black"/>
                </a:solidFill>
                <a:sym typeface="Symbol"/>
              </a:rPr>
              <a:t>= </a:t>
            </a:r>
            <a:r>
              <a:rPr lang="en-US" dirty="0">
                <a:solidFill>
                  <a:prstClr val="black"/>
                </a:solidFill>
              </a:rPr>
              <a:t>p(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t</a:t>
            </a:r>
            <a:r>
              <a:rPr lang="en-US" dirty="0" err="1">
                <a:solidFill>
                  <a:prstClr val="black"/>
                </a:solidFill>
              </a:rPr>
              <a:t>|s</a:t>
            </a:r>
            <a:r>
              <a:rPr lang="en-US" baseline="-25000" dirty="0" err="1">
                <a:solidFill>
                  <a:prstClr val="black"/>
                </a:solidFill>
              </a:rPr>
              <a:t>t</a:t>
            </a:r>
            <a:r>
              <a:rPr lang="en-US" dirty="0">
                <a:solidFill>
                  <a:prstClr val="black"/>
                </a:solidFill>
              </a:rPr>
              <a:t>=k)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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j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smtClean="0"/>
              <a:t>p(s</a:t>
            </a:r>
            <a:r>
              <a:rPr lang="en-US" baseline="-25000" dirty="0" smtClean="0"/>
              <a:t>t-1</a:t>
            </a:r>
            <a:r>
              <a:rPr lang="en-US" dirty="0" smtClean="0"/>
              <a:t>=j;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,…,x</a:t>
            </a:r>
            <a:r>
              <a:rPr lang="en-US" baseline="-25000" dirty="0"/>
              <a:t>t-1</a:t>
            </a:r>
            <a:r>
              <a:rPr lang="en-US" dirty="0"/>
              <a:t>)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p(</a:t>
            </a:r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=k|s</a:t>
            </a:r>
            <a:r>
              <a:rPr lang="en-US" baseline="-25000" dirty="0" smtClean="0">
                <a:solidFill>
                  <a:prstClr val="black"/>
                </a:solidFill>
              </a:rPr>
              <a:t>t-1</a:t>
            </a:r>
            <a:r>
              <a:rPr lang="en-US" dirty="0" smtClean="0">
                <a:solidFill>
                  <a:prstClr val="black"/>
                </a:solidFill>
              </a:rPr>
              <a:t>=j)</a:t>
            </a:r>
            <a:endParaRPr lang="en-US" dirty="0"/>
          </a:p>
          <a:p>
            <a:pPr marL="0" lv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= </a:t>
            </a:r>
            <a:r>
              <a:rPr lang="en-US" dirty="0">
                <a:solidFill>
                  <a:prstClr val="black"/>
                </a:solidFill>
              </a:rPr>
              <a:t>p(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t</a:t>
            </a:r>
            <a:r>
              <a:rPr lang="en-US" dirty="0" err="1">
                <a:solidFill>
                  <a:prstClr val="black"/>
                </a:solidFill>
              </a:rPr>
              <a:t>|s</a:t>
            </a:r>
            <a:r>
              <a:rPr lang="en-US" baseline="-25000" dirty="0" err="1">
                <a:solidFill>
                  <a:prstClr val="black"/>
                </a:solidFill>
              </a:rPr>
              <a:t>t</a:t>
            </a:r>
            <a:r>
              <a:rPr lang="en-US" dirty="0">
                <a:solidFill>
                  <a:prstClr val="black"/>
                </a:solidFill>
              </a:rPr>
              <a:t>=k</a:t>
            </a:r>
            <a:r>
              <a:rPr lang="en-US" dirty="0" smtClean="0">
                <a:solidFill>
                  <a:prstClr val="black"/>
                </a:solidFill>
              </a:rPr>
              <a:t>)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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j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f(j,t-1) p(</a:t>
            </a:r>
            <a:r>
              <a:rPr lang="en-US" dirty="0" err="1" smtClean="0">
                <a:solidFill>
                  <a:prstClr val="black"/>
                </a:solidFill>
              </a:rPr>
              <a:t>s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=k|s</a:t>
            </a:r>
            <a:r>
              <a:rPr lang="en-US" baseline="-25000" dirty="0" smtClean="0">
                <a:solidFill>
                  <a:prstClr val="black"/>
                </a:solidFill>
              </a:rPr>
              <a:t>t-1</a:t>
            </a:r>
            <a:r>
              <a:rPr lang="en-US" dirty="0" smtClean="0">
                <a:solidFill>
                  <a:prstClr val="black"/>
                </a:solidFill>
              </a:rPr>
              <a:t>)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                </a:t>
            </a:r>
            <a:endParaRPr lang="en-US" sz="2800" dirty="0">
              <a:solidFill>
                <a:prstClr val="black"/>
              </a:solidFill>
              <a:sym typeface="Symbol"/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082500"/>
              </p:ext>
            </p:extLst>
          </p:nvPr>
        </p:nvGraphicFramePr>
        <p:xfrm>
          <a:off x="413737" y="2209800"/>
          <a:ext cx="8077200" cy="2820846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09600"/>
                <a:gridCol w="381000"/>
                <a:gridCol w="3855720"/>
                <a:gridCol w="1615440"/>
                <a:gridCol w="1615440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19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371600"/>
            <a:ext cx="722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</a:t>
            </a:r>
            <a:r>
              <a:rPr lang="en-US" dirty="0"/>
              <a:t>= CPC</a:t>
            </a:r>
            <a:r>
              <a:rPr lang="en-US" dirty="0" smtClean="0"/>
              <a:t>. That is, find p(CPC).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8297" y="518160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27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213876"/>
              </p:ext>
            </p:extLst>
          </p:nvPr>
        </p:nvGraphicFramePr>
        <p:xfrm>
          <a:off x="457200" y="2133600"/>
          <a:ext cx="8077200" cy="3125646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09600"/>
                <a:gridCol w="381000"/>
                <a:gridCol w="3855720"/>
                <a:gridCol w="1615440"/>
                <a:gridCol w="1615440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2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9115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p(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dirty="0" err="1" smtClean="0"/>
                        <a:t>|s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sz="1600" dirty="0" smtClean="0"/>
                        <a:t>=k) </a:t>
                      </a:r>
                      <a:r>
                        <a:rPr lang="en-US" dirty="0" smtClean="0"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lang="en-US" dirty="0" smtClean="0">
                          <a:cs typeface="Times New Roman" pitchFamily="18" charset="0"/>
                        </a:rPr>
                        <a:t> </a:t>
                      </a:r>
                      <a:r>
                        <a:rPr lang="en-US" baseline="-25000" dirty="0" smtClean="0">
                          <a:cs typeface="Times New Roman" pitchFamily="18" charset="0"/>
                        </a:rPr>
                        <a:t>j</a:t>
                      </a:r>
                      <a:r>
                        <a:rPr lang="en-US" dirty="0" smtClean="0">
                          <a:cs typeface="Times New Roman" pitchFamily="18" charset="0"/>
                        </a:rPr>
                        <a:t> f(j,t-1)</a:t>
                      </a:r>
                      <a:r>
                        <a:rPr lang="en-US" dirty="0" smtClean="0"/>
                        <a:t>p(</a:t>
                      </a:r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dirty="0" err="1" smtClean="0"/>
                        <a:t>|s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)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= p(C|A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600" dirty="0" smtClean="0">
                          <a:sym typeface="Symbol"/>
                        </a:rPr>
                        <a:t></a:t>
                      </a:r>
                      <a:r>
                        <a:rPr lang="en-US" sz="1600" baseline="0" dirty="0" smtClean="0"/>
                        <a:t> {</a:t>
                      </a:r>
                      <a:r>
                        <a:rPr lang="en-US" sz="1600" dirty="0" smtClean="0">
                          <a:cs typeface="Times New Roman" pitchFamily="18" charset="0"/>
                        </a:rPr>
                        <a:t>f(start,0)</a:t>
                      </a:r>
                      <a:r>
                        <a:rPr lang="en-US" sz="1600" dirty="0" smtClean="0"/>
                        <a:t>p(</a:t>
                      </a:r>
                      <a:r>
                        <a:rPr lang="en-US" sz="1600" dirty="0" err="1" smtClean="0"/>
                        <a:t>A|start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400" dirty="0" smtClean="0"/>
                        <a:t>,  0,  0,  0}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= p(C|A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600" dirty="0" smtClean="0">
                          <a:cs typeface="Times New Roman" pitchFamily="18" charset="0"/>
                        </a:rPr>
                        <a:t>f(start,0)</a:t>
                      </a:r>
                      <a:r>
                        <a:rPr lang="en-US" sz="1600" dirty="0" smtClean="0"/>
                        <a:t>p(</a:t>
                      </a:r>
                      <a:r>
                        <a:rPr lang="en-US" sz="1600" dirty="0" err="1" smtClean="0"/>
                        <a:t>A|start</a:t>
                      </a:r>
                      <a:r>
                        <a:rPr lang="en-US" sz="1600" dirty="0" smtClean="0"/>
                        <a:t>)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= 0.6</a:t>
                      </a:r>
                      <a:r>
                        <a:rPr lang="en-US" sz="1400" baseline="0" dirty="0" smtClean="0"/>
                        <a:t> *1*0.6 = 0.36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p(C|R)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f(start,0)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 0,  0,  0}</a:t>
                      </a:r>
                    </a:p>
                    <a:p>
                      <a:r>
                        <a:rPr lang="en-US" sz="1400" dirty="0" smtClean="0"/>
                        <a:t>= 0.9*1*0.1 = 0.09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p(C|B)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f(start,0)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 0,  0,  0}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0.5*1*0.3 = 0.15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371600"/>
            <a:ext cx="722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</a:t>
            </a:r>
            <a:r>
              <a:rPr lang="en-US" dirty="0"/>
              <a:t>= CPC</a:t>
            </a:r>
            <a:r>
              <a:rPr lang="en-US" dirty="0" smtClean="0"/>
              <a:t>. That is, find p(CPC).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715087"/>
              </p:ext>
            </p:extLst>
          </p:nvPr>
        </p:nvGraphicFramePr>
        <p:xfrm>
          <a:off x="304800" y="1792195"/>
          <a:ext cx="8305800" cy="379476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26853"/>
                <a:gridCol w="391783"/>
                <a:gridCol w="783566"/>
                <a:gridCol w="5876745"/>
                <a:gridCol w="626853"/>
              </a:tblGrid>
              <a:tr h="4712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=C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8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87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aseline="0" dirty="0" smtClean="0"/>
                        <a:t>0.36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=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f(j,t-1)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p(P|A) (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+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f(A,1)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p(A|A),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+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f(R,1)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p(A|R),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+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f(B,1)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p(A|B))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0.4* (0 +  0.36*0.2 + 0.09*0.1 +  0.15*0.4) = 0.4*0.141= 0.0564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f(j,t-1)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p(P|R) (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+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f(A,1)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p(R|A) +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f(R,1)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p(R|R) +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f(B,1)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p(R|B))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0.1* (0 +  0.36*0.1 +  0.09*0.1 +  0.15*0.3) = 0.1*0.09= 0.009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f(j,t-1)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p(P|B) (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+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f(A,1)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p(B|A) +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f(R,1)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p(B|R) +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f(B,1)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p(B|B))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0.5* (0 +  0.36*0.7 +  0.09*0.8 +  0.15*0.3) = 0.5*0.369= 0.1845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143000"/>
            <a:ext cx="722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</a:t>
            </a:r>
            <a:r>
              <a:rPr lang="en-US" dirty="0"/>
              <a:t>= CPC</a:t>
            </a:r>
            <a:r>
              <a:rPr lang="en-US" dirty="0" smtClean="0"/>
              <a:t>. That is, find p(CPC).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004021"/>
              </p:ext>
            </p:extLst>
          </p:nvPr>
        </p:nvGraphicFramePr>
        <p:xfrm>
          <a:off x="304800" y="1792195"/>
          <a:ext cx="8305800" cy="379476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26853"/>
                <a:gridCol w="391783"/>
                <a:gridCol w="783566"/>
                <a:gridCol w="864798"/>
                <a:gridCol w="5638800"/>
              </a:tblGrid>
              <a:tr h="4712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=C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8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87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aseline="0" dirty="0" smtClean="0"/>
                        <a:t>0.36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f(j,t-1)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p(C|A)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f(A,2)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p(A|A),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f(R,2)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p(A|R),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f(B,2)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0.6* (0 +  0.0564*0.2 +  0.009*0.1 +  0.1845*0.4} = 0.6*0.08598= 0.05159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f(j,t-1)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p(C|R)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f(A,2)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p(R|A),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f(R,2)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p(R|R),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f(B,2)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0.9* (0 +  0.0564*0.1 +  0.009*0.1 +  0.1845*0.3} = 0.9*0.06189= 0.05570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0.1845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f(j,t-1)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p(C|B)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f(A,2)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p(B|A),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f(R,2)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p(B|R),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f(B,2)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0.5* (0 +  0.0564*0.7 +  0.009*0.8 +  0.1845*0.3} = 0.5*0.10203= 0.05102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143000"/>
            <a:ext cx="722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</a:t>
            </a:r>
            <a:r>
              <a:rPr lang="en-US" dirty="0"/>
              <a:t>= CPC</a:t>
            </a:r>
            <a:r>
              <a:rPr lang="en-US" dirty="0" smtClean="0"/>
              <a:t>. That is, find p(CPC).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261127"/>
              </p:ext>
            </p:extLst>
          </p:nvPr>
        </p:nvGraphicFramePr>
        <p:xfrm>
          <a:off x="838200" y="1905001"/>
          <a:ext cx="6781800" cy="2971799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990600"/>
                <a:gridCol w="1447800"/>
                <a:gridCol w="1447800"/>
                <a:gridCol w="1447800"/>
                <a:gridCol w="1447800"/>
              </a:tblGrid>
              <a:tr h="4400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=C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564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70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aseline="0" dirty="0" smtClean="0"/>
                        <a:t>0.36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0.0564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0.05159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741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0.09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0.009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0.05570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741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0.1845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0.05102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2652" y="5105400"/>
            <a:ext cx="7378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Hence, the probability of </a:t>
            </a:r>
            <a:r>
              <a:rPr lang="en-US" b="1" dirty="0" smtClean="0"/>
              <a:t>CPC</a:t>
            </a:r>
            <a:r>
              <a:rPr lang="en-US" dirty="0" smtClean="0"/>
              <a:t> being generated by this HMM is:</a:t>
            </a:r>
          </a:p>
          <a:p>
            <a:r>
              <a:rPr lang="en-US" dirty="0" smtClean="0"/>
              <a:t>p(CPC) = </a:t>
            </a:r>
            <a:r>
              <a:rPr lang="en-US" dirty="0" smtClean="0">
                <a:sym typeface="Symbol"/>
              </a:rPr>
              <a:t> </a:t>
            </a:r>
            <a:r>
              <a:rPr lang="en-US" baseline="-25000" dirty="0" smtClean="0">
                <a:sym typeface="Symbol"/>
              </a:rPr>
              <a:t>j </a:t>
            </a:r>
            <a:r>
              <a:rPr lang="en-US" dirty="0" smtClean="0">
                <a:sym typeface="Symbol"/>
              </a:rPr>
              <a:t>f(j,3) = </a:t>
            </a:r>
            <a:r>
              <a:rPr lang="en-US" dirty="0">
                <a:solidFill>
                  <a:prstClr val="black"/>
                </a:solidFill>
              </a:rPr>
              <a:t>0.05159</a:t>
            </a:r>
            <a:r>
              <a:rPr lang="en-US" dirty="0" smtClean="0"/>
              <a:t> + </a:t>
            </a:r>
            <a:r>
              <a:rPr lang="en-US" dirty="0" smtClean="0">
                <a:solidFill>
                  <a:prstClr val="black"/>
                </a:solidFill>
              </a:rPr>
              <a:t>0.05570 + 0.05102 = 0.15831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1143000"/>
            <a:ext cx="7220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,x</a:t>
            </a:r>
            <a:r>
              <a:rPr lang="en-US" baseline="-25000" dirty="0"/>
              <a:t>3</a:t>
            </a:r>
            <a:r>
              <a:rPr lang="en-US" dirty="0"/>
              <a:t>= CPC</a:t>
            </a:r>
            <a:r>
              <a:rPr lang="en-US" dirty="0" smtClean="0"/>
              <a:t>. That is, find p(CPC).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9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 Calculating the probability of S</a:t>
            </a:r>
            <a:r>
              <a:rPr lang="en-US" baseline="-25000" dirty="0" smtClean="0"/>
              <a:t>t</a:t>
            </a:r>
            <a:r>
              <a:rPr lang="en-US" dirty="0" smtClean="0"/>
              <a:t> = k given a sequence of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Given a HMM and a sequence of observations: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	x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,x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,…,</a:t>
            </a:r>
            <a:r>
              <a:rPr lang="en-US" sz="2800" dirty="0" err="1">
                <a:solidFill>
                  <a:prstClr val="black"/>
                </a:solidFill>
              </a:rPr>
              <a:t>x</a:t>
            </a:r>
            <a:r>
              <a:rPr lang="en-US" sz="2800" baseline="-25000" dirty="0" err="1">
                <a:solidFill>
                  <a:prstClr val="black"/>
                </a:solidFill>
              </a:rPr>
              <a:t>L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determine </a:t>
            </a:r>
            <a:r>
              <a:rPr lang="en-US" sz="2800" dirty="0" smtClean="0">
                <a:solidFill>
                  <a:prstClr val="black"/>
                </a:solidFill>
              </a:rPr>
              <a:t>the pr</a:t>
            </a:r>
            <a:r>
              <a:rPr lang="en-US" sz="3000" dirty="0" smtClean="0">
                <a:solidFill>
                  <a:prstClr val="black"/>
                </a:solidFill>
              </a:rPr>
              <a:t>obability that the state visited at time t was k: p(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=k| </a:t>
            </a:r>
            <a:r>
              <a:rPr lang="en-US" sz="3000" dirty="0" smtClean="0">
                <a:solidFill>
                  <a:prstClr val="black"/>
                </a:solidFill>
              </a:rPr>
              <a:t>x</a:t>
            </a:r>
            <a:r>
              <a:rPr lang="en-US" sz="3000" baseline="-25000" dirty="0" smtClean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,x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 smtClean="0">
                <a:solidFill>
                  <a:prstClr val="black"/>
                </a:solidFill>
              </a:rPr>
              <a:t>x</a:t>
            </a:r>
            <a:r>
              <a:rPr lang="en-US" sz="3000" baseline="-25000" dirty="0" err="1" smtClean="0">
                <a:solidFill>
                  <a:prstClr val="black"/>
                </a:solidFill>
              </a:rPr>
              <a:t>L</a:t>
            </a:r>
            <a:r>
              <a:rPr lang="en-US" sz="3000" dirty="0" smtClean="0">
                <a:solidFill>
                  <a:prstClr val="black"/>
                </a:solidFill>
              </a:rPr>
              <a:t>), where 1 &lt;= t &lt;= L</a:t>
            </a:r>
          </a:p>
          <a:p>
            <a:pPr marL="0" lvl="0" indent="0"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p(</a:t>
            </a:r>
            <a:r>
              <a:rPr lang="en-US" sz="2800" dirty="0" err="1"/>
              <a:t>s</a:t>
            </a:r>
            <a:r>
              <a:rPr lang="en-US" sz="2800" baseline="-25000" dirty="0" err="1"/>
              <a:t>t</a:t>
            </a:r>
            <a:r>
              <a:rPr lang="en-US" sz="2800" dirty="0"/>
              <a:t>=k| </a:t>
            </a:r>
            <a:r>
              <a:rPr lang="en-US" sz="3000" dirty="0">
                <a:solidFill>
                  <a:prstClr val="black"/>
                </a:solidFill>
              </a:rPr>
              <a:t>x</a:t>
            </a:r>
            <a:r>
              <a:rPr lang="en-US" sz="3000" baseline="-25000" dirty="0">
                <a:solidFill>
                  <a:prstClr val="black"/>
                </a:solidFill>
              </a:rPr>
              <a:t>1</a:t>
            </a:r>
            <a:r>
              <a:rPr lang="en-US" sz="3000" dirty="0">
                <a:solidFill>
                  <a:prstClr val="black"/>
                </a:solidFill>
              </a:rPr>
              <a:t>,x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 smtClean="0">
                <a:solidFill>
                  <a:prstClr val="black"/>
                </a:solidFill>
              </a:rPr>
              <a:t>x</a:t>
            </a:r>
            <a:r>
              <a:rPr lang="en-US" sz="3000" baseline="-25000" dirty="0" err="1" smtClean="0">
                <a:solidFill>
                  <a:prstClr val="black"/>
                </a:solidFill>
              </a:rPr>
              <a:t>L</a:t>
            </a:r>
            <a:r>
              <a:rPr lang="en-US" sz="3000" dirty="0" smtClean="0">
                <a:solidFill>
                  <a:prstClr val="black"/>
                </a:solidFill>
              </a:rPr>
              <a:t>) = </a:t>
            </a:r>
            <a:r>
              <a:rPr lang="en-US" sz="3000" dirty="0">
                <a:solidFill>
                  <a:prstClr val="black"/>
                </a:solidFill>
              </a:rPr>
              <a:t>p(x</a:t>
            </a:r>
            <a:r>
              <a:rPr lang="en-US" sz="3000" baseline="-25000" dirty="0">
                <a:solidFill>
                  <a:prstClr val="black"/>
                </a:solidFill>
              </a:rPr>
              <a:t>1</a:t>
            </a:r>
            <a:r>
              <a:rPr lang="en-US" sz="3000" dirty="0">
                <a:solidFill>
                  <a:prstClr val="black"/>
                </a:solidFill>
              </a:rPr>
              <a:t>,x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>
                <a:solidFill>
                  <a:prstClr val="black"/>
                </a:solidFill>
              </a:rPr>
              <a:t>x</a:t>
            </a:r>
            <a:r>
              <a:rPr lang="en-US" sz="3000" baseline="-25000" dirty="0" err="1">
                <a:solidFill>
                  <a:prstClr val="black"/>
                </a:solidFill>
              </a:rPr>
              <a:t>L</a:t>
            </a:r>
            <a:r>
              <a:rPr lang="en-US" sz="3000" dirty="0">
                <a:solidFill>
                  <a:prstClr val="black"/>
                </a:solidFill>
              </a:rPr>
              <a:t>;</a:t>
            </a:r>
            <a:r>
              <a:rPr lang="en-US" sz="3000" baseline="-25000" dirty="0">
                <a:solidFill>
                  <a:prstClr val="black"/>
                </a:solidFill>
              </a:rPr>
              <a:t> 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=k</a:t>
            </a:r>
            <a:r>
              <a:rPr lang="en-US" sz="3000" dirty="0" smtClean="0">
                <a:solidFill>
                  <a:prstClr val="black"/>
                </a:solidFill>
              </a:rPr>
              <a:t>)/p(</a:t>
            </a:r>
            <a:r>
              <a:rPr lang="en-US" sz="3000" dirty="0">
                <a:solidFill>
                  <a:prstClr val="black"/>
                </a:solidFill>
              </a:rPr>
              <a:t>x</a:t>
            </a:r>
            <a:r>
              <a:rPr lang="en-US" sz="3000" baseline="-25000" dirty="0">
                <a:solidFill>
                  <a:prstClr val="black"/>
                </a:solidFill>
              </a:rPr>
              <a:t>1</a:t>
            </a:r>
            <a:r>
              <a:rPr lang="en-US" sz="3000" dirty="0">
                <a:solidFill>
                  <a:prstClr val="black"/>
                </a:solidFill>
              </a:rPr>
              <a:t>,x</a:t>
            </a:r>
            <a:r>
              <a:rPr lang="en-US" sz="3000" baseline="-25000" dirty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>
                <a:solidFill>
                  <a:prstClr val="black"/>
                </a:solidFill>
              </a:rPr>
              <a:t>x</a:t>
            </a:r>
            <a:r>
              <a:rPr lang="en-US" sz="3000" baseline="-25000" dirty="0" err="1">
                <a:solidFill>
                  <a:prstClr val="black"/>
                </a:solidFill>
              </a:rPr>
              <a:t>L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 smtClean="0">
                <a:solidFill>
                  <a:prstClr val="black"/>
                </a:solidFill>
              </a:rPr>
              <a:t>Note that </a:t>
            </a:r>
            <a:r>
              <a:rPr lang="en-US" sz="2800" dirty="0">
                <a:solidFill>
                  <a:prstClr val="black"/>
                </a:solidFill>
              </a:rPr>
              <a:t>p(x</a:t>
            </a:r>
            <a:r>
              <a:rPr lang="en-US" sz="2800" baseline="-25000" dirty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,x</a:t>
            </a:r>
            <a:r>
              <a:rPr lang="en-US" sz="2800" baseline="-25000" dirty="0">
                <a:solidFill>
                  <a:prstClr val="black"/>
                </a:solidFill>
              </a:rPr>
              <a:t>2</a:t>
            </a:r>
            <a:r>
              <a:rPr lang="en-US" sz="2800" dirty="0">
                <a:solidFill>
                  <a:prstClr val="black"/>
                </a:solidFill>
              </a:rPr>
              <a:t>,…,</a:t>
            </a:r>
            <a:r>
              <a:rPr lang="en-US" sz="2800" dirty="0" err="1">
                <a:solidFill>
                  <a:prstClr val="black"/>
                </a:solidFill>
              </a:rPr>
              <a:t>x</a:t>
            </a:r>
            <a:r>
              <a:rPr lang="en-US" sz="2800" baseline="-25000" dirty="0" err="1">
                <a:solidFill>
                  <a:prstClr val="black"/>
                </a:solidFill>
              </a:rPr>
              <a:t>L</a:t>
            </a:r>
            <a:r>
              <a:rPr lang="en-US" sz="2800" dirty="0" smtClean="0">
                <a:solidFill>
                  <a:prstClr val="black"/>
                </a:solidFill>
              </a:rPr>
              <a:t>) can be found using the forward algorithm. We’ll focus now on determining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p(x</a:t>
            </a:r>
            <a:r>
              <a:rPr lang="en-US" sz="3000" baseline="-25000" dirty="0" smtClean="0">
                <a:solidFill>
                  <a:prstClr val="black"/>
                </a:solidFill>
              </a:rPr>
              <a:t>1</a:t>
            </a:r>
            <a:r>
              <a:rPr lang="en-US" sz="3000" dirty="0" smtClean="0">
                <a:solidFill>
                  <a:prstClr val="black"/>
                </a:solidFill>
              </a:rPr>
              <a:t>,x</a:t>
            </a:r>
            <a:r>
              <a:rPr lang="en-US" sz="3000" baseline="-25000" dirty="0" smtClean="0">
                <a:solidFill>
                  <a:prstClr val="black"/>
                </a:solidFill>
              </a:rPr>
              <a:t>2</a:t>
            </a:r>
            <a:r>
              <a:rPr lang="en-US" sz="3000" dirty="0">
                <a:solidFill>
                  <a:prstClr val="black"/>
                </a:solidFill>
              </a:rPr>
              <a:t>,…,</a:t>
            </a:r>
            <a:r>
              <a:rPr lang="en-US" sz="3000" dirty="0" err="1">
                <a:solidFill>
                  <a:prstClr val="black"/>
                </a:solidFill>
              </a:rPr>
              <a:t>x</a:t>
            </a:r>
            <a:r>
              <a:rPr lang="en-US" sz="3000" baseline="-25000" dirty="0" err="1">
                <a:solidFill>
                  <a:prstClr val="black"/>
                </a:solidFill>
              </a:rPr>
              <a:t>L</a:t>
            </a:r>
            <a:r>
              <a:rPr lang="en-US" sz="3000" dirty="0">
                <a:solidFill>
                  <a:prstClr val="black"/>
                </a:solidFill>
              </a:rPr>
              <a:t>;</a:t>
            </a:r>
            <a:r>
              <a:rPr lang="en-US" sz="3000" baseline="-25000" dirty="0">
                <a:solidFill>
                  <a:prstClr val="black"/>
                </a:solidFill>
              </a:rPr>
              <a:t> </a:t>
            </a:r>
            <a:r>
              <a:rPr lang="en-US" sz="2800" dirty="0" err="1"/>
              <a:t>s</a:t>
            </a:r>
            <a:r>
              <a:rPr lang="en-US" sz="2800" baseline="-25000" dirty="0" err="1"/>
              <a:t>t</a:t>
            </a:r>
            <a:r>
              <a:rPr lang="en-US" sz="2800" dirty="0"/>
              <a:t>=k</a:t>
            </a:r>
            <a:r>
              <a:rPr lang="en-US" sz="3000" dirty="0" smtClean="0">
                <a:solidFill>
                  <a:prstClr val="black"/>
                </a:solidFill>
              </a:rPr>
              <a:t>)</a:t>
            </a:r>
            <a:endParaRPr lang="en-US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3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p(x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,…,</a:t>
            </a:r>
            <a:r>
              <a:rPr lang="en-US" dirty="0" err="1" smtClean="0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;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/>
              <a:t>=k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= p(x</a:t>
            </a:r>
            <a:r>
              <a:rPr lang="en-US" baseline="-25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,…,</a:t>
            </a:r>
            <a:r>
              <a:rPr lang="en-US" dirty="0" err="1" smtClean="0">
                <a:solidFill>
                  <a:prstClr val="black"/>
                </a:solidFill>
              </a:rPr>
              <a:t>x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;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=k</a:t>
            </a:r>
            <a:r>
              <a:rPr lang="en-US" dirty="0" smtClean="0">
                <a:solidFill>
                  <a:prstClr val="black"/>
                </a:solidFill>
              </a:rPr>
              <a:t>) p(x</a:t>
            </a:r>
            <a:r>
              <a:rPr lang="en-US" baseline="-25000" dirty="0" smtClean="0">
                <a:solidFill>
                  <a:prstClr val="black"/>
                </a:solidFill>
              </a:rPr>
              <a:t>t+1</a:t>
            </a:r>
            <a:r>
              <a:rPr lang="en-US" dirty="0" smtClean="0">
                <a:solidFill>
                  <a:prstClr val="black"/>
                </a:solidFill>
              </a:rPr>
              <a:t>,…,</a:t>
            </a:r>
            <a:r>
              <a:rPr lang="en-US" dirty="0" err="1" smtClean="0">
                <a:solidFill>
                  <a:prstClr val="black"/>
                </a:solidFill>
              </a:rPr>
              <a:t>x</a:t>
            </a:r>
            <a:r>
              <a:rPr lang="en-US" baseline="-25000" dirty="0" err="1" smtClean="0">
                <a:solidFill>
                  <a:prstClr val="black"/>
                </a:solidFill>
              </a:rPr>
              <a:t>L</a:t>
            </a:r>
            <a:r>
              <a:rPr lang="en-US" dirty="0" smtClean="0">
                <a:solidFill>
                  <a:prstClr val="black"/>
                </a:solidFill>
              </a:rPr>
              <a:t>|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x</a:t>
            </a:r>
            <a:r>
              <a:rPr lang="en-US" baseline="-25000" dirty="0" smtClean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 smtClean="0">
                <a:solidFill>
                  <a:prstClr val="black"/>
                </a:solidFill>
              </a:rPr>
              <a:t>x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;</a:t>
            </a:r>
            <a:r>
              <a:rPr lang="en-US" baseline="-25000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=k)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</a:rPr>
              <a:t>= p(x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t</a:t>
            </a:r>
            <a:r>
              <a:rPr lang="en-US" dirty="0">
                <a:solidFill>
                  <a:prstClr val="black"/>
                </a:solidFill>
              </a:rPr>
              <a:t>; 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/>
              <a:t>=k</a:t>
            </a:r>
            <a:r>
              <a:rPr lang="en-US" dirty="0">
                <a:solidFill>
                  <a:prstClr val="black"/>
                </a:solidFill>
              </a:rPr>
              <a:t>) p(x</a:t>
            </a:r>
            <a:r>
              <a:rPr lang="en-US" baseline="-25000" dirty="0">
                <a:solidFill>
                  <a:prstClr val="black"/>
                </a:solidFill>
              </a:rPr>
              <a:t>t+1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=k</a:t>
            </a:r>
            <a:r>
              <a:rPr lang="en-US" dirty="0"/>
              <a:t>)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            f(</a:t>
            </a:r>
            <a:r>
              <a:rPr lang="en-US" dirty="0" err="1" smtClean="0">
                <a:solidFill>
                  <a:prstClr val="black"/>
                </a:solidFill>
              </a:rPr>
              <a:t>k,t</a:t>
            </a:r>
            <a:r>
              <a:rPr lang="en-US" dirty="0" smtClean="0">
                <a:solidFill>
                  <a:prstClr val="black"/>
                </a:solidFill>
              </a:rPr>
              <a:t>)                   b(</a:t>
            </a:r>
            <a:r>
              <a:rPr lang="en-US" dirty="0" err="1" smtClean="0">
                <a:solidFill>
                  <a:prstClr val="black"/>
                </a:solidFill>
              </a:rPr>
              <a:t>k,t</a:t>
            </a:r>
            <a:r>
              <a:rPr lang="en-US" dirty="0" smtClean="0">
                <a:solidFill>
                  <a:prstClr val="black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        forward algorithm	    backward algorithm</a:t>
            </a: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b(</a:t>
            </a:r>
            <a:r>
              <a:rPr lang="en-US" dirty="0" err="1" smtClean="0">
                <a:solidFill>
                  <a:prstClr val="black"/>
                </a:solidFill>
              </a:rPr>
              <a:t>k,t</a:t>
            </a:r>
            <a:r>
              <a:rPr lang="en-US" dirty="0" smtClean="0">
                <a:solidFill>
                  <a:prstClr val="black"/>
                </a:solidFill>
              </a:rPr>
              <a:t>) = </a:t>
            </a:r>
            <a:r>
              <a:rPr lang="en-US" dirty="0">
                <a:solidFill>
                  <a:prstClr val="black"/>
                </a:solidFill>
              </a:rPr>
              <a:t>p(x</a:t>
            </a:r>
            <a:r>
              <a:rPr lang="en-US" baseline="-25000" dirty="0">
                <a:solidFill>
                  <a:prstClr val="black"/>
                </a:solidFill>
              </a:rPr>
              <a:t>t+1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=k)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 </a:t>
            </a:r>
            <a:r>
              <a:rPr lang="en-US" baseline="-25000" dirty="0" smtClean="0">
                <a:solidFill>
                  <a:prstClr val="black"/>
                </a:solidFill>
                <a:sym typeface="Symbol"/>
              </a:rPr>
              <a:t>j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p(s</a:t>
            </a:r>
            <a:r>
              <a:rPr lang="en-US" baseline="-25000" dirty="0" smtClean="0">
                <a:solidFill>
                  <a:prstClr val="black"/>
                </a:solidFill>
              </a:rPr>
              <a:t>t+1</a:t>
            </a:r>
            <a:r>
              <a:rPr lang="en-US" dirty="0" smtClean="0">
                <a:solidFill>
                  <a:prstClr val="black"/>
                </a:solidFill>
              </a:rPr>
              <a:t>=</a:t>
            </a:r>
            <a:r>
              <a:rPr lang="en-US" dirty="0" err="1" smtClean="0">
                <a:solidFill>
                  <a:prstClr val="black"/>
                </a:solidFill>
              </a:rPr>
              <a:t>j|s</a:t>
            </a:r>
            <a:r>
              <a:rPr lang="en-US" baseline="-25000" dirty="0" err="1" smtClean="0">
                <a:solidFill>
                  <a:prstClr val="black"/>
                </a:solidFill>
              </a:rPr>
              <a:t>t</a:t>
            </a:r>
            <a:r>
              <a:rPr lang="en-US" dirty="0" smtClean="0">
                <a:solidFill>
                  <a:prstClr val="black"/>
                </a:solidFill>
              </a:rPr>
              <a:t>=k)p(x</a:t>
            </a:r>
            <a:r>
              <a:rPr lang="en-US" baseline="-25000" dirty="0" smtClean="0">
                <a:solidFill>
                  <a:prstClr val="black"/>
                </a:solidFill>
              </a:rPr>
              <a:t>t+1</a:t>
            </a:r>
            <a:r>
              <a:rPr lang="en-US" dirty="0" smtClean="0">
                <a:solidFill>
                  <a:prstClr val="black"/>
                </a:solidFill>
              </a:rPr>
              <a:t>|s</a:t>
            </a:r>
            <a:r>
              <a:rPr lang="en-US" baseline="-25000" dirty="0" smtClean="0">
                <a:solidFill>
                  <a:prstClr val="black"/>
                </a:solidFill>
              </a:rPr>
              <a:t>t+1</a:t>
            </a:r>
            <a:r>
              <a:rPr lang="en-US" dirty="0" smtClean="0">
                <a:solidFill>
                  <a:prstClr val="black"/>
                </a:solidFill>
              </a:rPr>
              <a:t>=j) p(x</a:t>
            </a:r>
            <a:r>
              <a:rPr lang="en-US" baseline="-25000" dirty="0" smtClean="0">
                <a:solidFill>
                  <a:prstClr val="black"/>
                </a:solidFill>
              </a:rPr>
              <a:t>t+2</a:t>
            </a:r>
            <a:r>
              <a:rPr lang="en-US" dirty="0" smtClean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smtClean="0"/>
              <a:t>s</a:t>
            </a:r>
            <a:r>
              <a:rPr lang="en-US" baseline="-25000" dirty="0" smtClean="0"/>
              <a:t>t+1</a:t>
            </a:r>
            <a:r>
              <a:rPr lang="en-US" dirty="0" smtClean="0"/>
              <a:t>=j)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  b(j,t+1)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1703917" y="1058337"/>
            <a:ext cx="342900" cy="23622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6200000">
            <a:off x="4210050" y="990600"/>
            <a:ext cx="342900" cy="25146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6381750" y="3867150"/>
            <a:ext cx="342900" cy="25146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used for these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Durbin</a:t>
            </a:r>
            <a:r>
              <a:rPr lang="en-US" sz="2800" dirty="0">
                <a:hlinkClick r:id="rId2"/>
              </a:rPr>
              <a:t>, Eddy, Krogh, and </a:t>
            </a:r>
            <a:r>
              <a:rPr lang="en-US" sz="2800" dirty="0" err="1">
                <a:hlinkClick r:id="rId2"/>
              </a:rPr>
              <a:t>Mitchison</a:t>
            </a:r>
            <a:r>
              <a:rPr lang="en-US" sz="2800" dirty="0">
                <a:hlinkClick r:id="rId2"/>
              </a:rPr>
              <a:t>. "Biological Sequence Analysis". Cambridge University Press. </a:t>
            </a:r>
            <a:r>
              <a:rPr lang="en-US" sz="2800" dirty="0" smtClean="0">
                <a:hlinkClick r:id="rId2"/>
              </a:rPr>
              <a:t>1998</a:t>
            </a:r>
            <a:r>
              <a:rPr lang="en-US" sz="2800" dirty="0" smtClean="0"/>
              <a:t>. Sections 3.1-3.3.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Prof</a:t>
            </a:r>
            <a:r>
              <a:rPr lang="en-US" sz="2800" dirty="0">
                <a:hlinkClick r:id="rId3"/>
              </a:rPr>
              <a:t>. Moran's Algorithms in Computational Biology course (</a:t>
            </a:r>
            <a:r>
              <a:rPr lang="en-US" sz="2800" dirty="0" err="1">
                <a:hlinkClick r:id="rId3"/>
              </a:rPr>
              <a:t>Technion</a:t>
            </a:r>
            <a:r>
              <a:rPr lang="en-US" sz="2800" dirty="0">
                <a:hlinkClick r:id="rId3"/>
              </a:rPr>
              <a:t> Univ.)</a:t>
            </a:r>
            <a:r>
              <a:rPr lang="en-US" sz="2800" dirty="0"/>
              <a:t>: </a:t>
            </a:r>
            <a:endParaRPr lang="en-US" sz="2800" dirty="0" smtClean="0"/>
          </a:p>
          <a:p>
            <a:pPr lvl="1"/>
            <a:r>
              <a:rPr lang="en-US" sz="2400" dirty="0" err="1" smtClean="0">
                <a:hlinkClick r:id="rId4"/>
              </a:rPr>
              <a:t>Ydo</a:t>
            </a:r>
            <a:r>
              <a:rPr lang="en-US" sz="2400" dirty="0" smtClean="0">
                <a:hlinkClick r:id="rId4"/>
              </a:rPr>
              <a:t> </a:t>
            </a:r>
            <a:r>
              <a:rPr lang="en-US" sz="2400" dirty="0">
                <a:hlinkClick r:id="rId4"/>
              </a:rPr>
              <a:t>Wexler &amp; Dan Geiger's Markov Chain Tutorial.</a:t>
            </a:r>
            <a:r>
              <a:rPr lang="en-US" sz="2400" dirty="0"/>
              <a:t> </a:t>
            </a:r>
          </a:p>
          <a:p>
            <a:pPr lvl="1"/>
            <a:r>
              <a:rPr lang="en-US" sz="2400" dirty="0">
                <a:hlinkClick r:id="rId5"/>
              </a:rPr>
              <a:t>Hidden Markov Models (HMMs) Tutorial.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013609"/>
              </p:ext>
            </p:extLst>
          </p:nvPr>
        </p:nvGraphicFramePr>
        <p:xfrm>
          <a:off x="413737" y="2209800"/>
          <a:ext cx="7696200" cy="224862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09600"/>
                <a:gridCol w="3855720"/>
                <a:gridCol w="1615440"/>
                <a:gridCol w="1615440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9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19200"/>
            <a:ext cx="782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</a:t>
            </a:r>
            <a:r>
              <a:rPr lang="en-US" dirty="0" smtClean="0"/>
              <a:t>x</a:t>
            </a:r>
            <a:r>
              <a:rPr lang="en-US" baseline="-25000" dirty="0" smtClean="0"/>
              <a:t>t+1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/>
              <a:t> </a:t>
            </a:r>
            <a:r>
              <a:rPr lang="en-US" dirty="0" smtClean="0"/>
              <a:t>given that S</a:t>
            </a:r>
            <a:r>
              <a:rPr lang="en-US" baseline="-25000" dirty="0" smtClean="0"/>
              <a:t>t</a:t>
            </a:r>
            <a:r>
              <a:rPr lang="en-US" dirty="0" smtClean="0"/>
              <a:t>=k: </a:t>
            </a:r>
            <a:r>
              <a:rPr lang="en-US" dirty="0">
                <a:solidFill>
                  <a:prstClr val="black"/>
                </a:solidFill>
              </a:rPr>
              <a:t>p(x</a:t>
            </a:r>
            <a:r>
              <a:rPr lang="en-US" baseline="-25000" dirty="0">
                <a:solidFill>
                  <a:prstClr val="black"/>
                </a:solidFill>
              </a:rPr>
              <a:t>t+1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/>
              <a:t>=k)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8297" y="518160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185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719024"/>
              </p:ext>
            </p:extLst>
          </p:nvPr>
        </p:nvGraphicFramePr>
        <p:xfrm>
          <a:off x="413737" y="2209800"/>
          <a:ext cx="7872722" cy="377262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23582"/>
                <a:gridCol w="715281"/>
                <a:gridCol w="5798841"/>
                <a:gridCol w="735018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9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>
                          <a:solidFill>
                            <a:prstClr val="black"/>
                          </a:solidFill>
                          <a:sym typeface="Symbol"/>
                        </a:rPr>
                        <a:t> 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  <a:sym typeface="Symbol"/>
                        </a:rPr>
                        <a:t>j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p(s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</a:rPr>
                        <a:t>t+1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=</a:t>
                      </a:r>
                      <a:r>
                        <a:rPr lang="en-US" sz="1600" dirty="0" err="1" smtClean="0">
                          <a:solidFill>
                            <a:prstClr val="black"/>
                          </a:solidFill>
                        </a:rPr>
                        <a:t>j|s</a:t>
                      </a:r>
                      <a:r>
                        <a:rPr lang="en-US" sz="1600" baseline="-25000" dirty="0" err="1" smtClean="0">
                          <a:solidFill>
                            <a:prstClr val="black"/>
                          </a:solidFill>
                        </a:rPr>
                        <a:t>t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=k) p(x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</a:rPr>
                        <a:t>t+1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|s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</a:rPr>
                        <a:t>t+1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=j)</a:t>
                      </a:r>
                      <a:r>
                        <a:rPr lang="en-US" sz="1600" dirty="0" smtClean="0"/>
                        <a:t> b(j,t+1)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=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sym typeface="Symbol"/>
                        </a:rPr>
                        <a:t> 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  <a:sym typeface="Symbol"/>
                        </a:rPr>
                        <a:t>j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  <a:sym typeface="Symbol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p(s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=</a:t>
                      </a:r>
                      <a:r>
                        <a:rPr lang="en-US" sz="1600" dirty="0" err="1" smtClean="0">
                          <a:solidFill>
                            <a:prstClr val="black"/>
                          </a:solidFill>
                        </a:rPr>
                        <a:t>j|A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) p(C|s</a:t>
                      </a:r>
                      <a:r>
                        <a:rPr lang="en-US" sz="1600" baseline="-25000" dirty="0" smtClean="0">
                          <a:solidFill>
                            <a:prstClr val="black"/>
                          </a:solidFill>
                        </a:rPr>
                        <a:t>3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=j)</a:t>
                      </a:r>
                      <a:r>
                        <a:rPr lang="en-US" sz="1600" dirty="0" smtClean="0"/>
                        <a:t> b(j,3)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= 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p(A|A)p(C|A)</a:t>
                      </a:r>
                      <a:r>
                        <a:rPr lang="en-US" sz="1600" dirty="0" smtClean="0"/>
                        <a:t>b(A,3) +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p(R|A)p(C|R)</a:t>
                      </a:r>
                      <a:r>
                        <a:rPr lang="en-US" sz="1600" dirty="0" smtClean="0"/>
                        <a:t>b(R,3)  + </a:t>
                      </a:r>
                      <a:r>
                        <a:rPr lang="en-US" sz="1600" dirty="0" smtClean="0">
                          <a:solidFill>
                            <a:prstClr val="black"/>
                          </a:solidFill>
                        </a:rPr>
                        <a:t>p(B|A)p(C|B)</a:t>
                      </a:r>
                      <a:r>
                        <a:rPr lang="en-US" sz="1600" dirty="0" smtClean="0"/>
                        <a:t>b(B,3)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= 0.2*0.6*1 + 0.1*0.9*1 + 0.7*0.5*1 = 0.56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j|s</a:t>
                      </a:r>
                      <a:r>
                        <a:rPr kumimoji="0" lang="en-US" sz="16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p(x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b(j,t+1)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j|R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p(C|s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 p(A|R)p(C|A)b(A,3) + p(R|R)p(C|R)b(R,3)  + p(B|R)p(C|B)b(B,3)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0.1*0.6*1 + 0.1*0.9*1 + 0.8*0.5*1 = 0.55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j|s</a:t>
                      </a:r>
                      <a:r>
                        <a:rPr kumimoji="0" lang="en-US" sz="16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p(x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b(j,t+1)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j|R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p(C|s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 p(A|B)p(C|A)b(A,3) + p(R|B)p(C|R)b(R,3)  + p(B|B)p(C|B)b(B,3)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0.4*0.6*1 + 0.3*0.9*1 + 0.3*0.5*1 = 0.66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19200"/>
            <a:ext cx="782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</a:t>
            </a:r>
            <a:r>
              <a:rPr lang="en-US" dirty="0" smtClean="0"/>
              <a:t>x</a:t>
            </a:r>
            <a:r>
              <a:rPr lang="en-US" baseline="-25000" dirty="0" smtClean="0"/>
              <a:t>t+1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/>
              <a:t> </a:t>
            </a:r>
            <a:r>
              <a:rPr lang="en-US" dirty="0" smtClean="0"/>
              <a:t>given that S</a:t>
            </a:r>
            <a:r>
              <a:rPr lang="en-US" baseline="-25000" dirty="0" smtClean="0"/>
              <a:t>t</a:t>
            </a:r>
            <a:r>
              <a:rPr lang="en-US" dirty="0" smtClean="0"/>
              <a:t>=k: </a:t>
            </a:r>
            <a:r>
              <a:rPr lang="en-US" dirty="0">
                <a:solidFill>
                  <a:prstClr val="black"/>
                </a:solidFill>
              </a:rPr>
              <a:t>p(x</a:t>
            </a:r>
            <a:r>
              <a:rPr lang="en-US" baseline="-25000" dirty="0">
                <a:solidFill>
                  <a:prstClr val="black"/>
                </a:solidFill>
              </a:rPr>
              <a:t>t+1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/>
              <a:t>=k)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184759"/>
              </p:ext>
            </p:extLst>
          </p:nvPr>
        </p:nvGraphicFramePr>
        <p:xfrm>
          <a:off x="413737" y="2209800"/>
          <a:ext cx="7872722" cy="377262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23582"/>
                <a:gridCol w="5744481"/>
                <a:gridCol w="769641"/>
                <a:gridCol w="735018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19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j|s</a:t>
                      </a:r>
                      <a:r>
                        <a:rPr kumimoji="0" lang="en-US" sz="16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p(x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b(j,t+1)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j|A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p(P|s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 p(A|A)p(P|A)b(A,2) + p(R|A)p(P|R)b(R,2)  + p(B|A)p(P|B)b(B,2)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0.2*0.4*0.56 + 0.1*0.1*0.55 + 0.7*0.5*0.66 = 0.2813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0.56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j|s</a:t>
                      </a:r>
                      <a:r>
                        <a:rPr kumimoji="0" lang="en-US" sz="16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p(x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b(j,t+1)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j|R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p(P|s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 p(A|R)p(P|A)b(A,2) + p(R|R)p(P|R)b(R,2)  + p(B|R)p(P|B)b(B,2)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0.1*0.4*0.56 + 0.1*0.1*0.55 + 0.8*0.5*0.66 = 0.2919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j|s</a:t>
                      </a:r>
                      <a:r>
                        <a:rPr kumimoji="0" lang="en-US" sz="16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p(x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t+1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b(j,t+1)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 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j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Symbol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j|R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 p(P|s</a:t>
                      </a:r>
                      <a:r>
                        <a:rPr kumimoji="0" lang="en-US" sz="16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=j) b(j,2)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 p(A|B)p(P|A)b(A,2) + p(R|B)p(P|R)b(R,2)  + p(B|B)p(P|B)b(B,2)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0.4*0.4*0.56 + 0.3*0.1*0.55 + 0.3*0.5*0.66 = 0.2051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19200"/>
            <a:ext cx="782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</a:t>
            </a:r>
            <a:r>
              <a:rPr lang="en-US" dirty="0" smtClean="0"/>
              <a:t>x</a:t>
            </a:r>
            <a:r>
              <a:rPr lang="en-US" baseline="-25000" dirty="0" smtClean="0"/>
              <a:t>t+1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/>
              <a:t> </a:t>
            </a:r>
            <a:r>
              <a:rPr lang="en-US" dirty="0" smtClean="0"/>
              <a:t>given that S</a:t>
            </a:r>
            <a:r>
              <a:rPr lang="en-US" baseline="-25000" dirty="0" smtClean="0"/>
              <a:t>t</a:t>
            </a:r>
            <a:r>
              <a:rPr lang="en-US" dirty="0" smtClean="0"/>
              <a:t>=k: </a:t>
            </a:r>
            <a:r>
              <a:rPr lang="en-US" dirty="0">
                <a:solidFill>
                  <a:prstClr val="black"/>
                </a:solidFill>
              </a:rPr>
              <a:t>p(x</a:t>
            </a:r>
            <a:r>
              <a:rPr lang="en-US" baseline="-25000" dirty="0">
                <a:solidFill>
                  <a:prstClr val="black"/>
                </a:solidFill>
              </a:rPr>
              <a:t>t+1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/>
              <a:t>=k)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772204"/>
              </p:ext>
            </p:extLst>
          </p:nvPr>
        </p:nvGraphicFramePr>
        <p:xfrm>
          <a:off x="413737" y="2209800"/>
          <a:ext cx="7872724" cy="2248624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1968181"/>
                <a:gridCol w="1968181"/>
                <a:gridCol w="1968181"/>
                <a:gridCol w="1968181"/>
              </a:tblGrid>
              <a:tr h="562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62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0.2813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 smtClean="0"/>
                        <a:t>0.56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2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0.2919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621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0.2051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0.66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19200"/>
            <a:ext cx="782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probability that the HMM </a:t>
            </a:r>
            <a:r>
              <a:rPr lang="en-US" dirty="0"/>
              <a:t>emits </a:t>
            </a:r>
            <a:r>
              <a:rPr lang="en-US" dirty="0" smtClean="0"/>
              <a:t>x</a:t>
            </a:r>
            <a:r>
              <a:rPr lang="en-US" baseline="-25000" dirty="0" smtClean="0"/>
              <a:t>t+1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/>
              <a:t> </a:t>
            </a:r>
            <a:r>
              <a:rPr lang="en-US" dirty="0" smtClean="0"/>
              <a:t>given that S</a:t>
            </a:r>
            <a:r>
              <a:rPr lang="en-US" baseline="-25000" dirty="0" smtClean="0"/>
              <a:t>t</a:t>
            </a:r>
            <a:r>
              <a:rPr lang="en-US" dirty="0" smtClean="0"/>
              <a:t>=k: </a:t>
            </a:r>
            <a:r>
              <a:rPr lang="en-US" dirty="0">
                <a:solidFill>
                  <a:prstClr val="black"/>
                </a:solidFill>
              </a:rPr>
              <a:t>p(x</a:t>
            </a:r>
            <a:r>
              <a:rPr lang="en-US" baseline="-25000" dirty="0">
                <a:solidFill>
                  <a:prstClr val="black"/>
                </a:solidFill>
              </a:rPr>
              <a:t>t+1</a:t>
            </a:r>
            <a:r>
              <a:rPr lang="en-US" dirty="0">
                <a:solidFill>
                  <a:prstClr val="black"/>
                </a:solidFill>
              </a:rPr>
              <a:t>,…,</a:t>
            </a:r>
            <a:r>
              <a:rPr lang="en-US" dirty="0" err="1">
                <a:solidFill>
                  <a:prstClr val="black"/>
                </a:solidFill>
              </a:rPr>
              <a:t>x</a:t>
            </a:r>
            <a:r>
              <a:rPr lang="en-US" baseline="-25000" dirty="0" err="1">
                <a:solidFill>
                  <a:prstClr val="black"/>
                </a:solidFill>
              </a:rPr>
              <a:t>L</a:t>
            </a:r>
            <a:r>
              <a:rPr lang="en-US" dirty="0">
                <a:solidFill>
                  <a:prstClr val="black"/>
                </a:solidFill>
              </a:rPr>
              <a:t>|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dirty="0" err="1"/>
              <a:t>s</a:t>
            </a:r>
            <a:r>
              <a:rPr lang="en-US" baseline="-25000" dirty="0" err="1"/>
              <a:t>t</a:t>
            </a:r>
            <a:r>
              <a:rPr lang="en-US" dirty="0"/>
              <a:t>=k)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8733" y="4648200"/>
            <a:ext cx="77593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calculate the probability of </a:t>
            </a:r>
            <a:r>
              <a:rPr lang="en-US" b="1" dirty="0" smtClean="0"/>
              <a:t>CPC</a:t>
            </a:r>
            <a:r>
              <a:rPr lang="en-US" dirty="0" smtClean="0"/>
              <a:t> being generated by this HMM from the Backward table as follows:</a:t>
            </a:r>
          </a:p>
          <a:p>
            <a:r>
              <a:rPr lang="en-US" dirty="0" smtClean="0"/>
              <a:t>    p(CPC) 	= </a:t>
            </a:r>
            <a:r>
              <a:rPr lang="en-US" dirty="0" smtClean="0">
                <a:sym typeface="Symbol"/>
              </a:rPr>
              <a:t> </a:t>
            </a:r>
            <a:r>
              <a:rPr lang="en-US" baseline="-25000" dirty="0" smtClean="0">
                <a:sym typeface="Symbol"/>
              </a:rPr>
              <a:t>j </a:t>
            </a:r>
            <a:r>
              <a:rPr lang="en-US" dirty="0" smtClean="0">
                <a:sym typeface="Symbol"/>
              </a:rPr>
              <a:t>b(j,1)p(</a:t>
            </a:r>
            <a:r>
              <a:rPr lang="en-US" dirty="0" err="1" smtClean="0">
                <a:sym typeface="Symbol"/>
              </a:rPr>
              <a:t>j|start</a:t>
            </a:r>
            <a:r>
              <a:rPr lang="en-US" dirty="0" smtClean="0">
                <a:sym typeface="Symbol"/>
              </a:rPr>
              <a:t>)p(</a:t>
            </a:r>
            <a:r>
              <a:rPr lang="en-US" dirty="0" err="1" smtClean="0">
                <a:sym typeface="Symbol"/>
              </a:rPr>
              <a:t>C|j</a:t>
            </a:r>
            <a:r>
              <a:rPr lang="en-US" dirty="0" smtClean="0">
                <a:sym typeface="Symbol"/>
              </a:rPr>
              <a:t>) </a:t>
            </a:r>
          </a:p>
          <a:p>
            <a:r>
              <a:rPr lang="en-US" dirty="0" smtClean="0">
                <a:sym typeface="Symbol"/>
              </a:rPr>
              <a:t>	= (0.2813+0.6*0.6) + (0.2919*0.1*0.9) + (0.2051*0.3*0.5)</a:t>
            </a:r>
            <a:r>
              <a:rPr lang="en-US" dirty="0" smtClean="0">
                <a:solidFill>
                  <a:prstClr val="black"/>
                </a:solidFill>
              </a:rPr>
              <a:t>= 0.15831</a:t>
            </a:r>
            <a:endParaRPr lang="en-US" dirty="0">
              <a:solidFill>
                <a:prstClr val="black"/>
              </a:solidFill>
            </a:endParaRPr>
          </a:p>
          <a:p>
            <a:pPr lvl="0"/>
            <a:endParaRPr lang="en-US" sz="800" dirty="0" smtClean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though we can obtain the same probability from </a:t>
            </a:r>
            <a:r>
              <a:rPr lang="en-US" smtClean="0">
                <a:solidFill>
                  <a:prstClr val="black"/>
                </a:solidFill>
              </a:rPr>
              <a:t>the Forward </a:t>
            </a:r>
            <a:r>
              <a:rPr lang="en-US" dirty="0" smtClean="0">
                <a:solidFill>
                  <a:prstClr val="black"/>
                </a:solidFill>
              </a:rPr>
              <a:t>table (as we did in a previous slide).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3. </a:t>
            </a:r>
            <a:r>
              <a:rPr lang="en-US" sz="2400" dirty="0"/>
              <a:t>(</a:t>
            </a:r>
            <a:r>
              <a:rPr lang="en-US" sz="2400" dirty="0" smtClean="0"/>
              <a:t>cont.) Using the Forward and Backward tables to calculate </a:t>
            </a:r>
            <a:r>
              <a:rPr lang="en-US" sz="2400" dirty="0"/>
              <a:t>the probability of S</a:t>
            </a:r>
            <a:r>
              <a:rPr lang="en-US" sz="2400" baseline="-25000" dirty="0"/>
              <a:t>t</a:t>
            </a:r>
            <a:r>
              <a:rPr lang="en-US" sz="2400" dirty="0"/>
              <a:t> = k given a sequence of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600" dirty="0" smtClean="0"/>
              <a:t>Example: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Given</a:t>
            </a:r>
            <a:r>
              <a:rPr lang="en-US" sz="2000" dirty="0">
                <a:solidFill>
                  <a:prstClr val="black"/>
                </a:solidFill>
              </a:rPr>
              <a:t>: Coke/Pepsi HMM, and sequence of observations: CPC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Find the probability </a:t>
            </a:r>
            <a:r>
              <a:rPr lang="en-US" sz="2000" dirty="0" smtClean="0">
                <a:solidFill>
                  <a:prstClr val="black"/>
                </a:solidFill>
              </a:rPr>
              <a:t>that </a:t>
            </a:r>
            <a:r>
              <a:rPr lang="en-US" sz="2000" dirty="0">
                <a:solidFill>
                  <a:prstClr val="black"/>
                </a:solidFill>
              </a:rPr>
              <a:t>the state visited at time </a:t>
            </a:r>
            <a:r>
              <a:rPr lang="en-US" sz="2000" dirty="0" smtClean="0">
                <a:solidFill>
                  <a:prstClr val="black"/>
                </a:solidFill>
              </a:rPr>
              <a:t>2 </a:t>
            </a:r>
            <a:r>
              <a:rPr lang="en-US" sz="2000" dirty="0">
                <a:solidFill>
                  <a:prstClr val="black"/>
                </a:solidFill>
              </a:rPr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B, that is p(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=B| </a:t>
            </a:r>
            <a:r>
              <a:rPr lang="en-US" sz="2000" dirty="0" smtClean="0">
                <a:solidFill>
                  <a:prstClr val="black"/>
                </a:solidFill>
              </a:rPr>
              <a:t>CPC)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other words, given that the person drank CPC, what’s the probability that Pepsi was on sale during the 2</a:t>
            </a:r>
            <a:r>
              <a:rPr lang="en-US" sz="20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nd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week?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Based on the calculations we did on the previous slides: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dirty="0" smtClean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p(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=B|CPC</a:t>
            </a:r>
            <a:r>
              <a:rPr lang="en-US" sz="2000" dirty="0" smtClean="0">
                <a:solidFill>
                  <a:prstClr val="black"/>
                </a:solidFill>
              </a:rPr>
              <a:t>) </a:t>
            </a:r>
            <a:r>
              <a:rPr lang="en-US" sz="2000" dirty="0">
                <a:solidFill>
                  <a:prstClr val="black"/>
                </a:solidFill>
              </a:rPr>
              <a:t>= </a:t>
            </a:r>
            <a:r>
              <a:rPr lang="en-US" sz="2000" dirty="0" smtClean="0">
                <a:solidFill>
                  <a:prstClr val="black"/>
                </a:solidFill>
              </a:rPr>
              <a:t>p(CPC;</a:t>
            </a:r>
            <a:r>
              <a:rPr lang="en-US" sz="2000" baseline="-25000" dirty="0" smtClean="0">
                <a:solidFill>
                  <a:prstClr val="black"/>
                </a:solidFill>
              </a:rPr>
              <a:t> 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=B</a:t>
            </a:r>
            <a:r>
              <a:rPr lang="en-US" sz="2000" dirty="0" smtClean="0">
                <a:solidFill>
                  <a:prstClr val="black"/>
                </a:solidFill>
              </a:rPr>
              <a:t>)/p(CPC)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= [ p( x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=C, x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=P; </a:t>
            </a:r>
            <a:r>
              <a:rPr lang="en-US" sz="2000" dirty="0" smtClean="0"/>
              <a:t>s</a:t>
            </a:r>
            <a:r>
              <a:rPr lang="en-US" sz="2000" baseline="-25000" dirty="0"/>
              <a:t>2</a:t>
            </a:r>
            <a:r>
              <a:rPr lang="en-US" sz="2000" dirty="0" smtClean="0"/>
              <a:t>=B</a:t>
            </a:r>
            <a:r>
              <a:rPr lang="en-US" sz="2000" dirty="0" smtClean="0">
                <a:solidFill>
                  <a:prstClr val="black"/>
                </a:solidFill>
              </a:rPr>
              <a:t>) p(x</a:t>
            </a:r>
            <a:r>
              <a:rPr lang="en-US" sz="2000" baseline="-25000" dirty="0" smtClean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=C|</a:t>
            </a:r>
            <a:r>
              <a:rPr lang="en-US" sz="2000" baseline="-25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x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=C, x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=P</a:t>
            </a:r>
            <a:r>
              <a:rPr lang="en-US" sz="2000" baseline="-25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;</a:t>
            </a:r>
            <a:r>
              <a:rPr lang="en-US" sz="2000" baseline="-25000" dirty="0">
                <a:solidFill>
                  <a:prstClr val="black"/>
                </a:solidFill>
              </a:rPr>
              <a:t> 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=B) ] / p(</a:t>
            </a:r>
            <a:r>
              <a:rPr lang="en-US" sz="2000" dirty="0" smtClean="0">
                <a:solidFill>
                  <a:prstClr val="black"/>
                </a:solidFill>
              </a:rPr>
              <a:t>x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=</a:t>
            </a:r>
            <a:r>
              <a:rPr lang="en-US" sz="2000" dirty="0" smtClean="0"/>
              <a:t>C, </a:t>
            </a:r>
            <a:r>
              <a:rPr lang="en-US" sz="2000" dirty="0" smtClean="0">
                <a:solidFill>
                  <a:prstClr val="black"/>
                </a:solidFill>
              </a:rPr>
              <a:t>x</a:t>
            </a:r>
            <a:r>
              <a:rPr lang="en-US" sz="2000" baseline="-25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=</a:t>
            </a:r>
            <a:r>
              <a:rPr lang="en-US" sz="2000" dirty="0" smtClean="0"/>
              <a:t>P, </a:t>
            </a:r>
            <a:r>
              <a:rPr lang="en-US" sz="2000" dirty="0" smtClean="0">
                <a:solidFill>
                  <a:prstClr val="black"/>
                </a:solidFill>
              </a:rPr>
              <a:t>x</a:t>
            </a:r>
            <a:r>
              <a:rPr lang="en-US" sz="2000" baseline="-25000" dirty="0" smtClean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=</a:t>
            </a:r>
            <a:r>
              <a:rPr lang="en-US" sz="2000" dirty="0" smtClean="0"/>
              <a:t>C)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	= [ p(x</a:t>
            </a:r>
            <a:r>
              <a:rPr lang="en-US" sz="2000" baseline="-25000" dirty="0" smtClean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=C,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x</a:t>
            </a:r>
            <a:r>
              <a:rPr lang="en-US" sz="2000" baseline="-25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=P</a:t>
            </a:r>
            <a:r>
              <a:rPr lang="en-US" sz="2000" dirty="0">
                <a:solidFill>
                  <a:prstClr val="black"/>
                </a:solidFill>
              </a:rPr>
              <a:t>; </a:t>
            </a:r>
            <a:r>
              <a:rPr lang="en-US" sz="2000" dirty="0"/>
              <a:t>s</a:t>
            </a:r>
            <a:r>
              <a:rPr lang="en-US" sz="2000" baseline="-25000" dirty="0"/>
              <a:t>2</a:t>
            </a:r>
            <a:r>
              <a:rPr lang="en-US" sz="2000" dirty="0"/>
              <a:t>=B</a:t>
            </a:r>
            <a:r>
              <a:rPr lang="en-US" sz="2000" dirty="0">
                <a:solidFill>
                  <a:prstClr val="black"/>
                </a:solidFill>
              </a:rPr>
              <a:t>) </a:t>
            </a:r>
            <a:r>
              <a:rPr lang="en-US" sz="2000" dirty="0" smtClean="0">
                <a:solidFill>
                  <a:prstClr val="black"/>
                </a:solidFill>
              </a:rPr>
              <a:t>p(x</a:t>
            </a:r>
            <a:r>
              <a:rPr lang="en-US" sz="2000" baseline="-25000" dirty="0" smtClean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=C</a:t>
            </a:r>
            <a:r>
              <a:rPr lang="en-US" sz="2000" dirty="0">
                <a:solidFill>
                  <a:prstClr val="black"/>
                </a:solidFill>
              </a:rPr>
              <a:t>|</a:t>
            </a:r>
            <a:r>
              <a:rPr lang="en-US" sz="2000" baseline="-25000" dirty="0">
                <a:solidFill>
                  <a:prstClr val="black"/>
                </a:solidFill>
              </a:rPr>
              <a:t> </a:t>
            </a:r>
            <a:r>
              <a:rPr lang="en-US" sz="2000" dirty="0" smtClean="0"/>
              <a:t>s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=B) ] </a:t>
            </a:r>
            <a:r>
              <a:rPr lang="en-US" sz="2000" dirty="0"/>
              <a:t>/ p(CPC)</a:t>
            </a:r>
          </a:p>
          <a:p>
            <a:pPr marL="0" indent="0">
              <a:buNone/>
            </a:pPr>
            <a:r>
              <a:rPr lang="en-US" sz="2000" dirty="0" smtClean="0"/>
              <a:t>	= [ f(B,2) b(B,2) ] / p(CPC)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= [0.1845 * 0.66] / 0.15831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= 0.7691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here, p(CPC) was calculated by summing up the last column of the Forward table.</a:t>
            </a:r>
          </a:p>
          <a:p>
            <a:pPr marL="0" indent="0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 there is a high probability that Pepsi was on sale during week 2, given that the person drank Pepsi that week!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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HMM: Coke/Pepsi Example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987915" y="1188786"/>
            <a:ext cx="1045447" cy="6737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start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589439" y="2366999"/>
            <a:ext cx="635360" cy="6737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192958" y="3522018"/>
            <a:ext cx="635360" cy="6737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783356" y="2366999"/>
            <a:ext cx="635360" cy="6737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</a:t>
            </a:r>
          </a:p>
        </p:txBody>
      </p:sp>
      <p:cxnSp>
        <p:nvCxnSpPr>
          <p:cNvPr id="12" name="Straight Arrow Connector 11"/>
          <p:cNvCxnSpPr>
            <a:stCxn id="4" idx="3"/>
          </p:cNvCxnSpPr>
          <p:nvPr/>
        </p:nvCxnSpPr>
        <p:spPr>
          <a:xfrm flipH="1">
            <a:off x="3196540" y="1763878"/>
            <a:ext cx="944477" cy="60312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5"/>
            <a:endCxn id="5" idx="0"/>
          </p:cNvCxnSpPr>
          <p:nvPr/>
        </p:nvCxnSpPr>
        <p:spPr>
          <a:xfrm>
            <a:off x="4880260" y="1763877"/>
            <a:ext cx="1026859" cy="6031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0"/>
          </p:cNvCxnSpPr>
          <p:nvPr/>
        </p:nvCxnSpPr>
        <p:spPr>
          <a:xfrm flipH="1">
            <a:off x="4510638" y="1862548"/>
            <a:ext cx="31166" cy="1659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898988" y="2209210"/>
            <a:ext cx="363063" cy="397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C</a:t>
            </a:r>
            <a:endParaRPr lang="en-US" sz="2000" b="1" dirty="0"/>
          </a:p>
        </p:txBody>
      </p:sp>
      <p:sp>
        <p:nvSpPr>
          <p:cNvPr id="19" name="Rectangle 18"/>
          <p:cNvSpPr/>
          <p:nvPr/>
        </p:nvSpPr>
        <p:spPr>
          <a:xfrm>
            <a:off x="1882633" y="2841854"/>
            <a:ext cx="363063" cy="397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</a:t>
            </a:r>
          </a:p>
        </p:txBody>
      </p:sp>
      <p:cxnSp>
        <p:nvCxnSpPr>
          <p:cNvPr id="21" name="Straight Arrow Connector 20"/>
          <p:cNvCxnSpPr>
            <a:stCxn id="7" idx="1"/>
            <a:endCxn id="18" idx="3"/>
          </p:cNvCxnSpPr>
          <p:nvPr/>
        </p:nvCxnSpPr>
        <p:spPr>
          <a:xfrm flipH="1" flipV="1">
            <a:off x="2262051" y="2408116"/>
            <a:ext cx="614351" cy="575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9" idx="3"/>
          </p:cNvCxnSpPr>
          <p:nvPr/>
        </p:nvCxnSpPr>
        <p:spPr>
          <a:xfrm flipH="1">
            <a:off x="2245696" y="2942091"/>
            <a:ext cx="630706" cy="9866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 rot="10800000">
            <a:off x="6162605" y="2216071"/>
            <a:ext cx="1056821" cy="1030458"/>
            <a:chOff x="2061701" y="2308048"/>
            <a:chExt cx="887226" cy="815787"/>
          </a:xfrm>
        </p:grpSpPr>
        <p:sp>
          <p:nvSpPr>
            <p:cNvPr id="31" name="Rectangle 30"/>
            <p:cNvSpPr/>
            <p:nvPr/>
          </p:nvSpPr>
          <p:spPr>
            <a:xfrm rot="10800000">
              <a:off x="2075431" y="2308048"/>
              <a:ext cx="304800" cy="31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32" name="Rectangle 31"/>
            <p:cNvSpPr/>
            <p:nvPr/>
          </p:nvSpPr>
          <p:spPr>
            <a:xfrm rot="10800000">
              <a:off x="2061701" y="2808897"/>
              <a:ext cx="304800" cy="31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33" name="Straight Arrow Connector 32"/>
            <p:cNvCxnSpPr>
              <a:endCxn id="31" idx="1"/>
            </p:cNvCxnSpPr>
            <p:nvPr/>
          </p:nvCxnSpPr>
          <p:spPr>
            <a:xfrm rot="10800000">
              <a:off x="2380231" y="2465517"/>
              <a:ext cx="568696" cy="10237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32" idx="1"/>
            </p:cNvCxnSpPr>
            <p:nvPr/>
          </p:nvCxnSpPr>
          <p:spPr>
            <a:xfrm rot="10800000" flipV="1">
              <a:off x="2366501" y="2890347"/>
              <a:ext cx="530213" cy="760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1" name="Straight Arrow Connector 50"/>
          <p:cNvCxnSpPr>
            <a:stCxn id="5" idx="4"/>
            <a:endCxn id="6" idx="6"/>
          </p:cNvCxnSpPr>
          <p:nvPr/>
        </p:nvCxnSpPr>
        <p:spPr>
          <a:xfrm flipH="1">
            <a:off x="4828318" y="3040761"/>
            <a:ext cx="1078801" cy="8181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6" idx="1"/>
            <a:endCxn id="7" idx="5"/>
          </p:cNvCxnSpPr>
          <p:nvPr/>
        </p:nvCxnSpPr>
        <p:spPr>
          <a:xfrm flipH="1" flipV="1">
            <a:off x="3325670" y="2942091"/>
            <a:ext cx="960334" cy="6785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4"/>
            <a:endCxn id="6" idx="2"/>
          </p:cNvCxnSpPr>
          <p:nvPr/>
        </p:nvCxnSpPr>
        <p:spPr>
          <a:xfrm>
            <a:off x="3101036" y="3040760"/>
            <a:ext cx="1091922" cy="8181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6" idx="7"/>
            <a:endCxn id="5" idx="3"/>
          </p:cNvCxnSpPr>
          <p:nvPr/>
        </p:nvCxnSpPr>
        <p:spPr>
          <a:xfrm flipV="1">
            <a:off x="4735272" y="2942091"/>
            <a:ext cx="947213" cy="6785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7" idx="7"/>
            <a:endCxn id="5" idx="1"/>
          </p:cNvCxnSpPr>
          <p:nvPr/>
        </p:nvCxnSpPr>
        <p:spPr>
          <a:xfrm>
            <a:off x="3325669" y="2465669"/>
            <a:ext cx="235681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2"/>
            <a:endCxn id="7" idx="6"/>
          </p:cNvCxnSpPr>
          <p:nvPr/>
        </p:nvCxnSpPr>
        <p:spPr>
          <a:xfrm flipH="1">
            <a:off x="3418716" y="2703879"/>
            <a:ext cx="217072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513611" y="4690244"/>
            <a:ext cx="52161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Hidden States</a:t>
            </a:r>
            <a:r>
              <a:rPr lang="en-US" b="1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start</a:t>
            </a:r>
            <a:r>
              <a:rPr lang="en-US" dirty="0" smtClean="0"/>
              <a:t>: fake start state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A</a:t>
            </a:r>
            <a:r>
              <a:rPr lang="en-US" dirty="0" smtClean="0"/>
              <a:t>: The price of Coke and Pepsi are the same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R</a:t>
            </a:r>
            <a:r>
              <a:rPr lang="en-US" dirty="0" smtClean="0"/>
              <a:t>: “Red sale”: Coke is on sale (cheaper than Pepsi)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B</a:t>
            </a:r>
            <a:r>
              <a:rPr lang="en-US" dirty="0" smtClean="0"/>
              <a:t>: “Blue sale”: Pepsi is on sale (cheaper than Coke)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6288918" y="4906493"/>
            <a:ext cx="12000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Emissions</a:t>
            </a:r>
            <a:r>
              <a:rPr lang="en-US" b="1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C</a:t>
            </a:r>
            <a:r>
              <a:rPr lang="en-US" dirty="0" smtClean="0"/>
              <a:t>: Coke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P</a:t>
            </a:r>
            <a:r>
              <a:rPr lang="en-US" dirty="0" smtClean="0"/>
              <a:t>: Pepsi</a:t>
            </a:r>
            <a:endParaRPr lang="en-US" dirty="0"/>
          </a:p>
        </p:txBody>
      </p:sp>
      <p:sp>
        <p:nvSpPr>
          <p:cNvPr id="102" name="TextBox 101"/>
          <p:cNvSpPr txBox="1"/>
          <p:nvPr/>
        </p:nvSpPr>
        <p:spPr>
          <a:xfrm>
            <a:off x="3543563" y="1596462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0.6</a:t>
            </a:r>
            <a:endParaRPr lang="en-US" sz="16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526221" y="188640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033362" y="1584461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0.3</a:t>
            </a:r>
            <a:endParaRPr lang="en-US" sz="16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775221" y="1765739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0.2</a:t>
            </a:r>
            <a:endParaRPr lang="en-US" sz="1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4840995" y="2672577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0.4</a:t>
            </a:r>
            <a:endParaRPr lang="en-US" sz="1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711069" y="2168235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0.7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748606" y="2953209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196540" y="3428827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115" name="TextBox 114"/>
          <p:cNvSpPr txBox="1"/>
          <p:nvPr/>
        </p:nvSpPr>
        <p:spPr>
          <a:xfrm>
            <a:off x="5280791" y="3455121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0.3</a:t>
            </a:r>
            <a:endParaRPr 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817335" y="3011131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0.8</a:t>
            </a:r>
            <a:endParaRPr lang="en-US" sz="1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902572" y="177210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0.3</a:t>
            </a:r>
            <a:endParaRPr lang="en-US" sz="1600" dirty="0"/>
          </a:p>
        </p:txBody>
      </p:sp>
      <p:sp>
        <p:nvSpPr>
          <p:cNvPr id="136" name="TextBox 135"/>
          <p:cNvSpPr txBox="1"/>
          <p:nvPr/>
        </p:nvSpPr>
        <p:spPr>
          <a:xfrm>
            <a:off x="5063171" y="394965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0.1</a:t>
            </a:r>
            <a:endParaRPr lang="en-US" sz="1600" dirty="0"/>
          </a:p>
        </p:txBody>
      </p:sp>
      <p:sp>
        <p:nvSpPr>
          <p:cNvPr id="138" name="Arc 137"/>
          <p:cNvSpPr/>
          <p:nvPr/>
        </p:nvSpPr>
        <p:spPr>
          <a:xfrm>
            <a:off x="4769226" y="3912931"/>
            <a:ext cx="293945" cy="282850"/>
          </a:xfrm>
          <a:prstGeom prst="arc">
            <a:avLst>
              <a:gd name="adj1" fmla="val 13832673"/>
              <a:gd name="adj2" fmla="val 10593692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Arc 138"/>
          <p:cNvSpPr/>
          <p:nvPr/>
        </p:nvSpPr>
        <p:spPr>
          <a:xfrm rot="13867873">
            <a:off x="2828605" y="2132230"/>
            <a:ext cx="293945" cy="282850"/>
          </a:xfrm>
          <a:prstGeom prst="arc">
            <a:avLst>
              <a:gd name="adj1" fmla="val 13832673"/>
              <a:gd name="adj2" fmla="val 10593692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Arc 139"/>
          <p:cNvSpPr/>
          <p:nvPr/>
        </p:nvSpPr>
        <p:spPr>
          <a:xfrm rot="16541764">
            <a:off x="5955499" y="2129521"/>
            <a:ext cx="293945" cy="282850"/>
          </a:xfrm>
          <a:prstGeom prst="arc">
            <a:avLst>
              <a:gd name="adj1" fmla="val 13832673"/>
              <a:gd name="adj2" fmla="val 10593692"/>
            </a:avLst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 rot="16200000">
            <a:off x="3960422" y="4075358"/>
            <a:ext cx="1008292" cy="1051797"/>
            <a:chOff x="2167965" y="2241193"/>
            <a:chExt cx="798240" cy="883008"/>
          </a:xfrm>
        </p:grpSpPr>
        <p:sp>
          <p:nvSpPr>
            <p:cNvPr id="36" name="Rectangle 35"/>
            <p:cNvSpPr/>
            <p:nvPr/>
          </p:nvSpPr>
          <p:spPr>
            <a:xfrm rot="5400000">
              <a:off x="2173034" y="2236124"/>
              <a:ext cx="304800" cy="31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/>
                <a:t>C</a:t>
              </a:r>
              <a:endParaRPr lang="en-US" sz="2000" b="1" dirty="0"/>
            </a:p>
          </p:txBody>
        </p:sp>
        <p:sp>
          <p:nvSpPr>
            <p:cNvPr id="37" name="Rectangle 36"/>
            <p:cNvSpPr/>
            <p:nvPr/>
          </p:nvSpPr>
          <p:spPr>
            <a:xfrm rot="5400000">
              <a:off x="2173035" y="2814332"/>
              <a:ext cx="304800" cy="31493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P</a:t>
              </a:r>
            </a:p>
          </p:txBody>
        </p:sp>
        <p:cxnSp>
          <p:nvCxnSpPr>
            <p:cNvPr id="38" name="Straight Arrow Connector 37"/>
            <p:cNvCxnSpPr>
              <a:stCxn id="6" idx="3"/>
              <a:endCxn id="36" idx="0"/>
            </p:cNvCxnSpPr>
            <p:nvPr/>
          </p:nvCxnSpPr>
          <p:spPr>
            <a:xfrm rot="5400000" flipH="1">
              <a:off x="2654956" y="2221540"/>
              <a:ext cx="139195" cy="48330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37" idx="0"/>
            </p:cNvCxnSpPr>
            <p:nvPr/>
          </p:nvCxnSpPr>
          <p:spPr>
            <a:xfrm rot="5400000">
              <a:off x="2609298" y="2693008"/>
              <a:ext cx="152399" cy="405187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xtBox 149"/>
          <p:cNvSpPr txBox="1"/>
          <p:nvPr/>
        </p:nvSpPr>
        <p:spPr>
          <a:xfrm>
            <a:off x="2287348" y="2069562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0.6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309354" y="264427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0.4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395656" y="2124434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0.5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363814" y="2706765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0.5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771901" y="4351690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0.1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638862" y="4340878"/>
            <a:ext cx="444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0.9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5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Finding the most likely trajectory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a HMM and a sequence of observables: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determine the most likely sequence of states that generated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,x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,…,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baseline="-25000" dirty="0" err="1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n-US" sz="9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S*	= (s*</a:t>
            </a:r>
            <a:r>
              <a:rPr lang="en-US" baseline="-25000" dirty="0" smtClean="0"/>
              <a:t>1</a:t>
            </a:r>
            <a:r>
              <a:rPr lang="en-US" dirty="0" smtClean="0"/>
              <a:t>,s*</a:t>
            </a:r>
            <a:r>
              <a:rPr lang="en-US" baseline="-25000" dirty="0" smtClean="0"/>
              <a:t>2</a:t>
            </a:r>
            <a:r>
              <a:rPr lang="en-US" dirty="0" smtClean="0"/>
              <a:t>,…,s*</a:t>
            </a:r>
            <a:r>
              <a:rPr lang="en-US" baseline="-25000" dirty="0" smtClean="0"/>
              <a:t>L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</a:t>
            </a:r>
            <a:r>
              <a:rPr lang="en-US" dirty="0" err="1"/>
              <a:t>argmax</a:t>
            </a:r>
            <a:r>
              <a:rPr lang="en-US" dirty="0"/>
              <a:t> p( s</a:t>
            </a:r>
            <a:r>
              <a:rPr lang="en-US" baseline="-25000" dirty="0"/>
              <a:t>1</a:t>
            </a:r>
            <a:r>
              <a:rPr lang="en-US" dirty="0"/>
              <a:t>,s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/>
              <a:t>|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L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baseline="-25000" dirty="0"/>
              <a:t>	</a:t>
            </a:r>
            <a:r>
              <a:rPr lang="en-US" dirty="0" smtClean="0"/>
              <a:t>   </a:t>
            </a:r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,…,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L</a:t>
            </a:r>
            <a:endParaRPr lang="en-US" sz="2800" baseline="-25000" dirty="0" smtClean="0"/>
          </a:p>
          <a:p>
            <a:pPr marL="0" indent="0">
              <a:lnSpc>
                <a:spcPct val="50000"/>
              </a:lnSpc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	= </a:t>
            </a:r>
            <a:r>
              <a:rPr lang="en-US" dirty="0" err="1"/>
              <a:t>argmax</a:t>
            </a:r>
            <a:r>
              <a:rPr lang="en-US" dirty="0"/>
              <a:t> p( s</a:t>
            </a:r>
            <a:r>
              <a:rPr lang="en-US" baseline="-25000" dirty="0"/>
              <a:t>1</a:t>
            </a:r>
            <a:r>
              <a:rPr lang="en-US" dirty="0"/>
              <a:t>,s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 smtClean="0"/>
              <a:t>)/p(x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L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 smtClean="0"/>
              <a:t>	   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2</a:t>
            </a:r>
            <a:r>
              <a:rPr lang="en-US" sz="2800" dirty="0"/>
              <a:t>,…,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L</a:t>
            </a:r>
            <a:endParaRPr lang="en-US" sz="2800" baseline="-25000" dirty="0"/>
          </a:p>
          <a:p>
            <a:pPr marL="0" indent="0">
              <a:lnSpc>
                <a:spcPct val="50000"/>
              </a:lnSpc>
              <a:buNone/>
            </a:pPr>
            <a:endParaRPr lang="en-US" dirty="0"/>
          </a:p>
          <a:p>
            <a:pPr marL="0" indent="0">
              <a:lnSpc>
                <a:spcPct val="50000"/>
              </a:lnSpc>
              <a:buNone/>
            </a:pPr>
            <a:r>
              <a:rPr lang="en-US" dirty="0" smtClean="0"/>
              <a:t>	= </a:t>
            </a:r>
            <a:r>
              <a:rPr lang="en-US" dirty="0" err="1" smtClean="0"/>
              <a:t>argmax</a:t>
            </a:r>
            <a:r>
              <a:rPr lang="en-US" dirty="0" smtClean="0"/>
              <a:t> p( 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/>
              <a:t>,…,</a:t>
            </a:r>
            <a:r>
              <a:rPr lang="en-US" dirty="0" err="1" smtClean="0"/>
              <a:t>s</a:t>
            </a:r>
            <a:r>
              <a:rPr lang="en-US" baseline="-25000" dirty="0" err="1" smtClean="0"/>
              <a:t>L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L</a:t>
            </a:r>
            <a:r>
              <a:rPr lang="en-US" dirty="0" smtClean="0"/>
              <a:t> 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   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2</a:t>
            </a:r>
            <a:r>
              <a:rPr lang="en-US" sz="2800" dirty="0"/>
              <a:t>,…,</a:t>
            </a:r>
            <a:r>
              <a:rPr lang="en-US" sz="2800" dirty="0" err="1"/>
              <a:t>s</a:t>
            </a:r>
            <a:r>
              <a:rPr lang="en-US" sz="2800" baseline="-25000" dirty="0" err="1"/>
              <a:t>L</a:t>
            </a: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22016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5867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50000"/>
              </a:lnSpc>
              <a:buNone/>
            </a:pPr>
            <a:r>
              <a:rPr lang="en-US" dirty="0"/>
              <a:t>= </a:t>
            </a:r>
            <a:r>
              <a:rPr lang="en-US" dirty="0" err="1"/>
              <a:t>argmax</a:t>
            </a:r>
            <a:r>
              <a:rPr lang="en-US" dirty="0"/>
              <a:t> p( s</a:t>
            </a:r>
            <a:r>
              <a:rPr lang="en-US" baseline="-25000" dirty="0"/>
              <a:t>1</a:t>
            </a:r>
            <a:r>
              <a:rPr lang="en-US" dirty="0"/>
              <a:t>,s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s</a:t>
            </a:r>
            <a:r>
              <a:rPr lang="en-US" baseline="-25000" dirty="0" err="1"/>
              <a:t>L</a:t>
            </a:r>
            <a:r>
              <a:rPr lang="en-US" dirty="0"/>
              <a:t>; 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err="1"/>
              <a:t>x</a:t>
            </a:r>
            <a:r>
              <a:rPr lang="en-US" baseline="-25000" dirty="0" err="1"/>
              <a:t>L</a:t>
            </a:r>
            <a:r>
              <a:rPr lang="en-US" dirty="0"/>
              <a:t> 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 smtClean="0"/>
              <a:t>   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2</a:t>
            </a:r>
            <a:r>
              <a:rPr lang="en-US" sz="2800" dirty="0"/>
              <a:t>,…,</a:t>
            </a:r>
            <a:r>
              <a:rPr lang="en-US" sz="2800" dirty="0" err="1"/>
              <a:t>s</a:t>
            </a:r>
            <a:r>
              <a:rPr lang="en-US" sz="2800" baseline="-25000" dirty="0" err="1"/>
              <a:t>L</a:t>
            </a:r>
            <a:endParaRPr lang="en-US" sz="2800" baseline="-25000" dirty="0"/>
          </a:p>
          <a:p>
            <a:pPr marL="0" indent="0">
              <a:lnSpc>
                <a:spcPct val="50000"/>
              </a:lnSpc>
              <a:buNone/>
            </a:pPr>
            <a:r>
              <a:rPr lang="en-US" dirty="0"/>
              <a:t>= </a:t>
            </a:r>
            <a:r>
              <a:rPr lang="en-US" dirty="0" err="1"/>
              <a:t>argmax</a:t>
            </a:r>
            <a:r>
              <a:rPr lang="en-US" dirty="0"/>
              <a:t> </a:t>
            </a:r>
            <a:r>
              <a:rPr lang="en-US" dirty="0" smtClean="0"/>
              <a:t>p(s</a:t>
            </a:r>
            <a:r>
              <a:rPr lang="en-US" baseline="-25000" dirty="0" smtClean="0"/>
              <a:t>1</a:t>
            </a:r>
            <a:r>
              <a:rPr lang="en-US" dirty="0" smtClean="0"/>
              <a:t>,s</a:t>
            </a:r>
            <a:r>
              <a:rPr lang="en-US" baseline="-25000" dirty="0" smtClean="0"/>
              <a:t>2</a:t>
            </a:r>
            <a:r>
              <a:rPr lang="en-US" dirty="0"/>
              <a:t>,…,</a:t>
            </a:r>
            <a:r>
              <a:rPr lang="en-US" dirty="0" smtClean="0"/>
              <a:t>s</a:t>
            </a:r>
            <a:r>
              <a:rPr lang="en-US" baseline="-25000" dirty="0" smtClean="0"/>
              <a:t>L-1</a:t>
            </a:r>
            <a:r>
              <a:rPr lang="en-US" dirty="0" smtClean="0"/>
              <a:t>; 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,x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dirty="0" smtClean="0"/>
              <a:t>x</a:t>
            </a:r>
            <a:r>
              <a:rPr lang="en-US" baseline="-25000" dirty="0" smtClean="0"/>
              <a:t>L-1</a:t>
            </a:r>
            <a:r>
              <a:rPr lang="en-US" dirty="0" smtClean="0"/>
              <a:t>)p(s</a:t>
            </a:r>
            <a:r>
              <a:rPr lang="en-US" baseline="-25000" dirty="0" smtClean="0"/>
              <a:t>L</a:t>
            </a:r>
            <a:r>
              <a:rPr lang="en-US" dirty="0" smtClean="0"/>
              <a:t>|s</a:t>
            </a:r>
            <a:r>
              <a:rPr lang="en-US" baseline="-25000" dirty="0" smtClean="0"/>
              <a:t>L-1</a:t>
            </a:r>
            <a:r>
              <a:rPr lang="en-US" dirty="0" smtClean="0"/>
              <a:t>)p(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L</a:t>
            </a:r>
            <a:r>
              <a:rPr lang="en-US" dirty="0" err="1" smtClean="0"/>
              <a:t>|s</a:t>
            </a:r>
            <a:r>
              <a:rPr lang="en-US" baseline="-25000" dirty="0" err="1" smtClean="0"/>
              <a:t>L</a:t>
            </a:r>
            <a:r>
              <a:rPr lang="en-US" sz="2800" dirty="0" smtClean="0"/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,s</a:t>
            </a:r>
            <a:r>
              <a:rPr lang="en-US" sz="2800" baseline="-25000" dirty="0" smtClean="0"/>
              <a:t>2</a:t>
            </a:r>
            <a:r>
              <a:rPr lang="en-US" sz="2800" dirty="0"/>
              <a:t>,…,</a:t>
            </a:r>
            <a:r>
              <a:rPr lang="en-US" sz="2800" dirty="0" err="1" smtClean="0"/>
              <a:t>s</a:t>
            </a:r>
            <a:r>
              <a:rPr lang="en-US" sz="2800" baseline="-25000" dirty="0" err="1" smtClean="0"/>
              <a:t>L</a:t>
            </a:r>
            <a:endParaRPr lang="en-US" sz="2800" baseline="-250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This inspires a recursive formulation of S*. </a:t>
            </a:r>
          </a:p>
          <a:p>
            <a:pPr marL="0" indent="0">
              <a:buNone/>
            </a:pP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Viterbi’s idea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 This can be calculated using dynamic programming.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v(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k,t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max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p(s</a:t>
            </a:r>
            <a:r>
              <a:rPr lang="en-US" baseline="-25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,..,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= k ; x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,..,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x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 </a:t>
            </a:r>
          </a:p>
          <a:p>
            <a:pPr marL="0" indent="0">
              <a:buNone/>
            </a:pPr>
            <a:endParaRPr lang="en-US" sz="8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Times New Roman" pitchFamily="18" charset="0"/>
              </a:rPr>
              <a:t>that is, </a:t>
            </a:r>
            <a:r>
              <a:rPr lang="en-US" sz="2400" i="1" dirty="0" smtClean="0">
                <a:cs typeface="Times New Roman" pitchFamily="18" charset="0"/>
              </a:rPr>
              <a:t>the probability of </a:t>
            </a:r>
            <a:r>
              <a:rPr lang="en-US" sz="2400" i="1" dirty="0">
                <a:cs typeface="Times New Roman" pitchFamily="18" charset="0"/>
              </a:rPr>
              <a:t>a most probable path up to </a:t>
            </a:r>
            <a:r>
              <a:rPr lang="en-US" sz="2400" i="1" dirty="0" smtClean="0">
                <a:cs typeface="Times New Roman" pitchFamily="18" charset="0"/>
              </a:rPr>
              <a:t>time t that ends on state k</a:t>
            </a:r>
            <a:r>
              <a:rPr lang="en-US" sz="2400" dirty="0" smtClean="0">
                <a:cs typeface="Times New Roman" pitchFamily="18" charset="0"/>
              </a:rPr>
              <a:t>. By the above derivation: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>
                <a:cs typeface="Times New Roman" pitchFamily="18" charset="0"/>
              </a:rPr>
              <a:t>v(</a:t>
            </a:r>
            <a:r>
              <a:rPr lang="en-US" dirty="0" err="1">
                <a:cs typeface="Times New Roman" pitchFamily="18" charset="0"/>
              </a:rPr>
              <a:t>k,t</a:t>
            </a:r>
            <a:r>
              <a:rPr lang="en-US" dirty="0" smtClean="0">
                <a:cs typeface="Times New Roman" pitchFamily="18" charset="0"/>
              </a:rPr>
              <a:t>) = max </a:t>
            </a:r>
            <a:r>
              <a:rPr lang="en-US" dirty="0">
                <a:cs typeface="Times New Roman" pitchFamily="18" charset="0"/>
              </a:rPr>
              <a:t>p(s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,..,</a:t>
            </a:r>
            <a:r>
              <a:rPr lang="en-US" dirty="0" smtClean="0">
                <a:cs typeface="Times New Roman" pitchFamily="18" charset="0"/>
              </a:rPr>
              <a:t>s</a:t>
            </a:r>
            <a:r>
              <a:rPr lang="en-US" baseline="-25000" dirty="0" smtClean="0">
                <a:cs typeface="Times New Roman" pitchFamily="18" charset="0"/>
              </a:rPr>
              <a:t>t-1</a:t>
            </a:r>
            <a:r>
              <a:rPr lang="en-US" dirty="0" smtClean="0">
                <a:cs typeface="Times New Roman" pitchFamily="18" charset="0"/>
              </a:rPr>
              <a:t>; </a:t>
            </a:r>
            <a:r>
              <a:rPr lang="en-US" dirty="0">
                <a:cs typeface="Times New Roman" pitchFamily="18" charset="0"/>
              </a:rPr>
              <a:t>x</a:t>
            </a:r>
            <a:r>
              <a:rPr lang="en-US" baseline="-25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,..,</a:t>
            </a:r>
            <a:r>
              <a:rPr lang="en-US" dirty="0" smtClean="0">
                <a:cs typeface="Times New Roman" pitchFamily="18" charset="0"/>
              </a:rPr>
              <a:t>x</a:t>
            </a:r>
            <a:r>
              <a:rPr lang="en-US" baseline="-25000" dirty="0" smtClean="0">
                <a:cs typeface="Times New Roman" pitchFamily="18" charset="0"/>
              </a:rPr>
              <a:t>t-1</a:t>
            </a:r>
            <a:r>
              <a:rPr lang="en-US" dirty="0" smtClean="0">
                <a:cs typeface="Times New Roman" pitchFamily="18" charset="0"/>
              </a:rPr>
              <a:t>)</a:t>
            </a:r>
            <a:r>
              <a:rPr lang="en-US" dirty="0" smtClean="0"/>
              <a:t>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=k|s</a:t>
            </a:r>
            <a:r>
              <a:rPr lang="en-US" baseline="-25000" dirty="0" smtClean="0"/>
              <a:t>t-1</a:t>
            </a:r>
            <a:r>
              <a:rPr lang="en-US" dirty="0" smtClean="0"/>
              <a:t>)p(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err="1" smtClean="0"/>
              <a:t>|s</a:t>
            </a:r>
            <a:r>
              <a:rPr lang="en-US" baseline="-25000" dirty="0" err="1" smtClean="0"/>
              <a:t>t</a:t>
            </a:r>
            <a:r>
              <a:rPr lang="en-US" sz="2800" dirty="0" smtClean="0"/>
              <a:t>=k)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= </a:t>
            </a:r>
            <a:r>
              <a:rPr lang="en-US" dirty="0">
                <a:cs typeface="Times New Roman" pitchFamily="18" charset="0"/>
              </a:rPr>
              <a:t>max </a:t>
            </a:r>
            <a:r>
              <a:rPr lang="en-US" dirty="0" smtClean="0">
                <a:cs typeface="Times New Roman" pitchFamily="18" charset="0"/>
              </a:rPr>
              <a:t>v(j,t-1)</a:t>
            </a:r>
            <a:r>
              <a:rPr lang="en-US" dirty="0" smtClean="0"/>
              <a:t>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k|s</a:t>
            </a:r>
            <a:r>
              <a:rPr lang="en-US" baseline="-25000" dirty="0" err="1" smtClean="0"/>
              <a:t>j</a:t>
            </a:r>
            <a:r>
              <a:rPr lang="en-US" dirty="0" smtClean="0"/>
              <a:t>)p(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err="1" smtClean="0"/>
              <a:t>|s</a:t>
            </a:r>
            <a:r>
              <a:rPr lang="en-US" baseline="-25000" dirty="0" err="1" smtClean="0"/>
              <a:t>t</a:t>
            </a:r>
            <a:r>
              <a:rPr lang="en-US" sz="2800" dirty="0" smtClean="0"/>
              <a:t>=k)</a:t>
            </a:r>
          </a:p>
          <a:p>
            <a:pPr marL="0" indent="0">
              <a:lnSpc>
                <a:spcPts val="1000"/>
              </a:lnSpc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   j 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>
                <a:cs typeface="Times New Roman" pitchFamily="18" charset="0"/>
              </a:rPr>
              <a:t>= </a:t>
            </a:r>
            <a:r>
              <a:rPr lang="en-US" dirty="0" smtClean="0"/>
              <a:t>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err="1" smtClean="0"/>
              <a:t>|s</a:t>
            </a:r>
            <a:r>
              <a:rPr lang="en-US" baseline="-25000" dirty="0" err="1" smtClean="0"/>
              <a:t>t</a:t>
            </a:r>
            <a:r>
              <a:rPr lang="en-US" sz="2800" dirty="0" smtClean="0"/>
              <a:t>=k) </a:t>
            </a:r>
            <a:r>
              <a:rPr lang="en-US" dirty="0" smtClean="0">
                <a:cs typeface="Times New Roman" pitchFamily="18" charset="0"/>
              </a:rPr>
              <a:t>max v(j,t-1)</a:t>
            </a:r>
            <a:r>
              <a:rPr lang="en-US" dirty="0" smtClean="0"/>
              <a:t>p(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t</a:t>
            </a:r>
            <a:r>
              <a:rPr lang="en-US" dirty="0" smtClean="0"/>
              <a:t>=</a:t>
            </a:r>
            <a:r>
              <a:rPr lang="en-US" dirty="0" err="1" smtClean="0"/>
              <a:t>k|s</a:t>
            </a:r>
            <a:r>
              <a:rPr lang="en-US" baseline="-25000" dirty="0" err="1" smtClean="0"/>
              <a:t>j</a:t>
            </a:r>
            <a:r>
              <a:rPr lang="en-US" dirty="0" smtClean="0"/>
              <a:t>)</a:t>
            </a:r>
            <a:endParaRPr lang="en-US" sz="2800" dirty="0"/>
          </a:p>
          <a:p>
            <a:pPr marL="0" indent="0">
              <a:lnSpc>
                <a:spcPts val="1000"/>
              </a:lnSpc>
              <a:buNone/>
            </a:pPr>
            <a:r>
              <a:rPr lang="en-US" sz="2800" dirty="0"/>
              <a:t>	        </a:t>
            </a:r>
            <a:r>
              <a:rPr lang="en-US" sz="2800" dirty="0" smtClean="0"/>
              <a:t>                    j 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rot="16200000">
            <a:off x="3886200" y="-228600"/>
            <a:ext cx="457200" cy="3962400"/>
          </a:xfrm>
          <a:prstGeom prst="leftBrace">
            <a:avLst>
              <a:gd name="adj1" fmla="val 8333"/>
              <a:gd name="adj2" fmla="val 50271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Viterbi’s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669585"/>
              </p:ext>
            </p:extLst>
          </p:nvPr>
        </p:nvGraphicFramePr>
        <p:xfrm>
          <a:off x="413737" y="2209800"/>
          <a:ext cx="8077200" cy="2820846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09600"/>
                <a:gridCol w="381000"/>
                <a:gridCol w="3855720"/>
                <a:gridCol w="1615440"/>
                <a:gridCol w="1615440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19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371600"/>
            <a:ext cx="671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most likely path </a:t>
            </a:r>
            <a:r>
              <a:rPr lang="en-US" dirty="0"/>
              <a:t>S</a:t>
            </a:r>
            <a:r>
              <a:rPr lang="en-US" dirty="0" smtClean="0"/>
              <a:t>*= (s*</a:t>
            </a:r>
            <a:r>
              <a:rPr lang="en-US" baseline="-25000" dirty="0" smtClean="0"/>
              <a:t>1</a:t>
            </a:r>
            <a:r>
              <a:rPr lang="en-US" dirty="0" smtClean="0"/>
              <a:t>,s*</a:t>
            </a:r>
            <a:r>
              <a:rPr lang="en-US" baseline="-25000" dirty="0" smtClean="0"/>
              <a:t>2</a:t>
            </a:r>
            <a:r>
              <a:rPr lang="en-US" dirty="0" smtClean="0"/>
              <a:t>,s*</a:t>
            </a:r>
            <a:r>
              <a:rPr lang="en-US" baseline="-25000" dirty="0" smtClean="0"/>
              <a:t>3</a:t>
            </a:r>
            <a:r>
              <a:rPr lang="en-US" dirty="0" smtClean="0"/>
              <a:t>) that generated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3</a:t>
            </a:r>
            <a:r>
              <a:rPr lang="en-US" dirty="0" smtClean="0"/>
              <a:t>= CPC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08297" y="5181600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initialization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338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Viterbi’s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367480"/>
              </p:ext>
            </p:extLst>
          </p:nvPr>
        </p:nvGraphicFramePr>
        <p:xfrm>
          <a:off x="457200" y="2133600"/>
          <a:ext cx="8077200" cy="3657600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09600"/>
                <a:gridCol w="381000"/>
                <a:gridCol w="3855720"/>
                <a:gridCol w="1615440"/>
                <a:gridCol w="1615440"/>
              </a:tblGrid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= 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217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</a:tr>
              <a:tr h="9115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p(</a:t>
                      </a:r>
                      <a:r>
                        <a:rPr lang="en-US" dirty="0" err="1" smtClean="0"/>
                        <a:t>x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dirty="0" err="1" smtClean="0"/>
                        <a:t>|s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sz="1600" dirty="0" smtClean="0"/>
                        <a:t>=k) </a:t>
                      </a:r>
                      <a:r>
                        <a:rPr lang="en-US" dirty="0" smtClean="0">
                          <a:cs typeface="Times New Roman" pitchFamily="18" charset="0"/>
                        </a:rPr>
                        <a:t>max </a:t>
                      </a:r>
                      <a:r>
                        <a:rPr lang="en-US" baseline="-25000" dirty="0" smtClean="0">
                          <a:cs typeface="Times New Roman" pitchFamily="18" charset="0"/>
                        </a:rPr>
                        <a:t>j</a:t>
                      </a:r>
                      <a:r>
                        <a:rPr lang="en-US" dirty="0" smtClean="0">
                          <a:cs typeface="Times New Roman" pitchFamily="18" charset="0"/>
                        </a:rPr>
                        <a:t> v(j,t-1)</a:t>
                      </a:r>
                      <a:r>
                        <a:rPr lang="en-US" dirty="0" smtClean="0"/>
                        <a:t>p(</a:t>
                      </a:r>
                      <a:r>
                        <a:rPr lang="en-US" dirty="0" err="1" smtClean="0"/>
                        <a:t>s</a:t>
                      </a:r>
                      <a:r>
                        <a:rPr lang="en-US" baseline="-25000" dirty="0" err="1" smtClean="0"/>
                        <a:t>t</a:t>
                      </a:r>
                      <a:r>
                        <a:rPr lang="en-US" dirty="0" err="1" smtClean="0"/>
                        <a:t>|s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dirty="0" smtClean="0"/>
                        <a:t>)</a:t>
                      </a:r>
                      <a:endParaRPr lang="en-US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= p(C|A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600" dirty="0" smtClean="0"/>
                        <a:t>max</a:t>
                      </a:r>
                      <a:r>
                        <a:rPr lang="en-US" sz="1600" baseline="0" dirty="0" smtClean="0"/>
                        <a:t> {</a:t>
                      </a:r>
                      <a:r>
                        <a:rPr lang="en-US" sz="1600" dirty="0" smtClean="0">
                          <a:cs typeface="Times New Roman" pitchFamily="18" charset="0"/>
                        </a:rPr>
                        <a:t>v(start,0)</a:t>
                      </a:r>
                      <a:r>
                        <a:rPr lang="en-US" sz="1600" dirty="0" smtClean="0"/>
                        <a:t>p(</a:t>
                      </a:r>
                      <a:r>
                        <a:rPr lang="en-US" sz="1600" dirty="0" err="1" smtClean="0"/>
                        <a:t>A|start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400" dirty="0" smtClean="0"/>
                        <a:t>,  0,  0,  0}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600" dirty="0" smtClean="0"/>
                        <a:t>= p(C|A</a:t>
                      </a:r>
                      <a:r>
                        <a:rPr lang="en-US" sz="1400" dirty="0" smtClean="0"/>
                        <a:t>) </a:t>
                      </a:r>
                      <a:r>
                        <a:rPr lang="en-US" sz="1600" dirty="0" smtClean="0">
                          <a:cs typeface="Times New Roman" pitchFamily="18" charset="0"/>
                        </a:rPr>
                        <a:t>v(start,0)</a:t>
                      </a:r>
                      <a:r>
                        <a:rPr lang="en-US" sz="1600" dirty="0" smtClean="0"/>
                        <a:t>p(</a:t>
                      </a:r>
                      <a:r>
                        <a:rPr lang="en-US" sz="1600" dirty="0" err="1" smtClean="0"/>
                        <a:t>A|start</a:t>
                      </a:r>
                      <a:r>
                        <a:rPr lang="en-US" sz="1600" dirty="0" smtClean="0"/>
                        <a:t>)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dirty="0" smtClean="0"/>
                        <a:t>= 0.6</a:t>
                      </a:r>
                      <a:r>
                        <a:rPr lang="en-US" sz="1400" baseline="0" dirty="0" smtClean="0"/>
                        <a:t> *1*0.6 = 0.36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start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p(C|R)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v(start,0)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 0,  0,  0}</a:t>
                      </a:r>
                    </a:p>
                    <a:p>
                      <a:r>
                        <a:rPr lang="en-US" sz="1400" dirty="0" smtClean="0"/>
                        <a:t>= 0.9*1*0.1 = 0.09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start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p(C|B)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v(start,0)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 0,  0,  0}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0.5*1*0.3 = 0.15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start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371600"/>
            <a:ext cx="67186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most likely path </a:t>
            </a:r>
            <a:r>
              <a:rPr lang="en-US" dirty="0"/>
              <a:t>S</a:t>
            </a:r>
            <a:r>
              <a:rPr lang="en-US" dirty="0" smtClean="0"/>
              <a:t>*= (s*</a:t>
            </a:r>
            <a:r>
              <a:rPr lang="en-US" baseline="-25000" dirty="0" smtClean="0"/>
              <a:t>1</a:t>
            </a:r>
            <a:r>
              <a:rPr lang="en-US" dirty="0" smtClean="0"/>
              <a:t>,s*</a:t>
            </a:r>
            <a:r>
              <a:rPr lang="en-US" baseline="-25000" dirty="0" smtClean="0"/>
              <a:t>2</a:t>
            </a:r>
            <a:r>
              <a:rPr lang="en-US" dirty="0" smtClean="0"/>
              <a:t>,s*</a:t>
            </a:r>
            <a:r>
              <a:rPr lang="en-US" baseline="-25000" dirty="0" smtClean="0"/>
              <a:t>3</a:t>
            </a:r>
            <a:r>
              <a:rPr lang="en-US" dirty="0" smtClean="0"/>
              <a:t>) that generated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3</a:t>
            </a:r>
            <a:r>
              <a:rPr lang="en-US" dirty="0" smtClean="0"/>
              <a:t>= CPC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Viterbi’s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289463"/>
              </p:ext>
            </p:extLst>
          </p:nvPr>
        </p:nvGraphicFramePr>
        <p:xfrm>
          <a:off x="304800" y="1792195"/>
          <a:ext cx="8305800" cy="443484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26853"/>
                <a:gridCol w="391783"/>
                <a:gridCol w="783566"/>
                <a:gridCol w="5876745"/>
                <a:gridCol w="626853"/>
              </a:tblGrid>
              <a:tr h="4712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=C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8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87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aseline="0" dirty="0" smtClean="0"/>
                        <a:t>0.36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start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=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v(j,t-1)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p(P|A)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v(A,1)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p(A|A),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v(R,1)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p(A|R),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v(B,1)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0.4* max{0,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0.36*0.2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 0.09*0.1,  0.15*0.4} = 0.4*0.072= 0.0288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A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start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v(j,t-1)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p(P|R)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v(A,1)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p(R|A),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v(R,1)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p(R|R),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v(B,1)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0.1* max{0,  0.36*0.1,  0.09*0.1,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0.15*0.3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 = 0.1*0.045= 0.0045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start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v(j,t-1)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p(P|B)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v(A,1)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p(B|A),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v(R,1)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p(B|R),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v(B,1)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0.5* max{0,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0.36*0.7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 0.09*0.8,  0.15*0.3} = 0.5*0.252= 0.126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A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7400" y="1143000"/>
            <a:ext cx="675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most likely path </a:t>
            </a:r>
            <a:r>
              <a:rPr lang="en-US" dirty="0"/>
              <a:t>S</a:t>
            </a:r>
            <a:r>
              <a:rPr lang="en-US" dirty="0" smtClean="0"/>
              <a:t>*= (s*</a:t>
            </a:r>
            <a:r>
              <a:rPr lang="en-US" baseline="-25000" dirty="0" smtClean="0"/>
              <a:t>1</a:t>
            </a:r>
            <a:r>
              <a:rPr lang="en-US" dirty="0" smtClean="0"/>
              <a:t>,s*</a:t>
            </a:r>
            <a:r>
              <a:rPr lang="en-US" baseline="-25000" dirty="0" smtClean="0"/>
              <a:t>2</a:t>
            </a:r>
            <a:r>
              <a:rPr lang="en-US" dirty="0" smtClean="0"/>
              <a:t>,s*</a:t>
            </a:r>
            <a:r>
              <a:rPr lang="en-US" baseline="-25000" dirty="0" smtClean="0"/>
              <a:t>3</a:t>
            </a:r>
            <a:r>
              <a:rPr lang="en-US" dirty="0" smtClean="0"/>
              <a:t>) that generated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3</a:t>
            </a:r>
            <a:r>
              <a:rPr lang="en-US" dirty="0" smtClean="0"/>
              <a:t>= CPC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9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Viterbi’s Algorithm - 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715012"/>
              </p:ext>
            </p:extLst>
          </p:nvPr>
        </p:nvGraphicFramePr>
        <p:xfrm>
          <a:off x="304800" y="1792195"/>
          <a:ext cx="8305800" cy="4434843"/>
        </p:xfrm>
        <a:graphic>
          <a:graphicData uri="http://schemas.openxmlformats.org/drawingml/2006/table">
            <a:tbl>
              <a:tblPr firstRow="1" firstCol="1">
                <a:tableStyleId>{69CF1AB2-1976-4502-BF36-3FF5EA218861}</a:tableStyleId>
              </a:tblPr>
              <a:tblGrid>
                <a:gridCol w="626853"/>
                <a:gridCol w="391783"/>
                <a:gridCol w="783566"/>
                <a:gridCol w="864798"/>
                <a:gridCol w="5638800"/>
              </a:tblGrid>
              <a:tr h="4712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 = C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 = P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=C</a:t>
                      </a:r>
                      <a:endParaRPr lang="en-US" dirty="0" smtClean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88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87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aseline="0" dirty="0" smtClean="0"/>
                        <a:t>0.36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start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0.0288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A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v(j,t-1)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p(C|A)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v(A,2)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p(A|A),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v(R,2)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p(A|R),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            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v(B,2)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p(A|B)}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0.6* max{0,  0.0288*0.2,  0.0045*0.1,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0.126*0.4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 = 0.6*0.0504= 0.03024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start</a:t>
                      </a:r>
                      <a:endParaRPr lang="en-US" sz="1600" dirty="0" smtClean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0.0045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v(j,t-1)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p(C|R)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v(A,2)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p(R|A),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v(R,2)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p(R|R),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v(B,2)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p(R|B)}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0.9* max{0,  0.0288*0.1,  0.0045*0.1,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0.126*0.3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 = 0.9*0.0378= 0.03402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19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Parent: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70C0"/>
                          </a:solidFill>
                        </a:rPr>
                        <a:t>start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A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=k)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max </a:t>
                      </a:r>
                      <a:r>
                        <a:rPr kumimoji="0" lang="en-US" sz="1400" b="0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 v(j,t-1)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|s</a:t>
                      </a:r>
                      <a:r>
                        <a:rPr kumimoji="0" lang="en-US" sz="1400" b="0" i="0" u="none" strike="noStrike" kern="1200" cap="none" spc="0" normalizeH="0" baseline="-2500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p(C|B) max {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v(start,1)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B|start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v(A,2)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p(B|A),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v(R,2)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p(B|R),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v(B,2)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p(B|B)}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= 0.5* max{0,  0.0288*0.7,  0.0045*0.8, 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0.126*0.3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} = 0.5*0.0378= 0.0189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Parent: B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7400" y="1143000"/>
            <a:ext cx="6757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Given: Coke/Pepsi HMM, and sequence of observations: CPC</a:t>
            </a:r>
          </a:p>
          <a:p>
            <a:r>
              <a:rPr lang="en-US" dirty="0" smtClean="0"/>
              <a:t>Find the most likely path </a:t>
            </a:r>
            <a:r>
              <a:rPr lang="en-US" dirty="0"/>
              <a:t>S</a:t>
            </a:r>
            <a:r>
              <a:rPr lang="en-US" dirty="0" smtClean="0"/>
              <a:t>*= (s*</a:t>
            </a:r>
            <a:r>
              <a:rPr lang="en-US" baseline="-25000" dirty="0" smtClean="0"/>
              <a:t>1</a:t>
            </a:r>
            <a:r>
              <a:rPr lang="en-US" dirty="0" smtClean="0"/>
              <a:t>,s*</a:t>
            </a:r>
            <a:r>
              <a:rPr lang="en-US" baseline="-25000" dirty="0" smtClean="0"/>
              <a:t>2</a:t>
            </a:r>
            <a:r>
              <a:rPr lang="en-US" dirty="0" smtClean="0"/>
              <a:t>,s*</a:t>
            </a:r>
            <a:r>
              <a:rPr lang="en-US" baseline="-25000" dirty="0" smtClean="0"/>
              <a:t>3</a:t>
            </a:r>
            <a:r>
              <a:rPr lang="en-US" dirty="0" smtClean="0"/>
              <a:t>) that generated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,x</a:t>
            </a:r>
            <a:r>
              <a:rPr lang="en-US" baseline="-25000" dirty="0" smtClean="0"/>
              <a:t>3</a:t>
            </a:r>
            <a:r>
              <a:rPr lang="en-US" dirty="0" smtClean="0"/>
              <a:t>= CPC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2306</Words>
  <Application>Microsoft Office PowerPoint</Application>
  <PresentationFormat>On-screen Show (4:3)</PresentationFormat>
  <Paragraphs>550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Viterbi, Forward, and Backward Algorithms for Hidden Markov Models</vt:lpstr>
      <vt:lpstr>Resources used for these slides</vt:lpstr>
      <vt:lpstr>HMM: Coke/Pepsi Example</vt:lpstr>
      <vt:lpstr>1. Finding the most likely trajectory</vt:lpstr>
      <vt:lpstr>PowerPoint Presentation</vt:lpstr>
      <vt:lpstr>Viterbi’s Algorithm - Example</vt:lpstr>
      <vt:lpstr>Viterbi’s Algorithm - Example</vt:lpstr>
      <vt:lpstr>Viterbi’s Algorithm - Example</vt:lpstr>
      <vt:lpstr>Viterbi’s Algorithm - Example</vt:lpstr>
      <vt:lpstr>Viterbi’s Algorithm - Example</vt:lpstr>
      <vt:lpstr>2. Calculating the probability of a sequence of observations</vt:lpstr>
      <vt:lpstr>PowerPoint Presentation</vt:lpstr>
      <vt:lpstr>Forward Algorithm - Example</vt:lpstr>
      <vt:lpstr>Forward Algorithm - Example</vt:lpstr>
      <vt:lpstr>Forward Algorithm - Example</vt:lpstr>
      <vt:lpstr>Forward Algorithm - Example</vt:lpstr>
      <vt:lpstr>Forward Algorithm - Example</vt:lpstr>
      <vt:lpstr>3. Calculating the probability of St = k given a sequence of observations</vt:lpstr>
      <vt:lpstr>PowerPoint Presentation</vt:lpstr>
      <vt:lpstr>Backward Algorithm - Example</vt:lpstr>
      <vt:lpstr>Backward Algorithm - Example</vt:lpstr>
      <vt:lpstr>Backward Algorithm - Example</vt:lpstr>
      <vt:lpstr>Backward Algorithm - Example</vt:lpstr>
      <vt:lpstr>3. (cont.) Using the Forward and Backward tables to calculate the probability of St = k given a sequence of observations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Viterbi, Forward, and Backward Algorithms for Hidden Markov Models</dc:title>
  <dc:creator>Carolina Ruiz</dc:creator>
  <cp:lastModifiedBy>Ruiz</cp:lastModifiedBy>
  <cp:revision>196</cp:revision>
  <dcterms:created xsi:type="dcterms:W3CDTF">2006-08-16T00:00:00Z</dcterms:created>
  <dcterms:modified xsi:type="dcterms:W3CDTF">2015-12-01T19:49:37Z</dcterms:modified>
</cp:coreProperties>
</file>