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9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9.xml" Type="http://schemas.openxmlformats.org/officeDocument/2006/relationships/slide" Id="rId15"/><Relationship Target="slides/slide8.xml" Type="http://schemas.openxmlformats.org/officeDocument/2006/relationships/slide" Id="rId14"/><Relationship Target="presProps.xml" Type="http://schemas.openxmlformats.org/officeDocument/2006/relationships/presProps" Id="rId2"/><Relationship Target="slides/slide6.xml" Type="http://schemas.openxmlformats.org/officeDocument/2006/relationships/slide" Id="rId12"/><Relationship Target="slides/slide7.xml" Type="http://schemas.openxmlformats.org/officeDocument/2006/relationships/slide" Id="rId13"/><Relationship Target="theme/theme1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4.xml" Type="http://schemas.openxmlformats.org/officeDocument/2006/relationships/slide" Id="rId10"/><Relationship Target="tableStyles.xml" Type="http://schemas.openxmlformats.org/officeDocument/2006/relationships/tableStyles" Id="rId3"/><Relationship Target="slides/slide5.xml" Type="http://schemas.openxmlformats.org/officeDocument/2006/relationships/slide" Id="rId11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2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0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0" marL="457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0" marL="6400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0" marL="457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0" marL="6400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8686800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0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0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0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0" marL="457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0" marL="6400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trike="noStrike" u="none" b="0" cap="none" baseline="0" sz="12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 indent="0" mar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(Peter)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strike="noStrike" u="none" b="0" cap="none" baseline="0" sz="1200" lang="en-US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(Peter)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(Peter)</a:t>
            </a:r>
          </a:p>
          <a:p>
            <a:pPr>
              <a:spcBef>
                <a:spcPts val="0"/>
              </a:spcBef>
              <a:buNone/>
            </a:pPr>
            <a:r>
              <a:rPr lang="en-US"/>
              <a:t>What needs to be done in order to meet the “needs”?</a:t>
            </a:r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(Christina)</a:t>
            </a:r>
          </a:p>
          <a:p>
            <a:pPr>
              <a:spcBef>
                <a:spcPts val="0"/>
              </a:spcBef>
              <a:buNone/>
            </a:pPr>
            <a:r>
              <a:rPr lang="en-US"/>
              <a:t>Progressing to the Doctor’s Office is in the form of a dialogue with the nurse</a:t>
            </a:r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5" name="Shape 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</a:rPr>
              <a:t>(Christina)</a:t>
            </a:r>
          </a:p>
          <a:p>
            <a:pPr rtl="0" lvl="0">
              <a:spcBef>
                <a:spcPts val="0"/>
              </a:spcBef>
              <a:buNone/>
            </a:pPr>
            <a:r>
              <a:rPr lang="en-US"/>
              <a:t>Progressing to the Doctor’s Office is in the form of a dialogue with the nurse</a:t>
            </a:r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(Adrian)</a:t>
            </a:r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</a:rPr>
              <a:t>(Adrian)</a:t>
            </a:r>
          </a:p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y="8686800" x="3886200"/>
            <a:ext cy="457200" cx="2971799"/>
          </a:xfrm>
          <a:prstGeom prst="rect">
            <a:avLst/>
          </a:prstGeom>
        </p:spPr>
        <p:txBody>
          <a:bodyPr bIns="45700" rIns="91425" lIns="91425" t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(Robert)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Add video of playtest - 2~3 min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-US"/>
              <a:t>Notes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End game/goal unclear?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Win/lose conditions?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Rotation? Multi-page magazines?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A bit text heavy, not much goal based gameplay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Tyler didn’t add much, no introduction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Trying to speed through info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Some pathing issues - 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+Good options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+Simple, to the point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Emphasize pain isn’t that bad</a:t>
            </a:r>
          </a:p>
          <a:p>
            <a:pPr>
              <a:spcBef>
                <a:spcPts val="0"/>
              </a:spcBef>
              <a:buNone/>
            </a:pPr>
            <a:r>
              <a:rPr lang="en-US"/>
              <a:t>Superhero friend?</a:t>
            </a:r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</a:rPr>
              <a:t>(Robert)</a:t>
            </a:r>
          </a:p>
          <a:p>
            <a:pPr>
              <a:spcBef>
                <a:spcPts val="0"/>
              </a:spcBef>
              <a:buNone/>
            </a:pPr>
            <a:r>
              <a:rPr lang="en-US"/>
              <a:t>Any questions?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strike="noStrike" u="none" b="0" cap="none" baseline="0" sz="1200" lang="en-US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y="152400" x="685800"/>
            <a:ext cy="8381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algn="l" rtl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y="1447800" x="685800"/>
            <a:ext cy="4572000" cx="3809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2" type="body"/>
          </p:nvPr>
        </p:nvSpPr>
        <p:spPr>
          <a:xfrm>
            <a:off y="1447800" x="4648200"/>
            <a:ext cy="4572000" cx="3809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y="6324600" x="1447800"/>
            <a:ext cy="4572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y="6324600" x="65532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trike="noStrike" u="none" b="0" cap="none" baseline="0" sz="14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indent="0" marL="0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y="44069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y="2906713" x="722312"/>
            <a:ext cy="15001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Arial"/>
              <a:buNone/>
              <a:defRPr/>
            </a:lvl1pPr>
            <a:lvl2pPr rtl="0" indent="0" marL="457200">
              <a:spcBef>
                <a:spcPts val="0"/>
              </a:spcBef>
              <a:buFont typeface="Arial"/>
              <a:buNone/>
              <a:defRPr/>
            </a:lvl2pPr>
            <a:lvl3pPr rtl="0" indent="0" marL="914400">
              <a:spcBef>
                <a:spcPts val="0"/>
              </a:spcBef>
              <a:buFont typeface="Arial"/>
              <a:buNone/>
              <a:defRPr/>
            </a:lvl3pPr>
            <a:lvl4pPr rtl="0" indent="0" marL="1371600">
              <a:spcBef>
                <a:spcPts val="0"/>
              </a:spcBef>
              <a:buFont typeface="Arial"/>
              <a:buNone/>
              <a:defRPr/>
            </a:lvl4pPr>
            <a:lvl5pPr rtl="0" indent="0" marL="1828800">
              <a:spcBef>
                <a:spcPts val="0"/>
              </a:spcBef>
              <a:buFont typeface="Arial"/>
              <a:buNone/>
              <a:defRPr/>
            </a:lvl5pPr>
            <a:lvl6pPr rtl="0" indent="0" marL="2286000">
              <a:spcBef>
                <a:spcPts val="0"/>
              </a:spcBef>
              <a:buFont typeface="Arial"/>
              <a:buNone/>
              <a:defRPr/>
            </a:lvl6pPr>
            <a:lvl7pPr rtl="0" indent="0" marL="2743200">
              <a:spcBef>
                <a:spcPts val="0"/>
              </a:spcBef>
              <a:buFont typeface="Arial"/>
              <a:buNone/>
              <a:defRPr/>
            </a:lvl7pPr>
            <a:lvl8pPr rtl="0" indent="0" marL="3200400">
              <a:spcBef>
                <a:spcPts val="0"/>
              </a:spcBef>
              <a:buFont typeface="Arial"/>
              <a:buNone/>
              <a:defRPr/>
            </a:lvl8pPr>
            <a:lvl9pPr rtl="0" indent="0" marL="365760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y="6324600" x="1447800"/>
            <a:ext cy="4572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y="6324600" x="65532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trike="noStrike" u="none" b="0" cap="none" baseline="0" sz="14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indent="0" marL="0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y="152400" x="685800"/>
            <a:ext cy="8381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algn="l" rtl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y="1447800" x="6858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spcAft>
                <a:spcPts val="0"/>
              </a:spcAft>
              <a:buClr>
                <a:srgbClr val="CC3333"/>
              </a:buClr>
              <a:buFont typeface="Noto Symbol"/>
              <a:buChar char="▪"/>
              <a:defRPr/>
            </a:lvl1pPr>
            <a:lvl2pPr algn="l" rtl="0" indent="-107950" marL="74295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Char char="•"/>
              <a:defRPr/>
            </a:lvl2pPr>
            <a:lvl3pPr algn="l" rtl="0" indent="-762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3pPr>
            <a:lvl4pPr algn="l" rtl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&gt;"/>
              <a:defRPr/>
            </a:lvl4pPr>
            <a:lvl5pPr algn="l" rtl="0" indent="-1016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algn="l" rtl="0" indent="-101600" marL="25146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algn="l" rtl="0" indent="-101600" marL="29718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algn="l" rtl="0" indent="-101600" marL="34290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algn="l" rtl="0" indent="-101600" marL="3886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y="6324600" x="1447800"/>
            <a:ext cy="4572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y="6324600" x="65532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trike="noStrike" u="none" b="0" cap="none" baseline="0" sz="14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indent="0" marL="0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 rot="5400000">
            <a:off y="2114550" x="4552949"/>
            <a:ext cy="1943100" cx="5867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algn="l" rtl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 rot="5400000">
            <a:off y="247650" x="590549"/>
            <a:ext cy="5676900" cx="5867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spcAft>
                <a:spcPts val="0"/>
              </a:spcAft>
              <a:buClr>
                <a:srgbClr val="CC3333"/>
              </a:buClr>
              <a:buFont typeface="Noto Symbol"/>
              <a:buChar char="▪"/>
              <a:defRPr/>
            </a:lvl1pPr>
            <a:lvl2pPr algn="l" rtl="0" indent="-107950" marL="74295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Char char="•"/>
              <a:defRPr/>
            </a:lvl2pPr>
            <a:lvl3pPr algn="l" rtl="0" indent="-762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3pPr>
            <a:lvl4pPr algn="l" rtl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&gt;"/>
              <a:defRPr/>
            </a:lvl4pPr>
            <a:lvl5pPr algn="l" rtl="0" indent="-1016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algn="l" rtl="0" indent="-101600" marL="25146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algn="l" rtl="0" indent="-101600" marL="29718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algn="l" rtl="0" indent="-101600" marL="34290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algn="l" rtl="0" indent="-101600" marL="3886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y="6324600" x="1447800"/>
            <a:ext cy="4572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y="6324600" x="65532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trike="noStrike" u="none" b="0" cap="none" baseline="0" sz="14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indent="0" marL="0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y="152400" x="685800"/>
            <a:ext cy="8381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algn="l" rtl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 rot="5400000">
            <a:off y="-152399" x="2285999"/>
            <a:ext cy="7772400" cx="4572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spcAft>
                <a:spcPts val="0"/>
              </a:spcAft>
              <a:buClr>
                <a:srgbClr val="CC3333"/>
              </a:buClr>
              <a:buFont typeface="Noto Symbol"/>
              <a:buChar char="▪"/>
              <a:defRPr/>
            </a:lvl1pPr>
            <a:lvl2pPr algn="l" rtl="0" indent="-107950" marL="74295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Char char="•"/>
              <a:defRPr/>
            </a:lvl2pPr>
            <a:lvl3pPr algn="l" rtl="0" indent="-762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3pPr>
            <a:lvl4pPr algn="l" rtl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&gt;"/>
              <a:defRPr/>
            </a:lvl4pPr>
            <a:lvl5pPr algn="l" rtl="0" indent="-1016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algn="l" rtl="0" indent="-101600" marL="25146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algn="l" rtl="0" indent="-101600" marL="29718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algn="l" rtl="0" indent="-101600" marL="34290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algn="l" rtl="0" indent="-101600" marL="3886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y="6324600" x="1447800"/>
            <a:ext cy="4572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y="6324600" x="65532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trike="noStrike" u="none" b="0" cap="none" baseline="0" sz="14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indent="0" marL="0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y="4800600" x="1792288"/>
            <a:ext cy="566737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5367337" x="1792288"/>
            <a:ext cy="804861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Arial"/>
              <a:buNone/>
              <a:defRPr/>
            </a:lvl1pPr>
            <a:lvl2pPr rtl="0" indent="0" marL="457200">
              <a:spcBef>
                <a:spcPts val="0"/>
              </a:spcBef>
              <a:buFont typeface="Arial"/>
              <a:buNone/>
              <a:defRPr/>
            </a:lvl2pPr>
            <a:lvl3pPr rtl="0" indent="0" marL="914400">
              <a:spcBef>
                <a:spcPts val="0"/>
              </a:spcBef>
              <a:buFont typeface="Arial"/>
              <a:buNone/>
              <a:defRPr/>
            </a:lvl3pPr>
            <a:lvl4pPr rtl="0" indent="0" marL="1371600">
              <a:spcBef>
                <a:spcPts val="0"/>
              </a:spcBef>
              <a:buFont typeface="Arial"/>
              <a:buNone/>
              <a:defRPr/>
            </a:lvl4pPr>
            <a:lvl5pPr rtl="0" indent="0" marL="1828800">
              <a:spcBef>
                <a:spcPts val="0"/>
              </a:spcBef>
              <a:buFont typeface="Arial"/>
              <a:buNone/>
              <a:defRPr/>
            </a:lvl5pPr>
            <a:lvl6pPr rtl="0" indent="0" marL="2286000">
              <a:spcBef>
                <a:spcPts val="0"/>
              </a:spcBef>
              <a:buFont typeface="Arial"/>
              <a:buNone/>
              <a:defRPr/>
            </a:lvl6pPr>
            <a:lvl7pPr rtl="0" indent="0" marL="2743200">
              <a:spcBef>
                <a:spcPts val="0"/>
              </a:spcBef>
              <a:buFont typeface="Arial"/>
              <a:buNone/>
              <a:defRPr/>
            </a:lvl7pPr>
            <a:lvl8pPr rtl="0" indent="0" marL="3200400">
              <a:spcBef>
                <a:spcPts val="0"/>
              </a:spcBef>
              <a:buFont typeface="Arial"/>
              <a:buNone/>
              <a:defRPr/>
            </a:lvl8pPr>
            <a:lvl9pPr rtl="0" indent="0" marL="365760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y="6324600" x="1447800"/>
            <a:ext cy="4572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y="6324600" x="65532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trike="noStrike" u="none" b="0" cap="none" baseline="0" sz="14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indent="0" marL="0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y="273050" x="457200"/>
            <a:ext cy="1162049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273050" x="3575050"/>
            <a:ext cy="5853112" cx="51117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y="1435100" x="457200"/>
            <a:ext cy="4691063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Arial"/>
              <a:buNone/>
              <a:defRPr/>
            </a:lvl1pPr>
            <a:lvl2pPr rtl="0" indent="0" marL="457200">
              <a:spcBef>
                <a:spcPts val="0"/>
              </a:spcBef>
              <a:buFont typeface="Arial"/>
              <a:buNone/>
              <a:defRPr/>
            </a:lvl2pPr>
            <a:lvl3pPr rtl="0" indent="0" marL="914400">
              <a:spcBef>
                <a:spcPts val="0"/>
              </a:spcBef>
              <a:buFont typeface="Arial"/>
              <a:buNone/>
              <a:defRPr/>
            </a:lvl3pPr>
            <a:lvl4pPr rtl="0" indent="0" marL="1371600">
              <a:spcBef>
                <a:spcPts val="0"/>
              </a:spcBef>
              <a:buFont typeface="Arial"/>
              <a:buNone/>
              <a:defRPr/>
            </a:lvl4pPr>
            <a:lvl5pPr rtl="0" indent="0" marL="1828800">
              <a:spcBef>
                <a:spcPts val="0"/>
              </a:spcBef>
              <a:buFont typeface="Arial"/>
              <a:buNone/>
              <a:defRPr/>
            </a:lvl5pPr>
            <a:lvl6pPr rtl="0" indent="0" marL="2286000">
              <a:spcBef>
                <a:spcPts val="0"/>
              </a:spcBef>
              <a:buFont typeface="Arial"/>
              <a:buNone/>
              <a:defRPr/>
            </a:lvl6pPr>
            <a:lvl7pPr rtl="0" indent="0" marL="2743200">
              <a:spcBef>
                <a:spcPts val="0"/>
              </a:spcBef>
              <a:buFont typeface="Arial"/>
              <a:buNone/>
              <a:defRPr/>
            </a:lvl7pPr>
            <a:lvl8pPr rtl="0" indent="0" marL="3200400">
              <a:spcBef>
                <a:spcPts val="0"/>
              </a:spcBef>
              <a:buFont typeface="Arial"/>
              <a:buNone/>
              <a:defRPr/>
            </a:lvl8pPr>
            <a:lvl9pPr rtl="0" indent="0" marL="365760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y="6324600" x="1447800"/>
            <a:ext cy="4572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y="6324600" x="65532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trike="noStrike" u="none" b="0" cap="none" baseline="0" sz="14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indent="0" marL="0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 txBox="1"/>
          <p:nvPr>
            <p:ph idx="11" type="ftr"/>
          </p:nvPr>
        </p:nvSpPr>
        <p:spPr>
          <a:xfrm>
            <a:off y="6324600" x="1447800"/>
            <a:ext cy="4572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y="6324600" x="65532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trike="noStrike" u="none" b="0" cap="none" baseline="0" sz="14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indent="0" marL="0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y="152400" x="685800"/>
            <a:ext cy="8381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algn="l" rtl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y="6324600" x="1447800"/>
            <a:ext cy="4572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y="6324600" x="65532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trike="noStrike" u="none" b="0" cap="none" baseline="0" sz="14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indent="0" marL="0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1535112" x="457200"/>
            <a:ext cy="639762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Arial"/>
              <a:buNone/>
              <a:defRPr/>
            </a:lvl1pPr>
            <a:lvl2pPr rtl="0" indent="0" marL="457200">
              <a:spcBef>
                <a:spcPts val="0"/>
              </a:spcBef>
              <a:buFont typeface="Arial"/>
              <a:buNone/>
              <a:defRPr/>
            </a:lvl2pPr>
            <a:lvl3pPr rtl="0" indent="0" marL="914400">
              <a:spcBef>
                <a:spcPts val="0"/>
              </a:spcBef>
              <a:buFont typeface="Arial"/>
              <a:buNone/>
              <a:defRPr/>
            </a:lvl3pPr>
            <a:lvl4pPr rtl="0" indent="0" marL="1371600">
              <a:spcBef>
                <a:spcPts val="0"/>
              </a:spcBef>
              <a:buFont typeface="Arial"/>
              <a:buNone/>
              <a:defRPr/>
            </a:lvl4pPr>
            <a:lvl5pPr rtl="0" indent="0" marL="1828800">
              <a:spcBef>
                <a:spcPts val="0"/>
              </a:spcBef>
              <a:buFont typeface="Arial"/>
              <a:buNone/>
              <a:defRPr/>
            </a:lvl5pPr>
            <a:lvl6pPr rtl="0" indent="0" marL="2286000">
              <a:spcBef>
                <a:spcPts val="0"/>
              </a:spcBef>
              <a:buFont typeface="Arial"/>
              <a:buNone/>
              <a:defRPr/>
            </a:lvl6pPr>
            <a:lvl7pPr rtl="0" indent="0" marL="2743200">
              <a:spcBef>
                <a:spcPts val="0"/>
              </a:spcBef>
              <a:buFont typeface="Arial"/>
              <a:buNone/>
              <a:defRPr/>
            </a:lvl7pPr>
            <a:lvl8pPr rtl="0" indent="0" marL="3200400">
              <a:spcBef>
                <a:spcPts val="0"/>
              </a:spcBef>
              <a:buFont typeface="Arial"/>
              <a:buNone/>
              <a:defRPr/>
            </a:lvl8pPr>
            <a:lvl9pPr rtl="0" indent="0" marL="365760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2" type="body"/>
          </p:nvPr>
        </p:nvSpPr>
        <p:spPr>
          <a:xfrm>
            <a:off y="2174875" x="457200"/>
            <a:ext cy="3951287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3" type="body"/>
          </p:nvPr>
        </p:nvSpPr>
        <p:spPr>
          <a:xfrm>
            <a:off y="1535112" x="4645025"/>
            <a:ext cy="639762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Arial"/>
              <a:buNone/>
              <a:defRPr/>
            </a:lvl1pPr>
            <a:lvl2pPr rtl="0" indent="0" marL="457200">
              <a:spcBef>
                <a:spcPts val="0"/>
              </a:spcBef>
              <a:buFont typeface="Arial"/>
              <a:buNone/>
              <a:defRPr/>
            </a:lvl2pPr>
            <a:lvl3pPr rtl="0" indent="0" marL="914400">
              <a:spcBef>
                <a:spcPts val="0"/>
              </a:spcBef>
              <a:buFont typeface="Arial"/>
              <a:buNone/>
              <a:defRPr/>
            </a:lvl3pPr>
            <a:lvl4pPr rtl="0" indent="0" marL="1371600">
              <a:spcBef>
                <a:spcPts val="0"/>
              </a:spcBef>
              <a:buFont typeface="Arial"/>
              <a:buNone/>
              <a:defRPr/>
            </a:lvl4pPr>
            <a:lvl5pPr rtl="0" indent="0" marL="1828800">
              <a:spcBef>
                <a:spcPts val="0"/>
              </a:spcBef>
              <a:buFont typeface="Arial"/>
              <a:buNone/>
              <a:defRPr/>
            </a:lvl5pPr>
            <a:lvl6pPr rtl="0" indent="0" marL="2286000">
              <a:spcBef>
                <a:spcPts val="0"/>
              </a:spcBef>
              <a:buFont typeface="Arial"/>
              <a:buNone/>
              <a:defRPr/>
            </a:lvl6pPr>
            <a:lvl7pPr rtl="0" indent="0" marL="2743200">
              <a:spcBef>
                <a:spcPts val="0"/>
              </a:spcBef>
              <a:buFont typeface="Arial"/>
              <a:buNone/>
              <a:defRPr/>
            </a:lvl7pPr>
            <a:lvl8pPr rtl="0" indent="0" marL="3200400">
              <a:spcBef>
                <a:spcPts val="0"/>
              </a:spcBef>
              <a:buFont typeface="Arial"/>
              <a:buNone/>
              <a:defRPr/>
            </a:lvl8pPr>
            <a:lvl9pPr rtl="0" indent="0" marL="365760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4" type="body"/>
          </p:nvPr>
        </p:nvSpPr>
        <p:spPr>
          <a:xfrm>
            <a:off y="2174875" x="4645025"/>
            <a:ext cy="3951287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y="6324600" x="1447800"/>
            <a:ext cy="4572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y="6324600" x="65532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trike="noStrike" u="none" b="0" cap="none" baseline="0" sz="14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indent="0" marL="0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1.xml" Type="http://schemas.openxmlformats.org/officeDocument/2006/relationships/slideLayout" Id="rId2"/><Relationship Target="../media/image00.png" Type="http://schemas.openxmlformats.org/officeDocument/2006/relationships/image" Id="rId1"/><Relationship Target="../theme/theme4.xml" Type="http://schemas.openxmlformats.org/officeDocument/2006/relationships/theme" Id="rId3"/></Relationships>
</file>

<file path=ppt/slideMasters/_rels/slideMaster2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2"/><Relationship Target="../slideLayouts/slideLayout2.xml" Type="http://schemas.openxmlformats.org/officeDocument/2006/relationships/slideLayout" Id="rId2"/><Relationship Target="../media/image00.png" Type="http://schemas.openxmlformats.org/officeDocument/2006/relationships/image" Id="rId1"/><Relationship Target="../slideLayouts/slideLayout10.xml" Type="http://schemas.openxmlformats.org/officeDocument/2006/relationships/slideLayout" Id="rId10"/><Relationship Target="../slideLayouts/slideLayout4.xml" Type="http://schemas.openxmlformats.org/officeDocument/2006/relationships/slideLayout" Id="rId4"/><Relationship Target="../slideLayouts/slideLayout11.xml" Type="http://schemas.openxmlformats.org/officeDocument/2006/relationships/slideLayout" Id="rId11"/><Relationship Target="../slideLayouts/slideLayout3.xml" Type="http://schemas.openxmlformats.org/officeDocument/2006/relationships/slideLayout" Id="rId3"/><Relationship Target="../slideLayouts/slideLayout9.xml" Type="http://schemas.openxmlformats.org/officeDocument/2006/relationships/slideLayout" Id="rId9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slideLayouts/slideLayout8.xml" Type="http://schemas.openxmlformats.org/officeDocument/2006/relationships/slideLayout" Id="rId8"/><Relationship Target="../slideLayouts/slideLayout7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CCCCCC"/>
            </a:gs>
            <a:gs pos="100000">
              <a:srgbClr val="EBEBEB"/>
            </a:gs>
          </a:gsLst>
          <a:lin ang="5400000" scaled="0"/>
        </a:grad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9" name="Shape 9"/>
          <p:cNvPicPr preferRelativeResize="0"/>
          <p:nvPr/>
        </p:nvPicPr>
        <p:blipFill rotWithShape="1">
          <a:blip r:embed="rId1">
            <a:alphaModFix/>
          </a:blip>
          <a:srcRect t="0" b="0" r="0" l="0"/>
          <a:stretch/>
        </p:blipFill>
        <p:spPr>
          <a:xfrm>
            <a:off y="228600" x="7010400"/>
            <a:ext cy="590550" cx="153193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/>
          <p:nvPr/>
        </p:nvSpPr>
        <p:spPr>
          <a:xfrm>
            <a:off y="3733800" x="1447800"/>
            <a:ext cy="1195386" cx="6019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2000" i="0">
              <a:solidFill>
                <a:srgbClr val="CC3333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0" marL="0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Worcester Polytechnic Institute</a:t>
            </a:r>
          </a:p>
          <a:p>
            <a:pPr algn="l" rtl="0" lvl="0" marR="0" indent="0" marL="0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IMGD 4600 – Serious Games</a:t>
            </a:r>
          </a:p>
          <a:p>
            <a:pPr algn="l" rtl="0" lvl="0" marR="0" indent="0" marL="0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C-Term 2015</a:t>
            </a:r>
          </a:p>
        </p:txBody>
      </p:sp>
      <p:sp>
        <p:nvSpPr>
          <p:cNvPr id="11" name="Shape 11"/>
          <p:cNvSpPr txBox="1"/>
          <p:nvPr>
            <p:ph type="title"/>
          </p:nvPr>
        </p:nvSpPr>
        <p:spPr>
          <a:xfrm>
            <a:off y="152400" x="685800"/>
            <a:ext cy="8381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447800" x="6858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39700" marL="342900">
              <a:spcBef>
                <a:spcPts val="640"/>
              </a:spcBef>
              <a:spcAft>
                <a:spcPts val="0"/>
              </a:spcAft>
              <a:buClr>
                <a:srgbClr val="CC3333"/>
              </a:buClr>
              <a:buFont typeface="Noto Symbol"/>
              <a:buChar char="▪"/>
              <a:defRPr/>
            </a:lvl1pPr>
            <a:lvl2pPr algn="l" rtl="0" marR="0" indent="-107950" marL="74295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Char char="•"/>
              <a:defRPr/>
            </a:lvl2pPr>
            <a:lvl3pPr algn="l" rtl="0" marR="0" indent="-762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3pPr>
            <a:lvl4pPr algn="l" rtl="0" marR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&gt;"/>
              <a:defRPr/>
            </a:lvl4pPr>
            <a:lvl5pPr algn="l" rtl="0" marR="0" indent="-1016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algn="l" rtl="0" marR="0" indent="-101600" marL="25146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algn="l" rtl="0" marR="0" indent="-101600" marL="29718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algn="l" rtl="0" marR="0" indent="-101600" marL="34290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algn="l" rtl="0" marR="0" indent="-101600" marL="3886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2"/>
  </p:sldLayoutIdLst>
  <p:hf dt="0" ftr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CCCCCC"/>
            </a:gs>
            <a:gs pos="100000">
              <a:srgbClr val="EBEBEB"/>
            </a:gs>
          </a:gsLst>
          <a:lin ang="5400000" scaled="0"/>
        </a:gradFill>
      </p:bgPr>
    </p:bg>
    <p:spTree>
      <p:nvGrpSpPr>
        <p:cNvPr id="14" name="Shape 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y="152400" x="685800"/>
            <a:ext cy="8381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y="1447800" x="6858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39700" marL="342900">
              <a:spcBef>
                <a:spcPts val="640"/>
              </a:spcBef>
              <a:spcAft>
                <a:spcPts val="0"/>
              </a:spcAft>
              <a:buClr>
                <a:srgbClr val="CC3333"/>
              </a:buClr>
              <a:buFont typeface="Noto Symbol"/>
              <a:buChar char="▪"/>
              <a:defRPr/>
            </a:lvl1pPr>
            <a:lvl2pPr algn="l" rtl="0" marR="0" indent="-107950" marL="74295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Times New Roman"/>
              <a:buChar char="•"/>
              <a:defRPr/>
            </a:lvl2pPr>
            <a:lvl3pPr algn="l" rtl="0" marR="0" indent="-762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3pPr>
            <a:lvl4pPr algn="l" rtl="0" marR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&gt;"/>
              <a:defRPr/>
            </a:lvl4pPr>
            <a:lvl5pPr algn="l" rtl="0" marR="0" indent="-1016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algn="l" rtl="0" marR="0" indent="-101600" marL="25146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algn="l" rtl="0" marR="0" indent="-101600" marL="29718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algn="l" rtl="0" marR="0" indent="-101600" marL="34290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algn="l" rtl="0" marR="0" indent="-101600" marL="3886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1" type="ftr"/>
          </p:nvPr>
        </p:nvSpPr>
        <p:spPr>
          <a:xfrm>
            <a:off y="6324600" x="1447800"/>
            <a:ext cy="4572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y="6324600" x="65532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>
            <a:lvl1pPr algn="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trike="noStrike" u="none" b="0" cap="none" baseline="0" sz="14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indent="0" marL="0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19" name="Shape 19"/>
          <p:cNvPicPr preferRelativeResize="0"/>
          <p:nvPr/>
        </p:nvPicPr>
        <p:blipFill rotWithShape="1">
          <a:blip r:embed="rId1">
            <a:alphaModFix/>
          </a:blip>
          <a:srcRect t="0" b="0" r="0" l="0"/>
          <a:stretch/>
        </p:blipFill>
        <p:spPr>
          <a:xfrm>
            <a:off y="6248400" x="381000"/>
            <a:ext cy="419099" cx="10874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Shape 20"/>
          <p:cNvCxnSpPr/>
          <p:nvPr/>
        </p:nvCxnSpPr>
        <p:spPr>
          <a:xfrm>
            <a:off y="1066800" x="381000"/>
            <a:ext cy="0" cx="6172199"/>
          </a:xfrm>
          <a:prstGeom prst="straightConnector1">
            <a:avLst/>
          </a:prstGeom>
          <a:noFill/>
          <a:ln w="63500" cap="flat">
            <a:solidFill>
              <a:srgbClr val="CC3333"/>
            </a:solidFill>
            <a:prstDash val="solid"/>
            <a:miter/>
            <a:headEnd w="med" len="med" type="none"/>
            <a:tailEnd w="med" len="med" type="none"/>
          </a:ln>
        </p:spPr>
      </p:cxn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jpg" Type="http://schemas.openxmlformats.org/officeDocument/2006/relationships/image" Id="rId4"/><Relationship Target="../media/image07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youtube.com/v/lyf-b0LS8qU" Type="http://schemas.openxmlformats.org/officeDocument/2006/relationships/hyperlink" TargetMode="External" Id="rId4"/><Relationship Target="../media/image01.jpg" Type="http://schemas.openxmlformats.org/officeDocument/2006/relationships/image" Id="rId5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 txBox="1"/>
          <p:nvPr/>
        </p:nvSpPr>
        <p:spPr>
          <a:xfrm>
            <a:off y="76200" x="228600"/>
            <a:ext cy="2308225" cx="7924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 txBox="1"/>
          <p:nvPr/>
        </p:nvSpPr>
        <p:spPr>
          <a:xfrm>
            <a:off y="3581400" x="1447800"/>
            <a:ext cy="399900" cx="66518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33"/>
              </a:buClr>
              <a:buSzPct val="25000"/>
              <a:buFont typeface="Arial"/>
              <a:buNone/>
            </a:pPr>
            <a:r>
              <a:rPr sz="2000" lang="en-US">
                <a:solidFill>
                  <a:schemeClr val="dk1"/>
                </a:solidFill>
              </a:rPr>
              <a:t>Adrian Oyola, Peter Lepper, Robert Smieja, Christina Webb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y="2438400" x="1371600"/>
            <a:ext cy="738299" cx="45464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33"/>
              </a:buClr>
              <a:buSzPct val="25000"/>
              <a:buFont typeface="Arial"/>
              <a:buNone/>
            </a:pPr>
            <a:r>
              <a:rPr b="1" sz="2400" lang="en-US">
                <a:solidFill>
                  <a:schemeClr val="dk1"/>
                </a:solidFill>
              </a:rPr>
              <a:t>Give It Your Best “Shot”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33"/>
              </a:buClr>
              <a:buSzPct val="25000"/>
              <a:buFont typeface="Arial"/>
              <a:buNone/>
            </a:pPr>
            <a:r>
              <a:rPr sz="1800" lang="en-US">
                <a:solidFill>
                  <a:schemeClr val="dk1"/>
                </a:solidFill>
              </a:rPr>
              <a:t>Paper Prototype for Helping Children with Fears of Vaccines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y="3259136" x="7542211"/>
            <a:ext cy="460374" cx="1841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y="152400" x="685800"/>
            <a:ext cy="838199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sz="3800" lang="en-US">
                <a:solidFill>
                  <a:schemeClr val="dk1"/>
                </a:solidFill>
              </a:rPr>
              <a:t>Needs Analysis/Motivation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y="1447800" x="6858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Char char="▪"/>
            </a:pPr>
            <a:r>
              <a:rPr sz="1800" lang="en-US"/>
              <a:t>Educate kids on a doctor’s purpose</a:t>
            </a:r>
          </a:p>
          <a:p>
            <a:pPr algn="l" rtl="0" marR="0" indent="0" mar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algn="l" rtl="0" lvl="0" marR="0" indent="0" mar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algn="l" rtl="0" lvl="0" marR="0" indent="-342900" marL="3429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Char char="▪"/>
            </a:pPr>
            <a:r>
              <a:rPr sz="1800" lang="en-US"/>
              <a:t>Educate kids on the benefit of the doctor’s office</a:t>
            </a:r>
          </a:p>
          <a:p>
            <a:pPr algn="l" rtl="0" marR="0" indent="0" mar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algn="l" rtl="0" lvl="0" marR="0" indent="0" mar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algn="l" rtl="0" lvl="0" marR="0" indent="-342900" marL="3429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Char char="▪"/>
            </a:pPr>
            <a:r>
              <a:rPr sz="1800" lang="en-US"/>
              <a:t>Educate kids on what happens during a typical vaccination visit</a:t>
            </a:r>
          </a:p>
          <a:p>
            <a:pPr algn="l" rtl="0" marR="0" indent="0" mar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algn="l" rtl="0" lvl="0" marR="0" indent="0" mar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algn="l" rtl="0" lvl="0" marR="0" indent="-342900" marL="3429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Char char="▪"/>
            </a:pPr>
            <a:r>
              <a:rPr sz="1800" lang="en-US"/>
              <a:t>Teach behaviors that help reduce stress and anxiety during vaccinations</a:t>
            </a:r>
          </a:p>
          <a:p>
            <a:pPr algn="l" rtl="0" lvl="0" marR="0" indent="0" mar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 txBox="1"/>
          <p:nvPr/>
        </p:nvSpPr>
        <p:spPr>
          <a:xfrm>
            <a:off y="6324600" x="65532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fld id="{00000000-1234-1234-1234-123412341234}" type="slidenum">
              <a:rPr strike="noStrike" u="none" b="0" cap="none" baseline="0" sz="1400" lang="en-US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87" name="Shape 87"/>
          <p:cNvSpPr txBox="1"/>
          <p:nvPr/>
        </p:nvSpPr>
        <p:spPr>
          <a:xfrm>
            <a:off y="6324600" x="1447800"/>
            <a:ext cy="457200" cx="2895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strike="noStrike" u="none" b="0" cap="none" baseline="0" sz="1600" lang="en-US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IMGD 4600 (C 15)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y="152400" x="685800"/>
            <a:ext cy="838199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sz="3800" lang="en-US">
                <a:solidFill>
                  <a:schemeClr val="dk1"/>
                </a:solidFill>
              </a:rPr>
              <a:t>Task Analysis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1447800" x="6858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Noto Symbol"/>
              <a:buChar char="▪"/>
            </a:pPr>
            <a:r>
              <a:rPr sz="1800" lang="en-US"/>
              <a:t>Teach definitions of a doctor’s office </a:t>
            </a:r>
          </a:p>
          <a:p>
            <a:pPr rtl="0" lvl="1" indent="-342900" marL="91440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sz="1800" lang="en-US"/>
              <a:t>examples</a:t>
            </a:r>
          </a:p>
          <a:p>
            <a:pPr rtl="0" lvl="1" indent="-342900" marL="91440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sz="1800" lang="en-US"/>
              <a:t>teaching agent</a:t>
            </a:r>
          </a:p>
          <a:p>
            <a:pPr rtl="0" indent="0" mar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 indent="0" mar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Noto Symbol"/>
              <a:buChar char="▪"/>
            </a:pPr>
            <a:r>
              <a:rPr sz="1800" lang="en-US"/>
              <a:t>Provide resources for the player to interact with</a:t>
            </a:r>
          </a:p>
          <a:p>
            <a:pPr rtl="0" indent="0" mar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 indent="0" mar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Noto Symbol"/>
              <a:buChar char="▪"/>
            </a:pPr>
            <a:r>
              <a:rPr sz="1800" lang="en-US"/>
              <a:t>Procedural challenges of getting a vaccination</a:t>
            </a:r>
          </a:p>
          <a:p>
            <a:pPr rtl="0" indent="0" mar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 indent="0" mar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Noto Symbol"/>
              <a:buChar char="▪"/>
            </a:pPr>
            <a:r>
              <a:rPr sz="1800" lang="en-US"/>
              <a:t>Use positive reinforcement to encourage the retention and repetition of the challenge 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y="6324600" x="65532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fld id="{00000000-1234-1234-1234-123412341234}" type="slidenum">
              <a:rPr strike="noStrike" u="none" b="0" cap="none" baseline="0" sz="1400" lang="en-US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95" name="Shape 95"/>
          <p:cNvSpPr txBox="1"/>
          <p:nvPr/>
        </p:nvSpPr>
        <p:spPr>
          <a:xfrm>
            <a:off y="6324600" x="1447800"/>
            <a:ext cy="457200" cx="2895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strike="noStrike" u="none" b="0" cap="none" baseline="0" sz="1600" lang="en-US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IMGD 4600 (C 15)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y="152400" x="685800"/>
            <a:ext cy="838199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sz="3800" lang="en-US">
                <a:solidFill>
                  <a:schemeClr val="dk1"/>
                </a:solidFill>
              </a:rPr>
              <a:t>Gameflow and Gameplay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y="1447800" x="6858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▪"/>
            </a:pPr>
            <a:r>
              <a:rPr sz="1800" lang="en-US">
                <a:solidFill>
                  <a:schemeClr val="dk1"/>
                </a:solidFill>
              </a:rPr>
              <a:t>The game takes place over the course of 3 “scenes” or areas:</a:t>
            </a:r>
          </a:p>
          <a:p>
            <a:pPr algn="l" rtl="0" lvl="1" marR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z="1800" lang="en-US">
                <a:solidFill>
                  <a:schemeClr val="dk1"/>
                </a:solidFill>
              </a:rPr>
              <a:t>Waiting Room</a:t>
            </a:r>
          </a:p>
          <a:p>
            <a:pPr algn="l" rtl="0" lvl="1" marR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z="1800" lang="en-US">
                <a:solidFill>
                  <a:schemeClr val="dk1"/>
                </a:solidFill>
              </a:rPr>
              <a:t>Doctor’s Office</a:t>
            </a:r>
          </a:p>
          <a:p>
            <a:pPr algn="l" rtl="0" lvl="1" marR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z="1800" lang="en-US">
                <a:solidFill>
                  <a:schemeClr val="dk1"/>
                </a:solidFill>
              </a:rPr>
              <a:t>Shot Mini-Game</a:t>
            </a:r>
          </a:p>
          <a:p>
            <a:pPr algn="l" rtl="0" lvl="0" marR="0" indent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▪"/>
            </a:pPr>
            <a:r>
              <a:rPr sz="1800" lang="en-US">
                <a:solidFill>
                  <a:schemeClr val="dk1"/>
                </a:solidFill>
              </a:rPr>
              <a:t>Player is allowed to explore waiting room and interact with objects</a:t>
            </a:r>
          </a:p>
          <a:p>
            <a:pPr algn="l" rtl="0" lvl="1" marR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z="1800" lang="en-US">
                <a:solidFill>
                  <a:schemeClr val="dk1"/>
                </a:solidFill>
              </a:rPr>
              <a:t>Magazines</a:t>
            </a:r>
          </a:p>
          <a:p>
            <a:pPr algn="l" rtl="0" lvl="1" marR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z="1800" lang="en-US">
                <a:solidFill>
                  <a:schemeClr val="dk1"/>
                </a:solidFill>
              </a:rPr>
              <a:t>Other patients</a:t>
            </a:r>
          </a:p>
          <a:p>
            <a:pPr algn="l" rtl="0" lvl="1" marR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z="1800" lang="en-US">
                <a:solidFill>
                  <a:schemeClr val="dk1"/>
                </a:solidFill>
              </a:rPr>
              <a:t>Posters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y="6324600" x="65532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fld id="{00000000-1234-1234-1234-123412341234}" type="slidenum">
              <a:rPr strike="noStrike" u="none" b="0" cap="none" baseline="0" sz="1400" lang="en-US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03" name="Shape 103"/>
          <p:cNvSpPr txBox="1"/>
          <p:nvPr/>
        </p:nvSpPr>
        <p:spPr>
          <a:xfrm>
            <a:off y="6324600" x="1447800"/>
            <a:ext cy="457200" cx="2895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strike="noStrike" u="none" b="0" cap="none" baseline="0" sz="1600" lang="en-US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IMGD 4600 (C 15)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260362" x="3998050"/>
            <a:ext cy="2983576" cx="3978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y="152400" x="685800"/>
            <a:ext cy="838199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sz="3800" lang="en-US">
                <a:solidFill>
                  <a:schemeClr val="dk1"/>
                </a:solidFill>
              </a:rPr>
              <a:t>Gameflow and Gameplay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y="1447800" x="6858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▪"/>
            </a:pPr>
            <a:r>
              <a:rPr sz="1800" lang="en-US">
                <a:solidFill>
                  <a:schemeClr val="dk1"/>
                </a:solidFill>
              </a:rPr>
              <a:t>After 3 objects examined player is allowed to progress into the Doctor’s Office, or finish examining all the options</a:t>
            </a:r>
          </a:p>
          <a:p>
            <a:pPr algn="l" rtl="0" lvl="0" marR="0" indent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▪"/>
            </a:pPr>
            <a:r>
              <a:rPr sz="1800" lang="en-US">
                <a:solidFill>
                  <a:schemeClr val="dk1"/>
                </a:solidFill>
              </a:rPr>
              <a:t>After 3 objects in the Doctor’s Office, the player begins the Shot Mini-Game</a:t>
            </a:r>
          </a:p>
          <a:p>
            <a:pPr algn="l" rtl="0" lvl="0" marR="0" indent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▪"/>
            </a:pPr>
            <a:r>
              <a:rPr sz="1800" lang="en-US">
                <a:solidFill>
                  <a:schemeClr val="dk1"/>
                </a:solidFill>
              </a:rPr>
              <a:t>Shot Mini-Game walks the player through the process of getting a shot</a:t>
            </a:r>
          </a:p>
          <a:p>
            <a:pPr algn="l" rtl="0" lvl="1" marR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z="1800" lang="en-US">
                <a:solidFill>
                  <a:schemeClr val="dk1"/>
                </a:solidFill>
              </a:rPr>
              <a:t>Player follows procedure on a doll</a:t>
            </a:r>
          </a:p>
          <a:p>
            <a:pPr algn="l" rtl="0" lvl="1" marR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z="1800" lang="en-US">
                <a:solidFill>
                  <a:schemeClr val="dk1"/>
                </a:solidFill>
              </a:rPr>
              <a:t>Clean the area</a:t>
            </a:r>
          </a:p>
          <a:p>
            <a:pPr algn="l" rtl="0" lvl="1" marR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z="1800" lang="en-US">
                <a:solidFill>
                  <a:schemeClr val="dk1"/>
                </a:solidFill>
              </a:rPr>
              <a:t>Insert the needle</a:t>
            </a:r>
          </a:p>
          <a:p>
            <a:pPr algn="l" rtl="0" lvl="1" marR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z="1800" lang="en-US">
                <a:solidFill>
                  <a:schemeClr val="dk1"/>
                </a:solidFill>
              </a:rPr>
              <a:t>Place a Band-Aid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y="6324600" x="65532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fld id="{00000000-1234-1234-1234-123412341234}" type="slidenum">
              <a:rPr strike="noStrike" u="none" b="0" cap="none" baseline="0" sz="1400" lang="en-US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12" name="Shape 112"/>
          <p:cNvSpPr txBox="1"/>
          <p:nvPr/>
        </p:nvSpPr>
        <p:spPr>
          <a:xfrm>
            <a:off y="6324600" x="1447800"/>
            <a:ext cy="457200" cx="2895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strike="noStrike" u="none" b="0" cap="none" baseline="0" sz="1600" lang="en-US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IMGD 4600 (C 15)</a:t>
            </a: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 t="10115" b="5446" r="6269" l="14566"/>
          <a:stretch/>
        </p:blipFill>
        <p:spPr>
          <a:xfrm>
            <a:off y="3422820" x="4386650"/>
            <a:ext cy="2751955" cx="343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 t="20419" b="11944" r="3132" l="7100"/>
          <a:stretch/>
        </p:blipFill>
        <p:spPr>
          <a:xfrm rot="10800000" flipH="1">
            <a:off y="4557574" x="864800"/>
            <a:ext cy="1539375" cx="2724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y="1295400" x="6096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457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C3333"/>
              </a:buClr>
              <a:buSzPct val="100000"/>
              <a:buFont typeface="Noto Symbol"/>
              <a:buChar char="▪"/>
            </a:pPr>
            <a:r>
              <a:rPr sz="1800" lang="en-US"/>
              <a:t>Pre-test and Post-tests of knowledge and player opinions</a:t>
            </a:r>
          </a:p>
          <a:p>
            <a:pPr algn="l" rtl="0" lvl="0" marR="0" indent="0" mar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algn="l" rtl="0" lvl="0" marR="0" indent="-342900" marL="457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C3333"/>
              </a:buClr>
              <a:buSzPct val="100000"/>
              <a:buFont typeface="Noto Symbol"/>
              <a:buChar char="▪"/>
            </a:pPr>
            <a:r>
              <a:rPr sz="1800" lang="en-US"/>
              <a:t>Compare using a control group</a:t>
            </a:r>
          </a:p>
          <a:p>
            <a:pPr algn="l" rtl="0" lvl="0" marR="0" indent="0" mar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algn="l" rtl="0" lvl="0" marR="0" indent="-342900" marL="457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C3333"/>
              </a:buClr>
              <a:buSzPct val="100000"/>
              <a:buFont typeface="Noto Symbol"/>
              <a:buChar char="▪"/>
            </a:pPr>
            <a:r>
              <a:rPr sz="1800" lang="en-US"/>
              <a:t>Use observational data</a:t>
            </a:r>
          </a:p>
          <a:p>
            <a:pPr algn="l" rtl="0" lvl="0" marR="0" indent="0" mar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algn="l" rtl="0" lvl="0" marR="0" indent="-342900" marL="457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C3333"/>
              </a:buClr>
              <a:buSzPct val="100000"/>
              <a:buFont typeface="Noto Symbol"/>
              <a:buChar char="▪"/>
            </a:pPr>
            <a:r>
              <a:rPr sz="1800" lang="en-US"/>
              <a:t>Test it on target age group</a:t>
            </a:r>
          </a:p>
          <a:p>
            <a:pPr algn="l" rtl="0" lvl="0" marR="0" indent="0" mar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0" name="Shape 120"/>
          <p:cNvSpPr txBox="1"/>
          <p:nvPr>
            <p:ph type="title"/>
          </p:nvPr>
        </p:nvSpPr>
        <p:spPr>
          <a:xfrm>
            <a:off y="152400" x="685800"/>
            <a:ext cy="838199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sz="3800" lang="en-US">
                <a:solidFill>
                  <a:schemeClr val="dk1"/>
                </a:solidFill>
              </a:rPr>
              <a:t>Assessment/Evaluations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y="6324600" x="65532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fld id="{00000000-1234-1234-1234-123412341234}" type="slidenum">
              <a:rPr strike="noStrike" u="none" b="0" cap="none" baseline="0" sz="1400" lang="en-US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22" name="Shape 122"/>
          <p:cNvSpPr txBox="1"/>
          <p:nvPr/>
        </p:nvSpPr>
        <p:spPr>
          <a:xfrm>
            <a:off y="6324600" x="1447800"/>
            <a:ext cy="457200" cx="2895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strike="noStrike" u="none" b="0" cap="none" baseline="0" sz="1600" lang="en-US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IMGD 4600 (C 15)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y="152400" x="685800"/>
            <a:ext cy="838199" cx="7772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800" lang="en-US"/>
              <a:t>Prototype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y="1447800" x="685800"/>
            <a:ext cy="45720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y="6324600" x="6553200"/>
            <a:ext cy="457200" cx="1904999"/>
          </a:xfrm>
          <a:prstGeom prst="rect">
            <a:avLst/>
          </a:prstGeom>
        </p:spPr>
        <p:txBody>
          <a:bodyPr bIns="45700" rIns="91425" lIns="91425" t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y="486788" x="2136737"/>
            <a:ext cy="6494023" cx="487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y="152400" x="685800"/>
            <a:ext cy="838199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sz="3800" lang="en-US">
                <a:solidFill>
                  <a:schemeClr val="dk1"/>
                </a:solidFill>
              </a:rPr>
              <a:t>Playtesting Session Results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y="1447800" x="6858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▪"/>
            </a:pPr>
            <a:r>
              <a:rPr sz="1800" lang="en-US">
                <a:solidFill>
                  <a:schemeClr val="dk1"/>
                </a:solidFill>
              </a:rPr>
              <a:t>Game wasn’t perfect:</a:t>
            </a:r>
          </a:p>
          <a:p>
            <a:pPr algn="l" rtl="0" lvl="1" marR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z="1800" lang="en-US">
                <a:solidFill>
                  <a:schemeClr val="dk1"/>
                </a:solidFill>
              </a:rPr>
              <a:t>Winning or Losing wasn’t clear</a:t>
            </a:r>
          </a:p>
          <a:p>
            <a:pPr algn="l" rtl="0" lvl="1" marR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z="1800" lang="en-US">
                <a:solidFill>
                  <a:schemeClr val="dk1"/>
                </a:solidFill>
              </a:rPr>
              <a:t>Could have been solved with an introduction</a:t>
            </a:r>
          </a:p>
          <a:p>
            <a:pPr algn="l" rtl="0" lvl="0" marR="0" indent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▪"/>
            </a:pPr>
            <a:r>
              <a:rPr sz="1800" lang="en-US">
                <a:solidFill>
                  <a:schemeClr val="dk1"/>
                </a:solidFill>
              </a:rPr>
              <a:t>Room for improvements:</a:t>
            </a:r>
          </a:p>
          <a:p>
            <a:pPr algn="l" rtl="0" lvl="1" marR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z="1800" lang="en-US">
                <a:solidFill>
                  <a:schemeClr val="dk1"/>
                </a:solidFill>
              </a:rPr>
              <a:t>Superhero</a:t>
            </a:r>
          </a:p>
          <a:p>
            <a:pPr algn="l" rtl="0" lvl="1" marR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sz="1800" lang="en-US">
                <a:solidFill>
                  <a:schemeClr val="dk1"/>
                </a:solidFill>
              </a:rPr>
              <a:t>Address the pain of the shot directly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▪"/>
            </a:pPr>
            <a:r>
              <a:rPr sz="1800" lang="en-US">
                <a:solidFill>
                  <a:schemeClr val="dk1"/>
                </a:solidFill>
              </a:rPr>
              <a:t>Video: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y="6324600" x="65532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fld id="{00000000-1234-1234-1234-123412341234}" type="slidenum">
              <a:rPr strike="noStrike" u="none" b="0" cap="none" baseline="0" sz="1400" lang="en-US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39" name="Shape 139"/>
          <p:cNvSpPr txBox="1"/>
          <p:nvPr/>
        </p:nvSpPr>
        <p:spPr>
          <a:xfrm>
            <a:off y="6324600" x="1447800"/>
            <a:ext cy="457200" cx="2895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strike="noStrike" u="none" b="0" cap="none" baseline="0" sz="1600" lang="en-US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IMGD 4600 (C 15)</a:t>
            </a:r>
          </a:p>
        </p:txBody>
      </p:sp>
      <p:sp>
        <p:nvSpPr>
          <p:cNvPr id="140" name="Shape 140">
            <a:hlinkClick r:id="rId4"/>
          </p:cNvPr>
          <p:cNvSpPr/>
          <p:nvPr/>
        </p:nvSpPr>
        <p:spPr>
          <a:xfrm>
            <a:off y="3506575" x="4657625"/>
            <a:ext cy="2818024" cx="3757350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y="152400" x="685800"/>
            <a:ext cy="838199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sz="3800" lang="en-US">
                <a:solidFill>
                  <a:schemeClr val="dk1"/>
                </a:solidFill>
              </a:rPr>
              <a:t>Discussion Questions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y="6324600" x="65532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fld id="{00000000-1234-1234-1234-123412341234}" type="slidenum">
              <a:rPr strike="noStrike" u="none" b="0" cap="none" baseline="0" sz="1400" lang="en-US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47" name="Shape 147"/>
          <p:cNvSpPr txBox="1"/>
          <p:nvPr/>
        </p:nvSpPr>
        <p:spPr>
          <a:xfrm>
            <a:off y="6324600" x="1447800"/>
            <a:ext cy="457200" cx="2895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strike="noStrike" u="none" b="0" cap="none" baseline="0" sz="1600" lang="en-US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IMGD 4600 (C 15)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1447800" x="6858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▪"/>
            </a:pPr>
            <a:r>
              <a:rPr sz="1800" lang="en-US">
                <a:solidFill>
                  <a:schemeClr val="dk1"/>
                </a:solidFill>
              </a:rPr>
              <a:t>Should be the game be expanded to cover additional medical fears?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▪"/>
            </a:pPr>
            <a:r>
              <a:rPr sz="1800" lang="en-US">
                <a:solidFill>
                  <a:schemeClr val="dk1"/>
                </a:solidFill>
              </a:rPr>
              <a:t>Where the game benefit from additional interactivity?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▪"/>
            </a:pPr>
            <a:r>
              <a:rPr sz="1800" lang="en-US">
                <a:solidFill>
                  <a:schemeClr val="dk1"/>
                </a:solidFill>
              </a:rPr>
              <a:t>Would additional characters be beneficial to the game?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▪"/>
            </a:pPr>
            <a:r>
              <a:rPr sz="1800" lang="en-US">
                <a:solidFill>
                  <a:schemeClr val="dk1"/>
                </a:solidFill>
              </a:rPr>
              <a:t>What types of characters would be beneficial to the game?</a:t>
            </a:r>
          </a:p>
          <a:p>
            <a:pPr algn="l" rtl="0" lvl="0" marR="0" indent="0" mar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lank Presentation">
  <a:themeElements>
    <a:clrScheme name="">
      <a:dk1>
        <a:srgbClr val="000000"/>
      </a:dk1>
      <a:lt1>
        <a:srgbClr val="CC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2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Blank Presentation">
  <a:themeElements>
    <a:clrScheme name="">
      <a:dk1>
        <a:srgbClr val="000000"/>
      </a:dk1>
      <a:lt1>
        <a:srgbClr val="CC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2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