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0" r:id="rId3"/>
    <p:sldId id="313" r:id="rId4"/>
    <p:sldId id="314" r:id="rId5"/>
    <p:sldId id="315" r:id="rId6"/>
    <p:sldId id="316" r:id="rId7"/>
    <p:sldId id="317" r:id="rId8"/>
    <p:sldId id="303" r:id="rId9"/>
    <p:sldId id="318" r:id="rId10"/>
    <p:sldId id="319" r:id="rId11"/>
    <p:sldId id="321" r:id="rId12"/>
    <p:sldId id="326" r:id="rId13"/>
    <p:sldId id="324" r:id="rId14"/>
    <p:sldId id="312" r:id="rId15"/>
    <p:sldId id="327" r:id="rId16"/>
    <p:sldId id="328" r:id="rId17"/>
    <p:sldId id="323" r:id="rId1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00FF"/>
    <a:srgbClr val="000000"/>
    <a:srgbClr val="000066"/>
    <a:srgbClr val="0066FF"/>
    <a:srgbClr val="006600"/>
    <a:srgbClr val="9933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CA24857-0411-47F9-B3DB-4FCBD0CE40E2}" type="datetime1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F5B5707-BCA8-4D2D-8BD8-301C4A86A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BAAB76E6-7970-4697-8D41-45A85556E19D}" type="datetime1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81FC247-04AE-4CF4-ADFC-207EAF4D1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959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0DB8893-65BD-44DB-9776-0FA3A30AD9E6}" type="datetime1">
              <a:rPr lang="en-US" sz="1200" smtClean="0">
                <a:latin typeface="Tahoma" pitchFamily="34" charset="0"/>
              </a:rPr>
              <a:pPr/>
              <a:t>1/10/2014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6E6247-EE8E-4402-B121-F9E72D89CF25}" type="slidenum">
              <a:rPr lang="en-US" sz="1200" smtClean="0">
                <a:latin typeface="Tahoma" pitchFamily="34" charset="0"/>
              </a:rPr>
              <a:pPr/>
              <a:t>3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0F3FB0B-61DD-4EE3-B299-4AF436A23664}" type="datetime1">
              <a:rPr lang="en-US" sz="1200" smtClean="0">
                <a:latin typeface="Tahoma" pitchFamily="34" charset="0"/>
              </a:rPr>
              <a:pPr/>
              <a:t>1/10/2014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251C4BE-B382-4B76-9E29-7C520D9815C2}" type="slidenum">
              <a:rPr lang="en-US" sz="1200" smtClean="0">
                <a:latin typeface="Tahoma" pitchFamily="34" charset="0"/>
              </a:rPr>
              <a:pPr/>
              <a:t>14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780B911-9678-4A4A-9415-F840B287FB7A}" type="datetime1">
              <a:rPr lang="en-US" sz="1200" smtClean="0">
                <a:latin typeface="Tahoma" pitchFamily="34" charset="0"/>
              </a:rPr>
              <a:pPr/>
              <a:t>1/10/2014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AF8DD93-57B1-4219-8285-64B19760B223}" type="slidenum">
              <a:rPr lang="en-US" sz="1200" smtClean="0">
                <a:latin typeface="Tahoma" pitchFamily="34" charset="0"/>
              </a:rPr>
              <a:pPr/>
              <a:t>17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775325"/>
            <a:ext cx="4953000" cy="10255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000" b="0">
                <a:latin typeface="Times New Roman" pitchFamily="18" charset="0"/>
              </a:defRPr>
            </a:lvl1pPr>
          </a:lstStyle>
          <a:p>
            <a:r>
              <a:rPr lang="en-US"/>
              <a:t>Click to edit Subtitle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 algn="ctr"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586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385F6-CDDC-4192-9F49-D72437F1C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9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0"/>
            <a:ext cx="2184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03975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DB00-B800-46D5-B130-74550B449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59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40775" cy="908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C7D7A-2411-465A-BACA-C4A254FEB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6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B89F4-8E22-45BD-9854-99C92B04E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5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225F5-0A6A-460F-A035-EBE85C8DE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1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07D89-E8CE-40E3-BEC5-D2004EB92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8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F9369-8611-4F91-AC5D-D2C32F865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9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19C7B-73CA-4ACC-A66C-30037322E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3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1D2A5-70ED-4FCA-B60E-BF4ED4D0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3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1FBE2-6EC9-4D69-82A9-B658A4BF0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2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9A105-7AAF-4B72-BFEF-BB1449F77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7704" y="6381328"/>
            <a:ext cx="5400600" cy="381000"/>
          </a:xfrm>
          <a:ln/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3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5511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38175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Introduction</a:t>
            </a: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fld id="{389A7E18-CE6B-4ED0-8F66-E3C5F002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52400" y="0"/>
            <a:ext cx="87407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975" y="2204194"/>
            <a:ext cx="8208963" cy="25209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CS2303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C14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Programming</a:t>
            </a:r>
            <a:b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51063" y="5949280"/>
            <a:ext cx="5213425" cy="648072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Bob Kinicki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D25476-BDE4-4CF3-82FB-1FBAE7CF7CC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Concepts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800" dirty="0" smtClean="0">
                <a:effectLst/>
              </a:rPr>
              <a:t>The goal </a:t>
            </a:r>
            <a:r>
              <a:rPr lang="en-US" sz="2800" dirty="0" smtClean="0">
                <a:effectLst/>
              </a:rPr>
              <a:t>of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this programming course is </a:t>
            </a:r>
            <a:r>
              <a:rPr lang="en-US" sz="2800" dirty="0" smtClean="0">
                <a:effectLst/>
              </a:rPr>
              <a:t>to </a:t>
            </a:r>
            <a:r>
              <a:rPr lang="en-US" sz="2800" dirty="0" smtClean="0">
                <a:effectLst/>
              </a:rPr>
              <a:t>expose the students to places where the software and hardware meet or where the application interfaces with the operating system (OS).</a:t>
            </a:r>
          </a:p>
          <a:p>
            <a:r>
              <a:rPr lang="en-US" sz="2800" dirty="0" smtClean="0">
                <a:effectLst/>
              </a:rPr>
              <a:t>A </a:t>
            </a:r>
            <a:r>
              <a:rPr lang="en-US" sz="2800" dirty="0" smtClean="0">
                <a:effectLst/>
              </a:rPr>
              <a:t>‘systems viewpoint’ </a:t>
            </a:r>
            <a:r>
              <a:rPr lang="en-US" sz="2800" dirty="0" smtClean="0">
                <a:effectLst/>
              </a:rPr>
              <a:t>includes resource management (CPU and memory), process scheduling, concurrency and performance.</a:t>
            </a:r>
          </a:p>
          <a:p>
            <a:r>
              <a:rPr lang="en-US" sz="2800" dirty="0" smtClean="0">
                <a:solidFill>
                  <a:srgbClr val="800000"/>
                </a:solidFill>
                <a:effectLst/>
              </a:rPr>
              <a:t>{But this is too much </a:t>
            </a:r>
            <a:r>
              <a:rPr lang="en-US" sz="2800" dirty="0" smtClean="0">
                <a:solidFill>
                  <a:srgbClr val="800000"/>
                </a:solidFill>
                <a:effectLst/>
              </a:rPr>
              <a:t>material for </a:t>
            </a:r>
            <a:r>
              <a:rPr lang="en-US" sz="2800" dirty="0" smtClean="0">
                <a:solidFill>
                  <a:srgbClr val="800000"/>
                </a:solidFill>
                <a:effectLst/>
              </a:rPr>
              <a:t>this instance of the course!}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B700BF-61E2-4F9C-B447-A3C51279967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93175" cy="9080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Systems </a:t>
            </a:r>
            <a:r>
              <a:rPr lang="en-US" dirty="0" smtClean="0"/>
              <a:t>Performance Viewpoint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36584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The assignments include simulation and introduce two system performance concerns -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efficiency</a:t>
            </a:r>
            <a:r>
              <a:rPr lang="en-US" dirty="0" smtClean="0">
                <a:effectLst/>
              </a:rPr>
              <a:t> and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fairness</a:t>
            </a:r>
            <a:r>
              <a:rPr lang="en-US" dirty="0" smtClean="0">
                <a:effectLst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The other important approach to appreciate is the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scientist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abstraction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concept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/>
              <a:t>of</a:t>
            </a:r>
            <a:r>
              <a:rPr lang="en-US" dirty="0" smtClean="0"/>
              <a:t> insulating </a:t>
            </a:r>
            <a:r>
              <a:rPr lang="en-US" dirty="0" smtClean="0"/>
              <a:t>interfaces from ‘under-the-hood’ details (e.g., virtual memory and loaders).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US" sz="3600" dirty="0"/>
              <a:t>1.5  Types of </a:t>
            </a:r>
            <a:r>
              <a:rPr lang="en-US" sz="3600" dirty="0" smtClean="0"/>
              <a:t>Programming Languages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0B89F4-8E22-45BD-9854-99C92B04E8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511424"/>
            <a:ext cx="8229600" cy="42218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Although assembly-language code is clearer to humans, it’s incomprehensible to computers until translated to machine language.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To speed the programming process even further,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high-level languages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were developed in which single statements could be written to accomplish substantial tasks.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High-level languages allow you to write instructions that look almost like everyday English and contain commonly used mathematical expressions.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Translator programs called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compilers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convert high-level language programs into machine language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Interpreter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programs were developed to execute high-level language programs directly, although more slowly than compiled programs.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Scripting languages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such as JavaScript and PHP are processed by interpreters. 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19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9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4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38E1C-62FA-460A-9794-A1BF7FFD2C6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777AFFF-A922-4369-ADCF-EF19639532E5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13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Higher Level</a:t>
            </a:r>
            <a:br>
              <a:rPr lang="en-US" sz="3200" smtClean="0"/>
            </a:br>
            <a:r>
              <a:rPr lang="en-US" sz="3200" smtClean="0"/>
              <a:t>Programming Languages History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Fortran</a:t>
            </a:r>
            <a:r>
              <a:rPr lang="en-US" sz="1600" baseline="-250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1957</a:t>
            </a:r>
            <a:r>
              <a:rPr lang="en-US" dirty="0" smtClean="0"/>
              <a:t>		COBOL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1959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Algol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1960 1968</a:t>
            </a:r>
            <a:r>
              <a:rPr lang="en-US" dirty="0" smtClean="0"/>
              <a:t>	Lisp	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1959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PL1	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1964</a:t>
            </a:r>
            <a:r>
              <a:rPr lang="en-US" dirty="0" smtClean="0"/>
              <a:t> 		APL	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1962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Pascal</a:t>
            </a:r>
            <a:r>
              <a:rPr lang="en-US" sz="1600" baseline="-250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1970</a:t>
            </a:r>
            <a:r>
              <a:rPr lang="en-US" dirty="0" smtClean="0"/>
              <a:t>		SNOBOL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1967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C</a:t>
            </a:r>
            <a:r>
              <a:rPr lang="en-US" sz="1600" baseline="-25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 	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1972</a:t>
            </a:r>
            <a:r>
              <a:rPr lang="en-US" dirty="0" smtClean="0"/>
              <a:t> 		Prolog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1972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Basic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1975		</a:t>
            </a:r>
            <a:r>
              <a:rPr lang="en-US" dirty="0" err="1" smtClean="0"/>
              <a:t>Scheme</a:t>
            </a:r>
            <a:r>
              <a:rPr lang="en-US" sz="1600" baseline="-250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1975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C++</a:t>
            </a:r>
            <a:r>
              <a:rPr lang="en-US" sz="1600" baseline="-25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1986</a:t>
            </a:r>
            <a:r>
              <a:rPr lang="en-US" dirty="0" smtClean="0"/>
              <a:t> 		ADA		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1983</a:t>
            </a:r>
            <a:endParaRPr lang="en-US" dirty="0" smtClean="0"/>
          </a:p>
          <a:p>
            <a:pPr>
              <a:buNone/>
              <a:defRPr/>
            </a:pPr>
            <a:r>
              <a:rPr lang="en-US" dirty="0" err="1" smtClean="0"/>
              <a:t>Java</a:t>
            </a:r>
            <a:r>
              <a:rPr lang="en-US" sz="1600" baseline="-250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1995         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Python</a:t>
            </a:r>
            <a:r>
              <a:rPr lang="en-US" sz="1600" baseline="-250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1989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2118A2-7177-46DA-A47A-E7314CC780F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CD7533D-0B13-4FF2-9995-2CC7DAD3BDC5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14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0"/>
            <a:ext cx="9036050" cy="90805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C Program Development Environment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2939" y="1701602"/>
            <a:ext cx="3676973" cy="3455590"/>
          </a:xfrm>
        </p:spPr>
        <p:txBody>
          <a:bodyPr/>
          <a:lstStyle/>
          <a:p>
            <a:pPr marL="552450" indent="-552450">
              <a:buFont typeface="Wingdings" pitchFamily="2" charset="2"/>
              <a:buNone/>
              <a:defRPr/>
            </a:pPr>
            <a:r>
              <a:rPr lang="en-US" sz="2900" b="0" dirty="0" smtClean="0"/>
              <a:t>Standard Steps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Edit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Preprocess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Compile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Link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Load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b="0" i="1" dirty="0" smtClean="0"/>
              <a:t>Execute</a:t>
            </a:r>
          </a:p>
        </p:txBody>
      </p:sp>
      <p:pic>
        <p:nvPicPr>
          <p:cNvPr id="16391" name="Picture 4" descr="AAHBDNU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35400" y="1050925"/>
            <a:ext cx="3760788" cy="5114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3387725" y="5972175"/>
            <a:ext cx="435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28600" indent="-228600" algn="l" eaLnBrk="1" hangingPunct="1">
              <a:spcAft>
                <a:spcPct val="25000"/>
              </a:spcAft>
              <a:buClr>
                <a:schemeClr val="tx1"/>
              </a:buClr>
            </a:pPr>
            <a:r>
              <a:rPr lang="en-US" sz="1600" b="1">
                <a:solidFill>
                  <a:srgbClr val="4D99FF"/>
                </a:solidFill>
                <a:latin typeface="Arial" charset="0"/>
                <a:ea typeface="Times New Roman" pitchFamily="18" charset="0"/>
                <a:cs typeface="AGaramond" pitchFamily="18" charset="0"/>
              </a:rPr>
              <a:t>Fig. 1.1</a:t>
            </a:r>
            <a:r>
              <a:rPr lang="en-US" sz="16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Garamond" pitchFamily="18" charset="0"/>
              </a:rPr>
              <a:t> | </a:t>
            </a:r>
            <a:r>
              <a:rPr lang="en-US" sz="1600">
                <a:latin typeface="Arial" charset="0"/>
                <a:ea typeface="Times New Roman" pitchFamily="18" charset="0"/>
                <a:cs typeface="AGaramond" pitchFamily="18" charset="0"/>
              </a:rPr>
              <a:t>Typical C development environment.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179388" y="5445125"/>
            <a:ext cx="2139950" cy="503238"/>
          </a:xfrm>
          <a:prstGeom prst="rect">
            <a:avLst/>
          </a:prstGeom>
          <a:noFill/>
          <a:ln w="254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8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18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Deitel</a:t>
            </a:r>
            <a:r>
              <a:rPr lang="en-US" sz="18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&amp; </a:t>
            </a:r>
            <a:r>
              <a:rPr lang="en-US" sz="18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Deitel</a:t>
            </a:r>
            <a:endParaRPr lang="en-US" sz="18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en-US" sz="18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107950" y="6034088"/>
            <a:ext cx="2873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73113D-9D71-41C9-8B54-E1EF95BCFFC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740775" cy="908050"/>
          </a:xfrm>
        </p:spPr>
        <p:txBody>
          <a:bodyPr/>
          <a:lstStyle/>
          <a:p>
            <a:pPr>
              <a:defRPr/>
            </a:pPr>
            <a:r>
              <a:rPr lang="en-US" smtClean="0"/>
              <a:t>User Memory Protection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00B01E-407A-4EE8-B3F3-A6DA32F2C90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740775" cy="908050"/>
          </a:xfrm>
        </p:spPr>
        <p:txBody>
          <a:bodyPr/>
          <a:lstStyle/>
          <a:p>
            <a:pPr>
              <a:defRPr/>
            </a:pPr>
            <a:r>
              <a:rPr lang="en-US" smtClean="0"/>
              <a:t>Virtual Memory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760103-861C-4FFB-9E77-C3AA575B161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8C7F101-B564-40D6-B421-7F38295E1599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17</a:t>
            </a:fld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 of Introduction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374441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Course Objectives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Course Operation/Expectations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Course Plan and Syllabus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C, data structures, C++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Systems Viewpoint </a:t>
            </a:r>
            <a:r>
              <a:rPr lang="en-US" sz="3600" dirty="0" smtClean="0">
                <a:solidFill>
                  <a:srgbClr val="0033CC"/>
                </a:solidFill>
              </a:rPr>
              <a:t>{more later}</a:t>
            </a:r>
            <a:endParaRPr lang="en-US" sz="3600" dirty="0" smtClean="0"/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800000"/>
                </a:solidFill>
              </a:rPr>
              <a:t>Program Development Environment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562597"/>
            <a:ext cx="8001000" cy="15144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948363"/>
            <a:ext cx="4953000" cy="576262"/>
          </a:xfrm>
        </p:spPr>
        <p:txBody>
          <a:bodyPr/>
          <a:lstStyle/>
          <a:p>
            <a:pPr algn="ctr">
              <a:defRPr/>
            </a:pPr>
            <a:r>
              <a:rPr lang="en-US" sz="24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Systems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F81EC-65CE-40CF-A3B0-7BDCADD2D67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C3F88A1-B96E-42CD-93DA-A9C624D9009D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3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Survey and TA/SA Introductions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Pause to Look Backwards and Forwards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Course Objectives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Course Operation/Expectations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Course Plan and Syllabus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Systems </a:t>
            </a:r>
            <a:r>
              <a:rPr lang="en-US" dirty="0" smtClean="0"/>
              <a:t>Concepts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Higher Level Language </a:t>
            </a:r>
            <a:r>
              <a:rPr lang="en-US" dirty="0" smtClean="0"/>
              <a:t>History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‘Old’ Development Environment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 and C</a:t>
            </a:r>
            <a:r>
              <a:rPr lang="en-US" dirty="0" smtClean="0"/>
              <a:t>++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D3300F-418E-4ACB-B1CB-7BF2003234D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599C221-27C3-44A2-94EF-24ECDABDCE0A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4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678"/>
            <a:ext cx="9109075" cy="9080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Quick Look Backwards/Forwards</a:t>
            </a:r>
            <a:endParaRPr lang="en-US" dirty="0" smtClean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Computing Devices</a:t>
            </a:r>
          </a:p>
          <a:p>
            <a:pPr lvl="1">
              <a:defRPr/>
            </a:pPr>
            <a:r>
              <a:rPr lang="en-US" dirty="0" smtClean="0"/>
              <a:t>From mainframes to PCs to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smart phones to ??</a:t>
            </a:r>
          </a:p>
          <a:p>
            <a:pPr>
              <a:defRPr/>
            </a:pPr>
            <a:r>
              <a:rPr lang="en-US" dirty="0" smtClean="0"/>
              <a:t>Changes in WPI CS Curriculum</a:t>
            </a:r>
          </a:p>
          <a:p>
            <a:pPr>
              <a:defRPr/>
            </a:pPr>
            <a:r>
              <a:rPr lang="en-US" dirty="0" smtClean="0"/>
              <a:t>Instructor</a:t>
            </a:r>
          </a:p>
          <a:p>
            <a:pPr>
              <a:defRPr/>
            </a:pPr>
            <a:r>
              <a:rPr lang="en-US" dirty="0" smtClean="0"/>
              <a:t>Students</a:t>
            </a:r>
          </a:p>
          <a:p>
            <a:pPr lvl="1">
              <a:defRPr/>
            </a:pPr>
            <a:r>
              <a:rPr lang="en-US" dirty="0" smtClean="0"/>
              <a:t>Expected Background</a:t>
            </a:r>
          </a:p>
          <a:p>
            <a:pPr lvl="1">
              <a:defRPr/>
            </a:pPr>
            <a:r>
              <a:rPr lang="en-US" dirty="0" smtClean="0"/>
              <a:t>Going Forward</a:t>
            </a:r>
          </a:p>
          <a:p>
            <a:pPr lvl="1">
              <a:defRPr/>
            </a:pPr>
            <a:r>
              <a:rPr lang="en-US" dirty="0" smtClean="0"/>
              <a:t>Your Future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0CE630-71C3-4A1F-BA45-255DB0E2A7A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78FAA6A-89C0-4F2F-B73C-EF41A984A671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5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868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To expose students to the low level systems interface </a:t>
            </a:r>
            <a:r>
              <a:rPr lang="en-US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’grunge’</a:t>
            </a:r>
            <a:r>
              <a:rPr lang="en-US" dirty="0" smtClean="0"/>
              <a:t> clearly visible in C.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To learn to program in C++ by learning to program in C first.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To further develop the ability to design programs with emphasis on the </a:t>
            </a:r>
            <a:r>
              <a:rPr lang="en-US" dirty="0" smtClean="0">
                <a:solidFill>
                  <a:srgbClr val="0000FF"/>
                </a:solidFill>
              </a:rPr>
              <a:t>abstract view</a:t>
            </a:r>
            <a:r>
              <a:rPr lang="en-US" dirty="0" smtClean="0"/>
              <a:t> of data structures.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To get experience with </a:t>
            </a:r>
            <a:r>
              <a:rPr lang="en-US" dirty="0" smtClean="0">
                <a:solidFill>
                  <a:srgbClr val="800000"/>
                </a:solidFill>
              </a:rPr>
              <a:t>low level implementation of data structures </a:t>
            </a:r>
            <a:r>
              <a:rPr lang="en-US" dirty="0" smtClean="0"/>
              <a:t>in C.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CS2303 Course Objectives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B35C5C-D26C-4A9B-8405-D0005E03B33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C6DA053-F92A-49B5-8FF0-F057D25D6A5B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6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8680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 learn the advantages of programming in an object-oriented language such as C++.</a:t>
            </a:r>
          </a:p>
          <a:p>
            <a:pPr>
              <a:defRPr/>
            </a:pPr>
            <a:r>
              <a:rPr lang="en-US" dirty="0" smtClean="0"/>
              <a:t>To experience programming in the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9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Large</a:t>
            </a:r>
            <a:r>
              <a:rPr lang="en-US" sz="8000" dirty="0" smtClean="0"/>
              <a:t> 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CS2303 Course Objectives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7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33A61-BE78-47C1-8EFE-0F18581F9D7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D8444F6-DBEE-423D-8B13-B09BF2961B44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7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86800" cy="35750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en-US" sz="96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6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Pointers</a:t>
            </a:r>
            <a:r>
              <a:rPr lang="en-US" sz="9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!!</a:t>
            </a:r>
            <a:r>
              <a:rPr lang="en-US" sz="8000" dirty="0" smtClean="0"/>
              <a:t>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CS2303 Course Objectives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18816C-69F9-4EC0-B5B6-1D141988E15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3568BB-FB45-4B52-922E-6BA5DFE9CCEB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rPr>
              <a:pPr>
                <a:defRPr/>
              </a:pPr>
              <a:t>8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1563"/>
            <a:ext cx="8686800" cy="5160962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The course web page is an </a:t>
            </a:r>
            <a:r>
              <a:rPr lang="en-US" sz="4400" dirty="0" smtClean="0">
                <a:solidFill>
                  <a:srgbClr val="800000"/>
                </a:solidFill>
              </a:rPr>
              <a:t>essential</a:t>
            </a:r>
            <a:r>
              <a:rPr lang="en-US" sz="4400" dirty="0" smtClean="0"/>
              <a:t> student asset.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400" dirty="0" smtClean="0">
                <a:solidFill>
                  <a:srgbClr val="0000FF"/>
                </a:solidFill>
              </a:rPr>
              <a:t>* Students are responsible for all information on web page!</a:t>
            </a:r>
          </a:p>
          <a:p>
            <a:pPr>
              <a:defRPr/>
            </a:pPr>
            <a:r>
              <a:rPr lang="en-US" sz="4400" dirty="0" smtClean="0"/>
              <a:t>5 Required Labs</a:t>
            </a:r>
          </a:p>
          <a:p>
            <a:pPr>
              <a:defRPr/>
            </a:pPr>
            <a:r>
              <a:rPr lang="en-US" sz="4400" dirty="0" smtClean="0"/>
              <a:t>5 Programming Assignments</a:t>
            </a:r>
          </a:p>
          <a:p>
            <a:pPr>
              <a:defRPr/>
            </a:pPr>
            <a:r>
              <a:rPr lang="en-US" sz="4400" dirty="0" smtClean="0"/>
              <a:t>2 Closed Book Exams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Course Operation/Expectation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1AC3AB-82A6-4171-B617-7480FB1944D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Course Plan and Syllabus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8401050" cy="5000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800" dirty="0" smtClean="0">
                <a:effectLst/>
              </a:rPr>
              <a:t>To cover the details of C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briskly</a:t>
            </a:r>
            <a:r>
              <a:rPr lang="en-US" sz="2800" dirty="0" smtClean="0">
                <a:effectLst/>
              </a:rPr>
              <a:t>.</a:t>
            </a:r>
          </a:p>
          <a:p>
            <a:pPr lvl="1"/>
            <a:r>
              <a:rPr lang="en-US" sz="2400" dirty="0" smtClean="0"/>
              <a:t>Assumes students already have an understanding of iteration and conditional constructs.</a:t>
            </a:r>
          </a:p>
          <a:p>
            <a:pPr lvl="1"/>
            <a:r>
              <a:rPr lang="en-US" sz="2400" dirty="0" smtClean="0"/>
              <a:t>U</a:t>
            </a:r>
            <a:r>
              <a:rPr lang="en-US" sz="2400" dirty="0" smtClean="0"/>
              <a:t>sing </a:t>
            </a:r>
            <a:r>
              <a:rPr lang="en-US" sz="2400" dirty="0" smtClean="0"/>
              <a:t>only C </a:t>
            </a:r>
            <a:r>
              <a:rPr lang="en-US" sz="2400" dirty="0" smtClean="0">
                <a:solidFill>
                  <a:srgbClr val="0000FF"/>
                </a:solidFill>
              </a:rPr>
              <a:t>I/O</a:t>
            </a:r>
            <a:r>
              <a:rPr lang="en-US" sz="2400" dirty="0" smtClean="0"/>
              <a:t> {grunge as promised!} at first.</a:t>
            </a:r>
          </a:p>
          <a:p>
            <a:r>
              <a:rPr lang="en-US" sz="2800" dirty="0" smtClean="0">
                <a:effectLst/>
              </a:rPr>
              <a:t>To introduce data structures in C by doing at least one program with </a:t>
            </a:r>
            <a:r>
              <a:rPr lang="en-US" sz="2800" dirty="0" err="1" smtClean="0">
                <a:solidFill>
                  <a:srgbClr val="0033CC"/>
                </a:solidFill>
                <a:effectLst/>
              </a:rPr>
              <a:t>structs</a:t>
            </a:r>
            <a:r>
              <a:rPr lang="en-US" sz="2800" dirty="0" smtClean="0">
                <a:effectLst/>
              </a:rPr>
              <a:t> and </a:t>
            </a:r>
            <a:r>
              <a:rPr lang="en-US" sz="2800" dirty="0" smtClean="0">
                <a:solidFill>
                  <a:srgbClr val="0033CC"/>
                </a:solidFill>
                <a:effectLst/>
              </a:rPr>
              <a:t>call by value</a:t>
            </a:r>
            <a:r>
              <a:rPr lang="en-US" sz="2800" dirty="0" smtClean="0">
                <a:effectLst/>
              </a:rPr>
              <a:t>.</a:t>
            </a:r>
          </a:p>
          <a:p>
            <a:r>
              <a:rPr lang="en-US" sz="2800" dirty="0" smtClean="0">
                <a:effectLst/>
              </a:rPr>
              <a:t>To finish up with as much C++ as possible.</a:t>
            </a:r>
          </a:p>
          <a:p>
            <a:r>
              <a:rPr lang="en-US" sz="2800" dirty="0" smtClean="0">
                <a:solidFill>
                  <a:srgbClr val="800000"/>
                </a:solidFill>
                <a:effectLst/>
              </a:rPr>
              <a:t>{Note - reading of the textbook will require jumping around during the C portion of the course.}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2392</TotalTime>
  <Words>656</Words>
  <Application>Microsoft Office PowerPoint</Application>
  <PresentationFormat>On-screen Show (4:3)</PresentationFormat>
  <Paragraphs>142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Revised_Master</vt:lpstr>
      <vt:lpstr>CS2303 C14 Systems Programming Concepts</vt:lpstr>
      <vt:lpstr>Introduction</vt:lpstr>
      <vt:lpstr>Introduction</vt:lpstr>
      <vt:lpstr>Quick Look Backwards/Forwards</vt:lpstr>
      <vt:lpstr>CS2303 Course Objectives</vt:lpstr>
      <vt:lpstr>CS2303 Course Objectives</vt:lpstr>
      <vt:lpstr>CS2303 Course Objectives</vt:lpstr>
      <vt:lpstr>Course Operation/Expectation</vt:lpstr>
      <vt:lpstr>Course Plan and Syllabus</vt:lpstr>
      <vt:lpstr>Systems Concepts</vt:lpstr>
      <vt:lpstr>Systems Performance Viewpoint</vt:lpstr>
      <vt:lpstr>1.5  Types of Programming Languages</vt:lpstr>
      <vt:lpstr>Higher Level Programming Languages History</vt:lpstr>
      <vt:lpstr>C Program Development Environment</vt:lpstr>
      <vt:lpstr>User Memory Protection</vt:lpstr>
      <vt:lpstr>Virtual Memory</vt:lpstr>
      <vt:lpstr>Review of Introduction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115</cp:revision>
  <dcterms:created xsi:type="dcterms:W3CDTF">2004-01-21T20:05:10Z</dcterms:created>
  <dcterms:modified xsi:type="dcterms:W3CDTF">2014-01-10T14:51:28Z</dcterms:modified>
</cp:coreProperties>
</file>