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008000"/>
    <a:srgbClr val="990033"/>
    <a:srgbClr val="003366"/>
    <a:srgbClr val="CC0000"/>
    <a:srgbClr val="33CC33"/>
    <a:srgbClr val="9900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251" y="-62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4A2A3A18-B13A-4404-A507-6A7B8A6CB4B1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350D3AC-7C08-4FB6-9F10-ACE3E4692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19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0C21130-51A6-4F33-A73D-04E01DDEB176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1B7B04E-1AA7-4E1A-91D8-513A45E7D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149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0C21130-51A6-4F33-A73D-04E01DDEB176}" type="datetime1">
              <a:rPr lang="en-US" smtClean="0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B7B04E-1AA7-4E1A-91D8-513A45E7D9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15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0C21130-51A6-4F33-A73D-04E01DDEB176}" type="datetime1">
              <a:rPr lang="en-US" smtClean="0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B7B04E-1AA7-4E1A-91D8-513A45E7D9D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1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AFF9084F-DFAD-418D-8C6D-78B38C732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8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Unix Basics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05B5C8B-11DE-4F80-8C8E-B1EB2B3E0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2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Unix Basics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05B5C8B-11DE-4F80-8C8E-B1EB2B3E0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8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Unix Basics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05B5C8B-11DE-4F80-8C8E-B1EB2B3E0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1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Unix Basics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05B5C8B-11DE-4F80-8C8E-B1EB2B3E0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9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Unix Basics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05B5C8B-11DE-4F80-8C8E-B1EB2B3E0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3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Unix Basics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05B5C8B-11DE-4F80-8C8E-B1EB2B3E0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7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Unix Basics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05B5C8B-11DE-4F80-8C8E-B1EB2B3E0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Unix Basics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05B5C8B-11DE-4F80-8C8E-B1EB2B3E0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4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Unix Basics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05B5C8B-11DE-4F80-8C8E-B1EB2B3E0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6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5478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Unix Basics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05B5C8B-11DE-4F80-8C8E-B1EB2B3E0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Systems Programming     Unix Basics</a:t>
            </a: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ADDFB689-F0AE-4AFF-88B8-183746BF8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16410"/>
            <a:ext cx="8208963" cy="295275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Unix Basics</a:t>
            </a:r>
            <a:b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5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15816" y="5876850"/>
            <a:ext cx="6120680" cy="79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Simplified Arabic Fixed" pitchFamily="49" charset="-78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i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Programming Concepts</a:t>
            </a:r>
            <a:r>
              <a:rPr lang="en-US" sz="5400" i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5400" i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5400" kern="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469A89-0BD7-4D1D-AC19-445BCBC43E4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File and Directory Permissions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5388"/>
            <a:ext cx="8640762" cy="511333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smtClean="0"/>
              <a:t>Read access</a:t>
            </a:r>
            <a:r>
              <a:rPr lang="en-US" sz="2800" b="0" smtClean="0">
                <a:effectLst/>
              </a:rPr>
              <a:t> </a:t>
            </a:r>
            <a:r>
              <a:rPr lang="en-US" sz="2800" smtClean="0"/>
              <a:t>=</a:t>
            </a:r>
            <a:r>
              <a:rPr lang="en-US" sz="2800" b="0" smtClean="0">
                <a:effectLst/>
              </a:rPr>
              <a:t> You can read the file contents. You can list the contents of the directory.</a:t>
            </a:r>
          </a:p>
          <a:p>
            <a:pPr>
              <a:lnSpc>
                <a:spcPct val="80000"/>
              </a:lnSpc>
              <a:defRPr/>
            </a:pPr>
            <a:endParaRPr lang="en-US" sz="2800" b="0" smtClean="0">
              <a:effectLst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smtClean="0"/>
              <a:t>Write access = </a:t>
            </a:r>
            <a:r>
              <a:rPr lang="en-US" sz="2800" b="0" smtClean="0">
                <a:effectLst/>
              </a:rPr>
              <a:t>You can write into this file. You can modify this directory.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800" smtClean="0"/>
              <a:t>Execute access = </a:t>
            </a:r>
            <a:r>
              <a:rPr lang="en-US" sz="2800" b="0" smtClean="0"/>
              <a:t>You can run this file as a command. You can use this directory as part of a path.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0" smtClean="0">
                <a:effectLst/>
              </a:rPr>
              <a:t>To access any file, you first need execute permission on all directories from the root to the file.</a:t>
            </a:r>
            <a:endParaRPr lang="en-US" sz="28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DE3ABA-5E7F-45AA-8CFB-4044B69882D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smtClean="0"/>
              <a:t>Command: chmod 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178800" cy="46672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chmod</a:t>
            </a:r>
            <a:r>
              <a:rPr lang="en-US" sz="2800" dirty="0" smtClean="0"/>
              <a:t> = Change mode (permissions)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rgbClr val="008000"/>
                </a:solidFill>
                <a:latin typeface="Tahoma" pitchFamily="34" charset="0"/>
              </a:rPr>
              <a:t>chmod</a:t>
            </a:r>
            <a:r>
              <a:rPr lang="en-US" sz="2400" dirty="0" smtClean="0">
                <a:solidFill>
                  <a:srgbClr val="008000"/>
                </a:solidFill>
                <a:latin typeface="Tahoma" pitchFamily="34" charset="0"/>
              </a:rPr>
              <a:t>  mode  files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mode: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specify users: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 (for all)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  specify attribute: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sz="2800" dirty="0" smtClean="0"/>
              <a:t>, or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  connect with action: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2400" dirty="0" smtClean="0"/>
              <a:t> = add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400" dirty="0" smtClean="0"/>
              <a:t> = delete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2400" dirty="0" smtClean="0"/>
              <a:t>= set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F2E891-A109-4B82-99C4-2277A921B97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Command: chmod 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178800" cy="4667250"/>
          </a:xfrm>
        </p:spPr>
        <p:txBody>
          <a:bodyPr/>
          <a:lstStyle/>
          <a:p>
            <a:pPr>
              <a:defRPr/>
            </a:pPr>
            <a:r>
              <a:rPr lang="en-US" smtClean="0"/>
              <a:t>Examples:</a:t>
            </a:r>
          </a:p>
          <a:p>
            <a:pPr lvl="1">
              <a:buFontTx/>
              <a:buNone/>
              <a:defRPr/>
            </a:pPr>
            <a:r>
              <a:rPr lang="en-US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chmod u+x prog4.cpp</a:t>
            </a:r>
          </a:p>
          <a:p>
            <a:pPr lvl="1">
              <a:buFontTx/>
              <a:buNone/>
              <a:defRPr/>
            </a:pPr>
            <a:r>
              <a:rPr lang="en-US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chmod o-r prog4.cpp</a:t>
            </a:r>
          </a:p>
          <a:p>
            <a:pPr lvl="1">
              <a:buFontTx/>
              <a:buNone/>
              <a:defRPr/>
            </a:pPr>
            <a:r>
              <a:rPr lang="en-US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chmod u=rwx prog4.cpp</a:t>
            </a:r>
          </a:p>
          <a:p>
            <a:pPr lvl="1">
              <a:buFontTx/>
              <a:buNone/>
              <a:defRPr/>
            </a:pPr>
            <a:r>
              <a:rPr lang="en-US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chmod o+r,g+r prog4.cpp</a:t>
            </a:r>
          </a:p>
          <a:p>
            <a:pPr>
              <a:defRPr/>
            </a:pPr>
            <a:r>
              <a:rPr lang="en-US" smtClean="0"/>
              <a:t>You can also use octal numbers: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0" smtClean="0">
                <a:latin typeface="Courier New" pitchFamily="49" charset="0"/>
              </a:rPr>
              <a:t>  </a:t>
            </a:r>
            <a:r>
              <a:rPr lang="en-US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chmod 700 prog2.c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chmod 750 sample.c</a:t>
            </a:r>
          </a:p>
          <a:p>
            <a:pPr>
              <a:buFont typeface="Wingdings" pitchFamily="2" charset="2"/>
              <a:buNone/>
              <a:defRPr/>
            </a:pPr>
            <a:endParaRPr lang="en-US" b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ECB774-7F53-4BA4-A840-D582DCF3D1C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Commands: emacs, cat, more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008000"/>
                </a:solidFill>
                <a:latin typeface="Tahoma" pitchFamily="34" charset="0"/>
              </a:rPr>
              <a:t>command  filename		</a:t>
            </a:r>
            <a:r>
              <a:rPr lang="en-US" sz="2800" dirty="0">
                <a:latin typeface="Tahoma" pitchFamily="34" charset="0"/>
              </a:rPr>
              <a:t>{generic format</a:t>
            </a:r>
            <a:r>
              <a:rPr lang="en-US" sz="2800" dirty="0" smtClean="0">
                <a:latin typeface="Tahoma" pitchFamily="34" charset="0"/>
              </a:rPr>
              <a:t>}</a:t>
            </a:r>
            <a:endParaRPr lang="en-US" sz="2000" dirty="0">
              <a:latin typeface="Tahoma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US" sz="2000" dirty="0" smtClean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emacs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dirty="0" smtClean="0"/>
              <a:t>used to edit a file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</a:rPr>
              <a:t>     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emacs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lab1.c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</a:t>
            </a: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dirty="0" smtClean="0"/>
              <a:t>prints text file to </a:t>
            </a:r>
            <a:r>
              <a:rPr lang="en-US" sz="2800" dirty="0" err="1" smtClean="0"/>
              <a:t>stdout</a:t>
            </a:r>
            <a:endParaRPr 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</a:t>
            </a:r>
            <a:r>
              <a:rPr lang="en-US" sz="2800" dirty="0" smtClean="0">
                <a:latin typeface="Courier New" pitchFamily="49" charset="0"/>
              </a:rPr>
              <a:t>  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cat lab1.c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</a:t>
            </a:r>
            <a:r>
              <a:rPr lang="en-US" sz="2800" dirty="0" smtClean="0"/>
              <a:t>prints text file (only fill one screen)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</a:rPr>
              <a:t>     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more lab1.c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	  </a:t>
            </a:r>
            <a:r>
              <a:rPr lang="en-US" sz="2400" dirty="0" smtClean="0"/>
              <a:t>hit the space bar to see more or q to quit.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59BB6B-91E6-492D-BF7E-6E7896B68C9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Commands: rm, ps, kill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rm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dirty="0" smtClean="0"/>
              <a:t>= delete a file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rm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olddat.txt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dirty="0" smtClean="0"/>
              <a:t>= print currently active processes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ps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kill </a:t>
            </a:r>
            <a:r>
              <a:rPr lang="en-US" dirty="0" smtClean="0"/>
              <a:t>= stop one of your running processes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kill -9 26814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DB7DDA-FDAE-49C8-AA20-E1F9EE8B23B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Example: ps kill</a:t>
            </a:r>
          </a:p>
        </p:txBody>
      </p:sp>
      <p:sp>
        <p:nvSpPr>
          <p:cNvPr id="424964" name="Rectangle 4"/>
          <p:cNvSpPr>
            <a:spLocks noChangeArrowheads="1"/>
          </p:cNvSpPr>
          <p:nvPr/>
        </p:nvSpPr>
        <p:spPr bwMode="auto">
          <a:xfrm>
            <a:off x="1547813" y="1484313"/>
            <a:ext cx="6553200" cy="3887787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$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emacs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simple.c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{inside edit of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simple.c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}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^z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$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ps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PID TTY          TIME CMD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26792 pts/17   00:00:00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tcsh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26814 pts/17   00:00:00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emacs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26815 pts/17   00:00:00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ps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$ kill -9 26814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$</a:t>
            </a:r>
          </a:p>
          <a:p>
            <a:pPr algn="l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[1]    Killed                       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emacs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simple.c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defRPr/>
            </a:pPr>
            <a:endParaRPr lang="en-US" sz="2000" dirty="0"/>
          </a:p>
        </p:txBody>
      </p:sp>
      <p:sp>
        <p:nvSpPr>
          <p:cNvPr id="424966" name="Rectangle 6"/>
          <p:cNvSpPr>
            <a:spLocks noChangeArrowheads="1"/>
          </p:cNvSpPr>
          <p:nvPr/>
        </p:nvSpPr>
        <p:spPr bwMode="auto">
          <a:xfrm>
            <a:off x="4284663" y="2225675"/>
            <a:ext cx="3744912" cy="4826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r>
              <a:rPr lang="en-US" sz="2400" i="1">
                <a:solidFill>
                  <a:srgbClr val="990033"/>
                </a:solidFill>
              </a:rPr>
              <a:t>type </a:t>
            </a:r>
            <a:r>
              <a:rPr lang="en-US" sz="2400" b="1" i="1">
                <a:solidFill>
                  <a:srgbClr val="990033"/>
                </a:solidFill>
              </a:rPr>
              <a:t>% </a:t>
            </a:r>
            <a:r>
              <a:rPr lang="en-US" sz="2400" i="1">
                <a:solidFill>
                  <a:srgbClr val="990033"/>
                </a:solidFill>
              </a:rPr>
              <a:t>to resume</a:t>
            </a:r>
            <a:endParaRPr lang="en-US" sz="2400">
              <a:solidFill>
                <a:srgbClr val="990033"/>
              </a:solidFill>
            </a:endParaRPr>
          </a:p>
        </p:txBody>
      </p:sp>
      <p:sp>
        <p:nvSpPr>
          <p:cNvPr id="424967" name="Line 7"/>
          <p:cNvSpPr>
            <a:spLocks noChangeShapeType="1"/>
          </p:cNvSpPr>
          <p:nvPr/>
        </p:nvSpPr>
        <p:spPr bwMode="auto">
          <a:xfrm flipH="1" flipV="1">
            <a:off x="2195513" y="2349500"/>
            <a:ext cx="2089150" cy="142875"/>
          </a:xfrm>
          <a:prstGeom prst="line">
            <a:avLst/>
          </a:prstGeom>
          <a:noFill/>
          <a:ln w="3175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6" grpId="0" animBg="1"/>
      <p:bldP spid="4249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91580A-F1D9-4047-A0FE-A7F9B10A4C1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Review of Unix Basics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rgbClr val="800000"/>
                </a:solidFill>
              </a:rPr>
              <a:t>Unix directories</a:t>
            </a:r>
          </a:p>
          <a:p>
            <a:pPr>
              <a:defRPr/>
            </a:pPr>
            <a:r>
              <a:rPr lang="en-US" sz="3600" dirty="0" smtClean="0"/>
              <a:t>Important Unix file commands</a:t>
            </a:r>
          </a:p>
          <a:p>
            <a:pPr lvl="1">
              <a:defRPr/>
            </a:pPr>
            <a:r>
              <a:rPr lang="en-US" dirty="0" smtClean="0">
                <a:solidFill>
                  <a:srgbClr val="800000"/>
                </a:solidFill>
              </a:rPr>
              <a:t>man, </a:t>
            </a:r>
            <a:r>
              <a:rPr lang="en-US" dirty="0" err="1" smtClean="0">
                <a:solidFill>
                  <a:srgbClr val="800000"/>
                </a:solidFill>
              </a:rPr>
              <a:t>pwd</a:t>
            </a:r>
            <a:r>
              <a:rPr lang="en-US" dirty="0" smtClean="0">
                <a:solidFill>
                  <a:srgbClr val="800000"/>
                </a:solidFill>
              </a:rPr>
              <a:t>, </a:t>
            </a:r>
            <a:r>
              <a:rPr lang="en-US" dirty="0" err="1" smtClean="0">
                <a:solidFill>
                  <a:srgbClr val="800000"/>
                </a:solidFill>
              </a:rPr>
              <a:t>ls</a:t>
            </a:r>
            <a:r>
              <a:rPr lang="en-US" dirty="0" smtClean="0">
                <a:solidFill>
                  <a:srgbClr val="800000"/>
                </a:solidFill>
              </a:rPr>
              <a:t>, </a:t>
            </a:r>
            <a:r>
              <a:rPr lang="en-US" dirty="0" err="1" smtClean="0">
                <a:solidFill>
                  <a:srgbClr val="800000"/>
                </a:solidFill>
              </a:rPr>
              <a:t>mkdir</a:t>
            </a:r>
            <a:r>
              <a:rPr lang="en-US" dirty="0" smtClean="0">
                <a:solidFill>
                  <a:srgbClr val="800000"/>
                </a:solidFill>
              </a:rPr>
              <a:t>, cd, </a:t>
            </a:r>
            <a:r>
              <a:rPr lang="en-US" dirty="0" err="1" smtClean="0">
                <a:solidFill>
                  <a:srgbClr val="800000"/>
                </a:solidFill>
              </a:rPr>
              <a:t>cp</a:t>
            </a:r>
            <a:r>
              <a:rPr lang="en-US" dirty="0" smtClean="0">
                <a:solidFill>
                  <a:srgbClr val="800000"/>
                </a:solidFill>
              </a:rPr>
              <a:t>, </a:t>
            </a:r>
            <a:r>
              <a:rPr lang="en-US" dirty="0" smtClean="0">
                <a:solidFill>
                  <a:srgbClr val="800000"/>
                </a:solidFill>
              </a:rPr>
              <a:t>mv</a:t>
            </a:r>
          </a:p>
          <a:p>
            <a:pPr lvl="1">
              <a:defRPr/>
            </a:pPr>
            <a:r>
              <a:rPr lang="en-US" dirty="0" smtClean="0">
                <a:solidFill>
                  <a:srgbClr val="800000"/>
                </a:solidFill>
              </a:rPr>
              <a:t>Command options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3600" dirty="0" smtClean="0">
                <a:solidFill>
                  <a:srgbClr val="800000"/>
                </a:solidFill>
              </a:rPr>
              <a:t>File and Directory Access Rights through Permission Settings</a:t>
            </a:r>
          </a:p>
          <a:p>
            <a:pPr>
              <a:defRPr/>
            </a:pPr>
            <a:r>
              <a:rPr lang="en-US" sz="3600" dirty="0" smtClean="0"/>
              <a:t>Using </a:t>
            </a:r>
            <a:r>
              <a:rPr lang="en-US" sz="36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chmod</a:t>
            </a: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/>
              <a:t>to change permissions</a:t>
            </a:r>
          </a:p>
          <a:p>
            <a:pPr>
              <a:defRPr/>
            </a:pPr>
            <a:r>
              <a:rPr lang="en-US" sz="3600" dirty="0" smtClean="0"/>
              <a:t>Other important commands</a:t>
            </a:r>
          </a:p>
          <a:p>
            <a:pPr lvl="1">
              <a:defRPr/>
            </a:pPr>
            <a:r>
              <a:rPr lang="en-US" dirty="0" err="1">
                <a:solidFill>
                  <a:srgbClr val="800000"/>
                </a:solidFill>
              </a:rPr>
              <a:t>e</a:t>
            </a:r>
            <a:r>
              <a:rPr lang="en-US" dirty="0" err="1" smtClean="0">
                <a:solidFill>
                  <a:srgbClr val="800000"/>
                </a:solidFill>
              </a:rPr>
              <a:t>macs</a:t>
            </a:r>
            <a:r>
              <a:rPr lang="en-US" dirty="0" smtClean="0">
                <a:solidFill>
                  <a:srgbClr val="800000"/>
                </a:solidFill>
              </a:rPr>
              <a:t>, cat, </a:t>
            </a:r>
            <a:r>
              <a:rPr lang="en-US" dirty="0" err="1" smtClean="0">
                <a:solidFill>
                  <a:srgbClr val="800000"/>
                </a:solidFill>
              </a:rPr>
              <a:t>rm</a:t>
            </a:r>
            <a:r>
              <a:rPr lang="en-US" dirty="0" smtClean="0">
                <a:solidFill>
                  <a:srgbClr val="800000"/>
                </a:solidFill>
              </a:rPr>
              <a:t>, </a:t>
            </a:r>
            <a:r>
              <a:rPr lang="en-US" dirty="0" err="1" smtClean="0">
                <a:solidFill>
                  <a:srgbClr val="800000"/>
                </a:solidFill>
              </a:rPr>
              <a:t>ps</a:t>
            </a:r>
            <a:r>
              <a:rPr lang="en-US" dirty="0" smtClean="0">
                <a:solidFill>
                  <a:srgbClr val="800000"/>
                </a:solidFill>
              </a:rPr>
              <a:t>, kill</a:t>
            </a:r>
          </a:p>
          <a:p>
            <a:pPr lvl="1">
              <a:defRPr/>
            </a:pPr>
            <a:endParaRPr lang="en-US" dirty="0" smtClean="0">
              <a:solidFill>
                <a:srgbClr val="800000"/>
              </a:solidFill>
            </a:endParaRPr>
          </a:p>
          <a:p>
            <a:pPr>
              <a:defRPr/>
            </a:pPr>
            <a:endParaRPr lang="en-US" sz="3600" dirty="0" smtClean="0"/>
          </a:p>
          <a:p>
            <a:pPr>
              <a:defRPr/>
            </a:pPr>
            <a:endParaRPr lang="en-US" sz="3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Unix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91580A-F1D9-4047-A0FE-A7F9B10A4C1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Unix Basics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Unix directories</a:t>
            </a:r>
          </a:p>
          <a:p>
            <a:pPr>
              <a:defRPr/>
            </a:pPr>
            <a:r>
              <a:rPr lang="en-US" sz="3600" dirty="0" smtClean="0"/>
              <a:t>Important Unix file commands</a:t>
            </a:r>
          </a:p>
          <a:p>
            <a:pPr lvl="1">
              <a:defRPr/>
            </a:pPr>
            <a:r>
              <a:rPr lang="en-US" dirty="0" smtClean="0">
                <a:solidFill>
                  <a:srgbClr val="0000FF"/>
                </a:solidFill>
              </a:rPr>
              <a:t>man, </a:t>
            </a:r>
            <a:r>
              <a:rPr lang="en-US" dirty="0" err="1" smtClean="0">
                <a:solidFill>
                  <a:srgbClr val="0000FF"/>
                </a:solidFill>
              </a:rPr>
              <a:t>pwd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ls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mkdir</a:t>
            </a:r>
            <a:r>
              <a:rPr lang="en-US" dirty="0" smtClean="0">
                <a:solidFill>
                  <a:srgbClr val="0000FF"/>
                </a:solidFill>
              </a:rPr>
              <a:t>, cd, </a:t>
            </a:r>
            <a:r>
              <a:rPr lang="en-US" dirty="0" err="1" smtClean="0">
                <a:solidFill>
                  <a:srgbClr val="0000FF"/>
                </a:solidFill>
              </a:rPr>
              <a:t>cp</a:t>
            </a:r>
            <a:r>
              <a:rPr lang="en-US" dirty="0" smtClean="0">
                <a:solidFill>
                  <a:srgbClr val="0000FF"/>
                </a:solidFill>
              </a:rPr>
              <a:t>, mv</a:t>
            </a:r>
          </a:p>
          <a:p>
            <a:pPr>
              <a:defRPr/>
            </a:pPr>
            <a:r>
              <a:rPr lang="en-US" sz="3600" dirty="0" smtClean="0"/>
              <a:t>File and directory </a:t>
            </a:r>
            <a:r>
              <a:rPr lang="en-US" sz="3600" dirty="0"/>
              <a:t>a</a:t>
            </a:r>
            <a:r>
              <a:rPr lang="en-US" sz="3600" dirty="0" smtClean="0"/>
              <a:t>ccess </a:t>
            </a:r>
            <a:r>
              <a:rPr lang="en-US" sz="3600" dirty="0"/>
              <a:t>r</a:t>
            </a:r>
            <a:r>
              <a:rPr lang="en-US" sz="3600" dirty="0" smtClean="0"/>
              <a:t>ights through </a:t>
            </a:r>
            <a:r>
              <a:rPr lang="en-US" sz="3600" dirty="0"/>
              <a:t>p</a:t>
            </a:r>
            <a:r>
              <a:rPr lang="en-US" sz="3600" dirty="0" smtClean="0"/>
              <a:t>ermission settings</a:t>
            </a:r>
          </a:p>
          <a:p>
            <a:pPr>
              <a:defRPr/>
            </a:pPr>
            <a:r>
              <a:rPr lang="en-US" sz="3600" dirty="0" smtClean="0"/>
              <a:t>Using </a:t>
            </a:r>
            <a:r>
              <a:rPr lang="en-US" sz="36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chmod</a:t>
            </a: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/>
              <a:t>to change permissions</a:t>
            </a:r>
          </a:p>
          <a:p>
            <a:pPr>
              <a:defRPr/>
            </a:pPr>
            <a:r>
              <a:rPr lang="en-US" sz="3600" dirty="0" smtClean="0"/>
              <a:t>Other important Unix commands</a:t>
            </a:r>
          </a:p>
          <a:p>
            <a:pPr lvl="1">
              <a:defRPr/>
            </a:pPr>
            <a:r>
              <a:rPr lang="en-US" dirty="0" err="1">
                <a:solidFill>
                  <a:srgbClr val="0000FF"/>
                </a:solidFill>
              </a:rPr>
              <a:t>e</a:t>
            </a:r>
            <a:r>
              <a:rPr lang="en-US" dirty="0" err="1" smtClean="0">
                <a:solidFill>
                  <a:srgbClr val="0000FF"/>
                </a:solidFill>
              </a:rPr>
              <a:t>macs</a:t>
            </a:r>
            <a:r>
              <a:rPr lang="en-US" dirty="0" smtClean="0">
                <a:solidFill>
                  <a:srgbClr val="0000FF"/>
                </a:solidFill>
              </a:rPr>
              <a:t>, cat, </a:t>
            </a:r>
            <a:r>
              <a:rPr lang="en-US" dirty="0" err="1" smtClean="0">
                <a:solidFill>
                  <a:srgbClr val="0000FF"/>
                </a:solidFill>
              </a:rPr>
              <a:t>rm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ps</a:t>
            </a:r>
            <a:r>
              <a:rPr lang="en-US" dirty="0" smtClean="0">
                <a:solidFill>
                  <a:srgbClr val="0000FF"/>
                </a:solidFill>
              </a:rPr>
              <a:t>, kill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sz="3600" dirty="0" smtClean="0"/>
          </a:p>
          <a:p>
            <a:pPr>
              <a:defRPr/>
            </a:pPr>
            <a:endParaRPr lang="en-US" sz="3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F4E267-73F9-40B6-8B83-FE09E44650A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Unix File Structure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 Hierarchical file system</a:t>
            </a:r>
          </a:p>
          <a:p>
            <a:pPr lvl="1">
              <a:lnSpc>
                <a:spcPct val="90000"/>
              </a:lnSpc>
              <a:defRPr/>
            </a:pPr>
            <a:r>
              <a:rPr lang="en-US" b="0" dirty="0" smtClean="0">
                <a:effectLst/>
              </a:rPr>
              <a:t>File System starts at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 root</a:t>
            </a:r>
            <a:r>
              <a:rPr lang="en-US" b="0" dirty="0" smtClean="0">
                <a:effectLst/>
              </a:rPr>
              <a:t>, denoted “</a:t>
            </a:r>
            <a:r>
              <a:rPr lang="en-US" b="0" dirty="0" smtClean="0">
                <a:solidFill>
                  <a:srgbClr val="0000FF"/>
                </a:solidFill>
                <a:effectLst/>
              </a:rPr>
              <a:t>/</a:t>
            </a:r>
            <a:r>
              <a:rPr lang="en-US" b="0" dirty="0" smtClean="0">
                <a:effectLst/>
              </a:rPr>
              <a:t>”.</a:t>
            </a:r>
            <a:endParaRPr lang="en-US" b="0" dirty="0" smtClean="0"/>
          </a:p>
          <a:p>
            <a:pPr lvl="1">
              <a:lnSpc>
                <a:spcPct val="90000"/>
              </a:lnSpc>
              <a:defRPr/>
            </a:pPr>
            <a:r>
              <a:rPr lang="en-US" b="0" dirty="0" smtClean="0"/>
              <a:t>Abstraction is to navigate through the Unix directory structure relative to the current “working” directory.</a:t>
            </a:r>
            <a:endParaRPr lang="en-US" b="0" dirty="0" smtClean="0"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b="0" dirty="0" smtClean="0">
                <a:effectLst/>
              </a:rPr>
              <a:t>Slashes separate directory levels.</a:t>
            </a:r>
          </a:p>
          <a:p>
            <a:pPr lvl="1">
              <a:lnSpc>
                <a:spcPct val="90000"/>
              </a:lnSpc>
              <a:defRPr/>
            </a:pPr>
            <a:r>
              <a:rPr lang="en-US" b="0" dirty="0" smtClean="0">
                <a:effectLst/>
              </a:rPr>
              <a:t>File names cannot have blanks and lower-case is preferred {case-sensitive}.</a:t>
            </a:r>
          </a:p>
          <a:p>
            <a:pPr lvl="1">
              <a:lnSpc>
                <a:spcPct val="90000"/>
              </a:lnSpc>
              <a:defRPr/>
            </a:pPr>
            <a:r>
              <a:rPr lang="en-US" b="0" dirty="0" smtClean="0"/>
              <a:t>Extensions are just conventions to the file system, </a:t>
            </a:r>
            <a:r>
              <a:rPr lang="en-US" b="0" dirty="0" smtClean="0">
                <a:solidFill>
                  <a:srgbClr val="800000"/>
                </a:solidFill>
              </a:rPr>
              <a:t>but NOT to compilers</a:t>
            </a:r>
            <a:r>
              <a:rPr lang="en-US" b="0" dirty="0" smtClean="0"/>
              <a:t>!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NFS on CCC machines is distributed file system {an abstraction}.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EA26C3-227A-48EA-A561-463F5446C7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Unix File Notation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3600" dirty="0" smtClean="0"/>
              <a:t> </a:t>
            </a:r>
            <a:r>
              <a:rPr lang="en-US" dirty="0" smtClean="0"/>
              <a:t> = the current directory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</a:t>
            </a:r>
            <a:r>
              <a:rPr lang="en-US" sz="4000" dirty="0" smtClean="0"/>
              <a:t> </a:t>
            </a:r>
            <a:r>
              <a:rPr lang="en-US" dirty="0" smtClean="0"/>
              <a:t>= the parent directory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~</a:t>
            </a:r>
            <a:r>
              <a:rPr lang="en-US" sz="4000" dirty="0" smtClean="0"/>
              <a:t> </a:t>
            </a:r>
            <a:r>
              <a:rPr lang="en-US" dirty="0" smtClean="0"/>
              <a:t>= my home directory (i.e., the  	current directory when I login)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File name wild cards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en-US" dirty="0" smtClean="0"/>
              <a:t>  = any one character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en-US" dirty="0" smtClean="0"/>
              <a:t>  = any zero or more characters</a:t>
            </a:r>
            <a:endParaRPr lang="en-US" sz="4000" dirty="0" smtClean="0"/>
          </a:p>
          <a:p>
            <a:pPr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652778-F32A-4289-8FB3-23CD5250F6B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Unix Commands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Basic format: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008000"/>
                </a:solidFill>
                <a:latin typeface="Tahoma" pitchFamily="34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ahoma" pitchFamily="34" charset="0"/>
              </a:rPr>
              <a:t>    Command  –option   parameters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ls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–l labs*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cp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old.c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new.c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r>
              <a:rPr lang="en-US" dirty="0" smtClean="0"/>
              <a:t>Unix commands can be cryptic and many are only two characters long, but an important exception is: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man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/>
              <a:t>= manual page request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man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ls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D7921D-B059-484B-AA83-1D267680648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Commands: pwd &amp; ls 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35280" cy="4800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pwd</a:t>
            </a:r>
            <a:r>
              <a:rPr lang="en-US" sz="2800" dirty="0" smtClean="0"/>
              <a:t>  = print working directory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ls</a:t>
            </a:r>
            <a:r>
              <a:rPr lang="en-US" sz="2800" dirty="0" smtClean="0"/>
              <a:t>    = list file names and attributes.</a:t>
            </a:r>
            <a:endParaRPr lang="en-US" sz="2800" b="0" dirty="0" smtClean="0">
              <a:effectLst/>
            </a:endParaRPr>
          </a:p>
          <a:p>
            <a:pPr lvl="1">
              <a:buFontTx/>
              <a:buNone/>
              <a:defRPr/>
            </a:pPr>
            <a:r>
              <a:rPr lang="en-US" sz="2400" b="0" dirty="0" smtClean="0">
                <a:solidFill>
                  <a:srgbClr val="0000FF"/>
                </a:solidFill>
                <a:effectLst/>
              </a:rPr>
              <a:t>-l</a:t>
            </a:r>
            <a:r>
              <a:rPr lang="en-US" sz="2400" b="0" dirty="0" smtClean="0">
                <a:effectLst/>
              </a:rPr>
              <a:t>   = long listing</a:t>
            </a:r>
          </a:p>
          <a:p>
            <a:pPr lvl="1">
              <a:buFontTx/>
              <a:buNone/>
              <a:defRPr/>
            </a:pPr>
            <a:r>
              <a:rPr lang="en-US" sz="2400" b="0" dirty="0" smtClean="0">
                <a:solidFill>
                  <a:srgbClr val="0000FF"/>
                </a:solidFill>
                <a:effectLst/>
              </a:rPr>
              <a:t>-d</a:t>
            </a:r>
            <a:r>
              <a:rPr lang="en-US" sz="2400" b="0" dirty="0" smtClean="0">
                <a:effectLst/>
              </a:rPr>
              <a:t>  = list directory itself, not contents</a:t>
            </a:r>
          </a:p>
          <a:p>
            <a:pPr lvl="1">
              <a:buFontTx/>
              <a:buNone/>
              <a:defRPr/>
            </a:pPr>
            <a:r>
              <a:rPr lang="en-US" sz="2400" b="0" dirty="0" smtClean="0">
                <a:solidFill>
                  <a:srgbClr val="0000FF"/>
                </a:solidFill>
                <a:effectLst/>
              </a:rPr>
              <a:t>-a</a:t>
            </a:r>
            <a:r>
              <a:rPr lang="en-US" sz="2400" b="0" dirty="0" smtClean="0">
                <a:effectLst/>
              </a:rPr>
              <a:t>  = all files (including starting with “.”)</a:t>
            </a: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ls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			</a:t>
            </a:r>
            <a:r>
              <a:rPr lang="en-US" sz="2400" dirty="0" smtClean="0">
                <a:latin typeface="Courier New" pitchFamily="49" charset="0"/>
              </a:rPr>
              <a:t>[just file names]</a:t>
            </a:r>
            <a:endParaRPr lang="en-US" sz="2400" b="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   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ls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–la	 	</a:t>
            </a:r>
            <a:r>
              <a:rPr lang="en-US" sz="2400" dirty="0" smtClean="0">
                <a:latin typeface="Courier New" pitchFamily="49" charset="0"/>
              </a:rPr>
              <a:t>[lots of info!]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   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ls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–la labs* 	</a:t>
            </a:r>
            <a:r>
              <a:rPr lang="en-US" sz="2400" dirty="0" smtClean="0">
                <a:latin typeface="Courier New" pitchFamily="49" charset="0"/>
              </a:rPr>
              <a:t>[only info on labs files]</a:t>
            </a:r>
            <a:endParaRPr lang="en-US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0" dirty="0" smtClean="0">
                <a:effectLst/>
              </a:rPr>
              <a:t>    </a:t>
            </a:r>
            <a:r>
              <a:rPr lang="en-US" sz="2400" dirty="0" smtClean="0">
                <a:latin typeface="Courier New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ls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–d		</a:t>
            </a:r>
            <a:r>
              <a:rPr lang="en-US" sz="2400" dirty="0" smtClean="0">
                <a:latin typeface="Courier New" pitchFamily="49" charset="0"/>
              </a:rPr>
              <a:t>[just directory names]</a:t>
            </a:r>
            <a:endParaRPr lang="en-US" sz="2400" b="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endParaRPr lang="en-US" sz="2400" b="0" dirty="0" smtClean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172627-4837-4E96-B779-152B45FB0A1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Commands: mkdir &amp; cd 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mkdir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/>
              <a:t>= make a new directory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  </a:t>
            </a:r>
            <a:r>
              <a:rPr lang="en-US" sz="2800" dirty="0" smtClean="0">
                <a:latin typeface="Courier New" pitchFamily="49" charset="0"/>
              </a:rPr>
              <a:t>   </a:t>
            </a:r>
            <a:r>
              <a:rPr lang="en-US" dirty="0" smtClean="0"/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mkdir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newdir</a:t>
            </a: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cd</a:t>
            </a:r>
            <a:r>
              <a:rPr lang="en-US" dirty="0" smtClean="0"/>
              <a:t>   = change directory</a:t>
            </a:r>
            <a:endParaRPr lang="en-US" b="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600" dirty="0" smtClean="0">
                <a:latin typeface="Courier New" pitchFamily="49" charset="0"/>
              </a:rPr>
              <a:t>  </a:t>
            </a:r>
            <a:r>
              <a:rPr lang="en-US" sz="2800" dirty="0" smtClean="0">
                <a:latin typeface="Courier New" pitchFamily="49" charset="0"/>
              </a:rPr>
              <a:t>  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cd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newdir</a:t>
            </a:r>
            <a:endParaRPr lang="en-US" sz="2800" b="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</a:rPr>
              <a:t>      </a:t>
            </a:r>
            <a:r>
              <a:rPr lang="en-US" sz="2800" dirty="0" smtClean="0">
                <a:latin typeface="Courier New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cd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../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updir</a:t>
            </a:r>
            <a:endParaRPr lang="en-US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0" dirty="0" smtClean="0">
                <a:effectLst/>
              </a:rPr>
              <a:t>    </a:t>
            </a:r>
            <a:r>
              <a:rPr lang="en-US" sz="2800" dirty="0" smtClean="0">
                <a:latin typeface="Courier New" pitchFamily="49" charset="0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cd    </a:t>
            </a:r>
            <a:r>
              <a:rPr lang="en-US" sz="2800" dirty="0" smtClean="0"/>
              <a:t>[change to home directory] </a:t>
            </a:r>
          </a:p>
          <a:p>
            <a:pPr>
              <a:buFont typeface="Wingdings" pitchFamily="2" charset="2"/>
              <a:buNone/>
              <a:defRPr/>
            </a:pPr>
            <a:endParaRPr lang="en-US" sz="2800" b="0" dirty="0" smtClean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541369-143E-4E40-8164-FB1829E7677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Commands: mv &amp; cp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63"/>
            <a:ext cx="8229600" cy="50720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cp</a:t>
            </a:r>
            <a:r>
              <a:rPr lang="en-US" sz="2400" dirty="0" smtClean="0"/>
              <a:t> = copy file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8000"/>
                </a:solidFill>
                <a:latin typeface="Tahoma" pitchFamily="34" charset="0"/>
              </a:rPr>
              <a:t>cp  source  destination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i="1" dirty="0" smtClean="0">
                <a:latin typeface="Tahoma" pitchFamily="34" charset="0"/>
              </a:rPr>
              <a:t> 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-p</a:t>
            </a:r>
            <a:r>
              <a:rPr lang="en-US" sz="2400" i="1" dirty="0" smtClean="0"/>
              <a:t> </a:t>
            </a:r>
            <a:r>
              <a:rPr lang="en-US" sz="2400" dirty="0" smtClean="0"/>
              <a:t>= preserve permissions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</a:rPr>
              <a:t>  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cp –p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old.c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new.c</a:t>
            </a:r>
            <a:endParaRPr lang="en-US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  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cp prog1.c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prog_dir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   cp *.c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prog_dir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mv</a:t>
            </a:r>
            <a:r>
              <a:rPr lang="en-US" sz="2400" dirty="0" smtClean="0"/>
              <a:t> = move file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8000"/>
                </a:solidFill>
                <a:latin typeface="Tahoma" pitchFamily="34" charset="0"/>
              </a:rPr>
              <a:t>mv</a:t>
            </a:r>
            <a:r>
              <a:rPr lang="en-US" sz="2400" dirty="0" smtClean="0">
                <a:solidFill>
                  <a:srgbClr val="008000"/>
                </a:solidFill>
                <a:latin typeface="Tahoma" pitchFamily="34" charset="0"/>
              </a:rPr>
              <a:t>  source  destination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  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mv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prog1.c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distance.c</a:t>
            </a:r>
            <a:endParaRPr lang="en-US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  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mv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prog1.c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prog_dir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For both commands if the destination is an existing directory, the file name stays the same.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94F444-8130-4F8D-8439-9564A9DEE26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File and Directory Permissions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20788"/>
            <a:ext cx="8640762" cy="4800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Each file or directory has three sets of 	permissions:</a:t>
            </a:r>
            <a:endParaRPr lang="en-US" sz="2800" b="0" dirty="0" smtClean="0">
              <a:effectLst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400" b="0" dirty="0" smtClean="0">
                <a:effectLst/>
              </a:rPr>
              <a:t>User (i.e. owner)    </a:t>
            </a:r>
            <a:endParaRPr lang="en-US" sz="2400" dirty="0" smtClean="0">
              <a:effectLst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Note - Only the user can change permissions</a:t>
            </a:r>
            <a:r>
              <a:rPr lang="en-US" sz="2000" dirty="0" smtClean="0">
                <a:solidFill>
                  <a:srgbClr val="993300"/>
                </a:solidFill>
              </a:rPr>
              <a:t>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0" dirty="0" smtClean="0">
                <a:effectLst/>
              </a:rPr>
              <a:t>Group (e.g., cs2303 </a:t>
            </a:r>
            <a:r>
              <a:rPr lang="en-US" sz="2400" b="0" dirty="0" smtClean="0">
                <a:effectLst/>
              </a:rPr>
              <a:t>staff)</a:t>
            </a:r>
            <a:endParaRPr lang="en-US" sz="2400" b="0" dirty="0" smtClean="0">
              <a:effectLst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400" b="0" dirty="0" smtClean="0">
                <a:effectLst/>
              </a:rPr>
              <a:t>Other (the world!)</a:t>
            </a: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Each permission set has three permissions:</a:t>
            </a:r>
            <a:endParaRPr lang="en-US" sz="2800" b="0" dirty="0" smtClean="0">
              <a:effectLst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400" b="0" dirty="0" smtClean="0">
                <a:effectLst/>
              </a:rPr>
              <a:t>Read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0" dirty="0" smtClean="0">
                <a:effectLst/>
              </a:rPr>
              <a:t>Write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0" dirty="0" smtClean="0">
                <a:effectLst/>
              </a:rPr>
              <a:t>Execute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These are visible left to right via: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    </a:t>
            </a:r>
            <a:r>
              <a:rPr lang="en-US" sz="2800" dirty="0" err="1" smtClean="0">
                <a:solidFill>
                  <a:srgbClr val="0000FF"/>
                </a:solidFill>
                <a:effectLst/>
              </a:rPr>
              <a:t>ls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  –la  </a:t>
            </a:r>
            <a:endParaRPr lang="en-US" sz="2800" b="0" dirty="0" smtClean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Unix Basics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5317</TotalTime>
  <Words>623</Words>
  <Application>Microsoft Office PowerPoint</Application>
  <PresentationFormat>On-screen Show (4:3)</PresentationFormat>
  <Paragraphs>184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Revised_Master</vt:lpstr>
      <vt:lpstr> Unix Basics </vt:lpstr>
      <vt:lpstr>Unix Basics</vt:lpstr>
      <vt:lpstr>Unix File Structure</vt:lpstr>
      <vt:lpstr>Unix File Notation</vt:lpstr>
      <vt:lpstr>Unix Commands</vt:lpstr>
      <vt:lpstr>Commands: pwd &amp; ls </vt:lpstr>
      <vt:lpstr>Commands: mkdir &amp; cd </vt:lpstr>
      <vt:lpstr>Commands: mv &amp; cp</vt:lpstr>
      <vt:lpstr>File and Directory Permissions</vt:lpstr>
      <vt:lpstr>File and Directory Permissions</vt:lpstr>
      <vt:lpstr>Command: chmod </vt:lpstr>
      <vt:lpstr>Command: chmod </vt:lpstr>
      <vt:lpstr>Commands: emacs, cat, more</vt:lpstr>
      <vt:lpstr>Commands: rm, ps, kill</vt:lpstr>
      <vt:lpstr>Example: ps kill</vt:lpstr>
      <vt:lpstr>Review of Unix Basics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185</cp:revision>
  <dcterms:created xsi:type="dcterms:W3CDTF">2004-01-21T20:05:10Z</dcterms:created>
  <dcterms:modified xsi:type="dcterms:W3CDTF">2014-08-11T14:03:41Z</dcterms:modified>
</cp:coreProperties>
</file>