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3" r:id="rId3"/>
    <p:sldId id="376" r:id="rId4"/>
    <p:sldId id="380" r:id="rId5"/>
    <p:sldId id="377" r:id="rId6"/>
    <p:sldId id="378" r:id="rId7"/>
    <p:sldId id="381" r:id="rId8"/>
    <p:sldId id="379" r:id="rId9"/>
    <p:sldId id="382" r:id="rId10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FF"/>
    <a:srgbClr val="003366"/>
    <a:srgbClr val="CC0000"/>
    <a:srgbClr val="008000"/>
    <a:srgbClr val="33CC33"/>
    <a:srgbClr val="9900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6" autoAdjust="0"/>
  </p:normalViewPr>
  <p:slideViewPr>
    <p:cSldViewPr>
      <p:cViewPr>
        <p:scale>
          <a:sx n="60" d="100"/>
          <a:sy n="60" d="100"/>
        </p:scale>
        <p:origin x="-1589" y="-187"/>
      </p:cViewPr>
      <p:guideLst>
        <p:guide orient="horz" pos="2115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46B9BF2-1FA7-4127-9FF7-56C595DEC4B2}" type="datetime1">
              <a:rPr lang="en-US"/>
              <a:pPr>
                <a:defRPr/>
              </a:pPr>
              <a:t>8/12/2014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8524A79D-1FC7-4545-A7BB-395BEC030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45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5A954727-6247-46A4-A2BF-38389E463FE3}" type="datetime1">
              <a:rPr lang="en-US"/>
              <a:pPr>
                <a:defRPr/>
              </a:pPr>
              <a:t>8/12/2014</a:t>
            </a:fld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E03B948-B670-4AF4-9BD3-32931C4A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016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4770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400">
              <a:latin typeface="Trebuchet MS" pitchFamily="34" charset="0"/>
            </a:endParaRP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1265238"/>
            <a:ext cx="8001000" cy="866775"/>
          </a:xfrm>
          <a:effectLst/>
        </p:spPr>
        <p:txBody>
          <a:bodyPr/>
          <a:lstStyle>
            <a:lvl1pPr>
              <a:defRPr sz="4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Simplified Arabic Fixed" pitchFamily="49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194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E06F-A812-449D-B4EE-5BF8E0862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3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5980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5980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7FCC7-1655-4482-ACDB-625337685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1819E-B6B4-4D7A-A95B-F5C17CD0E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6273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 </a:t>
            </a:r>
            <a:r>
              <a:rPr lang="en-US" dirty="0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7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469C4-AE8C-4D19-A4DE-C1ABDCB4B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4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A7408-67A1-45FA-8207-7A6DB68F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6273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 </a:t>
            </a:r>
            <a:r>
              <a:rPr lang="en-US" dirty="0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5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6AEBA-EA03-41FE-8577-A856F8E04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6273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 </a:t>
            </a:r>
            <a:r>
              <a:rPr lang="en-US" dirty="0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6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C7403A96-E967-435E-AD69-E5874752B0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6273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 </a:t>
            </a:r>
            <a:r>
              <a:rPr lang="en-US" dirty="0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6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758D-A0AD-4180-AA04-BE2AABF5A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627313" y="6410325"/>
            <a:ext cx="5113337" cy="4032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Systems Programming      </a:t>
            </a:r>
            <a:r>
              <a:rPr lang="en-US" dirty="0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8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3C429-C927-4FC4-8AE7-2A6D557DC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9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C609-EE29-4672-8143-DAF9A40B3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4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rgbClr val="FFF9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" descr="Picture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6" y="21828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10325"/>
            <a:ext cx="5113337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pitchFamily="49" charset="0"/>
              </a:defRPr>
            </a:lvl1pPr>
          </a:lstStyle>
          <a:p>
            <a:pPr>
              <a:defRPr/>
            </a:pPr>
            <a:r>
              <a:rPr lang="en-US" smtClean="0"/>
              <a:t>Systems Programming      Strings</a:t>
            </a: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179388" y="115888"/>
            <a:ext cx="87852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440488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  <a:cs typeface="Courier New" pitchFamily="49" charset="0"/>
              </a:defRPr>
            </a:lvl1pPr>
          </a:lstStyle>
          <a:p>
            <a:pPr>
              <a:defRPr/>
            </a:pPr>
            <a:fld id="{B5BA57B9-98C1-4C7C-BF24-63AEFF4E1D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</p:sldLayoutIdLst>
  <p:hf hdr="0" dt="0"/>
  <p:txStyles>
    <p:titleStyle>
      <a:lvl1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§"/>
        <a:defRPr sz="32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b="1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725" y="1916410"/>
            <a:ext cx="8208963" cy="295275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 Strings</a:t>
            </a: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3962400" y="5857875"/>
            <a:ext cx="4953000" cy="576263"/>
          </a:xfrm>
          <a:prstGeom prst="rect">
            <a:avLst/>
          </a:prstGeom>
        </p:spPr>
        <p:txBody>
          <a:bodyPr/>
          <a:lstStyle/>
          <a:p>
            <a:pPr marL="225425" indent="-225425">
              <a:spcBef>
                <a:spcPct val="20000"/>
              </a:spcBef>
              <a:buClr>
                <a:schemeClr val="tx1"/>
              </a:buClr>
              <a:buSzPct val="50000"/>
              <a:defRPr/>
            </a:pPr>
            <a:r>
              <a:rPr lang="en-US" b="1" kern="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Systems </a:t>
            </a:r>
            <a:r>
              <a:rPr lang="en-US" b="1" kern="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Programming Concepts</a:t>
            </a:r>
            <a:endParaRPr lang="en-US" b="1" kern="0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94675" y="6440488"/>
            <a:ext cx="9144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570E87E-0620-4DC4-A9BF-C66478D884AF}" type="slidenum">
              <a:rPr lang="en-US"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pPr>
                <a:defRPr/>
              </a:pPr>
              <a:t>2</a:t>
            </a:fld>
            <a:endParaRPr lang="en-US" sz="1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Strings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Strings versus Single characters</a:t>
            </a:r>
          </a:p>
          <a:p>
            <a:pPr>
              <a:defRPr/>
            </a:pPr>
            <a:r>
              <a:rPr lang="en-US" smtClean="0"/>
              <a:t>Pointers versus Arrays</a:t>
            </a:r>
          </a:p>
          <a:p>
            <a:pPr>
              <a:defRPr/>
            </a:pPr>
            <a:r>
              <a:rPr lang="en-US" smtClean="0"/>
              <a:t>Accessing Array of Strings with Pointers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2195513" y="6410325"/>
            <a:ext cx="5113337" cy="403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endParaRPr lang="en-US" sz="1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Courier New" pitchFamily="49" charset="0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8194675" y="6440488"/>
            <a:ext cx="9144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7CC1C71-3AE4-4EEA-8B4F-54E460045F26}" type="slidenum">
              <a:rPr lang="en-US" sz="1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  <a:cs typeface="Courier New" pitchFamily="49" charset="0"/>
              </a:rPr>
              <a:pPr>
                <a:defRPr/>
              </a:pPr>
              <a:t>3</a:t>
            </a:fld>
            <a:endParaRPr lang="en-US" sz="1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Strings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Strings are arrays of characters treated as a single unit and terminated by ‘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\0</a:t>
            </a:r>
            <a:r>
              <a:rPr lang="en-US" dirty="0" smtClean="0"/>
              <a:t>’ (null).</a:t>
            </a:r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\0 </a:t>
            </a:r>
            <a:r>
              <a:rPr lang="en-US" dirty="0" smtClean="0"/>
              <a:t>occupies one char in the array of characters.</a:t>
            </a: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1619250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H</a:t>
            </a:r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2555875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e</a:t>
            </a:r>
          </a:p>
        </p:txBody>
      </p:sp>
      <p:sp>
        <p:nvSpPr>
          <p:cNvPr id="5130" name="Rectangle 8"/>
          <p:cNvSpPr>
            <a:spLocks noChangeArrowheads="1"/>
          </p:cNvSpPr>
          <p:nvPr/>
        </p:nvSpPr>
        <p:spPr bwMode="auto">
          <a:xfrm>
            <a:off x="3490913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4427538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6299200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\0</a:t>
            </a:r>
          </a:p>
        </p:txBody>
      </p:sp>
      <p:sp>
        <p:nvSpPr>
          <p:cNvPr id="5133" name="Rectangle 11"/>
          <p:cNvSpPr>
            <a:spLocks noChangeArrowheads="1"/>
          </p:cNvSpPr>
          <p:nvPr/>
        </p:nvSpPr>
        <p:spPr bwMode="auto">
          <a:xfrm>
            <a:off x="5364163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403A96-E967-435E-AD69-E5874752B0A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string is accessed by a pointer to the first character in the string.</a:t>
            </a:r>
          </a:p>
          <a:p>
            <a:pPr>
              <a:defRPr/>
            </a:pPr>
            <a:r>
              <a:rPr lang="en-US" dirty="0" smtClean="0"/>
              <a:t>Since the </a:t>
            </a:r>
            <a:r>
              <a:rPr lang="en-US" dirty="0" smtClean="0">
                <a:solidFill>
                  <a:srgbClr val="0000FF"/>
                </a:solidFill>
              </a:rPr>
              <a:t>value </a:t>
            </a:r>
            <a:r>
              <a:rPr lang="en-US" dirty="0" smtClean="0"/>
              <a:t>of a string is the </a:t>
            </a:r>
            <a:r>
              <a:rPr lang="en-US" dirty="0" smtClean="0">
                <a:solidFill>
                  <a:srgbClr val="0000FF"/>
                </a:solidFill>
              </a:rPr>
              <a:t>address </a:t>
            </a:r>
            <a:r>
              <a:rPr lang="en-US" dirty="0" smtClean="0"/>
              <a:t>of its first character, in C a </a:t>
            </a:r>
            <a:r>
              <a:rPr lang="en-US" dirty="0" smtClean="0">
                <a:solidFill>
                  <a:schemeClr val="accent2"/>
                </a:solidFill>
              </a:rPr>
              <a:t>string is a pointer!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>
                <a:effectLst/>
              </a:rPr>
              <a:t>Character Strings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7763"/>
            <a:ext cx="8229600" cy="4873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char c = ‘W’;                     c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char *s = “George Bush”;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char s2[] = “Hillary”;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s2 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7451725" y="1123950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W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568450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H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505075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i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3440113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4376738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8121650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\0</a:t>
            </a:r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5313363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a</a:t>
            </a:r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6249988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r</a:t>
            </a: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7186613" y="4437063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y</a:t>
            </a:r>
          </a:p>
        </p:txBody>
      </p:sp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1330325" y="3357563"/>
            <a:ext cx="2736850" cy="719137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84" name="AutoShape 14"/>
          <p:cNvCxnSpPr>
            <a:cxnSpLocks noChangeShapeType="1"/>
            <a:stCxn id="7185" idx="5"/>
            <a:endCxn id="7175" idx="1"/>
          </p:cNvCxnSpPr>
          <p:nvPr/>
        </p:nvCxnSpPr>
        <p:spPr bwMode="auto">
          <a:xfrm rot="5400000">
            <a:off x="1652588" y="3617912"/>
            <a:ext cx="1079500" cy="1279525"/>
          </a:xfrm>
          <a:prstGeom prst="curvedConnector4">
            <a:avLst>
              <a:gd name="adj1" fmla="val 33088"/>
              <a:gd name="adj2" fmla="val 11662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5" name="Oval 16"/>
          <p:cNvSpPr>
            <a:spLocks noChangeArrowheads="1"/>
          </p:cNvSpPr>
          <p:nvPr/>
        </p:nvSpPr>
        <p:spPr bwMode="auto">
          <a:xfrm>
            <a:off x="2771775" y="3644900"/>
            <a:ext cx="71438" cy="71438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>
                <a:effectLst/>
              </a:rPr>
              <a:t>Character Strings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568450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B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505075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i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440113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376738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l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8121650" y="4149725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\0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313363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\0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249988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r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186613" y="4148138"/>
            <a:ext cx="914400" cy="720725"/>
          </a:xfrm>
          <a:prstGeom prst="rect">
            <a:avLst/>
          </a:prstGeom>
          <a:noFill/>
          <a:ln w="31750" algn="ctr">
            <a:solidFill>
              <a:srgbClr val="99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b="1"/>
              <a:t>y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330325" y="3068638"/>
            <a:ext cx="2736850" cy="719137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06" name="AutoShape 14"/>
          <p:cNvCxnSpPr>
            <a:cxnSpLocks noChangeShapeType="1"/>
            <a:stCxn id="8207" idx="5"/>
            <a:endCxn id="8197" idx="1"/>
          </p:cNvCxnSpPr>
          <p:nvPr/>
        </p:nvCxnSpPr>
        <p:spPr bwMode="auto">
          <a:xfrm rot="5400000">
            <a:off x="1652588" y="3328987"/>
            <a:ext cx="1079500" cy="1279525"/>
          </a:xfrm>
          <a:prstGeom prst="curvedConnector4">
            <a:avLst>
              <a:gd name="adj1" fmla="val 33088"/>
              <a:gd name="adj2" fmla="val 11662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2771775" y="3355975"/>
            <a:ext cx="71438" cy="71438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s2[0] = ‘B’;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s2[4] = ‘\0’;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S2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printf(“%s\n”, s2);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1438"/>
            <a:ext cx="8785225" cy="792162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/>
              </a:rPr>
              <a:t>Character Strings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229600" cy="480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mtClean="0">
                <a:effectLst/>
              </a:rPr>
              <a:t>A string can be stored into an array using </a:t>
            </a:r>
            <a:r>
              <a:rPr lang="en-US" smtClean="0">
                <a:solidFill>
                  <a:srgbClr val="0000FF"/>
                </a:solidFill>
                <a:effectLst/>
              </a:rPr>
              <a:t>scanf.</a:t>
            </a:r>
          </a:p>
          <a:p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     </a:t>
            </a:r>
            <a:r>
              <a:rPr lang="en-US" smtClean="0">
                <a:solidFill>
                  <a:srgbClr val="0000FF"/>
                </a:solidFill>
                <a:effectLst/>
              </a:rPr>
              <a:t>char president[20];</a:t>
            </a: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     </a:t>
            </a:r>
            <a:r>
              <a:rPr lang="en-US" smtClean="0">
                <a:solidFill>
                  <a:srgbClr val="0000FF"/>
                </a:solidFill>
                <a:effectLst/>
              </a:rPr>
              <a:t>scanf (“%s”, president);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>
                <a:effectLst/>
              </a:rPr>
              <a:t>An Array of Strings Example</a:t>
            </a: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179388" y="1052513"/>
            <a:ext cx="7993062" cy="5256212"/>
          </a:xfrm>
          <a:prstGeom prst="rect">
            <a:avLst/>
          </a:prstGeom>
          <a:solidFill>
            <a:srgbClr val="66FF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1800"/>
              <a:t> /* An Example of an Array of Strings accessed using a string pointer  */</a:t>
            </a:r>
          </a:p>
          <a:p>
            <a:pPr algn="l"/>
            <a:r>
              <a:rPr lang="en-US" sz="1800"/>
              <a:t>int main ()</a:t>
            </a:r>
          </a:p>
          <a:p>
            <a:pPr algn="l"/>
            <a:r>
              <a:rPr lang="en-US" sz="1800"/>
              <a:t>{</a:t>
            </a:r>
          </a:p>
          <a:p>
            <a:pPr algn="l"/>
            <a:r>
              <a:rPr lang="en-US" sz="1800"/>
              <a:t>  int i,j;</a:t>
            </a:r>
          </a:p>
          <a:p>
            <a:pPr algn="l"/>
            <a:r>
              <a:rPr lang="en-US" sz="1800"/>
              <a:t>  char let = 'A';</a:t>
            </a:r>
          </a:p>
          <a:p>
            <a:pPr algn="l"/>
            <a:r>
              <a:rPr lang="en-US" sz="1800"/>
              <a:t>  char cray [3][10];</a:t>
            </a:r>
          </a:p>
          <a:p>
            <a:pPr algn="l"/>
            <a:r>
              <a:rPr lang="en-US" sz="1800"/>
              <a:t>  char *cptr[3];</a:t>
            </a:r>
          </a:p>
          <a:p>
            <a:pPr algn="l"/>
            <a:r>
              <a:rPr lang="en-US" sz="1800"/>
              <a:t>  for (j=0; j&lt;3; j++)</a:t>
            </a:r>
          </a:p>
          <a:p>
            <a:pPr algn="l"/>
            <a:r>
              <a:rPr lang="en-US" sz="1800"/>
              <a:t>    cptr[j] = &amp;cray [j][0];</a:t>
            </a:r>
          </a:p>
          <a:p>
            <a:pPr algn="l"/>
            <a:r>
              <a:rPr lang="en-US" sz="1800"/>
              <a:t>  for (j=0; j&lt;3; j++)</a:t>
            </a:r>
          </a:p>
          <a:p>
            <a:pPr algn="l"/>
            <a:r>
              <a:rPr lang="en-US" sz="1800"/>
              <a:t>    { let = let +1;</a:t>
            </a:r>
          </a:p>
          <a:p>
            <a:pPr algn="l"/>
            <a:r>
              <a:rPr lang="en-US" sz="1800"/>
              <a:t>    for (i=0; i&lt;9; i++)</a:t>
            </a:r>
          </a:p>
          <a:p>
            <a:pPr algn="l"/>
            <a:r>
              <a:rPr lang="en-US" sz="1800"/>
              <a:t>      cray [j][i] = let + i;</a:t>
            </a:r>
          </a:p>
          <a:p>
            <a:pPr algn="l"/>
            <a:r>
              <a:rPr lang="en-US" sz="1800"/>
              <a:t>    cray [j][9] = '\0';</a:t>
            </a:r>
          </a:p>
          <a:p>
            <a:pPr algn="l"/>
            <a:r>
              <a:rPr lang="en-US" sz="1800"/>
              <a:t>    }</a:t>
            </a:r>
          </a:p>
          <a:p>
            <a:pPr algn="l"/>
            <a:r>
              <a:rPr lang="en-US" sz="1800"/>
              <a:t>  for (j=0; j&lt;3; j++)</a:t>
            </a:r>
          </a:p>
          <a:p>
            <a:pPr algn="l"/>
            <a:r>
              <a:rPr lang="en-US" sz="1800"/>
              <a:t>     printf("j = %d, char = %s\n", j, cptr[j]);</a:t>
            </a:r>
          </a:p>
          <a:p>
            <a:pPr algn="l"/>
            <a:r>
              <a:rPr lang="en-US" sz="1800"/>
              <a:t>  return 0;</a:t>
            </a:r>
          </a:p>
          <a:p>
            <a:pPr algn="l"/>
            <a:r>
              <a:rPr lang="en-US" sz="1800"/>
              <a:t>}</a:t>
            </a:r>
            <a:endParaRPr lang="en-US" sz="20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636070" y="1844675"/>
            <a:ext cx="4392314" cy="2303463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/>
              <a:t>./charray</a:t>
            </a:r>
          </a:p>
          <a:p>
            <a:pPr algn="l"/>
            <a:r>
              <a:rPr lang="en-US"/>
              <a:t>j = 0, char = BCDEFGHIJ</a:t>
            </a:r>
          </a:p>
          <a:p>
            <a:pPr algn="l"/>
            <a:r>
              <a:rPr lang="en-US"/>
              <a:t>j = 1, char = CDEFGHIJK</a:t>
            </a:r>
          </a:p>
          <a:p>
            <a:pPr algn="l"/>
            <a:r>
              <a:rPr lang="en-US"/>
              <a:t>j = 2, char = DEFGHIJKL</a:t>
            </a:r>
          </a:p>
          <a:p>
            <a:pPr algn="l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403A96-E967-435E-AD69-E5874752B0A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000" smtClean="0">
                <a:effectLst/>
              </a:rPr>
              <a:t>More on Strings!!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ffectLst/>
              </a:rPr>
              <a:t>not right now</a:t>
            </a:r>
          </a:p>
          <a:p>
            <a:endParaRPr lang="en-US" smtClean="0">
              <a:effectLst/>
            </a:endParaRPr>
          </a:p>
          <a:p>
            <a:r>
              <a:rPr lang="en-US" smtClean="0">
                <a:effectLst/>
              </a:rPr>
              <a:t>Read parts of Chapter 8 for Program 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1"/>
                </a:solidFill>
              </a:rPr>
              <a:t>Systems Programming      </a:t>
            </a:r>
            <a:r>
              <a:rPr lang="en-US" smtClean="0">
                <a:solidFill>
                  <a:srgbClr val="990033"/>
                </a:solidFill>
              </a:rPr>
              <a:t>Strings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D1819E-B6B4-4D7A-A95B-F5C17CD0E37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ised_Master">
  <a:themeElements>
    <a:clrScheme name="Revised_Master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AAB8AA"/>
      </a:accent5>
      <a:accent6>
        <a:srgbClr val="8A2D00"/>
      </a:accent6>
      <a:hlink>
        <a:srgbClr val="006699"/>
      </a:hlink>
      <a:folHlink>
        <a:srgbClr val="B2B2B2"/>
      </a:folHlink>
    </a:clrScheme>
    <a:fontScheme name="Revised_Mast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Revised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vised_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008A00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vised_Master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AAB8AA"/>
        </a:accent5>
        <a:accent6>
          <a:srgbClr val="8A2D00"/>
        </a:accent6>
        <a:hlink>
          <a:srgbClr val="00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crimsoncream</Template>
  <TotalTime>5041</TotalTime>
  <Words>408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Revised_Master</vt:lpstr>
      <vt:lpstr>C Strings</vt:lpstr>
      <vt:lpstr>Strings</vt:lpstr>
      <vt:lpstr>Strings</vt:lpstr>
      <vt:lpstr>Strings</vt:lpstr>
      <vt:lpstr>Character Strings</vt:lpstr>
      <vt:lpstr>Character Strings</vt:lpstr>
      <vt:lpstr>Character Strings</vt:lpstr>
      <vt:lpstr>An Array of Strings Example</vt:lpstr>
      <vt:lpstr>More on Strings!!</vt:lpstr>
    </vt:vector>
  </TitlesOfParts>
  <Company>WPI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Enhancement of TFRC in Wireless Networks</dc:title>
  <dc:creator>Robert E. Kinicki</dc:creator>
  <cp:lastModifiedBy>Professor Kinicki</cp:lastModifiedBy>
  <cp:revision>176</cp:revision>
  <dcterms:created xsi:type="dcterms:W3CDTF">2004-01-21T20:05:10Z</dcterms:created>
  <dcterms:modified xsi:type="dcterms:W3CDTF">2014-08-12T13:46:52Z</dcterms:modified>
</cp:coreProperties>
</file>