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6"/>
  </p:notesMasterIdLst>
  <p:handoutMasterIdLst>
    <p:handoutMasterId r:id="rId37"/>
  </p:handoutMasterIdLst>
  <p:sldIdLst>
    <p:sldId id="256" r:id="rId2"/>
    <p:sldId id="373" r:id="rId3"/>
    <p:sldId id="375" r:id="rId4"/>
    <p:sldId id="378" r:id="rId5"/>
    <p:sldId id="379" r:id="rId6"/>
    <p:sldId id="380" r:id="rId7"/>
    <p:sldId id="381" r:id="rId8"/>
    <p:sldId id="374" r:id="rId9"/>
    <p:sldId id="382" r:id="rId10"/>
    <p:sldId id="383" r:id="rId11"/>
    <p:sldId id="385" r:id="rId12"/>
    <p:sldId id="410" r:id="rId13"/>
    <p:sldId id="386" r:id="rId14"/>
    <p:sldId id="403" r:id="rId15"/>
    <p:sldId id="405" r:id="rId16"/>
    <p:sldId id="409" r:id="rId17"/>
    <p:sldId id="398" r:id="rId18"/>
    <p:sldId id="399" r:id="rId19"/>
    <p:sldId id="400" r:id="rId20"/>
    <p:sldId id="401" r:id="rId21"/>
    <p:sldId id="402" r:id="rId22"/>
    <p:sldId id="406" r:id="rId23"/>
    <p:sldId id="387" r:id="rId24"/>
    <p:sldId id="388" r:id="rId25"/>
    <p:sldId id="389" r:id="rId26"/>
    <p:sldId id="390" r:id="rId27"/>
    <p:sldId id="391" r:id="rId28"/>
    <p:sldId id="392" r:id="rId29"/>
    <p:sldId id="393" r:id="rId30"/>
    <p:sldId id="394" r:id="rId31"/>
    <p:sldId id="395" r:id="rId32"/>
    <p:sldId id="396" r:id="rId33"/>
    <p:sldId id="407" r:id="rId34"/>
    <p:sldId id="408" r:id="rId35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00FF"/>
    <a:srgbClr val="990033"/>
    <a:srgbClr val="003366"/>
    <a:srgbClr val="CC0000"/>
    <a:srgbClr val="33CC33"/>
    <a:srgbClr val="9900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01C9C4A-01D1-45D6-AF93-AF0BEE014E2C}" type="datetime1">
              <a:rPr lang="en-US"/>
              <a:pPr>
                <a:defRPr/>
              </a:pPr>
              <a:t>8/21/2014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89964AD3-3ACC-4938-BF9B-8CE1CF7F3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21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5ABF4CC8-5E8C-44F2-9019-8DA527FE26D8}" type="datetime1">
              <a:rPr lang="en-US"/>
              <a:pPr>
                <a:defRPr/>
              </a:pPr>
              <a:t>8/21/2014</a:t>
            </a:fld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6F9B067-081E-4256-8047-7ED7ABE2B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452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  <a:prstGeom prst="rect">
            <a:avLst/>
          </a:prstGeom>
        </p:spPr>
        <p:txBody>
          <a:bodyPr/>
          <a:lstStyle>
            <a:lvl1pPr>
              <a:defRPr>
                <a:effectLst/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1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DDE50-4D64-449D-B91B-1996AF28B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547664" y="6410325"/>
            <a:ext cx="6696744" cy="403225"/>
          </a:xfrm>
          <a:prstGeom prst="rect">
            <a:avLst/>
          </a:prstGeom>
        </p:spPr>
        <p:txBody>
          <a:bodyPr/>
          <a:lstStyle>
            <a:lvl1pPr>
              <a:defRPr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/>
              <a:t>Systems Programming        </a:t>
            </a:r>
            <a:r>
              <a:rPr lang="en-US" dirty="0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532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2BEFD-C278-4485-A87F-AF88B13F0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547664" y="6410325"/>
            <a:ext cx="6696744" cy="403225"/>
          </a:xfrm>
          <a:prstGeom prst="rect">
            <a:avLst/>
          </a:prstGeom>
        </p:spPr>
        <p:txBody>
          <a:bodyPr/>
          <a:lstStyle>
            <a:lvl1pPr>
              <a:defRPr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/>
              <a:t>Systems Programming        </a:t>
            </a:r>
            <a:r>
              <a:rPr lang="en-US" dirty="0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547664" y="6410325"/>
            <a:ext cx="6696744" cy="403225"/>
          </a:xfrm>
          <a:prstGeom prst="rect">
            <a:avLst/>
          </a:prstGeom>
        </p:spPr>
        <p:txBody>
          <a:bodyPr/>
          <a:lstStyle>
            <a:lvl1pPr>
              <a:defRPr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/>
              <a:t>Systems Programming        </a:t>
            </a:r>
            <a:r>
              <a:rPr lang="en-US" dirty="0" smtClean="0">
                <a:solidFill>
                  <a:srgbClr val="800000"/>
                </a:solidFill>
              </a:rPr>
              <a:t>Introduction to Data Structures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924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547664" y="6410325"/>
            <a:ext cx="6696744" cy="403225"/>
          </a:xfrm>
          <a:prstGeom prst="rect">
            <a:avLst/>
          </a:prstGeom>
        </p:spPr>
        <p:txBody>
          <a:bodyPr/>
          <a:lstStyle>
            <a:lvl1pPr>
              <a:defRPr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/>
              <a:t>Systems Programming        </a:t>
            </a:r>
            <a:r>
              <a:rPr lang="en-US" dirty="0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7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547664" y="6410325"/>
            <a:ext cx="6696744" cy="403225"/>
          </a:xfrm>
          <a:prstGeom prst="rect">
            <a:avLst/>
          </a:prstGeom>
        </p:spPr>
        <p:txBody>
          <a:bodyPr/>
          <a:lstStyle>
            <a:lvl1pPr>
              <a:defRPr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/>
              <a:t>Systems Programming        </a:t>
            </a:r>
            <a:r>
              <a:rPr lang="en-US" dirty="0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62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547664" y="6410325"/>
            <a:ext cx="6696744" cy="403225"/>
          </a:xfrm>
          <a:prstGeom prst="rect">
            <a:avLst/>
          </a:prstGeom>
        </p:spPr>
        <p:txBody>
          <a:bodyPr/>
          <a:lstStyle>
            <a:lvl1pPr>
              <a:defRPr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/>
              <a:t>Systems Programming        </a:t>
            </a:r>
            <a:r>
              <a:rPr lang="en-US" dirty="0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36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547664" y="6410325"/>
            <a:ext cx="6696744" cy="403225"/>
          </a:xfrm>
          <a:prstGeom prst="rect">
            <a:avLst/>
          </a:prstGeom>
        </p:spPr>
        <p:txBody>
          <a:bodyPr/>
          <a:lstStyle>
            <a:lvl1pPr>
              <a:defRPr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/>
              <a:t>Systems Programming        </a:t>
            </a:r>
            <a:r>
              <a:rPr lang="en-US" dirty="0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24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F5CD67A3-E0BC-45BE-8476-60CD6ADECA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547664" y="6410325"/>
            <a:ext cx="6696744" cy="403225"/>
          </a:xfrm>
          <a:prstGeom prst="rect">
            <a:avLst/>
          </a:prstGeom>
        </p:spPr>
        <p:txBody>
          <a:bodyPr/>
          <a:lstStyle>
            <a:lvl1pPr>
              <a:defRPr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/>
              <a:t>Systems Programming        </a:t>
            </a:r>
            <a:r>
              <a:rPr lang="en-US" dirty="0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09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7070B-495B-4E05-9FC2-455CCB350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547664" y="6410325"/>
            <a:ext cx="6696744" cy="403225"/>
          </a:xfrm>
          <a:prstGeom prst="rect">
            <a:avLst/>
          </a:prstGeom>
        </p:spPr>
        <p:txBody>
          <a:bodyPr/>
          <a:lstStyle>
            <a:lvl1pPr>
              <a:defRPr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/>
              <a:t>Systems Programming        </a:t>
            </a:r>
            <a:r>
              <a:rPr lang="en-US" dirty="0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78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8157A-39AF-4BB7-9E34-5B2387FC3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547664" y="6410325"/>
            <a:ext cx="6696744" cy="403225"/>
          </a:xfrm>
          <a:prstGeom prst="rect">
            <a:avLst/>
          </a:prstGeom>
        </p:spPr>
        <p:txBody>
          <a:bodyPr/>
          <a:lstStyle>
            <a:lvl1pPr>
              <a:defRPr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/>
              <a:t>Systems Programming        </a:t>
            </a:r>
            <a:r>
              <a:rPr lang="en-US" dirty="0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9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1267" name="Picture 3" descr="Picture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cs typeface="Courier New" pitchFamily="49" charset="0"/>
              </a:defRPr>
            </a:lvl1pPr>
          </a:lstStyle>
          <a:p>
            <a:pPr>
              <a:defRPr/>
            </a:pPr>
            <a:fld id="{D9527EA8-9929-4606-8413-9B65D2C24A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547664" y="6410325"/>
            <a:ext cx="6696744" cy="403225"/>
          </a:xfrm>
          <a:prstGeom prst="rect">
            <a:avLst/>
          </a:prstGeom>
        </p:spPr>
        <p:txBody>
          <a:bodyPr/>
          <a:lstStyle>
            <a:lvl1pPr>
              <a:defRPr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/>
              <a:t>Systems Programming        </a:t>
            </a:r>
            <a:r>
              <a:rPr lang="en-US" dirty="0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9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0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5305"/>
            <a:ext cx="8496300" cy="3671887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</a:t>
            </a:r>
            <a:b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 Structures</a:t>
            </a:r>
            <a:b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5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962400" y="5857875"/>
            <a:ext cx="4953000" cy="576263"/>
          </a:xfrm>
          <a:prstGeom prst="rect">
            <a:avLst/>
          </a:prstGeom>
        </p:spPr>
        <p:txBody>
          <a:bodyPr/>
          <a:lstStyle/>
          <a:p>
            <a:pPr marL="225425" indent="-225425">
              <a:spcBef>
                <a:spcPct val="20000"/>
              </a:spcBef>
              <a:buClr>
                <a:schemeClr val="tx1"/>
              </a:buClr>
              <a:buSzPct val="50000"/>
              <a:defRPr/>
            </a:pPr>
            <a:r>
              <a:rPr lang="en-US" b="1" kern="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Systems </a:t>
            </a:r>
            <a:r>
              <a:rPr lang="en-US" b="1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Programming Concepts</a:t>
            </a:r>
            <a:endParaRPr lang="en-US" b="1" kern="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Linear Lists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3438" y="1412875"/>
            <a:ext cx="4038600" cy="4800600"/>
          </a:xfrm>
        </p:spPr>
        <p:txBody>
          <a:bodyPr/>
          <a:lstStyle/>
          <a:p>
            <a:pPr>
              <a:defRPr/>
            </a:pPr>
            <a:r>
              <a:rPr lang="en-US" sz="2800" smtClean="0">
                <a:effectLst/>
              </a:rPr>
              <a:t>With a linear list, the assumption is the next element in the data structure is </a:t>
            </a:r>
            <a:r>
              <a:rPr lang="en-US" sz="28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implicit</a:t>
            </a:r>
            <a:r>
              <a:rPr lang="en-US" sz="2800" b="0" smtClean="0"/>
              <a:t> </a:t>
            </a:r>
            <a:r>
              <a:rPr lang="en-US" sz="2800" smtClean="0"/>
              <a:t>in the index.</a:t>
            </a:r>
          </a:p>
          <a:p>
            <a:pPr>
              <a:defRPr/>
            </a:pPr>
            <a:r>
              <a:rPr lang="en-US" sz="2800" smtClean="0"/>
              <a:t>This saves space, but is expensive for </a:t>
            </a:r>
            <a:r>
              <a:rPr lang="en-US" sz="28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insertions!</a:t>
            </a:r>
            <a:endParaRPr lang="en-US" sz="2800" smtClean="0"/>
          </a:p>
        </p:txBody>
      </p:sp>
      <p:sp>
        <p:nvSpPr>
          <p:cNvPr id="22534" name="Rectangle 9"/>
          <p:cNvSpPr>
            <a:spLocks noChangeArrowheads="1"/>
          </p:cNvSpPr>
          <p:nvPr/>
        </p:nvSpPr>
        <p:spPr bwMode="auto">
          <a:xfrm>
            <a:off x="1331913" y="3327400"/>
            <a:ext cx="2376487" cy="4826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1331913" y="3810000"/>
            <a:ext cx="2376487" cy="4826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2536" name="Rectangle 11"/>
          <p:cNvSpPr>
            <a:spLocks noChangeArrowheads="1"/>
          </p:cNvSpPr>
          <p:nvPr/>
        </p:nvSpPr>
        <p:spPr bwMode="auto">
          <a:xfrm>
            <a:off x="1331913" y="4818063"/>
            <a:ext cx="2376487" cy="4826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2537" name="Rectangle 12"/>
          <p:cNvSpPr>
            <a:spLocks noChangeArrowheads="1"/>
          </p:cNvSpPr>
          <p:nvPr/>
        </p:nvSpPr>
        <p:spPr bwMode="auto">
          <a:xfrm>
            <a:off x="1331913" y="4313238"/>
            <a:ext cx="2376487" cy="4826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2538" name="Rectangle 13"/>
          <p:cNvSpPr>
            <a:spLocks noChangeArrowheads="1"/>
          </p:cNvSpPr>
          <p:nvPr/>
        </p:nvSpPr>
        <p:spPr bwMode="auto">
          <a:xfrm>
            <a:off x="1331913" y="1341438"/>
            <a:ext cx="2376487" cy="4826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2539" name="Rectangle 14"/>
          <p:cNvSpPr>
            <a:spLocks noChangeArrowheads="1"/>
          </p:cNvSpPr>
          <p:nvPr/>
        </p:nvSpPr>
        <p:spPr bwMode="auto">
          <a:xfrm>
            <a:off x="1331913" y="1824038"/>
            <a:ext cx="2376487" cy="4826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2540" name="Rectangle 15"/>
          <p:cNvSpPr>
            <a:spLocks noChangeArrowheads="1"/>
          </p:cNvSpPr>
          <p:nvPr/>
        </p:nvSpPr>
        <p:spPr bwMode="auto">
          <a:xfrm>
            <a:off x="1331913" y="2832100"/>
            <a:ext cx="2376487" cy="4826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2541" name="Rectangle 16"/>
          <p:cNvSpPr>
            <a:spLocks noChangeArrowheads="1"/>
          </p:cNvSpPr>
          <p:nvPr/>
        </p:nvSpPr>
        <p:spPr bwMode="auto">
          <a:xfrm>
            <a:off x="1331913" y="2327275"/>
            <a:ext cx="2376487" cy="4826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2542" name="Rectangle 18"/>
          <p:cNvSpPr>
            <a:spLocks noChangeArrowheads="1"/>
          </p:cNvSpPr>
          <p:nvPr/>
        </p:nvSpPr>
        <p:spPr bwMode="auto">
          <a:xfrm>
            <a:off x="0" y="1341438"/>
            <a:ext cx="165576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/>
              <a:t>Aray[0]   </a:t>
            </a:r>
          </a:p>
        </p:txBody>
      </p:sp>
      <p:sp>
        <p:nvSpPr>
          <p:cNvPr id="22543" name="Rectangle 19"/>
          <p:cNvSpPr>
            <a:spLocks noChangeArrowheads="1"/>
          </p:cNvSpPr>
          <p:nvPr/>
        </p:nvSpPr>
        <p:spPr bwMode="auto">
          <a:xfrm>
            <a:off x="-107950" y="4818063"/>
            <a:ext cx="165576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/>
              <a:t>Aray[99] 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12.4 Linked Lists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6513" y="1052513"/>
            <a:ext cx="8001001" cy="5256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indent="0">
              <a:lnSpc>
                <a:spcPct val="90000"/>
              </a:lnSpc>
              <a:buNone/>
            </a:pPr>
            <a:r>
              <a:rPr lang="en-US" altLang="en-US" sz="2800" dirty="0" smtClean="0">
                <a:effectLst/>
              </a:rPr>
              <a:t>Linked list ::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effectLst/>
              </a:rPr>
              <a:t>A linear collection of </a:t>
            </a:r>
            <a:r>
              <a:rPr lang="en-US" altLang="en-US" dirty="0" smtClean="0">
                <a:solidFill>
                  <a:srgbClr val="008000"/>
                </a:solidFill>
                <a:effectLst/>
              </a:rPr>
              <a:t>self-referential</a:t>
            </a:r>
            <a:r>
              <a:rPr lang="en-US" altLang="en-US" dirty="0" smtClean="0">
                <a:effectLst/>
              </a:rPr>
              <a:t> class objects, called </a:t>
            </a:r>
            <a:r>
              <a:rPr lang="en-US" altLang="en-US" dirty="0" smtClean="0">
                <a:solidFill>
                  <a:srgbClr val="990033"/>
                </a:solidFill>
                <a:effectLst/>
              </a:rPr>
              <a:t>nodes</a:t>
            </a:r>
            <a:r>
              <a:rPr lang="en-US" altLang="en-US" dirty="0" smtClean="0">
                <a:effectLst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effectLst/>
              </a:rPr>
              <a:t>Connected by pointer </a:t>
            </a:r>
            <a:r>
              <a:rPr lang="en-US" altLang="en-US" dirty="0" smtClean="0">
                <a:solidFill>
                  <a:srgbClr val="990033"/>
                </a:solidFill>
                <a:effectLst/>
              </a:rPr>
              <a:t>links</a:t>
            </a:r>
            <a:r>
              <a:rPr lang="en-US" altLang="en-US" dirty="0" smtClean="0">
                <a:solidFill>
                  <a:srgbClr val="003366"/>
                </a:solidFill>
                <a:effectLst/>
              </a:rPr>
              <a:t>.</a:t>
            </a:r>
            <a:endParaRPr lang="en-US" altLang="en-US" dirty="0" smtClean="0">
              <a:solidFill>
                <a:srgbClr val="990033"/>
              </a:solidFill>
              <a:effectLst/>
            </a:endParaRP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effectLst/>
              </a:rPr>
              <a:t>Accessed via a pointer to the first node of the list.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effectLst/>
              </a:rPr>
              <a:t>Subsequent nodes are accessed via the link pointer member of the current node.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effectLst/>
              </a:rPr>
              <a:t>The link pointer in the last node is set to 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NULL </a:t>
            </a:r>
            <a:r>
              <a:rPr lang="en-US" altLang="en-US" dirty="0" smtClean="0">
                <a:effectLst/>
              </a:rPr>
              <a:t>to mark the list’s end.</a:t>
            </a:r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6156176" y="5937274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12.4 Linked Lists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3488" y="1484561"/>
            <a:ext cx="7352928" cy="42486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smtClean="0">
                <a:effectLst/>
              </a:rPr>
              <a:t>Use a linked list instead of an array when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effectLst/>
              </a:rPr>
              <a:t>You have an unpredictable number of data elements.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effectLst/>
              </a:rPr>
              <a:t>When members of node are of different types.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effectLst/>
              </a:rPr>
              <a:t>Your list needs to be sorted quickly.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effectLst/>
              </a:rPr>
              <a:t>Keeping the list sorted implies numerous insertions.</a:t>
            </a:r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6156176" y="5937274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4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-71438" y="0"/>
            <a:ext cx="9467974" cy="908050"/>
          </a:xfrm>
          <a:effectLst>
            <a:outerShdw dist="17961" dir="2700000" algn="ctr" rotWithShape="0">
              <a:schemeClr val="bg2"/>
            </a:outerShdw>
          </a:effectLst>
        </p:spPr>
        <p:txBody>
          <a:bodyPr tIns="0"/>
          <a:lstStyle/>
          <a:p>
            <a:pPr>
              <a:defRPr/>
            </a:pPr>
            <a:r>
              <a:rPr lang="en-US" sz="2800" dirty="0" smtClean="0">
                <a:effectLst/>
              </a:rPr>
              <a:t>Fig. 12.2 Linked List Graphical Representation </a:t>
            </a:r>
          </a:p>
        </p:txBody>
      </p:sp>
      <p:pic>
        <p:nvPicPr>
          <p:cNvPr id="25605" name="Picture 3" descr="AAHBDPF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092325"/>
            <a:ext cx="8027988" cy="226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6210300" y="5937274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115616" y="3225006"/>
            <a:ext cx="2304256" cy="0"/>
          </a:xfrm>
          <a:prstGeom prst="line">
            <a:avLst/>
          </a:prstGeom>
          <a:noFill/>
          <a:ln w="317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Rectangle 3"/>
          <p:cNvSpPr/>
          <p:nvPr/>
        </p:nvSpPr>
        <p:spPr bwMode="auto">
          <a:xfrm>
            <a:off x="539750" y="4581128"/>
            <a:ext cx="5670550" cy="914400"/>
          </a:xfrm>
          <a:prstGeom prst="rect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800000"/>
                </a:solidFill>
              </a:rPr>
              <a:t>Line added to indicate pointer may be passed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800000"/>
                </a:solidFill>
              </a:rPr>
              <a:t>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o a called routine where data structure is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800000"/>
                </a:solidFill>
              </a:rPr>
              <a:t>“hidden” and operated on.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 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539750" y="3284984"/>
            <a:ext cx="1151930" cy="1296144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-71438" y="0"/>
            <a:ext cx="9358313" cy="882650"/>
          </a:xfrm>
          <a:effectLst>
            <a:outerShdw dist="17961" dir="2700000" algn="ctr" rotWithShape="0">
              <a:schemeClr val="bg2"/>
            </a:outerShdw>
          </a:effectLst>
        </p:spPr>
        <p:txBody>
          <a:bodyPr tIns="0"/>
          <a:lstStyle/>
          <a:p>
            <a:pPr>
              <a:defRPr/>
            </a:pPr>
            <a:r>
              <a:rPr lang="en-US" sz="3200" b="0" dirty="0" smtClean="0">
                <a:effectLst/>
              </a:rPr>
              <a:t>Fig. 12.5</a:t>
            </a:r>
            <a:r>
              <a:rPr lang="en-US" sz="3200" dirty="0" smtClean="0">
                <a:effectLst/>
              </a:rPr>
              <a:t> Inserting a Node in an Ordered List</a:t>
            </a:r>
            <a:r>
              <a:rPr lang="en-US" dirty="0" smtClean="0">
                <a:effectLst/>
              </a:rPr>
              <a:t> </a:t>
            </a:r>
          </a:p>
        </p:txBody>
      </p:sp>
      <p:pic>
        <p:nvPicPr>
          <p:cNvPr id="26629" name="Picture 3" descr="AAHBDPG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713" y="1143000"/>
            <a:ext cx="6350000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6209729" y="5937274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30584" y="2227538"/>
            <a:ext cx="2109167" cy="770296"/>
          </a:xfrm>
          <a:prstGeom prst="rect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rgbClr val="800000"/>
                </a:solidFill>
              </a:rPr>
              <a:t>A pointer to a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800000"/>
                </a:solidFill>
              </a:rPr>
              <a:t>p</a:t>
            </a:r>
            <a:r>
              <a:rPr lang="en-US" sz="1600" dirty="0" smtClean="0">
                <a:solidFill>
                  <a:srgbClr val="800000"/>
                </a:solidFill>
              </a:rPr>
              <a:t>ointer</a:t>
            </a:r>
            <a:r>
              <a:rPr lang="en-US" sz="1600" dirty="0" smtClean="0">
                <a:solidFill>
                  <a:srgbClr val="800000"/>
                </a:solidFill>
              </a:rPr>
              <a:t> 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</a:rPr>
              <a:t>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</a:rPr>
              <a:t> used here.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</a:rPr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</a:endParaRPr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 bwMode="auto">
          <a:xfrm flipV="1">
            <a:off x="1285168" y="1369260"/>
            <a:ext cx="1192882" cy="858278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-142875" y="25400"/>
            <a:ext cx="9429750" cy="882650"/>
          </a:xfrm>
          <a:effectLst>
            <a:outerShdw dist="17961" dir="2700000" algn="ctr" rotWithShape="0">
              <a:schemeClr val="bg2"/>
            </a:outerShdw>
          </a:effectLst>
        </p:spPr>
        <p:txBody>
          <a:bodyPr tIns="0"/>
          <a:lstStyle/>
          <a:p>
            <a:pPr>
              <a:defRPr/>
            </a:pPr>
            <a:r>
              <a:rPr lang="en-US" sz="3200" dirty="0" smtClean="0">
                <a:effectLst/>
              </a:rPr>
              <a:t>Fig. 12.5 Deleting a Node in an Ordered List</a:t>
            </a:r>
            <a:r>
              <a:rPr lang="en-US" dirty="0" smtClean="0">
                <a:effectLst/>
              </a:rPr>
              <a:t> </a:t>
            </a:r>
          </a:p>
        </p:txBody>
      </p:sp>
      <p:pic>
        <p:nvPicPr>
          <p:cNvPr id="27653" name="Picture 4" descr="AAHBDPH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1375569"/>
            <a:ext cx="6745287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6156176" y="5937274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Linked Lists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altLang="en-US" dirty="0" err="1">
                <a:effectLst/>
              </a:rPr>
              <a:t>s</a:t>
            </a:r>
            <a:r>
              <a:rPr lang="en-US" altLang="en-US" dirty="0" err="1" smtClean="0">
                <a:effectLst/>
              </a:rPr>
              <a:t>ptr</a:t>
            </a:r>
            <a:endParaRPr lang="en-US" altLang="en-US" dirty="0" smtClean="0">
              <a:effectLst/>
            </a:endParaRPr>
          </a:p>
          <a:p>
            <a:pPr marL="0" indent="0">
              <a:buNone/>
            </a:pPr>
            <a:endParaRPr lang="en-US" altLang="en-US" dirty="0" smtClean="0">
              <a:effectLst/>
            </a:endParaRPr>
          </a:p>
          <a:p>
            <a:pPr marL="0" indent="0">
              <a:buNone/>
            </a:pPr>
            <a:endParaRPr lang="en-US" altLang="en-US" dirty="0">
              <a:effectLst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effectLst/>
              </a:rPr>
              <a:t>                        </a:t>
            </a:r>
            <a:r>
              <a:rPr lang="en-US" altLang="en-US" dirty="0" err="1" smtClean="0">
                <a:effectLst/>
              </a:rPr>
              <a:t>nptr</a:t>
            </a:r>
            <a:r>
              <a:rPr lang="en-US" altLang="en-US" dirty="0" smtClean="0">
                <a:effectLst/>
              </a:rPr>
              <a:t>-</a:t>
            </a:r>
            <a:r>
              <a:rPr lang="en-US" altLang="en-US" dirty="0">
                <a:effectLst/>
              </a:rPr>
              <a:t>&gt;link = *</a:t>
            </a:r>
            <a:r>
              <a:rPr lang="en-US" altLang="en-US" dirty="0" err="1">
                <a:effectLst/>
              </a:rPr>
              <a:t>sptr</a:t>
            </a:r>
            <a:r>
              <a:rPr lang="en-US" altLang="en-US" dirty="0">
                <a:effectLst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effectLst/>
              </a:rPr>
              <a:t>   </a:t>
            </a:r>
            <a:r>
              <a:rPr lang="en-US" altLang="en-US" dirty="0" smtClean="0">
                <a:effectLst/>
              </a:rPr>
              <a:t>                     *</a:t>
            </a:r>
            <a:r>
              <a:rPr lang="en-US" altLang="en-US" dirty="0" err="1">
                <a:effectLst/>
              </a:rPr>
              <a:t>sptr</a:t>
            </a:r>
            <a:r>
              <a:rPr lang="en-US" altLang="en-US" dirty="0">
                <a:effectLst/>
              </a:rPr>
              <a:t> = </a:t>
            </a:r>
            <a:r>
              <a:rPr lang="en-US" altLang="en-US" dirty="0" err="1" smtClean="0">
                <a:effectLst/>
              </a:rPr>
              <a:t>nptr</a:t>
            </a:r>
            <a:r>
              <a:rPr lang="en-US" altLang="en-US" dirty="0" smtClean="0">
                <a:effectLst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 err="1">
                <a:effectLst/>
              </a:rPr>
              <a:t>n</a:t>
            </a:r>
            <a:r>
              <a:rPr lang="en-US" altLang="en-US" dirty="0" err="1" smtClean="0">
                <a:effectLst/>
              </a:rPr>
              <a:t>ptr</a:t>
            </a:r>
            <a:endParaRPr lang="en-US" altLang="en-US" dirty="0" smtClean="0">
              <a:effectLst/>
            </a:endParaRPr>
          </a:p>
          <a:p>
            <a:pPr>
              <a:lnSpc>
                <a:spcPct val="80000"/>
              </a:lnSpc>
              <a:buNone/>
            </a:pPr>
            <a:endParaRPr lang="en-US" altLang="en-US" sz="2000" dirty="0" smtClean="0">
              <a:effectLst/>
            </a:endParaRPr>
          </a:p>
          <a:p>
            <a:pPr>
              <a:lnSpc>
                <a:spcPct val="80000"/>
              </a:lnSpc>
              <a:buNone/>
            </a:pPr>
            <a:r>
              <a:rPr lang="en-US" sz="2400" b="0" dirty="0" smtClean="0">
                <a:effectLst/>
              </a:rPr>
              <a:t>      n</a:t>
            </a:r>
            <a:r>
              <a:rPr lang="en-US" sz="2400" b="0" dirty="0" smtClean="0">
                <a:effectLst/>
                <a:latin typeface="Comic Sans MS" pitchFamily="66" charset="0"/>
              </a:rPr>
              <a:t>ame</a:t>
            </a:r>
          </a:p>
          <a:p>
            <a:pPr>
              <a:lnSpc>
                <a:spcPct val="80000"/>
              </a:lnSpc>
              <a:buNone/>
            </a:pPr>
            <a:r>
              <a:rPr lang="en-US" b="0" dirty="0">
                <a:effectLst/>
              </a:rPr>
              <a:t> </a:t>
            </a:r>
            <a:r>
              <a:rPr lang="en-US" b="0" dirty="0" smtClean="0">
                <a:effectLst/>
              </a:rPr>
              <a:t>    </a:t>
            </a:r>
            <a:r>
              <a:rPr lang="en-US" sz="2400" b="0" dirty="0" smtClean="0">
                <a:effectLst/>
              </a:rPr>
              <a:t>link</a:t>
            </a:r>
            <a:endParaRPr lang="en-US" altLang="en-US" sz="2400" b="0" dirty="0" smtClean="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1979712" y="4797152"/>
            <a:ext cx="1080120" cy="36004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79712" y="5157192"/>
            <a:ext cx="1080120" cy="36004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01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Linked List Insertion Example</a:t>
            </a: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980728"/>
            <a:ext cx="8362950" cy="5328592"/>
          </a:xfrm>
          <a:solidFill>
            <a:srgbClr val="66FFFF"/>
          </a:solidFill>
          <a:ln w="25400" algn="ctr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solidFill>
                  <a:srgbClr val="990033"/>
                </a:solidFill>
                <a:effectLst/>
              </a:rPr>
              <a:t>/* An Example that uses strings in character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solidFill>
                  <a:srgbClr val="990033"/>
                </a:solidFill>
                <a:effectLst/>
              </a:rPr>
              <a:t>      arrays as part of a linked list            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#define SIZE 4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#include &lt;</a:t>
            </a:r>
            <a:r>
              <a:rPr lang="en-US" altLang="en-US" sz="1400" dirty="0" err="1" smtClean="0">
                <a:effectLst/>
              </a:rPr>
              <a:t>stdio.h</a:t>
            </a:r>
            <a:r>
              <a:rPr lang="en-US" altLang="en-US" sz="1400" dirty="0" smtClean="0">
                <a:effectLst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#include &lt;</a:t>
            </a:r>
            <a:r>
              <a:rPr lang="en-US" altLang="en-US" sz="1400" dirty="0" err="1" smtClean="0">
                <a:effectLst/>
              </a:rPr>
              <a:t>string.h</a:t>
            </a:r>
            <a:r>
              <a:rPr lang="en-US" altLang="en-US" sz="1400" dirty="0" smtClean="0">
                <a:effectLst/>
              </a:rPr>
              <a:t>&gt;</a:t>
            </a:r>
          </a:p>
          <a:p>
            <a:pPr>
              <a:lnSpc>
                <a:spcPct val="80000"/>
              </a:lnSpc>
            </a:pPr>
            <a:endParaRPr lang="en-US" altLang="en-US" sz="14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err="1" smtClean="0">
                <a:effectLst/>
              </a:rPr>
              <a:t>typedef</a:t>
            </a:r>
            <a:r>
              <a:rPr lang="en-US" altLang="en-US" sz="1400" dirty="0" smtClean="0">
                <a:effectLst/>
              </a:rPr>
              <a:t> </a:t>
            </a:r>
            <a:r>
              <a:rPr lang="en-US" altLang="en-US" sz="1400" dirty="0" err="1" smtClean="0">
                <a:effectLst/>
              </a:rPr>
              <a:t>struct</a:t>
            </a:r>
            <a:r>
              <a:rPr lang="en-US" altLang="en-US" sz="1400" dirty="0" smtClean="0">
                <a:effectLst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  char name[4];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  </a:t>
            </a:r>
            <a:r>
              <a:rPr lang="en-US" altLang="en-US" sz="1400" dirty="0" err="1" smtClean="0">
                <a:effectLst/>
              </a:rPr>
              <a:t>struct</a:t>
            </a:r>
            <a:r>
              <a:rPr lang="en-US" altLang="en-US" sz="1400" dirty="0" smtClean="0">
                <a:effectLst/>
              </a:rPr>
              <a:t> Node *link;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} Node;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</a:t>
            </a:r>
            <a:r>
              <a:rPr lang="en-US" altLang="en-US" sz="1400" dirty="0" err="1" smtClean="0">
                <a:effectLst/>
              </a:rPr>
              <a:t>typedef</a:t>
            </a:r>
            <a:r>
              <a:rPr lang="en-US" altLang="en-US" sz="1400" dirty="0" smtClean="0">
                <a:effectLst/>
              </a:rPr>
              <a:t> Node *Link;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 smtClean="0">
                <a:solidFill>
                  <a:srgbClr val="800000"/>
                </a:solidFill>
                <a:effectLst/>
              </a:rPr>
              <a:t>/*  </a:t>
            </a:r>
            <a:r>
              <a:rPr lang="en-US" altLang="en-US" sz="1400" dirty="0" err="1" smtClean="0">
                <a:solidFill>
                  <a:srgbClr val="800000"/>
                </a:solidFill>
                <a:effectLst/>
              </a:rPr>
              <a:t>init</a:t>
            </a:r>
            <a:r>
              <a:rPr lang="en-US" altLang="en-US" sz="1400" dirty="0" smtClean="0">
                <a:solidFill>
                  <a:srgbClr val="800000"/>
                </a:solidFill>
                <a:effectLst/>
              </a:rPr>
              <a:t> inserts a new string in a Node at the FRONT of the linked list     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void </a:t>
            </a:r>
            <a:r>
              <a:rPr lang="en-US" altLang="en-US" sz="1400" dirty="0" err="1" smtClean="0">
                <a:effectLst/>
              </a:rPr>
              <a:t>init</a:t>
            </a:r>
            <a:r>
              <a:rPr lang="en-US" altLang="en-US" sz="1400" dirty="0" smtClean="0">
                <a:effectLst/>
              </a:rPr>
              <a:t> (Link *</a:t>
            </a:r>
            <a:r>
              <a:rPr lang="en-US" altLang="en-US" sz="1400" dirty="0" err="1" smtClean="0">
                <a:effectLst/>
              </a:rPr>
              <a:t>sptr</a:t>
            </a:r>
            <a:r>
              <a:rPr lang="en-US" altLang="en-US" sz="1400" dirty="0" smtClean="0">
                <a:effectLst/>
              </a:rPr>
              <a:t>, char </a:t>
            </a:r>
            <a:r>
              <a:rPr lang="en-US" altLang="en-US" sz="1400" dirty="0" err="1" smtClean="0">
                <a:effectLst/>
              </a:rPr>
              <a:t>cray</a:t>
            </a:r>
            <a:r>
              <a:rPr lang="en-US" altLang="en-US" sz="1400" dirty="0" smtClean="0">
                <a:effectLst/>
              </a:rPr>
              <a:t>[])     </a:t>
            </a:r>
            <a:r>
              <a:rPr lang="en-US" altLang="en-US" sz="1400" dirty="0" smtClean="0">
                <a:solidFill>
                  <a:srgbClr val="990033"/>
                </a:solidFill>
                <a:effectLst/>
              </a:rPr>
              <a:t>/* Note this uses a pointer to a pointer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solidFill>
                  <a:srgbClr val="990033"/>
                </a:solidFill>
                <a:effectLst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Link </a:t>
            </a:r>
            <a:r>
              <a:rPr lang="en-US" altLang="en-US" sz="1400" dirty="0" err="1" smtClean="0">
                <a:effectLst/>
              </a:rPr>
              <a:t>nptr</a:t>
            </a:r>
            <a:r>
              <a:rPr lang="en-US" altLang="en-US" sz="1400" dirty="0" smtClean="0">
                <a:effectLst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</a:t>
            </a:r>
            <a:r>
              <a:rPr lang="en-US" altLang="en-US" sz="1400" dirty="0" err="1" smtClean="0">
                <a:effectLst/>
              </a:rPr>
              <a:t>nptr</a:t>
            </a:r>
            <a:r>
              <a:rPr lang="en-US" altLang="en-US" sz="1400" dirty="0" smtClean="0">
                <a:effectLst/>
              </a:rPr>
              <a:t> = </a:t>
            </a:r>
            <a:r>
              <a:rPr lang="en-US" altLang="en-US" sz="1400" dirty="0" err="1" smtClean="0">
                <a:effectLst/>
              </a:rPr>
              <a:t>malloc</a:t>
            </a:r>
            <a:r>
              <a:rPr lang="en-US" altLang="en-US" sz="1400" dirty="0" smtClean="0">
                <a:effectLst/>
              </a:rPr>
              <a:t>(</a:t>
            </a:r>
            <a:r>
              <a:rPr lang="en-US" altLang="en-US" sz="1400" dirty="0" err="1" smtClean="0">
                <a:effectLst/>
              </a:rPr>
              <a:t>sizeof</a:t>
            </a:r>
            <a:r>
              <a:rPr lang="en-US" altLang="en-US" sz="1400" dirty="0" smtClean="0">
                <a:effectLst/>
              </a:rPr>
              <a:t>(Node));         </a:t>
            </a:r>
            <a:r>
              <a:rPr lang="en-US" altLang="en-US" sz="1400" dirty="0" smtClean="0">
                <a:solidFill>
                  <a:srgbClr val="990033"/>
                </a:solidFill>
                <a:effectLst/>
              </a:rPr>
              <a:t>/* </a:t>
            </a:r>
            <a:r>
              <a:rPr lang="en-US" altLang="en-US" sz="1400" dirty="0" err="1" smtClean="0">
                <a:solidFill>
                  <a:srgbClr val="990033"/>
                </a:solidFill>
                <a:effectLst/>
              </a:rPr>
              <a:t>nptr</a:t>
            </a:r>
            <a:r>
              <a:rPr lang="en-US" altLang="en-US" sz="1400" dirty="0" smtClean="0">
                <a:solidFill>
                  <a:srgbClr val="990033"/>
                </a:solidFill>
                <a:effectLst/>
              </a:rPr>
              <a:t> points to an empty Node  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14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if (</a:t>
            </a:r>
            <a:r>
              <a:rPr lang="en-US" altLang="en-US" sz="1400" dirty="0" err="1" smtClean="0">
                <a:effectLst/>
              </a:rPr>
              <a:t>nptr</a:t>
            </a:r>
            <a:r>
              <a:rPr lang="en-US" altLang="en-US" sz="1400" dirty="0" smtClean="0">
                <a:effectLst/>
              </a:rPr>
              <a:t> != NULL)                     </a:t>
            </a:r>
            <a:r>
              <a:rPr lang="en-US" altLang="en-US" sz="1400" dirty="0" smtClean="0">
                <a:solidFill>
                  <a:srgbClr val="990033"/>
                </a:solidFill>
                <a:effectLst/>
              </a:rPr>
              <a:t>/* </a:t>
            </a:r>
            <a:r>
              <a:rPr lang="en-US" altLang="en-US" sz="1400" dirty="0" err="1" smtClean="0">
                <a:solidFill>
                  <a:srgbClr val="990033"/>
                </a:solidFill>
                <a:effectLst/>
              </a:rPr>
              <a:t>malloc</a:t>
            </a:r>
            <a:r>
              <a:rPr lang="en-US" altLang="en-US" sz="1400" dirty="0" smtClean="0">
                <a:solidFill>
                  <a:srgbClr val="990033"/>
                </a:solidFill>
                <a:effectLst/>
              </a:rPr>
              <a:t> returns NULL when out of memory!!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{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400" dirty="0" smtClean="0">
                <a:effectLst/>
              </a:rPr>
              <a:t>   </a:t>
            </a:r>
            <a:r>
              <a:rPr lang="en-US" altLang="en-US" sz="1400" dirty="0" err="1" smtClean="0">
                <a:effectLst/>
              </a:rPr>
              <a:t>strcpy</a:t>
            </a:r>
            <a:r>
              <a:rPr lang="en-US" altLang="en-US" sz="1400" dirty="0" smtClean="0">
                <a:effectLst/>
              </a:rPr>
              <a:t>(</a:t>
            </a:r>
            <a:r>
              <a:rPr lang="en-US" altLang="en-US" sz="1400" dirty="0" err="1" smtClean="0">
                <a:effectLst/>
              </a:rPr>
              <a:t>nptr</a:t>
            </a:r>
            <a:r>
              <a:rPr lang="en-US" altLang="en-US" sz="1400" dirty="0" smtClean="0">
                <a:effectLst/>
              </a:rPr>
              <a:t>-&gt;name, </a:t>
            </a:r>
            <a:r>
              <a:rPr lang="en-US" altLang="en-US" sz="1400" dirty="0" err="1" smtClean="0">
                <a:effectLst/>
              </a:rPr>
              <a:t>cray</a:t>
            </a:r>
            <a:r>
              <a:rPr lang="en-US" altLang="en-US" sz="1400" dirty="0" smtClean="0">
                <a:effectLst/>
              </a:rPr>
              <a:t>);         </a:t>
            </a:r>
            <a:r>
              <a:rPr lang="en-US" altLang="en-US" sz="1400" dirty="0" smtClean="0">
                <a:solidFill>
                  <a:srgbClr val="990033"/>
                </a:solidFill>
                <a:effectLst/>
              </a:rPr>
              <a:t>/* string </a:t>
            </a:r>
            <a:r>
              <a:rPr lang="en-US" altLang="en-US" sz="1400" dirty="0">
                <a:solidFill>
                  <a:srgbClr val="990033"/>
                </a:solidFill>
                <a:effectLst/>
              </a:rPr>
              <a:t>copy string2 to string1 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14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 </a:t>
            </a:r>
            <a:r>
              <a:rPr lang="en-US" altLang="en-US" sz="1400" dirty="0" err="1" smtClean="0">
                <a:effectLst/>
              </a:rPr>
              <a:t>nptr</a:t>
            </a:r>
            <a:r>
              <a:rPr lang="en-US" altLang="en-US" sz="1400" dirty="0" smtClean="0">
                <a:effectLst/>
              </a:rPr>
              <a:t>-&gt;link = *</a:t>
            </a:r>
            <a:r>
              <a:rPr lang="en-US" altLang="en-US" sz="1400" dirty="0" err="1" smtClean="0">
                <a:effectLst/>
              </a:rPr>
              <a:t>sptr</a:t>
            </a:r>
            <a:r>
              <a:rPr lang="en-US" altLang="en-US" sz="1400" dirty="0" smtClean="0">
                <a:effectLst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 *</a:t>
            </a:r>
            <a:r>
              <a:rPr lang="en-US" altLang="en-US" sz="1400" dirty="0" err="1" smtClean="0">
                <a:effectLst/>
              </a:rPr>
              <a:t>sptr</a:t>
            </a:r>
            <a:r>
              <a:rPr lang="en-US" altLang="en-US" sz="1400" dirty="0" smtClean="0">
                <a:effectLst/>
              </a:rPr>
              <a:t> = </a:t>
            </a:r>
            <a:r>
              <a:rPr lang="en-US" altLang="en-US" sz="1400" dirty="0" err="1" smtClean="0">
                <a:effectLst/>
              </a:rPr>
              <a:t>nptr</a:t>
            </a:r>
            <a:r>
              <a:rPr lang="en-US" altLang="en-US" sz="1400" dirty="0" smtClean="0">
                <a:effectLst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Linked List Insertion Example</a:t>
            </a:r>
          </a:p>
        </p:txBody>
      </p:sp>
      <p:sp>
        <p:nvSpPr>
          <p:cNvPr id="2970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25538"/>
            <a:ext cx="4316412" cy="49704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mtClean="0">
                <a:effectLst/>
              </a:rPr>
              <a:t>      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07950" y="1052513"/>
            <a:ext cx="4032250" cy="5111750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en-US" sz="1400" b="1" dirty="0">
                <a:solidFill>
                  <a:srgbClr val="990033"/>
                </a:solidFill>
              </a:rPr>
              <a:t>/* Insert a new </a:t>
            </a:r>
            <a:r>
              <a:rPr lang="en-US" altLang="en-US" sz="1400" b="1" dirty="0" smtClean="0">
                <a:solidFill>
                  <a:srgbClr val="990033"/>
                </a:solidFill>
              </a:rPr>
              <a:t>string </a:t>
            </a:r>
            <a:r>
              <a:rPr lang="en-US" altLang="en-US" sz="1400" b="1" dirty="0">
                <a:solidFill>
                  <a:srgbClr val="990033"/>
                </a:solidFill>
              </a:rPr>
              <a:t>into the </a:t>
            </a:r>
          </a:p>
          <a:p>
            <a:pPr algn="l"/>
            <a:r>
              <a:rPr lang="en-US" altLang="en-US" sz="1400" b="1" dirty="0">
                <a:solidFill>
                  <a:srgbClr val="990033"/>
                </a:solidFill>
              </a:rPr>
              <a:t>           list in sorted order </a:t>
            </a:r>
            <a:r>
              <a:rPr lang="en-US" altLang="en-US" sz="1400" b="1" dirty="0" smtClean="0">
                <a:solidFill>
                  <a:srgbClr val="990033"/>
                </a:solidFill>
              </a:rPr>
              <a:t>    */</a:t>
            </a:r>
            <a:endParaRPr lang="en-US" altLang="en-US" sz="1400" b="1" dirty="0">
              <a:solidFill>
                <a:srgbClr val="990033"/>
              </a:solidFill>
            </a:endParaRPr>
          </a:p>
          <a:p>
            <a:pPr algn="l"/>
            <a:r>
              <a:rPr lang="en-US" altLang="en-US" sz="1400" b="1" dirty="0"/>
              <a:t>void insert( Link *</a:t>
            </a:r>
            <a:r>
              <a:rPr lang="en-US" altLang="en-US" sz="1400" b="1" dirty="0" err="1"/>
              <a:t>sPtr</a:t>
            </a:r>
            <a:r>
              <a:rPr lang="en-US" altLang="en-US" sz="1400" b="1" dirty="0"/>
              <a:t>, char *</a:t>
            </a:r>
            <a:r>
              <a:rPr lang="en-US" altLang="en-US" sz="1400" b="1" dirty="0" err="1"/>
              <a:t>cray</a:t>
            </a:r>
            <a:r>
              <a:rPr lang="en-US" altLang="en-US" sz="1400" b="1" dirty="0"/>
              <a:t> )</a:t>
            </a:r>
          </a:p>
          <a:p>
            <a:pPr algn="l"/>
            <a:r>
              <a:rPr lang="en-US" altLang="en-US" sz="1400" b="1" dirty="0"/>
              <a:t>{</a:t>
            </a:r>
          </a:p>
          <a:p>
            <a:pPr algn="l"/>
            <a:r>
              <a:rPr lang="en-US" altLang="en-US" sz="1400" b="1" dirty="0"/>
              <a:t>   Link  </a:t>
            </a:r>
            <a:r>
              <a:rPr lang="en-US" altLang="en-US" sz="1400" b="1" dirty="0" err="1"/>
              <a:t>newPtr</a:t>
            </a:r>
            <a:r>
              <a:rPr lang="en-US" altLang="en-US" sz="1400" b="1" dirty="0"/>
              <a:t>;      </a:t>
            </a:r>
            <a:r>
              <a:rPr lang="en-US" altLang="en-US" sz="1400" b="1" dirty="0">
                <a:solidFill>
                  <a:srgbClr val="990033"/>
                </a:solidFill>
              </a:rPr>
              <a:t>/* new node */</a:t>
            </a:r>
          </a:p>
          <a:p>
            <a:pPr algn="l"/>
            <a:r>
              <a:rPr lang="en-US" altLang="en-US" sz="1400" b="1" dirty="0"/>
              <a:t>   Link  </a:t>
            </a:r>
            <a:r>
              <a:rPr lang="en-US" altLang="en-US" sz="1400" b="1" dirty="0" err="1"/>
              <a:t>previousPtr</a:t>
            </a:r>
            <a:r>
              <a:rPr lang="en-US" altLang="en-US" sz="1400" b="1" dirty="0"/>
              <a:t>; </a:t>
            </a:r>
            <a:r>
              <a:rPr lang="en-US" altLang="en-US" sz="1400" b="1" dirty="0">
                <a:solidFill>
                  <a:srgbClr val="990033"/>
                </a:solidFill>
              </a:rPr>
              <a:t>/* previous node */</a:t>
            </a:r>
          </a:p>
          <a:p>
            <a:pPr algn="l"/>
            <a:r>
              <a:rPr lang="en-US" altLang="en-US" sz="1400" b="1" dirty="0"/>
              <a:t>   Link  </a:t>
            </a:r>
            <a:r>
              <a:rPr lang="en-US" altLang="en-US" sz="1400" b="1" dirty="0" err="1"/>
              <a:t>currentPtr</a:t>
            </a:r>
            <a:r>
              <a:rPr lang="en-US" altLang="en-US" sz="1400" b="1" dirty="0"/>
              <a:t>;  </a:t>
            </a:r>
            <a:r>
              <a:rPr lang="en-US" altLang="en-US" sz="1400" b="1" dirty="0">
                <a:solidFill>
                  <a:srgbClr val="990033"/>
                </a:solidFill>
              </a:rPr>
              <a:t>/* current node */</a:t>
            </a:r>
          </a:p>
          <a:p>
            <a:pPr algn="l"/>
            <a:endParaRPr lang="en-US" altLang="en-US" sz="1400" b="1" dirty="0"/>
          </a:p>
          <a:p>
            <a:pPr algn="l"/>
            <a:r>
              <a:rPr lang="en-US" altLang="en-US" sz="1400" b="1" dirty="0"/>
              <a:t>   </a:t>
            </a:r>
            <a:r>
              <a:rPr lang="en-US" altLang="en-US" sz="1400" b="1" dirty="0">
                <a:solidFill>
                  <a:srgbClr val="990033"/>
                </a:solidFill>
              </a:rPr>
              <a:t>/* dynamically allocate memory */</a:t>
            </a:r>
          </a:p>
          <a:p>
            <a:pPr algn="l"/>
            <a:r>
              <a:rPr lang="en-US" altLang="en-US" sz="1400" b="1" dirty="0"/>
              <a:t>   </a:t>
            </a:r>
            <a:r>
              <a:rPr lang="en-US" altLang="en-US" sz="1400" b="1" dirty="0" err="1"/>
              <a:t>newPtr</a:t>
            </a:r>
            <a:r>
              <a:rPr lang="en-US" altLang="en-US" sz="1400" b="1" dirty="0"/>
              <a:t> = </a:t>
            </a:r>
            <a:r>
              <a:rPr lang="en-US" altLang="en-US" sz="1400" b="1" dirty="0" err="1"/>
              <a:t>malloc</a:t>
            </a:r>
            <a:r>
              <a:rPr lang="en-US" altLang="en-US" sz="1400" b="1" dirty="0"/>
              <a:t>( </a:t>
            </a:r>
            <a:r>
              <a:rPr lang="en-US" altLang="en-US" sz="1400" b="1" dirty="0" err="1"/>
              <a:t>sizeof</a:t>
            </a:r>
            <a:r>
              <a:rPr lang="en-US" altLang="en-US" sz="1400" b="1" dirty="0"/>
              <a:t>( Node ) );</a:t>
            </a:r>
          </a:p>
          <a:p>
            <a:pPr algn="l"/>
            <a:endParaRPr lang="en-US" altLang="en-US" sz="1400" b="1" dirty="0"/>
          </a:p>
          <a:p>
            <a:pPr algn="l"/>
            <a:r>
              <a:rPr lang="en-US" altLang="en-US" sz="1400" b="1" dirty="0">
                <a:solidFill>
                  <a:srgbClr val="990033"/>
                </a:solidFill>
              </a:rPr>
              <a:t>   /* if </a:t>
            </a:r>
            <a:r>
              <a:rPr lang="en-US" altLang="en-US" sz="1400" b="1" dirty="0" err="1">
                <a:solidFill>
                  <a:srgbClr val="990033"/>
                </a:solidFill>
              </a:rPr>
              <a:t>newPtr</a:t>
            </a:r>
            <a:r>
              <a:rPr lang="en-US" altLang="en-US" sz="1400" b="1" dirty="0">
                <a:solidFill>
                  <a:srgbClr val="990033"/>
                </a:solidFill>
              </a:rPr>
              <a:t> does not equal NULL */</a:t>
            </a:r>
          </a:p>
          <a:p>
            <a:pPr algn="l"/>
            <a:r>
              <a:rPr lang="en-US" altLang="en-US" sz="1400" b="1" dirty="0"/>
              <a:t>   if ( </a:t>
            </a:r>
            <a:r>
              <a:rPr lang="en-US" altLang="en-US" sz="1400" b="1" dirty="0" err="1"/>
              <a:t>newPtr</a:t>
            </a:r>
            <a:r>
              <a:rPr lang="en-US" altLang="en-US" sz="1400" b="1" dirty="0"/>
              <a:t> ) {</a:t>
            </a:r>
          </a:p>
          <a:p>
            <a:pPr algn="l"/>
            <a:r>
              <a:rPr lang="en-US" altLang="en-US" sz="1400" b="1" dirty="0"/>
              <a:t>      </a:t>
            </a:r>
            <a:r>
              <a:rPr lang="en-US" altLang="en-US" sz="1400" b="1" dirty="0" err="1"/>
              <a:t>strcpy</a:t>
            </a:r>
            <a:r>
              <a:rPr lang="en-US" altLang="en-US" sz="1400" b="1" dirty="0"/>
              <a:t>(</a:t>
            </a:r>
            <a:r>
              <a:rPr lang="en-US" altLang="en-US" sz="1400" b="1" dirty="0" err="1"/>
              <a:t>newPtr</a:t>
            </a:r>
            <a:r>
              <a:rPr lang="en-US" altLang="en-US" sz="1400" b="1" dirty="0"/>
              <a:t>-&gt;name, </a:t>
            </a:r>
            <a:r>
              <a:rPr lang="en-US" altLang="en-US" sz="1400" b="1" dirty="0" err="1"/>
              <a:t>cray</a:t>
            </a:r>
            <a:r>
              <a:rPr lang="en-US" altLang="en-US" sz="1400" b="1" dirty="0"/>
              <a:t>);</a:t>
            </a:r>
          </a:p>
          <a:p>
            <a:pPr algn="l"/>
            <a:r>
              <a:rPr lang="en-US" altLang="en-US" sz="1400" b="1" dirty="0"/>
              <a:t>      </a:t>
            </a:r>
            <a:r>
              <a:rPr lang="en-US" altLang="en-US" sz="1400" b="1" dirty="0" err="1"/>
              <a:t>newPtr</a:t>
            </a:r>
            <a:r>
              <a:rPr lang="en-US" altLang="en-US" sz="1400" b="1" dirty="0"/>
              <a:t>-&gt;link = NULL</a:t>
            </a:r>
            <a:r>
              <a:rPr lang="en-US" altLang="en-US" sz="1400" b="1" dirty="0" smtClean="0"/>
              <a:t>;</a:t>
            </a:r>
            <a:endParaRPr lang="en-US" altLang="en-US" sz="1400" b="1" dirty="0"/>
          </a:p>
          <a:p>
            <a:pPr algn="l"/>
            <a:r>
              <a:rPr lang="en-US" altLang="en-US" sz="1400" b="1" dirty="0"/>
              <a:t>      </a:t>
            </a:r>
            <a:r>
              <a:rPr lang="en-US" altLang="en-US" sz="1400" b="1" dirty="0" err="1"/>
              <a:t>previousPtr</a:t>
            </a:r>
            <a:r>
              <a:rPr lang="en-US" altLang="en-US" sz="1400" b="1" dirty="0"/>
              <a:t> = NULL</a:t>
            </a:r>
            <a:r>
              <a:rPr lang="en-US" altLang="en-US" sz="1400" b="1" dirty="0" smtClean="0"/>
              <a:t>;</a:t>
            </a:r>
          </a:p>
          <a:p>
            <a:pPr algn="l"/>
            <a:endParaRPr lang="en-US" altLang="en-US" sz="1400" b="1" dirty="0"/>
          </a:p>
          <a:p>
            <a:pPr algn="l"/>
            <a:r>
              <a:rPr lang="en-US" altLang="en-US" sz="1400" b="1" dirty="0"/>
              <a:t>  </a:t>
            </a:r>
            <a:r>
              <a:rPr lang="en-US" altLang="en-US" sz="1400" b="1" dirty="0">
                <a:solidFill>
                  <a:srgbClr val="990033"/>
                </a:solidFill>
              </a:rPr>
              <a:t>/* set </a:t>
            </a:r>
            <a:r>
              <a:rPr lang="en-US" altLang="en-US" sz="1400" b="1" dirty="0" err="1">
                <a:solidFill>
                  <a:srgbClr val="990033"/>
                </a:solidFill>
              </a:rPr>
              <a:t>currentPtr</a:t>
            </a:r>
            <a:r>
              <a:rPr lang="en-US" altLang="en-US" sz="1400" b="1" dirty="0">
                <a:solidFill>
                  <a:srgbClr val="990033"/>
                </a:solidFill>
              </a:rPr>
              <a:t> to start of list */</a:t>
            </a:r>
          </a:p>
          <a:p>
            <a:pPr algn="l"/>
            <a:r>
              <a:rPr lang="en-US" altLang="en-US" sz="1400" b="1" dirty="0"/>
              <a:t> </a:t>
            </a:r>
            <a:r>
              <a:rPr lang="en-US" altLang="en-US" sz="1400" b="1" dirty="0" smtClean="0"/>
              <a:t>     </a:t>
            </a:r>
            <a:r>
              <a:rPr lang="en-US" altLang="en-US" sz="1400" b="1" dirty="0" err="1"/>
              <a:t>currentPtr</a:t>
            </a:r>
            <a:r>
              <a:rPr lang="en-US" altLang="en-US" sz="1400" b="1" dirty="0"/>
              <a:t> = *</a:t>
            </a:r>
            <a:r>
              <a:rPr lang="en-US" altLang="en-US" sz="1400" b="1" dirty="0" err="1"/>
              <a:t>sPtr</a:t>
            </a:r>
            <a:r>
              <a:rPr lang="en-US" altLang="en-US" sz="1400" b="1" dirty="0"/>
              <a:t>; </a:t>
            </a:r>
          </a:p>
          <a:p>
            <a:pPr algn="l"/>
            <a:endParaRPr lang="en-US" altLang="en-US" sz="1400" dirty="0"/>
          </a:p>
        </p:txBody>
      </p:sp>
      <p:sp>
        <p:nvSpPr>
          <p:cNvPr id="29703" name="Rectangle 9"/>
          <p:cNvSpPr>
            <a:spLocks noChangeArrowheads="1"/>
          </p:cNvSpPr>
          <p:nvPr/>
        </p:nvSpPr>
        <p:spPr bwMode="auto">
          <a:xfrm>
            <a:off x="0" y="1700213"/>
            <a:ext cx="4495800" cy="497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5425" indent="-225425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Char char="§"/>
            </a:pPr>
            <a:endParaRPr lang="en-US" altLang="en-US" sz="1200" b="1"/>
          </a:p>
        </p:txBody>
      </p:sp>
      <p:sp>
        <p:nvSpPr>
          <p:cNvPr id="29704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1052513"/>
            <a:ext cx="4464050" cy="5256212"/>
          </a:xfrm>
          <a:solidFill>
            <a:srgbClr val="66FFFF"/>
          </a:solidFill>
          <a:ln w="25400" algn="ctr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solidFill>
                  <a:srgbClr val="990033"/>
                </a:solidFill>
                <a:effectLst/>
              </a:rPr>
              <a:t>/* loop to find correct location in list */</a:t>
            </a:r>
            <a:r>
              <a:rPr lang="en-US" altLang="en-US" sz="1400" dirty="0" smtClean="0">
                <a:effectLst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while ( </a:t>
            </a:r>
            <a:r>
              <a:rPr lang="en-US" altLang="en-US" sz="1400" dirty="0" err="1" smtClean="0">
                <a:effectLst/>
              </a:rPr>
              <a:t>currentPtr</a:t>
            </a:r>
            <a:r>
              <a:rPr lang="en-US" altLang="en-US" sz="1400" dirty="0" smtClean="0">
                <a:effectLst/>
              </a:rPr>
              <a:t> != NULL &amp;&amp; </a:t>
            </a:r>
            <a:r>
              <a:rPr lang="en-US" altLang="en-US" sz="1400" dirty="0" err="1" smtClean="0">
                <a:effectLst/>
              </a:rPr>
              <a:t>strcmp</a:t>
            </a:r>
            <a:r>
              <a:rPr lang="en-US" altLang="en-US" sz="1400" dirty="0" smtClean="0">
                <a:effectLst/>
              </a:rPr>
              <a:t>(</a:t>
            </a:r>
            <a:r>
              <a:rPr lang="en-US" altLang="en-US" sz="1400" dirty="0" err="1" smtClean="0">
                <a:effectLst/>
              </a:rPr>
              <a:t>cray</a:t>
            </a:r>
            <a:r>
              <a:rPr lang="en-US" altLang="en-US" sz="1400" dirty="0" smtClean="0">
                <a:effectLst/>
              </a:rPr>
              <a:t>, </a:t>
            </a:r>
            <a:r>
              <a:rPr lang="en-US" altLang="en-US" sz="1400" dirty="0" err="1" smtClean="0">
                <a:effectLst/>
              </a:rPr>
              <a:t>currentPtr</a:t>
            </a:r>
            <a:r>
              <a:rPr lang="en-US" altLang="en-US" sz="1400" dirty="0" smtClean="0">
                <a:effectLst/>
              </a:rPr>
              <a:t>-&gt;name) &gt; 0)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       </a:t>
            </a:r>
            <a:r>
              <a:rPr lang="en-US" altLang="en-US" sz="1400" dirty="0" err="1" smtClean="0">
                <a:effectLst/>
              </a:rPr>
              <a:t>previousPtr</a:t>
            </a:r>
            <a:r>
              <a:rPr lang="en-US" altLang="en-US" sz="1400" dirty="0" smtClean="0">
                <a:effectLst/>
              </a:rPr>
              <a:t> = </a:t>
            </a:r>
            <a:r>
              <a:rPr lang="en-US" altLang="en-US" sz="1400" dirty="0" err="1" smtClean="0">
                <a:effectLst/>
              </a:rPr>
              <a:t>currentPtr</a:t>
            </a:r>
            <a:r>
              <a:rPr lang="en-US" altLang="en-US" sz="1400" dirty="0" smtClean="0">
                <a:effectLst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       </a:t>
            </a:r>
            <a:r>
              <a:rPr lang="en-US" altLang="en-US" sz="1400" dirty="0" err="1" smtClean="0">
                <a:effectLst/>
              </a:rPr>
              <a:t>currentPtr</a:t>
            </a:r>
            <a:r>
              <a:rPr lang="en-US" altLang="en-US" sz="1400" dirty="0" smtClean="0">
                <a:effectLst/>
              </a:rPr>
              <a:t> = </a:t>
            </a:r>
            <a:r>
              <a:rPr lang="en-US" altLang="en-US" sz="1400" dirty="0" err="1" smtClean="0">
                <a:effectLst/>
              </a:rPr>
              <a:t>currentPtr</a:t>
            </a:r>
            <a:r>
              <a:rPr lang="en-US" altLang="en-US" sz="1400" dirty="0" smtClean="0">
                <a:effectLst/>
              </a:rPr>
              <a:t>-&gt;link;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 } </a:t>
            </a:r>
            <a:r>
              <a:rPr lang="en-US" altLang="en-US" sz="1400" dirty="0" smtClean="0">
                <a:solidFill>
                  <a:srgbClr val="990033"/>
                </a:solidFill>
                <a:effectLst/>
              </a:rPr>
              <a:t>/* end while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</a:t>
            </a:r>
            <a:r>
              <a:rPr lang="en-US" altLang="en-US" sz="1400" dirty="0" smtClean="0">
                <a:solidFill>
                  <a:srgbClr val="990033"/>
                </a:solidFill>
                <a:effectLst/>
              </a:rPr>
              <a:t>/* insert at beginning of list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    if ( </a:t>
            </a:r>
            <a:r>
              <a:rPr lang="en-US" altLang="en-US" sz="1400" dirty="0" err="1" smtClean="0">
                <a:effectLst/>
              </a:rPr>
              <a:t>previousPtr</a:t>
            </a:r>
            <a:r>
              <a:rPr lang="en-US" altLang="en-US" sz="1400" dirty="0" smtClean="0">
                <a:effectLst/>
              </a:rPr>
              <a:t> == NULL 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       </a:t>
            </a:r>
            <a:r>
              <a:rPr lang="en-US" altLang="en-US" sz="1400" dirty="0" err="1" smtClean="0">
                <a:effectLst/>
              </a:rPr>
              <a:t>newPtr</a:t>
            </a:r>
            <a:r>
              <a:rPr lang="en-US" altLang="en-US" sz="1400" dirty="0" smtClean="0">
                <a:effectLst/>
              </a:rPr>
              <a:t>-&gt;link = *</a:t>
            </a:r>
            <a:r>
              <a:rPr lang="en-US" altLang="en-US" sz="1400" dirty="0" err="1" smtClean="0">
                <a:effectLst/>
              </a:rPr>
              <a:t>sPtr</a:t>
            </a:r>
            <a:r>
              <a:rPr lang="en-US" altLang="en-US" sz="1400" dirty="0" smtClean="0">
                <a:effectLst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       *</a:t>
            </a:r>
            <a:r>
              <a:rPr lang="en-US" altLang="en-US" sz="1400" dirty="0" err="1" smtClean="0">
                <a:effectLst/>
              </a:rPr>
              <a:t>sPtr</a:t>
            </a:r>
            <a:r>
              <a:rPr lang="en-US" altLang="en-US" sz="1400" dirty="0" smtClean="0">
                <a:effectLst/>
              </a:rPr>
              <a:t> = </a:t>
            </a:r>
            <a:r>
              <a:rPr lang="en-US" altLang="en-US" sz="1400" dirty="0" err="1" smtClean="0">
                <a:effectLst/>
              </a:rPr>
              <a:t>newPtr</a:t>
            </a:r>
            <a:r>
              <a:rPr lang="en-US" altLang="en-US" sz="1400" dirty="0" smtClean="0">
                <a:effectLst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    } </a:t>
            </a:r>
            <a:r>
              <a:rPr lang="en-US" altLang="en-US" sz="1400" dirty="0" smtClean="0">
                <a:solidFill>
                  <a:srgbClr val="990033"/>
                </a:solidFill>
                <a:effectLst/>
              </a:rPr>
              <a:t>/* end if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    else { </a:t>
            </a:r>
            <a:r>
              <a:rPr lang="en-US" altLang="en-US" sz="1400" dirty="0" smtClean="0">
                <a:solidFill>
                  <a:srgbClr val="990033"/>
                </a:solidFill>
                <a:effectLst/>
              </a:rPr>
              <a:t>/* insert node between </a:t>
            </a:r>
            <a:r>
              <a:rPr lang="en-US" altLang="en-US" sz="1400" dirty="0" err="1" smtClean="0">
                <a:solidFill>
                  <a:srgbClr val="990033"/>
                </a:solidFill>
                <a:effectLst/>
              </a:rPr>
              <a:t>previousPtr</a:t>
            </a:r>
            <a:r>
              <a:rPr lang="en-US" altLang="en-US" sz="1400" dirty="0" smtClean="0">
                <a:solidFill>
                  <a:srgbClr val="990033"/>
                </a:solidFill>
                <a:effectLst/>
              </a:rPr>
              <a:t>   	  and </a:t>
            </a:r>
            <a:r>
              <a:rPr lang="en-US" altLang="en-US" sz="1400" dirty="0" err="1" smtClean="0">
                <a:solidFill>
                  <a:srgbClr val="990033"/>
                </a:solidFill>
                <a:effectLst/>
              </a:rPr>
              <a:t>currentPtr</a:t>
            </a:r>
            <a:r>
              <a:rPr lang="en-US" altLang="en-US" sz="1400" dirty="0" smtClean="0">
                <a:solidFill>
                  <a:srgbClr val="990033"/>
                </a:solidFill>
                <a:effectLst/>
              </a:rPr>
              <a:t>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      </a:t>
            </a:r>
            <a:r>
              <a:rPr lang="en-US" altLang="en-US" sz="1400" dirty="0" err="1" smtClean="0">
                <a:effectLst/>
              </a:rPr>
              <a:t>previousPtr</a:t>
            </a:r>
            <a:r>
              <a:rPr lang="en-US" altLang="en-US" sz="1400" dirty="0" smtClean="0">
                <a:effectLst/>
              </a:rPr>
              <a:t>-&gt;link = </a:t>
            </a:r>
            <a:r>
              <a:rPr lang="en-US" altLang="en-US" sz="1400" dirty="0" err="1" smtClean="0">
                <a:effectLst/>
              </a:rPr>
              <a:t>newPtr</a:t>
            </a:r>
            <a:r>
              <a:rPr lang="en-US" altLang="en-US" sz="1400" dirty="0" smtClean="0">
                <a:effectLst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      </a:t>
            </a:r>
            <a:r>
              <a:rPr lang="en-US" altLang="en-US" sz="1400" dirty="0" err="1" smtClean="0">
                <a:effectLst/>
              </a:rPr>
              <a:t>newPtr</a:t>
            </a:r>
            <a:r>
              <a:rPr lang="en-US" altLang="en-US" sz="1400" dirty="0" smtClean="0">
                <a:effectLst/>
              </a:rPr>
              <a:t>-&gt;link = </a:t>
            </a:r>
            <a:r>
              <a:rPr lang="en-US" altLang="en-US" sz="1400" dirty="0" err="1" smtClean="0">
                <a:effectLst/>
              </a:rPr>
              <a:t>currentPtr</a:t>
            </a:r>
            <a:r>
              <a:rPr lang="en-US" altLang="en-US" sz="1400" dirty="0" smtClean="0">
                <a:effectLst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    } </a:t>
            </a:r>
            <a:r>
              <a:rPr lang="en-US" altLang="en-US" sz="1400" dirty="0" smtClean="0">
                <a:solidFill>
                  <a:srgbClr val="990033"/>
                </a:solidFill>
                <a:effectLst/>
              </a:rPr>
              <a:t>/* end else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14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} </a:t>
            </a:r>
            <a:r>
              <a:rPr lang="en-US" altLang="en-US" sz="1400" dirty="0" smtClean="0">
                <a:solidFill>
                  <a:srgbClr val="990033"/>
                </a:solidFill>
                <a:effectLst/>
              </a:rPr>
              <a:t>/* end if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else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      </a:t>
            </a:r>
            <a:r>
              <a:rPr lang="en-US" altLang="en-US" sz="1400" dirty="0" err="1" smtClean="0">
                <a:effectLst/>
              </a:rPr>
              <a:t>printf</a:t>
            </a:r>
            <a:r>
              <a:rPr lang="en-US" altLang="en-US" sz="1400" dirty="0" smtClean="0">
                <a:effectLst/>
              </a:rPr>
              <a:t>( "%s not inserted. No memory available.\n", </a:t>
            </a:r>
            <a:r>
              <a:rPr lang="en-US" altLang="en-US" sz="1400" dirty="0" err="1" smtClean="0">
                <a:effectLst/>
              </a:rPr>
              <a:t>cray</a:t>
            </a:r>
            <a:r>
              <a:rPr lang="en-US" altLang="en-US" sz="1400" dirty="0" smtClean="0">
                <a:effectLst/>
              </a:rPr>
              <a:t> 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} </a:t>
            </a:r>
            <a:r>
              <a:rPr lang="en-US" altLang="en-US" sz="1400" dirty="0" smtClean="0">
                <a:solidFill>
                  <a:srgbClr val="990033"/>
                </a:solidFill>
                <a:effectLst/>
              </a:rPr>
              <a:t>/* end else */</a:t>
            </a:r>
          </a:p>
          <a:p>
            <a:pPr>
              <a:lnSpc>
                <a:spcPct val="80000"/>
              </a:lnSpc>
            </a:pPr>
            <a:endParaRPr lang="en-US" altLang="en-US" sz="14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dirty="0" smtClean="0">
                <a:effectLst/>
              </a:rPr>
              <a:t>} </a:t>
            </a:r>
            <a:r>
              <a:rPr lang="en-US" altLang="en-US" sz="1400" dirty="0" smtClean="0">
                <a:solidFill>
                  <a:srgbClr val="990033"/>
                </a:solidFill>
                <a:effectLst/>
              </a:rPr>
              <a:t>/* end function insert */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Linked List Insertion Example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3950"/>
            <a:ext cx="8362950" cy="4968875"/>
          </a:xfrm>
          <a:solidFill>
            <a:srgbClr val="66FFFF"/>
          </a:solidFill>
          <a:ln w="25400" algn="ctr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solidFill>
                  <a:srgbClr val="990033"/>
                </a:solidFill>
                <a:effectLst/>
              </a:rPr>
              <a:t>/* Print the linked list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void </a:t>
            </a:r>
            <a:r>
              <a:rPr lang="en-US" altLang="en-US" sz="1600" dirty="0" err="1" smtClean="0">
                <a:effectLst/>
              </a:rPr>
              <a:t>printList</a:t>
            </a:r>
            <a:r>
              <a:rPr lang="en-US" altLang="en-US" sz="1600" dirty="0" smtClean="0">
                <a:effectLst/>
              </a:rPr>
              <a:t>( Link </a:t>
            </a:r>
            <a:r>
              <a:rPr lang="en-US" altLang="en-US" sz="1600" dirty="0" err="1" smtClean="0">
                <a:effectLst/>
              </a:rPr>
              <a:t>currentPtr</a:t>
            </a:r>
            <a:r>
              <a:rPr lang="en-US" altLang="en-US" sz="1600" dirty="0" smtClean="0">
                <a:effectLst/>
              </a:rPr>
              <a:t> ) </a:t>
            </a:r>
            <a:r>
              <a:rPr lang="en-US" altLang="en-US" sz="1600" dirty="0" smtClean="0">
                <a:solidFill>
                  <a:srgbClr val="990033"/>
                </a:solidFill>
                <a:effectLst/>
              </a:rPr>
              <a:t>/* Note here just the pointer itself is passed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 </a:t>
            </a:r>
            <a:r>
              <a:rPr lang="en-US" altLang="en-US" sz="1600" dirty="0" smtClean="0">
                <a:solidFill>
                  <a:srgbClr val="990033"/>
                </a:solidFill>
                <a:effectLst/>
              </a:rPr>
              <a:t>/* if list is empty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 if ( !</a:t>
            </a:r>
            <a:r>
              <a:rPr lang="en-US" altLang="en-US" sz="1600" dirty="0" err="1" smtClean="0">
                <a:effectLst/>
              </a:rPr>
              <a:t>currentPtr</a:t>
            </a:r>
            <a:r>
              <a:rPr lang="en-US" altLang="en-US" sz="1600" dirty="0" smtClean="0">
                <a:effectLst/>
              </a:rPr>
              <a:t> 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    </a:t>
            </a:r>
            <a:r>
              <a:rPr lang="en-US" altLang="en-US" sz="1600" dirty="0" err="1" smtClean="0">
                <a:effectLst/>
              </a:rPr>
              <a:t>printf</a:t>
            </a:r>
            <a:r>
              <a:rPr lang="en-US" altLang="en-US" sz="1600" dirty="0" smtClean="0">
                <a:effectLst/>
              </a:rPr>
              <a:t>( "List is empty.\n\n" 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 } </a:t>
            </a:r>
            <a:r>
              <a:rPr lang="en-US" altLang="en-US" sz="1600" dirty="0" smtClean="0">
                <a:solidFill>
                  <a:srgbClr val="990033"/>
                </a:solidFill>
                <a:effectLst/>
              </a:rPr>
              <a:t>/* end if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 else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16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 </a:t>
            </a:r>
            <a:r>
              <a:rPr lang="en-US" altLang="en-US" sz="1600" dirty="0" smtClean="0">
                <a:solidFill>
                  <a:srgbClr val="990033"/>
                </a:solidFill>
                <a:effectLst/>
              </a:rPr>
              <a:t>/* loop while </a:t>
            </a:r>
            <a:r>
              <a:rPr lang="en-US" altLang="en-US" sz="1600" dirty="0" err="1" smtClean="0">
                <a:solidFill>
                  <a:srgbClr val="990033"/>
                </a:solidFill>
                <a:effectLst/>
              </a:rPr>
              <a:t>currentPtr</a:t>
            </a:r>
            <a:r>
              <a:rPr lang="en-US" altLang="en-US" sz="1600" dirty="0" smtClean="0">
                <a:solidFill>
                  <a:srgbClr val="990033"/>
                </a:solidFill>
                <a:effectLst/>
              </a:rPr>
              <a:t> does not equal NULL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  while ( </a:t>
            </a:r>
            <a:r>
              <a:rPr lang="en-US" altLang="en-US" sz="1600" dirty="0" err="1" smtClean="0">
                <a:effectLst/>
              </a:rPr>
              <a:t>currentPtr</a:t>
            </a:r>
            <a:r>
              <a:rPr lang="en-US" altLang="en-US" sz="1600" dirty="0" smtClean="0">
                <a:effectLst/>
              </a:rPr>
              <a:t> 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      </a:t>
            </a:r>
            <a:r>
              <a:rPr lang="en-US" altLang="en-US" sz="1600" dirty="0" err="1" smtClean="0">
                <a:effectLst/>
              </a:rPr>
              <a:t>printf</a:t>
            </a:r>
            <a:r>
              <a:rPr lang="en-US" altLang="en-US" sz="1600" dirty="0" smtClean="0">
                <a:effectLst/>
              </a:rPr>
              <a:t>( "%s ", </a:t>
            </a:r>
            <a:r>
              <a:rPr lang="en-US" altLang="en-US" sz="1600" dirty="0" err="1" smtClean="0">
                <a:effectLst/>
              </a:rPr>
              <a:t>currentPtr</a:t>
            </a:r>
            <a:r>
              <a:rPr lang="en-US" altLang="en-US" sz="1600" dirty="0" smtClean="0">
                <a:effectLst/>
              </a:rPr>
              <a:t>-&gt;name 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      </a:t>
            </a:r>
            <a:r>
              <a:rPr lang="en-US" altLang="en-US" sz="1600" dirty="0" err="1" smtClean="0">
                <a:effectLst/>
              </a:rPr>
              <a:t>currentPtr</a:t>
            </a:r>
            <a:r>
              <a:rPr lang="en-US" altLang="en-US" sz="1600" dirty="0" smtClean="0">
                <a:effectLst/>
              </a:rPr>
              <a:t> = </a:t>
            </a:r>
            <a:r>
              <a:rPr lang="en-US" altLang="en-US" sz="1600" dirty="0" err="1" smtClean="0">
                <a:effectLst/>
              </a:rPr>
              <a:t>currentPtr</a:t>
            </a:r>
            <a:r>
              <a:rPr lang="en-US" altLang="en-US" sz="1600" dirty="0" smtClean="0">
                <a:effectLst/>
              </a:rPr>
              <a:t>-&gt;link;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  } </a:t>
            </a:r>
            <a:r>
              <a:rPr lang="en-US" altLang="en-US" sz="1600" dirty="0" smtClean="0">
                <a:solidFill>
                  <a:srgbClr val="990033"/>
                </a:solidFill>
                <a:effectLst/>
              </a:rPr>
              <a:t>/* end while */</a:t>
            </a:r>
          </a:p>
          <a:p>
            <a:pPr>
              <a:lnSpc>
                <a:spcPct val="80000"/>
              </a:lnSpc>
            </a:pPr>
            <a:endParaRPr lang="en-US" altLang="en-US" sz="16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  </a:t>
            </a:r>
            <a:r>
              <a:rPr lang="en-US" altLang="en-US" sz="1600" dirty="0" err="1" smtClean="0">
                <a:effectLst/>
              </a:rPr>
              <a:t>printf</a:t>
            </a:r>
            <a:r>
              <a:rPr lang="en-US" altLang="en-US" sz="1600" dirty="0" smtClean="0">
                <a:effectLst/>
              </a:rPr>
              <a:t>( "*\n" 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 } </a:t>
            </a:r>
            <a:r>
              <a:rPr lang="en-US" altLang="en-US" sz="1600" dirty="0" smtClean="0">
                <a:solidFill>
                  <a:srgbClr val="990033"/>
                </a:solidFill>
                <a:effectLst/>
              </a:rPr>
              <a:t>/* end else */</a:t>
            </a:r>
          </a:p>
          <a:p>
            <a:pPr>
              <a:lnSpc>
                <a:spcPct val="80000"/>
              </a:lnSpc>
            </a:pPr>
            <a:endParaRPr lang="en-US" altLang="en-US" sz="1600" dirty="0" smtClean="0">
              <a:solidFill>
                <a:srgbClr val="990033"/>
              </a:solidFill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} </a:t>
            </a:r>
            <a:r>
              <a:rPr lang="en-US" altLang="en-US" sz="1600" dirty="0" smtClean="0">
                <a:solidFill>
                  <a:srgbClr val="990033"/>
                </a:solidFill>
                <a:effectLst/>
              </a:rPr>
              <a:t>/* end function </a:t>
            </a:r>
            <a:r>
              <a:rPr lang="en-US" altLang="en-US" sz="1600" dirty="0" err="1" smtClean="0">
                <a:solidFill>
                  <a:srgbClr val="990033"/>
                </a:solidFill>
                <a:effectLst/>
              </a:rPr>
              <a:t>printList</a:t>
            </a:r>
            <a:r>
              <a:rPr lang="en-US" altLang="en-US" sz="1600" dirty="0" smtClean="0">
                <a:solidFill>
                  <a:srgbClr val="990033"/>
                </a:solidFill>
                <a:effectLst/>
              </a:rPr>
              <a:t>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1600" dirty="0" smtClean="0">
              <a:solidFill>
                <a:srgbClr val="990033"/>
              </a:solidFill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A5B71A9-8F5C-4495-B148-3BF6183BE741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rPr>
              <a:pPr>
                <a:defRPr/>
              </a:pPr>
              <a:t>2</a:t>
            </a:fld>
            <a:endParaRPr lang="en-US" sz="16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Courier New" pitchFamily="49" charset="0"/>
            </a:endParaRPr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Intro to Data Structures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Self-referential Structures</a:t>
            </a:r>
          </a:p>
          <a:p>
            <a:pPr>
              <a:defRPr/>
            </a:pPr>
            <a:r>
              <a:rPr lang="en-US" dirty="0" smtClean="0"/>
              <a:t>Dynamic Memory Allocation</a:t>
            </a:r>
          </a:p>
          <a:p>
            <a:pPr>
              <a:defRPr/>
            </a:pPr>
            <a:r>
              <a:rPr lang="en-US" dirty="0" smtClean="0"/>
              <a:t>A Simple </a:t>
            </a:r>
            <a:r>
              <a:rPr lang="en-US" dirty="0" err="1" smtClean="0">
                <a:solidFill>
                  <a:srgbClr val="0000FF"/>
                </a:solidFill>
              </a:rPr>
              <a:t>malloc</a:t>
            </a:r>
            <a:r>
              <a:rPr lang="en-US" dirty="0" smtClean="0"/>
              <a:t> Example</a:t>
            </a:r>
          </a:p>
          <a:p>
            <a:pPr>
              <a:defRPr/>
            </a:pPr>
            <a:r>
              <a:rPr lang="en-US" dirty="0" smtClean="0"/>
              <a:t>Linear Lists</a:t>
            </a:r>
          </a:p>
          <a:p>
            <a:pPr>
              <a:defRPr/>
            </a:pPr>
            <a:r>
              <a:rPr lang="en-US" dirty="0" smtClean="0"/>
              <a:t>Linked Lists</a:t>
            </a:r>
          </a:p>
          <a:p>
            <a:pPr>
              <a:defRPr/>
            </a:pPr>
            <a:r>
              <a:rPr lang="en-US" dirty="0" smtClean="0"/>
              <a:t>Insertion Example (using strings)</a:t>
            </a:r>
          </a:p>
          <a:p>
            <a:pPr>
              <a:defRPr/>
            </a:pPr>
            <a:r>
              <a:rPr lang="en-US" dirty="0" smtClean="0"/>
              <a:t>Linked List Example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Systems Programming        </a:t>
            </a:r>
            <a:r>
              <a:rPr lang="en-US" dirty="0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Linked List Insertion Example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736"/>
            <a:ext cx="8640762" cy="5256584"/>
          </a:xfrm>
          <a:solidFill>
            <a:srgbClr val="66FFFF"/>
          </a:solidFill>
          <a:ln w="25400" algn="ctr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err="1" smtClean="0">
                <a:effectLst/>
              </a:rPr>
              <a:t>int</a:t>
            </a:r>
            <a:r>
              <a:rPr lang="en-US" altLang="en-US" sz="1600" dirty="0" smtClean="0">
                <a:effectLst/>
              </a:rPr>
              <a:t> main (void)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</a:t>
            </a:r>
            <a:r>
              <a:rPr lang="en-US" altLang="en-US" sz="1600" dirty="0" err="1" smtClean="0">
                <a:effectLst/>
              </a:rPr>
              <a:t>int</a:t>
            </a:r>
            <a:r>
              <a:rPr lang="en-US" altLang="en-US" sz="1600" dirty="0" smtClean="0">
                <a:effectLst/>
              </a:rPr>
              <a:t> i;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</a:t>
            </a:r>
            <a:r>
              <a:rPr lang="en-US" altLang="en-US" sz="1600" dirty="0" smtClean="0">
                <a:solidFill>
                  <a:srgbClr val="990033"/>
                </a:solidFill>
                <a:effectLst/>
              </a:rPr>
              <a:t>/* Five strings to place in the linked list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char b[] = "Bat";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char c[] = "Cat";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char h[] = "hat";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char m[] = "mat";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char v[] = "vat";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char n[4];</a:t>
            </a:r>
          </a:p>
          <a:p>
            <a:pPr>
              <a:lnSpc>
                <a:spcPct val="80000"/>
              </a:lnSpc>
            </a:pPr>
            <a:endParaRPr lang="en-US" altLang="en-US" sz="16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char </a:t>
            </a:r>
            <a:r>
              <a:rPr lang="en-US" altLang="en-US" sz="1600" dirty="0" err="1" smtClean="0">
                <a:effectLst/>
              </a:rPr>
              <a:t>atray</a:t>
            </a:r>
            <a:r>
              <a:rPr lang="en-US" altLang="en-US" sz="1600" dirty="0" smtClean="0">
                <a:effectLst/>
              </a:rPr>
              <a:t>[5][4];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Link </a:t>
            </a:r>
            <a:r>
              <a:rPr lang="en-US" altLang="en-US" sz="1600" dirty="0" err="1" smtClean="0">
                <a:effectLst/>
              </a:rPr>
              <a:t>lptr</a:t>
            </a:r>
            <a:r>
              <a:rPr lang="en-US" altLang="en-US" sz="1600" dirty="0" smtClean="0">
                <a:effectLst/>
              </a:rPr>
              <a:t> = NULL;               </a:t>
            </a:r>
            <a:r>
              <a:rPr lang="en-US" altLang="en-US" sz="1600" dirty="0" smtClean="0">
                <a:solidFill>
                  <a:srgbClr val="990033"/>
                </a:solidFill>
                <a:effectLst/>
              </a:rPr>
              <a:t>/* Set the linked list to empty   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</a:t>
            </a:r>
            <a:r>
              <a:rPr lang="en-US" altLang="en-US" sz="1600" dirty="0" err="1" smtClean="0">
                <a:effectLst/>
              </a:rPr>
              <a:t>strcpy</a:t>
            </a:r>
            <a:r>
              <a:rPr lang="en-US" altLang="en-US" sz="1600" dirty="0" smtClean="0">
                <a:effectLst/>
              </a:rPr>
              <a:t> (&amp;</a:t>
            </a:r>
            <a:r>
              <a:rPr lang="en-US" altLang="en-US" sz="1600" dirty="0" err="1" smtClean="0">
                <a:effectLst/>
              </a:rPr>
              <a:t>atray</a:t>
            </a:r>
            <a:r>
              <a:rPr lang="en-US" altLang="en-US" sz="1600" dirty="0" smtClean="0">
                <a:effectLst/>
              </a:rPr>
              <a:t>[0][0], v);       </a:t>
            </a:r>
            <a:r>
              <a:rPr lang="en-US" altLang="en-US" sz="1600" dirty="0" smtClean="0">
                <a:solidFill>
                  <a:srgbClr val="990033"/>
                </a:solidFill>
                <a:effectLst/>
              </a:rPr>
              <a:t>/*  string copy string2 to string1 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</a:t>
            </a:r>
            <a:r>
              <a:rPr lang="en-US" altLang="en-US" sz="1600" dirty="0" err="1" smtClean="0">
                <a:effectLst/>
              </a:rPr>
              <a:t>strcpy</a:t>
            </a:r>
            <a:r>
              <a:rPr lang="en-US" altLang="en-US" sz="1600" dirty="0" smtClean="0">
                <a:effectLst/>
              </a:rPr>
              <a:t> (&amp;</a:t>
            </a:r>
            <a:r>
              <a:rPr lang="en-US" altLang="en-US" sz="1600" dirty="0" err="1" smtClean="0">
                <a:effectLst/>
              </a:rPr>
              <a:t>atray</a:t>
            </a:r>
            <a:r>
              <a:rPr lang="en-US" altLang="en-US" sz="1600" dirty="0" smtClean="0">
                <a:effectLst/>
              </a:rPr>
              <a:t>[1][0], m);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</a:t>
            </a:r>
            <a:r>
              <a:rPr lang="en-US" altLang="en-US" sz="1600" dirty="0" err="1" smtClean="0">
                <a:effectLst/>
              </a:rPr>
              <a:t>strcpy</a:t>
            </a:r>
            <a:r>
              <a:rPr lang="en-US" altLang="en-US" sz="1600" dirty="0" smtClean="0">
                <a:effectLst/>
              </a:rPr>
              <a:t> (&amp;</a:t>
            </a:r>
            <a:r>
              <a:rPr lang="en-US" altLang="en-US" sz="1600" dirty="0" err="1" smtClean="0">
                <a:effectLst/>
              </a:rPr>
              <a:t>atray</a:t>
            </a:r>
            <a:r>
              <a:rPr lang="en-US" altLang="en-US" sz="1600" dirty="0" smtClean="0">
                <a:effectLst/>
              </a:rPr>
              <a:t>[2][0], c);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</a:t>
            </a:r>
            <a:r>
              <a:rPr lang="en-US" altLang="en-US" sz="1600" dirty="0" err="1" smtClean="0">
                <a:effectLst/>
              </a:rPr>
              <a:t>strcpy</a:t>
            </a:r>
            <a:r>
              <a:rPr lang="en-US" altLang="en-US" sz="1600" dirty="0" smtClean="0">
                <a:effectLst/>
              </a:rPr>
              <a:t> (&amp;</a:t>
            </a:r>
            <a:r>
              <a:rPr lang="en-US" altLang="en-US" sz="1600" dirty="0" err="1" smtClean="0">
                <a:effectLst/>
              </a:rPr>
              <a:t>atray</a:t>
            </a:r>
            <a:r>
              <a:rPr lang="en-US" altLang="en-US" sz="1600" dirty="0" smtClean="0">
                <a:effectLst/>
              </a:rPr>
              <a:t>[3][0], b);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16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for (i = 0; i &lt; SIZE; i++)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  </a:t>
            </a:r>
            <a:r>
              <a:rPr lang="en-US" altLang="en-US" sz="1600" dirty="0" err="1" smtClean="0">
                <a:effectLst/>
              </a:rPr>
              <a:t>printf</a:t>
            </a:r>
            <a:r>
              <a:rPr lang="en-US" altLang="en-US" sz="1600" dirty="0" smtClean="0">
                <a:effectLst/>
              </a:rPr>
              <a:t>("%s ", &amp;</a:t>
            </a:r>
            <a:r>
              <a:rPr lang="en-US" altLang="en-US" sz="1600" dirty="0" err="1" smtClean="0">
                <a:effectLst/>
              </a:rPr>
              <a:t>atray</a:t>
            </a:r>
            <a:r>
              <a:rPr lang="en-US" altLang="en-US" sz="1600" dirty="0" smtClean="0">
                <a:effectLst/>
              </a:rPr>
              <a:t>[i][0]);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</a:t>
            </a:r>
            <a:r>
              <a:rPr lang="en-US" altLang="en-US" sz="1600" dirty="0" err="1" smtClean="0">
                <a:effectLst/>
              </a:rPr>
              <a:t>printf</a:t>
            </a:r>
            <a:r>
              <a:rPr lang="en-US" altLang="en-US" sz="1600" dirty="0" smtClean="0">
                <a:effectLst/>
              </a:rPr>
              <a:t>("\n");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905623" y="4797153"/>
            <a:ext cx="3194769" cy="1152128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en-US" b="1"/>
              <a:t>./LList</a:t>
            </a:r>
          </a:p>
          <a:p>
            <a:pPr algn="l"/>
            <a:r>
              <a:rPr lang="en-US" altLang="en-US" b="1"/>
              <a:t>vat mat Cat Bat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Linked List Insertion Example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63" y="1123950"/>
            <a:ext cx="8820150" cy="5113338"/>
          </a:xfrm>
          <a:solidFill>
            <a:srgbClr val="66FFFF"/>
          </a:solidFill>
          <a:ln w="25400" algn="ctr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200" dirty="0" smtClean="0">
                <a:effectLst/>
              </a:rPr>
              <a:t> </a:t>
            </a:r>
            <a:r>
              <a:rPr lang="en-US" altLang="en-US" sz="1600" dirty="0" smtClean="0">
                <a:solidFill>
                  <a:srgbClr val="990033"/>
                </a:solidFill>
                <a:effectLst/>
              </a:rPr>
              <a:t>/* </a:t>
            </a:r>
            <a:r>
              <a:rPr lang="en-US" altLang="en-US" sz="1600" dirty="0" err="1" smtClean="0">
                <a:solidFill>
                  <a:srgbClr val="990033"/>
                </a:solidFill>
                <a:effectLst/>
              </a:rPr>
              <a:t>init</a:t>
            </a:r>
            <a:r>
              <a:rPr lang="en-US" altLang="en-US" sz="1600" dirty="0" smtClean="0">
                <a:solidFill>
                  <a:srgbClr val="990033"/>
                </a:solidFill>
                <a:effectLst/>
              </a:rPr>
              <a:t> assumes the linked list is being initialized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solidFill>
                  <a:srgbClr val="990033"/>
                </a:solidFill>
                <a:effectLst/>
              </a:rPr>
              <a:t>     with node elements entered in reverse alphabetical order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1600" dirty="0" smtClean="0">
              <a:solidFill>
                <a:srgbClr val="990033"/>
              </a:solidFill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for (i = 0; i &lt; SIZE; i++)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  </a:t>
            </a:r>
            <a:r>
              <a:rPr lang="en-US" altLang="en-US" sz="1600" dirty="0" err="1" smtClean="0">
                <a:effectLst/>
              </a:rPr>
              <a:t>init</a:t>
            </a:r>
            <a:r>
              <a:rPr lang="en-US" altLang="en-US" sz="1600" dirty="0" smtClean="0">
                <a:effectLst/>
              </a:rPr>
              <a:t>(&amp;</a:t>
            </a:r>
            <a:r>
              <a:rPr lang="en-US" altLang="en-US" sz="1600" dirty="0" err="1" smtClean="0">
                <a:effectLst/>
              </a:rPr>
              <a:t>lptr</a:t>
            </a:r>
            <a:r>
              <a:rPr lang="en-US" altLang="en-US" sz="1600" dirty="0" smtClean="0">
                <a:effectLst/>
              </a:rPr>
              <a:t>, &amp;</a:t>
            </a:r>
            <a:r>
              <a:rPr lang="en-US" altLang="en-US" sz="1600" dirty="0" err="1" smtClean="0">
                <a:effectLst/>
              </a:rPr>
              <a:t>atray</a:t>
            </a:r>
            <a:r>
              <a:rPr lang="en-US" altLang="en-US" sz="1600" dirty="0" smtClean="0">
                <a:effectLst/>
              </a:rPr>
              <a:t>[i][0]);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</a:t>
            </a:r>
            <a:r>
              <a:rPr lang="en-US" altLang="en-US" sz="1600" dirty="0" err="1" smtClean="0">
                <a:effectLst/>
              </a:rPr>
              <a:t>printList</a:t>
            </a:r>
            <a:r>
              <a:rPr lang="en-US" altLang="en-US" sz="1600" dirty="0" smtClean="0">
                <a:effectLst/>
              </a:rPr>
              <a:t> (</a:t>
            </a:r>
            <a:r>
              <a:rPr lang="en-US" altLang="en-US" sz="1600" dirty="0" err="1" smtClean="0">
                <a:effectLst/>
              </a:rPr>
              <a:t>lptr</a:t>
            </a:r>
            <a:r>
              <a:rPr lang="en-US" altLang="en-US" sz="1600" dirty="0" smtClean="0">
                <a:effectLst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16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</a:t>
            </a:r>
            <a:r>
              <a:rPr lang="en-US" altLang="en-US" sz="1600" dirty="0" smtClean="0">
                <a:solidFill>
                  <a:srgbClr val="990033"/>
                </a:solidFill>
                <a:effectLst/>
              </a:rPr>
              <a:t>/* insert is the same as in the textbook except it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solidFill>
                  <a:srgbClr val="990033"/>
                </a:solidFill>
                <a:effectLst/>
              </a:rPr>
              <a:t>     compares strings to insert in alphabetical order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insert (&amp;</a:t>
            </a:r>
            <a:r>
              <a:rPr lang="en-US" altLang="en-US" sz="1600" dirty="0" err="1" smtClean="0">
                <a:effectLst/>
              </a:rPr>
              <a:t>lptr</a:t>
            </a:r>
            <a:r>
              <a:rPr lang="en-US" altLang="en-US" sz="1600" dirty="0" smtClean="0">
                <a:effectLst/>
              </a:rPr>
              <a:t>, h</a:t>
            </a:r>
            <a:r>
              <a:rPr lang="en-US" altLang="en-US" sz="1600" dirty="0" smtClean="0">
                <a:effectLst/>
              </a:rPr>
              <a:t>);		</a:t>
            </a:r>
            <a:r>
              <a:rPr lang="en-US" altLang="en-US" sz="1600" dirty="0" smtClean="0">
                <a:solidFill>
                  <a:srgbClr val="800000"/>
                </a:solidFill>
                <a:effectLst/>
              </a:rPr>
              <a:t>// insert ‘hat’ in alphabetical ASCII order</a:t>
            </a:r>
            <a:endParaRPr lang="en-US" altLang="en-US" sz="1600" dirty="0" smtClean="0">
              <a:solidFill>
                <a:srgbClr val="800000"/>
              </a:solidFill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</a:t>
            </a:r>
            <a:r>
              <a:rPr lang="en-US" altLang="en-US" sz="1600" dirty="0" err="1" smtClean="0">
                <a:effectLst/>
              </a:rPr>
              <a:t>printList</a:t>
            </a:r>
            <a:r>
              <a:rPr lang="en-US" altLang="en-US" sz="1600" dirty="0" smtClean="0">
                <a:effectLst/>
              </a:rPr>
              <a:t> (</a:t>
            </a:r>
            <a:r>
              <a:rPr lang="en-US" altLang="en-US" sz="1600" dirty="0" err="1" smtClean="0">
                <a:effectLst/>
              </a:rPr>
              <a:t>lptr</a:t>
            </a:r>
            <a:r>
              <a:rPr lang="en-US" altLang="en-US" sz="1600" dirty="0" smtClean="0">
                <a:effectLst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</a:t>
            </a:r>
            <a:r>
              <a:rPr lang="en-US" altLang="en-US" sz="1600" dirty="0" err="1" smtClean="0">
                <a:effectLst/>
              </a:rPr>
              <a:t>scanf</a:t>
            </a:r>
            <a:r>
              <a:rPr lang="en-US" altLang="en-US" sz="1600" dirty="0" smtClean="0">
                <a:effectLst/>
              </a:rPr>
              <a:t>("%s", n);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>
                <a:effectLst/>
              </a:rPr>
              <a:t> </a:t>
            </a:r>
            <a:r>
              <a:rPr lang="en-US" altLang="en-US" sz="1600" dirty="0" smtClean="0">
                <a:effectLst/>
              </a:rPr>
              <a:t>/* continue reading and inserting until EOF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while (</a:t>
            </a:r>
            <a:r>
              <a:rPr lang="en-US" altLang="en-US" sz="1600" dirty="0" err="1" smtClean="0">
                <a:effectLst/>
              </a:rPr>
              <a:t>strcmp</a:t>
            </a:r>
            <a:r>
              <a:rPr lang="en-US" altLang="en-US" sz="1600" dirty="0" smtClean="0">
                <a:effectLst/>
              </a:rPr>
              <a:t>(n, "EOF") !=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  insert (&amp;</a:t>
            </a:r>
            <a:r>
              <a:rPr lang="en-US" altLang="en-US" sz="1600" dirty="0" err="1" smtClean="0">
                <a:effectLst/>
              </a:rPr>
              <a:t>lptr</a:t>
            </a:r>
            <a:r>
              <a:rPr lang="en-US" altLang="en-US" sz="1600" dirty="0" smtClean="0">
                <a:effectLst/>
              </a:rPr>
              <a:t>, n);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  </a:t>
            </a:r>
            <a:r>
              <a:rPr lang="en-US" altLang="en-US" sz="1600" dirty="0" err="1" smtClean="0">
                <a:effectLst/>
              </a:rPr>
              <a:t>printList</a:t>
            </a:r>
            <a:r>
              <a:rPr lang="en-US" altLang="en-US" sz="1600" dirty="0" smtClean="0">
                <a:effectLst/>
              </a:rPr>
              <a:t> (</a:t>
            </a:r>
            <a:r>
              <a:rPr lang="en-US" altLang="en-US" sz="1600" dirty="0" err="1" smtClean="0">
                <a:effectLst/>
              </a:rPr>
              <a:t>lptr</a:t>
            </a:r>
            <a:r>
              <a:rPr lang="en-US" altLang="en-US" sz="1600" dirty="0" smtClean="0">
                <a:effectLst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  </a:t>
            </a:r>
            <a:r>
              <a:rPr lang="en-US" altLang="en-US" sz="1600" dirty="0" err="1" smtClean="0">
                <a:effectLst/>
              </a:rPr>
              <a:t>scanf</a:t>
            </a:r>
            <a:r>
              <a:rPr lang="en-US" altLang="en-US" sz="1600" dirty="0" smtClean="0">
                <a:effectLst/>
              </a:rPr>
              <a:t>("%s", n);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  return;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effectLst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658792" y="1628800"/>
            <a:ext cx="3089672" cy="1229841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en-US" b="1"/>
              <a:t>./LList</a:t>
            </a:r>
          </a:p>
          <a:p>
            <a:pPr algn="l"/>
            <a:r>
              <a:rPr lang="en-US" altLang="en-US" b="1"/>
              <a:t>vat mat Cat Bat</a:t>
            </a:r>
          </a:p>
          <a:p>
            <a:pPr algn="l"/>
            <a:r>
              <a:rPr lang="en-US" altLang="en-US" b="1"/>
              <a:t>Bat Cat mat vat *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788024" y="4449663"/>
            <a:ext cx="3960440" cy="157162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en-US" b="1"/>
              <a:t>./LList</a:t>
            </a:r>
          </a:p>
          <a:p>
            <a:pPr algn="l"/>
            <a:r>
              <a:rPr lang="en-US" altLang="en-US" b="1"/>
              <a:t>vat mat Cat Bat</a:t>
            </a:r>
          </a:p>
          <a:p>
            <a:pPr algn="l"/>
            <a:r>
              <a:rPr lang="en-US" altLang="en-US" b="1"/>
              <a:t>Bat Cat mat vat *</a:t>
            </a:r>
          </a:p>
          <a:p>
            <a:pPr algn="l"/>
            <a:r>
              <a:rPr lang="en-US" altLang="en-US" b="1"/>
              <a:t>Bat Cat hat mat vat *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33838" y="1643063"/>
            <a:ext cx="4895850" cy="503237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Note: a pointer to a pointer!!</a:t>
            </a:r>
            <a:endParaRPr lang="en-US" b="1" dirty="0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1500188" y="1928813"/>
            <a:ext cx="2500312" cy="214312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995936" y="2205683"/>
            <a:ext cx="4895850" cy="503237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Only the pointer passed here.</a:t>
            </a:r>
            <a:endParaRPr lang="en-US" b="1" dirty="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>
            <a:off x="1939504" y="2457301"/>
            <a:ext cx="2056432" cy="4869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323850" y="2659063"/>
            <a:ext cx="1152525" cy="6985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/>
              <a:t>Bat</a:t>
            </a:r>
          </a:p>
        </p:txBody>
      </p:sp>
      <p:sp>
        <p:nvSpPr>
          <p:cNvPr id="33797" name="Rectangle 11"/>
          <p:cNvSpPr>
            <a:spLocks noChangeArrowheads="1"/>
          </p:cNvSpPr>
          <p:nvPr/>
        </p:nvSpPr>
        <p:spPr bwMode="auto">
          <a:xfrm>
            <a:off x="1476375" y="2659063"/>
            <a:ext cx="576263" cy="698500"/>
          </a:xfrm>
          <a:prstGeom prst="rect">
            <a:avLst/>
          </a:prstGeom>
          <a:noFill/>
          <a:ln w="31750" algn="ctr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3798" name="Oval 12"/>
          <p:cNvSpPr>
            <a:spLocks noChangeArrowheads="1"/>
          </p:cNvSpPr>
          <p:nvPr/>
        </p:nvSpPr>
        <p:spPr bwMode="auto">
          <a:xfrm flipV="1">
            <a:off x="1763713" y="2946400"/>
            <a:ext cx="73025" cy="714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cxnSp>
        <p:nvCxnSpPr>
          <p:cNvPr id="33799" name="AutoShape 13"/>
          <p:cNvCxnSpPr>
            <a:cxnSpLocks noChangeShapeType="1"/>
            <a:stCxn id="33798" idx="2"/>
            <a:endCxn id="33801" idx="1"/>
          </p:cNvCxnSpPr>
          <p:nvPr/>
        </p:nvCxnSpPr>
        <p:spPr bwMode="auto">
          <a:xfrm>
            <a:off x="1751013" y="2982913"/>
            <a:ext cx="720725" cy="25400"/>
          </a:xfrm>
          <a:prstGeom prst="straightConnector1">
            <a:avLst/>
          </a:prstGeom>
          <a:noFill/>
          <a:ln w="3175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0" name="AutoShape 16"/>
          <p:cNvCxnSpPr>
            <a:cxnSpLocks noChangeShapeType="1"/>
            <a:endCxn id="33814" idx="1"/>
          </p:cNvCxnSpPr>
          <p:nvPr/>
        </p:nvCxnSpPr>
        <p:spPr bwMode="auto">
          <a:xfrm>
            <a:off x="1619250" y="4652963"/>
            <a:ext cx="490538" cy="11112"/>
          </a:xfrm>
          <a:prstGeom prst="straightConnector1">
            <a:avLst/>
          </a:prstGeom>
          <a:noFill/>
          <a:ln w="3175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1" name="Rectangle 17"/>
          <p:cNvSpPr>
            <a:spLocks noChangeArrowheads="1"/>
          </p:cNvSpPr>
          <p:nvPr/>
        </p:nvSpPr>
        <p:spPr bwMode="auto">
          <a:xfrm>
            <a:off x="2484438" y="2659063"/>
            <a:ext cx="1152525" cy="6985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/>
              <a:t>Cat</a:t>
            </a:r>
          </a:p>
        </p:txBody>
      </p:sp>
      <p:sp>
        <p:nvSpPr>
          <p:cNvPr id="33802" name="Rectangle 18"/>
          <p:cNvSpPr>
            <a:spLocks noChangeArrowheads="1"/>
          </p:cNvSpPr>
          <p:nvPr/>
        </p:nvSpPr>
        <p:spPr bwMode="auto">
          <a:xfrm>
            <a:off x="3636963" y="2659063"/>
            <a:ext cx="576262" cy="698500"/>
          </a:xfrm>
          <a:prstGeom prst="rect">
            <a:avLst/>
          </a:prstGeom>
          <a:noFill/>
          <a:ln w="31750" algn="ctr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3803" name="Oval 19"/>
          <p:cNvSpPr>
            <a:spLocks noChangeArrowheads="1"/>
          </p:cNvSpPr>
          <p:nvPr/>
        </p:nvSpPr>
        <p:spPr bwMode="auto">
          <a:xfrm flipV="1">
            <a:off x="3924300" y="2946400"/>
            <a:ext cx="73025" cy="714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cxnSp>
        <p:nvCxnSpPr>
          <p:cNvPr id="33804" name="AutoShape 20"/>
          <p:cNvCxnSpPr>
            <a:cxnSpLocks noChangeShapeType="1"/>
            <a:stCxn id="33803" idx="2"/>
          </p:cNvCxnSpPr>
          <p:nvPr/>
        </p:nvCxnSpPr>
        <p:spPr bwMode="auto">
          <a:xfrm>
            <a:off x="3911600" y="2982913"/>
            <a:ext cx="792163" cy="25400"/>
          </a:xfrm>
          <a:prstGeom prst="straightConnector1">
            <a:avLst/>
          </a:prstGeom>
          <a:noFill/>
          <a:ln w="3175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5" name="Rectangle 21"/>
          <p:cNvSpPr>
            <a:spLocks noChangeArrowheads="1"/>
          </p:cNvSpPr>
          <p:nvPr/>
        </p:nvSpPr>
        <p:spPr bwMode="auto">
          <a:xfrm>
            <a:off x="4656138" y="2636838"/>
            <a:ext cx="1152525" cy="6985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/>
              <a:t>mat</a:t>
            </a:r>
          </a:p>
        </p:txBody>
      </p:sp>
      <p:sp>
        <p:nvSpPr>
          <p:cNvPr id="33806" name="Rectangle 22"/>
          <p:cNvSpPr>
            <a:spLocks noChangeArrowheads="1"/>
          </p:cNvSpPr>
          <p:nvPr/>
        </p:nvSpPr>
        <p:spPr bwMode="auto">
          <a:xfrm>
            <a:off x="5808663" y="2636838"/>
            <a:ext cx="576262" cy="698500"/>
          </a:xfrm>
          <a:prstGeom prst="rect">
            <a:avLst/>
          </a:prstGeom>
          <a:noFill/>
          <a:ln w="31750" algn="ctr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3807" name="Oval 23"/>
          <p:cNvSpPr>
            <a:spLocks noChangeArrowheads="1"/>
          </p:cNvSpPr>
          <p:nvPr/>
        </p:nvSpPr>
        <p:spPr bwMode="auto">
          <a:xfrm flipV="1">
            <a:off x="6096000" y="2924175"/>
            <a:ext cx="73025" cy="714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cxnSp>
        <p:nvCxnSpPr>
          <p:cNvPr id="33808" name="AutoShape 24"/>
          <p:cNvCxnSpPr>
            <a:cxnSpLocks noChangeShapeType="1"/>
            <a:stCxn id="33807" idx="2"/>
            <a:endCxn id="33809" idx="1"/>
          </p:cNvCxnSpPr>
          <p:nvPr/>
        </p:nvCxnSpPr>
        <p:spPr bwMode="auto">
          <a:xfrm>
            <a:off x="6083300" y="2960688"/>
            <a:ext cx="720725" cy="25400"/>
          </a:xfrm>
          <a:prstGeom prst="straightConnector1">
            <a:avLst/>
          </a:prstGeom>
          <a:noFill/>
          <a:ln w="3175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9" name="Rectangle 25"/>
          <p:cNvSpPr>
            <a:spLocks noChangeArrowheads="1"/>
          </p:cNvSpPr>
          <p:nvPr/>
        </p:nvSpPr>
        <p:spPr bwMode="auto">
          <a:xfrm>
            <a:off x="6816725" y="2636838"/>
            <a:ext cx="1152525" cy="6985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/>
              <a:t>vat</a:t>
            </a:r>
          </a:p>
        </p:txBody>
      </p:sp>
      <p:sp>
        <p:nvSpPr>
          <p:cNvPr id="33810" name="Rectangle 26"/>
          <p:cNvSpPr>
            <a:spLocks noChangeArrowheads="1"/>
          </p:cNvSpPr>
          <p:nvPr/>
        </p:nvSpPr>
        <p:spPr bwMode="auto">
          <a:xfrm>
            <a:off x="7969250" y="2636838"/>
            <a:ext cx="576263" cy="698500"/>
          </a:xfrm>
          <a:prstGeom prst="rect">
            <a:avLst/>
          </a:prstGeom>
          <a:noFill/>
          <a:ln w="31750" algn="ctr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3811" name="Oval 27"/>
          <p:cNvSpPr>
            <a:spLocks noChangeArrowheads="1"/>
          </p:cNvSpPr>
          <p:nvPr/>
        </p:nvSpPr>
        <p:spPr bwMode="auto">
          <a:xfrm flipV="1">
            <a:off x="8256588" y="2924175"/>
            <a:ext cx="73025" cy="714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cxnSp>
        <p:nvCxnSpPr>
          <p:cNvPr id="33812" name="AutoShape 28"/>
          <p:cNvCxnSpPr>
            <a:cxnSpLocks noChangeShapeType="1"/>
            <a:stCxn id="33811" idx="0"/>
            <a:endCxn id="79901" idx="0"/>
          </p:cNvCxnSpPr>
          <p:nvPr/>
        </p:nvCxnSpPr>
        <p:spPr bwMode="auto">
          <a:xfrm flipH="1">
            <a:off x="8245475" y="3009900"/>
            <a:ext cx="47625" cy="763588"/>
          </a:xfrm>
          <a:prstGeom prst="straightConnector1">
            <a:avLst/>
          </a:prstGeom>
          <a:noFill/>
          <a:ln w="3175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901" name="Rectangle 29"/>
          <p:cNvSpPr>
            <a:spLocks noChangeArrowheads="1"/>
          </p:cNvSpPr>
          <p:nvPr/>
        </p:nvSpPr>
        <p:spPr bwMode="auto">
          <a:xfrm>
            <a:off x="7956550" y="3789363"/>
            <a:ext cx="576263" cy="698500"/>
          </a:xfrm>
          <a:prstGeom prst="rect">
            <a:avLst/>
          </a:prstGeom>
          <a:noFill/>
          <a:ln w="317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\</a:t>
            </a:r>
          </a:p>
        </p:txBody>
      </p:sp>
      <p:sp>
        <p:nvSpPr>
          <p:cNvPr id="33814" name="Rectangle 30"/>
          <p:cNvSpPr>
            <a:spLocks noChangeArrowheads="1"/>
          </p:cNvSpPr>
          <p:nvPr/>
        </p:nvSpPr>
        <p:spPr bwMode="auto">
          <a:xfrm>
            <a:off x="2122488" y="4314825"/>
            <a:ext cx="1152525" cy="6985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/>
              <a:t>hat</a:t>
            </a:r>
          </a:p>
        </p:txBody>
      </p:sp>
      <p:sp>
        <p:nvSpPr>
          <p:cNvPr id="33815" name="Rectangle 31"/>
          <p:cNvSpPr>
            <a:spLocks noChangeArrowheads="1"/>
          </p:cNvSpPr>
          <p:nvPr/>
        </p:nvSpPr>
        <p:spPr bwMode="auto">
          <a:xfrm>
            <a:off x="3275013" y="4314825"/>
            <a:ext cx="576262" cy="698500"/>
          </a:xfrm>
          <a:prstGeom prst="rect">
            <a:avLst/>
          </a:prstGeom>
          <a:noFill/>
          <a:ln w="31750" algn="ctr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3816" name="Oval 32"/>
          <p:cNvSpPr>
            <a:spLocks noChangeArrowheads="1"/>
          </p:cNvSpPr>
          <p:nvPr/>
        </p:nvSpPr>
        <p:spPr bwMode="auto">
          <a:xfrm flipV="1">
            <a:off x="3562350" y="4602163"/>
            <a:ext cx="73025" cy="71437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3817" name="Rectangle 34"/>
          <p:cNvSpPr>
            <a:spLocks noChangeArrowheads="1"/>
          </p:cNvSpPr>
          <p:nvPr/>
        </p:nvSpPr>
        <p:spPr bwMode="auto">
          <a:xfrm>
            <a:off x="466725" y="4292600"/>
            <a:ext cx="11525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/>
              <a:t>newPtr</a:t>
            </a:r>
          </a:p>
        </p:txBody>
      </p:sp>
      <p:sp>
        <p:nvSpPr>
          <p:cNvPr id="33818" name="Rectangle 35"/>
          <p:cNvSpPr>
            <a:spLocks noChangeArrowheads="1"/>
          </p:cNvSpPr>
          <p:nvPr/>
        </p:nvSpPr>
        <p:spPr bwMode="auto">
          <a:xfrm>
            <a:off x="179388" y="1290638"/>
            <a:ext cx="11525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/>
              <a:t>sPtr</a:t>
            </a:r>
          </a:p>
        </p:txBody>
      </p:sp>
      <p:sp>
        <p:nvSpPr>
          <p:cNvPr id="79908" name="Rectangle 36"/>
          <p:cNvSpPr>
            <a:spLocks noChangeArrowheads="1"/>
          </p:cNvSpPr>
          <p:nvPr/>
        </p:nvSpPr>
        <p:spPr bwMode="auto">
          <a:xfrm>
            <a:off x="4356100" y="4292600"/>
            <a:ext cx="576263" cy="698500"/>
          </a:xfrm>
          <a:prstGeom prst="rect">
            <a:avLst/>
          </a:prstGeom>
          <a:noFill/>
          <a:ln w="317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\</a:t>
            </a:r>
          </a:p>
        </p:txBody>
      </p:sp>
      <p:cxnSp>
        <p:nvCxnSpPr>
          <p:cNvPr id="33820" name="AutoShape 37"/>
          <p:cNvCxnSpPr>
            <a:cxnSpLocks noChangeShapeType="1"/>
            <a:stCxn id="33816" idx="6"/>
          </p:cNvCxnSpPr>
          <p:nvPr/>
        </p:nvCxnSpPr>
        <p:spPr bwMode="auto">
          <a:xfrm>
            <a:off x="3648075" y="4638675"/>
            <a:ext cx="692150" cy="14288"/>
          </a:xfrm>
          <a:prstGeom prst="straightConnector1">
            <a:avLst/>
          </a:prstGeom>
          <a:noFill/>
          <a:ln w="3175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21" name="Rectangle 39"/>
          <p:cNvSpPr>
            <a:spLocks noChangeArrowheads="1"/>
          </p:cNvSpPr>
          <p:nvPr/>
        </p:nvSpPr>
        <p:spPr bwMode="auto">
          <a:xfrm>
            <a:off x="1835150" y="1339850"/>
            <a:ext cx="15843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000"/>
              <a:t>previousPtr</a:t>
            </a:r>
          </a:p>
        </p:txBody>
      </p:sp>
      <p:sp>
        <p:nvSpPr>
          <p:cNvPr id="33822" name="Rectangle 40"/>
          <p:cNvSpPr>
            <a:spLocks noChangeArrowheads="1"/>
          </p:cNvSpPr>
          <p:nvPr/>
        </p:nvSpPr>
        <p:spPr bwMode="auto">
          <a:xfrm>
            <a:off x="4067175" y="1341438"/>
            <a:ext cx="15843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000"/>
              <a:t>currentPtr</a:t>
            </a:r>
          </a:p>
        </p:txBody>
      </p:sp>
      <p:sp>
        <p:nvSpPr>
          <p:cNvPr id="79913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Linked List Insertion Example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819820"/>
              </p:ext>
            </p:extLst>
          </p:nvPr>
        </p:nvGraphicFramePr>
        <p:xfrm>
          <a:off x="971104" y="980728"/>
          <a:ext cx="5977160" cy="5481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Document" r:id="rId4" imgW="7062810" imgH="6479192" progId="Word.Document.8">
                  <p:embed/>
                </p:oleObj>
              </mc:Choice>
              <mc:Fallback>
                <p:oleObj name="Document" r:id="rId4" imgW="7062810" imgH="647919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104" y="980728"/>
                        <a:ext cx="5977160" cy="5481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4572000" y="1325563"/>
            <a:ext cx="3929063" cy="584200"/>
          </a:xfrm>
          <a:prstGeom prst="rect">
            <a:avLst/>
          </a:prstGeom>
          <a:solidFill>
            <a:srgbClr val="F0F7F7"/>
          </a:solidFill>
          <a:ln w="9525" algn="ctr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 b="1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Each node in the list contains a data element and a pointer to the next node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H="1">
            <a:off x="3563938" y="1628775"/>
            <a:ext cx="914400" cy="457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Linked List Implementation</a:t>
            </a: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084888" y="5937275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D67A3-E0BC-45BE-8476-60CD6ADECAE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724400" y="4077072"/>
            <a:ext cx="3929063" cy="830997"/>
          </a:xfrm>
          <a:prstGeom prst="rect">
            <a:avLst/>
          </a:prstGeom>
          <a:solidFill>
            <a:srgbClr val="F0F7F7"/>
          </a:solidFill>
          <a:ln w="9525" algn="ctr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 b="1" dirty="0">
                <a:solidFill>
                  <a:srgbClr val="990033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m</a:t>
            </a:r>
            <a:r>
              <a:rPr lang="en-US" altLang="en-US" sz="1600" b="1" dirty="0" smtClean="0">
                <a:solidFill>
                  <a:srgbClr val="990033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ain</a:t>
            </a:r>
            <a:r>
              <a:rPr lang="en-US" altLang="en-US" sz="1600" b="1" dirty="0" smtClean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is an example of a “driver” program. Its role is to test the operations on the data structure.</a:t>
            </a:r>
            <a:endParaRPr lang="en-US" altLang="en-US" sz="1600" b="1" dirty="0">
              <a:solidFill>
                <a:srgbClr val="990033"/>
              </a:solidFill>
              <a:latin typeface="Times New Roman" pitchFamily="18" charset="0"/>
              <a:ea typeface="Times New Roman" pitchFamily="18" charset="0"/>
              <a:cs typeface="AGaramond" pitchFamily="18" charset="0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>
            <a:off x="2627784" y="4492570"/>
            <a:ext cx="1944216" cy="30458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1030" grpId="0" animBg="1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284079"/>
              </p:ext>
            </p:extLst>
          </p:nvPr>
        </p:nvGraphicFramePr>
        <p:xfrm>
          <a:off x="467544" y="980729"/>
          <a:ext cx="5976664" cy="5481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Document" r:id="rId4" imgW="7062810" imgH="6479192" progId="Word.Document.8">
                  <p:embed/>
                </p:oleObj>
              </mc:Choice>
              <mc:Fallback>
                <p:oleObj name="Document" r:id="rId4" imgW="7062810" imgH="647919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980729"/>
                        <a:ext cx="5976664" cy="54819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932363" y="2874838"/>
            <a:ext cx="3997325" cy="338138"/>
          </a:xfrm>
          <a:prstGeom prst="rect">
            <a:avLst/>
          </a:prstGeom>
          <a:solidFill>
            <a:srgbClr val="F0F7F7"/>
          </a:solidFill>
          <a:ln w="9525" algn="ctr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 b="1" dirty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Function </a:t>
            </a:r>
            <a:r>
              <a:rPr lang="en-US" altLang="en-US" sz="1600" b="1" dirty="0">
                <a:solidFill>
                  <a:srgbClr val="990033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insert</a:t>
            </a:r>
            <a:r>
              <a:rPr lang="en-US" altLang="en-US" sz="1600" b="1" dirty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inserts data into the list</a:t>
            </a: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H="1" flipV="1">
            <a:off x="3347864" y="2780928"/>
            <a:ext cx="1435274" cy="288032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4929188" y="5035079"/>
            <a:ext cx="4071937" cy="338137"/>
          </a:xfrm>
          <a:prstGeom prst="rect">
            <a:avLst/>
          </a:prstGeom>
          <a:solidFill>
            <a:srgbClr val="F0F7F7"/>
          </a:solidFill>
          <a:ln w="9525" algn="ctr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 b="1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Function </a:t>
            </a:r>
            <a:r>
              <a:rPr lang="en-US" altLang="en-US" sz="1600" b="1">
                <a:solidFill>
                  <a:srgbClr val="990033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delete</a:t>
            </a:r>
            <a:r>
              <a:rPr lang="en-US" altLang="en-US" sz="1600" b="1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removes data from the list</a:t>
            </a: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H="1" flipV="1">
            <a:off x="3923928" y="4869160"/>
            <a:ext cx="861120" cy="274190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white">
          <a:xfrm>
            <a:off x="179388" y="44450"/>
            <a:ext cx="87852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Linked List Implementation</a:t>
            </a:r>
          </a:p>
        </p:txBody>
      </p:sp>
      <p:sp>
        <p:nvSpPr>
          <p:cNvPr id="2058" name="Rectangle 7"/>
          <p:cNvSpPr>
            <a:spLocks noChangeArrowheads="1"/>
          </p:cNvSpPr>
          <p:nvPr/>
        </p:nvSpPr>
        <p:spPr bwMode="auto">
          <a:xfrm>
            <a:off x="6084888" y="5937275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D67A3-E0BC-45BE-8476-60CD6ADECAE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nimBg="1"/>
      <p:bldP spid="2054" grpId="0" animBg="1"/>
      <p:bldP spid="46087" grpId="0" animBg="1"/>
      <p:bldP spid="205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47650" y="1158875"/>
          <a:ext cx="7061200" cy="500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Document" r:id="rId4" imgW="7062810" imgH="5008137" progId="Word.Document.8">
                  <p:embed/>
                </p:oleObj>
              </mc:Choice>
              <mc:Fallback>
                <p:oleObj name="Document" r:id="rId4" imgW="7062810" imgH="500813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1158875"/>
                        <a:ext cx="7061200" cy="500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3" name="Rectangle 5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Linked List Implementation</a:t>
            </a: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6084888" y="5937275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D67A3-E0BC-45BE-8476-60CD6ADECAE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954845"/>
              </p:ext>
            </p:extLst>
          </p:nvPr>
        </p:nvGraphicFramePr>
        <p:xfrm>
          <a:off x="323529" y="983644"/>
          <a:ext cx="5976664" cy="5481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Document" r:id="rId4" imgW="7062810" imgH="6479192" progId="Word.Document.8">
                  <p:embed/>
                </p:oleObj>
              </mc:Choice>
              <mc:Fallback>
                <p:oleObj name="Document" r:id="rId4" imgW="7062810" imgH="647919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9" y="983644"/>
                        <a:ext cx="5976664" cy="54818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755704" y="3786188"/>
            <a:ext cx="3352800" cy="830262"/>
          </a:xfrm>
          <a:prstGeom prst="rect">
            <a:avLst/>
          </a:prstGeom>
          <a:solidFill>
            <a:srgbClr val="F0F7F7"/>
          </a:solidFill>
          <a:ln w="9525" algn="ctr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 b="1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To insert a node into the list, memory must first be allocated for that node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 flipV="1">
            <a:off x="1907703" y="4005064"/>
            <a:ext cx="3847999" cy="196254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6072188" y="4786313"/>
            <a:ext cx="2857500" cy="584200"/>
          </a:xfrm>
          <a:prstGeom prst="rect">
            <a:avLst/>
          </a:prstGeom>
          <a:solidFill>
            <a:srgbClr val="F0F7F7"/>
          </a:solidFill>
          <a:ln w="9525" algn="ctr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 b="1">
                <a:solidFill>
                  <a:srgbClr val="990033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while</a:t>
            </a:r>
            <a:r>
              <a:rPr lang="en-US" altLang="en-US" sz="1600" b="1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loop searches for new node’s place in the list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H="1">
            <a:off x="4859338" y="5084763"/>
            <a:ext cx="1152525" cy="504825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Linked List Implementation</a:t>
            </a:r>
          </a:p>
        </p:txBody>
      </p:sp>
      <p:sp>
        <p:nvSpPr>
          <p:cNvPr id="4106" name="Rectangle 7"/>
          <p:cNvSpPr>
            <a:spLocks noChangeArrowheads="1"/>
          </p:cNvSpPr>
          <p:nvPr/>
        </p:nvSpPr>
        <p:spPr bwMode="auto">
          <a:xfrm>
            <a:off x="6137721" y="5937275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D67A3-E0BC-45BE-8476-60CD6ADECAE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animBg="1"/>
      <p:bldP spid="4102" grpId="0" animBg="1"/>
      <p:bldP spid="50183" grpId="0" animBg="1"/>
      <p:bldP spid="410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1750" y="1027113"/>
          <a:ext cx="7061200" cy="542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Document" r:id="rId4" imgW="7062810" imgH="5428541" progId="Word.Document.8">
                  <p:embed/>
                </p:oleObj>
              </mc:Choice>
              <mc:Fallback>
                <p:oleObj name="Document" r:id="rId4" imgW="7062810" imgH="542854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" y="1027113"/>
                        <a:ext cx="7061200" cy="542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4071938" y="1571625"/>
            <a:ext cx="3576637" cy="585788"/>
          </a:xfrm>
          <a:prstGeom prst="rect">
            <a:avLst/>
          </a:prstGeom>
          <a:solidFill>
            <a:srgbClr val="F0F7F7"/>
          </a:solidFill>
          <a:ln w="9525" algn="ctr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 b="1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If there are no nodes in the list, the new node becomes the “start” node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H="1" flipV="1">
            <a:off x="3203575" y="1768475"/>
            <a:ext cx="762000" cy="76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4500563" y="2714625"/>
            <a:ext cx="3571875" cy="857250"/>
          </a:xfrm>
          <a:prstGeom prst="rect">
            <a:avLst/>
          </a:prstGeom>
          <a:solidFill>
            <a:srgbClr val="F0F7F7"/>
          </a:solidFill>
          <a:ln w="9525" algn="ctr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 b="1" dirty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Otherwise, the new node is inserted between two others (or at the end of the list) by changing pointers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H="1" flipV="1">
            <a:off x="3563938" y="2852738"/>
            <a:ext cx="838200" cy="152400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Linked List Implementation</a:t>
            </a:r>
          </a:p>
        </p:txBody>
      </p:sp>
      <p:sp>
        <p:nvSpPr>
          <p:cNvPr id="5130" name="Rectangle 7"/>
          <p:cNvSpPr>
            <a:spLocks noChangeArrowheads="1"/>
          </p:cNvSpPr>
          <p:nvPr/>
        </p:nvSpPr>
        <p:spPr bwMode="auto">
          <a:xfrm>
            <a:off x="6137721" y="5937275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D67A3-E0BC-45BE-8476-60CD6ADECAE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animBg="1"/>
      <p:bldP spid="5126" grpId="0" animBg="1"/>
      <p:bldP spid="52231" grpId="0" animBg="1"/>
      <p:bldP spid="512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511085"/>
              </p:ext>
            </p:extLst>
          </p:nvPr>
        </p:nvGraphicFramePr>
        <p:xfrm>
          <a:off x="473075" y="1052736"/>
          <a:ext cx="7061200" cy="521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Document" r:id="rId4" imgW="7062810" imgH="5218339" progId="Word.Document.8">
                  <p:embed/>
                </p:oleObj>
              </mc:Choice>
              <mc:Fallback>
                <p:oleObj name="Document" r:id="rId4" imgW="7062810" imgH="521833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1052736"/>
                        <a:ext cx="7061200" cy="521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6498084" y="3198813"/>
            <a:ext cx="2538412" cy="584200"/>
          </a:xfrm>
          <a:prstGeom prst="rect">
            <a:avLst/>
          </a:prstGeom>
          <a:solidFill>
            <a:srgbClr val="F0F7F7"/>
          </a:solidFill>
          <a:ln w="9525" algn="ctr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 b="1">
                <a:solidFill>
                  <a:srgbClr val="990033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while</a:t>
            </a:r>
            <a:r>
              <a:rPr lang="en-US" altLang="en-US" sz="1600" b="1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loop searches for node’s place in the list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5796135" y="3429000"/>
            <a:ext cx="647527" cy="146050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4572000" y="4653136"/>
            <a:ext cx="4487862" cy="584775"/>
          </a:xfrm>
          <a:prstGeom prst="rect">
            <a:avLst/>
          </a:prstGeom>
          <a:solidFill>
            <a:srgbClr val="F0F7F7"/>
          </a:solidFill>
          <a:ln w="9525" algn="ctr">
            <a:solidFill>
              <a:srgbClr val="8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 b="1" dirty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Once the node is found, it is deleted by changing pointers and freeing the node’s memory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3563888" y="5013325"/>
            <a:ext cx="1008112" cy="152400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Linked List Implementation</a:t>
            </a:r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6137721" y="5937275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D67A3-E0BC-45BE-8476-60CD6ADECAE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animBg="1"/>
      <p:bldP spid="6150" grpId="0" animBg="1"/>
      <p:bldP spid="54279" grpId="0" animBg="1"/>
      <p:bldP spid="615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19075" y="1500188"/>
          <a:ext cx="8353425" cy="395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Document" r:id="rId4" imgW="7067093" imgH="3330550" progId="Word.Document.8">
                  <p:embed/>
                </p:oleObj>
              </mc:Choice>
              <mc:Fallback>
                <p:oleObj name="Document" r:id="rId4" imgW="7067093" imgH="333055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1500188"/>
                        <a:ext cx="8353425" cy="395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4643438" y="3857625"/>
            <a:ext cx="3929062" cy="584200"/>
          </a:xfrm>
          <a:prstGeom prst="rect">
            <a:avLst/>
          </a:prstGeom>
          <a:solidFill>
            <a:srgbClr val="F0F7F7"/>
          </a:solidFill>
          <a:ln w="9525" algn="ctr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 b="1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If the start node is </a:t>
            </a:r>
            <a:r>
              <a:rPr lang="en-US" altLang="en-US" sz="1600" b="1">
                <a:solidFill>
                  <a:srgbClr val="990033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NULL</a:t>
            </a:r>
            <a:r>
              <a:rPr lang="en-US" altLang="en-US" sz="1600" b="1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, there are no nodes in the list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H="1">
            <a:off x="3203575" y="4149725"/>
            <a:ext cx="1295400" cy="0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Linked List Implementation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6084888" y="5805488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D67A3-E0BC-45BE-8476-60CD6ADECAE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animBg="1"/>
      <p:bldP spid="71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Self-Referential Structures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000" dirty="0" smtClean="0">
                <a:effectLst/>
              </a:rPr>
              <a:t>Self-referential structures contain a pointer member that points to a structure of the same structure type.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200" dirty="0" smtClean="0">
                <a:effectLst/>
              </a:rPr>
              <a:t>Example: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200" dirty="0" smtClean="0">
                <a:effectLst/>
              </a:rPr>
              <a:t>     </a:t>
            </a:r>
            <a:r>
              <a:rPr lang="en-US" sz="1800" dirty="0" err="1" smtClean="0">
                <a:solidFill>
                  <a:srgbClr val="0000FF"/>
                </a:solidFill>
                <a:effectLst/>
              </a:rPr>
              <a:t>struct</a:t>
            </a:r>
            <a:r>
              <a:rPr lang="en-US" sz="1800" dirty="0" smtClean="0">
                <a:solidFill>
                  <a:srgbClr val="0000FF"/>
                </a:solidFill>
                <a:effectLst/>
              </a:rPr>
              <a:t> node { </a:t>
            </a:r>
            <a:br>
              <a:rPr lang="en-US" sz="1800" dirty="0" smtClean="0">
                <a:solidFill>
                  <a:srgbClr val="0000FF"/>
                </a:solidFill>
                <a:effectLst/>
              </a:rPr>
            </a:br>
            <a:r>
              <a:rPr lang="en-US" sz="1800" dirty="0" smtClean="0">
                <a:solidFill>
                  <a:srgbClr val="0000FF"/>
                </a:solidFill>
                <a:effectLst/>
              </a:rPr>
              <a:t>       </a:t>
            </a:r>
            <a:r>
              <a:rPr lang="en-US" sz="1800" dirty="0" err="1" smtClean="0">
                <a:solidFill>
                  <a:srgbClr val="0000FF"/>
                </a:solidFill>
                <a:effectLst/>
              </a:rPr>
              <a:t>int</a:t>
            </a:r>
            <a:r>
              <a:rPr lang="en-US" sz="1800" dirty="0" smtClean="0">
                <a:solidFill>
                  <a:srgbClr val="0000FF"/>
                </a:solidFill>
                <a:effectLst/>
              </a:rPr>
              <a:t> data;</a:t>
            </a:r>
            <a:br>
              <a:rPr lang="en-US" sz="1800" dirty="0" smtClean="0">
                <a:solidFill>
                  <a:srgbClr val="0000FF"/>
                </a:solidFill>
                <a:effectLst/>
              </a:rPr>
            </a:br>
            <a:r>
              <a:rPr lang="en-US" sz="1800" dirty="0" smtClean="0">
                <a:solidFill>
                  <a:srgbClr val="0000FF"/>
                </a:solidFill>
                <a:effectLst/>
              </a:rPr>
              <a:t>       </a:t>
            </a:r>
            <a:r>
              <a:rPr lang="en-US" sz="1800" dirty="0" err="1" smtClean="0">
                <a:solidFill>
                  <a:srgbClr val="0000FF"/>
                </a:solidFill>
                <a:effectLst/>
              </a:rPr>
              <a:t>struct</a:t>
            </a:r>
            <a:r>
              <a:rPr lang="en-US" sz="1800" dirty="0" smtClean="0">
                <a:solidFill>
                  <a:srgbClr val="0000FF"/>
                </a:solidFill>
                <a:effectLst/>
              </a:rPr>
              <a:t> node *</a:t>
            </a:r>
            <a:r>
              <a:rPr lang="en-US" sz="1800" dirty="0" err="1" smtClean="0">
                <a:solidFill>
                  <a:srgbClr val="0000FF"/>
                </a:solidFill>
                <a:effectLst/>
              </a:rPr>
              <a:t>nextPtr</a:t>
            </a:r>
            <a:r>
              <a:rPr lang="en-US" sz="1800" dirty="0" smtClean="0">
                <a:solidFill>
                  <a:srgbClr val="0000FF"/>
                </a:solidFill>
                <a:effectLst/>
              </a:rPr>
              <a:t>;</a:t>
            </a:r>
            <a:br>
              <a:rPr lang="en-US" sz="1800" dirty="0" smtClean="0">
                <a:solidFill>
                  <a:srgbClr val="0000FF"/>
                </a:solidFill>
                <a:effectLst/>
              </a:rPr>
            </a:br>
            <a:r>
              <a:rPr lang="en-US" sz="1800" dirty="0" smtClean="0">
                <a:solidFill>
                  <a:srgbClr val="0000FF"/>
                </a:solidFill>
                <a:effectLst/>
              </a:rPr>
              <a:t>    }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err="1" smtClean="0">
                <a:solidFill>
                  <a:srgbClr val="0000FF"/>
                </a:solidFill>
                <a:effectLst/>
              </a:rPr>
              <a:t>nextPtr</a:t>
            </a:r>
            <a:endParaRPr lang="en-US" sz="2000" dirty="0" smtClean="0">
              <a:solidFill>
                <a:srgbClr val="0000FF"/>
              </a:solidFill>
              <a:effectLst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000" b="0" dirty="0" smtClean="0">
                <a:effectLst/>
              </a:rPr>
              <a:t>is a pointer member that points to a structure of the same type as the one being declared.</a:t>
            </a:r>
            <a:endParaRPr lang="en-US" sz="2000" b="0" dirty="0" smtClean="0">
              <a:effectLst/>
              <a:latin typeface="Courier New" pitchFamily="49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000" b="0" dirty="0" smtClean="0">
                <a:effectLst/>
              </a:rPr>
              <a:t>is referred to as a </a:t>
            </a:r>
            <a:r>
              <a:rPr lang="en-US" sz="2000" dirty="0" smtClean="0">
                <a:solidFill>
                  <a:srgbClr val="990033"/>
                </a:solidFill>
                <a:effectLst/>
              </a:rPr>
              <a:t>link</a:t>
            </a:r>
            <a:r>
              <a:rPr lang="en-US" sz="2000" b="0" dirty="0" smtClean="0">
                <a:effectLst/>
              </a:rPr>
              <a:t>. Links can tie one node to another node.</a:t>
            </a:r>
          </a:p>
          <a:p>
            <a:pPr>
              <a:lnSpc>
                <a:spcPct val="90000"/>
              </a:lnSpc>
              <a:defRPr/>
            </a:pPr>
            <a:r>
              <a:rPr lang="en-US" sz="21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Self-referential structures can be linked together to form useful data structures such as lists, queues, stacks and trees.</a:t>
            </a:r>
            <a:endParaRPr lang="en-US" sz="2800" dirty="0" smtClean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95288" y="1196975"/>
          <a:ext cx="7605712" cy="474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Document" r:id="rId4" imgW="7056048" imgH="4381334" progId="Word.Document.8">
                  <p:embed/>
                </p:oleObj>
              </mc:Choice>
              <mc:Fallback>
                <p:oleObj name="Document" r:id="rId4" imgW="7056048" imgH="438133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196975"/>
                        <a:ext cx="7605712" cy="474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3" name="Rectangle 5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Linked List Implementation</a:t>
            </a: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6137721" y="5937275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D67A3-E0BC-45BE-8476-60CD6ADECAE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588648"/>
              </p:ext>
            </p:extLst>
          </p:nvPr>
        </p:nvGraphicFramePr>
        <p:xfrm>
          <a:off x="323528" y="1008283"/>
          <a:ext cx="6048672" cy="5445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Document" r:id="rId4" imgW="7065753" imgH="6360372" progId="Word.Document.8">
                  <p:embed/>
                </p:oleObj>
              </mc:Choice>
              <mc:Fallback>
                <p:oleObj name="Document" r:id="rId4" imgW="7065753" imgH="636037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008283"/>
                        <a:ext cx="6048672" cy="54450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0" name="Rectangle 4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3200" b="1">
                <a:solidFill>
                  <a:schemeClr val="bg1"/>
                </a:solidFill>
              </a:rPr>
              <a:t>Output from Linked List Implementation</a:t>
            </a: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6137721" y="5937274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D67A3-E0BC-45BE-8476-60CD6ADECAE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742931"/>
              </p:ext>
            </p:extLst>
          </p:nvPr>
        </p:nvGraphicFramePr>
        <p:xfrm>
          <a:off x="1397000" y="1036638"/>
          <a:ext cx="5983312" cy="5407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Document" r:id="rId4" imgW="6981444" imgH="6429756" progId="Word.Document.8">
                  <p:embed/>
                </p:oleObj>
              </mc:Choice>
              <mc:Fallback>
                <p:oleObj name="Document" r:id="rId4" imgW="6981444" imgH="642975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1036638"/>
                        <a:ext cx="5983312" cy="54075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8" name="Rectangle 4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3200" b="1">
                <a:solidFill>
                  <a:schemeClr val="bg1"/>
                </a:solidFill>
              </a:rPr>
              <a:t>Output from Linked List Implementation</a:t>
            </a: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6209729" y="5949280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D67A3-E0BC-45BE-8476-60CD6ADECAE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/>
              </a:rPr>
              <a:t>Review of Intro Data Structures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>
                <a:effectLst/>
              </a:rPr>
              <a:t>Introduced </a:t>
            </a:r>
            <a:r>
              <a:rPr lang="en-US" altLang="en-US" sz="2800" smtClean="0">
                <a:solidFill>
                  <a:srgbClr val="0000FF"/>
                </a:solidFill>
                <a:effectLst/>
              </a:rPr>
              <a:t>malloc</a:t>
            </a:r>
            <a:r>
              <a:rPr lang="en-US" altLang="en-US" sz="2800" smtClean="0">
                <a:effectLst/>
              </a:rPr>
              <a:t> and </a:t>
            </a:r>
            <a:r>
              <a:rPr lang="en-US" altLang="en-US" sz="2800" smtClean="0">
                <a:solidFill>
                  <a:srgbClr val="0000FF"/>
                </a:solidFill>
                <a:effectLst/>
              </a:rPr>
              <a:t>free.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effectLst/>
              </a:rPr>
              <a:t>Discussed the tradeoffs between a linear list and a linked list.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effectLst/>
              </a:rPr>
              <a:t>Provided two linked examples.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effectLst/>
              </a:rPr>
              <a:t>Explained </a:t>
            </a:r>
            <a:r>
              <a:rPr lang="en-US" altLang="en-US" sz="2800" smtClean="0">
                <a:solidFill>
                  <a:srgbClr val="0000FF"/>
                </a:solidFill>
                <a:effectLst/>
              </a:rPr>
              <a:t>event lists </a:t>
            </a:r>
            <a:r>
              <a:rPr lang="en-US" altLang="en-US" sz="2800" smtClean="0">
                <a:effectLst/>
              </a:rPr>
              <a:t>as one instance of linked lists.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effectLst/>
              </a:rPr>
              <a:t>Important operations on linked lists: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solidFill>
                  <a:srgbClr val="990033"/>
                </a:solidFill>
                <a:effectLst/>
              </a:rPr>
              <a:t>Insertion in the list.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solidFill>
                  <a:srgbClr val="990033"/>
                </a:solidFill>
                <a:effectLst/>
              </a:rPr>
              <a:t>Taking a random node out of the list.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solidFill>
                  <a:srgbClr val="990033"/>
                </a:solidFill>
                <a:effectLst/>
              </a:rPr>
              <a:t>Taking the ‘next’ node off the front of the list.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solidFill>
                  <a:srgbClr val="990033"/>
                </a:solidFill>
                <a:effectLst/>
              </a:rPr>
              <a:t>Printing the linked list in order.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Review of Data Structures Seen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mtClean="0">
                <a:effectLst/>
              </a:rPr>
              <a:t>Arrays</a:t>
            </a:r>
          </a:p>
          <a:p>
            <a:r>
              <a:rPr lang="en-US" altLang="en-US" smtClean="0">
                <a:effectLst/>
              </a:rPr>
              <a:t>Arrays of pointers to strings</a:t>
            </a:r>
          </a:p>
          <a:p>
            <a:r>
              <a:rPr lang="en-US" altLang="en-US" smtClean="0">
                <a:effectLst/>
              </a:rPr>
              <a:t>Arrays of structs (note: this is a linear list)</a:t>
            </a:r>
          </a:p>
          <a:p>
            <a:r>
              <a:rPr lang="en-US" altLang="en-US" smtClean="0">
                <a:effectLst/>
              </a:rPr>
              <a:t>Linked lists</a:t>
            </a:r>
          </a:p>
          <a:p>
            <a:pPr lvl="1"/>
            <a:r>
              <a:rPr lang="en-US" altLang="en-US" smtClean="0">
                <a:effectLst/>
              </a:rPr>
              <a:t>singly-linked lists</a:t>
            </a:r>
          </a:p>
          <a:p>
            <a:pPr lvl="1"/>
            <a:r>
              <a:rPr lang="en-US" altLang="en-US" smtClean="0">
                <a:solidFill>
                  <a:srgbClr val="990033"/>
                </a:solidFill>
                <a:effectLst/>
              </a:rPr>
              <a:t>[not] doubly-linked lists!!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2" descr="AAHBDP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916113"/>
            <a:ext cx="7920038" cy="184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36513" y="73025"/>
            <a:ext cx="9144000" cy="908050"/>
          </a:xfrm>
          <a:effectLst>
            <a:outerShdw dist="17961" dir="2700000" algn="ctr" rotWithShape="0">
              <a:schemeClr val="bg2"/>
            </a:outerShdw>
          </a:effectLst>
        </p:spPr>
        <p:txBody>
          <a:bodyPr tIns="0"/>
          <a:lstStyle/>
          <a:p>
            <a:pPr>
              <a:defRPr/>
            </a:pPr>
            <a:r>
              <a:rPr lang="en-US" sz="3200" dirty="0" smtClean="0"/>
              <a:t>Fig. 12.1 Self-Referential Structures</a:t>
            </a:r>
            <a:br>
              <a:rPr lang="en-US" sz="3200" dirty="0" smtClean="0"/>
            </a:br>
            <a:r>
              <a:rPr lang="en-US" sz="3200" dirty="0" smtClean="0"/>
              <a:t> Linked Together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2555875" y="4076700"/>
            <a:ext cx="604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lvl="1" algn="l">
              <a:spcBef>
                <a:spcPct val="20000"/>
              </a:spcBef>
              <a:buClr>
                <a:schemeClr val="tx1"/>
              </a:buClr>
            </a:pPr>
            <a:r>
              <a:rPr lang="en-US" altLang="en-US" b="1">
                <a:solidFill>
                  <a:srgbClr val="990033"/>
                </a:solidFill>
              </a:rPr>
              <a:t>Terminated with a NULL pointer (</a:t>
            </a:r>
            <a:r>
              <a:rPr lang="en-US" altLang="en-US">
                <a:solidFill>
                  <a:srgbClr val="990033"/>
                </a:solidFill>
              </a:rPr>
              <a:t>0</a:t>
            </a:r>
            <a:r>
              <a:rPr lang="en-US" altLang="en-US" b="1">
                <a:solidFill>
                  <a:srgbClr val="990033"/>
                </a:solidFill>
              </a:rPr>
              <a:t>)</a:t>
            </a:r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 flipH="1" flipV="1">
            <a:off x="5508625" y="3357563"/>
            <a:ext cx="215900" cy="719137"/>
          </a:xfrm>
          <a:prstGeom prst="line">
            <a:avLst/>
          </a:prstGeom>
          <a:noFill/>
          <a:ln w="3175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95288" y="4797425"/>
            <a:ext cx="8064500" cy="946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en-US" sz="2800" smtClean="0">
                <a:effectLst/>
              </a:rPr>
              <a:t>Not setting the link in the last node of a list to </a:t>
            </a:r>
            <a:r>
              <a:rPr lang="en-US" altLang="en-US" sz="2800" smtClean="0">
                <a:solidFill>
                  <a:srgbClr val="0000FF"/>
                </a:solidFill>
                <a:effectLst/>
              </a:rPr>
              <a:t>NULL </a:t>
            </a:r>
            <a:r>
              <a:rPr lang="en-US" altLang="en-US" sz="2800" smtClean="0">
                <a:effectLst/>
              </a:rPr>
              <a:t>can lead to runtime errors.</a:t>
            </a:r>
          </a:p>
        </p:txBody>
      </p:sp>
      <p:sp>
        <p:nvSpPr>
          <p:cNvPr id="16393" name="Rectangle 7"/>
          <p:cNvSpPr>
            <a:spLocks noChangeArrowheads="1"/>
          </p:cNvSpPr>
          <p:nvPr/>
        </p:nvSpPr>
        <p:spPr bwMode="auto">
          <a:xfrm>
            <a:off x="6137721" y="5937274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>
                <a:effectLst/>
              </a:rPr>
              <a:t>12.3 Dynamic Memory Allocation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39416"/>
            <a:ext cx="8229600" cy="4437856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3600" dirty="0" smtClean="0">
                <a:effectLst/>
              </a:rPr>
              <a:t>Creating and maintaining dynamic data structures requires </a:t>
            </a:r>
            <a:r>
              <a:rPr lang="en-US" sz="36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dynamic memory allocation, </a:t>
            </a:r>
            <a:r>
              <a:rPr lang="en-US" sz="3600" dirty="0" smtClean="0">
                <a:effectLst/>
              </a:rPr>
              <a:t>namely, the ability to obtain and release memory at execution time.</a:t>
            </a:r>
          </a:p>
          <a:p>
            <a:pPr>
              <a:lnSpc>
                <a:spcPct val="80000"/>
              </a:lnSpc>
              <a:defRPr/>
            </a:pPr>
            <a:r>
              <a:rPr lang="en-US" sz="3600" dirty="0" smtClean="0">
                <a:effectLst/>
              </a:rPr>
              <a:t>In C, the functions </a:t>
            </a:r>
            <a:r>
              <a:rPr lang="en-US" sz="3600" dirty="0" err="1" smtClean="0">
                <a:solidFill>
                  <a:srgbClr val="0000FF"/>
                </a:solidFill>
                <a:effectLst/>
              </a:rPr>
              <a:t>malloc</a:t>
            </a:r>
            <a:r>
              <a:rPr lang="en-US" sz="3600" dirty="0" smtClean="0">
                <a:effectLst/>
              </a:rPr>
              <a:t> and </a:t>
            </a:r>
            <a:r>
              <a:rPr lang="en-US" sz="3600" dirty="0" smtClean="0">
                <a:solidFill>
                  <a:srgbClr val="0000FF"/>
                </a:solidFill>
                <a:effectLst/>
              </a:rPr>
              <a:t>free</a:t>
            </a:r>
            <a:r>
              <a:rPr lang="en-US" sz="3600" dirty="0" smtClean="0">
                <a:effectLst/>
              </a:rPr>
              <a:t> and the operator </a:t>
            </a:r>
            <a:r>
              <a:rPr lang="en-US" sz="3600" dirty="0" err="1" smtClean="0">
                <a:solidFill>
                  <a:srgbClr val="0000FF"/>
                </a:solidFill>
                <a:effectLst/>
              </a:rPr>
              <a:t>sizeof</a:t>
            </a:r>
            <a:r>
              <a:rPr lang="en-US" sz="3600" dirty="0" smtClean="0">
                <a:effectLst/>
              </a:rPr>
              <a:t> are essential to dynamic memory allocation.</a:t>
            </a: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6137721" y="5937274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 dirty="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 dirty="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effectLst/>
              </a:rPr>
              <a:t>malloc</a:t>
            </a:r>
            <a:endParaRPr lang="en-US" dirty="0" smtClean="0">
              <a:effectLst/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err="1" smtClean="0">
                <a:solidFill>
                  <a:srgbClr val="0000FF"/>
                </a:solidFill>
                <a:effectLst/>
              </a:rPr>
              <a:t>malloc</a:t>
            </a:r>
            <a:endParaRPr lang="en-US" altLang="en-US" dirty="0" smtClean="0">
              <a:solidFill>
                <a:srgbClr val="0000FF"/>
              </a:solidFill>
              <a:effectLst/>
            </a:endParaRPr>
          </a:p>
          <a:p>
            <a:pPr lvl="1">
              <a:lnSpc>
                <a:spcPct val="80000"/>
              </a:lnSpc>
            </a:pPr>
            <a:r>
              <a:rPr lang="en-US" altLang="en-US" sz="2500" dirty="0" smtClean="0">
                <a:effectLst/>
              </a:rPr>
              <a:t>Takes as its argument the number of bytes to allocate.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 smtClean="0"/>
              <a:t>Thus, </a:t>
            </a:r>
            <a:r>
              <a:rPr lang="en-US" altLang="en-US" dirty="0" err="1" smtClean="0">
                <a:solidFill>
                  <a:srgbClr val="0000FF"/>
                </a:solidFill>
              </a:rPr>
              <a:t>sizeof</a:t>
            </a:r>
            <a:r>
              <a:rPr lang="en-US" altLang="en-US" sz="2000" dirty="0" smtClean="0"/>
              <a:t> is used to determine the size of an object.</a:t>
            </a:r>
          </a:p>
          <a:p>
            <a:pPr lvl="1">
              <a:lnSpc>
                <a:spcPct val="80000"/>
              </a:lnSpc>
            </a:pPr>
            <a:r>
              <a:rPr lang="en-US" altLang="en-US" sz="2500" dirty="0" smtClean="0">
                <a:effectLst/>
              </a:rPr>
              <a:t>Returns a pointer of type </a:t>
            </a:r>
            <a:r>
              <a:rPr lang="en-US" altLang="en-US" sz="2200" dirty="0" smtClean="0">
                <a:solidFill>
                  <a:srgbClr val="0000FF"/>
                </a:solidFill>
                <a:effectLst/>
              </a:rPr>
              <a:t>void *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 smtClean="0"/>
              <a:t>A </a:t>
            </a:r>
            <a:r>
              <a:rPr lang="en-US" altLang="en-US" sz="2000" dirty="0" smtClean="0">
                <a:solidFill>
                  <a:srgbClr val="0000FF"/>
                </a:solidFill>
              </a:rPr>
              <a:t>void *</a:t>
            </a:r>
            <a:r>
              <a:rPr lang="en-US" altLang="en-US" sz="2000" dirty="0" smtClean="0"/>
              <a:t> pointer may be assigned to any pointer.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 smtClean="0"/>
              <a:t>If no memory is available, </a:t>
            </a:r>
            <a:r>
              <a:rPr lang="en-US" altLang="en-US" sz="2000" dirty="0" err="1" smtClean="0"/>
              <a:t>malloc</a:t>
            </a:r>
            <a:r>
              <a:rPr lang="en-US" altLang="en-US" sz="2000" dirty="0" smtClean="0"/>
              <a:t> returns </a:t>
            </a:r>
            <a:r>
              <a:rPr lang="en-US" altLang="en-US" sz="1800" dirty="0" smtClean="0">
                <a:solidFill>
                  <a:srgbClr val="008000"/>
                </a:solidFill>
                <a:latin typeface="Lucida Console" pitchFamily="49" charset="0"/>
              </a:rPr>
              <a:t>NULL</a:t>
            </a:r>
            <a:r>
              <a:rPr lang="en-US" altLang="en-US" sz="1800" dirty="0" smtClean="0">
                <a:latin typeface="Lucida Console" pitchFamily="49" charset="0"/>
              </a:rPr>
              <a:t>.</a:t>
            </a:r>
            <a:endParaRPr lang="en-US" altLang="en-US" sz="1800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900" dirty="0" smtClean="0">
                <a:effectLst/>
              </a:rPr>
              <a:t>Example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effectLst/>
              </a:rPr>
              <a:t>newPtr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 = </a:t>
            </a:r>
            <a:r>
              <a:rPr lang="en-US" altLang="en-US" dirty="0" err="1" smtClean="0">
                <a:solidFill>
                  <a:srgbClr val="0000FF"/>
                </a:solidFill>
                <a:effectLst/>
              </a:rPr>
              <a:t>malloc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( </a:t>
            </a:r>
            <a:r>
              <a:rPr lang="en-US" altLang="en-US" dirty="0" err="1" smtClean="0">
                <a:solidFill>
                  <a:srgbClr val="0000FF"/>
                </a:solidFill>
                <a:effectLst/>
              </a:rPr>
              <a:t>sizeof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( </a:t>
            </a:r>
            <a:r>
              <a:rPr lang="en-US" altLang="en-US" dirty="0" err="1" smtClean="0">
                <a:solidFill>
                  <a:srgbClr val="0000FF"/>
                </a:solidFill>
                <a:effectLst/>
              </a:rPr>
              <a:t>struct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 node ))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dirty="0" smtClean="0">
              <a:solidFill>
                <a:srgbClr val="0000FF"/>
              </a:solidFill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 smtClean="0">
                <a:effectLst/>
              </a:rPr>
              <a:t>Note – the allocated memory is </a:t>
            </a:r>
            <a:r>
              <a:rPr lang="en-US" altLang="en-US" sz="2400" dirty="0" smtClean="0">
                <a:solidFill>
                  <a:srgbClr val="800000"/>
                </a:solidFill>
                <a:effectLst/>
              </a:rPr>
              <a:t>NOT</a:t>
            </a:r>
            <a:r>
              <a:rPr lang="en-US" altLang="en-US" sz="2400" dirty="0" smtClean="0">
                <a:effectLst/>
              </a:rPr>
              <a:t> initialized.</a:t>
            </a: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6137721" y="5937274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</a:rPr>
              <a:t>free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dirty="0" smtClean="0">
                <a:solidFill>
                  <a:srgbClr val="0000FF"/>
                </a:solidFill>
                <a:effectLst/>
              </a:rPr>
              <a:t>free</a:t>
            </a:r>
          </a:p>
          <a:p>
            <a:pPr lvl="1">
              <a:lnSpc>
                <a:spcPct val="80000"/>
              </a:lnSpc>
            </a:pPr>
            <a:r>
              <a:rPr lang="en-US" altLang="en-US" sz="3600" dirty="0" err="1" smtClean="0">
                <a:effectLst/>
              </a:rPr>
              <a:t>Deallocates</a:t>
            </a:r>
            <a:r>
              <a:rPr lang="en-US" altLang="en-US" sz="3600" dirty="0" smtClean="0">
                <a:effectLst/>
              </a:rPr>
              <a:t> memory allocated by </a:t>
            </a:r>
            <a:r>
              <a:rPr lang="en-US" altLang="en-US" sz="3600" dirty="0" err="1" smtClean="0">
                <a:solidFill>
                  <a:srgbClr val="0000FF"/>
                </a:solidFill>
                <a:effectLst/>
              </a:rPr>
              <a:t>malloc</a:t>
            </a:r>
            <a:r>
              <a:rPr lang="en-US" altLang="en-US" sz="3600" dirty="0" smtClean="0">
                <a:effectLst/>
                <a:latin typeface="Lucida Console" pitchFamily="49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altLang="en-US" sz="3600" dirty="0" smtClean="0">
                <a:effectLst/>
              </a:rPr>
              <a:t>Takes a pointer as an argument.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3600" dirty="0" smtClean="0">
              <a:effectLst/>
              <a:latin typeface="Lucida Console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40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Example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4000" dirty="0" smtClean="0">
                <a:effectLst/>
              </a:rPr>
              <a:t>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4000" dirty="0" smtClean="0">
                <a:effectLst/>
              </a:rPr>
              <a:t>       </a:t>
            </a:r>
            <a:r>
              <a:rPr lang="en-US" altLang="en-US" sz="4000" dirty="0" smtClean="0">
                <a:solidFill>
                  <a:srgbClr val="0000FF"/>
                </a:solidFill>
                <a:effectLst/>
              </a:rPr>
              <a:t>free ( </a:t>
            </a:r>
            <a:r>
              <a:rPr lang="en-US" altLang="en-US" sz="4000" dirty="0" err="1" smtClean="0">
                <a:solidFill>
                  <a:srgbClr val="0000FF"/>
                </a:solidFill>
                <a:effectLst/>
              </a:rPr>
              <a:t>newPtr</a:t>
            </a:r>
            <a:r>
              <a:rPr lang="en-US" altLang="en-US" sz="4000" dirty="0" smtClean="0">
                <a:solidFill>
                  <a:srgbClr val="0000FF"/>
                </a:solidFill>
                <a:effectLst/>
              </a:rPr>
              <a:t> );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6137721" y="5937274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/>
              </a:rPr>
              <a:t>A Simple </a:t>
            </a:r>
            <a:r>
              <a:rPr lang="en-US" sz="4000" dirty="0" err="1" smtClean="0">
                <a:solidFill>
                  <a:srgbClr val="0000FF"/>
                </a:solidFill>
                <a:effectLst/>
              </a:rPr>
              <a:t>malloc</a:t>
            </a:r>
            <a:r>
              <a:rPr lang="en-US" sz="4000" dirty="0" smtClean="0">
                <a:effectLst/>
              </a:rPr>
              <a:t> Example</a:t>
            </a: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323850" y="981075"/>
            <a:ext cx="8064500" cy="5327650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en-US" sz="2000"/>
              <a:t>int main ()</a:t>
            </a:r>
          </a:p>
          <a:p>
            <a:pPr algn="l"/>
            <a:r>
              <a:rPr lang="en-US" altLang="en-US" sz="2000"/>
              <a:t>{</a:t>
            </a:r>
          </a:p>
          <a:p>
            <a:pPr algn="l"/>
            <a:r>
              <a:rPr lang="en-US" altLang="en-US" sz="2000"/>
              <a:t>  int x = 11;</a:t>
            </a:r>
          </a:p>
          <a:p>
            <a:pPr algn="l"/>
            <a:r>
              <a:rPr lang="en-US" altLang="en-US" sz="2000"/>
              <a:t>  int *pptr, *qptr;</a:t>
            </a:r>
          </a:p>
          <a:p>
            <a:pPr algn="l"/>
            <a:endParaRPr lang="en-US" altLang="en-US" sz="2000"/>
          </a:p>
          <a:p>
            <a:pPr algn="l"/>
            <a:r>
              <a:rPr lang="en-US" altLang="en-US" sz="2000"/>
              <a:t>  pptr = (int *) malloc(sizeof (int));</a:t>
            </a:r>
          </a:p>
          <a:p>
            <a:pPr algn="l"/>
            <a:r>
              <a:rPr lang="en-US" altLang="en-US" sz="2000"/>
              <a:t>  *pptr = 66;</a:t>
            </a:r>
          </a:p>
          <a:p>
            <a:pPr algn="l"/>
            <a:r>
              <a:rPr lang="en-US" altLang="en-US" sz="2000"/>
              <a:t>  qptr = pptr;</a:t>
            </a:r>
          </a:p>
          <a:p>
            <a:pPr algn="l"/>
            <a:r>
              <a:rPr lang="en-US" altLang="en-US" sz="2000"/>
              <a:t>  printf ("%d %d %d\n", x, *pptr, *qptr);</a:t>
            </a:r>
          </a:p>
          <a:p>
            <a:pPr algn="l"/>
            <a:r>
              <a:rPr lang="en-US" altLang="en-US" sz="2000"/>
              <a:t>  x = 77;</a:t>
            </a:r>
          </a:p>
          <a:p>
            <a:pPr algn="l"/>
            <a:r>
              <a:rPr lang="en-US" altLang="en-US" sz="2000"/>
              <a:t>  *qptr = x + 11;</a:t>
            </a:r>
          </a:p>
          <a:p>
            <a:pPr algn="l"/>
            <a:r>
              <a:rPr lang="en-US" altLang="en-US" sz="2000"/>
              <a:t>  printf ("%d %d %d\n", x, *pptr, *qptr);</a:t>
            </a:r>
          </a:p>
          <a:p>
            <a:pPr algn="l"/>
            <a:r>
              <a:rPr lang="en-US" altLang="en-US" sz="2000"/>
              <a:t>  pptr = (int *) malloc(sizeof (int));</a:t>
            </a:r>
          </a:p>
          <a:p>
            <a:pPr algn="l"/>
            <a:r>
              <a:rPr lang="en-US" altLang="en-US" sz="2000"/>
              <a:t>  *pptr = 99;</a:t>
            </a:r>
          </a:p>
          <a:p>
            <a:pPr algn="l"/>
            <a:r>
              <a:rPr lang="en-US" altLang="en-US" sz="2000"/>
              <a:t>  printf ("%d %d %d\n", x, *pptr, *qptr);</a:t>
            </a:r>
          </a:p>
          <a:p>
            <a:pPr algn="l"/>
            <a:r>
              <a:rPr lang="en-US" altLang="en-US" sz="2000"/>
              <a:t>  return 0;</a:t>
            </a:r>
          </a:p>
          <a:p>
            <a:pPr algn="l"/>
            <a:r>
              <a:rPr lang="en-US" altLang="en-US" sz="2000"/>
              <a:t>}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5435600" y="1125538"/>
            <a:ext cx="2735263" cy="1700212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en-US" sz="2000" b="1"/>
              <a:t>$</a:t>
            </a:r>
            <a:r>
              <a:rPr lang="fi-FI" altLang="en-US" b="1"/>
              <a:t>./malloc</a:t>
            </a:r>
          </a:p>
          <a:p>
            <a:pPr algn="l"/>
            <a:r>
              <a:rPr lang="fi-FI" altLang="en-US" b="1"/>
              <a:t>11 66 66</a:t>
            </a:r>
          </a:p>
          <a:p>
            <a:pPr algn="l"/>
            <a:r>
              <a:rPr lang="fi-FI" altLang="en-US" b="1"/>
              <a:t>77 88 88</a:t>
            </a:r>
          </a:p>
          <a:p>
            <a:pPr algn="l"/>
            <a:r>
              <a:rPr lang="fi-FI" altLang="en-US" b="1"/>
              <a:t>77 99 88</a:t>
            </a:r>
          </a:p>
          <a:p>
            <a:pPr algn="l"/>
            <a:endParaRPr lang="en-US" altLang="en-US" sz="2000" b="1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/>
              </a:rPr>
              <a:t>A Simple </a:t>
            </a:r>
            <a:r>
              <a:rPr lang="en-US" sz="4000" dirty="0" smtClean="0">
                <a:solidFill>
                  <a:srgbClr val="0000FF"/>
                </a:solidFill>
                <a:effectLst/>
              </a:rPr>
              <a:t>free</a:t>
            </a:r>
            <a:r>
              <a:rPr lang="en-US" sz="4000" dirty="0" smtClean="0">
                <a:effectLst/>
              </a:rPr>
              <a:t> Example</a:t>
            </a:r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323850" y="946686"/>
            <a:ext cx="8064500" cy="5327650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en-US" sz="1600"/>
              <a:t>int main ()</a:t>
            </a:r>
          </a:p>
          <a:p>
            <a:pPr algn="l"/>
            <a:r>
              <a:rPr lang="en-US" altLang="en-US" sz="1600"/>
              <a:t>{</a:t>
            </a:r>
          </a:p>
          <a:p>
            <a:pPr algn="l"/>
            <a:r>
              <a:rPr lang="en-US" altLang="en-US" sz="1600"/>
              <a:t>  int x = 11;</a:t>
            </a:r>
          </a:p>
          <a:p>
            <a:pPr algn="l"/>
            <a:r>
              <a:rPr lang="en-US" altLang="en-US" sz="1600"/>
              <a:t>  int *pptr, *qptr;</a:t>
            </a:r>
          </a:p>
          <a:p>
            <a:pPr algn="l"/>
            <a:r>
              <a:rPr lang="en-US" altLang="en-US" sz="1600"/>
              <a:t>  pptr = (int *) malloc(sizeof (int));</a:t>
            </a:r>
          </a:p>
          <a:p>
            <a:pPr algn="l"/>
            <a:r>
              <a:rPr lang="en-US" altLang="en-US" sz="1600"/>
              <a:t>  *pptr = 66;</a:t>
            </a:r>
          </a:p>
          <a:p>
            <a:pPr algn="l"/>
            <a:r>
              <a:rPr lang="en-US" altLang="en-US" sz="1600"/>
              <a:t>  qptr = (int *) malloc(sizeof (int));</a:t>
            </a:r>
          </a:p>
          <a:p>
            <a:pPr algn="l"/>
            <a:r>
              <a:rPr lang="en-US" altLang="en-US" sz="1600"/>
              <a:t>  *qptr = 55;</a:t>
            </a:r>
          </a:p>
          <a:p>
            <a:pPr algn="l"/>
            <a:r>
              <a:rPr lang="en-US" altLang="en-US" sz="1600"/>
              <a:t>  printf ("%d %d %d\n", x, *pptr, *qptr);</a:t>
            </a:r>
          </a:p>
          <a:p>
            <a:pPr algn="l"/>
            <a:r>
              <a:rPr lang="en-US" altLang="en-US" sz="1600"/>
              <a:t>  free(pptr);</a:t>
            </a:r>
          </a:p>
          <a:p>
            <a:pPr algn="l"/>
            <a:r>
              <a:rPr lang="en-US" altLang="en-US" sz="1600"/>
              <a:t>  x = 77;</a:t>
            </a:r>
          </a:p>
          <a:p>
            <a:pPr algn="l"/>
            <a:r>
              <a:rPr lang="en-US" altLang="en-US" sz="1600"/>
              <a:t>  pptr = qptr;</a:t>
            </a:r>
          </a:p>
          <a:p>
            <a:pPr algn="l"/>
            <a:r>
              <a:rPr lang="en-US" altLang="en-US" sz="1600"/>
              <a:t>  qptr = (int *) malloc(sizeof (int));</a:t>
            </a:r>
          </a:p>
          <a:p>
            <a:pPr algn="l"/>
            <a:r>
              <a:rPr lang="en-US" altLang="en-US" sz="1600"/>
              <a:t>  *qptr = x + 11;</a:t>
            </a:r>
          </a:p>
          <a:p>
            <a:pPr algn="l"/>
            <a:r>
              <a:rPr lang="en-US" altLang="en-US" sz="1600"/>
              <a:t>  printf ("%d %d %d\n", x, *pptr, *qptr);</a:t>
            </a:r>
          </a:p>
          <a:p>
            <a:pPr algn="l"/>
            <a:r>
              <a:rPr lang="en-US" altLang="en-US" sz="1600"/>
              <a:t>  pptr = (int *) malloc(sizeof (int));</a:t>
            </a:r>
          </a:p>
          <a:p>
            <a:pPr algn="l"/>
            <a:r>
              <a:rPr lang="en-US" altLang="en-US" sz="1600"/>
              <a:t>  *pptr = 99;</a:t>
            </a:r>
          </a:p>
          <a:p>
            <a:pPr algn="l"/>
            <a:r>
              <a:rPr lang="en-US" altLang="en-US" sz="1600"/>
              <a:t>  printf ("%d %d %d\n", x, *pptr, *qptr);</a:t>
            </a:r>
          </a:p>
          <a:p>
            <a:pPr algn="l"/>
            <a:r>
              <a:rPr lang="en-US" altLang="en-US" sz="1600"/>
              <a:t>  free(qptr);</a:t>
            </a:r>
          </a:p>
          <a:p>
            <a:pPr algn="l"/>
            <a:r>
              <a:rPr lang="en-US" altLang="en-US" sz="1600"/>
              <a:t>  printf ("%d %d %d\n", x, *pptr, *qptr);</a:t>
            </a:r>
          </a:p>
          <a:p>
            <a:pPr algn="l"/>
            <a:r>
              <a:rPr lang="en-US" altLang="en-US" sz="1600"/>
              <a:t>  return 0;</a:t>
            </a:r>
          </a:p>
          <a:p>
            <a:pPr algn="l"/>
            <a:r>
              <a:rPr lang="en-US" altLang="en-US" sz="1600"/>
              <a:t>}</a:t>
            </a:r>
            <a:endParaRPr lang="en-US" altLang="en-US" sz="200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5292725" y="1125538"/>
            <a:ext cx="2878138" cy="201612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en-US" b="1"/>
              <a:t>./free</a:t>
            </a:r>
          </a:p>
          <a:p>
            <a:pPr algn="l"/>
            <a:r>
              <a:rPr lang="en-US" altLang="en-US" b="1"/>
              <a:t>11 66 55</a:t>
            </a:r>
          </a:p>
          <a:p>
            <a:pPr algn="l"/>
            <a:r>
              <a:rPr lang="en-US" altLang="en-US" b="1"/>
              <a:t>77 55 88</a:t>
            </a:r>
          </a:p>
          <a:p>
            <a:pPr algn="l"/>
            <a:r>
              <a:rPr lang="en-US" altLang="en-US" b="1"/>
              <a:t>77 99 88</a:t>
            </a:r>
          </a:p>
          <a:p>
            <a:pPr algn="l"/>
            <a:r>
              <a:rPr lang="en-US" altLang="en-US" b="1"/>
              <a:t>77 99 0</a:t>
            </a:r>
            <a:endParaRPr lang="en-US" altLang="en-US" sz="2000" b="1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</a:t>
            </a:r>
            <a:r>
              <a:rPr lang="en-US" smtClean="0">
                <a:solidFill>
                  <a:srgbClr val="990033"/>
                </a:solidFill>
              </a:rPr>
              <a:t>Introduction to Data Structures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9736F5-7D79-4E7B-B586-BD930B64302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5004048" y="3717032"/>
            <a:ext cx="2304256" cy="576064"/>
          </a:xfrm>
          <a:prstGeom prst="rect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Cannot trust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reed memory!!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 bwMode="auto">
          <a:xfrm flipV="1">
            <a:off x="6156176" y="2996954"/>
            <a:ext cx="288032" cy="720078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4" grpId="0" animBg="1"/>
    </p:bld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5803</TotalTime>
  <Words>2294</Words>
  <Application>Microsoft Office PowerPoint</Application>
  <PresentationFormat>On-screen Show (4:3)</PresentationFormat>
  <Paragraphs>412</Paragraphs>
  <Slides>34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Revised_Master</vt:lpstr>
      <vt:lpstr>Document</vt:lpstr>
      <vt:lpstr> Introduction to Data Structures </vt:lpstr>
      <vt:lpstr>Intro to Data Structures</vt:lpstr>
      <vt:lpstr>Self-Referential Structures</vt:lpstr>
      <vt:lpstr>Fig. 12.1 Self-Referential Structures  Linked Together</vt:lpstr>
      <vt:lpstr>12.3 Dynamic Memory Allocation</vt:lpstr>
      <vt:lpstr>malloc</vt:lpstr>
      <vt:lpstr>free</vt:lpstr>
      <vt:lpstr>A Simple malloc Example</vt:lpstr>
      <vt:lpstr>A Simple free Example</vt:lpstr>
      <vt:lpstr>Linear Lists</vt:lpstr>
      <vt:lpstr>12.4 Linked Lists</vt:lpstr>
      <vt:lpstr>12.4 Linked Lists</vt:lpstr>
      <vt:lpstr>Fig. 12.2 Linked List Graphical Representation </vt:lpstr>
      <vt:lpstr>Fig. 12.5 Inserting a Node in an Ordered List </vt:lpstr>
      <vt:lpstr>Fig. 12.5 Deleting a Node in an Ordered List </vt:lpstr>
      <vt:lpstr>Linked Lists</vt:lpstr>
      <vt:lpstr>Linked List Insertion Example</vt:lpstr>
      <vt:lpstr>Linked List Insertion Example</vt:lpstr>
      <vt:lpstr>Linked List Insertion Example</vt:lpstr>
      <vt:lpstr>Linked List Insertion Example</vt:lpstr>
      <vt:lpstr>Linked List Insertion Example</vt:lpstr>
      <vt:lpstr>Linked List Insertion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 of Intro Data Structures</vt:lpstr>
      <vt:lpstr>Review of Data Structures Seen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206</cp:revision>
  <dcterms:created xsi:type="dcterms:W3CDTF">2004-01-21T20:05:10Z</dcterms:created>
  <dcterms:modified xsi:type="dcterms:W3CDTF">2014-08-21T15:40:24Z</dcterms:modified>
</cp:coreProperties>
</file>