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0"/>
  </p:notesMasterIdLst>
  <p:handoutMasterIdLst>
    <p:handoutMasterId r:id="rId31"/>
  </p:handoutMasterIdLst>
  <p:sldIdLst>
    <p:sldId id="256" r:id="rId2"/>
    <p:sldId id="373" r:id="rId3"/>
    <p:sldId id="375" r:id="rId4"/>
    <p:sldId id="376" r:id="rId5"/>
    <p:sldId id="377" r:id="rId6"/>
    <p:sldId id="378" r:id="rId7"/>
    <p:sldId id="379" r:id="rId8"/>
    <p:sldId id="380" r:id="rId9"/>
    <p:sldId id="381" r:id="rId10"/>
    <p:sldId id="401" r:id="rId11"/>
    <p:sldId id="400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  <p:sldId id="395" r:id="rId26"/>
    <p:sldId id="396" r:id="rId27"/>
    <p:sldId id="398" r:id="rId28"/>
    <p:sldId id="399" r:id="rId29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800000"/>
    <a:srgbClr val="990033"/>
    <a:srgbClr val="003366"/>
    <a:srgbClr val="CC0000"/>
    <a:srgbClr val="33CC33"/>
    <a:srgbClr val="9900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802" autoAdjust="0"/>
  </p:normalViewPr>
  <p:slideViewPr>
    <p:cSldViewPr>
      <p:cViewPr>
        <p:scale>
          <a:sx n="66" d="100"/>
          <a:sy n="66" d="100"/>
        </p:scale>
        <p:origin x="-523" y="10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4EB0DF8-E5FB-47A9-93F2-659F83AB696E}" type="datetime1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FF438D41-2202-40DD-B50C-64195FA9E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77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673EFC3-2CD6-4184-946B-00A348F16381}" type="datetime1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ACA1824-847C-4AF6-AE21-A13835CE8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5869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72293" y="2708920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0596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2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04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0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>
                <a:solidFill>
                  <a:srgbClr val="990033"/>
                </a:solidFill>
              </a:rPr>
              <a:t>Arrays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3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6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93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1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9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50C55EAC-BCC0-4555-954E-9E6AF47378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0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08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34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195" name="Picture 3" descr="Picture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410325"/>
            <a:ext cx="511333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Systems Programming     Arrays</a:t>
            </a: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AFB20629-3FA9-44A5-A1E0-964ABF13E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064" y="1844824"/>
            <a:ext cx="8280400" cy="3096344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Arrays</a:t>
            </a:r>
            <a: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203848" y="5949081"/>
            <a:ext cx="5711552" cy="576263"/>
          </a:xfrm>
          <a:prstGeom prst="rect">
            <a:avLst/>
          </a:prstGeom>
        </p:spPr>
        <p:txBody>
          <a:bodyPr/>
          <a:lstStyle/>
          <a:p>
            <a:pPr marL="225425" indent="-225425">
              <a:spcBef>
                <a:spcPct val="20000"/>
              </a:spcBef>
              <a:buClr>
                <a:schemeClr val="tx1"/>
              </a:buClr>
              <a:buSzPct val="50000"/>
              <a:defRPr/>
            </a:pPr>
            <a:r>
              <a:rPr lang="en-US" b="1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Systems </a:t>
            </a:r>
            <a:r>
              <a:rPr lang="en-US" b="1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Programming Concepts</a:t>
            </a:r>
            <a:endParaRPr lang="en-US" b="1" kern="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" descr="chtp7_06_Page_12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09" y="1124744"/>
            <a:ext cx="8766579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721496" y="5891808"/>
            <a:ext cx="6387008" cy="417512"/>
          </a:xfrm>
        </p:spPr>
        <p:txBody>
          <a:bodyPr/>
          <a:lstStyle/>
          <a:p>
            <a:pPr>
              <a:defRPr/>
            </a:pPr>
            <a:r>
              <a:rPr lang="en-US" dirty="0"/>
              <a:t>©1992-2013 by Pearson Education, Inc. All Rights Reserved.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2734" y="44450"/>
            <a:ext cx="8567738" cy="792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Fig. 6.5 Array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</a:t>
            </a:r>
            <a:r>
              <a:rPr 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[new]</a:t>
            </a:r>
            <a:endParaRPr lang="en-US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619250" y="6410325"/>
            <a:ext cx="5113338" cy="4032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6" name="Slide Number Placeholder 6"/>
          <p:cNvSpPr txBox="1">
            <a:spLocks/>
          </p:cNvSpPr>
          <p:nvPr/>
        </p:nvSpPr>
        <p:spPr bwMode="auto">
          <a:xfrm>
            <a:off x="8194675" y="6440488"/>
            <a:ext cx="91440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50C55EAC-BCC0-4555-954E-9E6AF47378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51920" y="3140968"/>
            <a:ext cx="5257155" cy="338554"/>
          </a:xfrm>
          <a:prstGeom prst="rect">
            <a:avLst/>
          </a:prstGeom>
          <a:solidFill>
            <a:srgbClr val="F0F7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sz="1600" b="1" dirty="0" err="1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s</a:t>
            </a:r>
            <a:r>
              <a:rPr lang="en-US" sz="1600" b="1" dirty="0" err="1" smtClean="0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ize_t</a:t>
            </a:r>
            <a:r>
              <a:rPr lang="en-US" sz="1600" b="1" dirty="0" smtClean="0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 type is shorthand for unsigned </a:t>
            </a:r>
            <a:r>
              <a:rPr lang="en-US" sz="1600" b="1" dirty="0" err="1" smtClean="0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int</a:t>
            </a:r>
            <a:endParaRPr lang="en-US" sz="1600" b="1" dirty="0">
              <a:solidFill>
                <a:srgbClr val="990033"/>
              </a:solidFill>
              <a:latin typeface="Courier New" pitchFamily="49" charset="0"/>
              <a:ea typeface="Times New Roman" pitchFamily="18" charset="0"/>
              <a:cs typeface="AGaramond" pitchFamily="18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2915816" y="3284984"/>
            <a:ext cx="936104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99335" y="4788441"/>
            <a:ext cx="4165153" cy="584775"/>
          </a:xfrm>
          <a:prstGeom prst="rect">
            <a:avLst/>
          </a:prstGeom>
          <a:solidFill>
            <a:srgbClr val="F0F7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sz="1600" b="1" dirty="0" err="1" smtClean="0">
                <a:solidFill>
                  <a:srgbClr val="990033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printf</a:t>
            </a:r>
            <a:r>
              <a:rPr lang="en-US" sz="1600" b="1" dirty="0" smtClean="0">
                <a:solidFill>
                  <a:srgbClr val="990033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also needs to indicate unsigned </a:t>
            </a:r>
            <a:r>
              <a:rPr lang="en-US" sz="1600" b="1" dirty="0" err="1" smtClean="0">
                <a:solidFill>
                  <a:srgbClr val="990033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int</a:t>
            </a:r>
            <a:endParaRPr lang="en-US" sz="1600" b="1" dirty="0">
              <a:solidFill>
                <a:srgbClr val="990033"/>
              </a:solidFill>
              <a:latin typeface="Courier New" panose="02070309020205020404" pitchFamily="49" charset="0"/>
              <a:ea typeface="Times New Roman" pitchFamily="18" charset="0"/>
              <a:cs typeface="Courier New" panose="02070309020205020404" pitchFamily="49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 flipV="1">
            <a:off x="2483767" y="4941168"/>
            <a:ext cx="2315567" cy="157663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5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 descr="chtp7_06_Page_13"/>
          <p:cNvPicPr>
            <a:picLocks noGrp="1" noChangeAspect="1"/>
          </p:cNvPicPr>
          <p:nvPr isPhoto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81227"/>
            <a:ext cx="8136904" cy="494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721496" y="5963816"/>
            <a:ext cx="6387008" cy="417512"/>
          </a:xfrm>
        </p:spPr>
        <p:txBody>
          <a:bodyPr/>
          <a:lstStyle/>
          <a:p>
            <a:pPr>
              <a:defRPr/>
            </a:pPr>
            <a:r>
              <a:rPr lang="en-US" dirty="0"/>
              <a:t>©1992-2013 by Pearson Education, Inc. All Rights Reserved.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2734" y="44450"/>
            <a:ext cx="8567738" cy="792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Fig. 6.5 Array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</a:t>
            </a:r>
            <a:r>
              <a:rPr 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[new]</a:t>
            </a:r>
            <a:endParaRPr lang="en-US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619250" y="6410325"/>
            <a:ext cx="5113338" cy="4032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7" name="Slide Number Placeholder 6"/>
          <p:cNvSpPr txBox="1">
            <a:spLocks/>
          </p:cNvSpPr>
          <p:nvPr/>
        </p:nvSpPr>
        <p:spPr bwMode="auto">
          <a:xfrm>
            <a:off x="8194675" y="6440488"/>
            <a:ext cx="91440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50C55EAC-BCC0-4555-954E-9E6AF47378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5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Arrays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sz="3600" dirty="0" smtClean="0">
              <a:solidFill>
                <a:srgbClr val="CC0000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3600" dirty="0" smtClean="0">
                <a:effectLst/>
              </a:rPr>
              <a:t>Arrays are </a:t>
            </a:r>
            <a:r>
              <a:rPr lang="en-US" sz="3600" dirty="0" smtClean="0">
                <a:solidFill>
                  <a:srgbClr val="800000"/>
                </a:solidFill>
                <a:effectLst/>
              </a:rPr>
              <a:t>dangerous</a:t>
            </a:r>
            <a:r>
              <a:rPr lang="en-US" dirty="0" smtClean="0">
                <a:solidFill>
                  <a:srgbClr val="800000"/>
                </a:solidFill>
                <a:effectLst/>
              </a:rPr>
              <a:t> in C </a:t>
            </a:r>
            <a:r>
              <a:rPr lang="en-US" dirty="0" smtClean="0">
                <a:effectLst/>
              </a:rPr>
              <a:t>because:</a:t>
            </a:r>
          </a:p>
          <a:p>
            <a:pPr algn="ctr">
              <a:buFont typeface="Wingdings" pitchFamily="2" charset="2"/>
              <a:buNone/>
            </a:pP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There is no default initialization.</a:t>
            </a:r>
          </a:p>
          <a:p>
            <a:pPr lvl="1"/>
            <a:r>
              <a:rPr lang="en-US" dirty="0" smtClean="0">
                <a:effectLst/>
              </a:rPr>
              <a:t>There is no bounds checking for subscripts out-of-range.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Arrays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‘Scary’ Out-of-Range Example</a:t>
            </a:r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-36512" y="1052513"/>
            <a:ext cx="5627688" cy="5256212"/>
          </a:xfrm>
          <a:solidFill>
            <a:srgbClr val="66FFFF"/>
          </a:solidFill>
          <a:ln w="25400" algn="ctr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/* Bizarre Example of subscripting out of range */</a:t>
            </a:r>
          </a:p>
          <a:p>
            <a:pPr>
              <a:lnSpc>
                <a:spcPct val="80000"/>
              </a:lnSpc>
            </a:pPr>
            <a:r>
              <a:rPr lang="en-US" sz="1600" dirty="0" err="1" smtClean="0">
                <a:effectLst/>
              </a:rPr>
              <a:t>int</a:t>
            </a:r>
            <a:r>
              <a:rPr lang="en-US" sz="1600" dirty="0" smtClean="0">
                <a:effectLst/>
              </a:rPr>
              <a:t> main 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</a:t>
            </a:r>
            <a:r>
              <a:rPr lang="en-US" sz="1600" dirty="0" err="1" smtClean="0">
                <a:effectLst/>
              </a:rPr>
              <a:t>int</a:t>
            </a:r>
            <a:r>
              <a:rPr lang="en-US" sz="1600" dirty="0" smtClean="0">
                <a:effectLst/>
              </a:rPr>
              <a:t> i, m , n, j;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</a:t>
            </a:r>
            <a:r>
              <a:rPr lang="en-US" sz="1600" dirty="0" err="1" smtClean="0">
                <a:effectLst/>
              </a:rPr>
              <a:t>int</a:t>
            </a:r>
            <a:r>
              <a:rPr lang="en-US" sz="1600" dirty="0" smtClean="0">
                <a:effectLst/>
              </a:rPr>
              <a:t> a[100], k, p;</a:t>
            </a:r>
          </a:p>
          <a:p>
            <a:pPr>
              <a:lnSpc>
                <a:spcPct val="80000"/>
              </a:lnSpc>
            </a:pPr>
            <a:endParaRPr lang="en-US" sz="16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j = 77; k = 88; p = 99;</a:t>
            </a:r>
          </a:p>
          <a:p>
            <a:pPr>
              <a:lnSpc>
                <a:spcPct val="80000"/>
              </a:lnSpc>
            </a:pPr>
            <a:endParaRPr lang="en-US" sz="16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for (i= -1; i&lt;=103; i++)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   a[i] = 2*i;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   if (i &gt; 98) </a:t>
            </a:r>
            <a:r>
              <a:rPr lang="en-US" sz="1600" dirty="0" err="1" smtClean="0">
                <a:effectLst/>
              </a:rPr>
              <a:t>printf</a:t>
            </a:r>
            <a:r>
              <a:rPr lang="en-US" sz="1600" dirty="0" smtClean="0">
                <a:effectLst/>
              </a:rPr>
              <a:t>("i =%d, a[i] = %d\n", i, a[i]);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</a:t>
            </a:r>
            <a:r>
              <a:rPr lang="en-US" sz="1600" dirty="0" err="1" smtClean="0">
                <a:effectLst/>
              </a:rPr>
              <a:t>printf</a:t>
            </a:r>
            <a:r>
              <a:rPr lang="en-US" sz="1600" dirty="0" smtClean="0">
                <a:effectLst/>
              </a:rPr>
              <a:t>("j = %d, n = %d, m = %d, i = %d, k = %d, p = %d\n",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       j, n, m, i, k, p);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</a:t>
            </a:r>
            <a:r>
              <a:rPr lang="en-US" sz="1600" dirty="0" err="1" smtClean="0">
                <a:effectLst/>
              </a:rPr>
              <a:t>printf</a:t>
            </a:r>
            <a:r>
              <a:rPr lang="en-US" sz="1600" dirty="0" smtClean="0">
                <a:effectLst/>
              </a:rPr>
              <a:t>("%d %d %d %d %u\n",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    a[-1], a[99], a[100], a[102], a[i]);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>
              <a:effectLst/>
            </a:endParaRPr>
          </a:p>
        </p:txBody>
      </p:sp>
      <p:graphicFrame>
        <p:nvGraphicFramePr>
          <p:cNvPr id="36966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666099"/>
              </p:ext>
            </p:extLst>
          </p:nvPr>
        </p:nvGraphicFramePr>
        <p:xfrm>
          <a:off x="8100392" y="1052513"/>
          <a:ext cx="717748" cy="3596464"/>
        </p:xfrm>
        <a:graphic>
          <a:graphicData uri="http://schemas.openxmlformats.org/drawingml/2006/table">
            <a:tbl>
              <a:tblPr/>
              <a:tblGrid>
                <a:gridCol w="717748"/>
              </a:tblGrid>
              <a:tr h="3221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1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-2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1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198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1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1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202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1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204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1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206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54" name="Rectangle 90"/>
          <p:cNvSpPr>
            <a:spLocks noChangeArrowheads="1"/>
          </p:cNvSpPr>
          <p:nvPr/>
        </p:nvSpPr>
        <p:spPr bwMode="auto">
          <a:xfrm>
            <a:off x="4355976" y="4725144"/>
            <a:ext cx="4752528" cy="1699568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400" b="1" dirty="0"/>
              <a:t>i =99, a[i] = 198</a:t>
            </a:r>
          </a:p>
          <a:p>
            <a:pPr algn="l"/>
            <a:r>
              <a:rPr lang="en-US" sz="1400" b="1" dirty="0"/>
              <a:t>i =100, a[i] = 200</a:t>
            </a:r>
          </a:p>
          <a:p>
            <a:pPr algn="l"/>
            <a:r>
              <a:rPr lang="en-US" sz="1400" b="1" dirty="0"/>
              <a:t>i =101, a[i] = 202</a:t>
            </a:r>
          </a:p>
          <a:p>
            <a:pPr algn="l"/>
            <a:r>
              <a:rPr lang="en-US" sz="1400" b="1" dirty="0"/>
              <a:t>i =102, a[i] = 204</a:t>
            </a:r>
          </a:p>
          <a:p>
            <a:pPr algn="l"/>
            <a:r>
              <a:rPr lang="en-US" sz="1400" b="1" dirty="0"/>
              <a:t>i =206, a[i] = 15</a:t>
            </a:r>
          </a:p>
          <a:p>
            <a:pPr algn="l"/>
            <a:r>
              <a:rPr lang="en-US" sz="1400" b="1" dirty="0"/>
              <a:t>j = 200, n = 202, m = 204, i = 207, k = -2, p = 99</a:t>
            </a:r>
          </a:p>
          <a:p>
            <a:pPr algn="l"/>
            <a:r>
              <a:rPr lang="en-US" sz="1400" b="1" dirty="0"/>
              <a:t>-2 198 200 204 3220526203</a:t>
            </a:r>
          </a:p>
        </p:txBody>
      </p:sp>
      <p:sp>
        <p:nvSpPr>
          <p:cNvPr id="36967" name="Oval 103"/>
          <p:cNvSpPr>
            <a:spLocks noChangeArrowheads="1"/>
          </p:cNvSpPr>
          <p:nvPr/>
        </p:nvSpPr>
        <p:spPr bwMode="auto">
          <a:xfrm>
            <a:off x="0" y="1628775"/>
            <a:ext cx="2195513" cy="863600"/>
          </a:xfrm>
          <a:prstGeom prst="ellipse">
            <a:avLst/>
          </a:prstGeom>
          <a:noFill/>
          <a:ln w="31750" algn="ctr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Arrays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6227763" y="1052513"/>
            <a:ext cx="1658937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000" dirty="0"/>
              <a:t>p  a[-2]</a:t>
            </a:r>
          </a:p>
          <a:p>
            <a:r>
              <a:rPr lang="en-US" sz="2000" dirty="0"/>
              <a:t>k  a[-1]</a:t>
            </a:r>
          </a:p>
          <a:p>
            <a:r>
              <a:rPr lang="en-US" sz="2000" dirty="0"/>
              <a:t>   a[0]</a:t>
            </a:r>
          </a:p>
          <a:p>
            <a:r>
              <a:rPr lang="en-US" sz="2000" dirty="0"/>
              <a:t>   a[1]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  a[99]</a:t>
            </a:r>
          </a:p>
          <a:p>
            <a:r>
              <a:rPr lang="en-US" sz="2000" dirty="0"/>
              <a:t>j   a[100]</a:t>
            </a:r>
          </a:p>
          <a:p>
            <a:r>
              <a:rPr lang="en-US" sz="2000" dirty="0"/>
              <a:t>n  a[101]</a:t>
            </a:r>
          </a:p>
          <a:p>
            <a:r>
              <a:rPr lang="en-US" sz="2000" dirty="0"/>
              <a:t>m  a[102]</a:t>
            </a:r>
          </a:p>
          <a:p>
            <a:r>
              <a:rPr lang="en-US" sz="2000" dirty="0"/>
              <a:t>i   a[103]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6227763" y="1844824"/>
            <a:ext cx="1658937" cy="0"/>
          </a:xfrm>
          <a:prstGeom prst="line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300192" y="3356992"/>
            <a:ext cx="1658937" cy="0"/>
          </a:xfrm>
          <a:prstGeom prst="line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954" grpId="0" animBg="1"/>
      <p:bldP spid="3696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8964613" cy="792163"/>
          </a:xfrm>
        </p:spPr>
        <p:txBody>
          <a:bodyPr/>
          <a:lstStyle/>
          <a:p>
            <a:pPr>
              <a:defRPr/>
            </a:pPr>
            <a:r>
              <a:rPr lang="en-US" smtClean="0"/>
              <a:t>6.5 Passing Arrays to Functions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500" dirty="0" smtClean="0">
                <a:effectLst/>
              </a:rPr>
              <a:t>To pass an array argument to a function, specify the name of the array without any brackets.</a:t>
            </a:r>
          </a:p>
          <a:p>
            <a:pPr>
              <a:defRPr/>
            </a:pPr>
            <a:r>
              <a:rPr lang="en-US" sz="2400" dirty="0" smtClean="0">
                <a:effectLst/>
              </a:rPr>
              <a:t>The array size is usually passed to the function.</a:t>
            </a:r>
          </a:p>
          <a:p>
            <a:pPr>
              <a:defRPr/>
            </a:pPr>
            <a:endParaRPr lang="en-US" sz="2500" dirty="0" smtClean="0">
              <a:effectLst/>
            </a:endParaRPr>
          </a:p>
          <a:p>
            <a:pPr lvl="3">
              <a:buFontTx/>
              <a:buNone/>
              <a:defRPr/>
            </a:pP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int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myArray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[ 24 ];</a:t>
            </a:r>
          </a:p>
          <a:p>
            <a:pPr lvl="3">
              <a:buFontTx/>
              <a:buNone/>
              <a:defRPr/>
            </a:pP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myFunction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myArray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 24 );</a:t>
            </a:r>
          </a:p>
          <a:p>
            <a:pPr>
              <a:defRPr/>
            </a:pPr>
            <a:endParaRPr lang="en-US" sz="1800" dirty="0" smtClean="0">
              <a:solidFill>
                <a:srgbClr val="0000FF"/>
              </a:solidFill>
              <a:effectLst/>
            </a:endParaRPr>
          </a:p>
          <a:p>
            <a:pPr>
              <a:defRPr/>
            </a:pPr>
            <a:r>
              <a:rPr lang="en-US" sz="2500" dirty="0" smtClean="0">
                <a:effectLst/>
              </a:rPr>
              <a:t>Arrays are passed </a:t>
            </a:r>
            <a:r>
              <a:rPr lang="en-US" sz="25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by-reference</a:t>
            </a:r>
            <a:r>
              <a:rPr lang="en-US" sz="2500" dirty="0" smtClean="0">
                <a:effectLst/>
              </a:rPr>
              <a:t>. </a:t>
            </a:r>
          </a:p>
          <a:p>
            <a:pPr lvl="1">
              <a:defRPr/>
            </a:pPr>
            <a:r>
              <a:rPr lang="en-US" sz="2100" dirty="0" smtClean="0">
                <a:effectLst/>
              </a:rPr>
              <a:t>The name of the array is associated with the </a:t>
            </a:r>
            <a:r>
              <a:rPr lang="en-US" sz="2100" dirty="0" smtClean="0">
                <a:solidFill>
                  <a:srgbClr val="008000"/>
                </a:solidFill>
                <a:effectLst/>
              </a:rPr>
              <a:t>address of the first array element</a:t>
            </a:r>
            <a:r>
              <a:rPr lang="en-US" sz="2100" dirty="0" smtClean="0">
                <a:effectLst/>
              </a:rPr>
              <a:t>.</a:t>
            </a:r>
          </a:p>
          <a:p>
            <a:pPr lvl="1">
              <a:defRPr/>
            </a:pPr>
            <a:r>
              <a:rPr lang="en-US" sz="2100" dirty="0" smtClean="0">
                <a:effectLst/>
              </a:rPr>
              <a:t>The function knows where the array is stored and it can m</a:t>
            </a:r>
            <a:r>
              <a:rPr lang="en-US" sz="2000" dirty="0" smtClean="0">
                <a:effectLst/>
              </a:rPr>
              <a:t>odify the original memory locations.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6137275" y="593725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Arrays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pPr>
              <a:defRPr/>
            </a:pPr>
            <a:r>
              <a:rPr lang="en-US" smtClean="0"/>
              <a:t>6.5 Passing Arrays to Functions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800600"/>
          </a:xfrm>
        </p:spPr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Individual array elements</a:t>
            </a:r>
            <a:r>
              <a:rPr lang="en-US" sz="2800" smtClean="0">
                <a:effectLst/>
              </a:rPr>
              <a:t> </a:t>
            </a:r>
          </a:p>
          <a:p>
            <a:pPr lvl="1">
              <a:defRPr/>
            </a:pPr>
            <a:r>
              <a:rPr lang="en-US" sz="2500" smtClean="0">
                <a:effectLst/>
              </a:rPr>
              <a:t>Are passed </a:t>
            </a:r>
            <a:r>
              <a:rPr lang="en-US" sz="25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value</a:t>
            </a:r>
            <a:r>
              <a:rPr lang="en-US" sz="2500" smtClean="0">
                <a:effectLst/>
              </a:rPr>
              <a:t>.</a:t>
            </a:r>
            <a:endParaRPr lang="en-US" sz="2500" smtClean="0">
              <a:solidFill>
                <a:srgbClr val="990033"/>
              </a:solidFill>
              <a:effectLst/>
            </a:endParaRPr>
          </a:p>
          <a:p>
            <a:pPr lvl="1">
              <a:defRPr/>
            </a:pPr>
            <a:r>
              <a:rPr lang="en-US" sz="2500" smtClean="0">
                <a:effectLst/>
              </a:rPr>
              <a:t>Pass the subscripted name (i.e.,</a:t>
            </a:r>
            <a:r>
              <a:rPr lang="en-US" sz="2500" smtClean="0">
                <a:solidFill>
                  <a:srgbClr val="990033"/>
                </a:solidFill>
                <a:effectLst/>
              </a:rPr>
              <a:t> </a:t>
            </a:r>
            <a:r>
              <a:rPr lang="en-US" sz="22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myArray[</a:t>
            </a:r>
            <a:r>
              <a:rPr lang="en-US" sz="22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2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3</a:t>
            </a:r>
            <a:r>
              <a:rPr lang="en-US" sz="22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2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]</a:t>
            </a:r>
            <a:r>
              <a:rPr lang="en-US" sz="2200" smtClean="0"/>
              <a:t>)</a:t>
            </a:r>
            <a:r>
              <a:rPr lang="en-US" sz="2500" smtClean="0">
                <a:effectLst/>
              </a:rPr>
              <a:t> to function.</a:t>
            </a:r>
          </a:p>
          <a:p>
            <a:pPr>
              <a:defRPr/>
            </a:pPr>
            <a:r>
              <a:rPr lang="en-US" smtClean="0">
                <a:effectLst/>
              </a:rPr>
              <a:t>Function prototype</a:t>
            </a:r>
          </a:p>
          <a:p>
            <a:pPr lvl="2">
              <a:buFontTx/>
              <a:buNone/>
              <a:defRPr/>
            </a:pPr>
            <a:r>
              <a:rPr lang="en-US" sz="20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void modifyArray( int b[], int arraySize );</a:t>
            </a:r>
          </a:p>
          <a:p>
            <a:pPr lvl="1">
              <a:defRPr/>
            </a:pPr>
            <a:r>
              <a:rPr lang="en-US" smtClean="0">
                <a:effectLst/>
              </a:rPr>
              <a:t>Parameter names are optional in prototype.</a:t>
            </a:r>
          </a:p>
          <a:p>
            <a:pPr lvl="2">
              <a:defRPr/>
            </a:pPr>
            <a:r>
              <a:rPr lang="en-US" sz="20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int b[]</a:t>
            </a:r>
            <a:r>
              <a:rPr lang="en-US" smtClean="0"/>
              <a:t> could be written </a:t>
            </a:r>
            <a:r>
              <a:rPr lang="en-US" sz="20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int []</a:t>
            </a:r>
          </a:p>
          <a:p>
            <a:pPr lvl="2">
              <a:defRPr/>
            </a:pPr>
            <a:r>
              <a:rPr lang="en-US" sz="20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int arraySize</a:t>
            </a:r>
            <a:r>
              <a:rPr lang="en-US" smtClean="0"/>
              <a:t> could be simply </a:t>
            </a:r>
            <a:r>
              <a:rPr lang="en-US" sz="20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int</a:t>
            </a:r>
            <a:endParaRPr lang="en-US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6137275" y="593725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Arrays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Passing Arrays to Functions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effectLst/>
            </a:endParaRP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179388" y="1125538"/>
            <a:ext cx="7850187" cy="4968875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/>
              <a:t>/* Arrays are passed using Call by Reference */</a:t>
            </a:r>
          </a:p>
          <a:p>
            <a:pPr algn="l"/>
            <a:r>
              <a:rPr lang="en-US" sz="1800"/>
              <a:t>#include &lt;math.h&gt;</a:t>
            </a:r>
          </a:p>
          <a:p>
            <a:pPr algn="l"/>
            <a:r>
              <a:rPr lang="en-US" sz="1800"/>
              <a:t>#define SIZE 6</a:t>
            </a:r>
          </a:p>
          <a:p>
            <a:pPr algn="l"/>
            <a:r>
              <a:rPr lang="en-US" sz="1800"/>
              <a:t>void flip (float fray [], int fsize)</a:t>
            </a:r>
          </a:p>
          <a:p>
            <a:pPr algn="l"/>
            <a:r>
              <a:rPr lang="en-US" sz="1800"/>
              <a:t>{</a:t>
            </a:r>
          </a:p>
          <a:p>
            <a:pPr algn="l"/>
            <a:r>
              <a:rPr lang="en-US" sz="1800"/>
              <a:t>  float temp;</a:t>
            </a:r>
          </a:p>
          <a:p>
            <a:pPr algn="l"/>
            <a:r>
              <a:rPr lang="en-US" sz="1800"/>
              <a:t>  int i,j;</a:t>
            </a:r>
          </a:p>
          <a:p>
            <a:pPr algn="l"/>
            <a:endParaRPr lang="en-US" sz="1800"/>
          </a:p>
          <a:p>
            <a:pPr algn="l"/>
            <a:r>
              <a:rPr lang="en-US" sz="1800"/>
              <a:t>  i = fsize - 1;</a:t>
            </a:r>
          </a:p>
          <a:p>
            <a:pPr algn="l"/>
            <a:r>
              <a:rPr lang="en-US" sz="1800"/>
              <a:t>  for (j = 0; j &lt; fsize/2 ; j++)</a:t>
            </a:r>
          </a:p>
          <a:p>
            <a:pPr algn="l"/>
            <a:r>
              <a:rPr lang="en-US" sz="1800"/>
              <a:t>  {</a:t>
            </a:r>
          </a:p>
          <a:p>
            <a:pPr algn="l"/>
            <a:r>
              <a:rPr lang="en-US" sz="1800"/>
              <a:t>    temp = fray[j];</a:t>
            </a:r>
          </a:p>
          <a:p>
            <a:pPr algn="l"/>
            <a:r>
              <a:rPr lang="en-US" sz="1800"/>
              <a:t>    fray[j] = fray[i];</a:t>
            </a:r>
          </a:p>
          <a:p>
            <a:pPr algn="l"/>
            <a:r>
              <a:rPr lang="en-US" sz="1800"/>
              <a:t>    fray[i] = temp;</a:t>
            </a:r>
          </a:p>
          <a:p>
            <a:pPr algn="l"/>
            <a:r>
              <a:rPr lang="en-US" sz="1800"/>
              <a:t>    i--;</a:t>
            </a:r>
          </a:p>
          <a:p>
            <a:pPr algn="l"/>
            <a:r>
              <a:rPr lang="en-US" sz="1800"/>
              <a:t>  }</a:t>
            </a:r>
          </a:p>
          <a:p>
            <a:pPr algn="l"/>
            <a:r>
              <a:rPr lang="en-US" sz="1800"/>
              <a:t>  return;</a:t>
            </a:r>
          </a:p>
          <a:p>
            <a:pPr algn="l"/>
            <a:r>
              <a:rPr lang="en-US" sz="180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Arrays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833" y="44624"/>
            <a:ext cx="8856663" cy="865187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Passing Arrays to Functions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effectLst/>
            </a:endParaRP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107950" y="1053678"/>
            <a:ext cx="8964613" cy="5255642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/>
              <a:t>int main ()</a:t>
            </a:r>
          </a:p>
          <a:p>
            <a:pPr algn="l"/>
            <a:r>
              <a:rPr lang="en-US" sz="1800"/>
              <a:t>{</a:t>
            </a:r>
          </a:p>
          <a:p>
            <a:pPr algn="l"/>
            <a:r>
              <a:rPr lang="en-US" sz="1800"/>
              <a:t>  float var[SIZE];</a:t>
            </a:r>
          </a:p>
          <a:p>
            <a:pPr algn="l"/>
            <a:r>
              <a:rPr lang="en-US" sz="1800"/>
              <a:t>  int i,j;</a:t>
            </a:r>
          </a:p>
          <a:p>
            <a:pPr algn="l"/>
            <a:r>
              <a:rPr lang="en-US" sz="1800"/>
              <a:t>  for (i=0; i &lt; SIZE; i++)</a:t>
            </a:r>
          </a:p>
          <a:p>
            <a:pPr algn="l"/>
            <a:r>
              <a:rPr lang="en-US" sz="1800"/>
              <a:t>  {</a:t>
            </a:r>
          </a:p>
          <a:p>
            <a:pPr algn="l"/>
            <a:r>
              <a:rPr lang="en-US" sz="1800"/>
              <a:t>    var[i] = 1.0/pow (2.0,i);</a:t>
            </a:r>
          </a:p>
          <a:p>
            <a:pPr algn="l"/>
            <a:r>
              <a:rPr lang="en-US" sz="1800"/>
              <a:t>    printf(" %5.3f", var[i]);</a:t>
            </a:r>
          </a:p>
          <a:p>
            <a:pPr algn="l"/>
            <a:r>
              <a:rPr lang="en-US" sz="1800"/>
              <a:t>  }</a:t>
            </a:r>
          </a:p>
          <a:p>
            <a:pPr algn="l"/>
            <a:r>
              <a:rPr lang="en-US" sz="1800"/>
              <a:t>  printf("\n");</a:t>
            </a:r>
          </a:p>
          <a:p>
            <a:pPr algn="l"/>
            <a:endParaRPr lang="en-US" sz="1800"/>
          </a:p>
          <a:p>
            <a:pPr algn="l"/>
            <a:r>
              <a:rPr lang="en-US" sz="1800"/>
              <a:t>  for (j=0; j &lt; 2; j++)</a:t>
            </a:r>
          </a:p>
          <a:p>
            <a:pPr algn="l"/>
            <a:r>
              <a:rPr lang="en-US" sz="1800"/>
              <a:t>  {</a:t>
            </a:r>
          </a:p>
          <a:p>
            <a:pPr algn="l"/>
            <a:r>
              <a:rPr lang="en-US" sz="1800"/>
              <a:t>    flip (var, SIZE);</a:t>
            </a:r>
          </a:p>
          <a:p>
            <a:pPr algn="l"/>
            <a:r>
              <a:rPr lang="en-US" sz="1800"/>
              <a:t>    for (i=0; i &lt; SIZE; i++)</a:t>
            </a:r>
          </a:p>
          <a:p>
            <a:pPr algn="l"/>
            <a:r>
              <a:rPr lang="en-US" sz="1800"/>
              <a:t>      printf(" %5.3f", var[i]);</a:t>
            </a:r>
          </a:p>
          <a:p>
            <a:pPr algn="l"/>
            <a:r>
              <a:rPr lang="en-US" sz="1800"/>
              <a:t>    printf("\n");</a:t>
            </a:r>
          </a:p>
          <a:p>
            <a:pPr algn="l"/>
            <a:r>
              <a:rPr lang="en-US" sz="1800"/>
              <a:t>  }</a:t>
            </a:r>
          </a:p>
          <a:p>
            <a:pPr algn="l"/>
            <a:r>
              <a:rPr lang="en-US" sz="1800"/>
              <a:t>}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600450" y="2160836"/>
            <a:ext cx="5292030" cy="1700212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b="1"/>
              <a:t>$./passray</a:t>
            </a:r>
          </a:p>
          <a:p>
            <a:pPr algn="l"/>
            <a:r>
              <a:rPr lang="en-US" sz="2000" b="1"/>
              <a:t> 1.000 0.500 0.250 0.125 0.062 0.031</a:t>
            </a:r>
          </a:p>
          <a:p>
            <a:pPr algn="l"/>
            <a:r>
              <a:rPr lang="en-US" sz="2000" b="1"/>
              <a:t> 0.031 0.062 0.125 0.250 0.500 1.000</a:t>
            </a:r>
          </a:p>
          <a:p>
            <a:pPr algn="l"/>
            <a:r>
              <a:rPr lang="en-US" sz="2000" b="1"/>
              <a:t> 1.000 0.500 0.250 0.125 0.062 0.031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Arrays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pPr>
              <a:defRPr/>
            </a:pPr>
            <a:r>
              <a:rPr lang="en-US" smtClean="0"/>
              <a:t>6.9 Multiple-Subscripted Arrays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Multiple subscripted arrays 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Tables with rows and columns (</a:t>
            </a: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itchFamily="49" charset="0"/>
              </a:rPr>
              <a:t>m</a:t>
            </a:r>
            <a:r>
              <a:rPr lang="en-US" sz="2400" dirty="0" smtClean="0">
                <a:effectLst/>
              </a:rPr>
              <a:t> by </a:t>
            </a: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itchFamily="49" charset="0"/>
              </a:rPr>
              <a:t>n</a:t>
            </a:r>
            <a:r>
              <a:rPr lang="en-US" sz="2400" dirty="0" smtClean="0">
                <a:effectLst/>
              </a:rPr>
              <a:t> array)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Like matrices: specify row, then column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Initialization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int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 b[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2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][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2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]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=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{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{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1,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2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},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{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3,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4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}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};</a:t>
            </a:r>
            <a:r>
              <a:rPr lang="en-US" sz="2400" b="0" dirty="0" smtClean="0">
                <a:effectLst/>
                <a:latin typeface="Lucida Console" pitchFamily="49" charset="0"/>
              </a:rPr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Initializers </a:t>
            </a:r>
            <a:r>
              <a:rPr lang="en-US" sz="2400" dirty="0" smtClean="0">
                <a:solidFill>
                  <a:srgbClr val="008000"/>
                </a:solidFill>
                <a:effectLst/>
              </a:rPr>
              <a:t>grouped by row </a:t>
            </a:r>
            <a:r>
              <a:rPr lang="en-US" sz="2400" dirty="0" smtClean="0">
                <a:effectLst/>
              </a:rPr>
              <a:t>in braces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If not enough, unspecified elements set to zero</a:t>
            </a:r>
          </a:p>
          <a:p>
            <a:pPr lvl="2">
              <a:lnSpc>
                <a:spcPct val="90000"/>
              </a:lnSpc>
              <a:buFontTx/>
              <a:buNone/>
              <a:defRPr/>
            </a:pP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int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 b[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][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]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=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{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{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},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{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3,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4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}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};</a:t>
            </a:r>
            <a:r>
              <a:rPr lang="en-US" b="0" dirty="0" smtClean="0">
                <a:latin typeface="Lucida Console" pitchFamily="49" charset="0"/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Referencing elements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Specify row, then column</a:t>
            </a:r>
          </a:p>
          <a:p>
            <a:pPr lvl="2">
              <a:lnSpc>
                <a:spcPct val="90000"/>
              </a:lnSpc>
              <a:buFontTx/>
              <a:buNone/>
              <a:defRPr/>
            </a:pP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printf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(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"%d",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b[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0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][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]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);</a:t>
            </a: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6137275" y="593725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Arrays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0"/>
            <a:ext cx="9396413" cy="981075"/>
          </a:xfrm>
          <a:effectLst>
            <a:outerShdw dist="17961" dir="2700000" algn="ctr" rotWithShape="0">
              <a:schemeClr val="bg2"/>
            </a:outerShdw>
          </a:effectLst>
        </p:spPr>
        <p:txBody>
          <a:bodyPr tIns="0"/>
          <a:lstStyle/>
          <a:p>
            <a:pPr>
              <a:defRPr/>
            </a:pPr>
            <a:r>
              <a:rPr lang="en-US" sz="4000" dirty="0" smtClean="0"/>
              <a:t>Fig. 6.20 </a:t>
            </a:r>
            <a:r>
              <a:rPr lang="en-US" sz="4000" dirty="0" smtClean="0">
                <a:cs typeface="Times New Roman" pitchFamily="18" charset="0"/>
              </a:rPr>
              <a:t>Double-Subscripted Array</a:t>
            </a:r>
            <a:endParaRPr lang="en-US" sz="4000" dirty="0" smtClean="0">
              <a:latin typeface="Lucida Console" pitchFamily="49" charset="0"/>
            </a:endParaRPr>
          </a:p>
        </p:txBody>
      </p:sp>
      <p:pic>
        <p:nvPicPr>
          <p:cNvPr id="25605" name="Picture 3" descr="AAHBDOV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263650"/>
            <a:ext cx="8856663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6137275" y="593725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5607" name="Rectangle 5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Three rows and four columns.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Arrays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Arrays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Arrays</a:t>
            </a:r>
          </a:p>
          <a:p>
            <a:pPr>
              <a:defRPr/>
            </a:pPr>
            <a:r>
              <a:rPr lang="en-US" dirty="0" smtClean="0"/>
              <a:t>Defining and Initializing Arrays</a:t>
            </a:r>
          </a:p>
          <a:p>
            <a:pPr>
              <a:defRPr/>
            </a:pPr>
            <a:r>
              <a:rPr lang="en-US" dirty="0" smtClean="0"/>
              <a:t>Array Example</a:t>
            </a:r>
          </a:p>
          <a:p>
            <a:pPr>
              <a:defRPr/>
            </a:pPr>
            <a:r>
              <a:rPr lang="en-US" dirty="0" smtClean="0"/>
              <a:t>Subscript Out-of-Range Example</a:t>
            </a:r>
          </a:p>
          <a:p>
            <a:pPr>
              <a:defRPr/>
            </a:pPr>
            <a:r>
              <a:rPr lang="en-US" dirty="0" smtClean="0"/>
              <a:t>Passing Arrays to Functions</a:t>
            </a:r>
          </a:p>
          <a:p>
            <a:pPr lvl="1">
              <a:defRPr/>
            </a:pPr>
            <a:r>
              <a:rPr lang="en-US" dirty="0" smtClean="0"/>
              <a:t>Call by Reference</a:t>
            </a:r>
          </a:p>
          <a:p>
            <a:pPr>
              <a:defRPr/>
            </a:pPr>
            <a:r>
              <a:rPr lang="en-US" dirty="0" smtClean="0"/>
              <a:t>Multiple-Subscripted Arrays</a:t>
            </a:r>
          </a:p>
          <a:p>
            <a:pPr lvl="1">
              <a:defRPr/>
            </a:pPr>
            <a:r>
              <a:rPr lang="en-US" dirty="0" smtClean="0"/>
              <a:t>Double-Subscripted Array Example</a:t>
            </a:r>
          </a:p>
          <a:p>
            <a:pPr>
              <a:defRPr/>
            </a:pPr>
            <a:r>
              <a:rPr lang="en-US" dirty="0" err="1">
                <a:solidFill>
                  <a:srgbClr val="0000FF"/>
                </a:solidFill>
              </a:rPr>
              <a:t>e</a:t>
            </a:r>
            <a:r>
              <a:rPr lang="en-US" dirty="0" err="1" smtClean="0">
                <a:solidFill>
                  <a:srgbClr val="0000FF"/>
                </a:solidFill>
              </a:rPr>
              <a:t>num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switch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Arrays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883603"/>
              </p:ext>
            </p:extLst>
          </p:nvPr>
        </p:nvGraphicFramePr>
        <p:xfrm>
          <a:off x="73025" y="980728"/>
          <a:ext cx="6659215" cy="5523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Document" r:id="rId4" imgW="7056048" imgH="5853545" progId="Word.Document.8">
                  <p:embed/>
                </p:oleObj>
              </mc:Choice>
              <mc:Fallback>
                <p:oleObj name="Document" r:id="rId4" imgW="7056048" imgH="585354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" y="980728"/>
                        <a:ext cx="6659215" cy="55239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73025" y="74613"/>
            <a:ext cx="9036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Double-Subscripted Array Example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644008" y="4710113"/>
            <a:ext cx="3505200" cy="590550"/>
          </a:xfrm>
          <a:prstGeom prst="rect">
            <a:avLst/>
          </a:prstGeom>
          <a:solidFill>
            <a:srgbClr val="F0F7F7"/>
          </a:solidFill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Each row in the array corresponds to a single student’s set of grades</a:t>
            </a:r>
            <a:endParaRPr lang="en-US" sz="1600" b="1" dirty="0">
              <a:solidFill>
                <a:srgbClr val="800000"/>
              </a:solidFill>
              <a:latin typeface="Courier New" pitchFamily="49" charset="0"/>
              <a:ea typeface="Times New Roman" pitchFamily="18" charset="0"/>
              <a:cs typeface="AGaramond" pitchFamily="18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H="1" flipV="1">
            <a:off x="2671192" y="4868862"/>
            <a:ext cx="1919858" cy="136525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6137275" y="593725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Arrays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C55EAC-BCC0-4555-954E-9E6AF47378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362597" y="1412776"/>
            <a:ext cx="2160240" cy="338554"/>
          </a:xfrm>
          <a:prstGeom prst="rect">
            <a:avLst/>
          </a:prstGeom>
          <a:solidFill>
            <a:srgbClr val="F0F7F7"/>
          </a:solidFill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sz="16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Notice  “</a:t>
            </a:r>
            <a:r>
              <a:rPr lang="en-US" sz="1600" b="1" dirty="0" err="1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const</a:t>
            </a:r>
            <a:r>
              <a:rPr lang="en-US" sz="1600" b="1" dirty="0" smtClean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”</a:t>
            </a:r>
            <a:endParaRPr lang="en-US" sz="1600" b="1" dirty="0">
              <a:solidFill>
                <a:srgbClr val="990033"/>
              </a:solidFill>
              <a:latin typeface="Courier New" pitchFamily="49" charset="0"/>
              <a:ea typeface="Times New Roman" pitchFamily="18" charset="0"/>
              <a:cs typeface="AGaramond" pitchFamily="18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1691680" y="1612254"/>
            <a:ext cx="2670917" cy="808633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  <p:bldP spid="2055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7950" y="1628775"/>
          <a:ext cx="7061200" cy="406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Document" r:id="rId4" imgW="7062810" imgH="4066187" progId="Word.Document.8">
                  <p:embed/>
                </p:oleObj>
              </mc:Choice>
              <mc:Fallback>
                <p:oleObj name="Document" r:id="rId4" imgW="7062810" imgH="406618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628775"/>
                        <a:ext cx="7061200" cy="406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768850" y="3659188"/>
            <a:ext cx="4267200" cy="346075"/>
          </a:xfrm>
          <a:prstGeom prst="rect">
            <a:avLst/>
          </a:prstGeom>
          <a:solidFill>
            <a:srgbClr val="F0F7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sz="1600" b="1" dirty="0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average</a:t>
            </a:r>
            <a:r>
              <a:rPr lang="en-US" sz="1600" b="1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function is passed a row of the array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 flipV="1">
            <a:off x="4140200" y="3576411"/>
            <a:ext cx="628650" cy="255813"/>
          </a:xfrm>
          <a:prstGeom prst="line">
            <a:avLst/>
          </a:prstGeom>
          <a:noFill/>
          <a:ln w="127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137275" y="593725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107950" y="74613"/>
            <a:ext cx="89646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Double-Subscripted Array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Arrays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C55EAC-BCC0-4555-954E-9E6AF47378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3078" grpId="0" animBg="1"/>
      <p:bldP spid="307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9688" y="1093788"/>
          <a:ext cx="7053262" cy="543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Document" r:id="rId4" imgW="7056048" imgH="5432811" progId="Word.Document.8">
                  <p:embed/>
                </p:oleObj>
              </mc:Choice>
              <mc:Fallback>
                <p:oleObj name="Document" r:id="rId4" imgW="7056048" imgH="543281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8" y="1093788"/>
                        <a:ext cx="7053262" cy="543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71438" y="74613"/>
            <a:ext cx="89646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Double-Subscripted Array Example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C55EAC-BCC0-4555-954E-9E6AF47378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137275" y="593725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11125" y="1093788"/>
          <a:ext cx="7053263" cy="543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Document" r:id="rId4" imgW="7056048" imgH="5432811" progId="Word.Document.8">
                  <p:embed/>
                </p:oleObj>
              </mc:Choice>
              <mc:Fallback>
                <p:oleObj name="Document" r:id="rId4" imgW="7056048" imgH="543281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1093788"/>
                        <a:ext cx="7053263" cy="543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6137275" y="593725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71438" y="115888"/>
            <a:ext cx="89646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Double-Subscripted Array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C55EAC-BCC0-4555-954E-9E6AF47378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9688" y="1158875"/>
          <a:ext cx="7053262" cy="522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Document" r:id="rId4" imgW="7056048" imgH="5224244" progId="Word.Document.8">
                  <p:embed/>
                </p:oleObj>
              </mc:Choice>
              <mc:Fallback>
                <p:oleObj name="Document" r:id="rId4" imgW="7056048" imgH="522424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8" y="1158875"/>
                        <a:ext cx="7053262" cy="522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6137275" y="593725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71438" y="115888"/>
            <a:ext cx="89646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Double-Subscripted Array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C55EAC-BCC0-4555-954E-9E6AF47378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44463" y="1065213"/>
          <a:ext cx="6804025" cy="545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Document" r:id="rId4" imgW="7062810" imgH="5667898" progId="Word.Document.8">
                  <p:embed/>
                </p:oleObj>
              </mc:Choice>
              <mc:Fallback>
                <p:oleObj name="Document" r:id="rId4" imgW="7062810" imgH="566789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1065213"/>
                        <a:ext cx="6804025" cy="545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6137275" y="593725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71438" y="115888"/>
            <a:ext cx="89646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Double-Subscripted Array Example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Arrays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C55EAC-BCC0-4555-954E-9E6AF47378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An </a:t>
            </a:r>
            <a:r>
              <a:rPr lang="en-US" sz="4000" dirty="0" err="1" smtClean="0">
                <a:solidFill>
                  <a:srgbClr val="0000FF"/>
                </a:solidFill>
              </a:rPr>
              <a:t>enum</a:t>
            </a:r>
            <a:r>
              <a:rPr lang="en-US" sz="4000" dirty="0" smtClean="0"/>
              <a:t> and a </a:t>
            </a:r>
            <a:r>
              <a:rPr lang="en-US" sz="4000" dirty="0" smtClean="0">
                <a:solidFill>
                  <a:srgbClr val="0000FF"/>
                </a:solidFill>
              </a:rPr>
              <a:t>switch</a:t>
            </a:r>
            <a:r>
              <a:rPr lang="en-US" sz="4000" dirty="0" smtClean="0"/>
              <a:t> Example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388" y="1071563"/>
            <a:ext cx="8229600" cy="5143500"/>
          </a:xfrm>
          <a:solidFill>
            <a:srgbClr val="66FFFF"/>
          </a:solidFill>
          <a:ln w="25400" algn="ctr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/* A program that uses enumerated types, switch and 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sentinel to terminate input */</a:t>
            </a:r>
          </a:p>
          <a:p>
            <a:pPr>
              <a:lnSpc>
                <a:spcPct val="80000"/>
              </a:lnSpc>
            </a:pPr>
            <a:endParaRPr lang="en-US" sz="12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#define SENTINEL 10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err="1" smtClean="0">
                <a:effectLst/>
              </a:rPr>
              <a:t>int</a:t>
            </a:r>
            <a:r>
              <a:rPr lang="en-US" sz="1200" dirty="0" smtClean="0">
                <a:effectLst/>
              </a:rPr>
              <a:t> main 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</a:t>
            </a:r>
            <a:r>
              <a:rPr lang="en-US" sz="1200" dirty="0" err="1" smtClean="0">
                <a:effectLst/>
              </a:rPr>
              <a:t>int</a:t>
            </a:r>
            <a:r>
              <a:rPr lang="en-US" sz="1200" dirty="0" smtClean="0">
                <a:effectLst/>
              </a:rPr>
              <a:t> day;</a:t>
            </a:r>
          </a:p>
          <a:p>
            <a:pPr>
              <a:lnSpc>
                <a:spcPct val="80000"/>
              </a:lnSpc>
            </a:pPr>
            <a:endParaRPr lang="en-US" sz="12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/* </a:t>
            </a:r>
            <a:r>
              <a:rPr lang="en-US" sz="1200" dirty="0" err="1" smtClean="0">
                <a:effectLst/>
              </a:rPr>
              <a:t>enum</a:t>
            </a:r>
            <a:r>
              <a:rPr lang="en-US" sz="1200" dirty="0" smtClean="0">
                <a:effectLst/>
              </a:rPr>
              <a:t> starts assigning positional integers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 beginning with 0 */</a:t>
            </a:r>
          </a:p>
          <a:p>
            <a:pPr>
              <a:lnSpc>
                <a:spcPct val="80000"/>
              </a:lnSpc>
            </a:pPr>
            <a:endParaRPr lang="en-US" sz="12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</a:t>
            </a:r>
            <a:r>
              <a:rPr lang="en-US" sz="1200" dirty="0" err="1" smtClean="0">
                <a:effectLst/>
              </a:rPr>
              <a:t>enum</a:t>
            </a:r>
            <a:r>
              <a:rPr lang="en-US" sz="1200" dirty="0" smtClean="0">
                <a:effectLst/>
              </a:rPr>
              <a:t> days {SUN, MON, TUES, WED, THUR, FRI, SAT};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2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</a:t>
            </a:r>
            <a:r>
              <a:rPr lang="en-US" sz="1200" dirty="0" err="1" smtClean="0">
                <a:effectLst/>
              </a:rPr>
              <a:t>scanf</a:t>
            </a:r>
            <a:r>
              <a:rPr lang="en-US" sz="1200" dirty="0" smtClean="0">
                <a:effectLst/>
              </a:rPr>
              <a:t>("%d", &amp;day);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while( day != SENTINEL)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{</a:t>
            </a:r>
          </a:p>
          <a:p>
            <a:pPr>
              <a:lnSpc>
                <a:spcPct val="80000"/>
              </a:lnSpc>
            </a:pPr>
            <a:endParaRPr lang="en-US" sz="12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 switch (day)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    case MON: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    case WED: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    case FRI: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      </a:t>
            </a:r>
            <a:r>
              <a:rPr lang="en-US" sz="1200" dirty="0" err="1" smtClean="0">
                <a:effectLst/>
              </a:rPr>
              <a:t>printf</a:t>
            </a:r>
            <a:r>
              <a:rPr lang="en-US" sz="1200" dirty="0" smtClean="0">
                <a:effectLst/>
              </a:rPr>
              <a:t>("%d - Go to class\n", day);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      break;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Arrays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An enum and switch Example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229600" cy="5043487"/>
          </a:xfrm>
          <a:solidFill>
            <a:srgbClr val="66FFFF"/>
          </a:solidFill>
          <a:ln w="25400" algn="ctr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case TUES: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   </a:t>
            </a:r>
            <a:r>
              <a:rPr lang="en-US" sz="1200" dirty="0" err="1" smtClean="0">
                <a:effectLst/>
              </a:rPr>
              <a:t>printf</a:t>
            </a:r>
            <a:r>
              <a:rPr lang="en-US" sz="1200" dirty="0" smtClean="0">
                <a:effectLst/>
              </a:rPr>
              <a:t>("%d - Sleep in until 10\n", day);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   break;</a:t>
            </a:r>
          </a:p>
          <a:p>
            <a:pPr>
              <a:lnSpc>
                <a:spcPct val="80000"/>
              </a:lnSpc>
            </a:pPr>
            <a:endParaRPr lang="en-US" sz="12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case THUR: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   </a:t>
            </a:r>
            <a:r>
              <a:rPr lang="en-US" sz="1200" dirty="0" err="1" smtClean="0">
                <a:effectLst/>
              </a:rPr>
              <a:t>printf</a:t>
            </a:r>
            <a:r>
              <a:rPr lang="en-US" sz="1200" dirty="0" smtClean="0">
                <a:effectLst/>
              </a:rPr>
              <a:t>("%d - Do laundry\n", day);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   break;</a:t>
            </a:r>
          </a:p>
          <a:p>
            <a:pPr>
              <a:lnSpc>
                <a:spcPct val="80000"/>
              </a:lnSpc>
            </a:pPr>
            <a:endParaRPr lang="en-US" sz="12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case SAT: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   </a:t>
            </a:r>
            <a:r>
              <a:rPr lang="en-US" sz="1200" dirty="0" err="1" smtClean="0">
                <a:effectLst/>
              </a:rPr>
              <a:t>printf</a:t>
            </a:r>
            <a:r>
              <a:rPr lang="en-US" sz="1200" dirty="0" smtClean="0">
                <a:effectLst/>
              </a:rPr>
              <a:t>("%d - Go to gym. ", day);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   </a:t>
            </a:r>
            <a:r>
              <a:rPr lang="en-US" sz="1200" dirty="0" err="1" smtClean="0">
                <a:effectLst/>
              </a:rPr>
              <a:t>printf</a:t>
            </a:r>
            <a:r>
              <a:rPr lang="en-US" sz="1200" dirty="0" smtClean="0">
                <a:effectLst/>
              </a:rPr>
              <a:t>("Go out to a movie\n");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   break;</a:t>
            </a:r>
          </a:p>
          <a:p>
            <a:pPr>
              <a:lnSpc>
                <a:spcPct val="80000"/>
              </a:lnSpc>
            </a:pPr>
            <a:endParaRPr lang="en-US" sz="12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case SUN: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   </a:t>
            </a:r>
            <a:r>
              <a:rPr lang="en-US" sz="1200" dirty="0" err="1" smtClean="0">
                <a:effectLst/>
              </a:rPr>
              <a:t>printf</a:t>
            </a:r>
            <a:r>
              <a:rPr lang="en-US" sz="1200" dirty="0" smtClean="0">
                <a:effectLst/>
              </a:rPr>
              <a:t>("%d - Study lots!\n", day);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   break;</a:t>
            </a:r>
          </a:p>
          <a:p>
            <a:pPr>
              <a:lnSpc>
                <a:spcPct val="80000"/>
              </a:lnSpc>
            </a:pPr>
            <a:endParaRPr lang="en-US" sz="12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default: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   </a:t>
            </a:r>
            <a:r>
              <a:rPr lang="en-US" sz="1200" dirty="0" err="1" smtClean="0">
                <a:effectLst/>
              </a:rPr>
              <a:t>printf</a:t>
            </a:r>
            <a:r>
              <a:rPr lang="en-US" sz="1200" dirty="0" smtClean="0">
                <a:effectLst/>
              </a:rPr>
              <a:t>("%d - This is invalid input. Try again.", day);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    break;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  </a:t>
            </a:r>
            <a:r>
              <a:rPr lang="en-US" sz="1200" dirty="0" err="1" smtClean="0">
                <a:effectLst/>
              </a:rPr>
              <a:t>scanf</a:t>
            </a:r>
            <a:r>
              <a:rPr lang="en-US" sz="1200" dirty="0" smtClean="0">
                <a:effectLst/>
              </a:rPr>
              <a:t>("%d", &amp;day);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</a:t>
            </a:r>
            <a:r>
              <a:rPr lang="en-US" sz="1200" dirty="0" err="1" smtClean="0">
                <a:effectLst/>
              </a:rPr>
              <a:t>printf</a:t>
            </a:r>
            <a:r>
              <a:rPr lang="en-US" sz="1200" dirty="0" smtClean="0">
                <a:effectLst/>
              </a:rPr>
              <a:t>("</a:t>
            </a:r>
            <a:r>
              <a:rPr lang="en-US" sz="1200" dirty="0" err="1" smtClean="0">
                <a:effectLst/>
              </a:rPr>
              <a:t>Sentinal</a:t>
            </a:r>
            <a:r>
              <a:rPr lang="en-US" sz="1200" dirty="0" smtClean="0">
                <a:effectLst/>
              </a:rPr>
              <a:t> encountered.\n");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effectLst/>
              </a:rPr>
              <a:t>}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Arrays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Review of Arrays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4800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33"/>
                </a:solidFill>
              </a:rPr>
              <a:t>Arrays</a:t>
            </a:r>
          </a:p>
          <a:p>
            <a:pPr>
              <a:defRPr/>
            </a:pPr>
            <a:r>
              <a:rPr lang="en-US" dirty="0" smtClean="0">
                <a:solidFill>
                  <a:srgbClr val="990033"/>
                </a:solidFill>
              </a:rPr>
              <a:t>Defining and Initializing Arrays</a:t>
            </a:r>
          </a:p>
          <a:p>
            <a:pPr>
              <a:defRPr/>
            </a:pPr>
            <a:r>
              <a:rPr lang="en-US" dirty="0" smtClean="0"/>
              <a:t>Array Example</a:t>
            </a:r>
          </a:p>
          <a:p>
            <a:pPr>
              <a:defRPr/>
            </a:pPr>
            <a:r>
              <a:rPr lang="en-US" dirty="0" smtClean="0"/>
              <a:t>Subscript Out-of-Range Example</a:t>
            </a:r>
          </a:p>
          <a:p>
            <a:pPr>
              <a:defRPr/>
            </a:pPr>
            <a:r>
              <a:rPr lang="en-US" dirty="0" smtClean="0">
                <a:solidFill>
                  <a:srgbClr val="990033"/>
                </a:solidFill>
              </a:rPr>
              <a:t>Passing Arrays to Functions</a:t>
            </a:r>
          </a:p>
          <a:p>
            <a:pPr lvl="1">
              <a:defRPr/>
            </a:pPr>
            <a:r>
              <a:rPr lang="en-US" dirty="0" smtClean="0">
                <a:solidFill>
                  <a:srgbClr val="990033"/>
                </a:solidFill>
              </a:rPr>
              <a:t>Call by Reference</a:t>
            </a:r>
          </a:p>
          <a:p>
            <a:pPr>
              <a:defRPr/>
            </a:pPr>
            <a:r>
              <a:rPr lang="en-US" dirty="0" smtClean="0">
                <a:solidFill>
                  <a:srgbClr val="990033"/>
                </a:solidFill>
              </a:rPr>
              <a:t>Multiple-Subscripted Arrays</a:t>
            </a:r>
          </a:p>
          <a:p>
            <a:pPr lvl="1">
              <a:defRPr/>
            </a:pPr>
            <a:r>
              <a:rPr lang="en-US" dirty="0" smtClean="0">
                <a:solidFill>
                  <a:srgbClr val="990033"/>
                </a:solidFill>
              </a:rPr>
              <a:t>Double-Subscripted Array Example</a:t>
            </a:r>
          </a:p>
          <a:p>
            <a:pPr>
              <a:defRPr/>
            </a:pPr>
            <a:r>
              <a:rPr lang="en-US" dirty="0" err="1" smtClean="0">
                <a:solidFill>
                  <a:srgbClr val="990033"/>
                </a:solidFill>
              </a:rPr>
              <a:t>Enum</a:t>
            </a:r>
            <a:r>
              <a:rPr lang="en-US" dirty="0" smtClean="0">
                <a:solidFill>
                  <a:srgbClr val="990033"/>
                </a:solidFill>
              </a:rPr>
              <a:t> and Switch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Arrays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1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mtClean="0"/>
              <a:t>Arrays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83432"/>
            <a:ext cx="8229600" cy="429384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990033"/>
                </a:solidFill>
                <a:effectLst/>
              </a:rPr>
              <a:t>Arrays:: </a:t>
            </a:r>
            <a:r>
              <a:rPr lang="en-US" dirty="0" smtClean="0">
                <a:effectLst/>
              </a:rPr>
              <a:t>Structures of related data items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Static entities, namely, the </a:t>
            </a:r>
            <a:r>
              <a:rPr lang="en-US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</a:t>
            </a:r>
            <a:r>
              <a:rPr lang="en-US" dirty="0" smtClean="0">
                <a:effectLst/>
              </a:rPr>
              <a:t> of an array remains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constant</a:t>
            </a:r>
            <a:r>
              <a:rPr lang="en-US" dirty="0" smtClean="0">
                <a:effectLst/>
              </a:rPr>
              <a:t> throughout the program execution.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A group of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contiguous</a:t>
            </a:r>
            <a:r>
              <a:rPr lang="en-US" dirty="0" smtClean="0">
                <a:effectLst/>
              </a:rPr>
              <a:t> memory locations with the same name and type.</a:t>
            </a:r>
          </a:p>
          <a:p>
            <a:pPr lvl="1">
              <a:defRPr/>
            </a:pPr>
            <a:endParaRPr lang="en-US" dirty="0" smtClean="0">
              <a:effectLst/>
            </a:endParaRPr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6137721" y="5937274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Arrays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Arrays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95400"/>
            <a:ext cx="8496300" cy="4800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effectLst/>
              </a:rPr>
              <a:t>To refer to an array element, specify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effectLst/>
              </a:rPr>
              <a:t>the array name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effectLst/>
              </a:rPr>
              <a:t>the position number {in C this is an offset}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/>
              <a:t>r</a:t>
            </a:r>
            <a:r>
              <a:rPr lang="en-US" dirty="0" smtClean="0"/>
              <a:t>eferred to as a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subscript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effectLst/>
              </a:rPr>
              <a:t>Format:</a:t>
            </a:r>
            <a:endParaRPr lang="en-US" sz="2000" dirty="0" smtClean="0">
              <a:effectLst/>
            </a:endParaRPr>
          </a:p>
          <a:p>
            <a:pPr lvl="2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rgbClr val="008000"/>
                </a:solidFill>
                <a:latin typeface="Lucida Console" pitchFamily="49" charset="0"/>
              </a:rPr>
              <a:t>arrayname</a:t>
            </a:r>
            <a:r>
              <a:rPr lang="en-US" sz="2800" dirty="0" smtClean="0">
                <a:solidFill>
                  <a:srgbClr val="008000"/>
                </a:solidFill>
                <a:latin typeface="Lucida Console" pitchFamily="49" charset="0"/>
              </a:rPr>
              <a:t>[position number]</a:t>
            </a:r>
          </a:p>
          <a:p>
            <a:pPr lvl="2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rgbClr val="008000"/>
              </a:solidFill>
              <a:latin typeface="Lucida Console" pitchFamily="49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990033"/>
                </a:solidFill>
                <a:effectLst/>
              </a:rPr>
              <a:t>First element is at position </a:t>
            </a:r>
            <a:r>
              <a:rPr lang="en-US" sz="2500" dirty="0" smtClean="0">
                <a:solidFill>
                  <a:srgbClr val="990033"/>
                </a:solidFill>
                <a:effectLst/>
              </a:rPr>
              <a:t>0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990033"/>
                </a:solidFill>
                <a:effectLst/>
              </a:rPr>
              <a:t>n</a:t>
            </a:r>
            <a:r>
              <a:rPr lang="en-US" dirty="0" smtClean="0">
                <a:effectLst/>
              </a:rPr>
              <a:t> element array named </a:t>
            </a:r>
            <a:r>
              <a:rPr lang="en-US" sz="2500" dirty="0" smtClean="0">
                <a:solidFill>
                  <a:srgbClr val="990033"/>
                </a:solidFill>
                <a:effectLst/>
              </a:rPr>
              <a:t>c</a:t>
            </a:r>
            <a:r>
              <a:rPr lang="en-US" sz="2500" dirty="0" smtClean="0">
                <a:effectLst/>
                <a:latin typeface="Lucida Console" pitchFamily="49" charset="0"/>
              </a:rPr>
              <a:t>:</a:t>
            </a:r>
          </a:p>
          <a:p>
            <a:pPr lvl="2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 c[ 0 ], c[ 1 ]...c[ n 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 1 ]</a:t>
            </a: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065838" y="593725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Arrays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327025"/>
            <a:ext cx="8782050" cy="192088"/>
          </a:xfrm>
          <a:effectLst>
            <a:outerShdw dist="17961" dir="2700000" algn="ctr" rotWithShape="0">
              <a:schemeClr val="bg2"/>
            </a:outerShdw>
          </a:effectLst>
        </p:spPr>
        <p:txBody>
          <a:bodyPr tIns="0"/>
          <a:lstStyle/>
          <a:p>
            <a:pPr>
              <a:defRPr/>
            </a:pPr>
            <a:r>
              <a:rPr lang="en-US" b="0" dirty="0" smtClean="0"/>
              <a:t>Fig. 6.1</a:t>
            </a:r>
            <a:r>
              <a:rPr lang="en-US" dirty="0" smtClean="0"/>
              <a:t> </a:t>
            </a:r>
            <a:r>
              <a:rPr lang="en-US" dirty="0" smtClean="0">
                <a:cs typeface="Times New Roman" pitchFamily="18" charset="0"/>
              </a:rPr>
              <a:t>12-element Array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ucida Console" pitchFamily="49" charset="0"/>
              </a:rPr>
              <a:t> </a:t>
            </a:r>
          </a:p>
        </p:txBody>
      </p:sp>
      <p:pic>
        <p:nvPicPr>
          <p:cNvPr id="14341" name="Picture 3" descr="AAHBDOU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250950"/>
            <a:ext cx="6656387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137275" y="593725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Arrays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Arrays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8006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effectLst/>
              </a:rPr>
              <a:t>Array elements are like normal variables.</a:t>
            </a:r>
          </a:p>
          <a:p>
            <a:pPr lvl="2">
              <a:buFontTx/>
              <a:buNone/>
              <a:defRPr/>
            </a:pPr>
            <a:r>
              <a:rPr lang="en-US" b="0" dirty="0" smtClean="0">
                <a:latin typeface="Lucida Console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c[ 0 ] =  3;</a:t>
            </a:r>
          </a:p>
          <a:p>
            <a:pPr lvl="2"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( "%d", c[ 0 ] );</a:t>
            </a:r>
          </a:p>
          <a:p>
            <a:pPr lvl="2">
              <a:buFontTx/>
              <a:buNone/>
              <a:defRPr/>
            </a:pPr>
            <a:endParaRPr lang="en-US" sz="2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Console" pitchFamily="49" charset="0"/>
            </a:endParaRPr>
          </a:p>
          <a:p>
            <a:pPr>
              <a:defRPr/>
            </a:pPr>
            <a:r>
              <a:rPr lang="en-US" sz="2800" dirty="0" smtClean="0">
                <a:effectLst/>
              </a:rPr>
              <a:t>One can perform operations within the subscript which must be an integer or an integer expression.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900" dirty="0" smtClean="0">
                <a:solidFill>
                  <a:schemeClr val="bg2"/>
                </a:solidFill>
                <a:effectLst/>
                <a:latin typeface="Lucida Console" pitchFamily="49" charset="0"/>
              </a:rPr>
              <a:t>Examples: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c[x - 2] = 6;</a:t>
            </a:r>
          </a:p>
          <a:p>
            <a:pPr lvl="2"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 c[i+j-4] = c[x-2];</a:t>
            </a:r>
          </a:p>
          <a:p>
            <a:pPr lvl="2"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 c[</a:t>
            </a:r>
            <a:r>
              <a:rPr lang="en-US" sz="20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intfcn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(i)] = 0;</a:t>
            </a: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6137275" y="593725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Arrays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6.3 Defining Arrays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effectLst/>
              </a:rPr>
              <a:t>When defining arrays, specify</a:t>
            </a:r>
          </a:p>
          <a:p>
            <a:pPr lvl="1">
              <a:defRPr/>
            </a:pPr>
            <a:r>
              <a:rPr lang="en-US" sz="2500" dirty="0" smtClean="0">
                <a:effectLst/>
              </a:rPr>
              <a:t>Name</a:t>
            </a:r>
          </a:p>
          <a:p>
            <a:pPr lvl="1">
              <a:defRPr/>
            </a:pPr>
            <a:r>
              <a:rPr lang="en-US" sz="2500" dirty="0" smtClean="0">
                <a:effectLst/>
              </a:rPr>
              <a:t>Type of array</a:t>
            </a:r>
          </a:p>
          <a:p>
            <a:pPr lvl="1">
              <a:defRPr/>
            </a:pPr>
            <a:r>
              <a:rPr lang="en-US" sz="2500" dirty="0" smtClean="0">
                <a:effectLst/>
              </a:rPr>
              <a:t>Number of elements</a:t>
            </a:r>
          </a:p>
          <a:p>
            <a:pPr lvl="2">
              <a:buFontTx/>
              <a:buNone/>
              <a:defRPr/>
            </a:pPr>
            <a:r>
              <a:rPr lang="en-US" sz="1800" dirty="0" err="1" smtClean="0">
                <a:solidFill>
                  <a:srgbClr val="008000"/>
                </a:solidFill>
                <a:latin typeface="Lucida Console" pitchFamily="49" charset="0"/>
              </a:rPr>
              <a:t>arrayType</a:t>
            </a:r>
            <a:r>
              <a:rPr lang="en-US" sz="1800" dirty="0" smtClean="0">
                <a:solidFill>
                  <a:srgbClr val="008000"/>
                </a:solidFill>
                <a:latin typeface="Lucida Console" pitchFamily="49" charset="0"/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  <a:latin typeface="Lucida Console" pitchFamily="49" charset="0"/>
              </a:rPr>
              <a:t>arrayName</a:t>
            </a:r>
            <a:r>
              <a:rPr lang="en-US" sz="1800" dirty="0" smtClean="0">
                <a:solidFill>
                  <a:srgbClr val="008000"/>
                </a:solidFill>
                <a:latin typeface="Lucida Console" pitchFamily="49" charset="0"/>
              </a:rPr>
              <a:t>[ </a:t>
            </a:r>
            <a:r>
              <a:rPr lang="en-US" sz="1800" dirty="0" err="1" smtClean="0">
                <a:solidFill>
                  <a:srgbClr val="008000"/>
                </a:solidFill>
                <a:latin typeface="Lucida Console" pitchFamily="49" charset="0"/>
              </a:rPr>
              <a:t>numberofElements</a:t>
            </a:r>
            <a:r>
              <a:rPr lang="en-US" sz="1800" dirty="0" smtClean="0">
                <a:solidFill>
                  <a:srgbClr val="008000"/>
                </a:solidFill>
                <a:latin typeface="Lucida Console" pitchFamily="49" charset="0"/>
              </a:rPr>
              <a:t> ];</a:t>
            </a:r>
          </a:p>
          <a:p>
            <a:pPr lvl="1">
              <a:defRPr/>
            </a:pPr>
            <a:r>
              <a:rPr lang="en-US" sz="2500" dirty="0" smtClean="0">
                <a:effectLst/>
              </a:rPr>
              <a:t>Examples:	</a:t>
            </a:r>
          </a:p>
          <a:p>
            <a:pPr lvl="2">
              <a:buFontTx/>
              <a:buNone/>
              <a:defRPr/>
            </a:pPr>
            <a:r>
              <a:rPr lang="en-US" sz="1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int</a:t>
            </a:r>
            <a:r>
              <a:rPr lang="en-US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 c[ 10 ];  </a:t>
            </a:r>
          </a:p>
          <a:p>
            <a:pPr lvl="2">
              <a:buFontTx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float </a:t>
            </a:r>
            <a:r>
              <a:rPr lang="en-US" sz="1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myArray</a:t>
            </a:r>
            <a:r>
              <a:rPr lang="en-US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[ 3284 ];</a:t>
            </a:r>
          </a:p>
          <a:p>
            <a:pPr>
              <a:defRPr/>
            </a:pPr>
            <a:r>
              <a:rPr lang="en-US" sz="2800" dirty="0" smtClean="0">
                <a:effectLst/>
              </a:rPr>
              <a:t>Defining multiple arrays of same type</a:t>
            </a:r>
          </a:p>
          <a:p>
            <a:pPr lvl="1">
              <a:defRPr/>
            </a:pPr>
            <a:r>
              <a:rPr lang="en-US" sz="2500" dirty="0" smtClean="0">
                <a:effectLst/>
              </a:rPr>
              <a:t>Format similar to regular variables</a:t>
            </a:r>
          </a:p>
          <a:p>
            <a:pPr lvl="1">
              <a:defRPr/>
            </a:pPr>
            <a:r>
              <a:rPr lang="en-US" sz="2500" dirty="0" smtClean="0">
                <a:effectLst/>
              </a:rPr>
              <a:t>Example:</a:t>
            </a:r>
          </a:p>
          <a:p>
            <a:pPr lvl="2">
              <a:buFontTx/>
              <a:buNone/>
              <a:defRPr/>
            </a:pPr>
            <a:r>
              <a:rPr lang="en-US" sz="1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int</a:t>
            </a:r>
            <a:r>
              <a:rPr lang="en-US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 b[ 100 ], x[ 27 ];</a:t>
            </a:r>
            <a:r>
              <a:rPr lang="en-US" sz="2000" b="0" dirty="0" smtClean="0">
                <a:latin typeface="Lucida Console" pitchFamily="49" charset="0"/>
              </a:rPr>
              <a:t> </a:t>
            </a:r>
            <a:endParaRPr lang="en-US" sz="2000" dirty="0" smtClean="0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6137275" y="593725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Arrays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Initializing Array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int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 n[ 5 ] = { 1, 2, 3, 4, 5 };</a:t>
            </a:r>
            <a:r>
              <a:rPr lang="en-US" sz="2400" b="0" dirty="0" smtClean="0">
                <a:solidFill>
                  <a:srgbClr val="0000FF"/>
                </a:solidFill>
                <a:effectLst/>
                <a:latin typeface="Lucida Console" pitchFamily="49" charset="0"/>
              </a:rPr>
              <a:t> 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If not enough initializers, rightmost elements become 0.</a:t>
            </a:r>
          </a:p>
          <a:p>
            <a:pPr lvl="3">
              <a:buFontTx/>
              <a:buNone/>
              <a:defRPr/>
            </a:pP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int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 n[ 5 ] = {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0 } ;</a:t>
            </a:r>
            <a:endParaRPr lang="en-US" sz="2400" dirty="0" smtClean="0"/>
          </a:p>
          <a:p>
            <a:pPr lvl="2">
              <a:defRPr/>
            </a:pPr>
            <a:r>
              <a:rPr lang="en-US" dirty="0" smtClean="0"/>
              <a:t>All elements 0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If too many initializers, a syntax error occurs!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arrays have no bounds checking!!</a:t>
            </a:r>
          </a:p>
          <a:p>
            <a:pPr>
              <a:defRPr/>
            </a:pPr>
            <a:r>
              <a:rPr lang="en-US" sz="2400" dirty="0" smtClean="0">
                <a:effectLst/>
              </a:rPr>
              <a:t>If size omitted, initializers determine size.</a:t>
            </a:r>
          </a:p>
          <a:p>
            <a:pPr lvl="2">
              <a:buFontTx/>
              <a:buNone/>
              <a:defRPr/>
            </a:pP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int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 n[ ] = { 1, 2, 3, 4, 5 };</a:t>
            </a:r>
            <a:r>
              <a:rPr lang="en-US" b="0" dirty="0" smtClean="0">
                <a:latin typeface="Lucida Console" pitchFamily="49" charset="0"/>
              </a:rPr>
              <a:t> 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5 initializer elements, therefore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itchFamily="49" charset="0"/>
              </a:rPr>
              <a:t>n</a:t>
            </a:r>
            <a:r>
              <a:rPr lang="en-US" sz="2400" dirty="0" smtClean="0">
                <a:effectLst/>
              </a:rPr>
              <a:t> is a 5 element array.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6137275" y="593725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Arrays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CFA634-A587-451A-BA9E-98E21B1F169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1031875"/>
          <a:ext cx="6877050" cy="549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Document" r:id="rId4" imgW="7062810" imgH="5642343" progId="Word.Document.8">
                  <p:embed/>
                </p:oleObj>
              </mc:Choice>
              <mc:Fallback>
                <p:oleObj name="Document" r:id="rId4" imgW="7062810" imgH="564234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31875"/>
                        <a:ext cx="6877050" cy="549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52734" y="44450"/>
            <a:ext cx="8567738" cy="83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Fig. 6.5 Array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[old]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460875" y="1484313"/>
            <a:ext cx="4648200" cy="590550"/>
          </a:xfrm>
          <a:prstGeom prst="rect">
            <a:avLst/>
          </a:prstGeom>
          <a:solidFill>
            <a:srgbClr val="F0F7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sz="1600" b="1" dirty="0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#define</a:t>
            </a:r>
            <a:r>
              <a:rPr lang="en-US" sz="1600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directive tells compiler to replace all instances of the word </a:t>
            </a:r>
            <a:r>
              <a:rPr lang="en-US" sz="1600" b="1" dirty="0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SIZE</a:t>
            </a:r>
            <a:r>
              <a:rPr lang="en-US" sz="1600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with </a:t>
            </a:r>
            <a:r>
              <a:rPr lang="en-US" sz="1600" b="1" dirty="0" smtClean="0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10.</a:t>
            </a:r>
            <a:endParaRPr lang="en-US" sz="1600" b="1" dirty="0">
              <a:solidFill>
                <a:srgbClr val="990033"/>
              </a:solidFill>
              <a:latin typeface="Courier New" pitchFamily="49" charset="0"/>
              <a:ea typeface="Times New Roman" pitchFamily="18" charset="0"/>
              <a:cs typeface="AGaramond" pitchFamily="18" charset="0"/>
            </a:endParaRP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H="1">
            <a:off x="4046538" y="17732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454650" y="2693988"/>
            <a:ext cx="3581400" cy="590550"/>
          </a:xfrm>
          <a:prstGeom prst="rect">
            <a:avLst/>
          </a:prstGeom>
          <a:solidFill>
            <a:srgbClr val="F0F7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sz="1600" b="1" dirty="0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SIZE</a:t>
            </a:r>
            <a:r>
              <a:rPr lang="en-US" sz="1600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is replaced with </a:t>
            </a:r>
            <a:r>
              <a:rPr lang="en-US" sz="1600" b="1" dirty="0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10</a:t>
            </a:r>
            <a:r>
              <a:rPr lang="en-US" sz="1600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by the compiler, so array </a:t>
            </a:r>
            <a:r>
              <a:rPr lang="en-US" sz="1600" b="1" dirty="0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s</a:t>
            </a:r>
            <a:r>
              <a:rPr lang="en-US" sz="1600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has 10 </a:t>
            </a:r>
            <a:r>
              <a:rPr lang="en-US" sz="1600" dirty="0" smtClean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elements.</a:t>
            </a:r>
            <a:endParaRPr lang="en-US" sz="1600" dirty="0">
              <a:solidFill>
                <a:srgbClr val="990033"/>
              </a:solidFill>
              <a:latin typeface="Times New Roman" pitchFamily="18" charset="0"/>
              <a:ea typeface="Times New Roman" pitchFamily="18" charset="0"/>
              <a:cs typeface="AGaramond" pitchFamily="18" charset="0"/>
            </a:endParaRP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H="1">
            <a:off x="4597400" y="292417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137275" y="593725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C55EAC-BCC0-4555-954E-9E6AF47378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33798" grpId="1" animBg="1"/>
      <p:bldP spid="33799" grpId="0" animBg="1"/>
      <p:bldP spid="33800" grpId="0" animBg="1"/>
      <p:bldP spid="33800" grpId="1" animBg="1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5697</TotalTime>
  <Words>1701</Words>
  <Application>Microsoft Office PowerPoint</Application>
  <PresentationFormat>On-screen Show (4:3)</PresentationFormat>
  <Paragraphs>345</Paragraphs>
  <Slides>28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Revised_Master</vt:lpstr>
      <vt:lpstr>Document</vt:lpstr>
      <vt:lpstr> Arrays </vt:lpstr>
      <vt:lpstr>Arrays</vt:lpstr>
      <vt:lpstr>Arrays</vt:lpstr>
      <vt:lpstr>Arrays</vt:lpstr>
      <vt:lpstr>Fig. 6.1 12-element Array </vt:lpstr>
      <vt:lpstr>Arrays</vt:lpstr>
      <vt:lpstr>6.3 Defining Arrays</vt:lpstr>
      <vt:lpstr>Initializing Array</vt:lpstr>
      <vt:lpstr>PowerPoint Presentation</vt:lpstr>
      <vt:lpstr>PowerPoint Presentation</vt:lpstr>
      <vt:lpstr>PowerPoint Presentation</vt:lpstr>
      <vt:lpstr>Arrays</vt:lpstr>
      <vt:lpstr>‘Scary’ Out-of-Range Example</vt:lpstr>
      <vt:lpstr>6.5 Passing Arrays to Functions</vt:lpstr>
      <vt:lpstr>6.5 Passing Arrays to Functions</vt:lpstr>
      <vt:lpstr>Passing Arrays to Functions</vt:lpstr>
      <vt:lpstr>Passing Arrays to Functions</vt:lpstr>
      <vt:lpstr>6.9 Multiple-Subscripted Arrays</vt:lpstr>
      <vt:lpstr>Fig. 6.20 Double-Subscripted Array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 enum and a switch Example</vt:lpstr>
      <vt:lpstr>An enum and switch Example</vt:lpstr>
      <vt:lpstr>Review of Arrays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CS2303</dc:title>
  <dc:creator>Robert E. Kinicki</dc:creator>
  <cp:lastModifiedBy>Professor Kinicki</cp:lastModifiedBy>
  <cp:revision>206</cp:revision>
  <dcterms:created xsi:type="dcterms:W3CDTF">2004-01-21T20:05:10Z</dcterms:created>
  <dcterms:modified xsi:type="dcterms:W3CDTF">2014-09-04T21:54:21Z</dcterms:modified>
</cp:coreProperties>
</file>