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>
  <p:sldMasterIdLst>
    <p:sldMasterId id="2147483648" r:id="rId4"/>
  </p:sldMasterIdLst>
  <p:notesMasterIdLst>
    <p:notesMasterId r:id="rId54"/>
  </p:notesMasterIdLst>
  <p:handoutMasterIdLst>
    <p:handoutMasterId r:id="rId55"/>
  </p:handoutMasterIdLst>
  <p:sldIdLst>
    <p:sldId id="428" r:id="rId5"/>
    <p:sldId id="378" r:id="rId6"/>
    <p:sldId id="349" r:id="rId7"/>
    <p:sldId id="415" r:id="rId8"/>
    <p:sldId id="380" r:id="rId9"/>
    <p:sldId id="411" r:id="rId10"/>
    <p:sldId id="384" r:id="rId11"/>
    <p:sldId id="382" r:id="rId12"/>
    <p:sldId id="385" r:id="rId13"/>
    <p:sldId id="412" r:id="rId14"/>
    <p:sldId id="418" r:id="rId15"/>
    <p:sldId id="423" r:id="rId16"/>
    <p:sldId id="420" r:id="rId17"/>
    <p:sldId id="404" r:id="rId18"/>
    <p:sldId id="422" r:id="rId19"/>
    <p:sldId id="407" r:id="rId20"/>
    <p:sldId id="421" r:id="rId21"/>
    <p:sldId id="414" r:id="rId22"/>
    <p:sldId id="393" r:id="rId23"/>
    <p:sldId id="325" r:id="rId24"/>
    <p:sldId id="416" r:id="rId25"/>
    <p:sldId id="354" r:id="rId26"/>
    <p:sldId id="430" r:id="rId27"/>
    <p:sldId id="431" r:id="rId28"/>
    <p:sldId id="432" r:id="rId29"/>
    <p:sldId id="357" r:id="rId30"/>
    <p:sldId id="429" r:id="rId31"/>
    <p:sldId id="351" r:id="rId32"/>
    <p:sldId id="366" r:id="rId33"/>
    <p:sldId id="353" r:id="rId34"/>
    <p:sldId id="363" r:id="rId35"/>
    <p:sldId id="362" r:id="rId36"/>
    <p:sldId id="352" r:id="rId37"/>
    <p:sldId id="409" r:id="rId38"/>
    <p:sldId id="426" r:id="rId39"/>
    <p:sldId id="279" r:id="rId40"/>
    <p:sldId id="417" r:id="rId41"/>
    <p:sldId id="427" r:id="rId42"/>
    <p:sldId id="425" r:id="rId43"/>
    <p:sldId id="386" r:id="rId44"/>
    <p:sldId id="408" r:id="rId45"/>
    <p:sldId id="364" r:id="rId46"/>
    <p:sldId id="369" r:id="rId47"/>
    <p:sldId id="370" r:id="rId48"/>
    <p:sldId id="371" r:id="rId49"/>
    <p:sldId id="372" r:id="rId50"/>
    <p:sldId id="373" r:id="rId51"/>
    <p:sldId id="400" r:id="rId52"/>
    <p:sldId id="401" r:id="rId53"/>
  </p:sldIdLst>
  <p:sldSz cx="12192000" cy="6858000"/>
  <p:notesSz cx="6858000" cy="9144000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Rockwell" panose="02060603020205020403" pitchFamily="18" charset="0"/>
      <p:regular r:id="rId60"/>
      <p:bold r:id="rId61"/>
      <p:italic r:id="rId62"/>
      <p:boldItalic r:id="rId63"/>
    </p:embeddedFont>
    <p:embeddedFont>
      <p:font typeface="Calibri Light" panose="020F0302020204030204" pitchFamily="34" charset="0"/>
      <p:regular r:id="rId64"/>
      <p: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B0"/>
    <a:srgbClr val="004A82"/>
    <a:srgbClr val="00A84C"/>
    <a:srgbClr val="1CAC5C"/>
    <a:srgbClr val="00EE6C"/>
    <a:srgbClr val="FFFFFF"/>
    <a:srgbClr val="F2F2F2"/>
    <a:srgbClr val="CD9119"/>
    <a:srgbClr val="000000"/>
    <a:srgbClr val="CC9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9B2440-90E6-4558-B7FD-90C6EA08FCD8}" v="1" dt="2018-10-08T17:56:10.986"/>
    <p1510:client id="{785AE132-5C73-4FAA-901D-032055CBA4EB}" v="1" dt="2018-10-08T16:11:53.738"/>
    <p1510:client id="{731C9301-D4EA-45C8-82AC-439AA5F8F74B}" v="15" dt="2018-10-09T01:40:53.483"/>
  </p1510:revLst>
</p1510:revInfo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98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804" y="72"/>
      </p:cViewPr>
      <p:guideLst/>
    </p:cSldViewPr>
  </p:slideViewPr>
  <p:outlineViewPr>
    <p:cViewPr>
      <p:scale>
        <a:sx n="33" d="100"/>
        <a:sy n="33" d="100"/>
      </p:scale>
      <p:origin x="0" y="-349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63" Type="http://schemas.openxmlformats.org/officeDocument/2006/relationships/font" Target="fonts/font8.fntdata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3.fntdata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4.fntdata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7.fntdata"/><Relationship Id="rId7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2D6C60-FEBC-4F95-9F3F-86574509953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6B1C3A-3886-4A30-A0CE-7BF196DB48D0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dirty="0" smtClean="0"/>
            <a:t>Refurbish Facilities</a:t>
          </a:r>
          <a:endParaRPr lang="en-US" dirty="0"/>
        </a:p>
      </dgm:t>
    </dgm:pt>
    <dgm:pt modelId="{4B0C8F22-9476-49EF-90F9-CC01875B4AFF}" type="parTrans" cxnId="{9A044363-1871-41C8-8692-47DC21B2BE99}">
      <dgm:prSet/>
      <dgm:spPr/>
      <dgm:t>
        <a:bodyPr/>
        <a:lstStyle/>
        <a:p>
          <a:endParaRPr lang="en-US"/>
        </a:p>
      </dgm:t>
    </dgm:pt>
    <dgm:pt modelId="{B0308B0F-E3E2-4A4F-97D8-8ED24DA4A4CD}" type="sibTrans" cxnId="{9A044363-1871-41C8-8692-47DC21B2BE99}">
      <dgm:prSet/>
      <dgm:spPr/>
      <dgm:t>
        <a:bodyPr/>
        <a:lstStyle/>
        <a:p>
          <a:endParaRPr lang="en-US"/>
        </a:p>
      </dgm:t>
    </dgm:pt>
    <dgm:pt modelId="{D795E04C-C229-4C24-8BD6-ED7031B8A0BC}">
      <dgm:prSet phldrT="[Text]" custT="1"/>
      <dgm:spPr/>
      <dgm:t>
        <a:bodyPr/>
        <a:lstStyle/>
        <a:p>
          <a:r>
            <a:rPr lang="en-US" sz="3600" dirty="0" smtClean="0"/>
            <a:t>Outdoor Exercise Equipment </a:t>
          </a:r>
          <a:endParaRPr lang="en-US" sz="3600" dirty="0"/>
        </a:p>
      </dgm:t>
    </dgm:pt>
    <dgm:pt modelId="{0F50EA95-854B-44CB-B51B-2DD6BE0C0763}" type="parTrans" cxnId="{6B7DA5DC-9A25-405B-8077-6C4237332CBC}">
      <dgm:prSet/>
      <dgm:spPr/>
      <dgm:t>
        <a:bodyPr/>
        <a:lstStyle/>
        <a:p>
          <a:endParaRPr lang="en-US"/>
        </a:p>
      </dgm:t>
    </dgm:pt>
    <dgm:pt modelId="{B22D5C92-F179-4847-A89D-B474874E2C4B}" type="sibTrans" cxnId="{6B7DA5DC-9A25-405B-8077-6C4237332CBC}">
      <dgm:prSet/>
      <dgm:spPr/>
      <dgm:t>
        <a:bodyPr/>
        <a:lstStyle/>
        <a:p>
          <a:endParaRPr lang="en-US"/>
        </a:p>
      </dgm:t>
    </dgm:pt>
    <dgm:pt modelId="{1357C276-EA38-4F77-84F3-03B098637A15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smtClean="0"/>
            <a:t>Build </a:t>
          </a:r>
          <a:br>
            <a:rPr lang="en-US" smtClean="0"/>
          </a:br>
          <a:r>
            <a:rPr lang="en-US" smtClean="0"/>
            <a:t>Facilities</a:t>
          </a:r>
          <a:endParaRPr lang="en-US" dirty="0"/>
        </a:p>
      </dgm:t>
    </dgm:pt>
    <dgm:pt modelId="{2885B81A-27A9-4213-90E3-D41975C6A4FB}" type="parTrans" cxnId="{DAAC4992-3921-408A-A66D-D58CDD9A0F23}">
      <dgm:prSet/>
      <dgm:spPr/>
      <dgm:t>
        <a:bodyPr/>
        <a:lstStyle/>
        <a:p>
          <a:endParaRPr lang="en-US"/>
        </a:p>
      </dgm:t>
    </dgm:pt>
    <dgm:pt modelId="{F2E13679-4FDE-4C6A-AC78-99142E1748B5}" type="sibTrans" cxnId="{DAAC4992-3921-408A-A66D-D58CDD9A0F23}">
      <dgm:prSet/>
      <dgm:spPr/>
      <dgm:t>
        <a:bodyPr/>
        <a:lstStyle/>
        <a:p>
          <a:endParaRPr lang="en-US"/>
        </a:p>
      </dgm:t>
    </dgm:pt>
    <dgm:pt modelId="{433A0523-6D62-44D1-B19A-22E879116DAB}">
      <dgm:prSet phldrT="[Text]" custT="1"/>
      <dgm:spPr/>
      <dgm:t>
        <a:bodyPr/>
        <a:lstStyle/>
        <a:p>
          <a:r>
            <a:rPr lang="en-US" sz="3600" dirty="0" smtClean="0"/>
            <a:t>Youth Palaces</a:t>
          </a:r>
          <a:endParaRPr lang="en-US" sz="3600" dirty="0"/>
        </a:p>
      </dgm:t>
    </dgm:pt>
    <dgm:pt modelId="{D7AE5E0A-36D5-4D46-9FEA-8690B97279E7}" type="parTrans" cxnId="{B4D7B3DE-36FB-4AEC-B987-D03A307A9EFB}">
      <dgm:prSet/>
      <dgm:spPr/>
      <dgm:t>
        <a:bodyPr/>
        <a:lstStyle/>
        <a:p>
          <a:endParaRPr lang="en-US"/>
        </a:p>
      </dgm:t>
    </dgm:pt>
    <dgm:pt modelId="{F209DC05-3963-4C7D-99AD-CC91A4CA8955}" type="sibTrans" cxnId="{B4D7B3DE-36FB-4AEC-B987-D03A307A9EFB}">
      <dgm:prSet/>
      <dgm:spPr/>
      <dgm:t>
        <a:bodyPr/>
        <a:lstStyle/>
        <a:p>
          <a:endParaRPr lang="en-US"/>
        </a:p>
      </dgm:t>
    </dgm:pt>
    <dgm:pt modelId="{E54A6D50-DE8A-401D-8881-CD37A16EC1BF}">
      <dgm:prSet phldrT="[Text]" custT="1"/>
      <dgm:spPr/>
      <dgm:t>
        <a:bodyPr/>
        <a:lstStyle/>
        <a:p>
          <a:r>
            <a:rPr lang="en-US" sz="3600" dirty="0" smtClean="0"/>
            <a:t>Museums</a:t>
          </a:r>
          <a:endParaRPr lang="en-US" sz="3600" dirty="0"/>
        </a:p>
      </dgm:t>
    </dgm:pt>
    <dgm:pt modelId="{915B34FA-7313-4FFA-8642-F6DD09413BF6}" type="parTrans" cxnId="{51D36ADB-08CD-4BA8-8582-7164AF3B92BA}">
      <dgm:prSet/>
      <dgm:spPr/>
      <dgm:t>
        <a:bodyPr/>
        <a:lstStyle/>
        <a:p>
          <a:endParaRPr lang="en-US"/>
        </a:p>
      </dgm:t>
    </dgm:pt>
    <dgm:pt modelId="{50534B86-472D-4383-BC2B-2E5DC4B43614}" type="sibTrans" cxnId="{51D36ADB-08CD-4BA8-8582-7164AF3B92BA}">
      <dgm:prSet/>
      <dgm:spPr/>
      <dgm:t>
        <a:bodyPr/>
        <a:lstStyle/>
        <a:p>
          <a:endParaRPr lang="en-US"/>
        </a:p>
      </dgm:t>
    </dgm:pt>
    <dgm:pt modelId="{3B92FB24-B265-4EA7-85E5-16D994E8389C}">
      <dgm:prSet phldrT="[Text]" custT="1"/>
      <dgm:spPr/>
      <dgm:t>
        <a:bodyPr/>
        <a:lstStyle/>
        <a:p>
          <a:r>
            <a:rPr lang="en-US" sz="3600" dirty="0" smtClean="0"/>
            <a:t>Public Libraries</a:t>
          </a:r>
          <a:endParaRPr lang="en-US" sz="3600" dirty="0"/>
        </a:p>
      </dgm:t>
    </dgm:pt>
    <dgm:pt modelId="{3DEFD808-D856-4983-964B-B6D6148DFB02}" type="parTrans" cxnId="{2B3FE341-62FB-4D70-B9DC-5C4C0CBF5294}">
      <dgm:prSet/>
      <dgm:spPr/>
      <dgm:t>
        <a:bodyPr/>
        <a:lstStyle/>
        <a:p>
          <a:endParaRPr lang="en-US"/>
        </a:p>
      </dgm:t>
    </dgm:pt>
    <dgm:pt modelId="{CA7047F9-B77C-4288-9BB1-69E6DA6EAD0A}" type="sibTrans" cxnId="{2B3FE341-62FB-4D70-B9DC-5C4C0CBF5294}">
      <dgm:prSet/>
      <dgm:spPr/>
      <dgm:t>
        <a:bodyPr/>
        <a:lstStyle/>
        <a:p>
          <a:endParaRPr lang="en-US"/>
        </a:p>
      </dgm:t>
    </dgm:pt>
    <dgm:pt modelId="{7193BAF1-F46C-4BC0-83CA-665A606BAD22}">
      <dgm:prSet phldrT="[Text]" custT="1"/>
      <dgm:spPr/>
      <dgm:t>
        <a:bodyPr/>
        <a:lstStyle/>
        <a:p>
          <a:r>
            <a:rPr lang="en-US" sz="3600" dirty="0" smtClean="0"/>
            <a:t>Sports Facilities</a:t>
          </a:r>
          <a:endParaRPr lang="en-US" sz="3600" dirty="0"/>
        </a:p>
      </dgm:t>
    </dgm:pt>
    <dgm:pt modelId="{A099D0C0-48C6-425C-9CD3-E2BA71C7EC1D}" type="parTrans" cxnId="{0AE311C4-A042-44D1-8C70-756E5BFDE3A0}">
      <dgm:prSet/>
      <dgm:spPr/>
      <dgm:t>
        <a:bodyPr/>
        <a:lstStyle/>
        <a:p>
          <a:endParaRPr lang="en-US"/>
        </a:p>
      </dgm:t>
    </dgm:pt>
    <dgm:pt modelId="{7DC951E4-3502-403A-8A51-0A15A5AFAB72}" type="sibTrans" cxnId="{0AE311C4-A042-44D1-8C70-756E5BFDE3A0}">
      <dgm:prSet/>
      <dgm:spPr/>
      <dgm:t>
        <a:bodyPr/>
        <a:lstStyle/>
        <a:p>
          <a:endParaRPr lang="en-US"/>
        </a:p>
      </dgm:t>
    </dgm:pt>
    <dgm:pt modelId="{4F790A83-4A03-4289-9AB0-9BD266CC3D4F}">
      <dgm:prSet/>
      <dgm:spPr/>
      <dgm:t>
        <a:bodyPr/>
        <a:lstStyle/>
        <a:p>
          <a:r>
            <a:rPr lang="en-US" sz="3600" dirty="0" smtClean="0"/>
            <a:t>Parks</a:t>
          </a:r>
          <a:endParaRPr lang="en-US" sz="3600" dirty="0"/>
        </a:p>
      </dgm:t>
    </dgm:pt>
    <dgm:pt modelId="{B108C18D-9434-4D6B-990C-418DED8E814E}" type="parTrans" cxnId="{42603CFD-E90F-4C32-B810-8CAD9BB57755}">
      <dgm:prSet/>
      <dgm:spPr/>
      <dgm:t>
        <a:bodyPr/>
        <a:lstStyle/>
        <a:p>
          <a:endParaRPr lang="en-US"/>
        </a:p>
      </dgm:t>
    </dgm:pt>
    <dgm:pt modelId="{810D52DA-6DB4-4A71-900C-FF7A2D4DA1F7}" type="sibTrans" cxnId="{42603CFD-E90F-4C32-B810-8CAD9BB57755}">
      <dgm:prSet/>
      <dgm:spPr/>
      <dgm:t>
        <a:bodyPr/>
        <a:lstStyle/>
        <a:p>
          <a:endParaRPr lang="en-US"/>
        </a:p>
      </dgm:t>
    </dgm:pt>
    <dgm:pt modelId="{420D90B3-6670-4D88-A5DA-7B8D8F0543B0}" type="pres">
      <dgm:prSet presAssocID="{392D6C60-FEBC-4F95-9F3F-86574509953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C3B30C-3CC9-4265-9BDB-C28A9BA44E24}" type="pres">
      <dgm:prSet presAssocID="{686B1C3A-3886-4A30-A0CE-7BF196DB48D0}" presName="composite" presStyleCnt="0"/>
      <dgm:spPr/>
    </dgm:pt>
    <dgm:pt modelId="{778BA634-6932-470A-BE19-5AA500EB809D}" type="pres">
      <dgm:prSet presAssocID="{686B1C3A-3886-4A30-A0CE-7BF196DB48D0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EFA3CA-D038-4B19-B539-2763D5C377D4}" type="pres">
      <dgm:prSet presAssocID="{686B1C3A-3886-4A30-A0CE-7BF196DB48D0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054477-0915-4EB4-83B1-1ADFD6B75059}" type="pres">
      <dgm:prSet presAssocID="{B0308B0F-E3E2-4A4F-97D8-8ED24DA4A4CD}" presName="space" presStyleCnt="0"/>
      <dgm:spPr/>
    </dgm:pt>
    <dgm:pt modelId="{A4FA69C7-5479-4A91-B144-AA07B801A6A3}" type="pres">
      <dgm:prSet presAssocID="{1357C276-EA38-4F77-84F3-03B098637A15}" presName="composite" presStyleCnt="0"/>
      <dgm:spPr/>
    </dgm:pt>
    <dgm:pt modelId="{87DF0C77-784E-4CC8-9E46-907E1A682612}" type="pres">
      <dgm:prSet presAssocID="{1357C276-EA38-4F77-84F3-03B098637A1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23C737-36E3-43AE-A275-634E999D0A83}" type="pres">
      <dgm:prSet presAssocID="{1357C276-EA38-4F77-84F3-03B098637A15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E311C4-A042-44D1-8C70-756E5BFDE3A0}" srcId="{1357C276-EA38-4F77-84F3-03B098637A15}" destId="{7193BAF1-F46C-4BC0-83CA-665A606BAD22}" srcOrd="3" destOrd="0" parTransId="{A099D0C0-48C6-425C-9CD3-E2BA71C7EC1D}" sibTransId="{7DC951E4-3502-403A-8A51-0A15A5AFAB72}"/>
    <dgm:cxn modelId="{EDA3313A-2571-4F40-9F39-C371FB551671}" type="presOf" srcId="{E54A6D50-DE8A-401D-8881-CD37A16EC1BF}" destId="{8723C737-36E3-43AE-A275-634E999D0A83}" srcOrd="0" destOrd="1" presId="urn:microsoft.com/office/officeart/2005/8/layout/hList1"/>
    <dgm:cxn modelId="{6B7DA5DC-9A25-405B-8077-6C4237332CBC}" srcId="{686B1C3A-3886-4A30-A0CE-7BF196DB48D0}" destId="{D795E04C-C229-4C24-8BD6-ED7031B8A0BC}" srcOrd="0" destOrd="0" parTransId="{0F50EA95-854B-44CB-B51B-2DD6BE0C0763}" sibTransId="{B22D5C92-F179-4847-A89D-B474874E2C4B}"/>
    <dgm:cxn modelId="{537F1F0B-3DA3-4DE4-8A9E-5750670CF77F}" type="presOf" srcId="{D795E04C-C229-4C24-8BD6-ED7031B8A0BC}" destId="{DCEFA3CA-D038-4B19-B539-2763D5C377D4}" srcOrd="0" destOrd="0" presId="urn:microsoft.com/office/officeart/2005/8/layout/hList1"/>
    <dgm:cxn modelId="{2152223B-614B-4D90-ABAD-5F358CA4A91D}" type="presOf" srcId="{392D6C60-FEBC-4F95-9F3F-86574509953C}" destId="{420D90B3-6670-4D88-A5DA-7B8D8F0543B0}" srcOrd="0" destOrd="0" presId="urn:microsoft.com/office/officeart/2005/8/layout/hList1"/>
    <dgm:cxn modelId="{B4D7B3DE-36FB-4AEC-B987-D03A307A9EFB}" srcId="{1357C276-EA38-4F77-84F3-03B098637A15}" destId="{433A0523-6D62-44D1-B19A-22E879116DAB}" srcOrd="0" destOrd="0" parTransId="{D7AE5E0A-36D5-4D46-9FEA-8690B97279E7}" sibTransId="{F209DC05-3963-4C7D-99AD-CC91A4CA8955}"/>
    <dgm:cxn modelId="{87A4E47B-27CC-4F74-8DAE-D96FD9FFDC14}" type="presOf" srcId="{686B1C3A-3886-4A30-A0CE-7BF196DB48D0}" destId="{778BA634-6932-470A-BE19-5AA500EB809D}" srcOrd="0" destOrd="0" presId="urn:microsoft.com/office/officeart/2005/8/layout/hList1"/>
    <dgm:cxn modelId="{DAAC4992-3921-408A-A66D-D58CDD9A0F23}" srcId="{392D6C60-FEBC-4F95-9F3F-86574509953C}" destId="{1357C276-EA38-4F77-84F3-03B098637A15}" srcOrd="1" destOrd="0" parTransId="{2885B81A-27A9-4213-90E3-D41975C6A4FB}" sibTransId="{F2E13679-4FDE-4C6A-AC78-99142E1748B5}"/>
    <dgm:cxn modelId="{F75D06E2-4193-4BEB-8358-8A9398E5FB31}" type="presOf" srcId="{4F790A83-4A03-4289-9AB0-9BD266CC3D4F}" destId="{DCEFA3CA-D038-4B19-B539-2763D5C377D4}" srcOrd="0" destOrd="1" presId="urn:microsoft.com/office/officeart/2005/8/layout/hList1"/>
    <dgm:cxn modelId="{D7D51F38-251A-4AC3-9A2F-12F757E20D19}" type="presOf" srcId="{433A0523-6D62-44D1-B19A-22E879116DAB}" destId="{8723C737-36E3-43AE-A275-634E999D0A83}" srcOrd="0" destOrd="0" presId="urn:microsoft.com/office/officeart/2005/8/layout/hList1"/>
    <dgm:cxn modelId="{51D36ADB-08CD-4BA8-8582-7164AF3B92BA}" srcId="{1357C276-EA38-4F77-84F3-03B098637A15}" destId="{E54A6D50-DE8A-401D-8881-CD37A16EC1BF}" srcOrd="1" destOrd="0" parTransId="{915B34FA-7313-4FFA-8642-F6DD09413BF6}" sibTransId="{50534B86-472D-4383-BC2B-2E5DC4B43614}"/>
    <dgm:cxn modelId="{42603CFD-E90F-4C32-B810-8CAD9BB57755}" srcId="{686B1C3A-3886-4A30-A0CE-7BF196DB48D0}" destId="{4F790A83-4A03-4289-9AB0-9BD266CC3D4F}" srcOrd="1" destOrd="0" parTransId="{B108C18D-9434-4D6B-990C-418DED8E814E}" sibTransId="{810D52DA-6DB4-4A71-900C-FF7A2D4DA1F7}"/>
    <dgm:cxn modelId="{2B3FE341-62FB-4D70-B9DC-5C4C0CBF5294}" srcId="{1357C276-EA38-4F77-84F3-03B098637A15}" destId="{3B92FB24-B265-4EA7-85E5-16D994E8389C}" srcOrd="2" destOrd="0" parTransId="{3DEFD808-D856-4983-964B-B6D6148DFB02}" sibTransId="{CA7047F9-B77C-4288-9BB1-69E6DA6EAD0A}"/>
    <dgm:cxn modelId="{DDF2497C-A24C-4AA0-BE64-FF770D35C737}" type="presOf" srcId="{3B92FB24-B265-4EA7-85E5-16D994E8389C}" destId="{8723C737-36E3-43AE-A275-634E999D0A83}" srcOrd="0" destOrd="2" presId="urn:microsoft.com/office/officeart/2005/8/layout/hList1"/>
    <dgm:cxn modelId="{9A044363-1871-41C8-8692-47DC21B2BE99}" srcId="{392D6C60-FEBC-4F95-9F3F-86574509953C}" destId="{686B1C3A-3886-4A30-A0CE-7BF196DB48D0}" srcOrd="0" destOrd="0" parTransId="{4B0C8F22-9476-49EF-90F9-CC01875B4AFF}" sibTransId="{B0308B0F-E3E2-4A4F-97D8-8ED24DA4A4CD}"/>
    <dgm:cxn modelId="{56B9286F-0DAA-49B0-BB84-4C55497E9EB6}" type="presOf" srcId="{7193BAF1-F46C-4BC0-83CA-665A606BAD22}" destId="{8723C737-36E3-43AE-A275-634E999D0A83}" srcOrd="0" destOrd="3" presId="urn:microsoft.com/office/officeart/2005/8/layout/hList1"/>
    <dgm:cxn modelId="{2E79695C-AF8A-46C6-BA70-7122EA666AEC}" type="presOf" srcId="{1357C276-EA38-4F77-84F3-03B098637A15}" destId="{87DF0C77-784E-4CC8-9E46-907E1A682612}" srcOrd="0" destOrd="0" presId="urn:microsoft.com/office/officeart/2005/8/layout/hList1"/>
    <dgm:cxn modelId="{C5195852-4A24-4E18-8934-FD1980658AD5}" type="presParOf" srcId="{420D90B3-6670-4D88-A5DA-7B8D8F0543B0}" destId="{73C3B30C-3CC9-4265-9BDB-C28A9BA44E24}" srcOrd="0" destOrd="0" presId="urn:microsoft.com/office/officeart/2005/8/layout/hList1"/>
    <dgm:cxn modelId="{B0ABDE10-D4A8-45EC-9CA5-9590481DE470}" type="presParOf" srcId="{73C3B30C-3CC9-4265-9BDB-C28A9BA44E24}" destId="{778BA634-6932-470A-BE19-5AA500EB809D}" srcOrd="0" destOrd="0" presId="urn:microsoft.com/office/officeart/2005/8/layout/hList1"/>
    <dgm:cxn modelId="{E6CC7A3D-93BD-47E7-8630-256D67B79EB3}" type="presParOf" srcId="{73C3B30C-3CC9-4265-9BDB-C28A9BA44E24}" destId="{DCEFA3CA-D038-4B19-B539-2763D5C377D4}" srcOrd="1" destOrd="0" presId="urn:microsoft.com/office/officeart/2005/8/layout/hList1"/>
    <dgm:cxn modelId="{4219DEE0-ECFC-4584-9D78-8E055CAC7B9E}" type="presParOf" srcId="{420D90B3-6670-4D88-A5DA-7B8D8F0543B0}" destId="{CB054477-0915-4EB4-83B1-1ADFD6B75059}" srcOrd="1" destOrd="0" presId="urn:microsoft.com/office/officeart/2005/8/layout/hList1"/>
    <dgm:cxn modelId="{4606B03D-828F-43D8-AABD-A9305C1DDCD0}" type="presParOf" srcId="{420D90B3-6670-4D88-A5DA-7B8D8F0543B0}" destId="{A4FA69C7-5479-4A91-B144-AA07B801A6A3}" srcOrd="2" destOrd="0" presId="urn:microsoft.com/office/officeart/2005/8/layout/hList1"/>
    <dgm:cxn modelId="{23E1F289-A514-4D66-B405-AB8F674870AD}" type="presParOf" srcId="{A4FA69C7-5479-4A91-B144-AA07B801A6A3}" destId="{87DF0C77-784E-4CC8-9E46-907E1A682612}" srcOrd="0" destOrd="0" presId="urn:microsoft.com/office/officeart/2005/8/layout/hList1"/>
    <dgm:cxn modelId="{23F04474-6BDB-4E01-B55D-427529271C63}" type="presParOf" srcId="{A4FA69C7-5479-4A91-B144-AA07B801A6A3}" destId="{8723C737-36E3-43AE-A275-634E999D0A8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ZA" smtClean="0"/>
              <a:t>2018/12/11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ZA" smtClean="0"/>
              <a:t>2018/12/11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Jeremy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7733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86441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Caroline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27127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Caroline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58456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Lorenzo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2518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Lorenzo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38152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Lorenzo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56700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Lorenzo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25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14722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Lorenzo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32005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Lorenzo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27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98796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Caroline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28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94814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0063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Caroline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29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23521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30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869982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31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314474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Jeremy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32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956209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Jeremy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33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847225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Lorenzo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34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967854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36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68801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Lorenzo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0482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Lorenzo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3107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Jeremy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2490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Jeremy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34386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Caroline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49482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Caroline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69191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Caroline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67029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=""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 x Image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=""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ZA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2000"/>
            <a:ext cx="4703542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Bullet 2</a:t>
            </a:r>
            <a:endParaRPr lang="en-ZA"/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Bullet 3</a:t>
            </a:r>
            <a:endParaRPr lang="en-ZA"/>
          </a:p>
        </p:txBody>
      </p:sp>
      <p:sp>
        <p:nvSpPr>
          <p:cNvPr id="21" name="Text Placeholder 20">
            <a:extLst>
              <a:ext uri="{FF2B5EF4-FFF2-40B4-BE49-F238E27FC236}">
                <a16:creationId xmlns=""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/>
              <a:t>Bullet Description</a:t>
            </a:r>
          </a:p>
        </p:txBody>
      </p:sp>
      <p:sp>
        <p:nvSpPr>
          <p:cNvPr id="51" name="Octagon 50">
            <a:extLst>
              <a:ext uri="{FF2B5EF4-FFF2-40B4-BE49-F238E27FC236}">
                <a16:creationId xmlns=""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2" name="Oval 51">
            <a:extLst>
              <a:ext uri="{FF2B5EF4-FFF2-40B4-BE49-F238E27FC236}">
                <a16:creationId xmlns=""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accent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=""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4" name="Oval 53">
            <a:extLst>
              <a:ext uri="{FF2B5EF4-FFF2-40B4-BE49-F238E27FC236}">
                <a16:creationId xmlns=""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accent1"/>
              </a:solidFill>
            </a:endParaRPr>
          </a:p>
        </p:txBody>
      </p:sp>
      <p:sp>
        <p:nvSpPr>
          <p:cNvPr id="55" name="Slide Number Placeholder 54">
            <a:extLst>
              <a:ext uri="{FF2B5EF4-FFF2-40B4-BE49-F238E27FC236}">
                <a16:creationId xmlns=""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Freeform: Shape 13">
              <a:extLst>
                <a:ext uri="{FF2B5EF4-FFF2-40B4-BE49-F238E27FC236}">
                  <a16:creationId xmlns=""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=""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9" name="Freeform: Shape 19">
              <a:extLst>
                <a:ext uri="{FF2B5EF4-FFF2-40B4-BE49-F238E27FC236}">
                  <a16:creationId xmlns=""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0" name="Freeform: Shape 23">
              <a:extLst>
                <a:ext uri="{FF2B5EF4-FFF2-40B4-BE49-F238E27FC236}">
                  <a16:creationId xmlns=""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2" name="Freeform: Shape 28">
              <a:extLst>
                <a:ext uri="{FF2B5EF4-FFF2-40B4-BE49-F238E27FC236}">
                  <a16:creationId xmlns=""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38" name="Picture Placeholder 3">
            <a:extLst>
              <a:ext uri="{FF2B5EF4-FFF2-40B4-BE49-F238E27FC236}">
                <a16:creationId xmlns=""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405874" y="4835817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Picture Placeholder 3">
            <a:extLst>
              <a:ext uri="{FF2B5EF4-FFF2-40B4-BE49-F238E27FC236}">
                <a16:creationId xmlns=""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405874" y="3271181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Picture Placeholder 3">
            <a:extLst>
              <a:ext uri="{FF2B5EF4-FFF2-40B4-BE49-F238E27FC236}">
                <a16:creationId xmlns=""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405874" y="1706545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5199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1" name="Freeform: Shape 30">
            <a:extLst>
              <a:ext uri="{FF2B5EF4-FFF2-40B4-BE49-F238E27FC236}">
                <a16:creationId xmlns=""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5" name="Freeform: Shape 34">
            <a:extLst>
              <a:ext uri="{FF2B5EF4-FFF2-40B4-BE49-F238E27FC236}">
                <a16:creationId xmlns=""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6" name="Freeform: Shape 35">
            <a:extLst>
              <a:ext uri="{FF2B5EF4-FFF2-40B4-BE49-F238E27FC236}">
                <a16:creationId xmlns=""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7" name="Freeform: Shape 36">
            <a:extLst>
              <a:ext uri="{FF2B5EF4-FFF2-40B4-BE49-F238E27FC236}">
                <a16:creationId xmlns=""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=""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ZA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=""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=""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=""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=""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ZA"/>
            </a:p>
          </p:txBody>
        </p:sp>
        <p:sp>
          <p:nvSpPr>
            <p:cNvPr id="49" name="Oval 48">
              <a:extLst>
                <a:ext uri="{FF2B5EF4-FFF2-40B4-BE49-F238E27FC236}">
                  <a16:creationId xmlns=""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ZA"/>
            </a:p>
          </p:txBody>
        </p: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ZA"/>
            </a:p>
          </p:txBody>
        </p:sp>
        <p:sp>
          <p:nvSpPr>
            <p:cNvPr id="51" name="Oval 50">
              <a:extLst>
                <a:ext uri="{FF2B5EF4-FFF2-40B4-BE49-F238E27FC236}">
                  <a16:creationId xmlns=""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ZA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Emphasized text can go here</a:t>
            </a:r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ZA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9" name="Text Placeholder 18">
            <a:extLst>
              <a:ext uri="{FF2B5EF4-FFF2-40B4-BE49-F238E27FC236}">
                <a16:creationId xmlns=""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/>
              <a:t>1</a:t>
            </a:r>
            <a:endParaRPr lang="en-ZA"/>
          </a:p>
        </p:txBody>
      </p:sp>
      <p:sp>
        <p:nvSpPr>
          <p:cNvPr id="21" name="Text Placeholder 20">
            <a:extLst>
              <a:ext uri="{FF2B5EF4-FFF2-40B4-BE49-F238E27FC236}">
                <a16:creationId xmlns=""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/>
              <a:t>2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0" name="Footer Placeholder 9">
            <a:extLst>
              <a:ext uri="{FF2B5EF4-FFF2-40B4-BE49-F238E27FC236}">
                <a16:creationId xmlns=""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6" name="Content Placeholder 5">
            <a:extLst>
              <a:ext uri="{FF2B5EF4-FFF2-40B4-BE49-F238E27FC236}">
                <a16:creationId xmlns=""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=""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/>
              <a:t>Sub Header</a:t>
            </a:r>
            <a:endParaRPr lang="en-ZA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/>
              <a:t>Section 1 Title</a:t>
            </a:r>
            <a:endParaRPr lang="en-ZA"/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Section 2 Title</a:t>
            </a:r>
            <a:endParaRPr lang="en-ZA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Section 3 Title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13" name="Text Placeholder 8">
            <a:extLst>
              <a:ext uri="{FF2B5EF4-FFF2-40B4-BE49-F238E27FC236}">
                <a16:creationId xmlns=""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/>
              <a:t>Sub Header</a:t>
            </a:r>
            <a:endParaRPr lang="en-ZA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=""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17" name="Text Placeholder 10">
            <a:extLst>
              <a:ext uri="{FF2B5EF4-FFF2-40B4-BE49-F238E27FC236}">
                <a16:creationId xmlns=""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1" name="Text Placeholder 10">
            <a:extLst>
              <a:ext uri="{FF2B5EF4-FFF2-40B4-BE49-F238E27FC236}">
                <a16:creationId xmlns=""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2" name="Text Placeholder 10">
            <a:extLst>
              <a:ext uri="{FF2B5EF4-FFF2-40B4-BE49-F238E27FC236}">
                <a16:creationId xmlns=""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5" name="Text Placeholder 10">
            <a:extLst>
              <a:ext uri="{FF2B5EF4-FFF2-40B4-BE49-F238E27FC236}">
                <a16:creationId xmlns=""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6" name="Text Placeholder 10">
            <a:extLst>
              <a:ext uri="{FF2B5EF4-FFF2-40B4-BE49-F238E27FC236}">
                <a16:creationId xmlns=""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28" name="Text Placeholder 10">
            <a:extLst>
              <a:ext uri="{FF2B5EF4-FFF2-40B4-BE49-F238E27FC236}">
                <a16:creationId xmlns=""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0" name="Text Placeholder 10">
            <a:extLst>
              <a:ext uri="{FF2B5EF4-FFF2-40B4-BE49-F238E27FC236}">
                <a16:creationId xmlns=""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1" name="Text Placeholder 10">
            <a:extLst>
              <a:ext uri="{FF2B5EF4-FFF2-40B4-BE49-F238E27FC236}">
                <a16:creationId xmlns=""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2" name="Text Placeholder 10">
            <a:extLst>
              <a:ext uri="{FF2B5EF4-FFF2-40B4-BE49-F238E27FC236}">
                <a16:creationId xmlns=""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3" name="Text Placeholder 10">
            <a:extLst>
              <a:ext uri="{FF2B5EF4-FFF2-40B4-BE49-F238E27FC236}">
                <a16:creationId xmlns=""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4" name="Text Placeholder 10">
            <a:extLst>
              <a:ext uri="{FF2B5EF4-FFF2-40B4-BE49-F238E27FC236}">
                <a16:creationId xmlns=""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5" name="Text Placeholder 10">
            <a:extLst>
              <a:ext uri="{FF2B5EF4-FFF2-40B4-BE49-F238E27FC236}">
                <a16:creationId xmlns=""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6" name="Text Placeholder 10">
            <a:extLst>
              <a:ext uri="{FF2B5EF4-FFF2-40B4-BE49-F238E27FC236}">
                <a16:creationId xmlns=""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7" name="Text Placeholder 10">
            <a:extLst>
              <a:ext uri="{FF2B5EF4-FFF2-40B4-BE49-F238E27FC236}">
                <a16:creationId xmlns=""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8" name="Text Placeholder 10">
            <a:extLst>
              <a:ext uri="{FF2B5EF4-FFF2-40B4-BE49-F238E27FC236}">
                <a16:creationId xmlns=""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9" name="Text Placeholder 10">
            <a:extLst>
              <a:ext uri="{FF2B5EF4-FFF2-40B4-BE49-F238E27FC236}">
                <a16:creationId xmlns=""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40" name="Text Placeholder 10">
            <a:extLst>
              <a:ext uri="{FF2B5EF4-FFF2-40B4-BE49-F238E27FC236}">
                <a16:creationId xmlns=""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41" name="Text Placeholder 10">
            <a:extLst>
              <a:ext uri="{FF2B5EF4-FFF2-40B4-BE49-F238E27FC236}">
                <a16:creationId xmlns=""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42" name="Text Placeholder 10">
            <a:extLst>
              <a:ext uri="{FF2B5EF4-FFF2-40B4-BE49-F238E27FC236}">
                <a16:creationId xmlns=""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43" name="Text Placeholder 10">
            <a:extLst>
              <a:ext uri="{FF2B5EF4-FFF2-40B4-BE49-F238E27FC236}">
                <a16:creationId xmlns=""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44" name="Text Placeholder 10">
            <a:extLst>
              <a:ext uri="{FF2B5EF4-FFF2-40B4-BE49-F238E27FC236}">
                <a16:creationId xmlns=""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45" name="Text Placeholder 10">
            <a:extLst>
              <a:ext uri="{FF2B5EF4-FFF2-40B4-BE49-F238E27FC236}">
                <a16:creationId xmlns=""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46" name="Text Placeholder 10">
            <a:extLst>
              <a:ext uri="{FF2B5EF4-FFF2-40B4-BE49-F238E27FC236}">
                <a16:creationId xmlns=""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47" name="Text Placeholder 10">
            <a:extLst>
              <a:ext uri="{FF2B5EF4-FFF2-40B4-BE49-F238E27FC236}">
                <a16:creationId xmlns=""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48" name="Text Placeholder 10">
            <a:extLst>
              <a:ext uri="{FF2B5EF4-FFF2-40B4-BE49-F238E27FC236}">
                <a16:creationId xmlns=""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49" name="Text Placeholder 3">
            <a:extLst>
              <a:ext uri="{FF2B5EF4-FFF2-40B4-BE49-F238E27FC236}">
                <a16:creationId xmlns=""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50" name="Text Placeholder 36">
            <a:extLst>
              <a:ext uri="{FF2B5EF4-FFF2-40B4-BE49-F238E27FC236}">
                <a16:creationId xmlns=""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en-ZA"/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en-ZA"/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en-ZA"/>
          </a:p>
        </p:txBody>
      </p:sp>
      <p:sp>
        <p:nvSpPr>
          <p:cNvPr id="24" name="Picture Placeholder 22">
            <a:extLst>
              <a:ext uri="{FF2B5EF4-FFF2-40B4-BE49-F238E27FC236}">
                <a16:creationId xmlns=""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ZA"/>
          </a:p>
        </p:txBody>
      </p:sp>
      <p:sp>
        <p:nvSpPr>
          <p:cNvPr id="25" name="Picture Placeholder 22">
            <a:extLst>
              <a:ext uri="{FF2B5EF4-FFF2-40B4-BE49-F238E27FC236}">
                <a16:creationId xmlns=""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ZA"/>
          </a:p>
        </p:txBody>
      </p:sp>
      <p:sp>
        <p:nvSpPr>
          <p:cNvPr id="26" name="Picture Placeholder 22">
            <a:extLst>
              <a:ext uri="{FF2B5EF4-FFF2-40B4-BE49-F238E27FC236}">
                <a16:creationId xmlns=""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ZA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/>
              <a:t>Sub Header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/>
              <a:t>Short Bio</a:t>
            </a:r>
            <a:endParaRPr lang="en-ZA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Short Bio</a:t>
            </a:r>
            <a:endParaRPr lang="en-ZA"/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Short Bio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Full Name</a:t>
            </a:r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=""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=""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=""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ZA"/>
          </a:p>
        </p:txBody>
      </p:sp>
      <p:sp>
        <p:nvSpPr>
          <p:cNvPr id="24" name="Picture Placeholder 22">
            <a:extLst>
              <a:ext uri="{FF2B5EF4-FFF2-40B4-BE49-F238E27FC236}">
                <a16:creationId xmlns=""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ZA"/>
          </a:p>
        </p:txBody>
      </p:sp>
      <p:sp>
        <p:nvSpPr>
          <p:cNvPr id="25" name="Picture Placeholder 22">
            <a:extLst>
              <a:ext uri="{FF2B5EF4-FFF2-40B4-BE49-F238E27FC236}">
                <a16:creationId xmlns=""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ZA"/>
          </a:p>
        </p:txBody>
      </p:sp>
      <p:sp>
        <p:nvSpPr>
          <p:cNvPr id="26" name="Picture Placeholder 22">
            <a:extLst>
              <a:ext uri="{FF2B5EF4-FFF2-40B4-BE49-F238E27FC236}">
                <a16:creationId xmlns=""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ZA"/>
          </a:p>
        </p:txBody>
      </p:sp>
      <p:sp>
        <p:nvSpPr>
          <p:cNvPr id="27" name="Picture Placeholder 22">
            <a:extLst>
              <a:ext uri="{FF2B5EF4-FFF2-40B4-BE49-F238E27FC236}">
                <a16:creationId xmlns=""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ZA"/>
          </a:p>
        </p:txBody>
      </p:sp>
      <p:sp>
        <p:nvSpPr>
          <p:cNvPr id="20" name="Picture Placeholder 22">
            <a:extLst>
              <a:ext uri="{FF2B5EF4-FFF2-40B4-BE49-F238E27FC236}">
                <a16:creationId xmlns=""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/>
              <a:t>Full Name</a:t>
            </a:r>
            <a:endParaRPr lang="en-ZA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Title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Text Placeholder 8">
            <a:extLst>
              <a:ext uri="{FF2B5EF4-FFF2-40B4-BE49-F238E27FC236}">
                <a16:creationId xmlns=""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/>
              <a:t>Sub Header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2" name="Picture Placeholder 31">
            <a:extLst>
              <a:ext uri="{FF2B5EF4-FFF2-40B4-BE49-F238E27FC236}">
                <a16:creationId xmlns=""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=""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Contact Number</a:t>
            </a:r>
            <a:endParaRPr lang="en-ZA"/>
          </a:p>
        </p:txBody>
      </p: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 or Social Media Handle</a:t>
            </a:r>
            <a:endParaRPr lang="en-ZA"/>
          </a:p>
        </p:txBody>
      </p:sp>
      <p:sp>
        <p:nvSpPr>
          <p:cNvPr id="8" name="Picture Placeholder 5">
            <a:extLst>
              <a:ext uri="{FF2B5EF4-FFF2-40B4-BE49-F238E27FC236}">
                <a16:creationId xmlns=""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=""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Website Address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=""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=""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=""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=""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1" name="Freeform: Shape 30">
            <a:extLst>
              <a:ext uri="{FF2B5EF4-FFF2-40B4-BE49-F238E27FC236}">
                <a16:creationId xmlns=""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5" name="Freeform: Shape 34">
            <a:extLst>
              <a:ext uri="{FF2B5EF4-FFF2-40B4-BE49-F238E27FC236}">
                <a16:creationId xmlns=""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6" name="Freeform: Shape 35">
            <a:extLst>
              <a:ext uri="{FF2B5EF4-FFF2-40B4-BE49-F238E27FC236}">
                <a16:creationId xmlns=""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7" name="Freeform: Shape 36">
            <a:extLst>
              <a:ext uri="{FF2B5EF4-FFF2-40B4-BE49-F238E27FC236}">
                <a16:creationId xmlns=""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3" name="Content Placeholder 3">
            <a:extLst>
              <a:ext uri="{FF2B5EF4-FFF2-40B4-BE49-F238E27FC236}">
                <a16:creationId xmlns=""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="" xmlns:a16="http://schemas.microsoft.com/office/drawing/2014/main" id="{2041BFF2-BC3B-3145-940D-004809E5A80A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A9906F5C-A183-DF45-AE48-C1D611CDC98D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C9CFF2EB-CD95-EA4D-810E-C9F8127071FE}"/>
              </a:ext>
            </a:extLst>
          </p:cNvPr>
          <p:cNvSpPr>
            <a:spLocks noChangeAspect="1"/>
          </p:cNvSpPr>
          <p:nvPr userDrawn="1"/>
        </p:nvSpPr>
        <p:spPr>
          <a:xfrm>
            <a:off x="7639529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EE120266-68E0-504A-B1C8-F3369F5AF7C0}"/>
              </a:ext>
            </a:extLst>
          </p:cNvPr>
          <p:cNvSpPr>
            <a:spLocks noChangeAspect="1"/>
          </p:cNvSpPr>
          <p:nvPr userDrawn="1"/>
        </p:nvSpPr>
        <p:spPr>
          <a:xfrm>
            <a:off x="9933998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4FB4A810-8614-AD44-B362-CE45C8C679CE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Bullet Description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5012" y="4683647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Bullet Description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9481" y="4688112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Bullet 2</a:t>
            </a:r>
            <a:endParaRPr lang="en-ZA"/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Bullet 3</a:t>
            </a:r>
            <a:endParaRPr lang="en-ZA"/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013" y="3926335"/>
            <a:ext cx="2160587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Bullet 4</a:t>
            </a:r>
            <a:endParaRPr lang="en-ZA"/>
          </a:p>
        </p:txBody>
      </p:sp>
      <p:sp>
        <p:nvSpPr>
          <p:cNvPr id="19" name="Text Placeholder 18">
            <a:extLst>
              <a:ext uri="{FF2B5EF4-FFF2-40B4-BE49-F238E27FC236}">
                <a16:creationId xmlns=""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09481" y="3926335"/>
            <a:ext cx="2160588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Bullet 5</a:t>
            </a:r>
            <a:endParaRPr lang="en-ZA"/>
          </a:p>
        </p:txBody>
      </p:sp>
      <p:sp>
        <p:nvSpPr>
          <p:cNvPr id="21" name="Text Placeholder 20">
            <a:extLst>
              <a:ext uri="{FF2B5EF4-FFF2-40B4-BE49-F238E27FC236}">
                <a16:creationId xmlns=""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Bullet Description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B0B1F8F6-73A5-F142-8A28-094DA998B5F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="" xmlns:a16="http://schemas.microsoft.com/office/drawing/2014/main" id="{F78A887E-89A6-244C-8AA4-484FE535876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="" xmlns:a16="http://schemas.microsoft.com/office/drawing/2014/main" id="{52B18661-99A8-214A-A089-09F11F1EB5C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="" xmlns:a16="http://schemas.microsoft.com/office/drawing/2014/main" id="{69D5F0B5-DE10-D646-9244-6B4289E7793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967620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3">
            <a:extLst>
              <a:ext uri="{FF2B5EF4-FFF2-40B4-BE49-F238E27FC236}">
                <a16:creationId xmlns="" xmlns:a16="http://schemas.microsoft.com/office/drawing/2014/main" id="{72B87CCD-6D17-844B-87EF-F8BC69D79B0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261341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88026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x Image Bullet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=""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3">
            <a:extLst>
              <a:ext uri="{FF2B5EF4-FFF2-40B4-BE49-F238E27FC236}">
                <a16:creationId xmlns=""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=""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=""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1" name="Picture Placeholder 40">
            <a:extLst>
              <a:ext uri="{FF2B5EF4-FFF2-40B4-BE49-F238E27FC236}">
                <a16:creationId xmlns=""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ZA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Bullet 2</a:t>
            </a:r>
            <a:endParaRPr lang="en-ZA"/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Bullet 3</a:t>
            </a:r>
            <a:endParaRPr lang="en-ZA"/>
          </a:p>
        </p:txBody>
      </p:sp>
      <p:sp>
        <p:nvSpPr>
          <p:cNvPr id="21" name="Text Placeholder 20">
            <a:extLst>
              <a:ext uri="{FF2B5EF4-FFF2-40B4-BE49-F238E27FC236}">
                <a16:creationId xmlns=""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Bullet Description</a:t>
            </a:r>
          </a:p>
        </p:txBody>
      </p:sp>
      <p:sp>
        <p:nvSpPr>
          <p:cNvPr id="51" name="Octagon 50">
            <a:extLst>
              <a:ext uri="{FF2B5EF4-FFF2-40B4-BE49-F238E27FC236}">
                <a16:creationId xmlns=""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2" name="Oval 51">
            <a:extLst>
              <a:ext uri="{FF2B5EF4-FFF2-40B4-BE49-F238E27FC236}">
                <a16:creationId xmlns=""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accent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=""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4" name="Oval 53">
            <a:extLst>
              <a:ext uri="{FF2B5EF4-FFF2-40B4-BE49-F238E27FC236}">
                <a16:creationId xmlns=""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accent1"/>
              </a:solidFill>
            </a:endParaRPr>
          </a:p>
        </p:txBody>
      </p:sp>
      <p:sp>
        <p:nvSpPr>
          <p:cNvPr id="55" name="Slide Number Placeholder 54">
            <a:extLst>
              <a:ext uri="{FF2B5EF4-FFF2-40B4-BE49-F238E27FC236}">
                <a16:creationId xmlns=""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8431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=""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ZA" sz="1200">
                <a:solidFill>
                  <a:schemeClr val="tx2"/>
                </a:solidFill>
                <a:latin typeface="+mj-lt"/>
              </a:rPr>
              <a:t>Your Logo or Name Here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85" r:id="rId8"/>
    <p:sldLayoutId id="2147483684" r:id="rId9"/>
    <p:sldLayoutId id="2147483691" r:id="rId10"/>
    <p:sldLayoutId id="2147483668" r:id="rId11"/>
    <p:sldLayoutId id="2147483670" r:id="rId12"/>
    <p:sldLayoutId id="2147483653" r:id="rId13"/>
    <p:sldLayoutId id="2147483673" r:id="rId14"/>
    <p:sldLayoutId id="2147483674" r:id="rId15"/>
    <p:sldLayoutId id="2147483676" r:id="rId16"/>
    <p:sldLayoutId id="2147483677" r:id="rId17"/>
    <p:sldLayoutId id="2147483654" r:id="rId18"/>
    <p:sldLayoutId id="2147483660" r:id="rId19"/>
    <p:sldLayoutId id="2147483661" r:id="rId20"/>
    <p:sldLayoutId id="2147483678" r:id="rId21"/>
    <p:sldLayoutId id="2147483686" r:id="rId22"/>
    <p:sldLayoutId id="2147483687" r:id="rId23"/>
    <p:sldLayoutId id="2147483689" r:id="rId24"/>
    <p:sldLayoutId id="2147483690" r:id="rId25"/>
    <p:sldLayoutId id="2147483688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8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ytimes.com/2018/08/29/well/move/exercise-now-sit-in-front-of-the-tv-later.html" TargetMode="Externa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1995"/>
            <a:ext cx="12192000" cy="810657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1</a:t>
            </a:fld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1903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8CCD41A0-0F2B-4A22-ABE6-B866B3BBEB0A}"/>
              </a:ext>
            </a:extLst>
          </p:cNvPr>
          <p:cNvSpPr/>
          <p:nvPr/>
        </p:nvSpPr>
        <p:spPr>
          <a:xfrm>
            <a:off x="255580" y="270810"/>
            <a:ext cx="1585292" cy="15852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91146484-EB42-4B14-A4AD-6540455B2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078" y="864007"/>
            <a:ext cx="11340000" cy="432000"/>
          </a:xfrm>
        </p:spPr>
        <p:txBody>
          <a:bodyPr/>
          <a:lstStyle/>
          <a:p>
            <a:r>
              <a:rPr lang="en-US" sz="4000" dirty="0"/>
              <a:t>Quality of Life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790523-F02F-43B8-BAC7-3626F04FCE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10</a:t>
            </a:fld>
            <a:endParaRPr lang="en-ZA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16AFBC5-7F06-4140-8C67-5E32D5936253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160">
            <a:extLst>
              <a:ext uri="{FF2B5EF4-FFF2-40B4-BE49-F238E27FC236}">
                <a16:creationId xmlns="" xmlns:a16="http://schemas.microsoft.com/office/drawing/2014/main" id="{7D599B9F-12C5-4816-BEE8-E34B3E56A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55" y="592637"/>
            <a:ext cx="974742" cy="97474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="" xmlns:a16="http://schemas.microsoft.com/office/drawing/2014/main" id="{DAEA5CBC-DA2C-4FA8-B671-47B0A1C70044}"/>
              </a:ext>
            </a:extLst>
          </p:cNvPr>
          <p:cNvSpPr/>
          <p:nvPr/>
        </p:nvSpPr>
        <p:spPr>
          <a:xfrm>
            <a:off x="5353466" y="2670626"/>
            <a:ext cx="1731335" cy="174860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A picture containing table&#10;&#10;Description generated with high confidence">
            <a:extLst>
              <a:ext uri="{FF2B5EF4-FFF2-40B4-BE49-F238E27FC236}">
                <a16:creationId xmlns="" xmlns:a16="http://schemas.microsoft.com/office/drawing/2014/main" id="{074CC147-E153-47B1-9943-9F9D6B3DC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9091" t="20130" r="4196" b="25062"/>
          <a:stretch/>
        </p:blipFill>
        <p:spPr>
          <a:xfrm>
            <a:off x="5456758" y="3021173"/>
            <a:ext cx="1607415" cy="109830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59207" y="2670625"/>
            <a:ext cx="1731333" cy="1748600"/>
            <a:chOff x="2059208" y="2745619"/>
            <a:chExt cx="1441518" cy="1455895"/>
          </a:xfrm>
        </p:grpSpPr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F2F5778D-B1A8-44FF-929F-773BE0E148ED}"/>
                </a:ext>
              </a:extLst>
            </p:cNvPr>
            <p:cNvSpPr/>
            <p:nvPr/>
          </p:nvSpPr>
          <p:spPr>
            <a:xfrm>
              <a:off x="2059208" y="2745619"/>
              <a:ext cx="1441518" cy="14558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2" descr="A close up of a logo&#10;&#10;Description generated with very high confidence">
              <a:extLst>
                <a:ext uri="{FF2B5EF4-FFF2-40B4-BE49-F238E27FC236}">
                  <a16:creationId xmlns="" xmlns:a16="http://schemas.microsoft.com/office/drawing/2014/main" id="{8BB30B2B-F92C-4DD2-A71C-A6B06AD9D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50957" y="2851744"/>
              <a:ext cx="1258019" cy="124364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647066" y="2670625"/>
            <a:ext cx="1809967" cy="1809967"/>
            <a:chOff x="8647066" y="2684247"/>
            <a:chExt cx="1578635" cy="1578635"/>
          </a:xfrm>
        </p:grpSpPr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D92271D1-162D-4FC2-A464-16B21A4CA639}"/>
                </a:ext>
              </a:extLst>
            </p:cNvPr>
            <p:cNvSpPr/>
            <p:nvPr/>
          </p:nvSpPr>
          <p:spPr>
            <a:xfrm>
              <a:off x="8715625" y="2745618"/>
              <a:ext cx="1441518" cy="14558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1" descr="A close up of a logo&#10;&#10;Description generated with high confidence">
              <a:extLst>
                <a:ext uri="{FF2B5EF4-FFF2-40B4-BE49-F238E27FC236}">
                  <a16:creationId xmlns="" xmlns:a16="http://schemas.microsoft.com/office/drawing/2014/main" id="{1F78D5F3-1390-4C76-B275-8DC6EA757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47066" y="2684247"/>
              <a:ext cx="1578635" cy="1578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748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101" y="1152525"/>
            <a:ext cx="8306911" cy="46799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of Life – Leisure Activity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11</a:t>
            </a:fld>
            <a:endParaRPr lang="en-ZA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1977375-9AF1-4C73-98C8-715C059C4723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95869" y="6132954"/>
            <a:ext cx="3811373" cy="2382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Team in youth palace ping pong room</a:t>
            </a:r>
          </a:p>
        </p:txBody>
      </p:sp>
    </p:spTree>
    <p:extLst>
      <p:ext uri="{BB962C8B-B14F-4D97-AF65-F5344CB8AC3E}">
        <p14:creationId xmlns:p14="http://schemas.microsoft.com/office/powerpoint/2010/main" val="23859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of Life - Education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12</a:t>
            </a:fld>
            <a:endParaRPr lang="en-ZA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1977375-9AF1-4C73-98C8-715C059C4723}"/>
              </a:ext>
            </a:extLst>
          </p:cNvPr>
          <p:cNvSpPr/>
          <p:nvPr/>
        </p:nvSpPr>
        <p:spPr>
          <a:xfrm>
            <a:off x="9467022" y="6191250"/>
            <a:ext cx="1818861" cy="395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43075" y="6303818"/>
            <a:ext cx="2851150" cy="2806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Hangzhou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Dianzi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University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288" y="1782366"/>
            <a:ext cx="5038725" cy="3779043"/>
          </a:xfr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0"/>
          <a:stretch/>
        </p:blipFill>
        <p:spPr bwMode="auto">
          <a:xfrm>
            <a:off x="6235684" y="1274618"/>
            <a:ext cx="4335457" cy="488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529084" y="6303818"/>
            <a:ext cx="1937937" cy="2806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Xihu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Youth Palace</a:t>
            </a:r>
          </a:p>
        </p:txBody>
      </p:sp>
    </p:spTree>
    <p:extLst>
      <p:ext uri="{BB962C8B-B14F-4D97-AF65-F5344CB8AC3E}">
        <p14:creationId xmlns:p14="http://schemas.microsoft.com/office/powerpoint/2010/main" val="19533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1977375-9AF1-4C73-98C8-715C059C4723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145" y="1122217"/>
            <a:ext cx="6885709" cy="516428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of Life – Physical Activity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13</a:t>
            </a:fld>
            <a:endParaRPr lang="en-ZA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765035" y="6371190"/>
            <a:ext cx="2673928" cy="2733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Pool in Suzhou</a:t>
            </a:r>
          </a:p>
        </p:txBody>
      </p:sp>
    </p:spTree>
    <p:extLst>
      <p:ext uri="{BB962C8B-B14F-4D97-AF65-F5344CB8AC3E}">
        <p14:creationId xmlns:p14="http://schemas.microsoft.com/office/powerpoint/2010/main" val="343055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0"/>
            <a:ext cx="13716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927101" y="-159658"/>
            <a:ext cx="14046200" cy="7387772"/>
          </a:xfrm>
          <a:prstGeom prst="rect">
            <a:avLst/>
          </a:prstGeom>
          <a:solidFill>
            <a:schemeClr val="bg1">
              <a:lumMod val="9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747486" y="0"/>
            <a:ext cx="13701486" cy="7760842"/>
          </a:xfrm>
          <a:prstGeom prst="rect">
            <a:avLst/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Project Goal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14</a:t>
            </a:fld>
            <a:endParaRPr lang="en-ZA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335776" y="2216150"/>
            <a:ext cx="9520447" cy="24257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To raise the </a:t>
            </a:r>
            <a:r>
              <a:rPr lang="en-US" sz="4000" b="1" dirty="0">
                <a:solidFill>
                  <a:srgbClr val="287A51"/>
                </a:solidFill>
                <a:latin typeface="Calibri"/>
                <a:cs typeface="Calibri"/>
              </a:rPr>
              <a:t>quality of life</a:t>
            </a:r>
            <a:r>
              <a:rPr lang="en-US" sz="4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in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Xiasha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by 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identifying the </a:t>
            </a:r>
            <a:r>
              <a:rPr lang="en-US" sz="4000" b="1" dirty="0">
                <a:solidFill>
                  <a:srgbClr val="287A51"/>
                </a:solidFill>
                <a:latin typeface="Calibri"/>
                <a:cs typeface="Calibri"/>
              </a:rPr>
              <a:t>strengths and </a:t>
            </a:r>
            <a:r>
              <a:rPr lang="en-US" sz="4000" b="1" dirty="0" smtClean="0">
                <a:solidFill>
                  <a:srgbClr val="287A51"/>
                </a:solidFill>
                <a:latin typeface="Calibri"/>
                <a:cs typeface="Calibri"/>
              </a:rPr>
              <a:t>weaknesses</a:t>
            </a:r>
            <a:r>
              <a:rPr lang="en-US" sz="4000" dirty="0" smtClean="0">
                <a:solidFill>
                  <a:srgbClr val="287A51"/>
                </a:solidFill>
                <a:latin typeface="Calibri"/>
                <a:cs typeface="Calibri"/>
              </a:rPr>
              <a:t> 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of its cultural infrastructure and determine how to </a:t>
            </a:r>
            <a:r>
              <a:rPr lang="en-US" sz="4000" b="1" dirty="0">
                <a:solidFill>
                  <a:srgbClr val="287A51"/>
                </a:solidFill>
                <a:latin typeface="Calibri"/>
                <a:cs typeface="Calibri"/>
              </a:rPr>
              <a:t>improve the infrastructure</a:t>
            </a:r>
            <a:r>
              <a:rPr lang="en-US" sz="4000" dirty="0">
                <a:solidFill>
                  <a:srgbClr val="287A51"/>
                </a:solidFill>
                <a:latin typeface="Calibri"/>
                <a:cs typeface="Calibri"/>
              </a:rPr>
              <a:t> 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in the future.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483647-C941-4522-93BB-5EE2399C776E}"/>
              </a:ext>
            </a:extLst>
          </p:cNvPr>
          <p:cNvSpPr txBox="1"/>
          <p:nvPr/>
        </p:nvSpPr>
        <p:spPr>
          <a:xfrm>
            <a:off x="-35824" y="6371190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42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2208"/>
            <a:ext cx="12192000" cy="9143998"/>
          </a:xfrm>
        </p:spPr>
      </p:pic>
      <p:sp>
        <p:nvSpPr>
          <p:cNvPr id="8" name="Rectangle 7"/>
          <p:cNvSpPr/>
          <p:nvPr/>
        </p:nvSpPr>
        <p:spPr>
          <a:xfrm>
            <a:off x="6375400" y="4433455"/>
            <a:ext cx="5816600" cy="1330036"/>
          </a:xfrm>
          <a:prstGeom prst="rect">
            <a:avLst/>
          </a:prstGeom>
          <a:solidFill>
            <a:schemeClr val="tx1">
              <a:lumMod val="95000"/>
              <a:lumOff val="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+mj-lt"/>
              </a:rPr>
              <a:t>Casual Interviews</a:t>
            </a:r>
            <a:endParaRPr lang="en-US" sz="5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480800" y="6159500"/>
            <a:ext cx="447569" cy="427690"/>
          </a:xfrm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>
                <a:solidFill>
                  <a:schemeClr val="bg1">
                    <a:lumMod val="85000"/>
                  </a:schemeClr>
                </a:solidFill>
              </a:rPr>
              <a:pPr/>
              <a:t>15</a:t>
            </a:fld>
            <a:endParaRPr lang="en-ZA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9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Casual Interviews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16</a:t>
            </a:fld>
            <a:endParaRPr lang="en-ZA" sz="16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6563" y="1152903"/>
            <a:ext cx="7150874" cy="543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45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2320"/>
            <a:ext cx="12192000" cy="810638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>
                <a:solidFill>
                  <a:schemeClr val="bg1">
                    <a:lumMod val="95000"/>
                  </a:schemeClr>
                </a:solidFill>
              </a:rPr>
              <a:pPr/>
              <a:t>17</a:t>
            </a:fld>
            <a:endParaRPr lang="en-ZA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5400" y="4433455"/>
            <a:ext cx="5816600" cy="1330036"/>
          </a:xfrm>
          <a:prstGeom prst="rect">
            <a:avLst/>
          </a:prstGeom>
          <a:solidFill>
            <a:schemeClr val="tx1">
              <a:lumMod val="95000"/>
              <a:lumOff val="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+mj-lt"/>
              </a:rPr>
              <a:t>Survey</a:t>
            </a:r>
            <a:endParaRPr lang="en-US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293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1163300" y="6045200"/>
            <a:ext cx="975360" cy="812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Locations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592773"/>
            <a:ext cx="5472112" cy="415822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18</a:t>
            </a:fld>
            <a:endParaRPr lang="en-ZA" sz="1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88" y="1580677"/>
            <a:ext cx="5470524" cy="4157021"/>
          </a:xfrm>
        </p:spPr>
      </p:pic>
    </p:spTree>
    <p:extLst>
      <p:ext uri="{BB962C8B-B14F-4D97-AF65-F5344CB8AC3E}">
        <p14:creationId xmlns:p14="http://schemas.microsoft.com/office/powerpoint/2010/main" val="279833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dirty="0" smtClean="0"/>
              <a:t>Survey - WeChat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97" y="1152525"/>
            <a:ext cx="2734972" cy="48545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19</a:t>
            </a:fld>
            <a:endParaRPr lang="en-ZA" sz="1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587" y="1141413"/>
            <a:ext cx="2741232" cy="4865687"/>
          </a:xfr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67885" y="6371190"/>
            <a:ext cx="2906148" cy="3265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Survey on WeChat Moments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48572" y="6371190"/>
            <a:ext cx="2797362" cy="3265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Survey Question on WeChat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9"/>
          <a:stretch/>
        </p:blipFill>
        <p:spPr>
          <a:xfrm>
            <a:off x="4508631" y="3055642"/>
            <a:ext cx="3186737" cy="12070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91704" y="4020210"/>
            <a:ext cx="251764" cy="2481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[3]</a:t>
            </a:r>
          </a:p>
        </p:txBody>
      </p:sp>
    </p:spTree>
    <p:extLst>
      <p:ext uri="{BB962C8B-B14F-4D97-AF65-F5344CB8AC3E}">
        <p14:creationId xmlns:p14="http://schemas.microsoft.com/office/powerpoint/2010/main" val="222458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2316"/>
            <a:ext cx="12192000" cy="8106383"/>
          </a:xfrm>
        </p:spPr>
      </p:pic>
      <p:sp>
        <p:nvSpPr>
          <p:cNvPr id="8" name="Rectangle 7"/>
          <p:cNvSpPr/>
          <p:nvPr/>
        </p:nvSpPr>
        <p:spPr>
          <a:xfrm>
            <a:off x="-195943" y="-494282"/>
            <a:ext cx="13084629" cy="7760842"/>
          </a:xfrm>
          <a:prstGeom prst="rect">
            <a:avLst/>
          </a:prstGeom>
          <a:solidFill>
            <a:schemeClr val="bg1">
              <a:lumMod val="9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Motivation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2</a:t>
            </a:fld>
            <a:endParaRPr lang="en-ZA" sz="1600" dirty="0"/>
          </a:p>
        </p:txBody>
      </p:sp>
      <p:sp>
        <p:nvSpPr>
          <p:cNvPr id="7" name="Rectangle 6"/>
          <p:cNvSpPr/>
          <p:nvPr/>
        </p:nvSpPr>
        <p:spPr>
          <a:xfrm>
            <a:off x="2786744" y="2131675"/>
            <a:ext cx="727165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“Once the population’s </a:t>
            </a:r>
            <a:r>
              <a:rPr lang="en-US" sz="4000" b="1" dirty="0"/>
              <a:t>standard of living rises </a:t>
            </a:r>
            <a:r>
              <a:rPr lang="en-US" sz="4000" dirty="0"/>
              <a:t>sufficiently </a:t>
            </a:r>
            <a:r>
              <a:rPr lang="en-US" sz="4000" b="1" dirty="0"/>
              <a:t>to satisfy basic requirements</a:t>
            </a:r>
            <a:r>
              <a:rPr lang="en-US" sz="4000" dirty="0"/>
              <a:t>—reliable food and shelter—the </a:t>
            </a:r>
            <a:r>
              <a:rPr lang="en-US" sz="4000" b="1" dirty="0"/>
              <a:t>focus shifts from survival to happiness</a:t>
            </a:r>
            <a:r>
              <a:rPr lang="en-US" sz="4000" dirty="0"/>
              <a:t>.”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94173" y="5413247"/>
            <a:ext cx="2264228" cy="9579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400" dirty="0" smtClean="0">
                <a:latin typeface="Rockwell" panose="02060603020205020403" pitchFamily="18" charset="0"/>
              </a:rPr>
              <a:t>-</a:t>
            </a:r>
            <a:r>
              <a:rPr lang="zh-CN" altLang="en-US" sz="2400" b="1" dirty="0" smtClean="0">
                <a:latin typeface="Rockwell" panose="02060603020205020403" pitchFamily="18" charset="0"/>
              </a:rPr>
              <a:t>王</a:t>
            </a:r>
            <a:r>
              <a:rPr lang="zh-CN" altLang="en-US" sz="2400" b="1" dirty="0">
                <a:latin typeface="Rockwell" panose="02060603020205020403" pitchFamily="18" charset="0"/>
              </a:rPr>
              <a:t>国枫</a:t>
            </a:r>
            <a:endParaRPr lang="en-ZA" sz="2400" b="1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40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20</a:t>
            </a:fld>
            <a:endParaRPr lang="en-ZA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582" y="535576"/>
            <a:ext cx="10087331" cy="595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03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21</a:t>
            </a:fld>
            <a:endParaRPr lang="en-ZA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4"/>
          <a:stretch/>
        </p:blipFill>
        <p:spPr bwMode="auto">
          <a:xfrm>
            <a:off x="3146819" y="223951"/>
            <a:ext cx="5539748" cy="663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1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365" y="95785"/>
            <a:ext cx="7824652" cy="660626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22</a:t>
            </a:fld>
            <a:endParaRPr lang="en-ZA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0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1224689" y="5715000"/>
            <a:ext cx="856475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365" y="95785"/>
            <a:ext cx="7824652" cy="660626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23</a:t>
            </a:fld>
            <a:endParaRPr lang="en-ZA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166" y="2374900"/>
            <a:ext cx="286391" cy="29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6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1177155" y="5715000"/>
            <a:ext cx="917864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365" y="95785"/>
            <a:ext cx="7824652" cy="660626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24</a:t>
            </a:fld>
            <a:endParaRPr lang="en-ZA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821" y="3119515"/>
            <a:ext cx="286391" cy="298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166" y="3119515"/>
            <a:ext cx="286391" cy="298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11" y="3119515"/>
            <a:ext cx="286391" cy="2984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166" y="2374900"/>
            <a:ext cx="286391" cy="29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6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365" y="95785"/>
            <a:ext cx="7824652" cy="660626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25</a:t>
            </a:fld>
            <a:endParaRPr lang="en-ZA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9545" l="3057" r="96507">
                        <a14:foregroundMark x1="17904" y1="73636" x2="17904" y2="73636"/>
                        <a14:foregroundMark x1="93013" y1="8182" x2="93013" y2="8182"/>
                        <a14:foregroundMark x1="24017" y1="92273" x2="24017" y2="92273"/>
                        <a14:foregroundMark x1="55895" y1="52273" x2="55895" y2="5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87" y="3695700"/>
            <a:ext cx="310659" cy="2984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821" y="3119515"/>
            <a:ext cx="286391" cy="298450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166" y="3119515"/>
            <a:ext cx="286391" cy="2984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11" y="3119515"/>
            <a:ext cx="286391" cy="2984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166" y="2374900"/>
            <a:ext cx="286391" cy="29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4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34"/>
          <a:stretch/>
        </p:blipFill>
        <p:spPr>
          <a:xfrm>
            <a:off x="1394908" y="339634"/>
            <a:ext cx="8981544" cy="640431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26</a:t>
            </a:fld>
            <a:endParaRPr lang="en-ZA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805749" y="339634"/>
            <a:ext cx="4367537" cy="2129245"/>
            <a:chOff x="6805749" y="339634"/>
            <a:chExt cx="4367537" cy="2129245"/>
          </a:xfrm>
        </p:grpSpPr>
        <p:sp>
          <p:nvSpPr>
            <p:cNvPr id="7" name="Rectangle 6"/>
            <p:cNvSpPr/>
            <p:nvPr/>
          </p:nvSpPr>
          <p:spPr>
            <a:xfrm>
              <a:off x="6805749" y="339634"/>
              <a:ext cx="927462" cy="39188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376452" y="1920240"/>
              <a:ext cx="796834" cy="3526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 = 175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376452" y="2116182"/>
              <a:ext cx="796834" cy="3526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 = 64</a:t>
              </a: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6197600" y="914401"/>
            <a:ext cx="0" cy="52407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38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34"/>
          <a:stretch/>
        </p:blipFill>
        <p:spPr>
          <a:xfrm>
            <a:off x="1394908" y="339634"/>
            <a:ext cx="8981544" cy="640431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27</a:t>
            </a:fld>
            <a:endParaRPr lang="en-ZA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805749" y="339634"/>
            <a:ext cx="4367537" cy="2129245"/>
            <a:chOff x="6805749" y="339634"/>
            <a:chExt cx="4367537" cy="2129245"/>
          </a:xfrm>
        </p:grpSpPr>
        <p:sp>
          <p:nvSpPr>
            <p:cNvPr id="7" name="Rectangle 6"/>
            <p:cNvSpPr/>
            <p:nvPr/>
          </p:nvSpPr>
          <p:spPr>
            <a:xfrm>
              <a:off x="6805749" y="339634"/>
              <a:ext cx="927462" cy="39188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376452" y="1920240"/>
              <a:ext cx="796834" cy="3526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 = 175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376452" y="2116182"/>
              <a:ext cx="796834" cy="3526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 = 64</a:t>
              </a: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6197600" y="914401"/>
            <a:ext cx="0" cy="52407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461847" y="704728"/>
            <a:ext cx="713153" cy="529178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739981" y="704728"/>
            <a:ext cx="5848519" cy="545046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3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28</a:t>
            </a:fld>
            <a:endParaRPr lang="en-ZA" sz="16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3"/>
          <a:stretch/>
        </p:blipFill>
        <p:spPr>
          <a:xfrm>
            <a:off x="1493709" y="306486"/>
            <a:ext cx="8882743" cy="6280704"/>
          </a:xfr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688183" y="306486"/>
            <a:ext cx="4408784" cy="1572598"/>
            <a:chOff x="6805749" y="339634"/>
            <a:chExt cx="4408784" cy="1572598"/>
          </a:xfrm>
        </p:grpSpPr>
        <p:sp>
          <p:nvSpPr>
            <p:cNvPr id="15" name="Rectangle 14"/>
            <p:cNvSpPr/>
            <p:nvPr/>
          </p:nvSpPr>
          <p:spPr>
            <a:xfrm>
              <a:off x="6805749" y="339634"/>
              <a:ext cx="927462" cy="39188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417699" y="1377639"/>
              <a:ext cx="796834" cy="3526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 = 175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417699" y="1559535"/>
              <a:ext cx="796834" cy="3526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 = 64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6197600" y="841831"/>
            <a:ext cx="0" cy="52407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4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29</a:t>
            </a:fld>
            <a:endParaRPr lang="en-ZA" sz="16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3"/>
          <a:stretch/>
        </p:blipFill>
        <p:spPr>
          <a:xfrm>
            <a:off x="1493709" y="306486"/>
            <a:ext cx="8882743" cy="6280704"/>
          </a:xfr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61847" y="704728"/>
            <a:ext cx="1763790" cy="529178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15806" y="704728"/>
            <a:ext cx="3251216" cy="545046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675120" y="306486"/>
            <a:ext cx="4445862" cy="1587136"/>
            <a:chOff x="6727424" y="339634"/>
            <a:chExt cx="4445862" cy="1587136"/>
          </a:xfrm>
        </p:grpSpPr>
        <p:sp>
          <p:nvSpPr>
            <p:cNvPr id="14" name="Rectangle 13"/>
            <p:cNvSpPr/>
            <p:nvPr/>
          </p:nvSpPr>
          <p:spPr>
            <a:xfrm>
              <a:off x="6727424" y="339634"/>
              <a:ext cx="1005787" cy="39188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376452" y="1397725"/>
              <a:ext cx="796834" cy="3526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 = 175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376452" y="1574073"/>
              <a:ext cx="796834" cy="3526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 = 64</a:t>
              </a: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6197600" y="841831"/>
            <a:ext cx="0" cy="52407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81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4" y="299092"/>
            <a:ext cx="5472793" cy="36388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3</a:t>
            </a:fld>
            <a:endParaRPr lang="en-ZA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7114" y="3937917"/>
            <a:ext cx="5472793" cy="118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76201" y="4192108"/>
            <a:ext cx="4846320" cy="692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Presentation Outline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3007" y="731520"/>
            <a:ext cx="4022816" cy="54236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7114" y="5126637"/>
            <a:ext cx="5472793" cy="118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33007" y="731520"/>
            <a:ext cx="4805107" cy="54236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3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Cultural Infrastructure</a:t>
            </a:r>
          </a:p>
          <a:p>
            <a:pPr algn="l">
              <a:lnSpc>
                <a:spcPct val="150000"/>
              </a:lnSpc>
            </a:pPr>
            <a:r>
              <a:rPr lang="en-US" sz="3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Context</a:t>
            </a:r>
          </a:p>
          <a:p>
            <a:pPr algn="l">
              <a:lnSpc>
                <a:spcPct val="150000"/>
              </a:lnSpc>
            </a:pPr>
            <a:r>
              <a:rPr lang="en-US" sz="3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</a:p>
          <a:p>
            <a:pPr algn="l">
              <a:lnSpc>
                <a:spcPct val="150000"/>
              </a:lnSpc>
            </a:pPr>
            <a:r>
              <a:rPr lang="en-US" sz="3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</a:p>
          <a:p>
            <a:pPr algn="l">
              <a:lnSpc>
                <a:spcPct val="150000"/>
              </a:lnSpc>
            </a:pPr>
            <a:r>
              <a:rPr lang="en-US" sz="3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83491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30</a:t>
            </a:fld>
            <a:endParaRPr lang="en-ZA" sz="1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5"/>
          <a:stretch/>
        </p:blipFill>
        <p:spPr>
          <a:xfrm>
            <a:off x="1386194" y="375675"/>
            <a:ext cx="8990258" cy="6381332"/>
          </a:xfr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910251" y="467115"/>
            <a:ext cx="4210731" cy="1534885"/>
            <a:chOff x="6962555" y="391885"/>
            <a:chExt cx="4210731" cy="1534885"/>
          </a:xfrm>
        </p:grpSpPr>
        <p:sp>
          <p:nvSpPr>
            <p:cNvPr id="10" name="Rectangle 9"/>
            <p:cNvSpPr/>
            <p:nvPr/>
          </p:nvSpPr>
          <p:spPr>
            <a:xfrm>
              <a:off x="6962555" y="391885"/>
              <a:ext cx="1005787" cy="39188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376452" y="1397725"/>
              <a:ext cx="796834" cy="3526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 = 175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376452" y="1574073"/>
              <a:ext cx="796834" cy="3526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 = 64</a:t>
              </a:r>
            </a:p>
          </p:txBody>
        </p:sp>
      </p:grpSp>
      <p:cxnSp>
        <p:nvCxnSpPr>
          <p:cNvPr id="13" name="Straight Connector 12"/>
          <p:cNvCxnSpPr/>
          <p:nvPr/>
        </p:nvCxnSpPr>
        <p:spPr>
          <a:xfrm flipH="1">
            <a:off x="6168572" y="873515"/>
            <a:ext cx="0" cy="53832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38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31</a:t>
            </a:fld>
            <a:endParaRPr lang="en-ZA" sz="1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5"/>
          <a:stretch/>
        </p:blipFill>
        <p:spPr>
          <a:xfrm>
            <a:off x="1386194" y="375675"/>
            <a:ext cx="8990258" cy="6381332"/>
          </a:xfr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77440" y="704729"/>
            <a:ext cx="6288258" cy="559759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871063" y="427261"/>
            <a:ext cx="4249919" cy="1583928"/>
            <a:chOff x="6923367" y="342842"/>
            <a:chExt cx="4249919" cy="1583928"/>
          </a:xfrm>
        </p:grpSpPr>
        <p:sp>
          <p:nvSpPr>
            <p:cNvPr id="10" name="Rectangle 9"/>
            <p:cNvSpPr/>
            <p:nvPr/>
          </p:nvSpPr>
          <p:spPr>
            <a:xfrm>
              <a:off x="6923367" y="342842"/>
              <a:ext cx="1005787" cy="39188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376452" y="1397725"/>
              <a:ext cx="796834" cy="3526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 = 175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376452" y="1574073"/>
              <a:ext cx="796834" cy="3526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 = 64</a:t>
              </a:r>
            </a:p>
          </p:txBody>
        </p:sp>
      </p:grpSp>
      <p:cxnSp>
        <p:nvCxnSpPr>
          <p:cNvPr id="13" name="Straight Connector 12"/>
          <p:cNvCxnSpPr/>
          <p:nvPr/>
        </p:nvCxnSpPr>
        <p:spPr>
          <a:xfrm flipH="1">
            <a:off x="6168572" y="873515"/>
            <a:ext cx="0" cy="53832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79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69"/>
          <a:stretch/>
        </p:blipFill>
        <p:spPr>
          <a:xfrm>
            <a:off x="1372653" y="297341"/>
            <a:ext cx="9003799" cy="64074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32</a:t>
            </a:fld>
            <a:endParaRPr lang="en-ZA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923314" y="297341"/>
            <a:ext cx="4197668" cy="1596281"/>
            <a:chOff x="6975618" y="330489"/>
            <a:chExt cx="4197668" cy="1596281"/>
          </a:xfrm>
        </p:grpSpPr>
        <p:sp>
          <p:nvSpPr>
            <p:cNvPr id="8" name="Rectangle 7"/>
            <p:cNvSpPr/>
            <p:nvPr/>
          </p:nvSpPr>
          <p:spPr>
            <a:xfrm>
              <a:off x="6975618" y="330489"/>
              <a:ext cx="1005787" cy="39188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376452" y="1397725"/>
              <a:ext cx="796834" cy="3526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 = 175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376452" y="1574073"/>
              <a:ext cx="796834" cy="3526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 = 64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H="1">
            <a:off x="6168572" y="815459"/>
            <a:ext cx="0" cy="53832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69"/>
          <a:stretch/>
        </p:blipFill>
        <p:spPr>
          <a:xfrm>
            <a:off x="1372653" y="297341"/>
            <a:ext cx="9003799" cy="64074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33</a:t>
            </a:fld>
            <a:endParaRPr lang="en-ZA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910251" y="297340"/>
            <a:ext cx="4210731" cy="1596282"/>
            <a:chOff x="6962555" y="330488"/>
            <a:chExt cx="4210731" cy="1596282"/>
          </a:xfrm>
        </p:grpSpPr>
        <p:sp>
          <p:nvSpPr>
            <p:cNvPr id="10" name="Rectangle 9"/>
            <p:cNvSpPr/>
            <p:nvPr/>
          </p:nvSpPr>
          <p:spPr>
            <a:xfrm>
              <a:off x="6962555" y="330488"/>
              <a:ext cx="1005787" cy="39188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376452" y="1397725"/>
              <a:ext cx="796834" cy="3526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 = 175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376452" y="1574073"/>
              <a:ext cx="796834" cy="3526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 = 64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461846" y="704728"/>
            <a:ext cx="5192988" cy="529178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6168572" y="815459"/>
            <a:ext cx="0" cy="53832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94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4717"/>
            <a:ext cx="12192000" cy="9144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884209" y="-1454717"/>
            <a:ext cx="13960415" cy="8540682"/>
          </a:xfrm>
          <a:prstGeom prst="rect">
            <a:avLst/>
          </a:prstGeom>
          <a:solidFill>
            <a:schemeClr val="bg1">
              <a:lumMod val="9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Recommendations for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Xiasha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Government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34</a:t>
            </a:fld>
            <a:endParaRPr lang="en-ZA" sz="1600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197475201"/>
              </p:ext>
            </p:extLst>
          </p:nvPr>
        </p:nvGraphicFramePr>
        <p:xfrm>
          <a:off x="1814285" y="864000"/>
          <a:ext cx="8563429" cy="586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0316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35</a:t>
            </a:fld>
            <a:endParaRPr lang="en-ZA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5" y="169806"/>
            <a:ext cx="11941887" cy="651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="" xmlns:a16="http://schemas.microsoft.com/office/drawing/2014/main" id="{7DD607C7-7CF7-4A0F-BFF7-6F3C46205E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09250"/>
            <a:ext cx="12192000" cy="9144000"/>
          </a:xfrm>
        </p:spPr>
      </p:pic>
      <p:sp>
        <p:nvSpPr>
          <p:cNvPr id="16" name="Rectangle 15"/>
          <p:cNvSpPr/>
          <p:nvPr/>
        </p:nvSpPr>
        <p:spPr>
          <a:xfrm>
            <a:off x="5986320" y="0"/>
            <a:ext cx="6223000" cy="2032000"/>
          </a:xfrm>
          <a:prstGeom prst="rect">
            <a:avLst/>
          </a:prstGeom>
          <a:solidFill>
            <a:schemeClr val="tx1">
              <a:lumMod val="95000"/>
              <a:lumOff val="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600" dirty="0">
                <a:latin typeface="+mj-lt"/>
              </a:rPr>
              <a:t>Thank you</a:t>
            </a:r>
          </a:p>
          <a:p>
            <a:pPr algn="ctr"/>
            <a:r>
              <a:rPr lang="ja-JP" altLang="en-US" sz="6600" dirty="0" smtClean="0">
                <a:latin typeface="+mj-lt"/>
              </a:rPr>
              <a:t>谢</a:t>
            </a:r>
            <a:r>
              <a:rPr lang="ja-JP" altLang="en-US" sz="6600" dirty="0">
                <a:latin typeface="+mj-lt"/>
              </a:rPr>
              <a:t>谢</a:t>
            </a:r>
            <a:endParaRPr lang="en-US" altLang="ja-JP" sz="6600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4977307"/>
            <a:ext cx="5816600" cy="1880693"/>
          </a:xfrm>
          <a:prstGeom prst="rect">
            <a:avLst/>
          </a:prstGeom>
          <a:solidFill>
            <a:schemeClr val="tx1">
              <a:lumMod val="95000"/>
              <a:lumOff val="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+mj-lt"/>
              </a:rPr>
              <a:t>Questions</a:t>
            </a:r>
            <a:r>
              <a:rPr lang="en-US" sz="5400" dirty="0" smtClean="0">
                <a:latin typeface="+mj-lt"/>
              </a:rPr>
              <a:t>?</a:t>
            </a:r>
          </a:p>
          <a:p>
            <a:pPr algn="ctr"/>
            <a:r>
              <a:rPr lang="zh-CN" altLang="en-US" sz="5400" dirty="0">
                <a:latin typeface="+mj-lt"/>
              </a:rPr>
              <a:t>问</a:t>
            </a:r>
            <a:r>
              <a:rPr lang="zh-CN" altLang="en-US" sz="5400" dirty="0" smtClean="0">
                <a:latin typeface="+mj-lt"/>
              </a:rPr>
              <a:t>题</a:t>
            </a:r>
            <a:r>
              <a:rPr lang="en-US" altLang="zh-CN" sz="5400" dirty="0" smtClean="0">
                <a:latin typeface="+mj-lt"/>
              </a:rPr>
              <a:t>?</a:t>
            </a:r>
            <a:endParaRPr lang="en-US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142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[1] Photo Credit: Wen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[2] </a:t>
            </a:r>
            <a:r>
              <a:rPr lang="en-US" dirty="0">
                <a:cs typeface="Calibri Light"/>
              </a:rPr>
              <a:t>Birmingham, C. (2016, August 23). [Runners]. Retrieved from </a:t>
            </a:r>
            <a:r>
              <a:rPr lang="en-US" dirty="0">
                <a:cs typeface="Calibri Light"/>
                <a:hlinkClick r:id="rId2"/>
              </a:rPr>
              <a:t>https://</a:t>
            </a:r>
            <a:r>
              <a:rPr lang="en-US" dirty="0" smtClean="0">
                <a:cs typeface="Calibri Light"/>
                <a:hlinkClick r:id="rId2"/>
              </a:rPr>
              <a:t>www.nytimes.com/2018/08/29/well/move/exercise-now-sit-in-front-of-the-tv-later.html</a:t>
            </a:r>
            <a:endParaRPr lang="en-US" dirty="0" smtClean="0">
              <a:cs typeface="Calibri Light"/>
            </a:endParaRPr>
          </a:p>
          <a:p>
            <a:pPr marL="0" indent="0">
              <a:buNone/>
            </a:pPr>
            <a:r>
              <a:rPr lang="en-US" dirty="0" smtClean="0">
                <a:cs typeface="Calibri Light"/>
              </a:rPr>
              <a:t>[3</a:t>
            </a:r>
            <a:r>
              <a:rPr lang="en-US" smtClean="0">
                <a:cs typeface="Calibri Light"/>
              </a:rPr>
              <a:t>] Wjx.cn </a:t>
            </a:r>
          </a:p>
          <a:p>
            <a:pPr marL="0" indent="0">
              <a:buNone/>
            </a:pPr>
            <a:r>
              <a:rPr lang="en-US" dirty="0" smtClean="0"/>
              <a:t>[4] Check. </a:t>
            </a:r>
            <a:r>
              <a:rPr lang="en-US" dirty="0"/>
              <a:t>Retrieved from https://www.clipartmax.com/so/check-mark-clip-art-free</a:t>
            </a:r>
            <a:r>
              <a:rPr lang="en-US" dirty="0" smtClean="0"/>
              <a:t>/.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37</a:t>
            </a:fld>
            <a:endParaRPr lang="en-ZA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4C56B26-99EA-4604-ACE3-857633BA5A4F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6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194954"/>
            <a:ext cx="12496800" cy="9372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884209" y="-1454717"/>
            <a:ext cx="13960415" cy="8540682"/>
          </a:xfrm>
          <a:prstGeom prst="rect">
            <a:avLst/>
          </a:prstGeom>
          <a:solidFill>
            <a:schemeClr val="bg1">
              <a:lumMod val="9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endParaRPr lang="en-US" dirty="0"/>
          </a:p>
          <a:p>
            <a:pPr marL="266700" lvl="1" indent="0" fontAlgn="base">
              <a:buNone/>
            </a:pPr>
            <a:r>
              <a:rPr lang="en-US" sz="3500" dirty="0" smtClean="0">
                <a:latin typeface="+mj-lt"/>
              </a:rPr>
              <a:t>“</a:t>
            </a:r>
            <a:r>
              <a:rPr lang="en-US" sz="3500" dirty="0" err="1" smtClean="0">
                <a:latin typeface="+mj-lt"/>
              </a:rPr>
              <a:t>Xiasha</a:t>
            </a:r>
            <a:r>
              <a:rPr lang="en-US" sz="3500" dirty="0" smtClean="0">
                <a:latin typeface="+mj-lt"/>
              </a:rPr>
              <a:t> </a:t>
            </a:r>
            <a:r>
              <a:rPr lang="en-US" sz="3500" dirty="0">
                <a:latin typeface="+mj-lt"/>
              </a:rPr>
              <a:t>has big demand for cultural infrastructure </a:t>
            </a:r>
            <a:r>
              <a:rPr lang="en-US" sz="3500" dirty="0" smtClean="0">
                <a:latin typeface="+mj-lt"/>
              </a:rPr>
              <a:t>because </a:t>
            </a:r>
            <a:r>
              <a:rPr lang="en-US" sz="3500" dirty="0">
                <a:latin typeface="+mj-lt"/>
              </a:rPr>
              <a:t>of the new growth and economic </a:t>
            </a:r>
            <a:r>
              <a:rPr lang="en-US" sz="3500" dirty="0" smtClean="0">
                <a:latin typeface="+mj-lt"/>
              </a:rPr>
              <a:t>growth, [which have] advanced </a:t>
            </a:r>
            <a:r>
              <a:rPr lang="en-US" sz="3500" dirty="0">
                <a:latin typeface="+mj-lt"/>
              </a:rPr>
              <a:t>and </a:t>
            </a:r>
            <a:r>
              <a:rPr lang="en-US" sz="3500" dirty="0" smtClean="0">
                <a:latin typeface="+mj-lt"/>
              </a:rPr>
              <a:t>developed.”</a:t>
            </a:r>
            <a:endParaRPr lang="en-US" sz="3500" dirty="0">
              <a:latin typeface="+mj-lt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Interview Quote – HDU Professor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972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36518"/>
            <a:ext cx="12316691" cy="92375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884209" y="-1454717"/>
            <a:ext cx="13960415" cy="8540682"/>
          </a:xfrm>
          <a:prstGeom prst="rect">
            <a:avLst/>
          </a:prstGeom>
          <a:solidFill>
            <a:schemeClr val="bg1">
              <a:lumMod val="9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542925" lvl="2" indent="0" fontAlgn="base">
              <a:buNone/>
            </a:pPr>
            <a:r>
              <a:rPr lang="en-US" sz="3500" dirty="0" smtClean="0">
                <a:latin typeface="+mj-lt"/>
              </a:rPr>
              <a:t>“[I] like </a:t>
            </a:r>
            <a:r>
              <a:rPr lang="en-US" sz="3500" dirty="0">
                <a:latin typeface="+mj-lt"/>
              </a:rPr>
              <a:t>to go and watch the shows, </a:t>
            </a:r>
            <a:r>
              <a:rPr lang="en-US" sz="3500" dirty="0" smtClean="0">
                <a:latin typeface="+mj-lt"/>
              </a:rPr>
              <a:t>but [I] do </a:t>
            </a:r>
            <a:r>
              <a:rPr lang="en-US" sz="3500" dirty="0">
                <a:latin typeface="+mj-lt"/>
              </a:rPr>
              <a:t>not go </a:t>
            </a:r>
            <a:r>
              <a:rPr lang="en-US" sz="3500" dirty="0" smtClean="0">
                <a:latin typeface="+mj-lt"/>
              </a:rPr>
              <a:t>often [because they are] too </a:t>
            </a:r>
            <a:r>
              <a:rPr lang="en-US" sz="3500" dirty="0">
                <a:latin typeface="+mj-lt"/>
              </a:rPr>
              <a:t>far away and traffic is often </a:t>
            </a:r>
            <a:r>
              <a:rPr lang="en-US" sz="3500" dirty="0" smtClean="0">
                <a:latin typeface="+mj-lt"/>
              </a:rPr>
              <a:t>inconvenient.” </a:t>
            </a:r>
            <a:endParaRPr lang="en-US" sz="3500" dirty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Interview Quote - Student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7010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8" b="8178"/>
          <a:stretch>
            <a:fillRect/>
          </a:stretch>
        </p:blipFill>
        <p:spPr>
          <a:xfrm rot="-60000">
            <a:off x="-308523" y="-175568"/>
            <a:ext cx="12759791" cy="70968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748743" y="115317"/>
            <a:ext cx="13701486" cy="7760842"/>
          </a:xfrm>
          <a:prstGeom prst="rect">
            <a:avLst/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Infrastructure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4</a:t>
            </a:fld>
            <a:endParaRPr lang="en-ZA" sz="1600" dirty="0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55CC147A-0F6F-4168-8BD9-AFD40FDAFAC4}"/>
              </a:ext>
            </a:extLst>
          </p:cNvPr>
          <p:cNvSpPr/>
          <p:nvPr/>
        </p:nvSpPr>
        <p:spPr>
          <a:xfrm>
            <a:off x="1793957" y="3103149"/>
            <a:ext cx="1441518" cy="1455895"/>
          </a:xfrm>
          <a:prstGeom prst="ellipse">
            <a:avLst/>
          </a:prstGeom>
          <a:solidFill>
            <a:srgbClr val="00A84C">
              <a:alpha val="8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F7C38D88-AC5F-48A1-A0FD-C94E3C90D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065" y="3219943"/>
            <a:ext cx="1194220" cy="119422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9242F334-39A3-4B91-A557-91926DF18E90}"/>
              </a:ext>
            </a:extLst>
          </p:cNvPr>
          <p:cNvSpPr/>
          <p:nvPr/>
        </p:nvSpPr>
        <p:spPr>
          <a:xfrm>
            <a:off x="6581617" y="3103149"/>
            <a:ext cx="1441518" cy="1455895"/>
          </a:xfrm>
          <a:prstGeom prst="ellipse">
            <a:avLst/>
          </a:prstGeom>
          <a:solidFill>
            <a:srgbClr val="00A84C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 descr="A close up of a stool&#10;&#10;Description generated with high confidence">
            <a:extLst>
              <a:ext uri="{FF2B5EF4-FFF2-40B4-BE49-F238E27FC236}">
                <a16:creationId xmlns="" xmlns:a16="http://schemas.microsoft.com/office/drawing/2014/main" id="{6BBBBAF7-0CBD-4F84-A278-2FDD8D20E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098" y="3277588"/>
            <a:ext cx="1107956" cy="110795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41C6895F-CC1C-4E6F-B7F0-1ED2293BFF78}"/>
              </a:ext>
            </a:extLst>
          </p:cNvPr>
          <p:cNvSpPr/>
          <p:nvPr/>
        </p:nvSpPr>
        <p:spPr>
          <a:xfrm>
            <a:off x="8982635" y="3103148"/>
            <a:ext cx="1441518" cy="1455895"/>
          </a:xfrm>
          <a:prstGeom prst="ellipse">
            <a:avLst/>
          </a:prstGeom>
          <a:solidFill>
            <a:srgbClr val="00A84C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9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DD4861A4-E25F-4CDD-ADF8-907D5D930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6866" y="3236206"/>
            <a:ext cx="1061050" cy="103229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="" xmlns:a16="http://schemas.microsoft.com/office/drawing/2014/main" id="{F75F1502-D0A6-4BD1-A2C7-A04231D0E23E}"/>
              </a:ext>
            </a:extLst>
          </p:cNvPr>
          <p:cNvSpPr/>
          <p:nvPr/>
        </p:nvSpPr>
        <p:spPr>
          <a:xfrm>
            <a:off x="4194976" y="3103149"/>
            <a:ext cx="1441518" cy="1455895"/>
          </a:xfrm>
          <a:prstGeom prst="ellipse">
            <a:avLst/>
          </a:prstGeom>
          <a:solidFill>
            <a:srgbClr val="00A84C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2">
            <a:extLst>
              <a:ext uri="{FF2B5EF4-FFF2-40B4-BE49-F238E27FC236}">
                <a16:creationId xmlns="" xmlns:a16="http://schemas.microsoft.com/office/drawing/2014/main" id="{9FA8E614-F3CD-4B25-9A08-6417CB5305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49" r="-1515" b="1449"/>
          <a:stretch/>
        </p:blipFill>
        <p:spPr>
          <a:xfrm>
            <a:off x="4434965" y="3248834"/>
            <a:ext cx="964197" cy="97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6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B5352E-1CC8-4C18-B527-74F273AC0830}"/>
              </a:ext>
            </a:extLst>
          </p:cNvPr>
          <p:cNvSpPr txBox="1"/>
          <p:nvPr/>
        </p:nvSpPr>
        <p:spPr>
          <a:xfrm>
            <a:off x="0" y="6494857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[7]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4044" y="0"/>
            <a:ext cx="12824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3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 Capita Metric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41</a:t>
            </a:fld>
            <a:endParaRPr lang="en-ZA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962730"/>
              </p:ext>
            </p:extLst>
          </p:nvPr>
        </p:nvGraphicFramePr>
        <p:xfrm>
          <a:off x="1857828" y="1988457"/>
          <a:ext cx="8476344" cy="3265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7903">
                  <a:extLst>
                    <a:ext uri="{9D8B030D-6E8A-4147-A177-3AD203B41FA5}">
                      <a16:colId xmlns="" xmlns:a16="http://schemas.microsoft.com/office/drawing/2014/main" val="2083586885"/>
                    </a:ext>
                  </a:extLst>
                </a:gridCol>
                <a:gridCol w="2413582">
                  <a:extLst>
                    <a:ext uri="{9D8B030D-6E8A-4147-A177-3AD203B41FA5}">
                      <a16:colId xmlns="" xmlns:a16="http://schemas.microsoft.com/office/drawing/2014/main" val="2237084897"/>
                    </a:ext>
                  </a:extLst>
                </a:gridCol>
                <a:gridCol w="3224859">
                  <a:extLst>
                    <a:ext uri="{9D8B030D-6E8A-4147-A177-3AD203B41FA5}">
                      <a16:colId xmlns="" xmlns:a16="http://schemas.microsoft.com/office/drawing/2014/main" val="1135538851"/>
                    </a:ext>
                  </a:extLst>
                </a:gridCol>
              </a:tblGrid>
              <a:tr h="54428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Facility</a:t>
                      </a:r>
                      <a:r>
                        <a:rPr lang="en-US" baseline="0" dirty="0" smtClean="0"/>
                        <a:t>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Facilities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per 100k Residents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92910712"/>
                  </a:ext>
                </a:extLst>
              </a:tr>
              <a:tr h="54428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Arts and Entertainment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0279202"/>
                  </a:ext>
                </a:extLst>
              </a:tr>
              <a:tr h="54428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Libraries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33612167"/>
                  </a:ext>
                </a:extLst>
              </a:tr>
              <a:tr h="54428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Museums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83578646"/>
                  </a:ext>
                </a:extLst>
              </a:tr>
              <a:tr h="54428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57376804"/>
                  </a:ext>
                </a:extLst>
              </a:tr>
              <a:tr h="54428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Sports Facilities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7502660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9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0" y="1554480"/>
            <a:ext cx="5364480" cy="402336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z="1600" smtClean="0"/>
              <a:pPr/>
              <a:t>42</a:t>
            </a:fld>
            <a:endParaRPr lang="en-ZA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16719" y="5969726"/>
            <a:ext cx="1777909" cy="682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All surveys in folders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00140" y="5927681"/>
            <a:ext cx="2871819" cy="2492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Survey with small gift of tissues</a:t>
            </a:r>
          </a:p>
        </p:txBody>
      </p:sp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5810"/>
          <a:stretch/>
        </p:blipFill>
        <p:spPr>
          <a:xfrm rot="5400000">
            <a:off x="6845304" y="1977655"/>
            <a:ext cx="4381490" cy="317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7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43</a:t>
            </a:fld>
            <a:endParaRPr lang="en-ZA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lh4.googleusercontent.com/ZHWCxhMYyIfYlTxBTwuG5EtItuApgbJPz8p4EYaAJwoNDxUG2pQ9sLPsX8jYpyDs2-7kGAtyDDyaPer6BugG_HnBEaSaR5IUi-nGMX1zeV9LV-vWS13oq_rvWAADTRkcaDvJxU5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2"/>
          <a:stretch/>
        </p:blipFill>
        <p:spPr bwMode="auto">
          <a:xfrm>
            <a:off x="1543058" y="101951"/>
            <a:ext cx="9036594" cy="661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33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44</a:t>
            </a:fld>
            <a:endParaRPr lang="en-ZA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s://lh3.googleusercontent.com/5tjM8Jdfj_7b2uvtPCW5hALJkDDFOS_105KI6V0aEK5FzjCzNYJR0h3_xnhMqAoBO3YMCJ0jrV60nXYALLZCyx4F69xB1mQ7QOmIeW3h_3wptOShOR8D_YsHXBBwYgaba6tm_eH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88"/>
          <a:stretch/>
        </p:blipFill>
        <p:spPr bwMode="auto">
          <a:xfrm>
            <a:off x="1930400" y="235391"/>
            <a:ext cx="8650514" cy="646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68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45</a:t>
            </a:fld>
            <a:endParaRPr lang="en-ZA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ttps://lh3.googleusercontent.com/kYWl1l5jbEMGRyGA88QLX3FRMj22SxXnGm9UAEAcxD1CeqFaTX1kuHh-PPcRPgOeuXVT6qSmXzt5J4mYH_fwpkyI7lCUWPJssS3BpJ91LWNTx0GymnAnSqyiH3l6okxAZ8zZXCD-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7"/>
          <a:stretch/>
        </p:blipFill>
        <p:spPr bwMode="auto">
          <a:xfrm>
            <a:off x="1843315" y="237947"/>
            <a:ext cx="8650513" cy="634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4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46</a:t>
            </a:fld>
            <a:endParaRPr lang="en-ZA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ttps://lh3.googleusercontent.com/WIA5fzjhGeA4oAK0sFMItGR2azsy94oEXx6R0Z3ywebAJ_bDsTSNSU3NaZjD3NumgumA09n878f84iUmfcipVmmm84fsE0cyC6yNJ7ICRJ4KEwz2kYcQ2yCOVcdQYMrDS8jWQcu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53"/>
          <a:stretch/>
        </p:blipFill>
        <p:spPr bwMode="auto">
          <a:xfrm>
            <a:off x="1791137" y="371898"/>
            <a:ext cx="8702691" cy="648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1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47</a:t>
            </a:fld>
            <a:endParaRPr lang="en-ZA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lh3.googleusercontent.com/iUoDUrJy0nrLToNvdd_s8auHcvFiFA_oWuqgjfPYnp-bSd--sSRLxCCF2G82Ljt2dixpvJgYGMSGp5R5p3scEYT4OT9VIm-K9grhS4gFsWhiWu5y7VRXd8OeX914_-FY76W1DA5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9"/>
          <a:stretch/>
        </p:blipFill>
        <p:spPr bwMode="auto">
          <a:xfrm>
            <a:off x="899886" y="534661"/>
            <a:ext cx="9925428" cy="605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92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48</a:t>
            </a:fld>
            <a:endParaRPr lang="en-ZA"/>
          </a:p>
        </p:txBody>
      </p:sp>
      <p:pic>
        <p:nvPicPr>
          <p:cNvPr id="6146" name="Picture 2" descr="https://lh5.googleusercontent.com/qAwrJJtiRyHmkWzZAF0jt-TlvNy_SKyw5-M6drmatTDIxWuQsTqjep9f8_eFJOb5RSo1VMzsovcDk1OMEVZ7_9xma7G6bn51c14wqRGo4neLzquQmQusVxw7e-dhQuQkyGb6WoZ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1"/>
          <a:stretch/>
        </p:blipFill>
        <p:spPr bwMode="auto">
          <a:xfrm>
            <a:off x="1277257" y="488774"/>
            <a:ext cx="9652000" cy="62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1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49</a:t>
            </a:fld>
            <a:endParaRPr lang="en-ZA"/>
          </a:p>
        </p:txBody>
      </p:sp>
      <p:pic>
        <p:nvPicPr>
          <p:cNvPr id="7170" name="Picture 2" descr="https://lh5.googleusercontent.com/nRJAZp1NBBDrcvjcDOMRiFbSdbr2RD2OgYVG9NbvmigRd_kOoyKMf9JAzckphrj9qA7wPBCaH8gw1PSm_1dv99qGnTCfRPzXna-ObM1zGPXYRukoFgDt9SO9LWaeQci1Oap5DjM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7"/>
          <a:stretch/>
        </p:blipFill>
        <p:spPr bwMode="auto">
          <a:xfrm>
            <a:off x="1465942" y="444088"/>
            <a:ext cx="9361714" cy="614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6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11163300" y="558369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Context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5</a:t>
            </a:fld>
            <a:endParaRPr lang="en-ZA" sz="16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744236" y="1647240"/>
            <a:ext cx="2975578" cy="647800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anchor="ctr"/>
          <a:lstStyle/>
          <a:p>
            <a:r>
              <a:rPr lang="en-US" dirty="0" smtClean="0"/>
              <a:t>Urban Planning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4608336" y="1647040"/>
            <a:ext cx="2975578" cy="651660"/>
          </a:xfrm>
          <a:noFill/>
          <a:ln>
            <a:solidFill>
              <a:schemeClr val="tx1"/>
            </a:solidFill>
          </a:ln>
        </p:spPr>
        <p:txBody>
          <a:bodyPr anchor="ctr"/>
          <a:lstStyle/>
          <a:p>
            <a:r>
              <a:rPr lang="en-US" dirty="0" smtClean="0"/>
              <a:t>HEDA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9"/>
          </p:nvPr>
        </p:nvSpPr>
        <p:spPr>
          <a:ln>
            <a:solidFill>
              <a:schemeClr val="tx1"/>
            </a:solidFill>
          </a:ln>
        </p:spPr>
        <p:txBody>
          <a:bodyPr anchor="ctr"/>
          <a:lstStyle/>
          <a:p>
            <a:r>
              <a:rPr lang="en-US"/>
              <a:t>Quality of Life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386" y="3078480"/>
            <a:ext cx="2971039" cy="19787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91" y="2924884"/>
            <a:ext cx="2859514" cy="2144636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8" idx="3"/>
            <a:endCxn id="9" idx="1"/>
          </p:cNvCxnSpPr>
          <p:nvPr/>
        </p:nvCxnSpPr>
        <p:spPr>
          <a:xfrm>
            <a:off x="3719814" y="1971140"/>
            <a:ext cx="888522" cy="173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9" idx="3"/>
            <a:endCxn id="10" idx="1"/>
          </p:cNvCxnSpPr>
          <p:nvPr/>
        </p:nvCxnSpPr>
        <p:spPr>
          <a:xfrm flipV="1">
            <a:off x="7583914" y="1971240"/>
            <a:ext cx="900072" cy="163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1977375-9AF1-4C73-98C8-715C059C4723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4123A73-8097-4172-81D3-B639FBB9A5A6}"/>
              </a:ext>
            </a:extLst>
          </p:cNvPr>
          <p:cNvSpPr txBox="1"/>
          <p:nvPr/>
        </p:nvSpPr>
        <p:spPr>
          <a:xfrm>
            <a:off x="8969169" y="4872573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[1]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Calibri Ligh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86" y="2517677"/>
            <a:ext cx="1987056" cy="264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Urban Planning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35" y="1152525"/>
            <a:ext cx="3779043" cy="50387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6</a:t>
            </a:fld>
            <a:endParaRPr lang="en-ZA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 anchor="ctr"/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3200"/>
              </a:spcAft>
            </a:pPr>
            <a:r>
              <a:rPr lang="en-US" sz="3200" dirty="0" smtClean="0"/>
              <a:t>Top – down planning</a:t>
            </a:r>
            <a:endParaRPr lang="en-US" sz="32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200"/>
              </a:spcAft>
            </a:pPr>
            <a:r>
              <a:rPr lang="en-US" sz="3200" dirty="0"/>
              <a:t>D</a:t>
            </a:r>
            <a:r>
              <a:rPr lang="en-US" sz="3200" dirty="0" smtClean="0"/>
              <a:t>esignated areas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200"/>
              </a:spcAft>
            </a:pPr>
            <a:r>
              <a:rPr lang="en-US" sz="3200" dirty="0" smtClean="0"/>
              <a:t> Disconnect between administration and residents</a:t>
            </a:r>
            <a:endParaRPr lang="en-US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16AFBC5-7F06-4140-8C67-5E32D5936253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0" y="6331527"/>
            <a:ext cx="3214255" cy="2556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Hangzhou Public Library</a:t>
            </a:r>
          </a:p>
        </p:txBody>
      </p:sp>
    </p:spTree>
    <p:extLst>
      <p:ext uri="{BB962C8B-B14F-4D97-AF65-F5344CB8AC3E}">
        <p14:creationId xmlns:p14="http://schemas.microsoft.com/office/powerpoint/2010/main" val="82278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Context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7</a:t>
            </a:fld>
            <a:endParaRPr lang="en-ZA" sz="16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744236" y="1647240"/>
            <a:ext cx="2975578" cy="647800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anchor="ctr"/>
          <a:lstStyle/>
          <a:p>
            <a:r>
              <a:rPr lang="en-US" dirty="0" smtClean="0"/>
              <a:t>Urban Planning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4608336" y="1647040"/>
            <a:ext cx="2975578" cy="651660"/>
          </a:xfrm>
          <a:noFill/>
          <a:ln>
            <a:solidFill>
              <a:schemeClr val="tx1"/>
            </a:solidFill>
          </a:ln>
        </p:spPr>
        <p:txBody>
          <a:bodyPr anchor="ctr"/>
          <a:lstStyle/>
          <a:p>
            <a:r>
              <a:rPr lang="en-US" dirty="0" smtClean="0"/>
              <a:t>HEDA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9"/>
          </p:nvPr>
        </p:nvSpPr>
        <p:spPr>
          <a:ln>
            <a:solidFill>
              <a:schemeClr val="tx1"/>
            </a:solidFill>
          </a:ln>
        </p:spPr>
        <p:txBody>
          <a:bodyPr anchor="ctr"/>
          <a:lstStyle/>
          <a:p>
            <a:r>
              <a:rPr lang="en-US"/>
              <a:t>Quality of Life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386" y="3078480"/>
            <a:ext cx="2971039" cy="19787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23" y="3052953"/>
            <a:ext cx="2636333" cy="19772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86" y="2517677"/>
            <a:ext cx="1987056" cy="2649409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8" idx="3"/>
            <a:endCxn id="9" idx="1"/>
          </p:cNvCxnSpPr>
          <p:nvPr/>
        </p:nvCxnSpPr>
        <p:spPr>
          <a:xfrm>
            <a:off x="3719814" y="1971140"/>
            <a:ext cx="888522" cy="173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9" idx="3"/>
            <a:endCxn id="10" idx="1"/>
          </p:cNvCxnSpPr>
          <p:nvPr/>
        </p:nvCxnSpPr>
        <p:spPr>
          <a:xfrm flipV="1">
            <a:off x="7583914" y="1971240"/>
            <a:ext cx="900072" cy="163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1977375-9AF1-4C73-98C8-715C059C4723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4123A73-8097-4172-81D3-B639FBB9A5A6}"/>
              </a:ext>
            </a:extLst>
          </p:cNvPr>
          <p:cNvSpPr txBox="1"/>
          <p:nvPr/>
        </p:nvSpPr>
        <p:spPr>
          <a:xfrm>
            <a:off x="8969169" y="4872573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[1]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Calibri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7065" y="1537192"/>
            <a:ext cx="3029921" cy="362989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460335" y="1647040"/>
            <a:ext cx="3020090" cy="352004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9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HEDA - </a:t>
            </a:r>
            <a:r>
              <a:rPr lang="en-US" sz="4000" dirty="0" err="1" smtClean="0"/>
              <a:t>Xiasha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8</a:t>
            </a:fld>
            <a:endParaRPr lang="en-ZA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1A5A1F7-EDAE-46F4-8632-3E5E9B42AF41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152525"/>
            <a:ext cx="7151866" cy="5434664"/>
          </a:xfrm>
        </p:spPr>
      </p:pic>
    </p:spTree>
    <p:extLst>
      <p:ext uri="{BB962C8B-B14F-4D97-AF65-F5344CB8AC3E}">
        <p14:creationId xmlns:p14="http://schemas.microsoft.com/office/powerpoint/2010/main" val="95988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11163300" y="5715000"/>
            <a:ext cx="97536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Context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ln>
            <a:noFill/>
          </a:ln>
        </p:spPr>
        <p:txBody>
          <a:bodyPr/>
          <a:lstStyle/>
          <a:p>
            <a:fld id="{19B51A1E-902D-48AF-9020-955120F399B6}" type="slidenum">
              <a:rPr lang="en-ZA" sz="1600" smtClean="0"/>
              <a:pPr/>
              <a:t>9</a:t>
            </a:fld>
            <a:endParaRPr lang="en-ZA" sz="16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744236" y="1647240"/>
            <a:ext cx="2975578" cy="647800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anchor="ctr"/>
          <a:lstStyle/>
          <a:p>
            <a:r>
              <a:rPr lang="en-US" dirty="0" smtClean="0"/>
              <a:t>Urban Planning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4608336" y="1647040"/>
            <a:ext cx="2975578" cy="651660"/>
          </a:xfrm>
          <a:noFill/>
          <a:ln>
            <a:solidFill>
              <a:schemeClr val="tx1"/>
            </a:solidFill>
          </a:ln>
        </p:spPr>
        <p:txBody>
          <a:bodyPr anchor="ctr"/>
          <a:lstStyle/>
          <a:p>
            <a:r>
              <a:rPr lang="en-US" dirty="0" smtClean="0"/>
              <a:t>HEDA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9"/>
          </p:nvPr>
        </p:nvSpPr>
        <p:spPr>
          <a:ln>
            <a:solidFill>
              <a:schemeClr val="tx1"/>
            </a:solidFill>
          </a:ln>
        </p:spPr>
        <p:txBody>
          <a:bodyPr anchor="ctr"/>
          <a:lstStyle/>
          <a:p>
            <a:r>
              <a:rPr lang="en-US"/>
              <a:t>Quality of Life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386" y="3078480"/>
            <a:ext cx="2971039" cy="19787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467" y="2926588"/>
            <a:ext cx="2804820" cy="21036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10" y="2731065"/>
            <a:ext cx="1744630" cy="2326174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8" idx="3"/>
            <a:endCxn id="9" idx="1"/>
          </p:cNvCxnSpPr>
          <p:nvPr/>
        </p:nvCxnSpPr>
        <p:spPr>
          <a:xfrm>
            <a:off x="3719814" y="1971140"/>
            <a:ext cx="888522" cy="173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9" idx="3"/>
            <a:endCxn id="10" idx="1"/>
          </p:cNvCxnSpPr>
          <p:nvPr/>
        </p:nvCxnSpPr>
        <p:spPr>
          <a:xfrm flipV="1">
            <a:off x="7583914" y="1971240"/>
            <a:ext cx="900072" cy="163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1977375-9AF1-4C73-98C8-715C059C4723}"/>
              </a:ext>
            </a:extLst>
          </p:cNvPr>
          <p:cNvSpPr/>
          <p:nvPr/>
        </p:nvSpPr>
        <p:spPr>
          <a:xfrm>
            <a:off x="9467022" y="6155190"/>
            <a:ext cx="1818861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4123A73-8097-4172-81D3-B639FBB9A5A6}"/>
              </a:ext>
            </a:extLst>
          </p:cNvPr>
          <p:cNvSpPr txBox="1"/>
          <p:nvPr/>
        </p:nvSpPr>
        <p:spPr>
          <a:xfrm>
            <a:off x="8969169" y="4872573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[1]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Calibri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08336" y="1488220"/>
            <a:ext cx="2989433" cy="354198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23473" y="1537193"/>
            <a:ext cx="3020090" cy="352004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6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nvironment Pitch Deck_02_SB - v5" id="{F63FE430-5644-4F05-849D-C9CB6428E269}" vid="{60A773A0-1B43-4916-B129-DBAB878CC7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63763D-4CF4-47FA-AEFD-CB6B011C2E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2DC042-4EA3-46C1-9734-DD129AB95369}">
  <ds:schemaRefs>
    <ds:schemaRef ds:uri="http://schemas.microsoft.com/office/2006/documentManagement/typ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fb0879af-3eba-417a-a55a-ffe6dcd6ca77"/>
    <ds:schemaRef ds:uri="6dc4bcd6-49db-4c07-9060-8acfc67cef9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1F002D0-04DD-4C91-8A7F-B6785BDED0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 pitch deck</Template>
  <TotalTime>0</TotalTime>
  <Words>509</Words>
  <Application>Microsoft Office PowerPoint</Application>
  <PresentationFormat>Widescreen</PresentationFormat>
  <Paragraphs>212</Paragraphs>
  <Slides>49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Rockwell</vt:lpstr>
      <vt:lpstr>Times New Roman</vt:lpstr>
      <vt:lpstr>Calibri Light</vt:lpstr>
      <vt:lpstr>Office Theme</vt:lpstr>
      <vt:lpstr>PowerPoint Presentation</vt:lpstr>
      <vt:lpstr>Motivation</vt:lpstr>
      <vt:lpstr>PowerPoint Presentation</vt:lpstr>
      <vt:lpstr>Cultural Infrastructure</vt:lpstr>
      <vt:lpstr>Context</vt:lpstr>
      <vt:lpstr>Urban Planning</vt:lpstr>
      <vt:lpstr>Context</vt:lpstr>
      <vt:lpstr>HEDA - Xiasha</vt:lpstr>
      <vt:lpstr>Context</vt:lpstr>
      <vt:lpstr>Quality of Life </vt:lpstr>
      <vt:lpstr>Quality of Life – Leisure Activity</vt:lpstr>
      <vt:lpstr>Quality of Life - Education</vt:lpstr>
      <vt:lpstr>Quality of Life – Physical Activity</vt:lpstr>
      <vt:lpstr>Project Goal</vt:lpstr>
      <vt:lpstr>PowerPoint Presentation</vt:lpstr>
      <vt:lpstr>Casual Interviews Locations</vt:lpstr>
      <vt:lpstr>PowerPoint Presentation</vt:lpstr>
      <vt:lpstr>Survey Locations </vt:lpstr>
      <vt:lpstr>Survey - WeChat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Recommendations for Xiasha Government</vt:lpstr>
      <vt:lpstr>PowerPoint Presentation</vt:lpstr>
      <vt:lpstr>PowerPoint Presentation</vt:lpstr>
      <vt:lpstr>Image Sources</vt:lpstr>
      <vt:lpstr>Interview Quote – HDU Professor</vt:lpstr>
      <vt:lpstr>Interview Quote - Student</vt:lpstr>
      <vt:lpstr>PowerPoint Presentation</vt:lpstr>
      <vt:lpstr>Per Capita Metric </vt:lpstr>
      <vt:lpstr>Survey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Investigating Cultural Infrastructure in Hangzhou, China</dc:title>
  <dc:creator/>
  <cp:lastModifiedBy/>
  <cp:revision>337</cp:revision>
  <dcterms:created xsi:type="dcterms:W3CDTF">2018-09-29T20:51:32Z</dcterms:created>
  <dcterms:modified xsi:type="dcterms:W3CDTF">2018-12-11T06:55:58Z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