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4"/>
  </p:sldMasterIdLst>
  <p:notesMasterIdLst>
    <p:notesMasterId r:id="rId20"/>
  </p:notesMasterIdLst>
  <p:sldIdLst>
    <p:sldId id="276" r:id="rId5"/>
    <p:sldId id="293" r:id="rId6"/>
    <p:sldId id="284" r:id="rId7"/>
    <p:sldId id="295" r:id="rId8"/>
    <p:sldId id="291" r:id="rId9"/>
    <p:sldId id="289" r:id="rId10"/>
    <p:sldId id="277" r:id="rId11"/>
    <p:sldId id="278" r:id="rId12"/>
    <p:sldId id="285" r:id="rId13"/>
    <p:sldId id="286" r:id="rId14"/>
    <p:sldId id="287" r:id="rId15"/>
    <p:sldId id="288" r:id="rId16"/>
    <p:sldId id="282" r:id="rId17"/>
    <p:sldId id="296" r:id="rId18"/>
    <p:sldId id="28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4A1F12E-FACE-2115-D5FC-EF9DDDD6BE40}" name="Petrich, Benjamin" initials="BP" userId="S::bmpetrich@wpi.edu::2a3746ae-6275-4a42-8ade-1beaac346ba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0000"/>
    <a:srgbClr val="A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000" autoAdjust="0"/>
  </p:normalViewPr>
  <p:slideViewPr>
    <p:cSldViewPr snapToGrid="0">
      <p:cViewPr varScale="1">
        <p:scale>
          <a:sx n="66" d="100"/>
          <a:sy n="66" d="100"/>
        </p:scale>
        <p:origin x="130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11E3E-7EFC-40B4-8740-E36CE26A9EFA}" type="datetimeFigureOut">
              <a:t>12/12/2024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EF86F-3D39-4B87-8A6A-41CB2C970E8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33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D49C5F-2EF3-B8CF-D46C-825F47011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AC722D-CEF6-A63E-B3E2-5F0EF915A5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604A49-3B0F-D000-B571-5891A6907C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614D8-4C4B-C20D-F904-1335FBD5A5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02C2E7-9D44-4435-B3DC-3FFE0B1860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530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115F47-24C0-3D8D-81C2-BB6D79E47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287074-E494-AC8A-73CB-5CE190567E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0807B5-7674-0410-4794-2644A5B19C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643776-D02D-073B-37DC-7679570612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EF86F-3D39-4B87-8A6A-41CB2C970E8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80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F514D-92EF-78CA-015B-10E1A38B7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A2AAC4-3047-05A6-F700-8828338BBC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A17B8F-CF65-7D19-0DF6-06CFF5E7F4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D725F6-D679-D3A9-EFB9-48DF15B89B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EF86F-3D39-4B87-8A6A-41CB2C970E8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84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EF86F-3D39-4B87-8A6A-41CB2C970E8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878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02C2E7-9D44-4435-B3DC-3FFE0B18605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25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EF86F-3D39-4B87-8A6A-41CB2C970E8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201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EF86F-3D39-4B87-8A6A-41CB2C970E8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06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7EEEE-B950-4E50-655E-ACC3B17E4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43EBA2-C384-C316-1A33-456D195667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91DD48-468C-6778-6324-113CC63B2D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A2A12-2FD6-31F9-DC34-D10A3BEA90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02C2E7-9D44-4435-B3DC-3FFE0B1860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74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02C2E7-9D44-4435-B3DC-3FFE0B1860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77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AE4A79-0CB8-35C6-9280-7781182EA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147305-F1DF-0646-B3DD-AF3F0CB2D5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D2CAA7-8614-201C-DF93-6264FF476B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5999BD-3121-025D-4FF5-A81037942A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EF86F-3D39-4B87-8A6A-41CB2C970E8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76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EF86F-3D39-4B87-8A6A-41CB2C970E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278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EF86F-3D39-4B87-8A6A-41CB2C970E8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259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02C2E7-9D44-4435-B3DC-3FFE0B1860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12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02C2E7-9D44-4435-B3DC-3FFE0B1860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54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EF86F-3D39-4B87-8A6A-41CB2C970E8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26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C3793722-1D30-4D88-B21C-8E24FEC6808B}" type="datetime1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93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C5314-B537-473F-81AD-CD884871F7BE}" type="datetime1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87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67A0-9324-4361-9172-E5D8EF03A5AC}" type="datetime1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204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D86A-E8B4-4A94-9ECC-0698B4121005}" type="datetime1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79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6D7E-C83A-4BD2-A1EA-A1E9F54948C3}" type="datetime1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2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C0E33-61F4-4BB1-A61F-F4F49ED2D739}" type="datetime1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817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526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66999"/>
            <a:ext cx="5157787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183188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1C79E-F177-4A2C-84B5-33B02C73D71B}" type="datetime1">
              <a:rPr lang="en-US" smtClean="0"/>
              <a:t>12/12/2024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48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D83C-397F-44F2-8F57-C4E2E641CCAE}" type="datetime1">
              <a:rPr lang="en-US" smtClean="0"/>
              <a:t>12/12/2024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29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4F67-1935-4BBA-BDE4-598BD22733FA}" type="datetime1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895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7F3C-761A-405A-A07F-4ABC1E86034E}" type="datetime1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22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BB07A-4DCE-4AB8-8FE2-15EFFDCF7DBA}" type="datetime1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2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CB7E8AE-A3AC-4BB7-A5C6-F00EC697B265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9450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85ACE076-498F-4401-A90B-A99C0E25648C}" type="datetime1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4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11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digitalnz.org/records/31928803" TargetMode="External"/><Relationship Id="rId13" Type="http://schemas.openxmlformats.org/officeDocument/2006/relationships/hyperlink" Target="https://cdn.britannica.com/72/74872-050-743569FA/Wellington-top-Mount-Victoria-New-Zealand.jpg" TargetMode="External"/><Relationship Id="rId3" Type="http://schemas.openxmlformats.org/officeDocument/2006/relationships/hyperlink" Target="https://upload.wikimedia.org/wikipedia/en/thumb/e/ec/WPI_logo.svg/1200px-WPI_logo.svg.png" TargetMode="External"/><Relationship Id="rId7" Type="http://schemas.openxmlformats.org/officeDocument/2006/relationships/hyperlink" Target="https://upload.wikimedia.org/wikipedia/commons/f/fa/New_Zealand_North_Island_relief_map.jpg" TargetMode="External"/><Relationship Id="rId12" Type="http://schemas.openxmlformats.org/officeDocument/2006/relationships/hyperlink" Target="https://unosd.un.org/content/sustainable-development-goals-sdg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ive.staticflickr.com/2135/2263998309_21fa210a28_b.jpg" TargetMode="External"/><Relationship Id="rId11" Type="http://schemas.openxmlformats.org/officeDocument/2006/relationships/hyperlink" Target="https://upload.wikimedia.org/wikipedia/commons/b/b2/Wilton%2C_Wellington_6012%2C_New_Zealand_-_panoramio.jpg" TargetMode="External"/><Relationship Id="rId5" Type="http://schemas.openxmlformats.org/officeDocument/2006/relationships/hyperlink" Target="NULL" TargetMode="External"/><Relationship Id="rId10" Type="http://schemas.openxmlformats.org/officeDocument/2006/relationships/hyperlink" Target="https://static.sciencelearn.org.nz/images/images/000/003/677/full/ART_Weasel_incursion_at_Zealandia_ZEALANDIA's_fence.jpg?1674171507" TargetMode="External"/><Relationship Id="rId4" Type="http://schemas.openxmlformats.org/officeDocument/2006/relationships/hyperlink" Target="https://raisely-images.imgix.net/zealandia-donations/uploads/zealandia-orange-black-2-png-7b8c5c.png?fit=max&amp;w=1000&amp;auto=format&amp;q=62" TargetMode="External"/><Relationship Id="rId9" Type="http://schemas.openxmlformats.org/officeDocument/2006/relationships/hyperlink" Target="https://live.staticflickr.com/2040/2264798112_4b8356edcc_b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9B2D11-2F9D-E57C-41EC-05156BA89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85B5B48-8103-45F1-F194-D7DC18D57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4CB2593-2CC2-79B6-E3E5-75BC13A1B1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"/>
          <a:stretch/>
        </p:blipFill>
        <p:spPr bwMode="auto">
          <a:xfrm>
            <a:off x="3578351" y="-4503"/>
            <a:ext cx="8617394" cy="686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1A9CD3A-66CE-3090-7B8C-8A5DB8CC61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51CFA2-04DD-50D8-9AE1-BFF986763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78352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215EB3-81FA-7E3E-9614-12820F84CA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7060" y="22493"/>
            <a:ext cx="3561292" cy="6830508"/>
          </a:xfrm>
          <a:prstGeom prst="rect">
            <a:avLst/>
          </a:prstGeom>
          <a:blipFill dpi="0" rotWithShape="1">
            <a:blip r:embed="rId4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xy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5FDB7C4-857E-4B4A-23AD-D1F94BB335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5799" y="256033"/>
            <a:ext cx="6858000" cy="3644296"/>
          </a:xfrm>
        </p:spPr>
        <p:txBody>
          <a:bodyPr anchor="b">
            <a:noAutofit/>
          </a:bodyPr>
          <a:lstStyle/>
          <a:p>
            <a:r>
              <a:rPr lang="en-US" sz="4800">
                <a:solidFill>
                  <a:schemeClr val="tx2"/>
                </a:solidFill>
              </a:rPr>
              <a:t>ASSESSING THE MAURI OF THE KAIWHARAWHARA CATCHMENT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A100186-195C-374F-63F4-7EF804FD37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95798" y="4428075"/>
            <a:ext cx="6857999" cy="2054306"/>
          </a:xfrm>
        </p:spPr>
        <p:txBody>
          <a:bodyPr anchor="t">
            <a:normAutofit/>
          </a:bodyPr>
          <a:lstStyle/>
          <a:p>
            <a:r>
              <a:rPr lang="en-US" b="1">
                <a:solidFill>
                  <a:schemeClr val="tx2"/>
                </a:solidFill>
              </a:rPr>
              <a:t>Grant Kortfelt</a:t>
            </a:r>
          </a:p>
          <a:p>
            <a:r>
              <a:rPr lang="en-US" b="1">
                <a:solidFill>
                  <a:schemeClr val="tx2"/>
                </a:solidFill>
              </a:rPr>
              <a:t>Thomas O'Leary</a:t>
            </a:r>
          </a:p>
          <a:p>
            <a:r>
              <a:rPr lang="en-US" b="1">
                <a:solidFill>
                  <a:schemeClr val="tx2"/>
                </a:solidFill>
              </a:rPr>
              <a:t>Benjamin Petrich</a:t>
            </a:r>
            <a:endParaRPr lang="en-US" b="1"/>
          </a:p>
          <a:p>
            <a:r>
              <a:rPr lang="en-US" b="1">
                <a:solidFill>
                  <a:schemeClr val="tx2"/>
                </a:solidFill>
              </a:rPr>
              <a:t>John Sirois</a:t>
            </a:r>
          </a:p>
        </p:txBody>
      </p:sp>
      <p:pic>
        <p:nvPicPr>
          <p:cNvPr id="15" name="Picture 6" descr="Worcester Polytechnic Institute - Wikipedia">
            <a:extLst>
              <a:ext uri="{FF2B5EF4-FFF2-40B4-BE49-F238E27FC236}">
                <a16:creationId xmlns:a16="http://schemas.microsoft.com/office/drawing/2014/main" id="{D89DBFEE-2570-88AB-42C5-1126CA957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8" y="1236839"/>
            <a:ext cx="3366655" cy="121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How You Can Help">
            <a:extLst>
              <a:ext uri="{FF2B5EF4-FFF2-40B4-BE49-F238E27FC236}">
                <a16:creationId xmlns:a16="http://schemas.microsoft.com/office/drawing/2014/main" id="{74D5FBA0-12B8-A612-9DE9-73743A124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86" y="4434307"/>
            <a:ext cx="2452177" cy="118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870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DD751-D49A-11F0-409A-2CB285F99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3E1C4-2C56-75F8-0942-926313090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365125"/>
            <a:ext cx="10515600" cy="973304"/>
          </a:xfrm>
        </p:spPr>
        <p:txBody>
          <a:bodyPr>
            <a:normAutofit/>
          </a:bodyPr>
          <a:lstStyle/>
          <a:p>
            <a:r>
              <a:rPr lang="en-US" sz="4000"/>
              <a:t>We will identify areas of improvement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54CAD0B-5E85-1FEF-C70D-63C08953D253}"/>
              </a:ext>
            </a:extLst>
          </p:cNvPr>
          <p:cNvSpPr/>
          <p:nvPr/>
        </p:nvSpPr>
        <p:spPr>
          <a:xfrm>
            <a:off x="831849" y="2468102"/>
            <a:ext cx="4658562" cy="960898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>
                <a:ln w="0"/>
                <a:solidFill>
                  <a:schemeClr val="accent4">
                    <a:lumMod val="49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EVALUATE MAURI</a:t>
            </a:r>
            <a:endParaRPr lang="en-US" sz="3200">
              <a:solidFill>
                <a:schemeClr val="accent4">
                  <a:lumMod val="49000"/>
                </a:schemeClr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E0C4BBB-3107-9B93-9217-F07BA5BB391C}"/>
              </a:ext>
            </a:extLst>
          </p:cNvPr>
          <p:cNvSpPr/>
          <p:nvPr/>
        </p:nvSpPr>
        <p:spPr>
          <a:xfrm>
            <a:off x="831849" y="4147777"/>
            <a:ext cx="4658562" cy="960898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>
                <a:ln w="0"/>
                <a:solidFill>
                  <a:schemeClr val="accent4">
                    <a:lumMod val="49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INTERVIEW EXPERTS</a:t>
            </a:r>
            <a:endParaRPr lang="en-US" sz="3200">
              <a:solidFill>
                <a:schemeClr val="accent4">
                  <a:lumMod val="49000"/>
                </a:schemeClr>
              </a:solidFill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6355728-8E50-6A59-E8C9-7C8DF2F11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258" y="0"/>
            <a:ext cx="488844" cy="365125"/>
          </a:xfrm>
        </p:spPr>
        <p:txBody>
          <a:bodyPr/>
          <a:lstStyle/>
          <a:p>
            <a:pPr algn="ctr"/>
            <a:fld id="{73B850FF-6169-4056-8077-06FFA93A5366}" type="slidenum">
              <a:rPr lang="en-US" sz="1800" b="1" smtClean="0"/>
              <a:pPr algn="ctr"/>
              <a:t>10</a:t>
            </a:fld>
            <a:endParaRPr lang="en-US" sz="1800" b="1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2FCC9DA-6E6A-A771-BE72-2A7E0A0A3A1E}"/>
              </a:ext>
            </a:extLst>
          </p:cNvPr>
          <p:cNvSpPr/>
          <p:nvPr/>
        </p:nvSpPr>
        <p:spPr>
          <a:xfrm>
            <a:off x="6522947" y="1939659"/>
            <a:ext cx="5057918" cy="4161968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 descr="Linear Graph with solid fill">
            <a:extLst>
              <a:ext uri="{FF2B5EF4-FFF2-40B4-BE49-F238E27FC236}">
                <a16:creationId xmlns:a16="http://schemas.microsoft.com/office/drawing/2014/main" id="{167DBCC4-3953-6EBC-3DCD-53E3F42EA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48854" y="2003277"/>
            <a:ext cx="4012250" cy="403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31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3B3305-717E-86A1-D92E-8F6EB8795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C1D3E-B2C0-D45C-EE85-C415711F5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8" y="258762"/>
            <a:ext cx="10515600" cy="1170502"/>
          </a:xfrm>
        </p:spPr>
        <p:txBody>
          <a:bodyPr>
            <a:noAutofit/>
          </a:bodyPr>
          <a:lstStyle/>
          <a:p>
            <a:r>
              <a:rPr lang="en-US"/>
              <a:t>We will communicate our findings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71B1095-FB48-C721-87DE-C59A66D97F10}"/>
              </a:ext>
            </a:extLst>
          </p:cNvPr>
          <p:cNvSpPr/>
          <p:nvPr/>
        </p:nvSpPr>
        <p:spPr>
          <a:xfrm>
            <a:off x="831849" y="2175427"/>
            <a:ext cx="4462045" cy="960898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>
                <a:ln w="0"/>
                <a:solidFill>
                  <a:schemeClr val="accent4">
                    <a:lumMod val="49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DASHBOARD</a:t>
            </a:r>
            <a:endParaRPr lang="en-US" sz="3200">
              <a:solidFill>
                <a:schemeClr val="accent4">
                  <a:lumMod val="49000"/>
                </a:schemeClr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10BBB6F-08F4-8A05-03F5-E1F83BE8E66B}"/>
              </a:ext>
            </a:extLst>
          </p:cNvPr>
          <p:cNvSpPr/>
          <p:nvPr/>
        </p:nvSpPr>
        <p:spPr>
          <a:xfrm>
            <a:off x="831849" y="4599599"/>
            <a:ext cx="4462045" cy="960898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>
                <a:ln w="0"/>
                <a:solidFill>
                  <a:schemeClr val="accent4">
                    <a:lumMod val="49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PRESENT TO IWI</a:t>
            </a:r>
            <a:endParaRPr lang="en-US" sz="3200">
              <a:solidFill>
                <a:schemeClr val="accent4">
                  <a:lumMod val="49000"/>
                </a:schemeClr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0FE5B6F-F6F2-96CF-9A1D-8694C9C1A3CC}"/>
              </a:ext>
            </a:extLst>
          </p:cNvPr>
          <p:cNvSpPr/>
          <p:nvPr/>
        </p:nvSpPr>
        <p:spPr>
          <a:xfrm>
            <a:off x="831848" y="3362543"/>
            <a:ext cx="4462045" cy="960898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>
                <a:ln w="0"/>
                <a:solidFill>
                  <a:schemeClr val="accent4">
                    <a:lumMod val="49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USER TESTING</a:t>
            </a:r>
            <a:endParaRPr lang="en-US" sz="3200">
              <a:solidFill>
                <a:schemeClr val="accent4">
                  <a:lumMod val="49000"/>
                </a:schemeClr>
              </a:solidFill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D7FB6835-E0D2-C8AB-DC74-3F4DAE05A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258" y="0"/>
            <a:ext cx="488844" cy="365125"/>
          </a:xfrm>
        </p:spPr>
        <p:txBody>
          <a:bodyPr/>
          <a:lstStyle/>
          <a:p>
            <a:pPr algn="ctr"/>
            <a:fld id="{73B850FF-6169-4056-8077-06FFA93A5366}" type="slidenum">
              <a:rPr lang="en-US" sz="1800" b="1" smtClean="0"/>
              <a:pPr algn="ctr"/>
              <a:t>11</a:t>
            </a:fld>
            <a:endParaRPr lang="en-US" sz="1800" b="1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32562A9-A8AF-57A6-0EFA-919ED2F78F87}"/>
              </a:ext>
            </a:extLst>
          </p:cNvPr>
          <p:cNvGrpSpPr/>
          <p:nvPr/>
        </p:nvGrpSpPr>
        <p:grpSpPr>
          <a:xfrm>
            <a:off x="5777831" y="1705422"/>
            <a:ext cx="5913427" cy="4275139"/>
            <a:chOff x="684594" y="1403282"/>
            <a:chExt cx="5913427" cy="4275139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89FCE83B-362E-D023-04AD-30F1FD86ABE2}"/>
                </a:ext>
              </a:extLst>
            </p:cNvPr>
            <p:cNvSpPr/>
            <p:nvPr/>
          </p:nvSpPr>
          <p:spPr>
            <a:xfrm>
              <a:off x="1208945" y="1516453"/>
              <a:ext cx="5057918" cy="4161968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Graphic 16" descr="Lecturer with solid fill">
              <a:extLst>
                <a:ext uri="{FF2B5EF4-FFF2-40B4-BE49-F238E27FC236}">
                  <a16:creationId xmlns:a16="http://schemas.microsoft.com/office/drawing/2014/main" id="{E3DE4295-122F-6BC7-D5F1-25688B0BF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84594" y="2191464"/>
              <a:ext cx="3166120" cy="3166120"/>
            </a:xfrm>
            <a:prstGeom prst="rect">
              <a:avLst/>
            </a:prstGeom>
          </p:spPr>
        </p:pic>
        <p:pic>
          <p:nvPicPr>
            <p:cNvPr id="5" name="Graphic 4" descr="Projector screen with solid fill">
              <a:extLst>
                <a:ext uri="{FF2B5EF4-FFF2-40B4-BE49-F238E27FC236}">
                  <a16:creationId xmlns:a16="http://schemas.microsoft.com/office/drawing/2014/main" id="{1AE03096-3CC8-CB23-75CA-36F3404C15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546586" y="1403282"/>
              <a:ext cx="4051435" cy="4051435"/>
            </a:xfrm>
            <a:prstGeom prst="rect">
              <a:avLst/>
            </a:prstGeom>
          </p:spPr>
        </p:pic>
        <p:pic>
          <p:nvPicPr>
            <p:cNvPr id="5122" name="Picture 2" descr="Kaiwharawhara Stream - Wikipedia">
              <a:extLst>
                <a:ext uri="{FF2B5EF4-FFF2-40B4-BE49-F238E27FC236}">
                  <a16:creationId xmlns:a16="http://schemas.microsoft.com/office/drawing/2014/main" id="{E363184A-0EFD-0E41-C7C6-D6692433ED8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56" b="10828"/>
            <a:stretch/>
          </p:blipFill>
          <p:spPr bwMode="auto">
            <a:xfrm>
              <a:off x="3438723" y="2353736"/>
              <a:ext cx="2216585" cy="1409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9538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8B2F707-EF35-4955-8439-F76145F3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C8134F5-D8B2-4E75-AB7D-52504044E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3">
              <a:alphaModFix amt="10000"/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D19FD-8640-8F87-E112-7C230856B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537" y="1410696"/>
            <a:ext cx="6898996" cy="4036607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4400" b="1">
                <a:solidFill>
                  <a:schemeClr val="tx1"/>
                </a:solidFill>
              </a:rPr>
              <a:t>We hope that our project contributes the framework necessary for analyzing the mauri of the </a:t>
            </a:r>
            <a:r>
              <a:rPr lang="en-US" sz="4400" b="1" err="1">
                <a:solidFill>
                  <a:schemeClr val="tx1"/>
                </a:solidFill>
              </a:rPr>
              <a:t>Kaiwharawhara</a:t>
            </a:r>
            <a:r>
              <a:rPr lang="en-US" sz="4400" b="1">
                <a:solidFill>
                  <a:schemeClr val="tx1"/>
                </a:solidFill>
              </a:rPr>
              <a:t> catchment.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BBB705B-3EA9-3ED6-6512-9520C14F6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258" y="0"/>
            <a:ext cx="488844" cy="365125"/>
          </a:xfrm>
        </p:spPr>
        <p:txBody>
          <a:bodyPr/>
          <a:lstStyle/>
          <a:p>
            <a:pPr algn="ctr"/>
            <a:fld id="{73B850FF-6169-4056-8077-06FFA93A5366}" type="slidenum">
              <a:rPr lang="en-US" sz="1800" b="1" smtClean="0">
                <a:solidFill>
                  <a:schemeClr val="tx1">
                    <a:alpha val="60000"/>
                  </a:schemeClr>
                </a:solidFill>
              </a:rPr>
              <a:pPr algn="ctr"/>
              <a:t>12</a:t>
            </a:fld>
            <a:endParaRPr lang="en-US" sz="1800" b="1">
              <a:solidFill>
                <a:schemeClr val="tx1">
                  <a:alpha val="60000"/>
                </a:schemeClr>
              </a:solidFill>
            </a:endParaRPr>
          </a:p>
        </p:txBody>
      </p:sp>
      <p:pic>
        <p:nvPicPr>
          <p:cNvPr id="14" name="Picture 13" descr="A green square with white text and a heart and pulse&#10;&#10;Description automatically generated">
            <a:extLst>
              <a:ext uri="{FF2B5EF4-FFF2-40B4-BE49-F238E27FC236}">
                <a16:creationId xmlns:a16="http://schemas.microsoft.com/office/drawing/2014/main" id="{1135E4C1-FBFF-85AA-913B-9483BFE230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39" y="180886"/>
            <a:ext cx="3248113" cy="3248113"/>
          </a:xfrm>
          <a:prstGeom prst="rect">
            <a:avLst/>
          </a:prstGeom>
        </p:spPr>
      </p:pic>
      <p:pic>
        <p:nvPicPr>
          <p:cNvPr id="17" name="Picture 16" descr="A blue background with a white sign and a drop of water&#10;&#10;Description automatically generated">
            <a:extLst>
              <a:ext uri="{FF2B5EF4-FFF2-40B4-BE49-F238E27FC236}">
                <a16:creationId xmlns:a16="http://schemas.microsoft.com/office/drawing/2014/main" id="{B84D213C-374E-9100-7C18-FC3D085D96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39" y="3429001"/>
            <a:ext cx="3248113" cy="324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393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B614023-3F38-44EB-8ABB-B52E5B9E2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C5F9310-ED3E-45B9-9D97-AC0F2C890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6" name="Picture 5" descr="A city by the water&#10;&#10;Description automatically generated">
            <a:extLst>
              <a:ext uri="{FF2B5EF4-FFF2-40B4-BE49-F238E27FC236}">
                <a16:creationId xmlns:a16="http://schemas.microsoft.com/office/drawing/2014/main" id="{5D4DD4AD-D34E-701D-7CD9-0675096F341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7"/>
          <a:stretch/>
        </p:blipFill>
        <p:spPr>
          <a:xfrm>
            <a:off x="20" y="1376"/>
            <a:ext cx="12191980" cy="685662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D2A0DB3-EF43-4032-9B27-954E12CCB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307" y="3124261"/>
            <a:ext cx="12188952" cy="3732362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  <a:gs pos="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683D3F-AC40-9049-E63E-A455BB6B9F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3523512"/>
            <a:ext cx="6198566" cy="2603208"/>
          </a:xfrm>
        </p:spPr>
        <p:txBody>
          <a:bodyPr anchor="b">
            <a:normAutofit/>
          </a:bodyPr>
          <a:lstStyle/>
          <a:p>
            <a:pPr algn="l"/>
            <a:r>
              <a:rPr lang="en-US" sz="5400">
                <a:solidFill>
                  <a:srgbClr val="FFFFFF"/>
                </a:solidFill>
              </a:rPr>
              <a:t>Thank you for your time!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112BEC34-21DF-5B59-4674-635E4D7D413D}"/>
              </a:ext>
            </a:extLst>
          </p:cNvPr>
          <p:cNvSpPr txBox="1">
            <a:spLocks/>
          </p:cNvSpPr>
          <p:nvPr/>
        </p:nvSpPr>
        <p:spPr>
          <a:xfrm>
            <a:off x="11691258" y="0"/>
            <a:ext cx="4888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B850FF-6169-4056-8077-06FFA93A5366}" type="slidenum">
              <a:rPr lang="en-US" sz="1800" b="1" smtClean="0"/>
              <a:pPr algn="ctr"/>
              <a:t>13</a:t>
            </a:fld>
            <a:endParaRPr lang="en-US" sz="1800" b="1"/>
          </a:p>
        </p:txBody>
      </p:sp>
    </p:spTree>
    <p:extLst>
      <p:ext uri="{BB962C8B-B14F-4D97-AF65-F5344CB8AC3E}">
        <p14:creationId xmlns:p14="http://schemas.microsoft.com/office/powerpoint/2010/main" val="93051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8EEB9-F1CC-76D6-905F-0585F130A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D20BF-5037-E872-45A3-1B3B4B7A0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Image Credits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A133C-1226-69AA-BD5C-AD0ADBDDD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70" y="1575996"/>
            <a:ext cx="10780059" cy="4916244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r>
              <a:rPr lang="en-US">
                <a:ea typeface="+mn-lt"/>
                <a:cs typeface="+mn-lt"/>
              </a:rPr>
              <a:t>WPI Logo (1): </a:t>
            </a:r>
            <a:r>
              <a:rPr lang="en-US">
                <a:hlinkClick r:id="rId3"/>
              </a:rPr>
              <a:t>https://</a:t>
            </a:r>
            <a:r>
              <a:rPr lang="en-US" err="1">
                <a:hlinkClick r:id="rId3"/>
              </a:rPr>
              <a:t>upload.wikimedia.org</a:t>
            </a:r>
            <a:r>
              <a:rPr lang="en-US">
                <a:hlinkClick r:id="rId3"/>
              </a:rPr>
              <a:t>/</a:t>
            </a:r>
            <a:r>
              <a:rPr lang="en-US" err="1">
                <a:hlinkClick r:id="rId3"/>
              </a:rPr>
              <a:t>wikipedia</a:t>
            </a:r>
            <a:r>
              <a:rPr lang="en-US">
                <a:hlinkClick r:id="rId3"/>
              </a:rPr>
              <a:t>/</a:t>
            </a:r>
            <a:r>
              <a:rPr lang="en-US" err="1">
                <a:hlinkClick r:id="rId3"/>
              </a:rPr>
              <a:t>en</a:t>
            </a:r>
            <a:r>
              <a:rPr lang="en-US">
                <a:hlinkClick r:id="rId3"/>
              </a:rPr>
              <a:t>/thumb/e/</a:t>
            </a:r>
            <a:r>
              <a:rPr lang="en-US" err="1">
                <a:hlinkClick r:id="rId3"/>
              </a:rPr>
              <a:t>ec</a:t>
            </a:r>
            <a:r>
              <a:rPr lang="en-US">
                <a:hlinkClick r:id="rId3"/>
              </a:rPr>
              <a:t>/</a:t>
            </a:r>
            <a:r>
              <a:rPr lang="en-US" err="1">
                <a:hlinkClick r:id="rId3"/>
              </a:rPr>
              <a:t>WPI_logo.svg</a:t>
            </a:r>
            <a:r>
              <a:rPr lang="en-US">
                <a:hlinkClick r:id="rId3"/>
              </a:rPr>
              <a:t>/</a:t>
            </a:r>
            <a:r>
              <a:rPr lang="en-US" err="1">
                <a:hlinkClick r:id="rId3"/>
              </a:rPr>
              <a:t>1200px-WPI_logo.svg.png</a:t>
            </a:r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Zealandia Logo (1, 6): </a:t>
            </a:r>
            <a:r>
              <a:rPr lang="en-US">
                <a:hlinkClick r:id="rId4"/>
              </a:rPr>
              <a:t>https://</a:t>
            </a:r>
            <a:r>
              <a:rPr lang="en-US" err="1">
                <a:hlinkClick r:id="rId4"/>
              </a:rPr>
              <a:t>raisely-images.imgix.net</a:t>
            </a:r>
            <a:r>
              <a:rPr lang="en-US">
                <a:hlinkClick r:id="rId4"/>
              </a:rPr>
              <a:t>/</a:t>
            </a:r>
            <a:r>
              <a:rPr lang="en-US" err="1">
                <a:hlinkClick r:id="rId4"/>
              </a:rPr>
              <a:t>zealandia</a:t>
            </a:r>
            <a:r>
              <a:rPr lang="en-US">
                <a:hlinkClick r:id="rId4"/>
              </a:rPr>
              <a:t>-donations/uploads/</a:t>
            </a:r>
            <a:r>
              <a:rPr lang="en-US" err="1">
                <a:hlinkClick r:id="rId4"/>
              </a:rPr>
              <a:t>zealandia-orange-black-2-png-7b8c5c.png?fit</a:t>
            </a:r>
            <a:r>
              <a:rPr lang="en-US">
                <a:hlinkClick r:id="rId4"/>
              </a:rPr>
              <a:t>=</a:t>
            </a:r>
            <a:r>
              <a:rPr lang="en-US" err="1">
                <a:hlinkClick r:id="rId4"/>
              </a:rPr>
              <a:t>max&amp;w</a:t>
            </a:r>
            <a:r>
              <a:rPr lang="en-US">
                <a:hlinkClick r:id="rId4"/>
              </a:rPr>
              <a:t>=</a:t>
            </a:r>
            <a:r>
              <a:rPr lang="en-US" err="1">
                <a:hlinkClick r:id="rId4"/>
              </a:rPr>
              <a:t>1000&amp;auto</a:t>
            </a:r>
            <a:r>
              <a:rPr lang="en-US">
                <a:hlinkClick r:id="rId4"/>
              </a:rPr>
              <a:t>=</a:t>
            </a:r>
            <a:r>
              <a:rPr lang="en-US" err="1">
                <a:hlinkClick r:id="rId4"/>
              </a:rPr>
              <a:t>format&amp;q</a:t>
            </a:r>
            <a:r>
              <a:rPr lang="en-US">
                <a:hlinkClick r:id="rId4"/>
              </a:rPr>
              <a:t>=62</a:t>
            </a:r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Cover Slide (1): </a:t>
            </a:r>
            <a:r>
              <a:rPr lang="en-US">
                <a:ea typeface="+mn-lt"/>
                <a:cs typeface="+mn-lt"/>
                <a:hlinkClick r:id="rId5" invalidUrl="https:///"/>
              </a:rPr>
              <a:t>https://</a:t>
            </a:r>
            <a:r>
              <a:rPr lang="en-US" err="1">
                <a:ea typeface="+mn-lt"/>
                <a:cs typeface="+mn-lt"/>
                <a:hlinkClick r:id="rId6"/>
              </a:rPr>
              <a:t>live.staticflickr.com</a:t>
            </a:r>
            <a:r>
              <a:rPr lang="en-US">
                <a:ea typeface="+mn-lt"/>
                <a:cs typeface="+mn-lt"/>
                <a:hlinkClick r:id="rId6"/>
              </a:rPr>
              <a:t>/2135/</a:t>
            </a:r>
            <a:r>
              <a:rPr lang="en-US" err="1">
                <a:ea typeface="+mn-lt"/>
                <a:cs typeface="+mn-lt"/>
                <a:hlinkClick r:id="rId6"/>
              </a:rPr>
              <a:t>2263998309_21fa210a28_b.jpg</a:t>
            </a:r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New Zealand North Island (2): </a:t>
            </a:r>
            <a:r>
              <a:rPr lang="en-US">
                <a:ea typeface="+mn-lt"/>
                <a:cs typeface="+mn-lt"/>
                <a:hlinkClick r:id="rId7"/>
              </a:rPr>
              <a:t>https://</a:t>
            </a:r>
            <a:r>
              <a:rPr lang="en-US" err="1">
                <a:ea typeface="+mn-lt"/>
                <a:cs typeface="+mn-lt"/>
                <a:hlinkClick r:id="rId7"/>
              </a:rPr>
              <a:t>upload.wikimedia.org</a:t>
            </a:r>
            <a:r>
              <a:rPr lang="en-US">
                <a:ea typeface="+mn-lt"/>
                <a:cs typeface="+mn-lt"/>
                <a:hlinkClick r:id="rId7"/>
              </a:rPr>
              <a:t>/</a:t>
            </a:r>
            <a:r>
              <a:rPr lang="en-US" err="1">
                <a:ea typeface="+mn-lt"/>
                <a:cs typeface="+mn-lt"/>
                <a:hlinkClick r:id="rId7"/>
              </a:rPr>
              <a:t>wikipedia</a:t>
            </a:r>
            <a:r>
              <a:rPr lang="en-US">
                <a:ea typeface="+mn-lt"/>
                <a:cs typeface="+mn-lt"/>
                <a:hlinkClick r:id="rId7"/>
              </a:rPr>
              <a:t>/commons/f/fa/</a:t>
            </a:r>
            <a:r>
              <a:rPr lang="en-US" err="1">
                <a:ea typeface="+mn-lt"/>
                <a:cs typeface="+mn-lt"/>
                <a:hlinkClick r:id="rId7"/>
              </a:rPr>
              <a:t>New_Zealand_North_Island_relief_map.jpg</a:t>
            </a:r>
            <a:r>
              <a:rPr lang="en-US">
                <a:ea typeface="+mn-lt"/>
                <a:cs typeface="+mn-lt"/>
              </a:rPr>
              <a:t> </a:t>
            </a:r>
          </a:p>
          <a:p>
            <a:r>
              <a:rPr lang="en-US">
                <a:ea typeface="+mn-lt"/>
                <a:cs typeface="+mn-lt"/>
              </a:rPr>
              <a:t>Map of Wellington and Catchment (2): Grant Kortfelt via ArcGIS</a:t>
            </a:r>
          </a:p>
          <a:p>
            <a:r>
              <a:rPr lang="en-US" err="1">
                <a:ea typeface="+mn-lt"/>
                <a:cs typeface="+mn-lt"/>
              </a:rPr>
              <a:t>Kaiwharawhara</a:t>
            </a:r>
            <a:r>
              <a:rPr lang="en-US">
                <a:ea typeface="+mn-lt"/>
                <a:cs typeface="+mn-lt"/>
              </a:rPr>
              <a:t> Catchment (3): </a:t>
            </a:r>
            <a:r>
              <a:rPr lang="en-US">
                <a:ea typeface="+mn-lt"/>
                <a:cs typeface="+mn-lt"/>
                <a:hlinkClick r:id="rId8"/>
              </a:rPr>
              <a:t>https://</a:t>
            </a:r>
            <a:r>
              <a:rPr lang="en-US" err="1">
                <a:ea typeface="+mn-lt"/>
                <a:cs typeface="+mn-lt"/>
                <a:hlinkClick r:id="rId8"/>
              </a:rPr>
              <a:t>digitalnz.org</a:t>
            </a:r>
            <a:r>
              <a:rPr lang="en-US">
                <a:ea typeface="+mn-lt"/>
                <a:cs typeface="+mn-lt"/>
                <a:hlinkClick r:id="rId8"/>
              </a:rPr>
              <a:t>/records/31928803</a:t>
            </a:r>
            <a:endParaRPr lang="en-US">
              <a:ea typeface="+mn-lt"/>
              <a:cs typeface="+mn-lt"/>
            </a:endParaRPr>
          </a:p>
          <a:p>
            <a:r>
              <a:rPr lang="en-US" err="1">
                <a:ea typeface="+mn-lt"/>
                <a:cs typeface="+mn-lt"/>
              </a:rPr>
              <a:t>Kaiwharawhara</a:t>
            </a:r>
            <a:r>
              <a:rPr lang="en-US">
                <a:ea typeface="+mn-lt"/>
                <a:cs typeface="+mn-lt"/>
              </a:rPr>
              <a:t> Personhood (5): </a:t>
            </a:r>
            <a:r>
              <a:rPr lang="en-US">
                <a:hlinkClick r:id="rId9"/>
              </a:rPr>
              <a:t>https://</a:t>
            </a:r>
            <a:r>
              <a:rPr lang="en-US" err="1">
                <a:hlinkClick r:id="rId9"/>
              </a:rPr>
              <a:t>live.staticflickr.com</a:t>
            </a:r>
            <a:r>
              <a:rPr lang="en-US">
                <a:hlinkClick r:id="rId9"/>
              </a:rPr>
              <a:t>/2040/</a:t>
            </a:r>
            <a:r>
              <a:rPr lang="en-US" err="1">
                <a:hlinkClick r:id="rId9"/>
              </a:rPr>
              <a:t>2264798112_4b8356edcc_b.jpg</a:t>
            </a:r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Zealandia Fence (6): </a:t>
            </a:r>
            <a:r>
              <a:rPr lang="en-US">
                <a:hlinkClick r:id="rId10"/>
              </a:rPr>
              <a:t>https://</a:t>
            </a:r>
            <a:r>
              <a:rPr lang="en-US" err="1">
                <a:hlinkClick r:id="rId10"/>
              </a:rPr>
              <a:t>static.sciencelearn.org.nz</a:t>
            </a:r>
            <a:r>
              <a:rPr lang="en-US">
                <a:hlinkClick r:id="rId10"/>
              </a:rPr>
              <a:t>/images/images/000/003/677/full/ART_Weasel_incursion_at_Zealandia_ZEALANDIA's_fence.jpg?1674171507</a:t>
            </a:r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Zealandia Map (9): Zealandia. (2018). Sanctuary to Sea Strategy 2018-2028 (p. 5).</a:t>
            </a:r>
          </a:p>
          <a:p>
            <a:r>
              <a:rPr lang="en-US" err="1">
                <a:ea typeface="+mn-lt"/>
                <a:cs typeface="+mn-lt"/>
              </a:rPr>
              <a:t>Kaiwharawhara</a:t>
            </a:r>
            <a:r>
              <a:rPr lang="en-US">
                <a:ea typeface="+mn-lt"/>
                <a:cs typeface="+mn-lt"/>
              </a:rPr>
              <a:t> Stream (11): </a:t>
            </a:r>
            <a:r>
              <a:rPr lang="en-US">
                <a:hlinkClick r:id="rId11"/>
              </a:rPr>
              <a:t>https://</a:t>
            </a:r>
            <a:r>
              <a:rPr lang="en-US" err="1">
                <a:hlinkClick r:id="rId11"/>
              </a:rPr>
              <a:t>upload.wikimedia.org</a:t>
            </a:r>
            <a:r>
              <a:rPr lang="en-US">
                <a:hlinkClick r:id="rId11"/>
              </a:rPr>
              <a:t>/</a:t>
            </a:r>
            <a:r>
              <a:rPr lang="en-US" err="1">
                <a:hlinkClick r:id="rId11"/>
              </a:rPr>
              <a:t>wikipedia</a:t>
            </a:r>
            <a:r>
              <a:rPr lang="en-US">
                <a:hlinkClick r:id="rId11"/>
              </a:rPr>
              <a:t>/commons/b/</a:t>
            </a:r>
            <a:r>
              <a:rPr lang="en-US" err="1">
                <a:hlinkClick r:id="rId11"/>
              </a:rPr>
              <a:t>b2</a:t>
            </a:r>
            <a:r>
              <a:rPr lang="en-US">
                <a:hlinkClick r:id="rId11"/>
              </a:rPr>
              <a:t>/Wilton%2C_Wellington_6012%2C_New_Zealand_-_</a:t>
            </a:r>
            <a:r>
              <a:rPr lang="en-US" err="1">
                <a:hlinkClick r:id="rId11"/>
              </a:rPr>
              <a:t>panoramio.jpg</a:t>
            </a:r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UN Sustainability Goals (12): </a:t>
            </a:r>
            <a:r>
              <a:rPr lang="en-US">
                <a:hlinkClick r:id="rId12"/>
              </a:rPr>
              <a:t>https://</a:t>
            </a:r>
            <a:r>
              <a:rPr lang="en-US" err="1">
                <a:hlinkClick r:id="rId12"/>
              </a:rPr>
              <a:t>unosd.un.org</a:t>
            </a:r>
            <a:r>
              <a:rPr lang="en-US">
                <a:hlinkClick r:id="rId12"/>
              </a:rPr>
              <a:t>/content/sustainable-development-goals-</a:t>
            </a:r>
            <a:r>
              <a:rPr lang="en-US" err="1">
                <a:hlinkClick r:id="rId12"/>
              </a:rPr>
              <a:t>sdgs</a:t>
            </a:r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Wellington Harbor (13): </a:t>
            </a:r>
            <a:r>
              <a:rPr lang="en-US">
                <a:hlinkClick r:id="rId13"/>
              </a:rPr>
              <a:t>https://</a:t>
            </a:r>
            <a:r>
              <a:rPr lang="en-US" err="1">
                <a:hlinkClick r:id="rId13"/>
              </a:rPr>
              <a:t>cdn.britannica.com</a:t>
            </a:r>
            <a:r>
              <a:rPr lang="en-US">
                <a:hlinkClick r:id="rId13"/>
              </a:rPr>
              <a:t>/72/74872-050-</a:t>
            </a:r>
            <a:r>
              <a:rPr lang="en-US" err="1">
                <a:hlinkClick r:id="rId13"/>
              </a:rPr>
              <a:t>743569FA</a:t>
            </a:r>
            <a:r>
              <a:rPr lang="en-US">
                <a:hlinkClick r:id="rId13"/>
              </a:rPr>
              <a:t>/Wellington-top-Mount-Victoria-New-</a:t>
            </a:r>
            <a:r>
              <a:rPr lang="en-US" err="1">
                <a:hlinkClick r:id="rId13"/>
              </a:rPr>
              <a:t>Zealand.jpg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D027D1-C8A8-1390-7834-5A3FF716D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258" y="0"/>
            <a:ext cx="488844" cy="365125"/>
          </a:xfrm>
        </p:spPr>
        <p:txBody>
          <a:bodyPr/>
          <a:lstStyle/>
          <a:p>
            <a:pPr algn="ctr"/>
            <a:fld id="{73B850FF-6169-4056-8077-06FFA93A5366}" type="slidenum">
              <a:rPr lang="en-US" sz="1800" b="1" smtClean="0"/>
              <a:pPr algn="ctr"/>
              <a:t>14</a:t>
            </a:fld>
            <a:endParaRPr lang="en-US" sz="1800" b="1"/>
          </a:p>
        </p:txBody>
      </p:sp>
    </p:spTree>
    <p:extLst>
      <p:ext uri="{BB962C8B-B14F-4D97-AF65-F5344CB8AC3E}">
        <p14:creationId xmlns:p14="http://schemas.microsoft.com/office/powerpoint/2010/main" val="3931516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BB244-2E0C-602C-C2B0-DF3357D27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5275"/>
            <a:ext cx="10515600" cy="1325563"/>
          </a:xfrm>
        </p:spPr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5DBFFA-A17E-7F1E-715A-CBB39D84C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258" y="0"/>
            <a:ext cx="488844" cy="365125"/>
          </a:xfrm>
        </p:spPr>
        <p:txBody>
          <a:bodyPr/>
          <a:lstStyle/>
          <a:p>
            <a:pPr algn="ctr"/>
            <a:fld id="{73B850FF-6169-4056-8077-06FFA93A5366}" type="slidenum">
              <a:rPr lang="en-US" sz="1800" b="1" smtClean="0"/>
              <a:pPr algn="ctr"/>
              <a:t>15</a:t>
            </a:fld>
            <a:endParaRPr lang="en-US" sz="1800" b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AC62FF-19D8-5B05-0FFA-3B66C31B1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507599"/>
            <a:ext cx="3718840" cy="42226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2F2E4C-AC55-B3CA-92D8-D437E9988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6580" y="1507599"/>
            <a:ext cx="3718840" cy="50265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6FB83B-1049-0E22-A6B3-04537B0701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2160" y="1507599"/>
            <a:ext cx="3718840" cy="33837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30864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0CCEE6-2982-80CA-8B26-FAE260B61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7FDDF72-DE39-4F99-A3C1-DD9D7815D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4ECE80-3AD1-450C-B62A-98788F193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53065F-A0DE-F1B6-E17A-12A497EDB5C0}"/>
              </a:ext>
            </a:extLst>
          </p:cNvPr>
          <p:cNvSpPr/>
          <p:nvPr/>
        </p:nvSpPr>
        <p:spPr>
          <a:xfrm>
            <a:off x="1286775" y="3583747"/>
            <a:ext cx="47786" cy="7693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EF80C3-A658-DC01-72B0-7216582747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2578" y="-114916"/>
            <a:ext cx="12354108" cy="708783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3DE42A8-3019-106C-35EF-1CBBAFB573D6}"/>
              </a:ext>
            </a:extLst>
          </p:cNvPr>
          <p:cNvGrpSpPr/>
          <p:nvPr/>
        </p:nvGrpSpPr>
        <p:grpSpPr>
          <a:xfrm>
            <a:off x="164193" y="165633"/>
            <a:ext cx="2818493" cy="3685197"/>
            <a:chOff x="164193" y="165633"/>
            <a:chExt cx="2818493" cy="3685197"/>
          </a:xfrm>
        </p:grpSpPr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61A03333-2BD8-06F3-6C79-DB726DBD11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193" y="165633"/>
              <a:ext cx="2818493" cy="3685197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51A54E6-FEC4-7FCB-E03B-3D6D116EF3B2}"/>
                </a:ext>
              </a:extLst>
            </p:cNvPr>
            <p:cNvSpPr/>
            <p:nvPr/>
          </p:nvSpPr>
          <p:spPr>
            <a:xfrm>
              <a:off x="1103839" y="3353129"/>
              <a:ext cx="322328" cy="296667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06533FD0-2557-FBFB-06DB-E2510DD5C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93720" y="4842"/>
            <a:ext cx="394501" cy="365125"/>
          </a:xfrm>
        </p:spPr>
        <p:txBody>
          <a:bodyPr/>
          <a:lstStyle/>
          <a:p>
            <a:pPr algn="ctr"/>
            <a:fld id="{73B850FF-6169-4056-8077-06FFA93A5366}" type="slidenum">
              <a:rPr lang="en-US" sz="1800" b="1" smtClean="0">
                <a:solidFill>
                  <a:schemeClr val="tx1">
                    <a:alpha val="60000"/>
                  </a:schemeClr>
                </a:solidFill>
              </a:rPr>
              <a:pPr algn="ctr"/>
              <a:t>2</a:t>
            </a:fld>
            <a:endParaRPr lang="en-US" sz="1800" b="1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49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27DD-0C94-0DA5-A09C-32D7F3D54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290" y="370351"/>
            <a:ext cx="11405420" cy="1325563"/>
          </a:xfrm>
        </p:spPr>
        <p:txBody>
          <a:bodyPr>
            <a:noAutofit/>
          </a:bodyPr>
          <a:lstStyle/>
          <a:p>
            <a:r>
              <a:rPr lang="en-US" sz="5400" err="1"/>
              <a:t>KAIWHARAWHARA</a:t>
            </a:r>
            <a:r>
              <a:rPr lang="en-US" sz="5400"/>
              <a:t> CATCHMENT</a:t>
            </a:r>
          </a:p>
        </p:txBody>
      </p:sp>
      <p:pic>
        <p:nvPicPr>
          <p:cNvPr id="6" name="Content Placeholder 5" descr="Aerial view of a town surrounded by hills&#10;&#10;Description automatically generated">
            <a:extLst>
              <a:ext uri="{FF2B5EF4-FFF2-40B4-BE49-F238E27FC236}">
                <a16:creationId xmlns:a16="http://schemas.microsoft.com/office/drawing/2014/main" id="{851F2F92-519A-6545-C81E-6C0F122BBD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933" y="1695914"/>
            <a:ext cx="5025777" cy="4195763"/>
          </a:xfrm>
          <a:ln w="12700">
            <a:solidFill>
              <a:schemeClr val="tx1"/>
            </a:solidFill>
          </a:ln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8703169-6E1B-EFE5-DEAE-9A9024C3C60A}"/>
              </a:ext>
            </a:extLst>
          </p:cNvPr>
          <p:cNvSpPr/>
          <p:nvPr/>
        </p:nvSpPr>
        <p:spPr>
          <a:xfrm>
            <a:off x="589547" y="2404136"/>
            <a:ext cx="5618748" cy="96089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CONTAMINATION</a:t>
            </a:r>
            <a:endParaRPr lang="en-US" sz="32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1B20F8E-F7D1-663F-8312-77A76F780410}"/>
              </a:ext>
            </a:extLst>
          </p:cNvPr>
          <p:cNvSpPr/>
          <p:nvPr/>
        </p:nvSpPr>
        <p:spPr>
          <a:xfrm>
            <a:off x="589547" y="4241558"/>
            <a:ext cx="5618748" cy="96089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UNORGANIZED DATA</a:t>
            </a:r>
            <a:endParaRPr lang="en-US" sz="320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CB6997C-FE59-0C89-59F5-5DA16138A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5600" y="0"/>
            <a:ext cx="394501" cy="365125"/>
          </a:xfrm>
        </p:spPr>
        <p:txBody>
          <a:bodyPr/>
          <a:lstStyle/>
          <a:p>
            <a:pPr algn="ctr"/>
            <a:fld id="{73B850FF-6169-4056-8077-06FFA93A5366}" type="slidenum">
              <a:rPr lang="en-US" sz="1800" b="1" smtClean="0"/>
              <a:pPr algn="ctr"/>
              <a:t>3</a:t>
            </a:fld>
            <a:endParaRPr lang="en-US" sz="1800" b="1"/>
          </a:p>
        </p:txBody>
      </p:sp>
    </p:spTree>
    <p:extLst>
      <p:ext uri="{BB962C8B-B14F-4D97-AF65-F5344CB8AC3E}">
        <p14:creationId xmlns:p14="http://schemas.microsoft.com/office/powerpoint/2010/main" val="224991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64D041-5201-4A82-03F6-FE91ACCC0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7B6CB-FF90-E033-9C33-7AE376C20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20" y="365125"/>
            <a:ext cx="1080516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These contamination sources impact mauri 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06D9D508-A0E8-E7FD-F97E-0ADE871BE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5600" y="0"/>
            <a:ext cx="394501" cy="365125"/>
          </a:xfrm>
        </p:spPr>
        <p:txBody>
          <a:bodyPr/>
          <a:lstStyle/>
          <a:p>
            <a:pPr algn="ctr"/>
            <a:fld id="{73B850FF-6169-4056-8077-06FFA93A5366}" type="slidenum">
              <a:rPr lang="en-US" sz="1800" b="1" smtClean="0"/>
              <a:pPr algn="ctr"/>
              <a:t>4</a:t>
            </a:fld>
            <a:endParaRPr lang="en-US" sz="1800" b="1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824FA4C-5A09-F291-9287-1D8448AC1B36}"/>
              </a:ext>
            </a:extLst>
          </p:cNvPr>
          <p:cNvGrpSpPr/>
          <p:nvPr/>
        </p:nvGrpSpPr>
        <p:grpSpPr>
          <a:xfrm>
            <a:off x="1814634" y="1897656"/>
            <a:ext cx="8562732" cy="3520340"/>
            <a:chOff x="1814634" y="1897656"/>
            <a:chExt cx="8562732" cy="3520340"/>
          </a:xfrm>
        </p:grpSpPr>
        <p:sp>
          <p:nvSpPr>
            <p:cNvPr id="4" name="Arc 3">
              <a:extLst>
                <a:ext uri="{FF2B5EF4-FFF2-40B4-BE49-F238E27FC236}">
                  <a16:creationId xmlns:a16="http://schemas.microsoft.com/office/drawing/2014/main" id="{BFA759DB-423A-285D-187F-B37B0A6B71F2}"/>
                </a:ext>
              </a:extLst>
            </p:cNvPr>
            <p:cNvSpPr/>
            <p:nvPr/>
          </p:nvSpPr>
          <p:spPr>
            <a:xfrm>
              <a:off x="4907159" y="2355913"/>
              <a:ext cx="1188841" cy="1069669"/>
            </a:xfrm>
            <a:prstGeom prst="arc">
              <a:avLst>
                <a:gd name="adj1" fmla="val 16200000"/>
                <a:gd name="adj2" fmla="val 21535964"/>
              </a:avLst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BFC130E-A592-C5DA-531F-A79D59CE6B08}"/>
                </a:ext>
              </a:extLst>
            </p:cNvPr>
            <p:cNvSpPr/>
            <p:nvPr/>
          </p:nvSpPr>
          <p:spPr>
            <a:xfrm>
              <a:off x="2884138" y="1898713"/>
              <a:ext cx="2618874" cy="91440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accent1"/>
                  </a:solidFill>
                </a:rPr>
                <a:t>RETIRED LANDFILLS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6D5DBA0-B5C2-2F79-D2F1-FE522CEF7397}"/>
                </a:ext>
              </a:extLst>
            </p:cNvPr>
            <p:cNvSpPr/>
            <p:nvPr/>
          </p:nvSpPr>
          <p:spPr>
            <a:xfrm>
              <a:off x="6699874" y="1897656"/>
              <a:ext cx="2618874" cy="91440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accent1"/>
                  </a:solidFill>
                </a:rPr>
                <a:t>SEWAGE LEAKS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D2F961D-D88F-1B9F-F798-E26C14BB1559}"/>
                </a:ext>
              </a:extLst>
            </p:cNvPr>
            <p:cNvSpPr/>
            <p:nvPr/>
          </p:nvSpPr>
          <p:spPr>
            <a:xfrm>
              <a:off x="1814634" y="4489274"/>
              <a:ext cx="2618874" cy="914401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accent1"/>
                  </a:solidFill>
                </a:rPr>
                <a:t>WATER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6D6B245-A5FD-DBCF-5A23-053CA6F7A005}"/>
                </a:ext>
              </a:extLst>
            </p:cNvPr>
            <p:cNvSpPr/>
            <p:nvPr/>
          </p:nvSpPr>
          <p:spPr>
            <a:xfrm>
              <a:off x="4786563" y="4489274"/>
              <a:ext cx="2618874" cy="914401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accent1"/>
                  </a:solidFill>
                </a:rPr>
                <a:t>FOREST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B28D63F-C2D1-995B-5F55-4EFA3CBBE310}"/>
                </a:ext>
              </a:extLst>
            </p:cNvPr>
            <p:cNvSpPr/>
            <p:nvPr/>
          </p:nvSpPr>
          <p:spPr>
            <a:xfrm>
              <a:off x="7758492" y="4503595"/>
              <a:ext cx="2618874" cy="914401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accent1"/>
                  </a:solidFill>
                </a:rPr>
                <a:t>PEOPLE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3A704C7-CAAF-D280-F998-946D963A77F4}"/>
                </a:ext>
              </a:extLst>
            </p:cNvPr>
            <p:cNvCxnSpPr>
              <a:cxnSpLocks/>
              <a:endCxn id="8" idx="0"/>
            </p:cNvCxnSpPr>
            <p:nvPr/>
          </p:nvCxnSpPr>
          <p:spPr>
            <a:xfrm>
              <a:off x="6096000" y="2855853"/>
              <a:ext cx="0" cy="1633421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5B8DBE21-5C3F-6BEC-9BFC-A35283CAE0C0}"/>
                </a:ext>
              </a:extLst>
            </p:cNvPr>
            <p:cNvSpPr/>
            <p:nvPr/>
          </p:nvSpPr>
          <p:spPr>
            <a:xfrm flipH="1">
              <a:off x="6096000" y="2355913"/>
              <a:ext cx="1188841" cy="1069669"/>
            </a:xfrm>
            <a:prstGeom prst="arc">
              <a:avLst>
                <a:gd name="adj1" fmla="val 16200000"/>
                <a:gd name="adj2" fmla="val 21535964"/>
              </a:avLst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c 24">
              <a:extLst>
                <a:ext uri="{FF2B5EF4-FFF2-40B4-BE49-F238E27FC236}">
                  <a16:creationId xmlns:a16="http://schemas.microsoft.com/office/drawing/2014/main" id="{245F9A03-3B16-8A6D-E1A4-B5A43D8413E8}"/>
                </a:ext>
              </a:extLst>
            </p:cNvPr>
            <p:cNvSpPr/>
            <p:nvPr/>
          </p:nvSpPr>
          <p:spPr>
            <a:xfrm>
              <a:off x="3124072" y="3553413"/>
              <a:ext cx="5962742" cy="1334496"/>
            </a:xfrm>
            <a:prstGeom prst="arc">
              <a:avLst>
                <a:gd name="adj1" fmla="val 16200000"/>
                <a:gd name="adj2" fmla="val 13254"/>
              </a:avLst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c 25">
              <a:extLst>
                <a:ext uri="{FF2B5EF4-FFF2-40B4-BE49-F238E27FC236}">
                  <a16:creationId xmlns:a16="http://schemas.microsoft.com/office/drawing/2014/main" id="{54784DD9-139A-3DDD-7210-5B81DAB6D1E3}"/>
                </a:ext>
              </a:extLst>
            </p:cNvPr>
            <p:cNvSpPr/>
            <p:nvPr/>
          </p:nvSpPr>
          <p:spPr>
            <a:xfrm flipH="1">
              <a:off x="3124072" y="3549293"/>
              <a:ext cx="5962742" cy="1334496"/>
            </a:xfrm>
            <a:prstGeom prst="arc">
              <a:avLst>
                <a:gd name="adj1" fmla="val 16200000"/>
                <a:gd name="adj2" fmla="val 25952"/>
              </a:avLst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F562199E-51B9-E305-BC6B-8D3ED1D1AE52}"/>
                </a:ext>
              </a:extLst>
            </p:cNvPr>
            <p:cNvCxnSpPr>
              <a:cxnSpLocks/>
            </p:cNvCxnSpPr>
            <p:nvPr/>
          </p:nvCxnSpPr>
          <p:spPr>
            <a:xfrm>
              <a:off x="9086814" y="4216541"/>
              <a:ext cx="0" cy="287054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0E8CEA80-41E3-C844-5B21-A89F594E2331}"/>
                </a:ext>
              </a:extLst>
            </p:cNvPr>
            <p:cNvCxnSpPr>
              <a:cxnSpLocks/>
            </p:cNvCxnSpPr>
            <p:nvPr/>
          </p:nvCxnSpPr>
          <p:spPr>
            <a:xfrm>
              <a:off x="3124072" y="4216541"/>
              <a:ext cx="0" cy="272733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9984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8B2F707-EF35-4955-8439-F76145F3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B317211-3292-43D8-8824-C090DBADA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525" y="0"/>
            <a:ext cx="12188951" cy="6858000"/>
          </a:xfrm>
          <a:prstGeom prst="rect">
            <a:avLst/>
          </a:prstGeom>
          <a:blipFill dpi="0" rotWithShape="1">
            <a:blip r:embed="rId4">
              <a:alphaModFix amt="15000"/>
              <a:lum bright="70000" contrast="-70000"/>
            </a:blip>
            <a:srcRect/>
            <a:tile tx="889000" ty="0" sx="100000" sy="100000" flip="xy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4854B438-7368-B807-7C09-8B4C45A82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6197" y="-375019"/>
            <a:ext cx="12921343" cy="969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057DDA6-CAB7-3BE1-A9B9-FF02031ABED8}"/>
              </a:ext>
            </a:extLst>
          </p:cNvPr>
          <p:cNvGrpSpPr/>
          <p:nvPr/>
        </p:nvGrpSpPr>
        <p:grpSpPr>
          <a:xfrm>
            <a:off x="486154" y="365125"/>
            <a:ext cx="11216640" cy="6127750"/>
            <a:chOff x="486154" y="485907"/>
            <a:chExt cx="11216640" cy="6004541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41DB6C0D-8138-EB87-9E06-0292F716636F}"/>
                </a:ext>
              </a:extLst>
            </p:cNvPr>
            <p:cNvSpPr/>
            <p:nvPr/>
          </p:nvSpPr>
          <p:spPr>
            <a:xfrm>
              <a:off x="3534945" y="485907"/>
              <a:ext cx="5119061" cy="1256958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Autofit/>
            </a:bodyPr>
            <a:lstStyle/>
            <a:p>
              <a:pPr algn="ctr">
                <a:spcBef>
                  <a:spcPct val="0"/>
                </a:spcBef>
                <a:spcAft>
                  <a:spcPts val="600"/>
                </a:spcAft>
              </a:pPr>
              <a:r>
                <a:rPr lang="en-US" sz="4800" b="1">
                  <a:solidFill>
                    <a:srgbClr val="FFFFFF"/>
                  </a:solidFill>
                  <a:latin typeface="+mj-lt"/>
                  <a:ea typeface="+mj-ea"/>
                  <a:cs typeface="+mj-cs"/>
                </a:rPr>
                <a:t>Nature’s Rights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838FB835-A4B4-DEF0-4BDA-416B8B77712C}"/>
                </a:ext>
              </a:extLst>
            </p:cNvPr>
            <p:cNvSpPr/>
            <p:nvPr/>
          </p:nvSpPr>
          <p:spPr>
            <a:xfrm>
              <a:off x="486154" y="5450874"/>
              <a:ext cx="11216640" cy="103957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Autofit/>
            </a:bodyPr>
            <a:lstStyle/>
            <a:p>
              <a:pPr marL="228600" algn="ctr">
                <a:spcAft>
                  <a:spcPts val="600"/>
                </a:spcAft>
                <a:buClr>
                  <a:schemeClr val="accent1"/>
                </a:buClr>
              </a:pPr>
              <a:r>
                <a:rPr lang="en-US" sz="3600" b="1">
                  <a:solidFill>
                    <a:srgbClr val="FFFFFF"/>
                  </a:solidFill>
                </a:rPr>
                <a:t>Natural entities can be granted personhood</a:t>
              </a:r>
            </a:p>
          </p:txBody>
        </p:sp>
      </p:grp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6346F123-38FB-2004-02E8-BC257B393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99022" y="0"/>
            <a:ext cx="394501" cy="365125"/>
          </a:xfrm>
        </p:spPr>
        <p:txBody>
          <a:bodyPr/>
          <a:lstStyle/>
          <a:p>
            <a:pPr algn="ctr"/>
            <a:fld id="{73B850FF-6169-4056-8077-06FFA93A5366}" type="slidenum">
              <a:rPr lang="en-US" sz="1800" b="1" smtClean="0"/>
              <a:pPr algn="ctr"/>
              <a:t>5</a:t>
            </a:fld>
            <a:endParaRPr lang="en-US" sz="1800" b="1"/>
          </a:p>
        </p:txBody>
      </p:sp>
    </p:spTree>
    <p:extLst>
      <p:ext uri="{BB962C8B-B14F-4D97-AF65-F5344CB8AC3E}">
        <p14:creationId xmlns:p14="http://schemas.microsoft.com/office/powerpoint/2010/main" val="30341490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AB8125F-0FD8-48CD-9F43-73E5494EA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019DD6C-5899-4C07-864B-EB0A7D10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BDFFBC1-15BD-428E-B8AF-ECF5D1B76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51"/>
            <a:ext cx="12192000" cy="221768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BFB3075-0323-4EB0-B1A5-776A0E709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1"/>
            <a:ext cx="12191999" cy="2224386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ACCF45-2C81-AC46-28C9-93D6CCAF8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0"/>
            <a:ext cx="10003218" cy="1600124"/>
          </a:xfrm>
        </p:spPr>
        <p:txBody>
          <a:bodyPr>
            <a:normAutofit/>
          </a:bodyPr>
          <a:lstStyle/>
          <a:p>
            <a:pPr algn="ctr"/>
            <a:r>
              <a:rPr lang="en-US" sz="5400"/>
              <a:t>Zealandia Wildlife Sanctuary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A8FB5-CBF2-A135-9A66-2B319439E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211" y="2688291"/>
            <a:ext cx="5387028" cy="3552824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>
                <a:solidFill>
                  <a:schemeClr val="tx1"/>
                </a:solidFill>
              </a:rPr>
              <a:t>Fenced-in wildlife sanctuary</a:t>
            </a:r>
          </a:p>
          <a:p>
            <a:pPr>
              <a:lnSpc>
                <a:spcPct val="150000"/>
              </a:lnSpc>
            </a:pPr>
            <a:r>
              <a:rPr lang="en-US">
                <a:solidFill>
                  <a:schemeClr val="tx1"/>
                </a:solidFill>
              </a:rPr>
              <a:t>At the head of the stream</a:t>
            </a:r>
          </a:p>
          <a:p>
            <a:pPr>
              <a:lnSpc>
                <a:spcPct val="150000"/>
              </a:lnSpc>
            </a:pPr>
            <a:r>
              <a:rPr lang="en-US">
                <a:solidFill>
                  <a:schemeClr val="tx1"/>
                </a:solidFill>
              </a:rPr>
              <a:t>Working to restore the catchment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B4DABA-00F1-0862-5A93-8C945B0A1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86908" y="6327648"/>
            <a:ext cx="116689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3B850FF-6169-4056-8077-06FFA93A5366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5B0139FC-E544-1906-D259-C0792C24348E}"/>
              </a:ext>
            </a:extLst>
          </p:cNvPr>
          <p:cNvSpPr txBox="1">
            <a:spLocks/>
          </p:cNvSpPr>
          <p:nvPr/>
        </p:nvSpPr>
        <p:spPr>
          <a:xfrm>
            <a:off x="11785600" y="0"/>
            <a:ext cx="3945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B850FF-6169-4056-8077-06FFA93A5366}" type="slidenum">
              <a:rPr lang="en-US" sz="1800" b="1" smtClean="0"/>
              <a:pPr algn="ctr"/>
              <a:t>6</a:t>
            </a:fld>
            <a:endParaRPr lang="en-US" sz="1800" b="1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AB01541-1D41-57E0-6685-D93575BD583C}"/>
              </a:ext>
            </a:extLst>
          </p:cNvPr>
          <p:cNvGrpSpPr/>
          <p:nvPr/>
        </p:nvGrpSpPr>
        <p:grpSpPr>
          <a:xfrm>
            <a:off x="5670439" y="2757923"/>
            <a:ext cx="6312411" cy="3552825"/>
            <a:chOff x="5670439" y="2668854"/>
            <a:chExt cx="6312411" cy="3552825"/>
          </a:xfrm>
        </p:grpSpPr>
        <p:pic>
          <p:nvPicPr>
            <p:cNvPr id="4098" name="Picture 2" descr="Zealandia's fence — Science Learning Hub">
              <a:extLst>
                <a:ext uri="{FF2B5EF4-FFF2-40B4-BE49-F238E27FC236}">
                  <a16:creationId xmlns:a16="http://schemas.microsoft.com/office/drawing/2014/main" id="{A589D84B-89C2-5271-4D57-480CCC2819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0439" y="2668854"/>
              <a:ext cx="6312411" cy="35528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0" descr="How You Can Help">
              <a:extLst>
                <a:ext uri="{FF2B5EF4-FFF2-40B4-BE49-F238E27FC236}">
                  <a16:creationId xmlns:a16="http://schemas.microsoft.com/office/drawing/2014/main" id="{69E74B39-02E3-5A45-6040-1A3D550BC5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99828" y="3179786"/>
              <a:ext cx="5585772" cy="27090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2753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FEF0C-E204-4114-C169-70594CE2C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07F2A-25FB-A6D5-F8EE-3E422DC40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454" y="153707"/>
            <a:ext cx="11855091" cy="6550585"/>
          </a:xfrm>
        </p:spPr>
        <p:txBody>
          <a:bodyPr>
            <a:noAutofit/>
          </a:bodyPr>
          <a:lstStyle/>
          <a:p>
            <a:pPr algn="ctr"/>
            <a:r>
              <a:rPr lang="en-US" sz="40300">
                <a:solidFill>
                  <a:schemeClr val="bg1">
                    <a:alpha val="15000"/>
                  </a:schemeClr>
                </a:solidFill>
              </a:rPr>
              <a:t>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4169F-6303-C2F8-5662-2686D97CA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310" y="1905306"/>
            <a:ext cx="9889377" cy="30473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4000" b="1"/>
              <a:t>To partner with Zealandia Sanctuary to Sea to develop a framework for characterizing the mauri of the </a:t>
            </a:r>
            <a:r>
              <a:rPr lang="en-US" sz="4000" b="1" err="1"/>
              <a:t>Kaiwharawhara</a:t>
            </a:r>
            <a:r>
              <a:rPr lang="en-US" sz="4000" b="1"/>
              <a:t> catchment.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8DF242-136B-6342-B336-65A805D9C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5600" y="0"/>
            <a:ext cx="394501" cy="365125"/>
          </a:xfrm>
        </p:spPr>
        <p:txBody>
          <a:bodyPr/>
          <a:lstStyle/>
          <a:p>
            <a:pPr algn="ctr"/>
            <a:fld id="{73B850FF-6169-4056-8077-06FFA93A5366}" type="slidenum">
              <a:rPr lang="en-US" sz="1800" b="1" smtClean="0"/>
              <a:pPr algn="ctr"/>
              <a:t>7</a:t>
            </a:fld>
            <a:endParaRPr lang="en-US" sz="1800" b="1"/>
          </a:p>
        </p:txBody>
      </p:sp>
    </p:spTree>
    <p:extLst>
      <p:ext uri="{BB962C8B-B14F-4D97-AF65-F5344CB8AC3E}">
        <p14:creationId xmlns:p14="http://schemas.microsoft.com/office/powerpoint/2010/main" val="380152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2927EB-F5FD-5725-CEA7-8B51D4D55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74555AA-8CC4-74B0-711A-A7484E938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16682" y="14010"/>
            <a:ext cx="2743200" cy="365125"/>
          </a:xfrm>
        </p:spPr>
        <p:txBody>
          <a:bodyPr/>
          <a:lstStyle/>
          <a:p>
            <a:pPr algn="ctr"/>
            <a:fld id="{73B850FF-6169-4056-8077-06FFA93A5366}" type="slidenum">
              <a:rPr lang="en-US" sz="1800" b="1" smtClean="0"/>
              <a:pPr algn="ctr"/>
              <a:t>8</a:t>
            </a:fld>
            <a:endParaRPr lang="en-US" sz="1800" b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2093F0-033D-4201-3B79-9CE227A6BC9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4012" y="779276"/>
            <a:ext cx="11483975" cy="8905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>
                <a:latin typeface="+mn-lt"/>
              </a:rPr>
              <a:t>We will complete the following objectives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9E6ED14-B9C3-D731-CC4D-EF18D1FCC613}"/>
              </a:ext>
            </a:extLst>
          </p:cNvPr>
          <p:cNvSpPr/>
          <p:nvPr/>
        </p:nvSpPr>
        <p:spPr>
          <a:xfrm>
            <a:off x="4682089" y="2070005"/>
            <a:ext cx="3375587" cy="6735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ORGANIZE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D73DBC3-F44F-4FF2-4D44-D130C2D52D35}"/>
              </a:ext>
            </a:extLst>
          </p:cNvPr>
          <p:cNvSpPr/>
          <p:nvPr/>
        </p:nvSpPr>
        <p:spPr>
          <a:xfrm>
            <a:off x="4682089" y="3389166"/>
            <a:ext cx="3375587" cy="6735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IDENTIFY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6AD26C1-46B9-3D97-EEDE-F82ACE8D6696}"/>
              </a:ext>
            </a:extLst>
          </p:cNvPr>
          <p:cNvSpPr/>
          <p:nvPr/>
        </p:nvSpPr>
        <p:spPr>
          <a:xfrm>
            <a:off x="4682089" y="4708327"/>
            <a:ext cx="3375587" cy="6735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COMMUNICATE</a:t>
            </a:r>
          </a:p>
        </p:txBody>
      </p:sp>
      <p:pic>
        <p:nvPicPr>
          <p:cNvPr id="8" name="Graphic 7" descr="Teacher with solid fill">
            <a:extLst>
              <a:ext uri="{FF2B5EF4-FFF2-40B4-BE49-F238E27FC236}">
                <a16:creationId xmlns:a16="http://schemas.microsoft.com/office/drawing/2014/main" id="{BB6E17E3-001F-177C-2E38-2D2873C45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11270" y="4588498"/>
            <a:ext cx="1177484" cy="1177484"/>
          </a:xfrm>
          <a:prstGeom prst="rect">
            <a:avLst/>
          </a:prstGeom>
        </p:spPr>
      </p:pic>
      <p:pic>
        <p:nvPicPr>
          <p:cNvPr id="10" name="Graphic 9" descr="Question Mark with solid fill">
            <a:extLst>
              <a:ext uri="{FF2B5EF4-FFF2-40B4-BE49-F238E27FC236}">
                <a16:creationId xmlns:a16="http://schemas.microsoft.com/office/drawing/2014/main" id="{E91CBF18-8197-8C2B-97B4-86764A220E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11270" y="3249653"/>
            <a:ext cx="1177484" cy="1177484"/>
          </a:xfrm>
          <a:prstGeom prst="rect">
            <a:avLst/>
          </a:prstGeom>
        </p:spPr>
      </p:pic>
      <p:pic>
        <p:nvPicPr>
          <p:cNvPr id="12" name="Graphic 11" descr="Folder with solid fill">
            <a:extLst>
              <a:ext uri="{FF2B5EF4-FFF2-40B4-BE49-F238E27FC236}">
                <a16:creationId xmlns:a16="http://schemas.microsoft.com/office/drawing/2014/main" id="{394C6B10-F571-EB86-C26F-6051670C76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11270" y="1897471"/>
            <a:ext cx="1177484" cy="117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52E33-E4DB-D1DA-39A2-B24515756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82562"/>
            <a:ext cx="10515600" cy="973304"/>
          </a:xfrm>
        </p:spPr>
        <p:txBody>
          <a:bodyPr/>
          <a:lstStyle/>
          <a:p>
            <a:r>
              <a:rPr lang="en-US"/>
              <a:t>We will organize existing data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05655D4-A52E-B668-8CBB-F757CF898213}"/>
              </a:ext>
            </a:extLst>
          </p:cNvPr>
          <p:cNvSpPr/>
          <p:nvPr/>
        </p:nvSpPr>
        <p:spPr>
          <a:xfrm>
            <a:off x="831849" y="1973339"/>
            <a:ext cx="4462045" cy="960898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>
                <a:ln w="0"/>
                <a:solidFill>
                  <a:schemeClr val="accent4">
                    <a:lumMod val="49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SITE ASSESSMENT</a:t>
            </a:r>
            <a:endParaRPr lang="en-US" sz="3200">
              <a:solidFill>
                <a:schemeClr val="accent4">
                  <a:lumMod val="49000"/>
                </a:schemeClr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93361B5-ADC4-8DCE-A741-D91C51F4EEBF}"/>
              </a:ext>
            </a:extLst>
          </p:cNvPr>
          <p:cNvSpPr/>
          <p:nvPr/>
        </p:nvSpPr>
        <p:spPr>
          <a:xfrm>
            <a:off x="831849" y="3387513"/>
            <a:ext cx="4462045" cy="960898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>
                <a:ln w="0"/>
                <a:solidFill>
                  <a:schemeClr val="accent4">
                    <a:lumMod val="49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GIS MAPPING</a:t>
            </a:r>
            <a:endParaRPr lang="en-US" sz="3200">
              <a:solidFill>
                <a:schemeClr val="accent4">
                  <a:lumMod val="49000"/>
                </a:schemeClr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54107D4-ABFD-6523-7042-A61EDA850AC7}"/>
              </a:ext>
            </a:extLst>
          </p:cNvPr>
          <p:cNvSpPr/>
          <p:nvPr/>
        </p:nvSpPr>
        <p:spPr>
          <a:xfrm>
            <a:off x="831849" y="4801687"/>
            <a:ext cx="4462045" cy="960898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>
                <a:ln w="0"/>
                <a:solidFill>
                  <a:schemeClr val="accent4">
                    <a:lumMod val="49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CONSOLIDATE ARCHIVES</a:t>
            </a:r>
            <a:endParaRPr lang="en-US" sz="3200">
              <a:solidFill>
                <a:schemeClr val="accent4">
                  <a:lumMod val="49000"/>
                </a:schemeClr>
              </a:solidFill>
            </a:endParaRPr>
          </a:p>
        </p:txBody>
      </p:sp>
      <p:pic>
        <p:nvPicPr>
          <p:cNvPr id="10" name="Picture 9" descr="A map of different colored areas&#10;&#10;Description automatically generated">
            <a:extLst>
              <a:ext uri="{FF2B5EF4-FFF2-40B4-BE49-F238E27FC236}">
                <a16:creationId xmlns:a16="http://schemas.microsoft.com/office/drawing/2014/main" id="{11431534-7188-6C0A-59AF-704ACF9F6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1268" y="1304336"/>
            <a:ext cx="4076165" cy="5127252"/>
          </a:xfrm>
          <a:prstGeom prst="rect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772F953-FB9E-2982-BBCE-6C29D38B7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258" y="0"/>
            <a:ext cx="488844" cy="365125"/>
          </a:xfrm>
        </p:spPr>
        <p:txBody>
          <a:bodyPr/>
          <a:lstStyle/>
          <a:p>
            <a:pPr algn="ctr"/>
            <a:fld id="{73B850FF-6169-4056-8077-06FFA93A5366}" type="slidenum">
              <a:rPr lang="en-US" sz="1800" b="1" smtClean="0"/>
              <a:pPr algn="ctr"/>
              <a:t>9</a:t>
            </a:fld>
            <a:endParaRPr lang="en-US" sz="1800" b="1"/>
          </a:p>
        </p:txBody>
      </p:sp>
    </p:spTree>
    <p:extLst>
      <p:ext uri="{BB962C8B-B14F-4D97-AF65-F5344CB8AC3E}">
        <p14:creationId xmlns:p14="http://schemas.microsoft.com/office/powerpoint/2010/main" val="122284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BlockprintVTI">
  <a:themeElements>
    <a:clrScheme name="Custom 69">
      <a:dk1>
        <a:sysClr val="windowText" lastClr="000000"/>
      </a:dk1>
      <a:lt1>
        <a:sysClr val="window" lastClr="FFFFFF"/>
      </a:lt1>
      <a:dk2>
        <a:srgbClr val="44131A"/>
      </a:dk2>
      <a:lt2>
        <a:srgbClr val="F2ECEA"/>
      </a:lt2>
      <a:accent1>
        <a:srgbClr val="A62C52"/>
      </a:accent1>
      <a:accent2>
        <a:srgbClr val="A7928D"/>
      </a:accent2>
      <a:accent3>
        <a:srgbClr val="307C71"/>
      </a:accent3>
      <a:accent4>
        <a:srgbClr val="41575D"/>
      </a:accent4>
      <a:accent5>
        <a:srgbClr val="8FA3A3"/>
      </a:accent5>
      <a:accent6>
        <a:srgbClr val="CA8370"/>
      </a:accent6>
      <a:hlink>
        <a:srgbClr val="D13D6E"/>
      </a:hlink>
      <a:folHlink>
        <a:srgbClr val="6C9D92"/>
      </a:folHlink>
    </a:clrScheme>
    <a:fontScheme name="Custom 56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printVTI" id="{AA8C8908-6BA4-477C-AEA4-CB6C32A1FE3B}" vid="{36392749-7C1D-4938-93BB-440CD2A1B0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d2df140-96b3-4ba7-84c4-c7855a75fb33">
      <Terms xmlns="http://schemas.microsoft.com/office/infopath/2007/PartnerControls"/>
    </lcf76f155ced4ddcb4097134ff3c332f>
    <TaxCatchAll xmlns="8cdda3a4-461b-44bd-b3ff-85c07e56120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A1175A8EBE44BBD7E408493B55F3A" ma:contentTypeVersion="11" ma:contentTypeDescription="Create a new document." ma:contentTypeScope="" ma:versionID="6ebbe6a56644e8317e5b6b8c30891343">
  <xsd:schema xmlns:xsd="http://www.w3.org/2001/XMLSchema" xmlns:xs="http://www.w3.org/2001/XMLSchema" xmlns:p="http://schemas.microsoft.com/office/2006/metadata/properties" xmlns:ns2="bd2df140-96b3-4ba7-84c4-c7855a75fb33" xmlns:ns3="8cdda3a4-461b-44bd-b3ff-85c07e561209" targetNamespace="http://schemas.microsoft.com/office/2006/metadata/properties" ma:root="true" ma:fieldsID="5c33db0a40ee6f43b42c45c779a7a742" ns2:_="" ns3:_="">
    <xsd:import namespace="bd2df140-96b3-4ba7-84c4-c7855a75fb33"/>
    <xsd:import namespace="8cdda3a4-461b-44bd-b3ff-85c07e5612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2df140-96b3-4ba7-84c4-c7855a75fb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22fa50b-dfd9-4bb6-9271-ff5c2232ab1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dda3a4-461b-44bd-b3ff-85c07e56120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3dc877b-15cb-4b49-aa55-be9d6153f4dd}" ma:internalName="TaxCatchAll" ma:showField="CatchAllData" ma:web="8cdda3a4-461b-44bd-b3ff-85c07e5612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9C73C18-B2A1-4DCB-8C85-F92D0ABA79D5}">
  <ds:schemaRefs>
    <ds:schemaRef ds:uri="8cdda3a4-461b-44bd-b3ff-85c07e561209"/>
    <ds:schemaRef ds:uri="http://purl.org/dc/dcmitype/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d2df140-96b3-4ba7-84c4-c7855a75fb33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DBD034A-5C44-4414-8553-1E8D72246E15}">
  <ds:schemaRefs>
    <ds:schemaRef ds:uri="8cdda3a4-461b-44bd-b3ff-85c07e561209"/>
    <ds:schemaRef ds:uri="bd2df140-96b3-4ba7-84c4-c7855a75fb3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A2E6AE7-08E7-40C7-BB2B-871802379ED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89c76f5-ca15-41f9-884b-55ec15a0672a}" enabled="0" method="" siteId="{589c76f5-ca15-41f9-884b-55ec15a067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479</Words>
  <Application>Microsoft Office PowerPoint</Application>
  <PresentationFormat>Widescreen</PresentationFormat>
  <Paragraphs>83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Avenir Next LT Pro</vt:lpstr>
      <vt:lpstr>AvenirNext LT Pro Medium</vt:lpstr>
      <vt:lpstr>Calibri</vt:lpstr>
      <vt:lpstr>BlockprintVTI</vt:lpstr>
      <vt:lpstr>ASSESSING THE MAURI OF THE KAIWHARAWHARA CATCHMENT</vt:lpstr>
      <vt:lpstr>PowerPoint Presentation</vt:lpstr>
      <vt:lpstr>KAIWHARAWHARA CATCHMENT</vt:lpstr>
      <vt:lpstr>These contamination sources impact mauri </vt:lpstr>
      <vt:lpstr>PowerPoint Presentation</vt:lpstr>
      <vt:lpstr>Zealandia Wildlife Sanctuary</vt:lpstr>
      <vt:lpstr>Goal</vt:lpstr>
      <vt:lpstr>We will complete the following objectives</vt:lpstr>
      <vt:lpstr>We will organize existing data</vt:lpstr>
      <vt:lpstr>We will identify areas of improvement</vt:lpstr>
      <vt:lpstr>We will communicate our findings</vt:lpstr>
      <vt:lpstr>PowerPoint Presentation</vt:lpstr>
      <vt:lpstr>Thank you for your time!</vt:lpstr>
      <vt:lpstr>Image Credits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Kortfelt, Grant</cp:lastModifiedBy>
  <cp:revision>3</cp:revision>
  <dcterms:created xsi:type="dcterms:W3CDTF">2024-12-08T20:26:54Z</dcterms:created>
  <dcterms:modified xsi:type="dcterms:W3CDTF">2024-12-13T03:47:27Z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0x0101000EBA1175A8EBE44BBD7E408493B55F3A</vt:lpwstr>
  </property>
  <property fmtid="{D5CDD505-2E9C-101B-9397-08002B2CF9AE}" pid="3" name="MediaServiceImageTags">
    <vt:lpwstr/>
  </property>
</Properties>
</file>