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nva Sans" panose="020B0604020202020204" charset="0"/>
      <p:regular r:id="rId16"/>
    </p:embeddedFont>
    <p:embeddedFont>
      <p:font typeface="Canva Sans Bold" panose="020B0604020202020204" charset="0"/>
      <p:regular r:id="rId17"/>
    </p:embeddedFont>
    <p:embeddedFont>
      <p:font typeface="Playfair Display" panose="00000500000000000000" pitchFamily="2" charset="0"/>
      <p:regular r:id="rId18"/>
      <p:bold r:id="rId19"/>
      <p:italic r:id="rId20"/>
      <p:boldItalic r:id="rId21"/>
    </p:embeddedFont>
    <p:embeddedFont>
      <p:font typeface="Playfair Display Bold" panose="00000800000000000000" pitchFamily="2" charset="0"/>
      <p:regular r:id="rId22"/>
      <p:bold r:id="rId23"/>
    </p:embeddedFont>
    <p:embeddedFont>
      <p:font typeface="Public Sans" panose="020B0604020202020204" charset="0"/>
      <p:regular r:id="rId24"/>
    </p:embeddedFont>
    <p:embeddedFont>
      <p:font typeface="Public Sans Bold" panose="020B0604020202020204" charset="0"/>
      <p:regular r:id="rId25"/>
    </p:embeddedFont>
    <p:embeddedFont>
      <p:font typeface="Public Sans Bold Italics" panose="020B0604020202020204" charset="0"/>
      <p:regular r:id="rId26"/>
    </p:embeddedFont>
    <p:embeddedFont>
      <p:font typeface="Public Sans Italics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piticoast.govt.nz/community/community-insights/district-history/" TargetMode="External"/><Relationship Id="rId2" Type="http://schemas.openxmlformats.org/officeDocument/2006/relationships/hyperlink" Target="https://gw.govt.nz/whaitua-te-whanganui-a-tara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wellingtonnz.com/visit/trails/top-trails-on-the-kapiti-coas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040" y="-107798"/>
            <a:ext cx="18357040" cy="10394798"/>
          </a:xfrm>
          <a:custGeom>
            <a:avLst/>
            <a:gdLst/>
            <a:ahLst/>
            <a:cxnLst/>
            <a:rect l="l" t="t" r="r" b="b"/>
            <a:pathLst>
              <a:path w="18357040" h="10394798">
                <a:moveTo>
                  <a:pt x="0" y="0"/>
                </a:moveTo>
                <a:lnTo>
                  <a:pt x="18357040" y="0"/>
                </a:lnTo>
                <a:lnTo>
                  <a:pt x="18357040" y="10394798"/>
                </a:lnTo>
                <a:lnTo>
                  <a:pt x="0" y="103947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799" r="-41" b="-6850"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0" y="6612843"/>
            <a:ext cx="18288000" cy="3674157"/>
            <a:chOff x="0" y="0"/>
            <a:chExt cx="4816593" cy="967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967679"/>
            </a:xfrm>
            <a:custGeom>
              <a:avLst/>
              <a:gdLst/>
              <a:ahLst/>
              <a:cxnLst/>
              <a:rect l="l" t="t" r="r" b="b"/>
              <a:pathLst>
                <a:path w="4816592" h="967679">
                  <a:moveTo>
                    <a:pt x="0" y="0"/>
                  </a:moveTo>
                  <a:lnTo>
                    <a:pt x="4816592" y="0"/>
                  </a:lnTo>
                  <a:lnTo>
                    <a:pt x="4816592" y="967679"/>
                  </a:lnTo>
                  <a:lnTo>
                    <a:pt x="0" y="967679"/>
                  </a:lnTo>
                  <a:close/>
                </a:path>
              </a:pathLst>
            </a:custGeom>
            <a:solidFill>
              <a:srgbClr val="EFEEE7">
                <a:alpha val="54902"/>
              </a:srgbClr>
            </a:solidFill>
            <a:ln cap="sq">
              <a:noFill/>
              <a:prstDash val="sysDot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816593" cy="1043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791102" y="6612843"/>
            <a:ext cx="3496898" cy="3674157"/>
            <a:chOff x="0" y="0"/>
            <a:chExt cx="920994" cy="9676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20994" cy="967679"/>
            </a:xfrm>
            <a:custGeom>
              <a:avLst/>
              <a:gdLst/>
              <a:ahLst/>
              <a:cxnLst/>
              <a:rect l="l" t="t" r="r" b="b"/>
              <a:pathLst>
                <a:path w="920994" h="967679">
                  <a:moveTo>
                    <a:pt x="0" y="0"/>
                  </a:moveTo>
                  <a:lnTo>
                    <a:pt x="920994" y="0"/>
                  </a:lnTo>
                  <a:lnTo>
                    <a:pt x="920994" y="967679"/>
                  </a:lnTo>
                  <a:lnTo>
                    <a:pt x="0" y="967679"/>
                  </a:lnTo>
                  <a:close/>
                </a:path>
              </a:pathLst>
            </a:custGeom>
            <a:solidFill>
              <a:srgbClr val="EFEEE7">
                <a:alpha val="49804"/>
              </a:srgbClr>
            </a:solidFill>
            <a:ln cap="sq">
              <a:noFill/>
              <a:prstDash val="sysDot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920994" cy="1043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961573" y="8630385"/>
            <a:ext cx="3155957" cy="1242729"/>
          </a:xfrm>
          <a:custGeom>
            <a:avLst/>
            <a:gdLst/>
            <a:ahLst/>
            <a:cxnLst/>
            <a:rect l="l" t="t" r="r" b="b"/>
            <a:pathLst>
              <a:path w="3155957" h="1242729">
                <a:moveTo>
                  <a:pt x="0" y="0"/>
                </a:moveTo>
                <a:lnTo>
                  <a:pt x="3155957" y="0"/>
                </a:lnTo>
                <a:lnTo>
                  <a:pt x="3155957" y="1242729"/>
                </a:lnTo>
                <a:lnTo>
                  <a:pt x="0" y="12427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13" t="-45772" b="-5474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961573" y="7268850"/>
            <a:ext cx="3155957" cy="1077510"/>
          </a:xfrm>
          <a:custGeom>
            <a:avLst/>
            <a:gdLst/>
            <a:ahLst/>
            <a:cxnLst/>
            <a:rect l="l" t="t" r="r" b="b"/>
            <a:pathLst>
              <a:path w="3155957" h="1077510">
                <a:moveTo>
                  <a:pt x="0" y="0"/>
                </a:moveTo>
                <a:lnTo>
                  <a:pt x="3155957" y="0"/>
                </a:lnTo>
                <a:lnTo>
                  <a:pt x="3155957" y="1077511"/>
                </a:lnTo>
                <a:lnTo>
                  <a:pt x="0" y="10775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2923" b="-94959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50968" y="6899402"/>
            <a:ext cx="13940135" cy="2358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66"/>
              </a:lnSpc>
            </a:pPr>
            <a:r>
              <a:rPr lang="en-US" sz="8200" b="1" spc="41">
                <a:solidFill>
                  <a:srgbClr val="2B2C3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Understanding Perceptions of the Waikanae River Trail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0968" y="9427897"/>
            <a:ext cx="12282300" cy="445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6"/>
              </a:lnSpc>
            </a:pPr>
            <a:r>
              <a:rPr lang="en-US" sz="2139" b="1" spc="12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BETHANY BROWN       LORENZO CASSANO       CHAUNCEY MICHAEL       ZACH ZOLADZ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918" y="6063502"/>
            <a:ext cx="355798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EFEEE7"/>
                </a:solidFill>
                <a:latin typeface="Canva Sans"/>
                <a:ea typeface="Canva Sans"/>
                <a:cs typeface="Canva Sans"/>
                <a:sym typeface="Canva Sans"/>
              </a:rPr>
              <a:t>[1]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37084" y="3704019"/>
            <a:ext cx="5978087" cy="64082"/>
          </a:xfrm>
          <a:prstGeom prst="rect">
            <a:avLst/>
          </a:prstGeom>
          <a:solidFill>
            <a:srgbClr val="737373"/>
          </a:solidFill>
        </p:spPr>
      </p:sp>
      <p:sp>
        <p:nvSpPr>
          <p:cNvPr id="3" name="Freeform 3"/>
          <p:cNvSpPr/>
          <p:nvPr/>
        </p:nvSpPr>
        <p:spPr>
          <a:xfrm>
            <a:off x="-347400" y="745674"/>
            <a:ext cx="20759116" cy="13545323"/>
          </a:xfrm>
          <a:custGeom>
            <a:avLst/>
            <a:gdLst/>
            <a:ahLst/>
            <a:cxnLst/>
            <a:rect l="l" t="t" r="r" b="b"/>
            <a:pathLst>
              <a:path w="20759116" h="13545323">
                <a:moveTo>
                  <a:pt x="0" y="0"/>
                </a:moveTo>
                <a:lnTo>
                  <a:pt x="20759115" y="0"/>
                </a:lnTo>
                <a:lnTo>
                  <a:pt x="20759115" y="13545323"/>
                </a:lnTo>
                <a:lnTo>
                  <a:pt x="0" y="135453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781454" y="5762208"/>
            <a:ext cx="3477846" cy="3512256"/>
            <a:chOff x="0" y="0"/>
            <a:chExt cx="4637128" cy="468300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637128" cy="4683007"/>
              <a:chOff x="0" y="0"/>
              <a:chExt cx="915976" cy="92503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915976" cy="925038"/>
              </a:xfrm>
              <a:custGeom>
                <a:avLst/>
                <a:gdLst/>
                <a:ahLst/>
                <a:cxnLst/>
                <a:rect l="l" t="t" r="r" b="b"/>
                <a:pathLst>
                  <a:path w="915976" h="925038">
                    <a:moveTo>
                      <a:pt x="0" y="0"/>
                    </a:moveTo>
                    <a:lnTo>
                      <a:pt x="915976" y="0"/>
                    </a:lnTo>
                    <a:lnTo>
                      <a:pt x="915976" y="925038"/>
                    </a:lnTo>
                    <a:lnTo>
                      <a:pt x="0" y="925038"/>
                    </a:lnTo>
                    <a:close/>
                  </a:path>
                </a:pathLst>
              </a:custGeom>
              <a:solidFill>
                <a:srgbClr val="EFEEE7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76200"/>
                <a:ext cx="915976" cy="10012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50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149588" y="172527"/>
              <a:ext cx="4337953" cy="4337953"/>
            </a:xfrm>
            <a:custGeom>
              <a:avLst/>
              <a:gdLst/>
              <a:ahLst/>
              <a:cxnLst/>
              <a:rect l="l" t="t" r="r" b="b"/>
              <a:pathLst>
                <a:path w="4337953" h="4337953">
                  <a:moveTo>
                    <a:pt x="0" y="0"/>
                  </a:moveTo>
                  <a:lnTo>
                    <a:pt x="4337953" y="0"/>
                  </a:lnTo>
                  <a:lnTo>
                    <a:pt x="4337953" y="4337953"/>
                  </a:lnTo>
                  <a:lnTo>
                    <a:pt x="0" y="4337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028700" y="1028700"/>
            <a:ext cx="6394855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4"/>
              </a:lnSpc>
            </a:pPr>
            <a:r>
              <a:rPr lang="en-US" sz="7203" b="1" spc="360">
                <a:solidFill>
                  <a:srgbClr val="757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THE PATH FORWARD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951877" y="318954"/>
            <a:ext cx="300038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300">
                <a:solidFill>
                  <a:srgbClr val="4B512F"/>
                </a:solidFill>
                <a:latin typeface="Public Sans"/>
                <a:ea typeface="Public Sans"/>
                <a:cs typeface="Public Sans"/>
                <a:sym typeface="Public Sans"/>
              </a:rPr>
              <a:t>[1]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849394" y="9722786"/>
            <a:ext cx="204966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EFEEE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2596" y="722101"/>
            <a:ext cx="17016060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 b="1" spc="250">
                <a:solidFill>
                  <a:srgbClr val="757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ACKNOWLEDGEMENTS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73028" y="9694211"/>
            <a:ext cx="362942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300">
                <a:solidFill>
                  <a:srgbClr val="EFEEE7"/>
                </a:solidFill>
                <a:latin typeface="Public Sans"/>
                <a:ea typeface="Public Sans"/>
                <a:cs typeface="Public Sans"/>
                <a:sym typeface="Public Sans"/>
              </a:rPr>
              <a:t>[6]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757478" y="9722786"/>
            <a:ext cx="38879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75706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10</a:t>
            </a:r>
          </a:p>
        </p:txBody>
      </p:sp>
      <p:sp>
        <p:nvSpPr>
          <p:cNvPr id="5" name="Freeform 5"/>
          <p:cNvSpPr/>
          <p:nvPr/>
        </p:nvSpPr>
        <p:spPr>
          <a:xfrm>
            <a:off x="-954087" y="4369688"/>
            <a:ext cx="20196174" cy="5173176"/>
          </a:xfrm>
          <a:custGeom>
            <a:avLst/>
            <a:gdLst/>
            <a:ahLst/>
            <a:cxnLst/>
            <a:rect l="l" t="t" r="r" b="b"/>
            <a:pathLst>
              <a:path w="20196174" h="5173176">
                <a:moveTo>
                  <a:pt x="0" y="0"/>
                </a:moveTo>
                <a:lnTo>
                  <a:pt x="20196174" y="0"/>
                </a:lnTo>
                <a:lnTo>
                  <a:pt x="20196174" y="5173176"/>
                </a:lnTo>
                <a:lnTo>
                  <a:pt x="0" y="5173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0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50828" y="9531016"/>
            <a:ext cx="363538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300">
                <a:solidFill>
                  <a:srgbClr val="4B512F"/>
                </a:solidFill>
                <a:latin typeface="Public Sans"/>
                <a:ea typeface="Public Sans"/>
                <a:cs typeface="Public Sans"/>
                <a:sym typeface="Public Sans"/>
              </a:rPr>
              <a:t>[9]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13412" y="2004203"/>
            <a:ext cx="11261177" cy="735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1"/>
              </a:lnSpc>
            </a:pPr>
            <a:r>
              <a:rPr lang="en-US" sz="3399">
                <a:solidFill>
                  <a:srgbClr val="7570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Thank you to Professor Kinicki and Professor Shockey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00367" y="2850983"/>
            <a:ext cx="12287266" cy="735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1"/>
              </a:lnSpc>
            </a:pPr>
            <a:r>
              <a:rPr lang="en-US" sz="3399">
                <a:solidFill>
                  <a:srgbClr val="7570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Special thanks to Ross Jackson &amp; partners at the GWRC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6" y="4514765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1006882" y="4728792"/>
            <a:ext cx="16230600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b="1" spc="794">
                <a:solidFill>
                  <a:srgbClr val="75706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ANY QUESTIONS?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50974" y="2428548"/>
            <a:ext cx="16408332" cy="1987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522"/>
              </a:lnSpc>
            </a:pPr>
            <a:r>
              <a:rPr lang="en-US" sz="15959" spc="79">
                <a:solidFill>
                  <a:srgbClr val="7570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Thank you!</a:t>
            </a:r>
          </a:p>
        </p:txBody>
      </p:sp>
      <p:sp>
        <p:nvSpPr>
          <p:cNvPr id="5" name="Freeform 5"/>
          <p:cNvSpPr/>
          <p:nvPr/>
        </p:nvSpPr>
        <p:spPr>
          <a:xfrm>
            <a:off x="12706017" y="7427513"/>
            <a:ext cx="4553290" cy="1791931"/>
          </a:xfrm>
          <a:custGeom>
            <a:avLst/>
            <a:gdLst/>
            <a:ahLst/>
            <a:cxnLst/>
            <a:rect l="l" t="t" r="r" b="b"/>
            <a:pathLst>
              <a:path w="4553290" h="1791931">
                <a:moveTo>
                  <a:pt x="0" y="0"/>
                </a:moveTo>
                <a:lnTo>
                  <a:pt x="4553289" y="0"/>
                </a:lnTo>
                <a:lnTo>
                  <a:pt x="4553289" y="1791932"/>
                </a:lnTo>
                <a:lnTo>
                  <a:pt x="0" y="17919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154" b="-7792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706017" y="5439992"/>
            <a:ext cx="4553290" cy="1684067"/>
          </a:xfrm>
          <a:custGeom>
            <a:avLst/>
            <a:gdLst/>
            <a:ahLst/>
            <a:cxnLst/>
            <a:rect l="l" t="t" r="r" b="b"/>
            <a:pathLst>
              <a:path w="4553290" h="1684067">
                <a:moveTo>
                  <a:pt x="0" y="0"/>
                </a:moveTo>
                <a:lnTo>
                  <a:pt x="4553289" y="0"/>
                </a:lnTo>
                <a:lnTo>
                  <a:pt x="4553289" y="1684067"/>
                </a:lnTo>
                <a:lnTo>
                  <a:pt x="0" y="16840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53" t="-58153" b="-5416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06882" y="7158086"/>
            <a:ext cx="3962921" cy="2197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4"/>
              </a:lnSpc>
            </a:pPr>
            <a:r>
              <a:rPr lang="en-US" sz="2539" spc="15">
                <a:solidFill>
                  <a:srgbClr val="7570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Bethany Brown</a:t>
            </a:r>
          </a:p>
          <a:p>
            <a:pPr algn="l">
              <a:lnSpc>
                <a:spcPts val="4494"/>
              </a:lnSpc>
            </a:pPr>
            <a:r>
              <a:rPr lang="en-US" sz="2539" spc="15">
                <a:solidFill>
                  <a:srgbClr val="7570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Lorenzo Cassano</a:t>
            </a:r>
          </a:p>
          <a:p>
            <a:pPr algn="l">
              <a:lnSpc>
                <a:spcPts val="4494"/>
              </a:lnSpc>
            </a:pPr>
            <a:r>
              <a:rPr lang="en-US" sz="2539" spc="15">
                <a:solidFill>
                  <a:srgbClr val="7570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Chauncey Michael</a:t>
            </a:r>
          </a:p>
          <a:p>
            <a:pPr algn="l">
              <a:lnSpc>
                <a:spcPts val="4494"/>
              </a:lnSpc>
            </a:pPr>
            <a:r>
              <a:rPr lang="en-US" sz="2539" spc="15">
                <a:solidFill>
                  <a:srgbClr val="7570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Zach Zoladz</a:t>
            </a:r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6237" y="4861156"/>
            <a:ext cx="17249431" cy="5001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b="1" i="1" spc="11">
                <a:solidFill>
                  <a:srgbClr val="2B2C30"/>
                </a:solidFill>
                <a:latin typeface="Public Sans Bold Italics"/>
                <a:ea typeface="Public Sans Bold Italics"/>
                <a:cs typeface="Public Sans Bold Italics"/>
                <a:sym typeface="Public Sans Bold Italics"/>
              </a:rPr>
              <a:t>Images:</a:t>
            </a:r>
          </a:p>
          <a:p>
            <a:pPr algn="l">
              <a:lnSpc>
                <a:spcPts val="2800"/>
              </a:lnSpc>
            </a:pPr>
            <a:r>
              <a:rPr lang="en-US" sz="2000" i="1" spc="10">
                <a:solidFill>
                  <a:srgbClr val="2B2C30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[1] Smith, R (n.d.). [Waikanae River]. [Photograph]. WellingtonNZ. https://www.wellingtonnz.com/visit/trails/waikanae-river-trail</a:t>
            </a:r>
          </a:p>
          <a:p>
            <a:pPr algn="l">
              <a:lnSpc>
                <a:spcPts val="2800"/>
              </a:lnSpc>
            </a:pPr>
            <a:r>
              <a:rPr lang="en-US" sz="2000" i="1" spc="10">
                <a:solidFill>
                  <a:srgbClr val="2B2C30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[2] RoadyNZ. (n.d.). [Waikanae River Trail]. [Photograph]. WellingtonNZ. https://www.wellingtonnz.com/visit/trails/waikanae-estuary</a:t>
            </a:r>
          </a:p>
          <a:p>
            <a:pPr algn="l">
              <a:lnSpc>
                <a:spcPts val="2800"/>
              </a:lnSpc>
            </a:pPr>
            <a:r>
              <a:rPr lang="en-US" sz="2000" i="1" spc="10">
                <a:solidFill>
                  <a:srgbClr val="2B2C30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[3] Wild Things Club. (n.d.). Waikanae River and Estuary. Retrieved December 6, 2024, from https://www.wildthings.club/trails/wellington/paraparaumu/waikanae-river-and-estuary/</a:t>
            </a:r>
          </a:p>
          <a:p>
            <a:pPr algn="l">
              <a:lnSpc>
                <a:spcPts val="2800"/>
              </a:lnSpc>
            </a:pPr>
            <a:r>
              <a:rPr lang="en-US" sz="2000" i="1" spc="10">
                <a:solidFill>
                  <a:srgbClr val="2B2C30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[4] Plan My Walk. (n.d.). [Waikanae Trail]. [Photograph].  Plan My Walk. https://planmywalk.nz/tracks/waikanae-river-trail</a:t>
            </a:r>
          </a:p>
          <a:p>
            <a:pPr algn="l">
              <a:lnSpc>
                <a:spcPts val="2800"/>
              </a:lnSpc>
            </a:pPr>
            <a:r>
              <a:rPr lang="en-US" sz="2000" i="1" spc="10">
                <a:solidFill>
                  <a:srgbClr val="2B2C30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[5] WellingtonNZ. (n.d.).  [Gravel Trail]. [Photograph]. WellingtonNZ. https://www.wellingtonnz.com/visit/trails/waikanae-river-trail</a:t>
            </a:r>
          </a:p>
          <a:p>
            <a:pPr algn="l">
              <a:lnSpc>
                <a:spcPts val="2800"/>
              </a:lnSpc>
            </a:pPr>
            <a:r>
              <a:rPr lang="en-US" sz="2000" i="1" spc="10">
                <a:solidFill>
                  <a:srgbClr val="2B2C30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[6] Plan My Walk. (n.d.). [Waikanae Lanscape]. [Photograph]. Plan My Walk. https://planmywalk.nz/tracks/waikanae-river-trail</a:t>
            </a:r>
          </a:p>
          <a:p>
            <a:pPr algn="l">
              <a:lnSpc>
                <a:spcPts val="2800"/>
              </a:lnSpc>
            </a:pPr>
            <a:r>
              <a:rPr lang="en-US" sz="2000" i="1" spc="10">
                <a:solidFill>
                  <a:srgbClr val="2B2C30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[7] WellingtonNZ. (n.d.). [Kapiti Coast View]. [Photograph]. WellingtonNZ. https://www.wellingtonnz.com/visit/trails/waikanae-river-trail</a:t>
            </a:r>
          </a:p>
          <a:p>
            <a:pPr algn="l">
              <a:lnSpc>
                <a:spcPts val="2800"/>
              </a:lnSpc>
            </a:pPr>
            <a:r>
              <a:rPr lang="en-US" sz="2000" i="1" spc="10">
                <a:solidFill>
                  <a:srgbClr val="2B2C30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[8] Unknown. (n.d.). Waikanae River Trail [Photograph]. AllTrails. https://www.alltrails.com/trail/new-zealand/wellington/waikanae-river-trail/photos</a:t>
            </a:r>
          </a:p>
          <a:p>
            <a:pPr algn="l">
              <a:lnSpc>
                <a:spcPts val="2800"/>
              </a:lnSpc>
            </a:pPr>
            <a:r>
              <a:rPr lang="en-US" sz="2000" i="1" spc="10">
                <a:solidFill>
                  <a:srgbClr val="2B2C30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[9] Plan My Walk. (n.d.). [Trail &amp; Trees]. [Photograph]. Plan My Walk. https://planmywalk.nz/tracks/waikanae-river-trail</a:t>
            </a:r>
          </a:p>
          <a:p>
            <a:pPr algn="l">
              <a:lnSpc>
                <a:spcPts val="2800"/>
              </a:lnSpc>
            </a:pPr>
            <a:r>
              <a:rPr lang="en-US" sz="2000" i="1" spc="10">
                <a:solidFill>
                  <a:srgbClr val="2B2C30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[10] Peddie, A., Carim, L., Valentiner Morrison, B., &amp; Marrocco, F. (2024). Shared Spaces: Understanding Perceptions of Te Awa Kairangi Hutt River Corridor. Worcester Polytechnic Institute.</a:t>
            </a:r>
          </a:p>
          <a:p>
            <a:pPr algn="l">
              <a:lnSpc>
                <a:spcPts val="2800"/>
              </a:lnSpc>
            </a:pPr>
            <a:endParaRPr lang="en-US" sz="2000" i="1" spc="10">
              <a:solidFill>
                <a:srgbClr val="2B2C30"/>
              </a:solidFill>
              <a:latin typeface="Public Sans Italics"/>
              <a:ea typeface="Public Sans Italics"/>
              <a:cs typeface="Public Sans Italics"/>
              <a:sym typeface="Public Sans Itali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66237" y="257871"/>
            <a:ext cx="16230600" cy="429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b="1" i="1" spc="11">
                <a:solidFill>
                  <a:srgbClr val="2B2C30"/>
                </a:solidFill>
                <a:latin typeface="Public Sans Bold Italics"/>
                <a:ea typeface="Public Sans Bold Italics"/>
                <a:cs typeface="Public Sans Bold Italics"/>
                <a:sym typeface="Public Sans Bold Italics"/>
              </a:rPr>
              <a:t>References:</a:t>
            </a:r>
          </a:p>
          <a:p>
            <a:pPr algn="l">
              <a:lnSpc>
                <a:spcPts val="2800"/>
              </a:lnSpc>
            </a:pPr>
            <a:r>
              <a:rPr lang="en-US" sz="2000" i="1" spc="10">
                <a:solidFill>
                  <a:srgbClr val="2B2C30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Greater Wellington Regional Council. (1997). Waikanae Floodplain Management Plan. https://www.gw.govt.nz/assets/Documents/2022/05/FP-Waikanae-FMP.pdf</a:t>
            </a:r>
          </a:p>
          <a:p>
            <a:pPr algn="l">
              <a:lnSpc>
                <a:spcPts val="2800"/>
              </a:lnSpc>
            </a:pPr>
            <a:r>
              <a:rPr lang="en-US" sz="2000" i="1" spc="10">
                <a:solidFill>
                  <a:srgbClr val="2B2C30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Greater Wellington Regional Council. (2014, October). Waikanae River Environmental Strategy. Greater Wellington Regional Council.</a:t>
            </a:r>
          </a:p>
          <a:p>
            <a:pPr algn="l">
              <a:lnSpc>
                <a:spcPts val="2800"/>
              </a:lnSpc>
            </a:pPr>
            <a:r>
              <a:rPr lang="en-US" sz="2000" i="1" spc="10">
                <a:solidFill>
                  <a:srgbClr val="2B2C30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Greater Wellington Regional Council. (2017, October). Waikanae River mouth - historic aerials [PDF]. Greater Wellington Regional Council.</a:t>
            </a:r>
          </a:p>
          <a:p>
            <a:pPr algn="l">
              <a:lnSpc>
                <a:spcPts val="2800"/>
              </a:lnSpc>
            </a:pPr>
            <a:r>
              <a:rPr lang="en-US" sz="2000" i="1" spc="10">
                <a:solidFill>
                  <a:srgbClr val="2B2C30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Greater Wellington Regional Council. (2021, November). Whaitua Te Whanganui-a-Tara (Publication No. GW/EP-G-21/58). Greater Wellington Regional Council. </a:t>
            </a:r>
            <a:r>
              <a:rPr lang="en-US" sz="2000" i="1" u="sng" spc="10">
                <a:solidFill>
                  <a:srgbClr val="2B2C30"/>
                </a:solidFill>
                <a:latin typeface="Public Sans Italics"/>
                <a:ea typeface="Public Sans Italics"/>
                <a:cs typeface="Public Sans Italics"/>
                <a:sym typeface="Public Sans Italics"/>
                <a:hlinkClick r:id="rId2" tooltip="https://gw.govt.nz/whaitua-te-whanganui-a-tara"/>
              </a:rPr>
              <a:t>https://gw.govt.nz/whaitua-te-whanganui-a-tara</a:t>
            </a:r>
            <a:r>
              <a:rPr lang="en-US" sz="2000" i="1" spc="10">
                <a:solidFill>
                  <a:srgbClr val="2B2C30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 </a:t>
            </a:r>
          </a:p>
          <a:p>
            <a:pPr algn="l">
              <a:lnSpc>
                <a:spcPts val="2800"/>
              </a:lnSpc>
            </a:pPr>
            <a:r>
              <a:rPr lang="en-US" sz="2000" i="1" spc="10">
                <a:solidFill>
                  <a:srgbClr val="2B2C30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Kāpiti Coast District Council. (n.d.). Our district’s history - Kāpiti Coast District Council. </a:t>
            </a:r>
            <a:r>
              <a:rPr lang="en-US" sz="2000" i="1" u="sng" spc="10">
                <a:solidFill>
                  <a:srgbClr val="2B2C30"/>
                </a:solidFill>
                <a:latin typeface="Public Sans Italics"/>
                <a:ea typeface="Public Sans Italics"/>
                <a:cs typeface="Public Sans Italics"/>
                <a:sym typeface="Public Sans Italics"/>
                <a:hlinkClick r:id="rId3" tooltip="https://www.kapiticoast.govt.nz/community/community-insights/district-history/"/>
              </a:rPr>
              <a:t>https://www.kapiticoast.govt.nz/community/community-insights/district-history/</a:t>
            </a:r>
            <a:r>
              <a:rPr lang="en-US" sz="2000" i="1" spc="10">
                <a:solidFill>
                  <a:srgbClr val="2B2C30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 </a:t>
            </a:r>
          </a:p>
          <a:p>
            <a:pPr algn="l">
              <a:lnSpc>
                <a:spcPts val="2800"/>
              </a:lnSpc>
            </a:pPr>
            <a:r>
              <a:rPr lang="en-US" sz="2000" i="1" spc="10">
                <a:solidFill>
                  <a:srgbClr val="2B2C30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Peddie, A., Carim, L., Valentiner Morrison, B., &amp; Marrocco, F. (2024). Shared Spaces: Understanding Perceptions of Te Awa Kairangi Hutt River Corridor. Worcester Polytechnic Institute.</a:t>
            </a:r>
          </a:p>
          <a:p>
            <a:pPr algn="l">
              <a:lnSpc>
                <a:spcPts val="2800"/>
              </a:lnSpc>
            </a:pPr>
            <a:r>
              <a:rPr lang="en-US" sz="2000" i="1" spc="10">
                <a:solidFill>
                  <a:srgbClr val="2B2C30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Top trails on the Kāpiti Coast. (n.d.). WellingtonNZ. </a:t>
            </a:r>
            <a:r>
              <a:rPr lang="en-US" sz="2000" i="1" u="sng" spc="10">
                <a:solidFill>
                  <a:srgbClr val="2B2C30"/>
                </a:solidFill>
                <a:latin typeface="Public Sans Italics"/>
                <a:ea typeface="Public Sans Italics"/>
                <a:cs typeface="Public Sans Italics"/>
                <a:sym typeface="Public Sans Italics"/>
                <a:hlinkClick r:id="rId4" tooltip="https://www.wellingtonnz.com/visit/trails/top-trails-on-the-kapiti-coast"/>
              </a:rPr>
              <a:t>https://www.wellingtonnz.com/visit/trails/top-trails-on-the-kapiti-coast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35913" y="1756627"/>
            <a:ext cx="7678728" cy="7261450"/>
          </a:xfrm>
          <a:custGeom>
            <a:avLst/>
            <a:gdLst/>
            <a:ahLst/>
            <a:cxnLst/>
            <a:rect l="l" t="t" r="r" b="b"/>
            <a:pathLst>
              <a:path w="7678728" h="7261450">
                <a:moveTo>
                  <a:pt x="0" y="0"/>
                </a:moveTo>
                <a:lnTo>
                  <a:pt x="7678728" y="0"/>
                </a:lnTo>
                <a:lnTo>
                  <a:pt x="7678728" y="7261450"/>
                </a:lnTo>
                <a:lnTo>
                  <a:pt x="0" y="72614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01" t="-19292" r="-7716" b="-3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8194" y="4472875"/>
            <a:ext cx="6869529" cy="5521233"/>
          </a:xfrm>
          <a:custGeom>
            <a:avLst/>
            <a:gdLst/>
            <a:ahLst/>
            <a:cxnLst/>
            <a:rect l="l" t="t" r="r" b="b"/>
            <a:pathLst>
              <a:path w="6869529" h="5521233">
                <a:moveTo>
                  <a:pt x="0" y="0"/>
                </a:moveTo>
                <a:lnTo>
                  <a:pt x="6869529" y="0"/>
                </a:lnTo>
                <a:lnTo>
                  <a:pt x="6869529" y="5521233"/>
                </a:lnTo>
                <a:lnTo>
                  <a:pt x="0" y="5521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430" t="-77325" r="-2155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65669" y="8443077"/>
            <a:ext cx="7800753" cy="1553411"/>
          </a:xfrm>
          <a:custGeom>
            <a:avLst/>
            <a:gdLst/>
            <a:ahLst/>
            <a:cxnLst/>
            <a:rect l="l" t="t" r="r" b="b"/>
            <a:pathLst>
              <a:path w="7800753" h="1553411">
                <a:moveTo>
                  <a:pt x="0" y="0"/>
                </a:moveTo>
                <a:lnTo>
                  <a:pt x="7800752" y="0"/>
                </a:lnTo>
                <a:lnTo>
                  <a:pt x="7800752" y="1553411"/>
                </a:lnTo>
                <a:lnTo>
                  <a:pt x="0" y="15534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242" t="-6699" b="-55495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5315" y="1152149"/>
            <a:ext cx="6662407" cy="3320726"/>
          </a:xfrm>
          <a:custGeom>
            <a:avLst/>
            <a:gdLst/>
            <a:ahLst/>
            <a:cxnLst/>
            <a:rect l="l" t="t" r="r" b="b"/>
            <a:pathLst>
              <a:path w="6662407" h="3320726">
                <a:moveTo>
                  <a:pt x="0" y="0"/>
                </a:moveTo>
                <a:lnTo>
                  <a:pt x="6662408" y="0"/>
                </a:lnTo>
                <a:lnTo>
                  <a:pt x="6662408" y="3320726"/>
                </a:lnTo>
                <a:lnTo>
                  <a:pt x="0" y="3320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770" t="-16001" r="-22221" b="-17883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06095" y="416474"/>
            <a:ext cx="7908546" cy="1340154"/>
          </a:xfrm>
          <a:custGeom>
            <a:avLst/>
            <a:gdLst/>
            <a:ahLst/>
            <a:cxnLst/>
            <a:rect l="l" t="t" r="r" b="b"/>
            <a:pathLst>
              <a:path w="7908546" h="1340154">
                <a:moveTo>
                  <a:pt x="0" y="0"/>
                </a:moveTo>
                <a:lnTo>
                  <a:pt x="7908546" y="0"/>
                </a:lnTo>
                <a:lnTo>
                  <a:pt x="7908546" y="1340153"/>
                </a:lnTo>
                <a:lnTo>
                  <a:pt x="0" y="13401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936" r="-7496" b="-56331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445049"/>
            <a:ext cx="7509949" cy="471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6"/>
              </a:lnSpc>
            </a:pPr>
            <a:r>
              <a:rPr lang="en-US" sz="3300" b="1" spc="250">
                <a:solidFill>
                  <a:srgbClr val="2B2C3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EXAMPLE SURVEY QUESTIONS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09284"/>
            <a:ext cx="18416171" cy="1012724"/>
          </a:xfrm>
          <a:custGeom>
            <a:avLst/>
            <a:gdLst/>
            <a:ahLst/>
            <a:cxnLst/>
            <a:rect l="l" t="t" r="r" b="b"/>
            <a:pathLst>
              <a:path w="18416171" h="1012724">
                <a:moveTo>
                  <a:pt x="0" y="0"/>
                </a:moveTo>
                <a:lnTo>
                  <a:pt x="18416171" y="0"/>
                </a:lnTo>
                <a:lnTo>
                  <a:pt x="18416171" y="1012724"/>
                </a:lnTo>
                <a:lnTo>
                  <a:pt x="0" y="10127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110803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107046" y="403440"/>
            <a:ext cx="18416171" cy="1241906"/>
          </a:xfrm>
          <a:custGeom>
            <a:avLst/>
            <a:gdLst/>
            <a:ahLst/>
            <a:cxnLst/>
            <a:rect l="l" t="t" r="r" b="b"/>
            <a:pathLst>
              <a:path w="18416171" h="1241906">
                <a:moveTo>
                  <a:pt x="0" y="1241907"/>
                </a:moveTo>
                <a:lnTo>
                  <a:pt x="18416171" y="1241907"/>
                </a:lnTo>
                <a:lnTo>
                  <a:pt x="18416171" y="0"/>
                </a:lnTo>
                <a:lnTo>
                  <a:pt x="0" y="0"/>
                </a:lnTo>
                <a:lnTo>
                  <a:pt x="0" y="1241907"/>
                </a:lnTo>
                <a:close/>
              </a:path>
            </a:pathLst>
          </a:custGeom>
          <a:blipFill>
            <a:blip r:embed="rId2"/>
            <a:stretch>
              <a:fillRect t="-26134" b="-86122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8416171" cy="875415"/>
          </a:xfrm>
          <a:custGeom>
            <a:avLst/>
            <a:gdLst/>
            <a:ahLst/>
            <a:cxnLst/>
            <a:rect l="l" t="t" r="r" b="b"/>
            <a:pathLst>
              <a:path w="18416171" h="875415">
                <a:moveTo>
                  <a:pt x="0" y="0"/>
                </a:moveTo>
                <a:lnTo>
                  <a:pt x="18416171" y="0"/>
                </a:lnTo>
                <a:lnTo>
                  <a:pt x="18416171" y="875415"/>
                </a:lnTo>
                <a:lnTo>
                  <a:pt x="0" y="8754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076" b="-126364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809216"/>
            <a:ext cx="18352276" cy="7797325"/>
          </a:xfrm>
          <a:custGeom>
            <a:avLst/>
            <a:gdLst/>
            <a:ahLst/>
            <a:cxnLst/>
            <a:rect l="l" t="t" r="r" b="b"/>
            <a:pathLst>
              <a:path w="18352276" h="7797325">
                <a:moveTo>
                  <a:pt x="0" y="0"/>
                </a:moveTo>
                <a:lnTo>
                  <a:pt x="18352276" y="0"/>
                </a:lnTo>
                <a:lnTo>
                  <a:pt x="18352276" y="7797325"/>
                </a:lnTo>
                <a:lnTo>
                  <a:pt x="0" y="77973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8" t="-5441" b="-51818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-38543"/>
            <a:ext cx="18416171" cy="2087953"/>
            <a:chOff x="0" y="0"/>
            <a:chExt cx="4850350" cy="5499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50350" cy="549914"/>
            </a:xfrm>
            <a:custGeom>
              <a:avLst/>
              <a:gdLst/>
              <a:ahLst/>
              <a:cxnLst/>
              <a:rect l="l" t="t" r="r" b="b"/>
              <a:pathLst>
                <a:path w="4850350" h="549914">
                  <a:moveTo>
                    <a:pt x="0" y="0"/>
                  </a:moveTo>
                  <a:lnTo>
                    <a:pt x="4850350" y="0"/>
                  </a:lnTo>
                  <a:lnTo>
                    <a:pt x="4850350" y="549914"/>
                  </a:lnTo>
                  <a:lnTo>
                    <a:pt x="0" y="549914"/>
                  </a:lnTo>
                  <a:close/>
                </a:path>
              </a:pathLst>
            </a:custGeom>
            <a:solidFill>
              <a:srgbClr val="EFEEE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4850350" cy="626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47217" y="723714"/>
            <a:ext cx="17521737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b="1" spc="225">
                <a:solidFill>
                  <a:srgbClr val="757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THE WAIKANAE REGION IS A DYNAMIC ENVIRONMENT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694603" y="2110934"/>
            <a:ext cx="360561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[2]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874883" y="9722786"/>
            <a:ext cx="16728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75706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872" y="2737852"/>
            <a:ext cx="18818066" cy="7934768"/>
          </a:xfrm>
          <a:custGeom>
            <a:avLst/>
            <a:gdLst/>
            <a:ahLst/>
            <a:cxnLst/>
            <a:rect l="l" t="t" r="r" b="b"/>
            <a:pathLst>
              <a:path w="18818066" h="7934768">
                <a:moveTo>
                  <a:pt x="0" y="0"/>
                </a:moveTo>
                <a:lnTo>
                  <a:pt x="18818065" y="0"/>
                </a:lnTo>
                <a:lnTo>
                  <a:pt x="18818065" y="7934768"/>
                </a:lnTo>
                <a:lnTo>
                  <a:pt x="0" y="7934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5" r="-1755" b="-2888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864753" y="9722786"/>
            <a:ext cx="17424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EFEEE7"/>
                </a:solidFill>
                <a:latin typeface="Canva Sans"/>
                <a:ea typeface="Canva Sans"/>
                <a:cs typeface="Canva Sans"/>
                <a:sym typeface="Canva Sans"/>
              </a:rPr>
              <a:t>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66263" y="683820"/>
            <a:ext cx="15642022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b="1" spc="250">
                <a:solidFill>
                  <a:srgbClr val="757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A VITAL NETWORK CONNECTING COMMUNITY AND NATURE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719724" y="2304607"/>
            <a:ext cx="464306" cy="389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7"/>
              </a:lnSpc>
              <a:spcBef>
                <a:spcPct val="0"/>
              </a:spcBef>
            </a:pPr>
            <a:r>
              <a:rPr lang="en-US" sz="2298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[3]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1218" y="3892126"/>
            <a:ext cx="3192944" cy="3192944"/>
            <a:chOff x="0" y="0"/>
            <a:chExt cx="4257259" cy="425725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4257259" cy="4257259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23660" y="0"/>
                    </a:moveTo>
                    <a:lnTo>
                      <a:pt x="689140" y="0"/>
                    </a:lnTo>
                    <a:cubicBezTo>
                      <a:pt x="757436" y="0"/>
                      <a:pt x="812800" y="55364"/>
                      <a:pt x="812800" y="123660"/>
                    </a:cubicBezTo>
                    <a:lnTo>
                      <a:pt x="812800" y="689140"/>
                    </a:lnTo>
                    <a:cubicBezTo>
                      <a:pt x="812800" y="757436"/>
                      <a:pt x="757436" y="812800"/>
                      <a:pt x="689140" y="812800"/>
                    </a:cubicBezTo>
                    <a:lnTo>
                      <a:pt x="123660" y="812800"/>
                    </a:lnTo>
                    <a:cubicBezTo>
                      <a:pt x="55364" y="812800"/>
                      <a:pt x="0" y="757436"/>
                      <a:pt x="0" y="689140"/>
                    </a:cubicBezTo>
                    <a:lnTo>
                      <a:pt x="0" y="123660"/>
                    </a:lnTo>
                    <a:cubicBezTo>
                      <a:pt x="0" y="55364"/>
                      <a:pt x="55364" y="0"/>
                      <a:pt x="123660" y="0"/>
                    </a:cubicBezTo>
                    <a:close/>
                  </a:path>
                </a:pathLst>
              </a:custGeom>
              <a:solidFill>
                <a:srgbClr val="1A1918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76200"/>
                <a:ext cx="812800" cy="8890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50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89357" y="297816"/>
              <a:ext cx="3478545" cy="3661626"/>
            </a:xfrm>
            <a:custGeom>
              <a:avLst/>
              <a:gdLst/>
              <a:ahLst/>
              <a:cxnLst/>
              <a:rect l="l" t="t" r="r" b="b"/>
              <a:pathLst>
                <a:path w="3478545" h="3661626">
                  <a:moveTo>
                    <a:pt x="0" y="0"/>
                  </a:moveTo>
                  <a:lnTo>
                    <a:pt x="3478545" y="0"/>
                  </a:lnTo>
                  <a:lnTo>
                    <a:pt x="3478545" y="3661627"/>
                  </a:lnTo>
                  <a:lnTo>
                    <a:pt x="0" y="3661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588818" y="3739726"/>
            <a:ext cx="3192944" cy="319294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3660" y="0"/>
                  </a:moveTo>
                  <a:lnTo>
                    <a:pt x="689140" y="0"/>
                  </a:lnTo>
                  <a:cubicBezTo>
                    <a:pt x="757436" y="0"/>
                    <a:pt x="812800" y="55364"/>
                    <a:pt x="812800" y="123660"/>
                  </a:cubicBezTo>
                  <a:lnTo>
                    <a:pt x="812800" y="689140"/>
                  </a:lnTo>
                  <a:cubicBezTo>
                    <a:pt x="812800" y="757436"/>
                    <a:pt x="757436" y="812800"/>
                    <a:pt x="689140" y="812800"/>
                  </a:cubicBezTo>
                  <a:lnTo>
                    <a:pt x="123660" y="812800"/>
                  </a:lnTo>
                  <a:cubicBezTo>
                    <a:pt x="55364" y="812800"/>
                    <a:pt x="0" y="757436"/>
                    <a:pt x="0" y="689140"/>
                  </a:cubicBezTo>
                  <a:lnTo>
                    <a:pt x="0" y="123660"/>
                  </a:lnTo>
                  <a:cubicBezTo>
                    <a:pt x="0" y="55364"/>
                    <a:pt x="55364" y="0"/>
                    <a:pt x="123660" y="0"/>
                  </a:cubicBezTo>
                  <a:close/>
                </a:path>
              </a:pathLst>
            </a:custGeom>
            <a:solidFill>
              <a:srgbClr val="4B512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80835" y="3963089"/>
            <a:ext cx="2608909" cy="2746220"/>
          </a:xfrm>
          <a:custGeom>
            <a:avLst/>
            <a:gdLst/>
            <a:ahLst/>
            <a:cxnLst/>
            <a:rect l="l" t="t" r="r" b="b"/>
            <a:pathLst>
              <a:path w="2608909" h="2746220">
                <a:moveTo>
                  <a:pt x="0" y="0"/>
                </a:moveTo>
                <a:lnTo>
                  <a:pt x="2608909" y="0"/>
                </a:lnTo>
                <a:lnTo>
                  <a:pt x="2608909" y="2746219"/>
                </a:lnTo>
                <a:lnTo>
                  <a:pt x="0" y="27462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222441" y="5488598"/>
            <a:ext cx="3192944" cy="3192944"/>
            <a:chOff x="0" y="0"/>
            <a:chExt cx="4257259" cy="4257259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4257259" cy="4257259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23660" y="0"/>
                    </a:moveTo>
                    <a:lnTo>
                      <a:pt x="689140" y="0"/>
                    </a:lnTo>
                    <a:cubicBezTo>
                      <a:pt x="757436" y="0"/>
                      <a:pt x="812800" y="55364"/>
                      <a:pt x="812800" y="123660"/>
                    </a:cubicBezTo>
                    <a:lnTo>
                      <a:pt x="812800" y="689140"/>
                    </a:lnTo>
                    <a:cubicBezTo>
                      <a:pt x="812800" y="757436"/>
                      <a:pt x="757436" y="812800"/>
                      <a:pt x="689140" y="812800"/>
                    </a:cubicBezTo>
                    <a:lnTo>
                      <a:pt x="123660" y="812800"/>
                    </a:lnTo>
                    <a:cubicBezTo>
                      <a:pt x="55364" y="812800"/>
                      <a:pt x="0" y="757436"/>
                      <a:pt x="0" y="689140"/>
                    </a:cubicBezTo>
                    <a:lnTo>
                      <a:pt x="0" y="123660"/>
                    </a:lnTo>
                    <a:cubicBezTo>
                      <a:pt x="0" y="55364"/>
                      <a:pt x="55364" y="0"/>
                      <a:pt x="123660" y="0"/>
                    </a:cubicBezTo>
                    <a:close/>
                  </a:path>
                </a:pathLst>
              </a:custGeom>
              <a:solidFill>
                <a:srgbClr val="1A1918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76200"/>
                <a:ext cx="812800" cy="8890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50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191194" y="508449"/>
              <a:ext cx="3874872" cy="3240361"/>
            </a:xfrm>
            <a:custGeom>
              <a:avLst/>
              <a:gdLst/>
              <a:ahLst/>
              <a:cxnLst/>
              <a:rect l="l" t="t" r="r" b="b"/>
              <a:pathLst>
                <a:path w="3874872" h="3240361">
                  <a:moveTo>
                    <a:pt x="0" y="0"/>
                  </a:moveTo>
                  <a:lnTo>
                    <a:pt x="3874871" y="0"/>
                  </a:lnTo>
                  <a:lnTo>
                    <a:pt x="3874871" y="3240361"/>
                  </a:lnTo>
                  <a:lnTo>
                    <a:pt x="0" y="3240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4070041" y="5336198"/>
            <a:ext cx="3192944" cy="319294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3660" y="0"/>
                  </a:moveTo>
                  <a:lnTo>
                    <a:pt x="689140" y="0"/>
                  </a:lnTo>
                  <a:cubicBezTo>
                    <a:pt x="757436" y="0"/>
                    <a:pt x="812800" y="55364"/>
                    <a:pt x="812800" y="123660"/>
                  </a:cubicBezTo>
                  <a:lnTo>
                    <a:pt x="812800" y="689140"/>
                  </a:lnTo>
                  <a:cubicBezTo>
                    <a:pt x="812800" y="757436"/>
                    <a:pt x="757436" y="812800"/>
                    <a:pt x="689140" y="812800"/>
                  </a:cubicBezTo>
                  <a:lnTo>
                    <a:pt x="123660" y="812800"/>
                  </a:lnTo>
                  <a:cubicBezTo>
                    <a:pt x="55364" y="812800"/>
                    <a:pt x="0" y="757436"/>
                    <a:pt x="0" y="689140"/>
                  </a:cubicBezTo>
                  <a:lnTo>
                    <a:pt x="0" y="123660"/>
                  </a:lnTo>
                  <a:cubicBezTo>
                    <a:pt x="0" y="55364"/>
                    <a:pt x="55364" y="0"/>
                    <a:pt x="123660" y="0"/>
                  </a:cubicBezTo>
                  <a:close/>
                </a:path>
              </a:pathLst>
            </a:custGeom>
            <a:solidFill>
              <a:srgbClr val="4B512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4213436" y="5717535"/>
            <a:ext cx="2906154" cy="2430271"/>
          </a:xfrm>
          <a:custGeom>
            <a:avLst/>
            <a:gdLst/>
            <a:ahLst/>
            <a:cxnLst/>
            <a:rect l="l" t="t" r="r" b="b"/>
            <a:pathLst>
              <a:path w="2906154" h="2430271">
                <a:moveTo>
                  <a:pt x="0" y="0"/>
                </a:moveTo>
                <a:lnTo>
                  <a:pt x="2906154" y="0"/>
                </a:lnTo>
                <a:lnTo>
                  <a:pt x="2906154" y="2430271"/>
                </a:lnTo>
                <a:lnTo>
                  <a:pt x="0" y="243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7701173" y="3892126"/>
            <a:ext cx="3192944" cy="319294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3660" y="0"/>
                  </a:moveTo>
                  <a:lnTo>
                    <a:pt x="689140" y="0"/>
                  </a:lnTo>
                  <a:cubicBezTo>
                    <a:pt x="757436" y="0"/>
                    <a:pt x="812800" y="55364"/>
                    <a:pt x="812800" y="123660"/>
                  </a:cubicBezTo>
                  <a:lnTo>
                    <a:pt x="812800" y="689140"/>
                  </a:lnTo>
                  <a:cubicBezTo>
                    <a:pt x="812800" y="757436"/>
                    <a:pt x="757436" y="812800"/>
                    <a:pt x="689140" y="812800"/>
                  </a:cubicBezTo>
                  <a:lnTo>
                    <a:pt x="123660" y="812800"/>
                  </a:lnTo>
                  <a:cubicBezTo>
                    <a:pt x="55364" y="812800"/>
                    <a:pt x="0" y="757436"/>
                    <a:pt x="0" y="689140"/>
                  </a:cubicBezTo>
                  <a:lnTo>
                    <a:pt x="0" y="123660"/>
                  </a:lnTo>
                  <a:cubicBezTo>
                    <a:pt x="0" y="55364"/>
                    <a:pt x="55364" y="0"/>
                    <a:pt x="123660" y="0"/>
                  </a:cubicBezTo>
                  <a:close/>
                </a:path>
              </a:pathLst>
            </a:custGeom>
            <a:solidFill>
              <a:srgbClr val="1A1918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548773" y="3739726"/>
            <a:ext cx="3192944" cy="3192944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3660" y="0"/>
                  </a:moveTo>
                  <a:lnTo>
                    <a:pt x="689140" y="0"/>
                  </a:lnTo>
                  <a:cubicBezTo>
                    <a:pt x="757436" y="0"/>
                    <a:pt x="812800" y="55364"/>
                    <a:pt x="812800" y="123660"/>
                  </a:cubicBezTo>
                  <a:lnTo>
                    <a:pt x="812800" y="689140"/>
                  </a:lnTo>
                  <a:cubicBezTo>
                    <a:pt x="812800" y="757436"/>
                    <a:pt x="757436" y="812800"/>
                    <a:pt x="689140" y="812800"/>
                  </a:cubicBezTo>
                  <a:lnTo>
                    <a:pt x="123660" y="812800"/>
                  </a:lnTo>
                  <a:cubicBezTo>
                    <a:pt x="55364" y="812800"/>
                    <a:pt x="0" y="757436"/>
                    <a:pt x="0" y="689140"/>
                  </a:cubicBezTo>
                  <a:lnTo>
                    <a:pt x="0" y="123660"/>
                  </a:lnTo>
                  <a:cubicBezTo>
                    <a:pt x="0" y="55364"/>
                    <a:pt x="55364" y="0"/>
                    <a:pt x="123660" y="0"/>
                  </a:cubicBezTo>
                  <a:close/>
                </a:path>
              </a:pathLst>
            </a:custGeom>
            <a:solidFill>
              <a:srgbClr val="4B512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sp>
        <p:nvSpPr>
          <p:cNvPr id="26" name="Freeform 26" descr="Offset Fill Horseback Riding Icon "/>
          <p:cNvSpPr/>
          <p:nvPr/>
        </p:nvSpPr>
        <p:spPr>
          <a:xfrm>
            <a:off x="7853377" y="4058423"/>
            <a:ext cx="2583738" cy="2555551"/>
          </a:xfrm>
          <a:custGeom>
            <a:avLst/>
            <a:gdLst/>
            <a:ahLst/>
            <a:cxnLst/>
            <a:rect l="l" t="t" r="r" b="b"/>
            <a:pathLst>
              <a:path w="2583738" h="2555551">
                <a:moveTo>
                  <a:pt x="0" y="0"/>
                </a:moveTo>
                <a:lnTo>
                  <a:pt x="2583737" y="0"/>
                </a:lnTo>
                <a:lnTo>
                  <a:pt x="2583737" y="2555551"/>
                </a:lnTo>
                <a:lnTo>
                  <a:pt x="0" y="2555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1179906" y="5488598"/>
            <a:ext cx="3192944" cy="3192944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3660" y="0"/>
                  </a:moveTo>
                  <a:lnTo>
                    <a:pt x="689140" y="0"/>
                  </a:lnTo>
                  <a:cubicBezTo>
                    <a:pt x="757436" y="0"/>
                    <a:pt x="812800" y="55364"/>
                    <a:pt x="812800" y="123660"/>
                  </a:cubicBezTo>
                  <a:lnTo>
                    <a:pt x="812800" y="689140"/>
                  </a:lnTo>
                  <a:cubicBezTo>
                    <a:pt x="812800" y="757436"/>
                    <a:pt x="757436" y="812800"/>
                    <a:pt x="689140" y="812800"/>
                  </a:cubicBezTo>
                  <a:lnTo>
                    <a:pt x="123660" y="812800"/>
                  </a:lnTo>
                  <a:cubicBezTo>
                    <a:pt x="55364" y="812800"/>
                    <a:pt x="0" y="757436"/>
                    <a:pt x="0" y="689140"/>
                  </a:cubicBezTo>
                  <a:lnTo>
                    <a:pt x="0" y="123660"/>
                  </a:lnTo>
                  <a:cubicBezTo>
                    <a:pt x="0" y="55364"/>
                    <a:pt x="55364" y="0"/>
                    <a:pt x="123660" y="0"/>
                  </a:cubicBezTo>
                  <a:close/>
                </a:path>
              </a:pathLst>
            </a:custGeom>
            <a:solidFill>
              <a:srgbClr val="1A1918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027506" y="5336198"/>
            <a:ext cx="3192944" cy="3192944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3660" y="0"/>
                  </a:moveTo>
                  <a:lnTo>
                    <a:pt x="689140" y="0"/>
                  </a:lnTo>
                  <a:cubicBezTo>
                    <a:pt x="757436" y="0"/>
                    <a:pt x="812800" y="55364"/>
                    <a:pt x="812800" y="123660"/>
                  </a:cubicBezTo>
                  <a:lnTo>
                    <a:pt x="812800" y="689140"/>
                  </a:lnTo>
                  <a:cubicBezTo>
                    <a:pt x="812800" y="757436"/>
                    <a:pt x="757436" y="812800"/>
                    <a:pt x="689140" y="812800"/>
                  </a:cubicBezTo>
                  <a:lnTo>
                    <a:pt x="123660" y="812800"/>
                  </a:lnTo>
                  <a:cubicBezTo>
                    <a:pt x="55364" y="812800"/>
                    <a:pt x="0" y="757436"/>
                    <a:pt x="0" y="689140"/>
                  </a:cubicBezTo>
                  <a:lnTo>
                    <a:pt x="0" y="123660"/>
                  </a:lnTo>
                  <a:cubicBezTo>
                    <a:pt x="0" y="55364"/>
                    <a:pt x="55364" y="0"/>
                    <a:pt x="123660" y="0"/>
                  </a:cubicBezTo>
                  <a:close/>
                </a:path>
              </a:pathLst>
            </a:custGeom>
            <a:solidFill>
              <a:srgbClr val="4B512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 flipH="1">
            <a:off x="11274496" y="5583189"/>
            <a:ext cx="2698964" cy="2698964"/>
          </a:xfrm>
          <a:custGeom>
            <a:avLst/>
            <a:gdLst/>
            <a:ahLst/>
            <a:cxnLst/>
            <a:rect l="l" t="t" r="r" b="b"/>
            <a:pathLst>
              <a:path w="2698964" h="2698964">
                <a:moveTo>
                  <a:pt x="2698964" y="0"/>
                </a:moveTo>
                <a:lnTo>
                  <a:pt x="0" y="0"/>
                </a:lnTo>
                <a:lnTo>
                  <a:pt x="0" y="2698964"/>
                </a:lnTo>
                <a:lnTo>
                  <a:pt x="2698964" y="2698964"/>
                </a:lnTo>
                <a:lnTo>
                  <a:pt x="269896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14658638" y="3892126"/>
            <a:ext cx="3192944" cy="3192944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3660" y="0"/>
                  </a:moveTo>
                  <a:lnTo>
                    <a:pt x="689140" y="0"/>
                  </a:lnTo>
                  <a:cubicBezTo>
                    <a:pt x="757436" y="0"/>
                    <a:pt x="812800" y="55364"/>
                    <a:pt x="812800" y="123660"/>
                  </a:cubicBezTo>
                  <a:lnTo>
                    <a:pt x="812800" y="689140"/>
                  </a:lnTo>
                  <a:cubicBezTo>
                    <a:pt x="812800" y="757436"/>
                    <a:pt x="757436" y="812800"/>
                    <a:pt x="689140" y="812800"/>
                  </a:cubicBezTo>
                  <a:lnTo>
                    <a:pt x="123660" y="812800"/>
                  </a:lnTo>
                  <a:cubicBezTo>
                    <a:pt x="55364" y="812800"/>
                    <a:pt x="0" y="757436"/>
                    <a:pt x="0" y="689140"/>
                  </a:cubicBezTo>
                  <a:lnTo>
                    <a:pt x="0" y="123660"/>
                  </a:lnTo>
                  <a:cubicBezTo>
                    <a:pt x="0" y="55364"/>
                    <a:pt x="55364" y="0"/>
                    <a:pt x="123660" y="0"/>
                  </a:cubicBezTo>
                  <a:close/>
                </a:path>
              </a:pathLst>
            </a:custGeom>
            <a:solidFill>
              <a:srgbClr val="1A1918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4506238" y="3739726"/>
            <a:ext cx="3192944" cy="3192944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3660" y="0"/>
                  </a:moveTo>
                  <a:lnTo>
                    <a:pt x="689140" y="0"/>
                  </a:lnTo>
                  <a:cubicBezTo>
                    <a:pt x="757436" y="0"/>
                    <a:pt x="812800" y="55364"/>
                    <a:pt x="812800" y="123660"/>
                  </a:cubicBezTo>
                  <a:lnTo>
                    <a:pt x="812800" y="689140"/>
                  </a:lnTo>
                  <a:cubicBezTo>
                    <a:pt x="812800" y="757436"/>
                    <a:pt x="757436" y="812800"/>
                    <a:pt x="689140" y="812800"/>
                  </a:cubicBezTo>
                  <a:lnTo>
                    <a:pt x="123660" y="812800"/>
                  </a:lnTo>
                  <a:cubicBezTo>
                    <a:pt x="55364" y="812800"/>
                    <a:pt x="0" y="757436"/>
                    <a:pt x="0" y="689140"/>
                  </a:cubicBezTo>
                  <a:lnTo>
                    <a:pt x="0" y="123660"/>
                  </a:lnTo>
                  <a:cubicBezTo>
                    <a:pt x="0" y="55364"/>
                    <a:pt x="55364" y="0"/>
                    <a:pt x="123660" y="0"/>
                  </a:cubicBezTo>
                  <a:close/>
                </a:path>
              </a:pathLst>
            </a:custGeom>
            <a:solidFill>
              <a:srgbClr val="4B512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sp>
        <p:nvSpPr>
          <p:cNvPr id="40" name="Freeform 40" descr="Swimming Icon"/>
          <p:cNvSpPr/>
          <p:nvPr/>
        </p:nvSpPr>
        <p:spPr>
          <a:xfrm>
            <a:off x="14696310" y="4506422"/>
            <a:ext cx="2812800" cy="1659552"/>
          </a:xfrm>
          <a:custGeom>
            <a:avLst/>
            <a:gdLst/>
            <a:ahLst/>
            <a:cxnLst/>
            <a:rect l="l" t="t" r="r" b="b"/>
            <a:pathLst>
              <a:path w="2812800" h="1659552">
                <a:moveTo>
                  <a:pt x="0" y="0"/>
                </a:moveTo>
                <a:lnTo>
                  <a:pt x="2812800" y="0"/>
                </a:lnTo>
                <a:lnTo>
                  <a:pt x="2812800" y="1659553"/>
                </a:lnTo>
                <a:lnTo>
                  <a:pt x="0" y="16595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7858085" y="9722786"/>
            <a:ext cx="18758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4B512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66263" y="683820"/>
            <a:ext cx="15642022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b="1" spc="250">
                <a:solidFill>
                  <a:srgbClr val="757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TRAILS FACILLITATE COMMUNITY ENGAGEMENT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41584" y="1568214"/>
            <a:ext cx="16230600" cy="1288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19"/>
              </a:lnSpc>
            </a:pPr>
            <a:r>
              <a:rPr lang="en-US" sz="4031" spc="20">
                <a:solidFill>
                  <a:srgbClr val="7570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Understand evolving perceptions of Waikanae River Trails and assist the GWRC in maintaining this shared space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399117" y="9092809"/>
            <a:ext cx="464306" cy="389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7"/>
              </a:lnSpc>
              <a:spcBef>
                <a:spcPct val="0"/>
              </a:spcBef>
            </a:pPr>
            <a:r>
              <a:rPr lang="en-US" sz="2298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[4]</a:t>
            </a:r>
          </a:p>
        </p:txBody>
      </p:sp>
      <p:sp>
        <p:nvSpPr>
          <p:cNvPr id="4" name="AutoShape 4"/>
          <p:cNvSpPr/>
          <p:nvPr/>
        </p:nvSpPr>
        <p:spPr>
          <a:xfrm>
            <a:off x="1028700" y="1028700"/>
            <a:ext cx="16230600" cy="64082"/>
          </a:xfrm>
          <a:prstGeom prst="rect">
            <a:avLst/>
          </a:prstGeom>
          <a:solidFill>
            <a:srgbClr val="757060"/>
          </a:solidFill>
        </p:spPr>
      </p:sp>
      <p:sp>
        <p:nvSpPr>
          <p:cNvPr id="5" name="TextBox 5"/>
          <p:cNvSpPr txBox="1"/>
          <p:nvPr/>
        </p:nvSpPr>
        <p:spPr>
          <a:xfrm>
            <a:off x="17853114" y="9722786"/>
            <a:ext cx="19752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75706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3361176"/>
            <a:ext cx="16230600" cy="6120931"/>
          </a:xfrm>
          <a:custGeom>
            <a:avLst/>
            <a:gdLst/>
            <a:ahLst/>
            <a:cxnLst/>
            <a:rect l="l" t="t" r="r" b="b"/>
            <a:pathLst>
              <a:path w="16230600" h="6120931">
                <a:moveTo>
                  <a:pt x="0" y="0"/>
                </a:moveTo>
                <a:lnTo>
                  <a:pt x="16230600" y="0"/>
                </a:lnTo>
                <a:lnTo>
                  <a:pt x="16230600" y="6120931"/>
                </a:lnTo>
                <a:lnTo>
                  <a:pt x="0" y="6120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3745" b="-2540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24031" y="264250"/>
            <a:ext cx="8795624" cy="9758501"/>
            <a:chOff x="0" y="0"/>
            <a:chExt cx="5510530" cy="6113780"/>
          </a:xfrm>
        </p:grpSpPr>
        <p:sp>
          <p:nvSpPr>
            <p:cNvPr id="3" name="Freeform 3"/>
            <p:cNvSpPr/>
            <p:nvPr/>
          </p:nvSpPr>
          <p:spPr>
            <a:xfrm>
              <a:off x="45720" y="49530"/>
              <a:ext cx="5420360" cy="6014720"/>
            </a:xfrm>
            <a:custGeom>
              <a:avLst/>
              <a:gdLst/>
              <a:ahLst/>
              <a:cxnLst/>
              <a:rect l="l" t="t" r="r" b="b"/>
              <a:pathLst>
                <a:path w="5420360" h="6014720">
                  <a:moveTo>
                    <a:pt x="5148580" y="3408680"/>
                  </a:moveTo>
                  <a:lnTo>
                    <a:pt x="5149850" y="3406140"/>
                  </a:lnTo>
                  <a:cubicBezTo>
                    <a:pt x="5322570" y="3082290"/>
                    <a:pt x="5420360" y="2711450"/>
                    <a:pt x="5420360" y="2319020"/>
                  </a:cubicBezTo>
                  <a:cubicBezTo>
                    <a:pt x="5420360" y="1038860"/>
                    <a:pt x="4381500" y="0"/>
                    <a:pt x="3101340" y="0"/>
                  </a:cubicBezTo>
                  <a:cubicBezTo>
                    <a:pt x="2259330" y="0"/>
                    <a:pt x="1521460" y="449580"/>
                    <a:pt x="1115060" y="1121410"/>
                  </a:cubicBezTo>
                  <a:cubicBezTo>
                    <a:pt x="1094740" y="1155700"/>
                    <a:pt x="1075690" y="1188720"/>
                    <a:pt x="1056640" y="1224280"/>
                  </a:cubicBezTo>
                  <a:lnTo>
                    <a:pt x="328930" y="2503170"/>
                  </a:lnTo>
                  <a:cubicBezTo>
                    <a:pt x="308610" y="2536190"/>
                    <a:pt x="290830" y="2569210"/>
                    <a:pt x="271780" y="2603500"/>
                  </a:cubicBezTo>
                  <a:lnTo>
                    <a:pt x="271780" y="2604770"/>
                  </a:lnTo>
                  <a:cubicBezTo>
                    <a:pt x="97790" y="2929890"/>
                    <a:pt x="0" y="3300730"/>
                    <a:pt x="0" y="3695700"/>
                  </a:cubicBezTo>
                  <a:cubicBezTo>
                    <a:pt x="0" y="4975860"/>
                    <a:pt x="1038860" y="6014720"/>
                    <a:pt x="2319020" y="6014720"/>
                  </a:cubicBezTo>
                  <a:cubicBezTo>
                    <a:pt x="3243580" y="6014720"/>
                    <a:pt x="4042410" y="5472430"/>
                    <a:pt x="4414520" y="4688840"/>
                  </a:cubicBezTo>
                  <a:lnTo>
                    <a:pt x="5077460" y="3533140"/>
                  </a:lnTo>
                  <a:cubicBezTo>
                    <a:pt x="5101590" y="3492500"/>
                    <a:pt x="5125720" y="3450590"/>
                    <a:pt x="5148580" y="3408680"/>
                  </a:cubicBezTo>
                  <a:close/>
                </a:path>
              </a:pathLst>
            </a:custGeom>
            <a:blipFill>
              <a:blip r:embed="rId2"/>
              <a:stretch>
                <a:fillRect l="-23976" r="-2397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1599938"/>
            <a:ext cx="9489574" cy="1920034"/>
            <a:chOff x="0" y="0"/>
            <a:chExt cx="2332117" cy="47185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32117" cy="471859"/>
            </a:xfrm>
            <a:custGeom>
              <a:avLst/>
              <a:gdLst/>
              <a:ahLst/>
              <a:cxnLst/>
              <a:rect l="l" t="t" r="r" b="b"/>
              <a:pathLst>
                <a:path w="2332117" h="471859">
                  <a:moveTo>
                    <a:pt x="25291" y="0"/>
                  </a:moveTo>
                  <a:lnTo>
                    <a:pt x="2306826" y="0"/>
                  </a:lnTo>
                  <a:cubicBezTo>
                    <a:pt x="2320794" y="0"/>
                    <a:pt x="2332117" y="11323"/>
                    <a:pt x="2332117" y="25291"/>
                  </a:cubicBezTo>
                  <a:lnTo>
                    <a:pt x="2332117" y="446568"/>
                  </a:lnTo>
                  <a:cubicBezTo>
                    <a:pt x="2332117" y="453276"/>
                    <a:pt x="2329453" y="459709"/>
                    <a:pt x="2324710" y="464452"/>
                  </a:cubicBezTo>
                  <a:cubicBezTo>
                    <a:pt x="2319967" y="469195"/>
                    <a:pt x="2313534" y="471859"/>
                    <a:pt x="2306826" y="471859"/>
                  </a:cubicBezTo>
                  <a:lnTo>
                    <a:pt x="25291" y="471859"/>
                  </a:lnTo>
                  <a:cubicBezTo>
                    <a:pt x="11323" y="471859"/>
                    <a:pt x="0" y="460536"/>
                    <a:pt x="0" y="446568"/>
                  </a:cubicBezTo>
                  <a:lnTo>
                    <a:pt x="0" y="25291"/>
                  </a:lnTo>
                  <a:cubicBezTo>
                    <a:pt x="0" y="11323"/>
                    <a:pt x="11323" y="0"/>
                    <a:pt x="2529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2332117" cy="548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4183483"/>
            <a:ext cx="9489574" cy="1920034"/>
            <a:chOff x="0" y="0"/>
            <a:chExt cx="2332117" cy="4718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117" cy="471859"/>
            </a:xfrm>
            <a:custGeom>
              <a:avLst/>
              <a:gdLst/>
              <a:ahLst/>
              <a:cxnLst/>
              <a:rect l="l" t="t" r="r" b="b"/>
              <a:pathLst>
                <a:path w="2332117" h="471859">
                  <a:moveTo>
                    <a:pt x="25291" y="0"/>
                  </a:moveTo>
                  <a:lnTo>
                    <a:pt x="2306826" y="0"/>
                  </a:lnTo>
                  <a:cubicBezTo>
                    <a:pt x="2320794" y="0"/>
                    <a:pt x="2332117" y="11323"/>
                    <a:pt x="2332117" y="25291"/>
                  </a:cubicBezTo>
                  <a:lnTo>
                    <a:pt x="2332117" y="446568"/>
                  </a:lnTo>
                  <a:cubicBezTo>
                    <a:pt x="2332117" y="453276"/>
                    <a:pt x="2329453" y="459709"/>
                    <a:pt x="2324710" y="464452"/>
                  </a:cubicBezTo>
                  <a:cubicBezTo>
                    <a:pt x="2319967" y="469195"/>
                    <a:pt x="2313534" y="471859"/>
                    <a:pt x="2306826" y="471859"/>
                  </a:cubicBezTo>
                  <a:lnTo>
                    <a:pt x="25291" y="471859"/>
                  </a:lnTo>
                  <a:cubicBezTo>
                    <a:pt x="11323" y="471859"/>
                    <a:pt x="0" y="460536"/>
                    <a:pt x="0" y="446568"/>
                  </a:cubicBezTo>
                  <a:lnTo>
                    <a:pt x="0" y="25291"/>
                  </a:lnTo>
                  <a:cubicBezTo>
                    <a:pt x="0" y="11323"/>
                    <a:pt x="11323" y="0"/>
                    <a:pt x="2529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2332117" cy="548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42099" y="6767028"/>
            <a:ext cx="9376176" cy="1920034"/>
            <a:chOff x="0" y="0"/>
            <a:chExt cx="2304249" cy="4718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04249" cy="471859"/>
            </a:xfrm>
            <a:custGeom>
              <a:avLst/>
              <a:gdLst/>
              <a:ahLst/>
              <a:cxnLst/>
              <a:rect l="l" t="t" r="r" b="b"/>
              <a:pathLst>
                <a:path w="2304249" h="471859">
                  <a:moveTo>
                    <a:pt x="25597" y="0"/>
                  </a:moveTo>
                  <a:lnTo>
                    <a:pt x="2278652" y="0"/>
                  </a:lnTo>
                  <a:cubicBezTo>
                    <a:pt x="2292789" y="0"/>
                    <a:pt x="2304249" y="11460"/>
                    <a:pt x="2304249" y="25597"/>
                  </a:cubicBezTo>
                  <a:lnTo>
                    <a:pt x="2304249" y="446263"/>
                  </a:lnTo>
                  <a:cubicBezTo>
                    <a:pt x="2304249" y="460399"/>
                    <a:pt x="2292789" y="471859"/>
                    <a:pt x="2278652" y="471859"/>
                  </a:cubicBezTo>
                  <a:lnTo>
                    <a:pt x="25597" y="471859"/>
                  </a:lnTo>
                  <a:cubicBezTo>
                    <a:pt x="11460" y="471859"/>
                    <a:pt x="0" y="460399"/>
                    <a:pt x="0" y="446263"/>
                  </a:cubicBezTo>
                  <a:lnTo>
                    <a:pt x="0" y="25597"/>
                  </a:lnTo>
                  <a:cubicBezTo>
                    <a:pt x="0" y="11460"/>
                    <a:pt x="11460" y="0"/>
                    <a:pt x="2559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2304249" cy="548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51051" y="2097881"/>
            <a:ext cx="1349913" cy="956751"/>
          </a:xfrm>
          <a:custGeom>
            <a:avLst/>
            <a:gdLst/>
            <a:ahLst/>
            <a:cxnLst/>
            <a:rect l="l" t="t" r="r" b="b"/>
            <a:pathLst>
              <a:path w="1349913" h="956751">
                <a:moveTo>
                  <a:pt x="0" y="0"/>
                </a:moveTo>
                <a:lnTo>
                  <a:pt x="1349913" y="0"/>
                </a:lnTo>
                <a:lnTo>
                  <a:pt x="1349913" y="956751"/>
                </a:lnTo>
                <a:lnTo>
                  <a:pt x="0" y="956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79836" y="4723379"/>
            <a:ext cx="1421128" cy="840242"/>
          </a:xfrm>
          <a:custGeom>
            <a:avLst/>
            <a:gdLst/>
            <a:ahLst/>
            <a:cxnLst/>
            <a:rect l="l" t="t" r="r" b="b"/>
            <a:pathLst>
              <a:path w="1421128" h="840242">
                <a:moveTo>
                  <a:pt x="0" y="0"/>
                </a:moveTo>
                <a:lnTo>
                  <a:pt x="1421128" y="0"/>
                </a:lnTo>
                <a:lnTo>
                  <a:pt x="1421128" y="840242"/>
                </a:lnTo>
                <a:lnTo>
                  <a:pt x="0" y="8402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35018" y="7138298"/>
            <a:ext cx="1181978" cy="1181978"/>
          </a:xfrm>
          <a:custGeom>
            <a:avLst/>
            <a:gdLst/>
            <a:ahLst/>
            <a:cxnLst/>
            <a:rect l="l" t="t" r="r" b="b"/>
            <a:pathLst>
              <a:path w="1181978" h="1181978">
                <a:moveTo>
                  <a:pt x="0" y="0"/>
                </a:moveTo>
                <a:lnTo>
                  <a:pt x="1181979" y="0"/>
                </a:lnTo>
                <a:lnTo>
                  <a:pt x="1181979" y="1181979"/>
                </a:lnTo>
                <a:lnTo>
                  <a:pt x="0" y="11819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605410" y="2050256"/>
            <a:ext cx="7690894" cy="971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54"/>
              </a:lnSpc>
            </a:pPr>
            <a:r>
              <a:rPr lang="en-US" sz="2824">
                <a:solidFill>
                  <a:srgbClr val="7570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Observe and understand community interactions with the trails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00964" y="4633801"/>
            <a:ext cx="6824840" cy="971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54"/>
              </a:lnSpc>
            </a:pPr>
            <a:r>
              <a:rPr lang="en-US" sz="2824">
                <a:solidFill>
                  <a:srgbClr val="7570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Evaluate user perceptions of the trail system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605410" y="7219589"/>
            <a:ext cx="7120393" cy="971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54"/>
              </a:lnSpc>
            </a:pPr>
            <a:r>
              <a:rPr lang="en-US" sz="2824">
                <a:solidFill>
                  <a:srgbClr val="7570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Identify strategies to enhance user experience and trail conditions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061651" y="9210675"/>
            <a:ext cx="372864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[5]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856359" y="9722786"/>
            <a:ext cx="191036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75706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5970" y="547070"/>
            <a:ext cx="17066768" cy="1920034"/>
            <a:chOff x="0" y="0"/>
            <a:chExt cx="4194256" cy="4718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94256" cy="471859"/>
            </a:xfrm>
            <a:custGeom>
              <a:avLst/>
              <a:gdLst/>
              <a:ahLst/>
              <a:cxnLst/>
              <a:rect l="l" t="t" r="r" b="b"/>
              <a:pathLst>
                <a:path w="4194256" h="471859">
                  <a:moveTo>
                    <a:pt x="14062" y="0"/>
                  </a:moveTo>
                  <a:lnTo>
                    <a:pt x="4180194" y="0"/>
                  </a:lnTo>
                  <a:cubicBezTo>
                    <a:pt x="4187960" y="0"/>
                    <a:pt x="4194256" y="6296"/>
                    <a:pt x="4194256" y="14062"/>
                  </a:cubicBezTo>
                  <a:lnTo>
                    <a:pt x="4194256" y="457797"/>
                  </a:lnTo>
                  <a:cubicBezTo>
                    <a:pt x="4194256" y="465563"/>
                    <a:pt x="4187960" y="471859"/>
                    <a:pt x="4180194" y="471859"/>
                  </a:cubicBezTo>
                  <a:lnTo>
                    <a:pt x="14062" y="471859"/>
                  </a:lnTo>
                  <a:cubicBezTo>
                    <a:pt x="6296" y="471859"/>
                    <a:pt x="0" y="465563"/>
                    <a:pt x="0" y="457797"/>
                  </a:cubicBezTo>
                  <a:lnTo>
                    <a:pt x="0" y="14062"/>
                  </a:lnTo>
                  <a:cubicBezTo>
                    <a:pt x="0" y="6296"/>
                    <a:pt x="6296" y="0"/>
                    <a:pt x="1406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194256" cy="548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58321" y="1045014"/>
            <a:ext cx="1349913" cy="956751"/>
          </a:xfrm>
          <a:custGeom>
            <a:avLst/>
            <a:gdLst/>
            <a:ahLst/>
            <a:cxnLst/>
            <a:rect l="l" t="t" r="r" b="b"/>
            <a:pathLst>
              <a:path w="1349913" h="956751">
                <a:moveTo>
                  <a:pt x="0" y="0"/>
                </a:moveTo>
                <a:lnTo>
                  <a:pt x="1349913" y="0"/>
                </a:lnTo>
                <a:lnTo>
                  <a:pt x="1349913" y="956750"/>
                </a:lnTo>
                <a:lnTo>
                  <a:pt x="0" y="956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31503" y="4690053"/>
            <a:ext cx="20330470" cy="5596947"/>
          </a:xfrm>
          <a:custGeom>
            <a:avLst/>
            <a:gdLst/>
            <a:ahLst/>
            <a:cxnLst/>
            <a:rect l="l" t="t" r="r" b="b"/>
            <a:pathLst>
              <a:path w="20330470" h="5596947">
                <a:moveTo>
                  <a:pt x="0" y="0"/>
                </a:moveTo>
                <a:lnTo>
                  <a:pt x="20330470" y="0"/>
                </a:lnTo>
                <a:lnTo>
                  <a:pt x="20330470" y="5596947"/>
                </a:lnTo>
                <a:lnTo>
                  <a:pt x="0" y="5596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985" b="-852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8081" y="6190406"/>
            <a:ext cx="362942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300">
                <a:solidFill>
                  <a:srgbClr val="4B512F"/>
                </a:solidFill>
                <a:latin typeface="Public Sans"/>
                <a:ea typeface="Public Sans"/>
                <a:cs typeface="Public Sans"/>
                <a:sym typeface="Public Sans"/>
              </a:rPr>
              <a:t>[6]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848918" y="9722786"/>
            <a:ext cx="20591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EFEEE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33277" y="3011559"/>
            <a:ext cx="7367687" cy="3058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6" lvl="1" indent="-367028" algn="l">
              <a:lnSpc>
                <a:spcPts val="6391"/>
              </a:lnSpc>
              <a:buFont typeface="Arial"/>
              <a:buChar char="•"/>
            </a:pPr>
            <a:r>
              <a:rPr lang="en-US" sz="3399">
                <a:solidFill>
                  <a:srgbClr val="7570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Participant observations </a:t>
            </a:r>
          </a:p>
          <a:p>
            <a:pPr marL="734056" lvl="1" indent="-367028" algn="l">
              <a:lnSpc>
                <a:spcPts val="6391"/>
              </a:lnSpc>
              <a:buFont typeface="Arial"/>
              <a:buChar char="•"/>
            </a:pPr>
            <a:r>
              <a:rPr lang="en-US" sz="3399">
                <a:solidFill>
                  <a:srgbClr val="7570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Photographic documentation</a:t>
            </a:r>
          </a:p>
          <a:p>
            <a:pPr marL="734056" lvl="1" indent="-367028" algn="l">
              <a:lnSpc>
                <a:spcPts val="6391"/>
              </a:lnSpc>
              <a:buFont typeface="Arial"/>
              <a:buChar char="•"/>
            </a:pPr>
            <a:r>
              <a:rPr lang="en-US" sz="3399">
                <a:solidFill>
                  <a:srgbClr val="7570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Semi structured expert interviews</a:t>
            </a:r>
          </a:p>
          <a:p>
            <a:pPr marL="0" lvl="0" indent="0" algn="l">
              <a:lnSpc>
                <a:spcPts val="4759"/>
              </a:lnSpc>
            </a:pPr>
            <a:endParaRPr lang="en-US" sz="3399">
              <a:solidFill>
                <a:srgbClr val="75706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12680" y="1141319"/>
            <a:ext cx="15490058" cy="655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54"/>
              </a:lnSpc>
            </a:pPr>
            <a:r>
              <a:rPr lang="en-US" sz="3824" b="1">
                <a:solidFill>
                  <a:srgbClr val="757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Observe and understand community interactions with the trails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875" y="6978760"/>
            <a:ext cx="18264761" cy="4302024"/>
          </a:xfrm>
          <a:custGeom>
            <a:avLst/>
            <a:gdLst/>
            <a:ahLst/>
            <a:cxnLst/>
            <a:rect l="l" t="t" r="r" b="b"/>
            <a:pathLst>
              <a:path w="18264761" h="4302024">
                <a:moveTo>
                  <a:pt x="0" y="0"/>
                </a:moveTo>
                <a:lnTo>
                  <a:pt x="18264760" y="0"/>
                </a:lnTo>
                <a:lnTo>
                  <a:pt x="18264760" y="4302024"/>
                </a:lnTo>
                <a:lnTo>
                  <a:pt x="0" y="4302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4894" r="-3466" b="-3474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871480" y="9722786"/>
            <a:ext cx="160794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EFEEE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7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35970" y="547070"/>
            <a:ext cx="17066768" cy="1920034"/>
            <a:chOff x="0" y="0"/>
            <a:chExt cx="22755691" cy="2560045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2755691" cy="2560045"/>
              <a:chOff x="0" y="0"/>
              <a:chExt cx="4194256" cy="47185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194256" cy="471859"/>
              </a:xfrm>
              <a:custGeom>
                <a:avLst/>
                <a:gdLst/>
                <a:ahLst/>
                <a:cxnLst/>
                <a:rect l="l" t="t" r="r" b="b"/>
                <a:pathLst>
                  <a:path w="4194256" h="471859">
                    <a:moveTo>
                      <a:pt x="14062" y="0"/>
                    </a:moveTo>
                    <a:lnTo>
                      <a:pt x="4180194" y="0"/>
                    </a:lnTo>
                    <a:cubicBezTo>
                      <a:pt x="4187960" y="0"/>
                      <a:pt x="4194256" y="6296"/>
                      <a:pt x="4194256" y="14062"/>
                    </a:cubicBezTo>
                    <a:lnTo>
                      <a:pt x="4194256" y="457797"/>
                    </a:lnTo>
                    <a:cubicBezTo>
                      <a:pt x="4194256" y="465563"/>
                      <a:pt x="4187960" y="471859"/>
                      <a:pt x="4180194" y="471859"/>
                    </a:cubicBezTo>
                    <a:lnTo>
                      <a:pt x="14062" y="471859"/>
                    </a:lnTo>
                    <a:cubicBezTo>
                      <a:pt x="6296" y="471859"/>
                      <a:pt x="0" y="465563"/>
                      <a:pt x="0" y="457797"/>
                    </a:cubicBezTo>
                    <a:lnTo>
                      <a:pt x="0" y="14062"/>
                    </a:lnTo>
                    <a:cubicBezTo>
                      <a:pt x="0" y="6296"/>
                      <a:pt x="6296" y="0"/>
                      <a:pt x="1406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76200"/>
                <a:ext cx="4194256" cy="5480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5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3721421" y="817732"/>
              <a:ext cx="15245239" cy="848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354"/>
                </a:lnSpc>
              </a:pPr>
              <a:r>
                <a:rPr lang="en-US" sz="3824" b="1">
                  <a:solidFill>
                    <a:srgbClr val="757060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Evaluate user perceptions of the trail system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983910" y="719861"/>
              <a:ext cx="1894838" cy="1120323"/>
            </a:xfrm>
            <a:custGeom>
              <a:avLst/>
              <a:gdLst/>
              <a:ahLst/>
              <a:cxnLst/>
              <a:rect l="l" t="t" r="r" b="b"/>
              <a:pathLst>
                <a:path w="1894838" h="1120323">
                  <a:moveTo>
                    <a:pt x="0" y="0"/>
                  </a:moveTo>
                  <a:lnTo>
                    <a:pt x="1894838" y="0"/>
                  </a:lnTo>
                  <a:lnTo>
                    <a:pt x="1894838" y="1120323"/>
                  </a:lnTo>
                  <a:lnTo>
                    <a:pt x="0" y="1120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71664" y="7416872"/>
            <a:ext cx="464306" cy="389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7"/>
              </a:lnSpc>
              <a:spcBef>
                <a:spcPct val="0"/>
              </a:spcBef>
            </a:pPr>
            <a:r>
              <a:rPr lang="en-US" sz="2298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[7]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33277" y="3011559"/>
            <a:ext cx="7498470" cy="1544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6" lvl="1" indent="-367028" algn="l">
              <a:lnSpc>
                <a:spcPts val="6391"/>
              </a:lnSpc>
              <a:buFont typeface="Arial"/>
              <a:buChar char="•"/>
            </a:pPr>
            <a:r>
              <a:rPr lang="en-US" sz="3399">
                <a:solidFill>
                  <a:srgbClr val="7570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On-site surveys</a:t>
            </a:r>
          </a:p>
          <a:p>
            <a:pPr marL="734056" lvl="1" indent="-367028" algn="l">
              <a:lnSpc>
                <a:spcPts val="6391"/>
              </a:lnSpc>
              <a:buFont typeface="Arial"/>
              <a:buChar char="•"/>
            </a:pPr>
            <a:r>
              <a:rPr lang="en-US" sz="3399">
                <a:solidFill>
                  <a:srgbClr val="7570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Online survey links posted at trails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356612" y="2944517"/>
            <a:ext cx="3519778" cy="3727720"/>
          </a:xfrm>
          <a:custGeom>
            <a:avLst/>
            <a:gdLst/>
            <a:ahLst/>
            <a:cxnLst/>
            <a:rect l="l" t="t" r="r" b="b"/>
            <a:pathLst>
              <a:path w="3519778" h="3727720">
                <a:moveTo>
                  <a:pt x="0" y="0"/>
                </a:moveTo>
                <a:lnTo>
                  <a:pt x="3519778" y="0"/>
                </a:lnTo>
                <a:lnTo>
                  <a:pt x="3519778" y="3727720"/>
                </a:lnTo>
                <a:lnTo>
                  <a:pt x="0" y="3727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786" t="-10977" r="-4930"/>
            </a:stretch>
          </a:blipFill>
          <a:ln cap="sq">
            <a:noFill/>
            <a:prstDash val="solid"/>
            <a:miter/>
          </a:ln>
        </p:spPr>
      </p:sp>
      <p:sp>
        <p:nvSpPr>
          <p:cNvPr id="13" name="TextBox 13"/>
          <p:cNvSpPr txBox="1"/>
          <p:nvPr/>
        </p:nvSpPr>
        <p:spPr>
          <a:xfrm>
            <a:off x="17106389" y="2896892"/>
            <a:ext cx="596349" cy="389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7"/>
              </a:lnSpc>
              <a:spcBef>
                <a:spcPct val="0"/>
              </a:spcBef>
            </a:pPr>
            <a:r>
              <a:rPr lang="en-US" sz="2298">
                <a:solidFill>
                  <a:srgbClr val="737373"/>
                </a:solidFill>
                <a:latin typeface="Canva Sans"/>
                <a:ea typeface="Canva Sans"/>
                <a:cs typeface="Canva Sans"/>
                <a:sym typeface="Canva Sans"/>
              </a:rPr>
              <a:t>[10]</a:t>
            </a:r>
          </a:p>
        </p:txBody>
      </p:sp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2914" y="6063628"/>
            <a:ext cx="19689050" cy="4519704"/>
          </a:xfrm>
          <a:custGeom>
            <a:avLst/>
            <a:gdLst/>
            <a:ahLst/>
            <a:cxnLst/>
            <a:rect l="l" t="t" r="r" b="b"/>
            <a:pathLst>
              <a:path w="19689050" h="4519704">
                <a:moveTo>
                  <a:pt x="0" y="0"/>
                </a:moveTo>
                <a:lnTo>
                  <a:pt x="19689049" y="0"/>
                </a:lnTo>
                <a:lnTo>
                  <a:pt x="19689049" y="4519704"/>
                </a:lnTo>
                <a:lnTo>
                  <a:pt x="0" y="45197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130" r="-24" b="-10309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854662" y="9722786"/>
            <a:ext cx="19442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EFEEE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35970" y="510354"/>
            <a:ext cx="17066768" cy="1993467"/>
            <a:chOff x="0" y="0"/>
            <a:chExt cx="4194256" cy="4899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94256" cy="489906"/>
            </a:xfrm>
            <a:custGeom>
              <a:avLst/>
              <a:gdLst/>
              <a:ahLst/>
              <a:cxnLst/>
              <a:rect l="l" t="t" r="r" b="b"/>
              <a:pathLst>
                <a:path w="4194256" h="489906">
                  <a:moveTo>
                    <a:pt x="14062" y="0"/>
                  </a:moveTo>
                  <a:lnTo>
                    <a:pt x="4180194" y="0"/>
                  </a:lnTo>
                  <a:cubicBezTo>
                    <a:pt x="4187960" y="0"/>
                    <a:pt x="4194256" y="6296"/>
                    <a:pt x="4194256" y="14062"/>
                  </a:cubicBezTo>
                  <a:lnTo>
                    <a:pt x="4194256" y="475843"/>
                  </a:lnTo>
                  <a:cubicBezTo>
                    <a:pt x="4194256" y="483610"/>
                    <a:pt x="4187960" y="489906"/>
                    <a:pt x="4180194" y="489906"/>
                  </a:cubicBezTo>
                  <a:lnTo>
                    <a:pt x="14062" y="489906"/>
                  </a:lnTo>
                  <a:cubicBezTo>
                    <a:pt x="6296" y="489906"/>
                    <a:pt x="0" y="483610"/>
                    <a:pt x="0" y="475843"/>
                  </a:cubicBezTo>
                  <a:lnTo>
                    <a:pt x="0" y="14062"/>
                  </a:lnTo>
                  <a:cubicBezTo>
                    <a:pt x="0" y="6296"/>
                    <a:pt x="6296" y="0"/>
                    <a:pt x="1406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4194256" cy="566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142929" y="916098"/>
            <a:ext cx="1181978" cy="1181978"/>
          </a:xfrm>
          <a:custGeom>
            <a:avLst/>
            <a:gdLst/>
            <a:ahLst/>
            <a:cxnLst/>
            <a:rect l="l" t="t" r="r" b="b"/>
            <a:pathLst>
              <a:path w="1181978" h="1181978">
                <a:moveTo>
                  <a:pt x="0" y="0"/>
                </a:moveTo>
                <a:lnTo>
                  <a:pt x="1181979" y="0"/>
                </a:lnTo>
                <a:lnTo>
                  <a:pt x="1181979" y="1181978"/>
                </a:lnTo>
                <a:lnTo>
                  <a:pt x="0" y="11819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31519" y="1141319"/>
            <a:ext cx="15320358" cy="655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54"/>
              </a:lnSpc>
            </a:pPr>
            <a:r>
              <a:rPr lang="en-US" sz="3824" b="1">
                <a:solidFill>
                  <a:srgbClr val="757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Identify strategies to enhance user experience and trail conditions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214" y="6604649"/>
            <a:ext cx="370284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300">
                <a:solidFill>
                  <a:srgbClr val="4B512F"/>
                </a:solidFill>
                <a:latin typeface="Public Sans"/>
                <a:ea typeface="Public Sans"/>
                <a:cs typeface="Public Sans"/>
                <a:sym typeface="Public Sans"/>
              </a:rPr>
              <a:t>[8]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33277" y="3011559"/>
            <a:ext cx="7498470" cy="1544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6" lvl="1" indent="-367028" algn="l">
              <a:lnSpc>
                <a:spcPts val="6391"/>
              </a:lnSpc>
              <a:buFont typeface="Arial"/>
              <a:buChar char="•"/>
            </a:pPr>
            <a:r>
              <a:rPr lang="en-US" sz="3399">
                <a:solidFill>
                  <a:srgbClr val="7570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Identify thematic frameworks</a:t>
            </a:r>
          </a:p>
          <a:p>
            <a:pPr marL="734056" lvl="1" indent="-367028" algn="l">
              <a:lnSpc>
                <a:spcPts val="6391"/>
              </a:lnSpc>
              <a:buFont typeface="Arial"/>
              <a:buChar char="•"/>
            </a:pPr>
            <a:r>
              <a:rPr lang="en-US" sz="3399">
                <a:solidFill>
                  <a:srgbClr val="7570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Determine user goals</a:t>
            </a:r>
          </a:p>
        </p:txBody>
      </p:sp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Waikanae River Trails</dc:title>
  <cp:revision>2</cp:revision>
  <dcterms:created xsi:type="dcterms:W3CDTF">2006-08-16T00:00:00Z</dcterms:created>
  <dcterms:modified xsi:type="dcterms:W3CDTF">2024-12-15T20:30:38Z</dcterms:modified>
  <dc:identifier>DAGYMGfdFX0</dc:identifier>
</cp:coreProperties>
</file>