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Lst>
  <p:notesMasterIdLst>
    <p:notesMasterId r:id="rId35"/>
  </p:notesMasterIdLst>
  <p:sldIdLst>
    <p:sldId id="256" r:id="rId5"/>
    <p:sldId id="281" r:id="rId6"/>
    <p:sldId id="257" r:id="rId7"/>
    <p:sldId id="298" r:id="rId8"/>
    <p:sldId id="285" r:id="rId9"/>
    <p:sldId id="275" r:id="rId10"/>
    <p:sldId id="283" r:id="rId11"/>
    <p:sldId id="284" r:id="rId12"/>
    <p:sldId id="280" r:id="rId13"/>
    <p:sldId id="272" r:id="rId14"/>
    <p:sldId id="273" r:id="rId15"/>
    <p:sldId id="274" r:id="rId16"/>
    <p:sldId id="266" r:id="rId17"/>
    <p:sldId id="268" r:id="rId18"/>
    <p:sldId id="299" r:id="rId19"/>
    <p:sldId id="270" r:id="rId20"/>
    <p:sldId id="271" r:id="rId21"/>
    <p:sldId id="295" r:id="rId22"/>
    <p:sldId id="267" r:id="rId23"/>
    <p:sldId id="289" r:id="rId24"/>
    <p:sldId id="293" r:id="rId25"/>
    <p:sldId id="292" r:id="rId26"/>
    <p:sldId id="290" r:id="rId27"/>
    <p:sldId id="291" r:id="rId28"/>
    <p:sldId id="294" r:id="rId29"/>
    <p:sldId id="279" r:id="rId30"/>
    <p:sldId id="297" r:id="rId31"/>
    <p:sldId id="277" r:id="rId32"/>
    <p:sldId id="288" r:id="rId33"/>
    <p:sldId id="25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D5E3FF-7224-36E5-9769-31662B0F5811}" v="116" dt="2020-09-14T13:49:24.854"/>
    <p1510:client id="{05AD9337-9983-3138-BDFE-3708625C192E}" v="17" dt="2020-09-27T20:41:34.039"/>
    <p1510:client id="{07887FFC-06C5-FB6D-C031-20577FAEF439}" v="120" dt="2020-09-29T20:37:34.248"/>
    <p1510:client id="{0C194D54-F549-8380-3A25-1B4DBFB05F3E}" v="213" dt="2020-09-29T20:04:13.979"/>
    <p1510:client id="{153E4958-CE07-9C3B-5A82-8F4F88A3EB91}" v="82" dt="2020-09-14T23:11:02.430"/>
    <p1510:client id="{1B516297-0FEE-8F21-2693-E68487A9E9E6}" v="158" dt="2020-10-09T16:13:07.294"/>
    <p1510:client id="{23320DBA-D6CC-0C5B-0DC0-0549D958AA34}" v="2" dt="2020-09-21T16:31:05.244"/>
    <p1510:client id="{23B3621E-5636-B32E-813D-7AF4E7A462F1}" v="31" dt="2020-09-29T15:33:12.158"/>
    <p1510:client id="{26DE0D89-C79E-29AD-5FBE-71C4C01874F8}" v="161" dt="2020-09-15T20:56:05.289"/>
    <p1510:client id="{2E9470FF-8576-6192-9ADD-05F542B6ECA8}" v="2429" dt="2020-10-05T17:19:41.863"/>
    <p1510:client id="{2EFB9CB4-3596-FF4A-4F03-7CCE2D2B6CD7}" v="24" dt="2020-09-21T16:54:33.717"/>
    <p1510:client id="{3605136C-154F-3DB5-DFCC-403007CCA2C1}" v="25" dt="2020-10-06T23:43:12.424"/>
    <p1510:client id="{37FEC81A-D7A2-9159-EB45-7B4FD0EC8D04}" v="46" dt="2020-10-05T22:32:25.994"/>
    <p1510:client id="{3EC4A86B-C9C4-50B5-986B-A6E53FDE9270}" v="12" dt="2020-09-29T05:52:08.663"/>
    <p1510:client id="{40368B79-660E-74E1-9DEA-C849601BD2C7}" v="22" dt="2020-09-22T21:19:25.080"/>
    <p1510:client id="{41D2EB4E-BE36-E06D-1D79-049FDAEADD15}" v="309" dt="2020-09-28T16:20:32.983"/>
    <p1510:client id="{44523EF7-67E5-B470-0471-1E6C4536A2F1}" v="286" dt="2020-10-04T20:18:50.965"/>
    <p1510:client id="{5B9C134F-CD48-9A02-E406-AB910F2916B5}" v="175" dt="2020-09-21T16:52:02.986"/>
    <p1510:client id="{5DF92DF7-90A0-11A5-3978-8807915D3ACA}" v="708" dt="2020-09-28T16:51:05.495"/>
    <p1510:client id="{64C12F8D-3200-221A-1525-FB22F558263C}" v="50" dt="2020-10-08T18:19:11.042"/>
    <p1510:client id="{6622C6DD-6F8A-826C-9E46-DA48344A90F0}" v="3031" dt="2020-10-04T21:59:10.590"/>
    <p1510:client id="{6B4C9FE9-2E43-6D3C-499B-257500E92430}" v="522" dt="2020-09-15T00:22:51.047"/>
    <p1510:client id="{6C4D5442-9BDD-22C0-FEE3-0F48558134CF}" v="71" dt="2020-10-05T23:39:18.600"/>
    <p1510:client id="{733713C4-FDF1-99B6-7BE0-4257FD47DF38}" v="102" dt="2020-10-09T17:35:16.107"/>
    <p1510:client id="{773E6235-8ADC-3D34-5D21-FEB336EB85BF}" v="237" dt="2020-10-04T21:50:36.519"/>
    <p1510:client id="{7A5B98E9-F565-1916-656F-D713DEB5BB27}" v="666" dt="2020-09-21T17:19:49.754"/>
    <p1510:client id="{7C08E8AD-3C9D-75B1-DFF1-0447032664CC}" v="360" dt="2020-10-04T19:49:37.926"/>
    <p1510:client id="{84160916-2BF5-D6D4-6F90-B247B4B73C64}" v="35" dt="2020-10-05T21:07:11.424"/>
    <p1510:client id="{858FDBC5-75A1-04CD-F913-4CB1682F93F1}" v="128" dt="2020-09-21T16:29:45.608"/>
    <p1510:client id="{8A4084E8-24E8-60DD-4D96-C0ACAB44FB64}" v="831" dt="2020-09-15T00:30:29.648"/>
    <p1510:client id="{8D70676B-AB28-9DC3-24CC-2DDEC8B6C65E}" v="174" dt="2020-10-05T23:39:39.419"/>
    <p1510:client id="{926A91BA-4869-D1C6-5767-53B9513B901C}" v="357" dt="2020-10-09T16:05:44.457"/>
    <p1510:client id="{93809A09-F3A4-AE1D-E4F9-AD7E612F634B}" v="3" dt="2020-10-05T18:42:39.162"/>
    <p1510:client id="{95CCFA07-AA5D-E3C5-1EF6-25FEFE57C64D}" v="24" dt="2020-09-29T20:48:13.908"/>
    <p1510:client id="{98A85ED9-38AF-C15F-C3D7-F28D66C3D935}" v="1034" dt="2020-10-05T17:07:58.658"/>
    <p1510:client id="{A4C5FAF1-1DCD-AF28-A00C-9312B6DC165B}" v="16" dt="2020-09-22T17:44:47.341"/>
    <p1510:client id="{A7A48C2F-456B-4355-795F-1304D517B5C5}" v="13" dt="2020-09-27T19:53:35.065"/>
    <p1510:client id="{A926F5FA-3D01-3EB7-363B-B8066EAF6F93}" v="18" dt="2020-10-08T19:21:24.507"/>
    <p1510:client id="{ACC1BF16-5311-2B9F-771E-42AE220283E8}" v="1123" dt="2020-10-05T17:22:25.171"/>
    <p1510:client id="{AEC5AD22-F0F2-D705-790F-211539D3A26D}" v="104" dt="2020-10-05T15:47:17.109"/>
    <p1510:client id="{B3B32AB4-8CCB-BB77-AEEA-3A0D043C47C6}" v="2463" dt="2020-10-04T22:05:02.390"/>
    <p1510:client id="{B82C9A5F-83E4-C7C3-83F9-E671ACB8B5F4}" v="901" dt="2020-09-28T16:47:59.481"/>
    <p1510:client id="{BF2A04A3-F0AA-AC38-8464-A7228946FA7F}" v="281" dt="2020-09-21T16:14:45.608"/>
    <p1510:client id="{BFB04614-76A4-DCD2-8DEC-749B6FABCAD5}" v="1" dt="2020-09-15T14:58:21.530"/>
    <p1510:client id="{C24B6C33-9221-8B6D-7B19-E30B68E6BC38}" v="13" dt="2020-10-09T17:02:42.160"/>
    <p1510:client id="{C52B5462-1823-9F51-C740-6A4A3F6EF7B5}" v="4" dt="2020-10-12T15:28:21.662"/>
    <p1510:client id="{CF5A6F6D-0652-5F07-111A-B29FF5DED3A1}" v="681" dt="2020-10-09T20:45:11.374"/>
    <p1510:client id="{D0D6697C-0051-792D-D152-A7F64D0F88CB}" v="171" dt="2020-09-22T19:48:27.639"/>
    <p1510:client id="{D2515BB4-5CC0-7EE7-DD32-8BDA2BEF98FF}" v="892" dt="2020-10-09T20:44:58.770"/>
    <p1510:client id="{D590CA87-CFE5-151B-C392-3D905915F626}" v="1008" dt="2020-09-21T16:34:00.130"/>
    <p1510:client id="{DB74B8CB-DDE4-61DD-1190-8BF292230CE1}" v="10" dt="2020-10-04T18:24:11.317"/>
    <p1510:client id="{E15A8E9B-C736-BED9-9899-BC3A1C6643E9}" v="7359" dt="2020-10-09T15:21:55.987"/>
    <p1510:client id="{E59311A5-9851-3D66-62B0-40D3D31ACA14}" v="1582" dt="2020-09-29T15:54:45.983"/>
    <p1510:client id="{E6E01ED3-715F-8D86-B1ED-4A4D8C1F2A19}" v="52" dt="2020-09-28T16:53:08.856"/>
    <p1510:client id="{EE047F9E-3FF8-9D7A-77CE-B4190C792932}" v="47" dt="2020-10-09T18:03:50.878"/>
    <p1510:client id="{F2098E1C-5C13-1213-B824-596C36E6DB04}" v="1474" dt="2020-09-15T13:33:40.817"/>
    <p1510:client id="{F28905DF-5C58-5906-E497-17F84B02E184}" v="423" dt="2020-10-09T20:42:13.288"/>
    <p1510:client id="{F3F4705C-19B7-7085-D56D-AF6F43F31B60}" v="11" dt="2020-09-29T03:33:35.882"/>
    <p1510:client id="{F46407C5-07AF-1885-E857-959EAAC979D6}" v="4" dt="2020-10-06T15:51:38.328"/>
    <p1510:client id="{F4B2F123-834D-BC33-CFBF-220C8BAC92B4}" v="648" dt="2020-10-04T21:21:29.896"/>
    <p1510:client id="{F50D9CE7-B880-AF38-B460-6C4559A64D20}" v="1132" dt="2020-09-15T00:34:52.815"/>
    <p1510:client id="{FDFEA4A6-1FBD-3123-9737-9FE4576C3457}" v="27" dt="2020-09-15T21:07:44.379"/>
    <p1510:client id="{FEF9B191-FD44-3A6D-6C41-BF00340AC68C}" v="3" dt="2020-10-13T16:16:40.3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3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923568-7DEA-45D3-A991-4AE6393CC93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70F55D3-0EA8-48E4-8955-33AFA4CE37A2}">
      <dgm:prSet phldrT="[Text]" phldr="0"/>
      <dgm:spPr/>
      <dgm:t>
        <a:bodyPr/>
        <a:lstStyle/>
        <a:p>
          <a:pPr rtl="0"/>
          <a:r>
            <a:rPr lang="en-US" b="0" i="0" u="none" strike="noStrike" cap="none" baseline="0" noProof="0">
              <a:latin typeface="Calibri Light"/>
              <a:cs typeface="Calibri Light"/>
            </a:rPr>
            <a:t>Background Research</a:t>
          </a:r>
          <a:endParaRPr lang="en-US" b="0" i="0" u="none" strike="noStrike" cap="none" baseline="0" noProof="0">
            <a:solidFill>
              <a:srgbClr val="010000"/>
            </a:solidFill>
            <a:latin typeface="Calibri Light"/>
            <a:cs typeface="Calibri Light"/>
          </a:endParaRPr>
        </a:p>
      </dgm:t>
    </dgm:pt>
    <dgm:pt modelId="{3F5B2B7E-4F02-4CA5-87A0-026E860C8307}" type="parTrans" cxnId="{6B6CD955-631E-4FA3-842E-229D4E4170E6}">
      <dgm:prSet/>
      <dgm:spPr/>
      <dgm:t>
        <a:bodyPr/>
        <a:lstStyle/>
        <a:p>
          <a:endParaRPr lang="en-US"/>
        </a:p>
      </dgm:t>
    </dgm:pt>
    <dgm:pt modelId="{F83463F7-55F1-4933-B807-B53446B2BD23}" type="sibTrans" cxnId="{6B6CD955-631E-4FA3-842E-229D4E4170E6}">
      <dgm:prSet/>
      <dgm:spPr/>
      <dgm:t>
        <a:bodyPr/>
        <a:lstStyle/>
        <a:p>
          <a:endParaRPr lang="en-US"/>
        </a:p>
      </dgm:t>
    </dgm:pt>
    <dgm:pt modelId="{F56B58E7-A35A-4C12-A1AE-458BC0447EE3}">
      <dgm:prSet phldr="0"/>
      <dgm:spPr/>
      <dgm:t>
        <a:bodyPr/>
        <a:lstStyle/>
        <a:p>
          <a:pPr rtl="0"/>
          <a:r>
            <a:rPr lang="en-US" b="0" i="0" u="none" strike="noStrike" cap="none" baseline="0" noProof="0">
              <a:latin typeface="Calibri Light"/>
              <a:cs typeface="Calibri Light"/>
            </a:rPr>
            <a:t>Results &amp; Analysis</a:t>
          </a:r>
        </a:p>
      </dgm:t>
    </dgm:pt>
    <dgm:pt modelId="{5B7B73ED-BDBC-44B8-B399-03B9DDCDA2C2}" type="parTrans" cxnId="{C4FEB176-D3E6-4FCD-BF00-D37C349BE355}">
      <dgm:prSet/>
      <dgm:spPr/>
    </dgm:pt>
    <dgm:pt modelId="{847B6B35-94EF-4792-B4C2-05D8E8DE7EBF}" type="sibTrans" cxnId="{C4FEB176-D3E6-4FCD-BF00-D37C349BE355}">
      <dgm:prSet/>
      <dgm:spPr/>
      <dgm:t>
        <a:bodyPr/>
        <a:lstStyle/>
        <a:p>
          <a:endParaRPr lang="en-US"/>
        </a:p>
      </dgm:t>
    </dgm:pt>
    <dgm:pt modelId="{8CDFA257-E3DF-4E94-841D-D03D0CB61FFD}">
      <dgm:prSet phldr="0"/>
      <dgm:spPr/>
      <dgm:t>
        <a:bodyPr/>
        <a:lstStyle/>
        <a:p>
          <a:pPr rtl="0"/>
          <a:r>
            <a:rPr lang="en-US" b="0" i="0" u="none" strike="noStrike" cap="none" baseline="0" noProof="0">
              <a:latin typeface="Calibri Light"/>
              <a:cs typeface="Calibri Light"/>
            </a:rPr>
            <a:t>Methodology</a:t>
          </a:r>
        </a:p>
      </dgm:t>
    </dgm:pt>
    <dgm:pt modelId="{145D1177-92B9-481F-87A3-EA9E40421B86}" type="parTrans" cxnId="{6DD9BF6B-498E-4CCB-BB81-F536FEA13C2F}">
      <dgm:prSet/>
      <dgm:spPr/>
    </dgm:pt>
    <dgm:pt modelId="{58D4CC10-FFC5-4C7F-8345-0A9251C8016B}" type="sibTrans" cxnId="{6DD9BF6B-498E-4CCB-BB81-F536FEA13C2F}">
      <dgm:prSet/>
      <dgm:spPr/>
      <dgm:t>
        <a:bodyPr/>
        <a:lstStyle/>
        <a:p>
          <a:endParaRPr lang="en-US"/>
        </a:p>
      </dgm:t>
    </dgm:pt>
    <dgm:pt modelId="{C4580A7D-24A8-4A74-91B5-3AD746D7EE83}">
      <dgm:prSet phldr="0"/>
      <dgm:spPr/>
      <dgm:t>
        <a:bodyPr/>
        <a:lstStyle/>
        <a:p>
          <a:pPr rtl="0"/>
          <a:r>
            <a:rPr lang="en-US">
              <a:latin typeface="Calibri Light" panose="020F0302020204030204"/>
            </a:rPr>
            <a:t>Conclusion &amp; Recommendations</a:t>
          </a:r>
          <a:endParaRPr lang="en-US"/>
        </a:p>
      </dgm:t>
    </dgm:pt>
    <dgm:pt modelId="{78479BBE-1FDB-49F9-9F0C-0C9B2DF4AD33}" type="parTrans" cxnId="{CD4F3EBF-1D83-4D67-BE24-11EDE0B611AD}">
      <dgm:prSet/>
      <dgm:spPr/>
    </dgm:pt>
    <dgm:pt modelId="{8C5D7BA4-6FE5-45AA-9264-7E21F8ED2646}" type="sibTrans" cxnId="{CD4F3EBF-1D83-4D67-BE24-11EDE0B611AD}">
      <dgm:prSet/>
      <dgm:spPr/>
    </dgm:pt>
    <dgm:pt modelId="{DB680C53-D467-4945-9FD4-5DB3CD8F72BA}" type="pres">
      <dgm:prSet presAssocID="{74923568-7DEA-45D3-A991-4AE6393CC934}" presName="linear" presStyleCnt="0">
        <dgm:presLayoutVars>
          <dgm:animLvl val="lvl"/>
          <dgm:resizeHandles val="exact"/>
        </dgm:presLayoutVars>
      </dgm:prSet>
      <dgm:spPr/>
    </dgm:pt>
    <dgm:pt modelId="{A5E216BE-322E-4604-BC88-30D9A68A2324}" type="pres">
      <dgm:prSet presAssocID="{970F55D3-0EA8-48E4-8955-33AFA4CE37A2}" presName="parentText" presStyleLbl="node1" presStyleIdx="0" presStyleCnt="4">
        <dgm:presLayoutVars>
          <dgm:chMax val="0"/>
          <dgm:bulletEnabled val="1"/>
        </dgm:presLayoutVars>
      </dgm:prSet>
      <dgm:spPr/>
    </dgm:pt>
    <dgm:pt modelId="{CF3AF576-FE45-4A7C-A34C-38996C985428}" type="pres">
      <dgm:prSet presAssocID="{F83463F7-55F1-4933-B807-B53446B2BD23}" presName="spacer" presStyleCnt="0"/>
      <dgm:spPr/>
    </dgm:pt>
    <dgm:pt modelId="{F6884FBC-4B6C-495A-A6ED-4F98CFFD9043}" type="pres">
      <dgm:prSet presAssocID="{8CDFA257-E3DF-4E94-841D-D03D0CB61FFD}" presName="parentText" presStyleLbl="node1" presStyleIdx="1" presStyleCnt="4">
        <dgm:presLayoutVars>
          <dgm:chMax val="0"/>
          <dgm:bulletEnabled val="1"/>
        </dgm:presLayoutVars>
      </dgm:prSet>
      <dgm:spPr/>
    </dgm:pt>
    <dgm:pt modelId="{BB35F3B1-3F47-4EE8-AB6D-746F51DEFCC7}" type="pres">
      <dgm:prSet presAssocID="{58D4CC10-FFC5-4C7F-8345-0A9251C8016B}" presName="spacer" presStyleCnt="0"/>
      <dgm:spPr/>
    </dgm:pt>
    <dgm:pt modelId="{5C70D55F-30F4-4E09-8C17-60CD69B03379}" type="pres">
      <dgm:prSet presAssocID="{F56B58E7-A35A-4C12-A1AE-458BC0447EE3}" presName="parentText" presStyleLbl="node1" presStyleIdx="2" presStyleCnt="4">
        <dgm:presLayoutVars>
          <dgm:chMax val="0"/>
          <dgm:bulletEnabled val="1"/>
        </dgm:presLayoutVars>
      </dgm:prSet>
      <dgm:spPr/>
    </dgm:pt>
    <dgm:pt modelId="{66BD2897-BCB1-43AB-A14D-6C9F022C1BB7}" type="pres">
      <dgm:prSet presAssocID="{847B6B35-94EF-4792-B4C2-05D8E8DE7EBF}" presName="spacer" presStyleCnt="0"/>
      <dgm:spPr/>
    </dgm:pt>
    <dgm:pt modelId="{F8D6FE0D-E451-45C3-A405-8FC0B8A17268}" type="pres">
      <dgm:prSet presAssocID="{C4580A7D-24A8-4A74-91B5-3AD746D7EE83}" presName="parentText" presStyleLbl="node1" presStyleIdx="3" presStyleCnt="4">
        <dgm:presLayoutVars>
          <dgm:chMax val="0"/>
          <dgm:bulletEnabled val="1"/>
        </dgm:presLayoutVars>
      </dgm:prSet>
      <dgm:spPr/>
    </dgm:pt>
  </dgm:ptLst>
  <dgm:cxnLst>
    <dgm:cxn modelId="{614ABF1A-5A33-449B-B1AD-5C4EE54CFC20}" type="presOf" srcId="{74923568-7DEA-45D3-A991-4AE6393CC934}" destId="{DB680C53-D467-4945-9FD4-5DB3CD8F72BA}" srcOrd="0" destOrd="0" presId="urn:microsoft.com/office/officeart/2005/8/layout/vList2"/>
    <dgm:cxn modelId="{6DD9BF6B-498E-4CCB-BB81-F536FEA13C2F}" srcId="{74923568-7DEA-45D3-A991-4AE6393CC934}" destId="{8CDFA257-E3DF-4E94-841D-D03D0CB61FFD}" srcOrd="1" destOrd="0" parTransId="{145D1177-92B9-481F-87A3-EA9E40421B86}" sibTransId="{58D4CC10-FFC5-4C7F-8345-0A9251C8016B}"/>
    <dgm:cxn modelId="{6B6CD955-631E-4FA3-842E-229D4E4170E6}" srcId="{74923568-7DEA-45D3-A991-4AE6393CC934}" destId="{970F55D3-0EA8-48E4-8955-33AFA4CE37A2}" srcOrd="0" destOrd="0" parTransId="{3F5B2B7E-4F02-4CA5-87A0-026E860C8307}" sibTransId="{F83463F7-55F1-4933-B807-B53446B2BD23}"/>
    <dgm:cxn modelId="{C4FEB176-D3E6-4FCD-BF00-D37C349BE355}" srcId="{74923568-7DEA-45D3-A991-4AE6393CC934}" destId="{F56B58E7-A35A-4C12-A1AE-458BC0447EE3}" srcOrd="2" destOrd="0" parTransId="{5B7B73ED-BDBC-44B8-B399-03B9DDCDA2C2}" sibTransId="{847B6B35-94EF-4792-B4C2-05D8E8DE7EBF}"/>
    <dgm:cxn modelId="{02249B88-EA0C-4BF1-A385-3FE6E3AD39A4}" type="presOf" srcId="{970F55D3-0EA8-48E4-8955-33AFA4CE37A2}" destId="{A5E216BE-322E-4604-BC88-30D9A68A2324}" srcOrd="0" destOrd="0" presId="urn:microsoft.com/office/officeart/2005/8/layout/vList2"/>
    <dgm:cxn modelId="{18A07D8A-D877-4BFE-85B0-4540116EB3CE}" type="presOf" srcId="{8CDFA257-E3DF-4E94-841D-D03D0CB61FFD}" destId="{F6884FBC-4B6C-495A-A6ED-4F98CFFD9043}" srcOrd="0" destOrd="0" presId="urn:microsoft.com/office/officeart/2005/8/layout/vList2"/>
    <dgm:cxn modelId="{CD4F3EBF-1D83-4D67-BE24-11EDE0B611AD}" srcId="{74923568-7DEA-45D3-A991-4AE6393CC934}" destId="{C4580A7D-24A8-4A74-91B5-3AD746D7EE83}" srcOrd="3" destOrd="0" parTransId="{78479BBE-1FDB-49F9-9F0C-0C9B2DF4AD33}" sibTransId="{8C5D7BA4-6FE5-45AA-9264-7E21F8ED2646}"/>
    <dgm:cxn modelId="{8B7CE3EC-B42C-466C-A45F-E229FE8C2D5F}" type="presOf" srcId="{F56B58E7-A35A-4C12-A1AE-458BC0447EE3}" destId="{5C70D55F-30F4-4E09-8C17-60CD69B03379}" srcOrd="0" destOrd="0" presId="urn:microsoft.com/office/officeart/2005/8/layout/vList2"/>
    <dgm:cxn modelId="{937818FB-E99C-4AD7-A776-E9A5FC797961}" type="presOf" srcId="{C4580A7D-24A8-4A74-91B5-3AD746D7EE83}" destId="{F8D6FE0D-E451-45C3-A405-8FC0B8A17268}" srcOrd="0" destOrd="0" presId="urn:microsoft.com/office/officeart/2005/8/layout/vList2"/>
    <dgm:cxn modelId="{1FC26E1C-BB63-4D36-99DC-9418ACC85814}" type="presParOf" srcId="{DB680C53-D467-4945-9FD4-5DB3CD8F72BA}" destId="{A5E216BE-322E-4604-BC88-30D9A68A2324}" srcOrd="0" destOrd="0" presId="urn:microsoft.com/office/officeart/2005/8/layout/vList2"/>
    <dgm:cxn modelId="{DA6598AF-3973-438F-A246-FB7BBEDBEA06}" type="presParOf" srcId="{DB680C53-D467-4945-9FD4-5DB3CD8F72BA}" destId="{CF3AF576-FE45-4A7C-A34C-38996C985428}" srcOrd="1" destOrd="0" presId="urn:microsoft.com/office/officeart/2005/8/layout/vList2"/>
    <dgm:cxn modelId="{5666E01F-1F1B-4211-BC26-53162E463291}" type="presParOf" srcId="{DB680C53-D467-4945-9FD4-5DB3CD8F72BA}" destId="{F6884FBC-4B6C-495A-A6ED-4F98CFFD9043}" srcOrd="2" destOrd="0" presId="urn:microsoft.com/office/officeart/2005/8/layout/vList2"/>
    <dgm:cxn modelId="{2283D818-1BF8-4B2A-BCD9-13CF3D944FB5}" type="presParOf" srcId="{DB680C53-D467-4945-9FD4-5DB3CD8F72BA}" destId="{BB35F3B1-3F47-4EE8-AB6D-746F51DEFCC7}" srcOrd="3" destOrd="0" presId="urn:microsoft.com/office/officeart/2005/8/layout/vList2"/>
    <dgm:cxn modelId="{166065DE-68BE-49B9-910D-461ADFF07EE3}" type="presParOf" srcId="{DB680C53-D467-4945-9FD4-5DB3CD8F72BA}" destId="{5C70D55F-30F4-4E09-8C17-60CD69B03379}" srcOrd="4" destOrd="0" presId="urn:microsoft.com/office/officeart/2005/8/layout/vList2"/>
    <dgm:cxn modelId="{435FA2A0-951A-42A1-9672-5471155DDA28}" type="presParOf" srcId="{DB680C53-D467-4945-9FD4-5DB3CD8F72BA}" destId="{66BD2897-BCB1-43AB-A14D-6C9F022C1BB7}" srcOrd="5" destOrd="0" presId="urn:microsoft.com/office/officeart/2005/8/layout/vList2"/>
    <dgm:cxn modelId="{A4C9DF2E-65DB-4F52-8417-B5C076C8A0A2}" type="presParOf" srcId="{DB680C53-D467-4945-9FD4-5DB3CD8F72BA}" destId="{F8D6FE0D-E451-45C3-A405-8FC0B8A1726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54718D-B35C-476B-8AB2-859A6F9098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2F634E41-49C3-4B21-8035-704374648E1D}">
      <dgm:prSet/>
      <dgm:spPr/>
      <dgm:t>
        <a:bodyPr/>
        <a:lstStyle/>
        <a:p>
          <a:pPr rtl="0"/>
          <a:r>
            <a:rPr lang="en-US" b="1">
              <a:latin typeface="Calibri Light" panose="020F0302020204030204"/>
            </a:rPr>
            <a:t>Ideal Growth Conditions</a:t>
          </a:r>
          <a:endParaRPr lang="en-US" b="1"/>
        </a:p>
      </dgm:t>
    </dgm:pt>
    <dgm:pt modelId="{66A2EE56-B715-4DE6-867C-BC8DC60AF930}" type="parTrans" cxnId="{B26962F6-0678-4A24-A68F-10B9474C5D6E}">
      <dgm:prSet/>
      <dgm:spPr/>
      <dgm:t>
        <a:bodyPr/>
        <a:lstStyle/>
        <a:p>
          <a:endParaRPr lang="en-US"/>
        </a:p>
      </dgm:t>
    </dgm:pt>
    <dgm:pt modelId="{F7470B65-9C6E-4279-AA52-8E9432DFE467}" type="sibTrans" cxnId="{B26962F6-0678-4A24-A68F-10B9474C5D6E}">
      <dgm:prSet/>
      <dgm:spPr/>
      <dgm:t>
        <a:bodyPr/>
        <a:lstStyle/>
        <a:p>
          <a:endParaRPr lang="en-US"/>
        </a:p>
      </dgm:t>
    </dgm:pt>
    <dgm:pt modelId="{92C2331F-61CD-4C93-9616-6B8D46BE41A1}">
      <dgm:prSet/>
      <dgm:spPr/>
      <dgm:t>
        <a:bodyPr/>
        <a:lstStyle/>
        <a:p>
          <a:r>
            <a:rPr lang="en-US"/>
            <a:t>Pre-Planting Site Preparation</a:t>
          </a:r>
        </a:p>
      </dgm:t>
    </dgm:pt>
    <dgm:pt modelId="{101F452F-609C-4D4E-9A37-BBA7887048E3}" type="parTrans" cxnId="{139563A3-7C2F-49CE-9A18-D768D93960C4}">
      <dgm:prSet/>
      <dgm:spPr/>
      <dgm:t>
        <a:bodyPr/>
        <a:lstStyle/>
        <a:p>
          <a:endParaRPr lang="en-US"/>
        </a:p>
      </dgm:t>
    </dgm:pt>
    <dgm:pt modelId="{1D3E1B5F-9E31-41AB-B32D-E05E4DFC5AE3}" type="sibTrans" cxnId="{139563A3-7C2F-49CE-9A18-D768D93960C4}">
      <dgm:prSet/>
      <dgm:spPr/>
      <dgm:t>
        <a:bodyPr/>
        <a:lstStyle/>
        <a:p>
          <a:endParaRPr lang="en-US"/>
        </a:p>
      </dgm:t>
    </dgm:pt>
    <dgm:pt modelId="{78319197-3238-4152-9195-706D125C4C7E}">
      <dgm:prSet/>
      <dgm:spPr/>
      <dgm:t>
        <a:bodyPr/>
        <a:lstStyle/>
        <a:p>
          <a:r>
            <a:rPr lang="en-US"/>
            <a:t>Site Management</a:t>
          </a:r>
        </a:p>
      </dgm:t>
    </dgm:pt>
    <dgm:pt modelId="{4B1023CF-5893-4453-A0FE-0454A3A3FFE7}" type="parTrans" cxnId="{56AF379C-FB88-435B-BE07-ED9463BF83AF}">
      <dgm:prSet/>
      <dgm:spPr/>
      <dgm:t>
        <a:bodyPr/>
        <a:lstStyle/>
        <a:p>
          <a:endParaRPr lang="en-US"/>
        </a:p>
      </dgm:t>
    </dgm:pt>
    <dgm:pt modelId="{07A41C60-5C8F-4956-A7D6-5443B8EDCFDD}" type="sibTrans" cxnId="{56AF379C-FB88-435B-BE07-ED9463BF83AF}">
      <dgm:prSet/>
      <dgm:spPr/>
      <dgm:t>
        <a:bodyPr/>
        <a:lstStyle/>
        <a:p>
          <a:endParaRPr lang="en-US"/>
        </a:p>
      </dgm:t>
    </dgm:pt>
    <dgm:pt modelId="{5AAB2002-C4C8-422F-99B8-B85E15667033}">
      <dgm:prSet/>
      <dgm:spPr/>
      <dgm:t>
        <a:bodyPr/>
        <a:lstStyle/>
        <a:p>
          <a:r>
            <a:rPr lang="en-US"/>
            <a:t>Harvest and Sales</a:t>
          </a:r>
        </a:p>
      </dgm:t>
    </dgm:pt>
    <dgm:pt modelId="{B710BBD7-0D28-473E-8CB9-7729B455CCBC}" type="parTrans" cxnId="{122FE388-F740-479D-A61F-2921A44E9DCD}">
      <dgm:prSet/>
      <dgm:spPr/>
      <dgm:t>
        <a:bodyPr/>
        <a:lstStyle/>
        <a:p>
          <a:endParaRPr lang="en-US"/>
        </a:p>
      </dgm:t>
    </dgm:pt>
    <dgm:pt modelId="{BEC76EA0-3267-4F86-869A-12A40A833330}" type="sibTrans" cxnId="{122FE388-F740-479D-A61F-2921A44E9DCD}">
      <dgm:prSet/>
      <dgm:spPr/>
      <dgm:t>
        <a:bodyPr/>
        <a:lstStyle/>
        <a:p>
          <a:endParaRPr lang="en-US"/>
        </a:p>
      </dgm:t>
    </dgm:pt>
    <dgm:pt modelId="{77D2CE5B-50AB-46DA-940B-550C14CE44E8}">
      <dgm:prSet/>
      <dgm:spPr/>
      <dgm:t>
        <a:bodyPr/>
        <a:lstStyle/>
        <a:p>
          <a:r>
            <a:rPr lang="en-US"/>
            <a:t>Environmental Impact</a:t>
          </a:r>
        </a:p>
      </dgm:t>
    </dgm:pt>
    <dgm:pt modelId="{2DC9D5E3-BB6F-498B-B72C-2022D3D25722}" type="parTrans" cxnId="{FEAAD9C1-CD87-4456-B814-97D44100C1FB}">
      <dgm:prSet/>
      <dgm:spPr/>
      <dgm:t>
        <a:bodyPr/>
        <a:lstStyle/>
        <a:p>
          <a:endParaRPr lang="en-US"/>
        </a:p>
      </dgm:t>
    </dgm:pt>
    <dgm:pt modelId="{1A30A60B-36DD-4EE4-B7D8-118BDBD5F5D1}" type="sibTrans" cxnId="{FEAAD9C1-CD87-4456-B814-97D44100C1FB}">
      <dgm:prSet/>
      <dgm:spPr/>
      <dgm:t>
        <a:bodyPr/>
        <a:lstStyle/>
        <a:p>
          <a:endParaRPr lang="en-US"/>
        </a:p>
      </dgm:t>
    </dgm:pt>
    <dgm:pt modelId="{33F7BFB9-9770-47AB-AB47-573FB4E7CB36}">
      <dgm:prSet phldr="0"/>
      <dgm:spPr/>
      <dgm:t>
        <a:bodyPr/>
        <a:lstStyle/>
        <a:p>
          <a:pPr rtl="0"/>
          <a:r>
            <a:rPr lang="en-US"/>
            <a:t>Current Land Use and Competition</a:t>
          </a:r>
          <a:endParaRPr lang="en-US">
            <a:latin typeface="Calibri Light" panose="020F0302020204030204"/>
          </a:endParaRPr>
        </a:p>
      </dgm:t>
    </dgm:pt>
    <dgm:pt modelId="{56DEB392-E9E7-4E47-8A8D-028B6E75580D}" type="parTrans" cxnId="{C9D4D471-465E-46EA-8CCA-9B70FE979B5A}">
      <dgm:prSet/>
      <dgm:spPr/>
    </dgm:pt>
    <dgm:pt modelId="{381E9384-13A9-4959-B9FE-090A2A866AD1}" type="sibTrans" cxnId="{C9D4D471-465E-46EA-8CCA-9B70FE979B5A}">
      <dgm:prSet/>
      <dgm:spPr/>
    </dgm:pt>
    <dgm:pt modelId="{B349252D-5DFE-4C46-A28F-67526028631F}" type="pres">
      <dgm:prSet presAssocID="{4254718D-B35C-476B-8AB2-859A6F9098D2}" presName="vert0" presStyleCnt="0">
        <dgm:presLayoutVars>
          <dgm:dir/>
          <dgm:animOne val="branch"/>
          <dgm:animLvl val="lvl"/>
        </dgm:presLayoutVars>
      </dgm:prSet>
      <dgm:spPr/>
    </dgm:pt>
    <dgm:pt modelId="{B378B26C-3E55-475B-8D2D-5C0FC98E0B79}" type="pres">
      <dgm:prSet presAssocID="{2F634E41-49C3-4B21-8035-704374648E1D}" presName="thickLine" presStyleLbl="alignNode1" presStyleIdx="0" presStyleCnt="6"/>
      <dgm:spPr/>
    </dgm:pt>
    <dgm:pt modelId="{AC00CCBE-D7E9-462C-8AE3-AD0A58856CB5}" type="pres">
      <dgm:prSet presAssocID="{2F634E41-49C3-4B21-8035-704374648E1D}" presName="horz1" presStyleCnt="0"/>
      <dgm:spPr/>
    </dgm:pt>
    <dgm:pt modelId="{C1E6DFEB-A795-46D5-8B20-32D4F7C058DC}" type="pres">
      <dgm:prSet presAssocID="{2F634E41-49C3-4B21-8035-704374648E1D}" presName="tx1" presStyleLbl="revTx" presStyleIdx="0" presStyleCnt="6"/>
      <dgm:spPr/>
    </dgm:pt>
    <dgm:pt modelId="{BC3F6C5F-87DD-4E69-A147-4FAD1E7A0529}" type="pres">
      <dgm:prSet presAssocID="{2F634E41-49C3-4B21-8035-704374648E1D}" presName="vert1" presStyleCnt="0"/>
      <dgm:spPr/>
    </dgm:pt>
    <dgm:pt modelId="{D21F981D-086D-4E00-B030-E0ED2FD7AD8F}" type="pres">
      <dgm:prSet presAssocID="{92C2331F-61CD-4C93-9616-6B8D46BE41A1}" presName="thickLine" presStyleLbl="alignNode1" presStyleIdx="1" presStyleCnt="6"/>
      <dgm:spPr/>
    </dgm:pt>
    <dgm:pt modelId="{A3F99DBC-EC5D-4F40-91A5-CFFD2944BF9C}" type="pres">
      <dgm:prSet presAssocID="{92C2331F-61CD-4C93-9616-6B8D46BE41A1}" presName="horz1" presStyleCnt="0"/>
      <dgm:spPr/>
    </dgm:pt>
    <dgm:pt modelId="{FF12AFA5-4B35-461A-9D66-046B7C3ABC80}" type="pres">
      <dgm:prSet presAssocID="{92C2331F-61CD-4C93-9616-6B8D46BE41A1}" presName="tx1" presStyleLbl="revTx" presStyleIdx="1" presStyleCnt="6"/>
      <dgm:spPr/>
    </dgm:pt>
    <dgm:pt modelId="{8C4C3E9F-6B56-4649-85B0-E6E125912644}" type="pres">
      <dgm:prSet presAssocID="{92C2331F-61CD-4C93-9616-6B8D46BE41A1}" presName="vert1" presStyleCnt="0"/>
      <dgm:spPr/>
    </dgm:pt>
    <dgm:pt modelId="{B7A9F5B7-4647-42E4-BBE9-DEF16BA87EB9}" type="pres">
      <dgm:prSet presAssocID="{78319197-3238-4152-9195-706D125C4C7E}" presName="thickLine" presStyleLbl="alignNode1" presStyleIdx="2" presStyleCnt="6"/>
      <dgm:spPr/>
    </dgm:pt>
    <dgm:pt modelId="{3DB84F5F-8854-4A28-BD2A-45BACAFACACE}" type="pres">
      <dgm:prSet presAssocID="{78319197-3238-4152-9195-706D125C4C7E}" presName="horz1" presStyleCnt="0"/>
      <dgm:spPr/>
    </dgm:pt>
    <dgm:pt modelId="{E1A2497B-950B-4D5F-8B35-0860B9D79F24}" type="pres">
      <dgm:prSet presAssocID="{78319197-3238-4152-9195-706D125C4C7E}" presName="tx1" presStyleLbl="revTx" presStyleIdx="2" presStyleCnt="6"/>
      <dgm:spPr/>
    </dgm:pt>
    <dgm:pt modelId="{C22D196F-46A8-418F-829F-AA5F1E672B52}" type="pres">
      <dgm:prSet presAssocID="{78319197-3238-4152-9195-706D125C4C7E}" presName="vert1" presStyleCnt="0"/>
      <dgm:spPr/>
    </dgm:pt>
    <dgm:pt modelId="{86F36B15-F92D-4628-B154-FB6DB760100E}" type="pres">
      <dgm:prSet presAssocID="{5AAB2002-C4C8-422F-99B8-B85E15667033}" presName="thickLine" presStyleLbl="alignNode1" presStyleIdx="3" presStyleCnt="6"/>
      <dgm:spPr/>
    </dgm:pt>
    <dgm:pt modelId="{B812CC9D-D6CF-4177-A00C-F0536AC3AC58}" type="pres">
      <dgm:prSet presAssocID="{5AAB2002-C4C8-422F-99B8-B85E15667033}" presName="horz1" presStyleCnt="0"/>
      <dgm:spPr/>
    </dgm:pt>
    <dgm:pt modelId="{BC1FC8E4-A188-44BE-8E47-88036AD21CDF}" type="pres">
      <dgm:prSet presAssocID="{5AAB2002-C4C8-422F-99B8-B85E15667033}" presName="tx1" presStyleLbl="revTx" presStyleIdx="3" presStyleCnt="6"/>
      <dgm:spPr/>
    </dgm:pt>
    <dgm:pt modelId="{DA0C91D8-013B-4798-8F60-3987CE0F26D3}" type="pres">
      <dgm:prSet presAssocID="{5AAB2002-C4C8-422F-99B8-B85E15667033}" presName="vert1" presStyleCnt="0"/>
      <dgm:spPr/>
    </dgm:pt>
    <dgm:pt modelId="{0F919AED-E6AC-4DC8-B9F2-CA160545424F}" type="pres">
      <dgm:prSet presAssocID="{77D2CE5B-50AB-46DA-940B-550C14CE44E8}" presName="thickLine" presStyleLbl="alignNode1" presStyleIdx="4" presStyleCnt="6"/>
      <dgm:spPr/>
    </dgm:pt>
    <dgm:pt modelId="{4A7A4E47-31C5-44D6-AB82-6D25218C1BF4}" type="pres">
      <dgm:prSet presAssocID="{77D2CE5B-50AB-46DA-940B-550C14CE44E8}" presName="horz1" presStyleCnt="0"/>
      <dgm:spPr/>
    </dgm:pt>
    <dgm:pt modelId="{812DC187-6ACE-4FD2-A53F-8AE5F6D42747}" type="pres">
      <dgm:prSet presAssocID="{77D2CE5B-50AB-46DA-940B-550C14CE44E8}" presName="tx1" presStyleLbl="revTx" presStyleIdx="4" presStyleCnt="6"/>
      <dgm:spPr/>
    </dgm:pt>
    <dgm:pt modelId="{A815009F-4E87-439F-853A-6D0BA56DA3AA}" type="pres">
      <dgm:prSet presAssocID="{77D2CE5B-50AB-46DA-940B-550C14CE44E8}" presName="vert1" presStyleCnt="0"/>
      <dgm:spPr/>
    </dgm:pt>
    <dgm:pt modelId="{C2539673-CB1C-4D6B-B0CB-30B066B524E1}" type="pres">
      <dgm:prSet presAssocID="{33F7BFB9-9770-47AB-AB47-573FB4E7CB36}" presName="thickLine" presStyleLbl="alignNode1" presStyleIdx="5" presStyleCnt="6"/>
      <dgm:spPr/>
    </dgm:pt>
    <dgm:pt modelId="{304FEEAD-3686-48D2-82BC-1817BBAF13B8}" type="pres">
      <dgm:prSet presAssocID="{33F7BFB9-9770-47AB-AB47-573FB4E7CB36}" presName="horz1" presStyleCnt="0"/>
      <dgm:spPr/>
    </dgm:pt>
    <dgm:pt modelId="{65F54D7B-0CF6-4F6B-91CA-7F27207CB754}" type="pres">
      <dgm:prSet presAssocID="{33F7BFB9-9770-47AB-AB47-573FB4E7CB36}" presName="tx1" presStyleLbl="revTx" presStyleIdx="5" presStyleCnt="6"/>
      <dgm:spPr/>
    </dgm:pt>
    <dgm:pt modelId="{3EC8CD0C-87FF-4908-973A-8C8D8F199D14}" type="pres">
      <dgm:prSet presAssocID="{33F7BFB9-9770-47AB-AB47-573FB4E7CB36}" presName="vert1" presStyleCnt="0"/>
      <dgm:spPr/>
    </dgm:pt>
  </dgm:ptLst>
  <dgm:cxnLst>
    <dgm:cxn modelId="{3DE7CB14-E60F-4C0B-BF99-B4F7C8B05714}" type="presOf" srcId="{4254718D-B35C-476B-8AB2-859A6F9098D2}" destId="{B349252D-5DFE-4C46-A28F-67526028631F}" srcOrd="0" destOrd="0" presId="urn:microsoft.com/office/officeart/2008/layout/LinedList"/>
    <dgm:cxn modelId="{C9D4D471-465E-46EA-8CCA-9B70FE979B5A}" srcId="{4254718D-B35C-476B-8AB2-859A6F9098D2}" destId="{33F7BFB9-9770-47AB-AB47-573FB4E7CB36}" srcOrd="5" destOrd="0" parTransId="{56DEB392-E9E7-4E47-8A8D-028B6E75580D}" sibTransId="{381E9384-13A9-4959-B9FE-090A2A866AD1}"/>
    <dgm:cxn modelId="{ED2C7583-7E26-4335-962A-6BE4C812FB11}" type="presOf" srcId="{33F7BFB9-9770-47AB-AB47-573FB4E7CB36}" destId="{65F54D7B-0CF6-4F6B-91CA-7F27207CB754}" srcOrd="0" destOrd="0" presId="urn:microsoft.com/office/officeart/2008/layout/LinedList"/>
    <dgm:cxn modelId="{122FE388-F740-479D-A61F-2921A44E9DCD}" srcId="{4254718D-B35C-476B-8AB2-859A6F9098D2}" destId="{5AAB2002-C4C8-422F-99B8-B85E15667033}" srcOrd="3" destOrd="0" parTransId="{B710BBD7-0D28-473E-8CB9-7729B455CCBC}" sibTransId="{BEC76EA0-3267-4F86-869A-12A40A833330}"/>
    <dgm:cxn modelId="{3EE4B58C-3BE9-43B8-9427-4BFB548BA35A}" type="presOf" srcId="{77D2CE5B-50AB-46DA-940B-550C14CE44E8}" destId="{812DC187-6ACE-4FD2-A53F-8AE5F6D42747}" srcOrd="0" destOrd="0" presId="urn:microsoft.com/office/officeart/2008/layout/LinedList"/>
    <dgm:cxn modelId="{0685E996-DFB5-4343-BF6E-02E601C7DA79}" type="presOf" srcId="{2F634E41-49C3-4B21-8035-704374648E1D}" destId="{C1E6DFEB-A795-46D5-8B20-32D4F7C058DC}" srcOrd="0" destOrd="0" presId="urn:microsoft.com/office/officeart/2008/layout/LinedList"/>
    <dgm:cxn modelId="{56AF379C-FB88-435B-BE07-ED9463BF83AF}" srcId="{4254718D-B35C-476B-8AB2-859A6F9098D2}" destId="{78319197-3238-4152-9195-706D125C4C7E}" srcOrd="2" destOrd="0" parTransId="{4B1023CF-5893-4453-A0FE-0454A3A3FFE7}" sibTransId="{07A41C60-5C8F-4956-A7D6-5443B8EDCFDD}"/>
    <dgm:cxn modelId="{142DF1A0-26D2-4F58-8B6D-733DC7C8DC23}" type="presOf" srcId="{78319197-3238-4152-9195-706D125C4C7E}" destId="{E1A2497B-950B-4D5F-8B35-0860B9D79F24}" srcOrd="0" destOrd="0" presId="urn:microsoft.com/office/officeart/2008/layout/LinedList"/>
    <dgm:cxn modelId="{139563A3-7C2F-49CE-9A18-D768D93960C4}" srcId="{4254718D-B35C-476B-8AB2-859A6F9098D2}" destId="{92C2331F-61CD-4C93-9616-6B8D46BE41A1}" srcOrd="1" destOrd="0" parTransId="{101F452F-609C-4D4E-9A37-BBA7887048E3}" sibTransId="{1D3E1B5F-9E31-41AB-B32D-E05E4DFC5AE3}"/>
    <dgm:cxn modelId="{E8946BAD-FE3D-4CBE-987D-0468AF82B5A6}" type="presOf" srcId="{5AAB2002-C4C8-422F-99B8-B85E15667033}" destId="{BC1FC8E4-A188-44BE-8E47-88036AD21CDF}" srcOrd="0" destOrd="0" presId="urn:microsoft.com/office/officeart/2008/layout/LinedList"/>
    <dgm:cxn modelId="{FEAAD9C1-CD87-4456-B814-97D44100C1FB}" srcId="{4254718D-B35C-476B-8AB2-859A6F9098D2}" destId="{77D2CE5B-50AB-46DA-940B-550C14CE44E8}" srcOrd="4" destOrd="0" parTransId="{2DC9D5E3-BB6F-498B-B72C-2022D3D25722}" sibTransId="{1A30A60B-36DD-4EE4-B7D8-118BDBD5F5D1}"/>
    <dgm:cxn modelId="{AD2C8CE7-340E-41CE-84F4-AD5F13965F5C}" type="presOf" srcId="{92C2331F-61CD-4C93-9616-6B8D46BE41A1}" destId="{FF12AFA5-4B35-461A-9D66-046B7C3ABC80}" srcOrd="0" destOrd="0" presId="urn:microsoft.com/office/officeart/2008/layout/LinedList"/>
    <dgm:cxn modelId="{B26962F6-0678-4A24-A68F-10B9474C5D6E}" srcId="{4254718D-B35C-476B-8AB2-859A6F9098D2}" destId="{2F634E41-49C3-4B21-8035-704374648E1D}" srcOrd="0" destOrd="0" parTransId="{66A2EE56-B715-4DE6-867C-BC8DC60AF930}" sibTransId="{F7470B65-9C6E-4279-AA52-8E9432DFE467}"/>
    <dgm:cxn modelId="{A9C479E0-7C4D-4B67-900C-FEF9CD26CED8}" type="presParOf" srcId="{B349252D-5DFE-4C46-A28F-67526028631F}" destId="{B378B26C-3E55-475B-8D2D-5C0FC98E0B79}" srcOrd="0" destOrd="0" presId="urn:microsoft.com/office/officeart/2008/layout/LinedList"/>
    <dgm:cxn modelId="{5AA6BC21-ED05-4C72-83A8-551AFA1F4E6A}" type="presParOf" srcId="{B349252D-5DFE-4C46-A28F-67526028631F}" destId="{AC00CCBE-D7E9-462C-8AE3-AD0A58856CB5}" srcOrd="1" destOrd="0" presId="urn:microsoft.com/office/officeart/2008/layout/LinedList"/>
    <dgm:cxn modelId="{8DC57827-EA2C-4D03-91A2-158C52A3684B}" type="presParOf" srcId="{AC00CCBE-D7E9-462C-8AE3-AD0A58856CB5}" destId="{C1E6DFEB-A795-46D5-8B20-32D4F7C058DC}" srcOrd="0" destOrd="0" presId="urn:microsoft.com/office/officeart/2008/layout/LinedList"/>
    <dgm:cxn modelId="{C47B1F9C-F70C-4B7B-8758-B4714B18969F}" type="presParOf" srcId="{AC00CCBE-D7E9-462C-8AE3-AD0A58856CB5}" destId="{BC3F6C5F-87DD-4E69-A147-4FAD1E7A0529}" srcOrd="1" destOrd="0" presId="urn:microsoft.com/office/officeart/2008/layout/LinedList"/>
    <dgm:cxn modelId="{6C4F6BAD-7DB4-4FDA-8AA6-A9F5425DDE2E}" type="presParOf" srcId="{B349252D-5DFE-4C46-A28F-67526028631F}" destId="{D21F981D-086D-4E00-B030-E0ED2FD7AD8F}" srcOrd="2" destOrd="0" presId="urn:microsoft.com/office/officeart/2008/layout/LinedList"/>
    <dgm:cxn modelId="{28B406D6-4E1E-4225-972A-9F0405EEF83C}" type="presParOf" srcId="{B349252D-5DFE-4C46-A28F-67526028631F}" destId="{A3F99DBC-EC5D-4F40-91A5-CFFD2944BF9C}" srcOrd="3" destOrd="0" presId="urn:microsoft.com/office/officeart/2008/layout/LinedList"/>
    <dgm:cxn modelId="{7FBE67B9-3D82-4E6F-9551-D574175CD392}" type="presParOf" srcId="{A3F99DBC-EC5D-4F40-91A5-CFFD2944BF9C}" destId="{FF12AFA5-4B35-461A-9D66-046B7C3ABC80}" srcOrd="0" destOrd="0" presId="urn:microsoft.com/office/officeart/2008/layout/LinedList"/>
    <dgm:cxn modelId="{01260143-4068-4A29-BB0F-CDA05F61AA63}" type="presParOf" srcId="{A3F99DBC-EC5D-4F40-91A5-CFFD2944BF9C}" destId="{8C4C3E9F-6B56-4649-85B0-E6E125912644}" srcOrd="1" destOrd="0" presId="urn:microsoft.com/office/officeart/2008/layout/LinedList"/>
    <dgm:cxn modelId="{A90FDC40-346D-4416-B36A-A8CC24117AE8}" type="presParOf" srcId="{B349252D-5DFE-4C46-A28F-67526028631F}" destId="{B7A9F5B7-4647-42E4-BBE9-DEF16BA87EB9}" srcOrd="4" destOrd="0" presId="urn:microsoft.com/office/officeart/2008/layout/LinedList"/>
    <dgm:cxn modelId="{A4507255-706B-47DF-A905-B9E1E6F691F6}" type="presParOf" srcId="{B349252D-5DFE-4C46-A28F-67526028631F}" destId="{3DB84F5F-8854-4A28-BD2A-45BACAFACACE}" srcOrd="5" destOrd="0" presId="urn:microsoft.com/office/officeart/2008/layout/LinedList"/>
    <dgm:cxn modelId="{CD6A763C-F235-485A-871B-2732D97E0A5E}" type="presParOf" srcId="{3DB84F5F-8854-4A28-BD2A-45BACAFACACE}" destId="{E1A2497B-950B-4D5F-8B35-0860B9D79F24}" srcOrd="0" destOrd="0" presId="urn:microsoft.com/office/officeart/2008/layout/LinedList"/>
    <dgm:cxn modelId="{49376DD1-F621-4EF8-BB03-D3DF202B30DD}" type="presParOf" srcId="{3DB84F5F-8854-4A28-BD2A-45BACAFACACE}" destId="{C22D196F-46A8-418F-829F-AA5F1E672B52}" srcOrd="1" destOrd="0" presId="urn:microsoft.com/office/officeart/2008/layout/LinedList"/>
    <dgm:cxn modelId="{854D2D22-CE22-479D-BCF1-1DA1DAE1BAB2}" type="presParOf" srcId="{B349252D-5DFE-4C46-A28F-67526028631F}" destId="{86F36B15-F92D-4628-B154-FB6DB760100E}" srcOrd="6" destOrd="0" presId="urn:microsoft.com/office/officeart/2008/layout/LinedList"/>
    <dgm:cxn modelId="{603AAA53-6BCE-4187-BA0A-85E2BB107076}" type="presParOf" srcId="{B349252D-5DFE-4C46-A28F-67526028631F}" destId="{B812CC9D-D6CF-4177-A00C-F0536AC3AC58}" srcOrd="7" destOrd="0" presId="urn:microsoft.com/office/officeart/2008/layout/LinedList"/>
    <dgm:cxn modelId="{586811EE-94E0-4C39-9920-63CD3C84C749}" type="presParOf" srcId="{B812CC9D-D6CF-4177-A00C-F0536AC3AC58}" destId="{BC1FC8E4-A188-44BE-8E47-88036AD21CDF}" srcOrd="0" destOrd="0" presId="urn:microsoft.com/office/officeart/2008/layout/LinedList"/>
    <dgm:cxn modelId="{42D16045-8ADE-44CD-B529-BD7CC71B2144}" type="presParOf" srcId="{B812CC9D-D6CF-4177-A00C-F0536AC3AC58}" destId="{DA0C91D8-013B-4798-8F60-3987CE0F26D3}" srcOrd="1" destOrd="0" presId="urn:microsoft.com/office/officeart/2008/layout/LinedList"/>
    <dgm:cxn modelId="{65D99107-5D9D-4980-B0B1-45A18C4C603B}" type="presParOf" srcId="{B349252D-5DFE-4C46-A28F-67526028631F}" destId="{0F919AED-E6AC-4DC8-B9F2-CA160545424F}" srcOrd="8" destOrd="0" presId="urn:microsoft.com/office/officeart/2008/layout/LinedList"/>
    <dgm:cxn modelId="{07503996-5468-4601-9F6A-EC202D8D56DE}" type="presParOf" srcId="{B349252D-5DFE-4C46-A28F-67526028631F}" destId="{4A7A4E47-31C5-44D6-AB82-6D25218C1BF4}" srcOrd="9" destOrd="0" presId="urn:microsoft.com/office/officeart/2008/layout/LinedList"/>
    <dgm:cxn modelId="{A66B7D8D-608F-4399-97A9-9E33393B47D0}" type="presParOf" srcId="{4A7A4E47-31C5-44D6-AB82-6D25218C1BF4}" destId="{812DC187-6ACE-4FD2-A53F-8AE5F6D42747}" srcOrd="0" destOrd="0" presId="urn:microsoft.com/office/officeart/2008/layout/LinedList"/>
    <dgm:cxn modelId="{E458B6AA-9D6D-40F7-B5BD-7506ADC8A1FF}" type="presParOf" srcId="{4A7A4E47-31C5-44D6-AB82-6D25218C1BF4}" destId="{A815009F-4E87-439F-853A-6D0BA56DA3AA}" srcOrd="1" destOrd="0" presId="urn:microsoft.com/office/officeart/2008/layout/LinedList"/>
    <dgm:cxn modelId="{F4A1A4FE-FD8D-4943-B853-B34F83FF9A8D}" type="presParOf" srcId="{B349252D-5DFE-4C46-A28F-67526028631F}" destId="{C2539673-CB1C-4D6B-B0CB-30B066B524E1}" srcOrd="10" destOrd="0" presId="urn:microsoft.com/office/officeart/2008/layout/LinedList"/>
    <dgm:cxn modelId="{9F82527F-8909-4C5F-867B-D4217EA860F7}" type="presParOf" srcId="{B349252D-5DFE-4C46-A28F-67526028631F}" destId="{304FEEAD-3686-48D2-82BC-1817BBAF13B8}" srcOrd="11" destOrd="0" presId="urn:microsoft.com/office/officeart/2008/layout/LinedList"/>
    <dgm:cxn modelId="{FB4C5EA1-8C24-4738-84A9-E244B3EF38CE}" type="presParOf" srcId="{304FEEAD-3686-48D2-82BC-1817BBAF13B8}" destId="{65F54D7B-0CF6-4F6B-91CA-7F27207CB754}" srcOrd="0" destOrd="0" presId="urn:microsoft.com/office/officeart/2008/layout/LinedList"/>
    <dgm:cxn modelId="{82992EA6-769B-4457-A75D-99B8C8361F0E}" type="presParOf" srcId="{304FEEAD-3686-48D2-82BC-1817BBAF13B8}" destId="{3EC8CD0C-87FF-4908-973A-8C8D8F199D1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3595C2-DB44-4D4F-9BBC-A95B9E27121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F5A83C9-39E7-4E9E-B375-8383D5D95092}">
      <dgm:prSet phldr="0"/>
      <dgm:spPr/>
      <dgm:t>
        <a:bodyPr/>
        <a:lstStyle/>
        <a:p>
          <a:pPr algn="l" rtl="0">
            <a:lnSpc>
              <a:spcPct val="90000"/>
            </a:lnSpc>
          </a:pPr>
          <a:r>
            <a:rPr lang="en-US">
              <a:latin typeface="Calibri Light" panose="020F0302020204030204"/>
            </a:rPr>
            <a:t>Teak Monoculture</a:t>
          </a:r>
          <a:endParaRPr lang="en-US"/>
        </a:p>
      </dgm:t>
    </dgm:pt>
    <dgm:pt modelId="{16402AEB-E6C4-4601-83AB-C2A1CC63E2BE}" type="parTrans" cxnId="{295DE385-45D1-4326-BFC8-0F05EFBDB49C}">
      <dgm:prSet/>
      <dgm:spPr/>
    </dgm:pt>
    <dgm:pt modelId="{899EE428-DE05-4399-AD3E-7E101348A9CA}" type="sibTrans" cxnId="{295DE385-45D1-4326-BFC8-0F05EFBDB49C}">
      <dgm:prSet/>
      <dgm:spPr/>
    </dgm:pt>
    <dgm:pt modelId="{9B1B246A-0FC2-44F2-ABB5-087C753E977E}">
      <dgm:prSet phldr="0"/>
      <dgm:spPr/>
      <dgm:t>
        <a:bodyPr/>
        <a:lstStyle/>
        <a:p>
          <a:pPr algn="l">
            <a:lnSpc>
              <a:spcPct val="90000"/>
            </a:lnSpc>
          </a:pPr>
          <a:r>
            <a:rPr lang="en-US"/>
            <a:t>Native Trees</a:t>
          </a:r>
        </a:p>
      </dgm:t>
    </dgm:pt>
    <dgm:pt modelId="{CEDA4A20-F0D9-49C5-9CCC-0F0612F1D926}" type="parTrans" cxnId="{C7672B66-33B2-49F3-86E9-A4635B4357DA}">
      <dgm:prSet/>
      <dgm:spPr/>
    </dgm:pt>
    <dgm:pt modelId="{BE4DB66D-489A-4274-BDB0-3E4E966D7B2D}" type="sibTrans" cxnId="{C7672B66-33B2-49F3-86E9-A4635B4357DA}">
      <dgm:prSet/>
      <dgm:spPr/>
    </dgm:pt>
    <dgm:pt modelId="{80EEA812-8C38-4319-BBC2-6553FE7B1875}">
      <dgm:prSet phldr="0"/>
      <dgm:spPr/>
      <dgm:t>
        <a:bodyPr/>
        <a:lstStyle/>
        <a:p>
          <a:pPr algn="l">
            <a:lnSpc>
              <a:spcPct val="90000"/>
            </a:lnSpc>
          </a:pPr>
          <a:r>
            <a:rPr lang="en-US"/>
            <a:t>Intercropping</a:t>
          </a:r>
        </a:p>
      </dgm:t>
    </dgm:pt>
    <dgm:pt modelId="{39D3C66C-CF70-46A7-BE57-3E4907CB7522}" type="parTrans" cxnId="{5EE7754E-1FC9-411B-8ADD-C270A7AE61D8}">
      <dgm:prSet/>
      <dgm:spPr/>
    </dgm:pt>
    <dgm:pt modelId="{C960162E-EE3F-4C19-88EC-59B17DDA8AB6}" type="sibTrans" cxnId="{5EE7754E-1FC9-411B-8ADD-C270A7AE61D8}">
      <dgm:prSet/>
      <dgm:spPr/>
    </dgm:pt>
    <dgm:pt modelId="{925DC1EA-636C-4FFF-A677-F4FCDD4E7B64}">
      <dgm:prSet phldr="0"/>
      <dgm:spPr/>
      <dgm:t>
        <a:bodyPr/>
        <a:lstStyle/>
        <a:p>
          <a:pPr algn="l">
            <a:lnSpc>
              <a:spcPct val="90000"/>
            </a:lnSpc>
          </a:pPr>
          <a:r>
            <a:rPr lang="en-US"/>
            <a:t>Cattle Ranching</a:t>
          </a:r>
        </a:p>
      </dgm:t>
    </dgm:pt>
    <dgm:pt modelId="{F7D43574-D921-4F2F-8872-8611C53929D1}" type="parTrans" cxnId="{0CF428FA-124C-4F20-A017-374819566AE1}">
      <dgm:prSet/>
      <dgm:spPr/>
    </dgm:pt>
    <dgm:pt modelId="{2025CB54-ACD8-42A4-8FCF-EEEA5D566064}" type="sibTrans" cxnId="{0CF428FA-124C-4F20-A017-374819566AE1}">
      <dgm:prSet/>
      <dgm:spPr/>
    </dgm:pt>
    <dgm:pt modelId="{D1D001E3-7B92-4C28-AE87-09373CC343E6}">
      <dgm:prSet phldr="0"/>
      <dgm:spPr/>
      <dgm:t>
        <a:bodyPr/>
        <a:lstStyle/>
        <a:p>
          <a:pPr algn="l">
            <a:lnSpc>
              <a:spcPct val="90000"/>
            </a:lnSpc>
          </a:pPr>
          <a:r>
            <a:rPr lang="en-US"/>
            <a:t>Agroforestry</a:t>
          </a:r>
        </a:p>
      </dgm:t>
    </dgm:pt>
    <dgm:pt modelId="{51503279-C086-4162-BC28-8818304C1F22}" type="parTrans" cxnId="{57D3209C-0B6A-4024-A09F-A5D7766D1860}">
      <dgm:prSet/>
      <dgm:spPr/>
    </dgm:pt>
    <dgm:pt modelId="{86391278-1817-4F29-8DE8-450C19B47D7B}" type="sibTrans" cxnId="{57D3209C-0B6A-4024-A09F-A5D7766D1860}">
      <dgm:prSet/>
      <dgm:spPr/>
    </dgm:pt>
    <dgm:pt modelId="{7F26FAF9-5CEB-4E97-AB3B-E27B47AF593E}" type="pres">
      <dgm:prSet presAssocID="{943595C2-DB44-4D4F-9BBC-A95B9E27121F}" presName="linear" presStyleCnt="0">
        <dgm:presLayoutVars>
          <dgm:dir/>
          <dgm:animLvl val="lvl"/>
          <dgm:resizeHandles val="exact"/>
        </dgm:presLayoutVars>
      </dgm:prSet>
      <dgm:spPr/>
    </dgm:pt>
    <dgm:pt modelId="{39892452-81ED-4DF9-8241-066D23D318FC}" type="pres">
      <dgm:prSet presAssocID="{BF5A83C9-39E7-4E9E-B375-8383D5D95092}" presName="parentLin" presStyleCnt="0"/>
      <dgm:spPr/>
    </dgm:pt>
    <dgm:pt modelId="{8493544C-E7F5-45BB-8468-3A0E4A90014D}" type="pres">
      <dgm:prSet presAssocID="{BF5A83C9-39E7-4E9E-B375-8383D5D95092}" presName="parentLeftMargin" presStyleLbl="node1" presStyleIdx="0" presStyleCnt="5"/>
      <dgm:spPr/>
    </dgm:pt>
    <dgm:pt modelId="{C8F81187-3777-426D-924F-E9F6C9ABF4AD}" type="pres">
      <dgm:prSet presAssocID="{BF5A83C9-39E7-4E9E-B375-8383D5D95092}" presName="parentText" presStyleLbl="node1" presStyleIdx="0" presStyleCnt="5">
        <dgm:presLayoutVars>
          <dgm:chMax val="0"/>
          <dgm:bulletEnabled val="1"/>
        </dgm:presLayoutVars>
      </dgm:prSet>
      <dgm:spPr/>
    </dgm:pt>
    <dgm:pt modelId="{D81AE080-9CEF-4F26-8D91-10F85DDEACDC}" type="pres">
      <dgm:prSet presAssocID="{BF5A83C9-39E7-4E9E-B375-8383D5D95092}" presName="negativeSpace" presStyleCnt="0"/>
      <dgm:spPr/>
    </dgm:pt>
    <dgm:pt modelId="{54F0B038-991F-4157-9C32-B1E6FBFEDCEE}" type="pres">
      <dgm:prSet presAssocID="{BF5A83C9-39E7-4E9E-B375-8383D5D95092}" presName="childText" presStyleLbl="conFgAcc1" presStyleIdx="0" presStyleCnt="5">
        <dgm:presLayoutVars>
          <dgm:bulletEnabled val="1"/>
        </dgm:presLayoutVars>
      </dgm:prSet>
      <dgm:spPr/>
    </dgm:pt>
    <dgm:pt modelId="{90C05D44-5C61-45BE-B725-467F7705C841}" type="pres">
      <dgm:prSet presAssocID="{899EE428-DE05-4399-AD3E-7E101348A9CA}" presName="spaceBetweenRectangles" presStyleCnt="0"/>
      <dgm:spPr/>
    </dgm:pt>
    <dgm:pt modelId="{D23F443D-363D-4FB8-B439-1A355C1A4954}" type="pres">
      <dgm:prSet presAssocID="{9B1B246A-0FC2-44F2-ABB5-087C753E977E}" presName="parentLin" presStyleCnt="0"/>
      <dgm:spPr/>
    </dgm:pt>
    <dgm:pt modelId="{9C4A5FED-30C5-4CCD-AB36-475B7E3CED46}" type="pres">
      <dgm:prSet presAssocID="{9B1B246A-0FC2-44F2-ABB5-087C753E977E}" presName="parentLeftMargin" presStyleLbl="node1" presStyleIdx="0" presStyleCnt="5"/>
      <dgm:spPr/>
    </dgm:pt>
    <dgm:pt modelId="{AA362527-10B5-4E38-89D3-31DE01532B8F}" type="pres">
      <dgm:prSet presAssocID="{9B1B246A-0FC2-44F2-ABB5-087C753E977E}" presName="parentText" presStyleLbl="node1" presStyleIdx="1" presStyleCnt="5">
        <dgm:presLayoutVars>
          <dgm:chMax val="0"/>
          <dgm:bulletEnabled val="1"/>
        </dgm:presLayoutVars>
      </dgm:prSet>
      <dgm:spPr/>
    </dgm:pt>
    <dgm:pt modelId="{72C46F44-16D7-4370-995B-7B7B9DE89DFD}" type="pres">
      <dgm:prSet presAssocID="{9B1B246A-0FC2-44F2-ABB5-087C753E977E}" presName="negativeSpace" presStyleCnt="0"/>
      <dgm:spPr/>
    </dgm:pt>
    <dgm:pt modelId="{64E0C21D-D9C9-4F95-A38C-CF79AB3FDA3D}" type="pres">
      <dgm:prSet presAssocID="{9B1B246A-0FC2-44F2-ABB5-087C753E977E}" presName="childText" presStyleLbl="conFgAcc1" presStyleIdx="1" presStyleCnt="5">
        <dgm:presLayoutVars>
          <dgm:bulletEnabled val="1"/>
        </dgm:presLayoutVars>
      </dgm:prSet>
      <dgm:spPr/>
    </dgm:pt>
    <dgm:pt modelId="{7B884D31-E2B8-42CF-8FE5-9B1AF94487CE}" type="pres">
      <dgm:prSet presAssocID="{BE4DB66D-489A-4274-BDB0-3E4E966D7B2D}" presName="spaceBetweenRectangles" presStyleCnt="0"/>
      <dgm:spPr/>
    </dgm:pt>
    <dgm:pt modelId="{9388631F-E046-4585-AADF-44800D99F6E6}" type="pres">
      <dgm:prSet presAssocID="{80EEA812-8C38-4319-BBC2-6553FE7B1875}" presName="parentLin" presStyleCnt="0"/>
      <dgm:spPr/>
    </dgm:pt>
    <dgm:pt modelId="{B77602EB-C5A1-4432-AE12-6C7FCB67C8CE}" type="pres">
      <dgm:prSet presAssocID="{80EEA812-8C38-4319-BBC2-6553FE7B1875}" presName="parentLeftMargin" presStyleLbl="node1" presStyleIdx="1" presStyleCnt="5"/>
      <dgm:spPr/>
    </dgm:pt>
    <dgm:pt modelId="{5B78168F-1412-45D2-8B42-4819FA7353CC}" type="pres">
      <dgm:prSet presAssocID="{80EEA812-8C38-4319-BBC2-6553FE7B1875}" presName="parentText" presStyleLbl="node1" presStyleIdx="2" presStyleCnt="5">
        <dgm:presLayoutVars>
          <dgm:chMax val="0"/>
          <dgm:bulletEnabled val="1"/>
        </dgm:presLayoutVars>
      </dgm:prSet>
      <dgm:spPr/>
    </dgm:pt>
    <dgm:pt modelId="{32907557-0255-431D-9B0A-B7EEFEE4D3CE}" type="pres">
      <dgm:prSet presAssocID="{80EEA812-8C38-4319-BBC2-6553FE7B1875}" presName="negativeSpace" presStyleCnt="0"/>
      <dgm:spPr/>
    </dgm:pt>
    <dgm:pt modelId="{BEFB119B-3CB5-4975-BE9B-1C1B40F9040C}" type="pres">
      <dgm:prSet presAssocID="{80EEA812-8C38-4319-BBC2-6553FE7B1875}" presName="childText" presStyleLbl="conFgAcc1" presStyleIdx="2" presStyleCnt="5">
        <dgm:presLayoutVars>
          <dgm:bulletEnabled val="1"/>
        </dgm:presLayoutVars>
      </dgm:prSet>
      <dgm:spPr/>
    </dgm:pt>
    <dgm:pt modelId="{E60FB403-82CC-4398-88BE-AC15EDFC0714}" type="pres">
      <dgm:prSet presAssocID="{C960162E-EE3F-4C19-88EC-59B17DDA8AB6}" presName="spaceBetweenRectangles" presStyleCnt="0"/>
      <dgm:spPr/>
    </dgm:pt>
    <dgm:pt modelId="{8513FD3D-F284-4F85-BA13-42B7C7063D7F}" type="pres">
      <dgm:prSet presAssocID="{925DC1EA-636C-4FFF-A677-F4FCDD4E7B64}" presName="parentLin" presStyleCnt="0"/>
      <dgm:spPr/>
    </dgm:pt>
    <dgm:pt modelId="{37CBFE84-05B6-4759-800F-0BE4D964A28B}" type="pres">
      <dgm:prSet presAssocID="{925DC1EA-636C-4FFF-A677-F4FCDD4E7B64}" presName="parentLeftMargin" presStyleLbl="node1" presStyleIdx="2" presStyleCnt="5"/>
      <dgm:spPr/>
    </dgm:pt>
    <dgm:pt modelId="{9397DB76-634D-4B67-A8C4-7A8DC58F9F1A}" type="pres">
      <dgm:prSet presAssocID="{925DC1EA-636C-4FFF-A677-F4FCDD4E7B64}" presName="parentText" presStyleLbl="node1" presStyleIdx="3" presStyleCnt="5">
        <dgm:presLayoutVars>
          <dgm:chMax val="0"/>
          <dgm:bulletEnabled val="1"/>
        </dgm:presLayoutVars>
      </dgm:prSet>
      <dgm:spPr/>
    </dgm:pt>
    <dgm:pt modelId="{A2BC7DBB-8812-4BF4-9FE6-C875325E4A12}" type="pres">
      <dgm:prSet presAssocID="{925DC1EA-636C-4FFF-A677-F4FCDD4E7B64}" presName="negativeSpace" presStyleCnt="0"/>
      <dgm:spPr/>
    </dgm:pt>
    <dgm:pt modelId="{A3F01001-B4B3-4A83-8781-709D38F56A9C}" type="pres">
      <dgm:prSet presAssocID="{925DC1EA-636C-4FFF-A677-F4FCDD4E7B64}" presName="childText" presStyleLbl="conFgAcc1" presStyleIdx="3" presStyleCnt="5">
        <dgm:presLayoutVars>
          <dgm:bulletEnabled val="1"/>
        </dgm:presLayoutVars>
      </dgm:prSet>
      <dgm:spPr/>
    </dgm:pt>
    <dgm:pt modelId="{6E5FB535-B130-4758-A4DB-EBDF1DD02255}" type="pres">
      <dgm:prSet presAssocID="{2025CB54-ACD8-42A4-8FCF-EEEA5D566064}" presName="spaceBetweenRectangles" presStyleCnt="0"/>
      <dgm:spPr/>
    </dgm:pt>
    <dgm:pt modelId="{DDA21B10-B170-43EE-846F-35B5EF215DA9}" type="pres">
      <dgm:prSet presAssocID="{D1D001E3-7B92-4C28-AE87-09373CC343E6}" presName="parentLin" presStyleCnt="0"/>
      <dgm:spPr/>
    </dgm:pt>
    <dgm:pt modelId="{757CB352-1E84-47FA-8CDA-07DC4DE667A6}" type="pres">
      <dgm:prSet presAssocID="{D1D001E3-7B92-4C28-AE87-09373CC343E6}" presName="parentLeftMargin" presStyleLbl="node1" presStyleIdx="3" presStyleCnt="5"/>
      <dgm:spPr/>
    </dgm:pt>
    <dgm:pt modelId="{453D0FAE-A3BE-47F8-9F9B-4885CC046C5C}" type="pres">
      <dgm:prSet presAssocID="{D1D001E3-7B92-4C28-AE87-09373CC343E6}" presName="parentText" presStyleLbl="node1" presStyleIdx="4" presStyleCnt="5">
        <dgm:presLayoutVars>
          <dgm:chMax val="0"/>
          <dgm:bulletEnabled val="1"/>
        </dgm:presLayoutVars>
      </dgm:prSet>
      <dgm:spPr/>
    </dgm:pt>
    <dgm:pt modelId="{BBE8F8A9-CB55-4589-8B43-D0BE4A4D20E5}" type="pres">
      <dgm:prSet presAssocID="{D1D001E3-7B92-4C28-AE87-09373CC343E6}" presName="negativeSpace" presStyleCnt="0"/>
      <dgm:spPr/>
    </dgm:pt>
    <dgm:pt modelId="{E2C0CD3E-518A-47E1-8A8E-0D6176327040}" type="pres">
      <dgm:prSet presAssocID="{D1D001E3-7B92-4C28-AE87-09373CC343E6}" presName="childText" presStyleLbl="conFgAcc1" presStyleIdx="4" presStyleCnt="5">
        <dgm:presLayoutVars>
          <dgm:bulletEnabled val="1"/>
        </dgm:presLayoutVars>
      </dgm:prSet>
      <dgm:spPr/>
    </dgm:pt>
  </dgm:ptLst>
  <dgm:cxnLst>
    <dgm:cxn modelId="{DE1EBC04-261C-4BA5-9C73-95A8455784AA}" type="presOf" srcId="{D1D001E3-7B92-4C28-AE87-09373CC343E6}" destId="{757CB352-1E84-47FA-8CDA-07DC4DE667A6}" srcOrd="0" destOrd="0" presId="urn:microsoft.com/office/officeart/2005/8/layout/list1"/>
    <dgm:cxn modelId="{4D4C4311-D88D-481A-A2B0-A4133EB66D14}" type="presOf" srcId="{D1D001E3-7B92-4C28-AE87-09373CC343E6}" destId="{453D0FAE-A3BE-47F8-9F9B-4885CC046C5C}" srcOrd="1" destOrd="0" presId="urn:microsoft.com/office/officeart/2005/8/layout/list1"/>
    <dgm:cxn modelId="{F03C5C24-51E2-4BDA-B33A-B89430B9CF9F}" type="presOf" srcId="{9B1B246A-0FC2-44F2-ABB5-087C753E977E}" destId="{9C4A5FED-30C5-4CCD-AB36-475B7E3CED46}" srcOrd="0" destOrd="0" presId="urn:microsoft.com/office/officeart/2005/8/layout/list1"/>
    <dgm:cxn modelId="{F81E5B39-B194-4C83-8BB5-8D0B8865E0BD}" type="presOf" srcId="{9B1B246A-0FC2-44F2-ABB5-087C753E977E}" destId="{AA362527-10B5-4E38-89D3-31DE01532B8F}" srcOrd="1" destOrd="0" presId="urn:microsoft.com/office/officeart/2005/8/layout/list1"/>
    <dgm:cxn modelId="{C7672B66-33B2-49F3-86E9-A4635B4357DA}" srcId="{943595C2-DB44-4D4F-9BBC-A95B9E27121F}" destId="{9B1B246A-0FC2-44F2-ABB5-087C753E977E}" srcOrd="1" destOrd="0" parTransId="{CEDA4A20-F0D9-49C5-9CCC-0F0612F1D926}" sibTransId="{BE4DB66D-489A-4274-BDB0-3E4E966D7B2D}"/>
    <dgm:cxn modelId="{5EE7754E-1FC9-411B-8ADD-C270A7AE61D8}" srcId="{943595C2-DB44-4D4F-9BBC-A95B9E27121F}" destId="{80EEA812-8C38-4319-BBC2-6553FE7B1875}" srcOrd="2" destOrd="0" parTransId="{39D3C66C-CF70-46A7-BE57-3E4907CB7522}" sibTransId="{C960162E-EE3F-4C19-88EC-59B17DDA8AB6}"/>
    <dgm:cxn modelId="{1DBBC279-82E4-4851-9CBA-A51A3F07E340}" type="presOf" srcId="{925DC1EA-636C-4FFF-A677-F4FCDD4E7B64}" destId="{9397DB76-634D-4B67-A8C4-7A8DC58F9F1A}" srcOrd="1" destOrd="0" presId="urn:microsoft.com/office/officeart/2005/8/layout/list1"/>
    <dgm:cxn modelId="{91590282-6CC2-4CC9-BC19-5AF9E99C8C75}" type="presOf" srcId="{BF5A83C9-39E7-4E9E-B375-8383D5D95092}" destId="{C8F81187-3777-426D-924F-E9F6C9ABF4AD}" srcOrd="1" destOrd="0" presId="urn:microsoft.com/office/officeart/2005/8/layout/list1"/>
    <dgm:cxn modelId="{295DE385-45D1-4326-BFC8-0F05EFBDB49C}" srcId="{943595C2-DB44-4D4F-9BBC-A95B9E27121F}" destId="{BF5A83C9-39E7-4E9E-B375-8383D5D95092}" srcOrd="0" destOrd="0" parTransId="{16402AEB-E6C4-4601-83AB-C2A1CC63E2BE}" sibTransId="{899EE428-DE05-4399-AD3E-7E101348A9CA}"/>
    <dgm:cxn modelId="{952C8D8C-C1E2-48D0-92A0-4E12E35930F5}" type="presOf" srcId="{943595C2-DB44-4D4F-9BBC-A95B9E27121F}" destId="{7F26FAF9-5CEB-4E97-AB3B-E27B47AF593E}" srcOrd="0" destOrd="0" presId="urn:microsoft.com/office/officeart/2005/8/layout/list1"/>
    <dgm:cxn modelId="{6608009B-E2A4-4CBF-A169-DAE8471BD006}" type="presOf" srcId="{80EEA812-8C38-4319-BBC2-6553FE7B1875}" destId="{B77602EB-C5A1-4432-AE12-6C7FCB67C8CE}" srcOrd="0" destOrd="0" presId="urn:microsoft.com/office/officeart/2005/8/layout/list1"/>
    <dgm:cxn modelId="{57D3209C-0B6A-4024-A09F-A5D7766D1860}" srcId="{943595C2-DB44-4D4F-9BBC-A95B9E27121F}" destId="{D1D001E3-7B92-4C28-AE87-09373CC343E6}" srcOrd="4" destOrd="0" parTransId="{51503279-C086-4162-BC28-8818304C1F22}" sibTransId="{86391278-1817-4F29-8DE8-450C19B47D7B}"/>
    <dgm:cxn modelId="{746E7DA6-FABB-4BEB-A73D-C658A83046FB}" type="presOf" srcId="{925DC1EA-636C-4FFF-A677-F4FCDD4E7B64}" destId="{37CBFE84-05B6-4759-800F-0BE4D964A28B}" srcOrd="0" destOrd="0" presId="urn:microsoft.com/office/officeart/2005/8/layout/list1"/>
    <dgm:cxn modelId="{D3D6FCAE-7B30-4FF1-8F47-0DD7326EB3C4}" type="presOf" srcId="{80EEA812-8C38-4319-BBC2-6553FE7B1875}" destId="{5B78168F-1412-45D2-8B42-4819FA7353CC}" srcOrd="1" destOrd="0" presId="urn:microsoft.com/office/officeart/2005/8/layout/list1"/>
    <dgm:cxn modelId="{64E2C7C6-BF4F-42C7-BA8A-441964BE2787}" type="presOf" srcId="{BF5A83C9-39E7-4E9E-B375-8383D5D95092}" destId="{8493544C-E7F5-45BB-8468-3A0E4A90014D}" srcOrd="0" destOrd="0" presId="urn:microsoft.com/office/officeart/2005/8/layout/list1"/>
    <dgm:cxn modelId="{0CF428FA-124C-4F20-A017-374819566AE1}" srcId="{943595C2-DB44-4D4F-9BBC-A95B9E27121F}" destId="{925DC1EA-636C-4FFF-A677-F4FCDD4E7B64}" srcOrd="3" destOrd="0" parTransId="{F7D43574-D921-4F2F-8872-8611C53929D1}" sibTransId="{2025CB54-ACD8-42A4-8FCF-EEEA5D566064}"/>
    <dgm:cxn modelId="{501E95A6-CD68-46E3-81D7-D708474CFCE3}" type="presParOf" srcId="{7F26FAF9-5CEB-4E97-AB3B-E27B47AF593E}" destId="{39892452-81ED-4DF9-8241-066D23D318FC}" srcOrd="0" destOrd="0" presId="urn:microsoft.com/office/officeart/2005/8/layout/list1"/>
    <dgm:cxn modelId="{85437C9C-C9A8-48E7-B688-AA79A320BD2A}" type="presParOf" srcId="{39892452-81ED-4DF9-8241-066D23D318FC}" destId="{8493544C-E7F5-45BB-8468-3A0E4A90014D}" srcOrd="0" destOrd="0" presId="urn:microsoft.com/office/officeart/2005/8/layout/list1"/>
    <dgm:cxn modelId="{7716AE97-148E-4A82-B712-DB7494C34D96}" type="presParOf" srcId="{39892452-81ED-4DF9-8241-066D23D318FC}" destId="{C8F81187-3777-426D-924F-E9F6C9ABF4AD}" srcOrd="1" destOrd="0" presId="urn:microsoft.com/office/officeart/2005/8/layout/list1"/>
    <dgm:cxn modelId="{EDD88E2E-5BFF-4E08-ABA2-918A8B490CFB}" type="presParOf" srcId="{7F26FAF9-5CEB-4E97-AB3B-E27B47AF593E}" destId="{D81AE080-9CEF-4F26-8D91-10F85DDEACDC}" srcOrd="1" destOrd="0" presId="urn:microsoft.com/office/officeart/2005/8/layout/list1"/>
    <dgm:cxn modelId="{422EC2D6-1D30-4F1D-A544-129A63E823BC}" type="presParOf" srcId="{7F26FAF9-5CEB-4E97-AB3B-E27B47AF593E}" destId="{54F0B038-991F-4157-9C32-B1E6FBFEDCEE}" srcOrd="2" destOrd="0" presId="urn:microsoft.com/office/officeart/2005/8/layout/list1"/>
    <dgm:cxn modelId="{45843FFA-2437-44E0-AE8F-B1649AFA6C9C}" type="presParOf" srcId="{7F26FAF9-5CEB-4E97-AB3B-E27B47AF593E}" destId="{90C05D44-5C61-45BE-B725-467F7705C841}" srcOrd="3" destOrd="0" presId="urn:microsoft.com/office/officeart/2005/8/layout/list1"/>
    <dgm:cxn modelId="{3BC267FF-1354-40B7-A046-FD51AAC5E063}" type="presParOf" srcId="{7F26FAF9-5CEB-4E97-AB3B-E27B47AF593E}" destId="{D23F443D-363D-4FB8-B439-1A355C1A4954}" srcOrd="4" destOrd="0" presId="urn:microsoft.com/office/officeart/2005/8/layout/list1"/>
    <dgm:cxn modelId="{D2A95859-BF4C-4DB1-ACB9-BB6A916CBE61}" type="presParOf" srcId="{D23F443D-363D-4FB8-B439-1A355C1A4954}" destId="{9C4A5FED-30C5-4CCD-AB36-475B7E3CED46}" srcOrd="0" destOrd="0" presId="urn:microsoft.com/office/officeart/2005/8/layout/list1"/>
    <dgm:cxn modelId="{92AA9849-C0D3-4338-AC97-1DC286EB208E}" type="presParOf" srcId="{D23F443D-363D-4FB8-B439-1A355C1A4954}" destId="{AA362527-10B5-4E38-89D3-31DE01532B8F}" srcOrd="1" destOrd="0" presId="urn:microsoft.com/office/officeart/2005/8/layout/list1"/>
    <dgm:cxn modelId="{421EB70F-5A9D-4086-B595-AC4C820A03F6}" type="presParOf" srcId="{7F26FAF9-5CEB-4E97-AB3B-E27B47AF593E}" destId="{72C46F44-16D7-4370-995B-7B7B9DE89DFD}" srcOrd="5" destOrd="0" presId="urn:microsoft.com/office/officeart/2005/8/layout/list1"/>
    <dgm:cxn modelId="{684312CB-BC85-4921-A4ED-7B1FA5CB9739}" type="presParOf" srcId="{7F26FAF9-5CEB-4E97-AB3B-E27B47AF593E}" destId="{64E0C21D-D9C9-4F95-A38C-CF79AB3FDA3D}" srcOrd="6" destOrd="0" presId="urn:microsoft.com/office/officeart/2005/8/layout/list1"/>
    <dgm:cxn modelId="{34C35B8C-808D-4EFF-8147-450931526E72}" type="presParOf" srcId="{7F26FAF9-5CEB-4E97-AB3B-E27B47AF593E}" destId="{7B884D31-E2B8-42CF-8FE5-9B1AF94487CE}" srcOrd="7" destOrd="0" presId="urn:microsoft.com/office/officeart/2005/8/layout/list1"/>
    <dgm:cxn modelId="{57F97E81-13C3-48A7-B122-FC03179998F8}" type="presParOf" srcId="{7F26FAF9-5CEB-4E97-AB3B-E27B47AF593E}" destId="{9388631F-E046-4585-AADF-44800D99F6E6}" srcOrd="8" destOrd="0" presId="urn:microsoft.com/office/officeart/2005/8/layout/list1"/>
    <dgm:cxn modelId="{9EE81570-BF6C-42EE-9581-C6AA7E007E4E}" type="presParOf" srcId="{9388631F-E046-4585-AADF-44800D99F6E6}" destId="{B77602EB-C5A1-4432-AE12-6C7FCB67C8CE}" srcOrd="0" destOrd="0" presId="urn:microsoft.com/office/officeart/2005/8/layout/list1"/>
    <dgm:cxn modelId="{BFFE5E64-3445-49B0-AC87-CB965F350DBF}" type="presParOf" srcId="{9388631F-E046-4585-AADF-44800D99F6E6}" destId="{5B78168F-1412-45D2-8B42-4819FA7353CC}" srcOrd="1" destOrd="0" presId="urn:microsoft.com/office/officeart/2005/8/layout/list1"/>
    <dgm:cxn modelId="{4B82C0E8-568C-407F-BB53-738A34F3764E}" type="presParOf" srcId="{7F26FAF9-5CEB-4E97-AB3B-E27B47AF593E}" destId="{32907557-0255-431D-9B0A-B7EEFEE4D3CE}" srcOrd="9" destOrd="0" presId="urn:microsoft.com/office/officeart/2005/8/layout/list1"/>
    <dgm:cxn modelId="{204312C7-0DAA-4FE0-9D01-ED293A7356FB}" type="presParOf" srcId="{7F26FAF9-5CEB-4E97-AB3B-E27B47AF593E}" destId="{BEFB119B-3CB5-4975-BE9B-1C1B40F9040C}" srcOrd="10" destOrd="0" presId="urn:microsoft.com/office/officeart/2005/8/layout/list1"/>
    <dgm:cxn modelId="{C0C79090-3260-421F-9794-23BFC0896E2B}" type="presParOf" srcId="{7F26FAF9-5CEB-4E97-AB3B-E27B47AF593E}" destId="{E60FB403-82CC-4398-88BE-AC15EDFC0714}" srcOrd="11" destOrd="0" presId="urn:microsoft.com/office/officeart/2005/8/layout/list1"/>
    <dgm:cxn modelId="{EE87849D-EEC2-4257-8DAF-D5C8C2DB5514}" type="presParOf" srcId="{7F26FAF9-5CEB-4E97-AB3B-E27B47AF593E}" destId="{8513FD3D-F284-4F85-BA13-42B7C7063D7F}" srcOrd="12" destOrd="0" presId="urn:microsoft.com/office/officeart/2005/8/layout/list1"/>
    <dgm:cxn modelId="{823A637A-ACAB-4547-8A7B-D8040EA491E1}" type="presParOf" srcId="{8513FD3D-F284-4F85-BA13-42B7C7063D7F}" destId="{37CBFE84-05B6-4759-800F-0BE4D964A28B}" srcOrd="0" destOrd="0" presId="urn:microsoft.com/office/officeart/2005/8/layout/list1"/>
    <dgm:cxn modelId="{B81DEBC9-2E23-4EC4-BF0C-9B5573AAA760}" type="presParOf" srcId="{8513FD3D-F284-4F85-BA13-42B7C7063D7F}" destId="{9397DB76-634D-4B67-A8C4-7A8DC58F9F1A}" srcOrd="1" destOrd="0" presId="urn:microsoft.com/office/officeart/2005/8/layout/list1"/>
    <dgm:cxn modelId="{5EFAA75E-E68F-4491-8814-8770B1089BF7}" type="presParOf" srcId="{7F26FAF9-5CEB-4E97-AB3B-E27B47AF593E}" destId="{A2BC7DBB-8812-4BF4-9FE6-C875325E4A12}" srcOrd="13" destOrd="0" presId="urn:microsoft.com/office/officeart/2005/8/layout/list1"/>
    <dgm:cxn modelId="{813651B5-211D-40E9-A3B8-3460708BF8E6}" type="presParOf" srcId="{7F26FAF9-5CEB-4E97-AB3B-E27B47AF593E}" destId="{A3F01001-B4B3-4A83-8781-709D38F56A9C}" srcOrd="14" destOrd="0" presId="urn:microsoft.com/office/officeart/2005/8/layout/list1"/>
    <dgm:cxn modelId="{0111E3E9-D732-47E7-AF48-35BE9AADBC2D}" type="presParOf" srcId="{7F26FAF9-5CEB-4E97-AB3B-E27B47AF593E}" destId="{6E5FB535-B130-4758-A4DB-EBDF1DD02255}" srcOrd="15" destOrd="0" presId="urn:microsoft.com/office/officeart/2005/8/layout/list1"/>
    <dgm:cxn modelId="{93514FF2-AFC2-46C2-BF51-FB2735BB071C}" type="presParOf" srcId="{7F26FAF9-5CEB-4E97-AB3B-E27B47AF593E}" destId="{DDA21B10-B170-43EE-846F-35B5EF215DA9}" srcOrd="16" destOrd="0" presId="urn:microsoft.com/office/officeart/2005/8/layout/list1"/>
    <dgm:cxn modelId="{25F4FFAA-7541-4A87-97BB-F39C9B831956}" type="presParOf" srcId="{DDA21B10-B170-43EE-846F-35B5EF215DA9}" destId="{757CB352-1E84-47FA-8CDA-07DC4DE667A6}" srcOrd="0" destOrd="0" presId="urn:microsoft.com/office/officeart/2005/8/layout/list1"/>
    <dgm:cxn modelId="{4820EC9F-1D7C-46F4-A1DB-EF4A20E1C8E0}" type="presParOf" srcId="{DDA21B10-B170-43EE-846F-35B5EF215DA9}" destId="{453D0FAE-A3BE-47F8-9F9B-4885CC046C5C}" srcOrd="1" destOrd="0" presId="urn:microsoft.com/office/officeart/2005/8/layout/list1"/>
    <dgm:cxn modelId="{212C95AF-7A87-4C5A-9E8F-50401D3A1D9F}" type="presParOf" srcId="{7F26FAF9-5CEB-4E97-AB3B-E27B47AF593E}" destId="{BBE8F8A9-CB55-4589-8B43-D0BE4A4D20E5}" srcOrd="17" destOrd="0" presId="urn:microsoft.com/office/officeart/2005/8/layout/list1"/>
    <dgm:cxn modelId="{FF649C88-D555-4DD3-A2C9-18C84DF19EF7}" type="presParOf" srcId="{7F26FAF9-5CEB-4E97-AB3B-E27B47AF593E}" destId="{E2C0CD3E-518A-47E1-8A8E-0D6176327040}"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BB8724-8AC2-476D-9B30-F8231327FB5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D0D0B19-1A42-4320-B714-F44019F8C522}">
      <dgm:prSet phldrT="[Text]" phldr="0"/>
      <dgm:spPr/>
      <dgm:t>
        <a:bodyPr/>
        <a:lstStyle/>
        <a:p>
          <a:pPr algn="l">
            <a:lnSpc>
              <a:spcPct val="90000"/>
            </a:lnSpc>
          </a:pPr>
          <a:r>
            <a:rPr lang="en-US"/>
            <a:t>Intercrop</a:t>
          </a:r>
        </a:p>
      </dgm:t>
    </dgm:pt>
    <dgm:pt modelId="{A5824BC6-02C3-42B8-B2D4-4D7E24CE02E4}" type="parTrans" cxnId="{790FC381-E2B4-4EF6-9DE5-0CF0F6EE99ED}">
      <dgm:prSet/>
      <dgm:spPr/>
      <dgm:t>
        <a:bodyPr/>
        <a:lstStyle/>
        <a:p>
          <a:endParaRPr lang="en-US"/>
        </a:p>
      </dgm:t>
    </dgm:pt>
    <dgm:pt modelId="{4CD5C658-A317-4E33-9457-0625E0A1CA87}" type="sibTrans" cxnId="{790FC381-E2B4-4EF6-9DE5-0CF0F6EE99ED}">
      <dgm:prSet/>
      <dgm:spPr/>
      <dgm:t>
        <a:bodyPr/>
        <a:lstStyle/>
        <a:p>
          <a:endParaRPr lang="en-US"/>
        </a:p>
      </dgm:t>
    </dgm:pt>
    <dgm:pt modelId="{30D4814A-6830-4550-885E-09E5F0686341}">
      <dgm:prSet phldrT="[Text]" phldr="0"/>
      <dgm:spPr/>
      <dgm:t>
        <a:bodyPr/>
        <a:lstStyle/>
        <a:p>
          <a:pPr algn="l">
            <a:lnSpc>
              <a:spcPct val="90000"/>
            </a:lnSpc>
          </a:pPr>
          <a:r>
            <a:rPr lang="en-US" b="0"/>
            <a:t>Invest in fertigation</a:t>
          </a:r>
        </a:p>
      </dgm:t>
    </dgm:pt>
    <dgm:pt modelId="{058661EE-E0FC-4867-AADD-967C581E001A}" type="parTrans" cxnId="{10D7F572-C424-47B5-B1BD-4511AC7CF97A}">
      <dgm:prSet/>
      <dgm:spPr/>
      <dgm:t>
        <a:bodyPr/>
        <a:lstStyle/>
        <a:p>
          <a:endParaRPr lang="en-US"/>
        </a:p>
      </dgm:t>
    </dgm:pt>
    <dgm:pt modelId="{B64828DF-A78D-4FDD-AAF7-F12C13203A90}" type="sibTrans" cxnId="{10D7F572-C424-47B5-B1BD-4511AC7CF97A}">
      <dgm:prSet/>
      <dgm:spPr/>
      <dgm:t>
        <a:bodyPr/>
        <a:lstStyle/>
        <a:p>
          <a:endParaRPr lang="en-US"/>
        </a:p>
      </dgm:t>
    </dgm:pt>
    <dgm:pt modelId="{08E14028-C150-42C1-A07B-9E98600ACB78}">
      <dgm:prSet phldr="0"/>
      <dgm:spPr/>
      <dgm:t>
        <a:bodyPr/>
        <a:lstStyle/>
        <a:p>
          <a:pPr algn="l" rtl="0">
            <a:lnSpc>
              <a:spcPct val="90000"/>
            </a:lnSpc>
          </a:pPr>
          <a:r>
            <a:rPr lang="en-US" b="1">
              <a:latin typeface="Calibri"/>
              <a:cs typeface="Calibri"/>
            </a:rPr>
            <a:t>Small Subsistence Farmers</a:t>
          </a:r>
        </a:p>
      </dgm:t>
    </dgm:pt>
    <dgm:pt modelId="{87708A56-7691-43B9-AC18-5B04E05BE369}" type="parTrans" cxnId="{02801706-2985-4095-BBD0-9BA4AF34E0DD}">
      <dgm:prSet/>
      <dgm:spPr/>
    </dgm:pt>
    <dgm:pt modelId="{B27E8448-26B7-4A6F-8C10-985A12E2BAB9}" type="sibTrans" cxnId="{02801706-2985-4095-BBD0-9BA4AF34E0DD}">
      <dgm:prSet/>
      <dgm:spPr/>
    </dgm:pt>
    <dgm:pt modelId="{7C305A8F-7C10-4FC6-A897-3D1914773411}">
      <dgm:prSet phldr="0"/>
      <dgm:spPr/>
      <dgm:t>
        <a:bodyPr/>
        <a:lstStyle/>
        <a:p>
          <a:pPr algn="l" rtl="0">
            <a:lnSpc>
              <a:spcPct val="90000"/>
            </a:lnSpc>
          </a:pPr>
          <a:r>
            <a:rPr lang="en-US" b="1">
              <a:latin typeface="Calibri Light" panose="020F0302020204030204"/>
            </a:rPr>
            <a:t>Soil survey</a:t>
          </a:r>
          <a:endParaRPr lang="en-US" b="1"/>
        </a:p>
      </dgm:t>
    </dgm:pt>
    <dgm:pt modelId="{0692C0F2-359F-49A2-9D5B-27FB03CED6F1}" type="parTrans" cxnId="{874EDA76-9ACA-4F4C-9B01-6E43B259D408}">
      <dgm:prSet/>
      <dgm:spPr/>
    </dgm:pt>
    <dgm:pt modelId="{D0C40BC5-F3BF-499C-8176-A6C9B9B75B5F}" type="sibTrans" cxnId="{874EDA76-9ACA-4F4C-9B01-6E43B259D408}">
      <dgm:prSet/>
      <dgm:spPr/>
    </dgm:pt>
    <dgm:pt modelId="{9C84EED3-85CC-462D-8D90-AFBF6B07482F}">
      <dgm:prSet phldr="0"/>
      <dgm:spPr/>
      <dgm:t>
        <a:bodyPr/>
        <a:lstStyle/>
        <a:p>
          <a:pPr algn="l">
            <a:lnSpc>
              <a:spcPct val="90000"/>
            </a:lnSpc>
          </a:pPr>
          <a:r>
            <a:rPr lang="en-US"/>
            <a:t>Plant native trees</a:t>
          </a:r>
        </a:p>
      </dgm:t>
    </dgm:pt>
    <dgm:pt modelId="{5F830235-FD53-426F-AA29-10A61BB8936D}" type="parTrans" cxnId="{53220D13-E587-49F6-B834-0CF566E91E85}">
      <dgm:prSet/>
      <dgm:spPr/>
    </dgm:pt>
    <dgm:pt modelId="{84C8D5C6-0741-406D-91F0-644E77EBBF7D}" type="sibTrans" cxnId="{53220D13-E587-49F6-B834-0CF566E91E85}">
      <dgm:prSet/>
      <dgm:spPr/>
    </dgm:pt>
    <dgm:pt modelId="{118688B3-9441-4FFF-8FE9-EADC7690EA1F}">
      <dgm:prSet phldr="0"/>
      <dgm:spPr/>
      <dgm:t>
        <a:bodyPr/>
        <a:lstStyle/>
        <a:p>
          <a:pPr algn="l" rtl="0">
            <a:lnSpc>
              <a:spcPct val="90000"/>
            </a:lnSpc>
          </a:pPr>
          <a:r>
            <a:rPr lang="en-US" b="1">
              <a:latin typeface="Calibri"/>
              <a:cs typeface="Calibri"/>
            </a:rPr>
            <a:t>Large Company Investing in Teak</a:t>
          </a:r>
        </a:p>
      </dgm:t>
    </dgm:pt>
    <dgm:pt modelId="{824C3045-397B-42F1-9BED-7FAD4E3432DE}" type="parTrans" cxnId="{0273EA59-5132-47FD-B5EA-840816F13F03}">
      <dgm:prSet/>
      <dgm:spPr/>
    </dgm:pt>
    <dgm:pt modelId="{5809B16A-A38A-4346-AF6B-C87F651CDCC1}" type="sibTrans" cxnId="{0273EA59-5132-47FD-B5EA-840816F13F03}">
      <dgm:prSet/>
      <dgm:spPr/>
    </dgm:pt>
    <dgm:pt modelId="{E4CDFDA5-404E-4FB0-B192-B7EB3D76442E}">
      <dgm:prSet phldr="0"/>
      <dgm:spPr/>
      <dgm:t>
        <a:bodyPr/>
        <a:lstStyle/>
        <a:p>
          <a:pPr algn="l" rtl="0">
            <a:lnSpc>
              <a:spcPct val="90000"/>
            </a:lnSpc>
          </a:pPr>
          <a:r>
            <a:rPr lang="en-US" b="0">
              <a:latin typeface="Calibri Light" panose="020F0302020204030204"/>
            </a:rPr>
            <a:t>Better investments</a:t>
          </a:r>
          <a:endParaRPr lang="en-US" b="0"/>
        </a:p>
      </dgm:t>
    </dgm:pt>
    <dgm:pt modelId="{13832530-57B1-4A56-8247-A26774579F85}" type="parTrans" cxnId="{71605221-A6F7-4221-8957-CE61FAF9CE32}">
      <dgm:prSet/>
      <dgm:spPr/>
    </dgm:pt>
    <dgm:pt modelId="{0321FFB5-F8B5-413B-8251-25BCB7717E3A}" type="sibTrans" cxnId="{71605221-A6F7-4221-8957-CE61FAF9CE32}">
      <dgm:prSet/>
      <dgm:spPr/>
    </dgm:pt>
    <dgm:pt modelId="{884F55A9-0DBB-4792-B35D-D1A8DDBD391F}">
      <dgm:prSet phldr="0"/>
      <dgm:spPr/>
      <dgm:t>
        <a:bodyPr/>
        <a:lstStyle/>
        <a:p>
          <a:pPr algn="l" rtl="0">
            <a:lnSpc>
              <a:spcPct val="90000"/>
            </a:lnSpc>
          </a:pPr>
          <a:r>
            <a:rPr lang="en-US" b="0"/>
            <a:t>Purchase fertile site</a:t>
          </a:r>
        </a:p>
      </dgm:t>
    </dgm:pt>
    <dgm:pt modelId="{15CD6FC5-D3AC-408F-BED4-D62F18266C20}" type="parTrans" cxnId="{1234EBCC-526F-4A30-8E20-13416149BF90}">
      <dgm:prSet/>
      <dgm:spPr/>
    </dgm:pt>
    <dgm:pt modelId="{5EDD3EC5-2BA8-4CE4-BDFF-88BE90F5A28E}" type="sibTrans" cxnId="{1234EBCC-526F-4A30-8E20-13416149BF90}">
      <dgm:prSet/>
      <dgm:spPr/>
    </dgm:pt>
    <dgm:pt modelId="{0FD59F57-98EA-4D39-8B52-E06621F7A74B}">
      <dgm:prSet phldr="0"/>
      <dgm:spPr/>
      <dgm:t>
        <a:bodyPr/>
        <a:lstStyle/>
        <a:p>
          <a:pPr algn="l" rtl="0">
            <a:lnSpc>
              <a:spcPct val="90000"/>
            </a:lnSpc>
          </a:pPr>
          <a:r>
            <a:rPr lang="en-US" b="1">
              <a:latin typeface="Calibri"/>
              <a:cs typeface="Calibri"/>
            </a:rPr>
            <a:t>Established </a:t>
          </a:r>
          <a:r>
            <a:rPr lang="en-US" b="1">
              <a:solidFill>
                <a:schemeClr val="bg1"/>
              </a:solidFill>
              <a:latin typeface="Calibri"/>
              <a:cs typeface="Calibri"/>
            </a:rPr>
            <a:t>Teak Plantations</a:t>
          </a:r>
          <a:endParaRPr lang="en-US" b="1" i="0" u="none" strike="noStrike" cap="none" baseline="0" noProof="0">
            <a:solidFill>
              <a:schemeClr val="bg1"/>
            </a:solidFill>
            <a:latin typeface="Calibri"/>
            <a:cs typeface="Calibri"/>
          </a:endParaRPr>
        </a:p>
      </dgm:t>
    </dgm:pt>
    <dgm:pt modelId="{0DC76A8E-0538-4344-B5F4-0CC32EBC9775}" type="parTrans" cxnId="{9EFF6BA9-C3C7-456D-921E-EF90467D2B6B}">
      <dgm:prSet/>
      <dgm:spPr/>
    </dgm:pt>
    <dgm:pt modelId="{3E7ABCD6-3255-4F1A-AEC6-409549415ADD}" type="sibTrans" cxnId="{9EFF6BA9-C3C7-456D-921E-EF90467D2B6B}">
      <dgm:prSet/>
      <dgm:spPr/>
    </dgm:pt>
    <dgm:pt modelId="{1BB8BDDD-FE9C-4596-8092-0843B3514E8E}">
      <dgm:prSet phldr="0"/>
      <dgm:spPr/>
      <dgm:t>
        <a:bodyPr/>
        <a:lstStyle/>
        <a:p>
          <a:pPr algn="l" rtl="0">
            <a:lnSpc>
              <a:spcPct val="90000"/>
            </a:lnSpc>
          </a:pPr>
          <a:r>
            <a:rPr lang="en-US" b="1">
              <a:latin typeface="Calibri Light" panose="020F0302020204030204"/>
            </a:rPr>
            <a:t>Native species</a:t>
          </a:r>
        </a:p>
      </dgm:t>
    </dgm:pt>
    <dgm:pt modelId="{A8355BE6-E084-4B24-9977-DA0AFADD78A0}" type="parTrans" cxnId="{5ED691F5-BC16-4140-84E8-408F323C029B}">
      <dgm:prSet/>
      <dgm:spPr/>
    </dgm:pt>
    <dgm:pt modelId="{AC9050AF-7AC5-4805-8C07-BE095048A32F}" type="sibTrans" cxnId="{5ED691F5-BC16-4140-84E8-408F323C029B}">
      <dgm:prSet/>
      <dgm:spPr/>
    </dgm:pt>
    <dgm:pt modelId="{E3FCB223-43B1-4AB0-AACD-B725B9534D7A}">
      <dgm:prSet phldr="0"/>
      <dgm:spPr/>
      <dgm:t>
        <a:bodyPr/>
        <a:lstStyle/>
        <a:p>
          <a:pPr algn="l">
            <a:lnSpc>
              <a:spcPct val="90000"/>
            </a:lnSpc>
          </a:pPr>
          <a:r>
            <a:rPr lang="en-US" b="1">
              <a:latin typeface="Calibri Light" panose="020F0302020204030204"/>
            </a:rPr>
            <a:t>Fertigation</a:t>
          </a:r>
        </a:p>
      </dgm:t>
    </dgm:pt>
    <dgm:pt modelId="{646B141C-55FE-4D34-9C16-C04DCA6A869E}" type="parTrans" cxnId="{D6B11B00-4A15-429F-AE89-51D34EFC7199}">
      <dgm:prSet/>
      <dgm:spPr/>
    </dgm:pt>
    <dgm:pt modelId="{B6388D44-B4D4-4959-81F4-E54E962D47C5}" type="sibTrans" cxnId="{D6B11B00-4A15-429F-AE89-51D34EFC7199}">
      <dgm:prSet/>
      <dgm:spPr/>
    </dgm:pt>
    <dgm:pt modelId="{E1FC19F8-6990-4A87-98B3-06EDB8C8ED06}" type="pres">
      <dgm:prSet presAssocID="{C0BB8724-8AC2-476D-9B30-F8231327FB59}" presName="Name0" presStyleCnt="0">
        <dgm:presLayoutVars>
          <dgm:dir/>
          <dgm:animLvl val="lvl"/>
          <dgm:resizeHandles val="exact"/>
        </dgm:presLayoutVars>
      </dgm:prSet>
      <dgm:spPr/>
    </dgm:pt>
    <dgm:pt modelId="{D67BE050-A12A-41D1-B793-407DBD765553}" type="pres">
      <dgm:prSet presAssocID="{0FD59F57-98EA-4D39-8B52-E06621F7A74B}" presName="composite" presStyleCnt="0"/>
      <dgm:spPr/>
    </dgm:pt>
    <dgm:pt modelId="{829DAF1F-9232-4BF9-8C06-5092E8167F3F}" type="pres">
      <dgm:prSet presAssocID="{0FD59F57-98EA-4D39-8B52-E06621F7A74B}" presName="parTx" presStyleLbl="alignNode1" presStyleIdx="0" presStyleCnt="3">
        <dgm:presLayoutVars>
          <dgm:chMax val="0"/>
          <dgm:chPref val="0"/>
          <dgm:bulletEnabled val="1"/>
        </dgm:presLayoutVars>
      </dgm:prSet>
      <dgm:spPr/>
    </dgm:pt>
    <dgm:pt modelId="{00B25879-2466-464E-8454-5E54A12A2EAC}" type="pres">
      <dgm:prSet presAssocID="{0FD59F57-98EA-4D39-8B52-E06621F7A74B}" presName="desTx" presStyleLbl="alignAccFollowNode1" presStyleIdx="0" presStyleCnt="3">
        <dgm:presLayoutVars>
          <dgm:bulletEnabled val="1"/>
        </dgm:presLayoutVars>
      </dgm:prSet>
      <dgm:spPr/>
    </dgm:pt>
    <dgm:pt modelId="{68C8FF65-8C3C-46F9-B561-FF29EE92F60A}" type="pres">
      <dgm:prSet presAssocID="{3E7ABCD6-3255-4F1A-AEC6-409549415ADD}" presName="space" presStyleCnt="0"/>
      <dgm:spPr/>
    </dgm:pt>
    <dgm:pt modelId="{228AA9AB-9B31-49CA-A7AE-1DB4A092B942}" type="pres">
      <dgm:prSet presAssocID="{08E14028-C150-42C1-A07B-9E98600ACB78}" presName="composite" presStyleCnt="0"/>
      <dgm:spPr/>
    </dgm:pt>
    <dgm:pt modelId="{4624A25F-0632-40D3-88E8-734FF578F5E6}" type="pres">
      <dgm:prSet presAssocID="{08E14028-C150-42C1-A07B-9E98600ACB78}" presName="parTx" presStyleLbl="alignNode1" presStyleIdx="1" presStyleCnt="3">
        <dgm:presLayoutVars>
          <dgm:chMax val="0"/>
          <dgm:chPref val="0"/>
          <dgm:bulletEnabled val="1"/>
        </dgm:presLayoutVars>
      </dgm:prSet>
      <dgm:spPr/>
    </dgm:pt>
    <dgm:pt modelId="{3368B2A5-4CAD-467A-B57E-7367F37D5CA9}" type="pres">
      <dgm:prSet presAssocID="{08E14028-C150-42C1-A07B-9E98600ACB78}" presName="desTx" presStyleLbl="alignAccFollowNode1" presStyleIdx="1" presStyleCnt="3">
        <dgm:presLayoutVars>
          <dgm:bulletEnabled val="1"/>
        </dgm:presLayoutVars>
      </dgm:prSet>
      <dgm:spPr/>
    </dgm:pt>
    <dgm:pt modelId="{5419F730-A6AC-4A14-BD91-9CAD820CD021}" type="pres">
      <dgm:prSet presAssocID="{B27E8448-26B7-4A6F-8C10-985A12E2BAB9}" presName="space" presStyleCnt="0"/>
      <dgm:spPr/>
    </dgm:pt>
    <dgm:pt modelId="{B0F7F377-FC42-4699-91CD-945F7B49AB83}" type="pres">
      <dgm:prSet presAssocID="{118688B3-9441-4FFF-8FE9-EADC7690EA1F}" presName="composite" presStyleCnt="0"/>
      <dgm:spPr/>
    </dgm:pt>
    <dgm:pt modelId="{F8A0B825-451C-4388-9663-44FDCE3CFEAA}" type="pres">
      <dgm:prSet presAssocID="{118688B3-9441-4FFF-8FE9-EADC7690EA1F}" presName="parTx" presStyleLbl="alignNode1" presStyleIdx="2" presStyleCnt="3">
        <dgm:presLayoutVars>
          <dgm:chMax val="0"/>
          <dgm:chPref val="0"/>
          <dgm:bulletEnabled val="1"/>
        </dgm:presLayoutVars>
      </dgm:prSet>
      <dgm:spPr/>
    </dgm:pt>
    <dgm:pt modelId="{CDFC178B-8175-44BA-A820-32C507D5EA53}" type="pres">
      <dgm:prSet presAssocID="{118688B3-9441-4FFF-8FE9-EADC7690EA1F}" presName="desTx" presStyleLbl="alignAccFollowNode1" presStyleIdx="2" presStyleCnt="3">
        <dgm:presLayoutVars>
          <dgm:bulletEnabled val="1"/>
        </dgm:presLayoutVars>
      </dgm:prSet>
      <dgm:spPr/>
    </dgm:pt>
  </dgm:ptLst>
  <dgm:cxnLst>
    <dgm:cxn modelId="{D6B11B00-4A15-429F-AE89-51D34EFC7199}" srcId="{0FD59F57-98EA-4D39-8B52-E06621F7A74B}" destId="{E3FCB223-43B1-4AB0-AACD-B725B9534D7A}" srcOrd="1" destOrd="0" parTransId="{646B141C-55FE-4D34-9C16-C04DCA6A869E}" sibTransId="{B6388D44-B4D4-4959-81F4-E54E962D47C5}"/>
    <dgm:cxn modelId="{02801706-2985-4095-BBD0-9BA4AF34E0DD}" srcId="{C0BB8724-8AC2-476D-9B30-F8231327FB59}" destId="{08E14028-C150-42C1-A07B-9E98600ACB78}" srcOrd="1" destOrd="0" parTransId="{87708A56-7691-43B9-AC18-5B04E05BE369}" sibTransId="{B27E8448-26B7-4A6F-8C10-985A12E2BAB9}"/>
    <dgm:cxn modelId="{3EA4AE06-405C-4987-B350-507063132A6F}" type="presOf" srcId="{884F55A9-0DBB-4792-B35D-D1A8DDBD391F}" destId="{CDFC178B-8175-44BA-A820-32C507D5EA53}" srcOrd="0" destOrd="1" presId="urn:microsoft.com/office/officeart/2005/8/layout/hList1"/>
    <dgm:cxn modelId="{2C382A10-69A2-4D46-A5A3-33F99AC339C4}" type="presOf" srcId="{E4CDFDA5-404E-4FB0-B192-B7EB3D76442E}" destId="{CDFC178B-8175-44BA-A820-32C507D5EA53}" srcOrd="0" destOrd="0" presId="urn:microsoft.com/office/officeart/2005/8/layout/hList1"/>
    <dgm:cxn modelId="{53220D13-E587-49F6-B834-0CF566E91E85}" srcId="{08E14028-C150-42C1-A07B-9E98600ACB78}" destId="{9C84EED3-85CC-462D-8D90-AFBF6B07482F}" srcOrd="1" destOrd="0" parTransId="{5F830235-FD53-426F-AA29-10A61BB8936D}" sibTransId="{84C8D5C6-0741-406D-91F0-644E77EBBF7D}"/>
    <dgm:cxn modelId="{99FC8A13-4EA6-475E-9D6D-0BEDA6B52F23}" type="presOf" srcId="{C0BB8724-8AC2-476D-9B30-F8231327FB59}" destId="{E1FC19F8-6990-4A87-98B3-06EDB8C8ED06}" srcOrd="0" destOrd="0" presId="urn:microsoft.com/office/officeart/2005/8/layout/hList1"/>
    <dgm:cxn modelId="{4B6EAE1B-8DAC-4378-8819-4758C0FCCAAA}" type="presOf" srcId="{1BB8BDDD-FE9C-4596-8092-0843B3514E8E}" destId="{00B25879-2466-464E-8454-5E54A12A2EAC}" srcOrd="0" destOrd="0" presId="urn:microsoft.com/office/officeart/2005/8/layout/hList1"/>
    <dgm:cxn modelId="{71605221-A6F7-4221-8957-CE61FAF9CE32}" srcId="{118688B3-9441-4FFF-8FE9-EADC7690EA1F}" destId="{E4CDFDA5-404E-4FB0-B192-B7EB3D76442E}" srcOrd="0" destOrd="0" parTransId="{13832530-57B1-4A56-8247-A26774579F85}" sibTransId="{0321FFB5-F8B5-413B-8251-25BCB7717E3A}"/>
    <dgm:cxn modelId="{0A29A92F-759F-42F6-B370-6D8C1FD9DB0A}" type="presOf" srcId="{30D4814A-6830-4550-885E-09E5F0686341}" destId="{CDFC178B-8175-44BA-A820-32C507D5EA53}" srcOrd="0" destOrd="2" presId="urn:microsoft.com/office/officeart/2005/8/layout/hList1"/>
    <dgm:cxn modelId="{ADF89231-AC8D-49F7-B177-465447DEC38E}" type="presOf" srcId="{7C305A8F-7C10-4FC6-A897-3D1914773411}" destId="{3368B2A5-4CAD-467A-B57E-7367F37D5CA9}" srcOrd="0" destOrd="0" presId="urn:microsoft.com/office/officeart/2005/8/layout/hList1"/>
    <dgm:cxn modelId="{BDA8F94C-ADE3-430A-9AFD-5B40882A5B6A}" type="presOf" srcId="{118688B3-9441-4FFF-8FE9-EADC7690EA1F}" destId="{F8A0B825-451C-4388-9663-44FDCE3CFEAA}" srcOrd="0" destOrd="0" presId="urn:microsoft.com/office/officeart/2005/8/layout/hList1"/>
    <dgm:cxn modelId="{10D7F572-C424-47B5-B1BD-4511AC7CF97A}" srcId="{118688B3-9441-4FFF-8FE9-EADC7690EA1F}" destId="{30D4814A-6830-4550-885E-09E5F0686341}" srcOrd="2" destOrd="0" parTransId="{058661EE-E0FC-4867-AADD-967C581E001A}" sibTransId="{B64828DF-A78D-4FDD-AAF7-F12C13203A90}"/>
    <dgm:cxn modelId="{CA3BD473-F77E-4698-8C59-A6B32B50FBCD}" type="presOf" srcId="{E3FCB223-43B1-4AB0-AACD-B725B9534D7A}" destId="{00B25879-2466-464E-8454-5E54A12A2EAC}" srcOrd="0" destOrd="1" presId="urn:microsoft.com/office/officeart/2005/8/layout/hList1"/>
    <dgm:cxn modelId="{874EDA76-9ACA-4F4C-9B01-6E43B259D408}" srcId="{08E14028-C150-42C1-A07B-9E98600ACB78}" destId="{7C305A8F-7C10-4FC6-A897-3D1914773411}" srcOrd="0" destOrd="0" parTransId="{0692C0F2-359F-49A2-9D5B-27FB03CED6F1}" sibTransId="{D0C40BC5-F3BF-499C-8176-A6C9B9B75B5F}"/>
    <dgm:cxn modelId="{0273EA59-5132-47FD-B5EA-840816F13F03}" srcId="{C0BB8724-8AC2-476D-9B30-F8231327FB59}" destId="{118688B3-9441-4FFF-8FE9-EADC7690EA1F}" srcOrd="2" destOrd="0" parTransId="{824C3045-397B-42F1-9BED-7FAD4E3432DE}" sibTransId="{5809B16A-A38A-4346-AF6B-C87F651CDCC1}"/>
    <dgm:cxn modelId="{790FC381-E2B4-4EF6-9DE5-0CF0F6EE99ED}" srcId="{08E14028-C150-42C1-A07B-9E98600ACB78}" destId="{5D0D0B19-1A42-4320-B714-F44019F8C522}" srcOrd="2" destOrd="0" parTransId="{A5824BC6-02C3-42B8-B2D4-4D7E24CE02E4}" sibTransId="{4CD5C658-A317-4E33-9457-0625E0A1CA87}"/>
    <dgm:cxn modelId="{5E910A8C-7B84-4DFF-82FA-D28A8B26070A}" type="presOf" srcId="{9C84EED3-85CC-462D-8D90-AFBF6B07482F}" destId="{3368B2A5-4CAD-467A-B57E-7367F37D5CA9}" srcOrd="0" destOrd="1" presId="urn:microsoft.com/office/officeart/2005/8/layout/hList1"/>
    <dgm:cxn modelId="{9EFF6BA9-C3C7-456D-921E-EF90467D2B6B}" srcId="{C0BB8724-8AC2-476D-9B30-F8231327FB59}" destId="{0FD59F57-98EA-4D39-8B52-E06621F7A74B}" srcOrd="0" destOrd="0" parTransId="{0DC76A8E-0538-4344-B5F4-0CC32EBC9775}" sibTransId="{3E7ABCD6-3255-4F1A-AEC6-409549415ADD}"/>
    <dgm:cxn modelId="{8EC537C6-E297-46E8-8AB0-0A4315FDAC85}" type="presOf" srcId="{5D0D0B19-1A42-4320-B714-F44019F8C522}" destId="{3368B2A5-4CAD-467A-B57E-7367F37D5CA9}" srcOrd="0" destOrd="2" presId="urn:microsoft.com/office/officeart/2005/8/layout/hList1"/>
    <dgm:cxn modelId="{1234EBCC-526F-4A30-8E20-13416149BF90}" srcId="{118688B3-9441-4FFF-8FE9-EADC7690EA1F}" destId="{884F55A9-0DBB-4792-B35D-D1A8DDBD391F}" srcOrd="1" destOrd="0" parTransId="{15CD6FC5-D3AC-408F-BED4-D62F18266C20}" sibTransId="{5EDD3EC5-2BA8-4CE4-BDFF-88BE90F5A28E}"/>
    <dgm:cxn modelId="{EF9C7EEE-3C43-4473-AC2E-867B82768351}" type="presOf" srcId="{0FD59F57-98EA-4D39-8B52-E06621F7A74B}" destId="{829DAF1F-9232-4BF9-8C06-5092E8167F3F}" srcOrd="0" destOrd="0" presId="urn:microsoft.com/office/officeart/2005/8/layout/hList1"/>
    <dgm:cxn modelId="{442D9CF4-2A80-4CA7-B34E-C5A16E3D6010}" type="presOf" srcId="{08E14028-C150-42C1-A07B-9E98600ACB78}" destId="{4624A25F-0632-40D3-88E8-734FF578F5E6}" srcOrd="0" destOrd="0" presId="urn:microsoft.com/office/officeart/2005/8/layout/hList1"/>
    <dgm:cxn modelId="{5ED691F5-BC16-4140-84E8-408F323C029B}" srcId="{0FD59F57-98EA-4D39-8B52-E06621F7A74B}" destId="{1BB8BDDD-FE9C-4596-8092-0843B3514E8E}" srcOrd="0" destOrd="0" parTransId="{A8355BE6-E084-4B24-9977-DA0AFADD78A0}" sibTransId="{AC9050AF-7AC5-4805-8C07-BE095048A32F}"/>
    <dgm:cxn modelId="{D31F3AF4-1B09-4ED4-8287-8923EE7D6B1D}" type="presParOf" srcId="{E1FC19F8-6990-4A87-98B3-06EDB8C8ED06}" destId="{D67BE050-A12A-41D1-B793-407DBD765553}" srcOrd="0" destOrd="0" presId="urn:microsoft.com/office/officeart/2005/8/layout/hList1"/>
    <dgm:cxn modelId="{93A7C0D1-F128-4614-AA70-D15941DECAF7}" type="presParOf" srcId="{D67BE050-A12A-41D1-B793-407DBD765553}" destId="{829DAF1F-9232-4BF9-8C06-5092E8167F3F}" srcOrd="0" destOrd="0" presId="urn:microsoft.com/office/officeart/2005/8/layout/hList1"/>
    <dgm:cxn modelId="{4E1454A0-2F25-4149-A469-DDEDC06A74A1}" type="presParOf" srcId="{D67BE050-A12A-41D1-B793-407DBD765553}" destId="{00B25879-2466-464E-8454-5E54A12A2EAC}" srcOrd="1" destOrd="0" presId="urn:microsoft.com/office/officeart/2005/8/layout/hList1"/>
    <dgm:cxn modelId="{B9F245CA-8E75-4109-B43A-1AC182A2CE3E}" type="presParOf" srcId="{E1FC19F8-6990-4A87-98B3-06EDB8C8ED06}" destId="{68C8FF65-8C3C-46F9-B561-FF29EE92F60A}" srcOrd="1" destOrd="0" presId="urn:microsoft.com/office/officeart/2005/8/layout/hList1"/>
    <dgm:cxn modelId="{BF651497-74EC-47E6-BBD0-3BA33782587D}" type="presParOf" srcId="{E1FC19F8-6990-4A87-98B3-06EDB8C8ED06}" destId="{228AA9AB-9B31-49CA-A7AE-1DB4A092B942}" srcOrd="2" destOrd="0" presId="urn:microsoft.com/office/officeart/2005/8/layout/hList1"/>
    <dgm:cxn modelId="{E5CDFB21-2629-4E8D-88BC-006212C124AB}" type="presParOf" srcId="{228AA9AB-9B31-49CA-A7AE-1DB4A092B942}" destId="{4624A25F-0632-40D3-88E8-734FF578F5E6}" srcOrd="0" destOrd="0" presId="urn:microsoft.com/office/officeart/2005/8/layout/hList1"/>
    <dgm:cxn modelId="{DE963E40-8AA7-4975-8AAF-BBD5AC3A253D}" type="presParOf" srcId="{228AA9AB-9B31-49CA-A7AE-1DB4A092B942}" destId="{3368B2A5-4CAD-467A-B57E-7367F37D5CA9}" srcOrd="1" destOrd="0" presId="urn:microsoft.com/office/officeart/2005/8/layout/hList1"/>
    <dgm:cxn modelId="{8234AC99-D86B-4080-8B24-2363D28DC622}" type="presParOf" srcId="{E1FC19F8-6990-4A87-98B3-06EDB8C8ED06}" destId="{5419F730-A6AC-4A14-BD91-9CAD820CD021}" srcOrd="3" destOrd="0" presId="urn:microsoft.com/office/officeart/2005/8/layout/hList1"/>
    <dgm:cxn modelId="{CCADD9DC-4584-4290-B6ED-C8F188B892D9}" type="presParOf" srcId="{E1FC19F8-6990-4A87-98B3-06EDB8C8ED06}" destId="{B0F7F377-FC42-4699-91CD-945F7B49AB83}" srcOrd="4" destOrd="0" presId="urn:microsoft.com/office/officeart/2005/8/layout/hList1"/>
    <dgm:cxn modelId="{D1FBDE8A-5729-4AE6-AF31-B6060C5C5B0A}" type="presParOf" srcId="{B0F7F377-FC42-4699-91CD-945F7B49AB83}" destId="{F8A0B825-451C-4388-9663-44FDCE3CFEAA}" srcOrd="0" destOrd="0" presId="urn:microsoft.com/office/officeart/2005/8/layout/hList1"/>
    <dgm:cxn modelId="{39285FA5-6D83-442A-A66A-5229AB6B77E2}" type="presParOf" srcId="{B0F7F377-FC42-4699-91CD-945F7B49AB83}" destId="{CDFC178B-8175-44BA-A820-32C507D5EA5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4DFB58-1A88-41B9-B73A-7E2C082377F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8717E2E-3362-4F24-9387-1E7D3AC05998}">
      <dgm:prSet phldr="0"/>
      <dgm:spPr/>
      <dgm:t>
        <a:bodyPr/>
        <a:lstStyle/>
        <a:p>
          <a:r>
            <a:rPr lang="en-US" b="1"/>
            <a:t>James </a:t>
          </a:r>
          <a:r>
            <a:rPr lang="en-US" b="1">
              <a:latin typeface="Calibri"/>
              <a:cs typeface="Calibri"/>
            </a:rPr>
            <a:t>Chiarelli </a:t>
          </a:r>
          <a:endParaRPr lang="en-US" b="1"/>
        </a:p>
      </dgm:t>
    </dgm:pt>
    <dgm:pt modelId="{D822E604-D519-433B-8DB9-FB5E8D4B7213}" type="parTrans" cxnId="{63446490-D642-49A7-91EA-2A346120A39E}">
      <dgm:prSet/>
      <dgm:spPr/>
    </dgm:pt>
    <dgm:pt modelId="{E9E0AF49-5CC3-45B9-B0AA-115D104B9B67}" type="sibTrans" cxnId="{63446490-D642-49A7-91EA-2A346120A39E}">
      <dgm:prSet/>
      <dgm:spPr/>
    </dgm:pt>
    <dgm:pt modelId="{2E96DE93-E5D1-494C-B130-F669DDA44788}">
      <dgm:prSet phldr="0"/>
      <dgm:spPr/>
      <dgm:t>
        <a:bodyPr/>
        <a:lstStyle/>
        <a:p>
          <a:pPr rtl="0"/>
          <a:r>
            <a:rPr lang="en-US" b="1">
              <a:latin typeface="Calibri"/>
              <a:cs typeface="Calibri"/>
            </a:rPr>
            <a:t>Robert Kinicki</a:t>
          </a:r>
          <a:endParaRPr lang="en-US" b="1"/>
        </a:p>
      </dgm:t>
    </dgm:pt>
    <dgm:pt modelId="{08AFC88A-0B8A-460D-B71D-6EA55337ADE2}" type="parTrans" cxnId="{3F650914-1568-4877-8D4E-CDA474C949A7}">
      <dgm:prSet/>
      <dgm:spPr/>
    </dgm:pt>
    <dgm:pt modelId="{3D4FAE2B-EAFA-477F-94F6-3B33BA5538A1}" type="sibTrans" cxnId="{3F650914-1568-4877-8D4E-CDA474C949A7}">
      <dgm:prSet/>
      <dgm:spPr/>
    </dgm:pt>
    <dgm:pt modelId="{6D20AC35-5370-486F-AE83-3AAF6733FB4E}">
      <dgm:prSet phldr="0"/>
      <dgm:spPr/>
      <dgm:t>
        <a:bodyPr/>
        <a:lstStyle/>
        <a:p>
          <a:pPr rtl="0"/>
          <a:r>
            <a:rPr lang="en-US" b="1">
              <a:latin typeface="Calibri"/>
              <a:cs typeface="Calibri"/>
            </a:rPr>
            <a:t>Aaron </a:t>
          </a:r>
          <a:r>
            <a:rPr lang="en-US" b="1" err="1">
              <a:latin typeface="Calibri"/>
              <a:cs typeface="Calibri"/>
            </a:rPr>
            <a:t>Sakulich</a:t>
          </a:r>
          <a:endParaRPr lang="en-US" b="1" err="1"/>
        </a:p>
      </dgm:t>
    </dgm:pt>
    <dgm:pt modelId="{9A693B2E-8E03-469B-B98A-91395F5452A2}" type="parTrans" cxnId="{9029B891-ACB4-4940-959D-A90EC93AD6FB}">
      <dgm:prSet/>
      <dgm:spPr/>
    </dgm:pt>
    <dgm:pt modelId="{6D7BC238-B070-42FA-B138-53AD52A4F478}" type="sibTrans" cxnId="{9029B891-ACB4-4940-959D-A90EC93AD6FB}">
      <dgm:prSet/>
      <dgm:spPr/>
    </dgm:pt>
    <dgm:pt modelId="{6D6574C6-9229-4642-9F03-AE8C14D62134}">
      <dgm:prSet phldr="0"/>
      <dgm:spPr/>
      <dgm:t>
        <a:bodyPr/>
        <a:lstStyle/>
        <a:p>
          <a:pPr rtl="0"/>
          <a:r>
            <a:rPr lang="en-US" b="1">
              <a:solidFill>
                <a:schemeClr val="bg1"/>
              </a:solidFill>
              <a:latin typeface="Calibri"/>
              <a:cs typeface="Calibri"/>
            </a:rPr>
            <a:t>Dr. </a:t>
          </a:r>
          <a:r>
            <a:rPr lang="en-US" b="1" i="0" u="none" strike="noStrike" cap="none" baseline="0" noProof="0">
              <a:solidFill>
                <a:schemeClr val="bg1"/>
              </a:solidFill>
              <a:latin typeface="Calibri"/>
              <a:cs typeface="Calibri Light"/>
            </a:rPr>
            <a:t>Alex Finkral</a:t>
          </a:r>
        </a:p>
      </dgm:t>
    </dgm:pt>
    <dgm:pt modelId="{9FDDE040-FC8C-475C-9300-BAB7215BE9C7}" type="parTrans" cxnId="{CABBF6C9-3BE9-4449-A3AF-41B091709BF3}">
      <dgm:prSet/>
      <dgm:spPr/>
    </dgm:pt>
    <dgm:pt modelId="{7FD770AA-35B4-4266-9F14-B28BA4BCB864}" type="sibTrans" cxnId="{CABBF6C9-3BE9-4449-A3AF-41B091709BF3}">
      <dgm:prSet/>
      <dgm:spPr/>
    </dgm:pt>
    <dgm:pt modelId="{E855D3CE-ECAF-4653-9858-184770BA2EC2}">
      <dgm:prSet phldr="0"/>
      <dgm:spPr/>
      <dgm:t>
        <a:bodyPr/>
        <a:lstStyle/>
        <a:p>
          <a:pPr rtl="0"/>
          <a:r>
            <a:rPr lang="en-US" b="1"/>
            <a:t>Dr. Pamela Weathers</a:t>
          </a:r>
        </a:p>
      </dgm:t>
    </dgm:pt>
    <dgm:pt modelId="{CCC17B53-C0FB-4C71-B359-E805585B4F41}" type="parTrans" cxnId="{2A02C158-604A-460B-9126-A5830048C467}">
      <dgm:prSet/>
      <dgm:spPr/>
    </dgm:pt>
    <dgm:pt modelId="{9B49A974-F971-4A9A-B81B-C290C292E89F}" type="sibTrans" cxnId="{2A02C158-604A-460B-9126-A5830048C467}">
      <dgm:prSet/>
      <dgm:spPr/>
    </dgm:pt>
    <dgm:pt modelId="{1A3ADEE9-0EBE-40E3-B14C-EBC28C06EE4E}">
      <dgm:prSet phldr="0"/>
      <dgm:spPr/>
      <dgm:t>
        <a:bodyPr/>
        <a:lstStyle/>
        <a:p>
          <a:pPr rtl="0"/>
          <a:r>
            <a:rPr lang="en-US" b="1"/>
            <a:t>Dr. Jefferson Hall</a:t>
          </a:r>
        </a:p>
      </dgm:t>
    </dgm:pt>
    <dgm:pt modelId="{3EB63AFD-588C-4E08-8FD9-AA427428D2A7}" type="parTrans" cxnId="{5251C776-6B5F-45C6-9C21-0F967A233381}">
      <dgm:prSet/>
      <dgm:spPr/>
    </dgm:pt>
    <dgm:pt modelId="{A119EE8B-E84C-42BB-9135-38C971266B32}" type="sibTrans" cxnId="{5251C776-6B5F-45C6-9C21-0F967A233381}">
      <dgm:prSet/>
      <dgm:spPr/>
    </dgm:pt>
    <dgm:pt modelId="{0A466720-03E3-4D1E-85E0-60F26DCB7A0D}">
      <dgm:prSet phldr="0"/>
      <dgm:spPr/>
      <dgm:t>
        <a:bodyPr/>
        <a:lstStyle/>
        <a:p>
          <a:pPr rtl="0"/>
          <a:r>
            <a:rPr lang="en-US" b="1"/>
            <a:t>Dr. Peter Hobbs</a:t>
          </a:r>
        </a:p>
      </dgm:t>
    </dgm:pt>
    <dgm:pt modelId="{DF6E5091-3871-4390-BEE1-C4EFFC2108B6}" type="parTrans" cxnId="{294CD298-9B52-4ED2-B379-A1806FE91F8C}">
      <dgm:prSet/>
      <dgm:spPr/>
    </dgm:pt>
    <dgm:pt modelId="{F0581E0A-08C6-4717-8CE8-8C7AA9C7CD87}" type="sibTrans" cxnId="{294CD298-9B52-4ED2-B379-A1806FE91F8C}">
      <dgm:prSet/>
      <dgm:spPr/>
    </dgm:pt>
    <dgm:pt modelId="{C391BF2D-003B-4F38-A309-D7449F1EEB93}" type="pres">
      <dgm:prSet presAssocID="{5F4DFB58-1A88-41B9-B73A-7E2C082377FB}" presName="diagram" presStyleCnt="0">
        <dgm:presLayoutVars>
          <dgm:dir/>
          <dgm:resizeHandles val="exact"/>
        </dgm:presLayoutVars>
      </dgm:prSet>
      <dgm:spPr/>
    </dgm:pt>
    <dgm:pt modelId="{35D4F621-B4D6-4FB6-ADF2-EAA1C4169D69}" type="pres">
      <dgm:prSet presAssocID="{6D6574C6-9229-4642-9F03-AE8C14D62134}" presName="node" presStyleLbl="node1" presStyleIdx="0" presStyleCnt="7">
        <dgm:presLayoutVars>
          <dgm:bulletEnabled val="1"/>
        </dgm:presLayoutVars>
      </dgm:prSet>
      <dgm:spPr/>
    </dgm:pt>
    <dgm:pt modelId="{5990A71F-8A72-4DCD-8A8A-4C7F0755918E}" type="pres">
      <dgm:prSet presAssocID="{7FD770AA-35B4-4266-9F14-B28BA4BCB864}" presName="sibTrans" presStyleCnt="0"/>
      <dgm:spPr/>
    </dgm:pt>
    <dgm:pt modelId="{578B0125-3306-4AC4-8959-6BB749929205}" type="pres">
      <dgm:prSet presAssocID="{1A3ADEE9-0EBE-40E3-B14C-EBC28C06EE4E}" presName="node" presStyleLbl="node1" presStyleIdx="1" presStyleCnt="7">
        <dgm:presLayoutVars>
          <dgm:bulletEnabled val="1"/>
        </dgm:presLayoutVars>
      </dgm:prSet>
      <dgm:spPr/>
    </dgm:pt>
    <dgm:pt modelId="{521A49EC-AB95-4287-82ED-D428F2C05AA0}" type="pres">
      <dgm:prSet presAssocID="{A119EE8B-E84C-42BB-9135-38C971266B32}" presName="sibTrans" presStyleCnt="0"/>
      <dgm:spPr/>
    </dgm:pt>
    <dgm:pt modelId="{457F55F7-B03D-4D0C-B9F3-020D3859EF8D}" type="pres">
      <dgm:prSet presAssocID="{0A466720-03E3-4D1E-85E0-60F26DCB7A0D}" presName="node" presStyleLbl="node1" presStyleIdx="2" presStyleCnt="7">
        <dgm:presLayoutVars>
          <dgm:bulletEnabled val="1"/>
        </dgm:presLayoutVars>
      </dgm:prSet>
      <dgm:spPr/>
    </dgm:pt>
    <dgm:pt modelId="{916E1DC3-6400-49DF-97C1-6FFDED39316C}" type="pres">
      <dgm:prSet presAssocID="{F0581E0A-08C6-4717-8CE8-8C7AA9C7CD87}" presName="sibTrans" presStyleCnt="0"/>
      <dgm:spPr/>
    </dgm:pt>
    <dgm:pt modelId="{C4F22E69-AEC8-4221-AE1C-BA8A07FD84D4}" type="pres">
      <dgm:prSet presAssocID="{E855D3CE-ECAF-4653-9858-184770BA2EC2}" presName="node" presStyleLbl="node1" presStyleIdx="3" presStyleCnt="7">
        <dgm:presLayoutVars>
          <dgm:bulletEnabled val="1"/>
        </dgm:presLayoutVars>
      </dgm:prSet>
      <dgm:spPr/>
    </dgm:pt>
    <dgm:pt modelId="{E944AB7A-7681-40E2-8EB6-A24DD576F15E}" type="pres">
      <dgm:prSet presAssocID="{9B49A974-F971-4A9A-B81B-C290C292E89F}" presName="sibTrans" presStyleCnt="0"/>
      <dgm:spPr/>
    </dgm:pt>
    <dgm:pt modelId="{ECD79C4C-6163-42B7-89C6-51A68CCD4B72}" type="pres">
      <dgm:prSet presAssocID="{D8717E2E-3362-4F24-9387-1E7D3AC05998}" presName="node" presStyleLbl="node1" presStyleIdx="4" presStyleCnt="7">
        <dgm:presLayoutVars>
          <dgm:bulletEnabled val="1"/>
        </dgm:presLayoutVars>
      </dgm:prSet>
      <dgm:spPr/>
    </dgm:pt>
    <dgm:pt modelId="{A4D41B61-2758-46E8-9409-DD975DC30067}" type="pres">
      <dgm:prSet presAssocID="{E9E0AF49-5CC3-45B9-B0AA-115D104B9B67}" presName="sibTrans" presStyleCnt="0"/>
      <dgm:spPr/>
    </dgm:pt>
    <dgm:pt modelId="{6773B975-592D-4556-BE42-5EDEEA3B4528}" type="pres">
      <dgm:prSet presAssocID="{2E96DE93-E5D1-494C-B130-F669DDA44788}" presName="node" presStyleLbl="node1" presStyleIdx="5" presStyleCnt="7">
        <dgm:presLayoutVars>
          <dgm:bulletEnabled val="1"/>
        </dgm:presLayoutVars>
      </dgm:prSet>
      <dgm:spPr/>
    </dgm:pt>
    <dgm:pt modelId="{EFFA07C4-E9E9-4089-B40A-090E26562EB3}" type="pres">
      <dgm:prSet presAssocID="{3D4FAE2B-EAFA-477F-94F6-3B33BA5538A1}" presName="sibTrans" presStyleCnt="0"/>
      <dgm:spPr/>
    </dgm:pt>
    <dgm:pt modelId="{F954B83D-9DE1-4708-B765-ECA3819CB469}" type="pres">
      <dgm:prSet presAssocID="{6D20AC35-5370-486F-AE83-3AAF6733FB4E}" presName="node" presStyleLbl="node1" presStyleIdx="6" presStyleCnt="7">
        <dgm:presLayoutVars>
          <dgm:bulletEnabled val="1"/>
        </dgm:presLayoutVars>
      </dgm:prSet>
      <dgm:spPr/>
    </dgm:pt>
  </dgm:ptLst>
  <dgm:cxnLst>
    <dgm:cxn modelId="{53CD840F-1C09-4FE2-8BEE-498A20915FF8}" type="presOf" srcId="{1A3ADEE9-0EBE-40E3-B14C-EBC28C06EE4E}" destId="{578B0125-3306-4AC4-8959-6BB749929205}" srcOrd="0" destOrd="0" presId="urn:microsoft.com/office/officeart/2005/8/layout/default"/>
    <dgm:cxn modelId="{3F650914-1568-4877-8D4E-CDA474C949A7}" srcId="{5F4DFB58-1A88-41B9-B73A-7E2C082377FB}" destId="{2E96DE93-E5D1-494C-B130-F669DDA44788}" srcOrd="5" destOrd="0" parTransId="{08AFC88A-0B8A-460D-B71D-6EA55337ADE2}" sibTransId="{3D4FAE2B-EAFA-477F-94F6-3B33BA5538A1}"/>
    <dgm:cxn modelId="{DA23B04B-CCB9-4F4F-AC70-397FAFB4C41D}" type="presOf" srcId="{5F4DFB58-1A88-41B9-B73A-7E2C082377FB}" destId="{C391BF2D-003B-4F38-A309-D7449F1EEB93}" srcOrd="0" destOrd="0" presId="urn:microsoft.com/office/officeart/2005/8/layout/default"/>
    <dgm:cxn modelId="{5251C776-6B5F-45C6-9C21-0F967A233381}" srcId="{5F4DFB58-1A88-41B9-B73A-7E2C082377FB}" destId="{1A3ADEE9-0EBE-40E3-B14C-EBC28C06EE4E}" srcOrd="1" destOrd="0" parTransId="{3EB63AFD-588C-4E08-8FD9-AA427428D2A7}" sibTransId="{A119EE8B-E84C-42BB-9135-38C971266B32}"/>
    <dgm:cxn modelId="{2A02C158-604A-460B-9126-A5830048C467}" srcId="{5F4DFB58-1A88-41B9-B73A-7E2C082377FB}" destId="{E855D3CE-ECAF-4653-9858-184770BA2EC2}" srcOrd="3" destOrd="0" parTransId="{CCC17B53-C0FB-4C71-B359-E805585B4F41}" sibTransId="{9B49A974-F971-4A9A-B81B-C290C292E89F}"/>
    <dgm:cxn modelId="{343AFA79-37DB-4469-9DBA-F04E08662585}" type="presOf" srcId="{E855D3CE-ECAF-4653-9858-184770BA2EC2}" destId="{C4F22E69-AEC8-4221-AE1C-BA8A07FD84D4}" srcOrd="0" destOrd="0" presId="urn:microsoft.com/office/officeart/2005/8/layout/default"/>
    <dgm:cxn modelId="{D5817685-DBC9-414E-8DF3-3244A702AFC3}" type="presOf" srcId="{D8717E2E-3362-4F24-9387-1E7D3AC05998}" destId="{ECD79C4C-6163-42B7-89C6-51A68CCD4B72}" srcOrd="0" destOrd="0" presId="urn:microsoft.com/office/officeart/2005/8/layout/default"/>
    <dgm:cxn modelId="{6798B08C-BD0C-4BD9-93F1-A82C915CE0A8}" type="presOf" srcId="{6D20AC35-5370-486F-AE83-3AAF6733FB4E}" destId="{F954B83D-9DE1-4708-B765-ECA3819CB469}" srcOrd="0" destOrd="0" presId="urn:microsoft.com/office/officeart/2005/8/layout/default"/>
    <dgm:cxn modelId="{63446490-D642-49A7-91EA-2A346120A39E}" srcId="{5F4DFB58-1A88-41B9-B73A-7E2C082377FB}" destId="{D8717E2E-3362-4F24-9387-1E7D3AC05998}" srcOrd="4" destOrd="0" parTransId="{D822E604-D519-433B-8DB9-FB5E8D4B7213}" sibTransId="{E9E0AF49-5CC3-45B9-B0AA-115D104B9B67}"/>
    <dgm:cxn modelId="{9029B891-ACB4-4940-959D-A90EC93AD6FB}" srcId="{5F4DFB58-1A88-41B9-B73A-7E2C082377FB}" destId="{6D20AC35-5370-486F-AE83-3AAF6733FB4E}" srcOrd="6" destOrd="0" parTransId="{9A693B2E-8E03-469B-B98A-91395F5452A2}" sibTransId="{6D7BC238-B070-42FA-B138-53AD52A4F478}"/>
    <dgm:cxn modelId="{294CD298-9B52-4ED2-B379-A1806FE91F8C}" srcId="{5F4DFB58-1A88-41B9-B73A-7E2C082377FB}" destId="{0A466720-03E3-4D1E-85E0-60F26DCB7A0D}" srcOrd="2" destOrd="0" parTransId="{DF6E5091-3871-4390-BEE1-C4EFFC2108B6}" sibTransId="{F0581E0A-08C6-4717-8CE8-8C7AA9C7CD87}"/>
    <dgm:cxn modelId="{45E26FA4-5539-4806-96DE-38CD6A977E09}" type="presOf" srcId="{6D6574C6-9229-4642-9F03-AE8C14D62134}" destId="{35D4F621-B4D6-4FB6-ADF2-EAA1C4169D69}" srcOrd="0" destOrd="0" presId="urn:microsoft.com/office/officeart/2005/8/layout/default"/>
    <dgm:cxn modelId="{17F762B5-0AC1-42E3-B601-667D1FC2918B}" type="presOf" srcId="{2E96DE93-E5D1-494C-B130-F669DDA44788}" destId="{6773B975-592D-4556-BE42-5EDEEA3B4528}" srcOrd="0" destOrd="0" presId="urn:microsoft.com/office/officeart/2005/8/layout/default"/>
    <dgm:cxn modelId="{CABBF6C9-3BE9-4449-A3AF-41B091709BF3}" srcId="{5F4DFB58-1A88-41B9-B73A-7E2C082377FB}" destId="{6D6574C6-9229-4642-9F03-AE8C14D62134}" srcOrd="0" destOrd="0" parTransId="{9FDDE040-FC8C-475C-9300-BAB7215BE9C7}" sibTransId="{7FD770AA-35B4-4266-9F14-B28BA4BCB864}"/>
    <dgm:cxn modelId="{F734F0D5-AF43-465E-828A-C7148756663E}" type="presOf" srcId="{0A466720-03E3-4D1E-85E0-60F26DCB7A0D}" destId="{457F55F7-B03D-4D0C-B9F3-020D3859EF8D}" srcOrd="0" destOrd="0" presId="urn:microsoft.com/office/officeart/2005/8/layout/default"/>
    <dgm:cxn modelId="{D2C771DD-1205-4435-A82C-7CD81536C2B4}" type="presParOf" srcId="{C391BF2D-003B-4F38-A309-D7449F1EEB93}" destId="{35D4F621-B4D6-4FB6-ADF2-EAA1C4169D69}" srcOrd="0" destOrd="0" presId="urn:microsoft.com/office/officeart/2005/8/layout/default"/>
    <dgm:cxn modelId="{87C1466C-ED97-45B7-ADDD-C3E69666350B}" type="presParOf" srcId="{C391BF2D-003B-4F38-A309-D7449F1EEB93}" destId="{5990A71F-8A72-4DCD-8A8A-4C7F0755918E}" srcOrd="1" destOrd="0" presId="urn:microsoft.com/office/officeart/2005/8/layout/default"/>
    <dgm:cxn modelId="{AE1C7A51-CCC2-4729-8FC0-BD6681AB5D5A}" type="presParOf" srcId="{C391BF2D-003B-4F38-A309-D7449F1EEB93}" destId="{578B0125-3306-4AC4-8959-6BB749929205}" srcOrd="2" destOrd="0" presId="urn:microsoft.com/office/officeart/2005/8/layout/default"/>
    <dgm:cxn modelId="{2EBBBC2A-4B1F-44A2-8953-770B3A62DB3E}" type="presParOf" srcId="{C391BF2D-003B-4F38-A309-D7449F1EEB93}" destId="{521A49EC-AB95-4287-82ED-D428F2C05AA0}" srcOrd="3" destOrd="0" presId="urn:microsoft.com/office/officeart/2005/8/layout/default"/>
    <dgm:cxn modelId="{F3261D49-E846-47E7-869A-683741719807}" type="presParOf" srcId="{C391BF2D-003B-4F38-A309-D7449F1EEB93}" destId="{457F55F7-B03D-4D0C-B9F3-020D3859EF8D}" srcOrd="4" destOrd="0" presId="urn:microsoft.com/office/officeart/2005/8/layout/default"/>
    <dgm:cxn modelId="{6B080386-911B-4A25-9275-579C02B6E4B7}" type="presParOf" srcId="{C391BF2D-003B-4F38-A309-D7449F1EEB93}" destId="{916E1DC3-6400-49DF-97C1-6FFDED39316C}" srcOrd="5" destOrd="0" presId="urn:microsoft.com/office/officeart/2005/8/layout/default"/>
    <dgm:cxn modelId="{1BE02629-3B05-454D-BD0B-0BC937C7A9D9}" type="presParOf" srcId="{C391BF2D-003B-4F38-A309-D7449F1EEB93}" destId="{C4F22E69-AEC8-4221-AE1C-BA8A07FD84D4}" srcOrd="6" destOrd="0" presId="urn:microsoft.com/office/officeart/2005/8/layout/default"/>
    <dgm:cxn modelId="{80ACCF8D-5E97-45BB-A341-0E97E31DB73C}" type="presParOf" srcId="{C391BF2D-003B-4F38-A309-D7449F1EEB93}" destId="{E944AB7A-7681-40E2-8EB6-A24DD576F15E}" srcOrd="7" destOrd="0" presId="urn:microsoft.com/office/officeart/2005/8/layout/default"/>
    <dgm:cxn modelId="{12F32A2B-B28E-4BCB-ABE1-FE55080356A2}" type="presParOf" srcId="{C391BF2D-003B-4F38-A309-D7449F1EEB93}" destId="{ECD79C4C-6163-42B7-89C6-51A68CCD4B72}" srcOrd="8" destOrd="0" presId="urn:microsoft.com/office/officeart/2005/8/layout/default"/>
    <dgm:cxn modelId="{A9B1DACF-3E45-4047-965C-22A71BCE8AF6}" type="presParOf" srcId="{C391BF2D-003B-4F38-A309-D7449F1EEB93}" destId="{A4D41B61-2758-46E8-9409-DD975DC30067}" srcOrd="9" destOrd="0" presId="urn:microsoft.com/office/officeart/2005/8/layout/default"/>
    <dgm:cxn modelId="{8B46D907-A01A-4A35-81CD-698EFBEAEFBD}" type="presParOf" srcId="{C391BF2D-003B-4F38-A309-D7449F1EEB93}" destId="{6773B975-592D-4556-BE42-5EDEEA3B4528}" srcOrd="10" destOrd="0" presId="urn:microsoft.com/office/officeart/2005/8/layout/default"/>
    <dgm:cxn modelId="{798C8734-0C3E-4142-87E7-91F5C49BA4BB}" type="presParOf" srcId="{C391BF2D-003B-4F38-A309-D7449F1EEB93}" destId="{EFFA07C4-E9E9-4089-B40A-090E26562EB3}" srcOrd="11" destOrd="0" presId="urn:microsoft.com/office/officeart/2005/8/layout/default"/>
    <dgm:cxn modelId="{272415A5-6CE1-4745-BA8A-B6861A1FD6A3}" type="presParOf" srcId="{C391BF2D-003B-4F38-A309-D7449F1EEB93}" destId="{F954B83D-9DE1-4708-B765-ECA3819CB469}"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216BE-322E-4604-BC88-30D9A68A2324}">
      <dsp:nvSpPr>
        <dsp:cNvPr id="0" name=""/>
        <dsp:cNvSpPr/>
      </dsp:nvSpPr>
      <dsp:spPr>
        <a:xfrm>
          <a:off x="0" y="837936"/>
          <a:ext cx="6797675" cy="91143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rtl="0">
            <a:lnSpc>
              <a:spcPct val="90000"/>
            </a:lnSpc>
            <a:spcBef>
              <a:spcPct val="0"/>
            </a:spcBef>
            <a:spcAft>
              <a:spcPct val="35000"/>
            </a:spcAft>
            <a:buNone/>
          </a:pPr>
          <a:r>
            <a:rPr lang="en-US" sz="3800" b="0" i="0" u="none" strike="noStrike" kern="1200" cap="none" baseline="0" noProof="0">
              <a:latin typeface="Calibri Light"/>
              <a:cs typeface="Calibri Light"/>
            </a:rPr>
            <a:t>Background Research</a:t>
          </a:r>
          <a:endParaRPr lang="en-US" sz="3800" b="0" i="0" u="none" strike="noStrike" kern="1200" cap="none" baseline="0" noProof="0">
            <a:solidFill>
              <a:srgbClr val="010000"/>
            </a:solidFill>
            <a:latin typeface="Calibri Light"/>
            <a:cs typeface="Calibri Light"/>
          </a:endParaRPr>
        </a:p>
      </dsp:txBody>
      <dsp:txXfrm>
        <a:off x="44492" y="882428"/>
        <a:ext cx="6708691" cy="822446"/>
      </dsp:txXfrm>
    </dsp:sp>
    <dsp:sp modelId="{F6884FBC-4B6C-495A-A6ED-4F98CFFD9043}">
      <dsp:nvSpPr>
        <dsp:cNvPr id="0" name=""/>
        <dsp:cNvSpPr/>
      </dsp:nvSpPr>
      <dsp:spPr>
        <a:xfrm>
          <a:off x="0" y="1858806"/>
          <a:ext cx="6797675" cy="911430"/>
        </a:xfrm>
        <a:prstGeom prst="roundRect">
          <a:avLst/>
        </a:prstGeom>
        <a:solidFill>
          <a:schemeClr val="accent2">
            <a:hueOff val="1080030"/>
            <a:satOff val="150"/>
            <a:lumOff val="1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rtl="0">
            <a:lnSpc>
              <a:spcPct val="90000"/>
            </a:lnSpc>
            <a:spcBef>
              <a:spcPct val="0"/>
            </a:spcBef>
            <a:spcAft>
              <a:spcPct val="35000"/>
            </a:spcAft>
            <a:buNone/>
          </a:pPr>
          <a:r>
            <a:rPr lang="en-US" sz="3800" b="0" i="0" u="none" strike="noStrike" kern="1200" cap="none" baseline="0" noProof="0">
              <a:latin typeface="Calibri Light"/>
              <a:cs typeface="Calibri Light"/>
            </a:rPr>
            <a:t>Methodology</a:t>
          </a:r>
        </a:p>
      </dsp:txBody>
      <dsp:txXfrm>
        <a:off x="44492" y="1903298"/>
        <a:ext cx="6708691" cy="822446"/>
      </dsp:txXfrm>
    </dsp:sp>
    <dsp:sp modelId="{5C70D55F-30F4-4E09-8C17-60CD69B03379}">
      <dsp:nvSpPr>
        <dsp:cNvPr id="0" name=""/>
        <dsp:cNvSpPr/>
      </dsp:nvSpPr>
      <dsp:spPr>
        <a:xfrm>
          <a:off x="0" y="2879676"/>
          <a:ext cx="6797675" cy="911430"/>
        </a:xfrm>
        <a:prstGeom prst="roundRect">
          <a:avLst/>
        </a:prstGeom>
        <a:solidFill>
          <a:schemeClr val="accent2">
            <a:hueOff val="2160060"/>
            <a:satOff val="301"/>
            <a:lumOff val="2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rtl="0">
            <a:lnSpc>
              <a:spcPct val="90000"/>
            </a:lnSpc>
            <a:spcBef>
              <a:spcPct val="0"/>
            </a:spcBef>
            <a:spcAft>
              <a:spcPct val="35000"/>
            </a:spcAft>
            <a:buNone/>
          </a:pPr>
          <a:r>
            <a:rPr lang="en-US" sz="3800" b="0" i="0" u="none" strike="noStrike" kern="1200" cap="none" baseline="0" noProof="0">
              <a:latin typeface="Calibri Light"/>
              <a:cs typeface="Calibri Light"/>
            </a:rPr>
            <a:t>Results &amp; Analysis</a:t>
          </a:r>
        </a:p>
      </dsp:txBody>
      <dsp:txXfrm>
        <a:off x="44492" y="2924168"/>
        <a:ext cx="6708691" cy="822446"/>
      </dsp:txXfrm>
    </dsp:sp>
    <dsp:sp modelId="{F8D6FE0D-E451-45C3-A405-8FC0B8A17268}">
      <dsp:nvSpPr>
        <dsp:cNvPr id="0" name=""/>
        <dsp:cNvSpPr/>
      </dsp:nvSpPr>
      <dsp:spPr>
        <a:xfrm>
          <a:off x="0" y="3900546"/>
          <a:ext cx="6797675" cy="911430"/>
        </a:xfrm>
        <a:prstGeom prst="roundRect">
          <a:avLst/>
        </a:prstGeom>
        <a:solidFill>
          <a:schemeClr val="accent2">
            <a:hueOff val="3240090"/>
            <a:satOff val="45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rtl="0">
            <a:lnSpc>
              <a:spcPct val="90000"/>
            </a:lnSpc>
            <a:spcBef>
              <a:spcPct val="0"/>
            </a:spcBef>
            <a:spcAft>
              <a:spcPct val="35000"/>
            </a:spcAft>
            <a:buNone/>
          </a:pPr>
          <a:r>
            <a:rPr lang="en-US" sz="3800" kern="1200">
              <a:latin typeface="Calibri Light" panose="020F0302020204030204"/>
            </a:rPr>
            <a:t>Conclusion &amp; Recommendations</a:t>
          </a:r>
          <a:endParaRPr lang="en-US" sz="3800" kern="1200"/>
        </a:p>
      </dsp:txBody>
      <dsp:txXfrm>
        <a:off x="44492" y="3945038"/>
        <a:ext cx="6708691" cy="822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8B26C-3E55-475B-8D2D-5C0FC98E0B79}">
      <dsp:nvSpPr>
        <dsp:cNvPr id="0" name=""/>
        <dsp:cNvSpPr/>
      </dsp:nvSpPr>
      <dsp:spPr>
        <a:xfrm>
          <a:off x="0" y="2758"/>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E6DFEB-A795-46D5-8B20-32D4F7C058DC}">
      <dsp:nvSpPr>
        <dsp:cNvPr id="0" name=""/>
        <dsp:cNvSpPr/>
      </dsp:nvSpPr>
      <dsp:spPr>
        <a:xfrm>
          <a:off x="0" y="275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rtl="0">
            <a:lnSpc>
              <a:spcPct val="90000"/>
            </a:lnSpc>
            <a:spcBef>
              <a:spcPct val="0"/>
            </a:spcBef>
            <a:spcAft>
              <a:spcPct val="35000"/>
            </a:spcAft>
            <a:buNone/>
          </a:pPr>
          <a:r>
            <a:rPr lang="en-US" sz="3600" b="1" kern="1200">
              <a:latin typeface="Calibri Light" panose="020F0302020204030204"/>
            </a:rPr>
            <a:t>Ideal Growth Conditions</a:t>
          </a:r>
          <a:endParaRPr lang="en-US" sz="3600" b="1" kern="1200"/>
        </a:p>
      </dsp:txBody>
      <dsp:txXfrm>
        <a:off x="0" y="2758"/>
        <a:ext cx="6797675" cy="940732"/>
      </dsp:txXfrm>
    </dsp:sp>
    <dsp:sp modelId="{D21F981D-086D-4E00-B030-E0ED2FD7AD8F}">
      <dsp:nvSpPr>
        <dsp:cNvPr id="0" name=""/>
        <dsp:cNvSpPr/>
      </dsp:nvSpPr>
      <dsp:spPr>
        <a:xfrm>
          <a:off x="0" y="943491"/>
          <a:ext cx="6797675"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12AFA5-4B35-461A-9D66-046B7C3ABC80}">
      <dsp:nvSpPr>
        <dsp:cNvPr id="0" name=""/>
        <dsp:cNvSpPr/>
      </dsp:nvSpPr>
      <dsp:spPr>
        <a:xfrm>
          <a:off x="0" y="943491"/>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Pre-Planting Site Preparation</a:t>
          </a:r>
        </a:p>
      </dsp:txBody>
      <dsp:txXfrm>
        <a:off x="0" y="943491"/>
        <a:ext cx="6797675" cy="940732"/>
      </dsp:txXfrm>
    </dsp:sp>
    <dsp:sp modelId="{B7A9F5B7-4647-42E4-BBE9-DEF16BA87EB9}">
      <dsp:nvSpPr>
        <dsp:cNvPr id="0" name=""/>
        <dsp:cNvSpPr/>
      </dsp:nvSpPr>
      <dsp:spPr>
        <a:xfrm>
          <a:off x="0" y="1884223"/>
          <a:ext cx="6797675"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A2497B-950B-4D5F-8B35-0860B9D79F24}">
      <dsp:nvSpPr>
        <dsp:cNvPr id="0" name=""/>
        <dsp:cNvSpPr/>
      </dsp:nvSpPr>
      <dsp:spPr>
        <a:xfrm>
          <a:off x="0" y="1884223"/>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Site Management</a:t>
          </a:r>
        </a:p>
      </dsp:txBody>
      <dsp:txXfrm>
        <a:off x="0" y="1884223"/>
        <a:ext cx="6797675" cy="940732"/>
      </dsp:txXfrm>
    </dsp:sp>
    <dsp:sp modelId="{86F36B15-F92D-4628-B154-FB6DB760100E}">
      <dsp:nvSpPr>
        <dsp:cNvPr id="0" name=""/>
        <dsp:cNvSpPr/>
      </dsp:nvSpPr>
      <dsp:spPr>
        <a:xfrm>
          <a:off x="0" y="2824955"/>
          <a:ext cx="6797675"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1FC8E4-A188-44BE-8E47-88036AD21CDF}">
      <dsp:nvSpPr>
        <dsp:cNvPr id="0" name=""/>
        <dsp:cNvSpPr/>
      </dsp:nvSpPr>
      <dsp:spPr>
        <a:xfrm>
          <a:off x="0" y="2824956"/>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Harvest and Sales</a:t>
          </a:r>
        </a:p>
      </dsp:txBody>
      <dsp:txXfrm>
        <a:off x="0" y="2824956"/>
        <a:ext cx="6797675" cy="940732"/>
      </dsp:txXfrm>
    </dsp:sp>
    <dsp:sp modelId="{0F919AED-E6AC-4DC8-B9F2-CA160545424F}">
      <dsp:nvSpPr>
        <dsp:cNvPr id="0" name=""/>
        <dsp:cNvSpPr/>
      </dsp:nvSpPr>
      <dsp:spPr>
        <a:xfrm>
          <a:off x="0" y="3765688"/>
          <a:ext cx="6797675"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2DC187-6ACE-4FD2-A53F-8AE5F6D42747}">
      <dsp:nvSpPr>
        <dsp:cNvPr id="0" name=""/>
        <dsp:cNvSpPr/>
      </dsp:nvSpPr>
      <dsp:spPr>
        <a:xfrm>
          <a:off x="0" y="3765688"/>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Environmental Impact</a:t>
          </a:r>
        </a:p>
      </dsp:txBody>
      <dsp:txXfrm>
        <a:off x="0" y="3765688"/>
        <a:ext cx="6797675" cy="940732"/>
      </dsp:txXfrm>
    </dsp:sp>
    <dsp:sp modelId="{C2539673-CB1C-4D6B-B0CB-30B066B524E1}">
      <dsp:nvSpPr>
        <dsp:cNvPr id="0" name=""/>
        <dsp:cNvSpPr/>
      </dsp:nvSpPr>
      <dsp:spPr>
        <a:xfrm>
          <a:off x="0" y="4706420"/>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F54D7B-0CF6-4F6B-91CA-7F27207CB754}">
      <dsp:nvSpPr>
        <dsp:cNvPr id="0" name=""/>
        <dsp:cNvSpPr/>
      </dsp:nvSpPr>
      <dsp:spPr>
        <a:xfrm>
          <a:off x="0" y="4706420"/>
          <a:ext cx="6797675" cy="940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rtl="0">
            <a:lnSpc>
              <a:spcPct val="90000"/>
            </a:lnSpc>
            <a:spcBef>
              <a:spcPct val="0"/>
            </a:spcBef>
            <a:spcAft>
              <a:spcPct val="35000"/>
            </a:spcAft>
            <a:buNone/>
          </a:pPr>
          <a:r>
            <a:rPr lang="en-US" sz="3600" kern="1200"/>
            <a:t>Current Land Use and Competition</a:t>
          </a:r>
          <a:endParaRPr lang="en-US" sz="3600" kern="1200">
            <a:latin typeface="Calibri Light" panose="020F0302020204030204"/>
          </a:endParaRPr>
        </a:p>
      </dsp:txBody>
      <dsp:txXfrm>
        <a:off x="0" y="4706420"/>
        <a:ext cx="6797675" cy="9407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0B038-991F-4157-9C32-B1E6FBFEDCEE}">
      <dsp:nvSpPr>
        <dsp:cNvPr id="0" name=""/>
        <dsp:cNvSpPr/>
      </dsp:nvSpPr>
      <dsp:spPr>
        <a:xfrm>
          <a:off x="0" y="309089"/>
          <a:ext cx="5735051" cy="4536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F81187-3777-426D-924F-E9F6C9ABF4AD}">
      <dsp:nvSpPr>
        <dsp:cNvPr id="0" name=""/>
        <dsp:cNvSpPr/>
      </dsp:nvSpPr>
      <dsp:spPr>
        <a:xfrm>
          <a:off x="286752" y="43409"/>
          <a:ext cx="4014536" cy="5313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740" tIns="0" rIns="151740" bIns="0" numCol="1" spcCol="1270" anchor="ctr" anchorCtr="0">
          <a:noAutofit/>
        </a:bodyPr>
        <a:lstStyle/>
        <a:p>
          <a:pPr marL="0" lvl="0" indent="0" algn="l" defTabSz="800100" rtl="0">
            <a:lnSpc>
              <a:spcPct val="90000"/>
            </a:lnSpc>
            <a:spcBef>
              <a:spcPct val="0"/>
            </a:spcBef>
            <a:spcAft>
              <a:spcPct val="35000"/>
            </a:spcAft>
            <a:buNone/>
          </a:pPr>
          <a:r>
            <a:rPr lang="en-US" sz="1800" kern="1200">
              <a:latin typeface="Calibri Light" panose="020F0302020204030204"/>
            </a:rPr>
            <a:t>Teak Monoculture</a:t>
          </a:r>
          <a:endParaRPr lang="en-US" sz="1800" kern="1200"/>
        </a:p>
      </dsp:txBody>
      <dsp:txXfrm>
        <a:off x="312691" y="69348"/>
        <a:ext cx="3962658" cy="479482"/>
      </dsp:txXfrm>
    </dsp:sp>
    <dsp:sp modelId="{64E0C21D-D9C9-4F95-A38C-CF79AB3FDA3D}">
      <dsp:nvSpPr>
        <dsp:cNvPr id="0" name=""/>
        <dsp:cNvSpPr/>
      </dsp:nvSpPr>
      <dsp:spPr>
        <a:xfrm>
          <a:off x="0" y="1125569"/>
          <a:ext cx="5735051" cy="4536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362527-10B5-4E38-89D3-31DE01532B8F}">
      <dsp:nvSpPr>
        <dsp:cNvPr id="0" name=""/>
        <dsp:cNvSpPr/>
      </dsp:nvSpPr>
      <dsp:spPr>
        <a:xfrm>
          <a:off x="286752" y="859889"/>
          <a:ext cx="4014536" cy="5313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740" tIns="0" rIns="151740" bIns="0" numCol="1" spcCol="1270" anchor="ctr" anchorCtr="0">
          <a:noAutofit/>
        </a:bodyPr>
        <a:lstStyle/>
        <a:p>
          <a:pPr marL="0" lvl="0" indent="0" algn="l" defTabSz="800100">
            <a:lnSpc>
              <a:spcPct val="90000"/>
            </a:lnSpc>
            <a:spcBef>
              <a:spcPct val="0"/>
            </a:spcBef>
            <a:spcAft>
              <a:spcPct val="35000"/>
            </a:spcAft>
            <a:buNone/>
          </a:pPr>
          <a:r>
            <a:rPr lang="en-US" sz="1800" kern="1200"/>
            <a:t>Native Trees</a:t>
          </a:r>
        </a:p>
      </dsp:txBody>
      <dsp:txXfrm>
        <a:off x="312691" y="885828"/>
        <a:ext cx="3962658" cy="479482"/>
      </dsp:txXfrm>
    </dsp:sp>
    <dsp:sp modelId="{BEFB119B-3CB5-4975-BE9B-1C1B40F9040C}">
      <dsp:nvSpPr>
        <dsp:cNvPr id="0" name=""/>
        <dsp:cNvSpPr/>
      </dsp:nvSpPr>
      <dsp:spPr>
        <a:xfrm>
          <a:off x="0" y="1942049"/>
          <a:ext cx="5735051" cy="4536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78168F-1412-45D2-8B42-4819FA7353CC}">
      <dsp:nvSpPr>
        <dsp:cNvPr id="0" name=""/>
        <dsp:cNvSpPr/>
      </dsp:nvSpPr>
      <dsp:spPr>
        <a:xfrm>
          <a:off x="286752" y="1676369"/>
          <a:ext cx="4014536" cy="5313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740" tIns="0" rIns="151740" bIns="0" numCol="1" spcCol="1270" anchor="ctr" anchorCtr="0">
          <a:noAutofit/>
        </a:bodyPr>
        <a:lstStyle/>
        <a:p>
          <a:pPr marL="0" lvl="0" indent="0" algn="l" defTabSz="800100">
            <a:lnSpc>
              <a:spcPct val="90000"/>
            </a:lnSpc>
            <a:spcBef>
              <a:spcPct val="0"/>
            </a:spcBef>
            <a:spcAft>
              <a:spcPct val="35000"/>
            </a:spcAft>
            <a:buNone/>
          </a:pPr>
          <a:r>
            <a:rPr lang="en-US" sz="1800" kern="1200"/>
            <a:t>Intercropping</a:t>
          </a:r>
        </a:p>
      </dsp:txBody>
      <dsp:txXfrm>
        <a:off x="312691" y="1702308"/>
        <a:ext cx="3962658" cy="479482"/>
      </dsp:txXfrm>
    </dsp:sp>
    <dsp:sp modelId="{A3F01001-B4B3-4A83-8781-709D38F56A9C}">
      <dsp:nvSpPr>
        <dsp:cNvPr id="0" name=""/>
        <dsp:cNvSpPr/>
      </dsp:nvSpPr>
      <dsp:spPr>
        <a:xfrm>
          <a:off x="0" y="2758530"/>
          <a:ext cx="5735051" cy="4536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97DB76-634D-4B67-A8C4-7A8DC58F9F1A}">
      <dsp:nvSpPr>
        <dsp:cNvPr id="0" name=""/>
        <dsp:cNvSpPr/>
      </dsp:nvSpPr>
      <dsp:spPr>
        <a:xfrm>
          <a:off x="286752" y="2492850"/>
          <a:ext cx="4014536" cy="5313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740" tIns="0" rIns="151740" bIns="0" numCol="1" spcCol="1270" anchor="ctr" anchorCtr="0">
          <a:noAutofit/>
        </a:bodyPr>
        <a:lstStyle/>
        <a:p>
          <a:pPr marL="0" lvl="0" indent="0" algn="l" defTabSz="800100">
            <a:lnSpc>
              <a:spcPct val="90000"/>
            </a:lnSpc>
            <a:spcBef>
              <a:spcPct val="0"/>
            </a:spcBef>
            <a:spcAft>
              <a:spcPct val="35000"/>
            </a:spcAft>
            <a:buNone/>
          </a:pPr>
          <a:r>
            <a:rPr lang="en-US" sz="1800" kern="1200"/>
            <a:t>Cattle Ranching</a:t>
          </a:r>
        </a:p>
      </dsp:txBody>
      <dsp:txXfrm>
        <a:off x="312691" y="2518789"/>
        <a:ext cx="3962658" cy="479482"/>
      </dsp:txXfrm>
    </dsp:sp>
    <dsp:sp modelId="{E2C0CD3E-518A-47E1-8A8E-0D6176327040}">
      <dsp:nvSpPr>
        <dsp:cNvPr id="0" name=""/>
        <dsp:cNvSpPr/>
      </dsp:nvSpPr>
      <dsp:spPr>
        <a:xfrm>
          <a:off x="0" y="3575010"/>
          <a:ext cx="5735051" cy="4536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3D0FAE-A3BE-47F8-9F9B-4885CC046C5C}">
      <dsp:nvSpPr>
        <dsp:cNvPr id="0" name=""/>
        <dsp:cNvSpPr/>
      </dsp:nvSpPr>
      <dsp:spPr>
        <a:xfrm>
          <a:off x="286752" y="3309330"/>
          <a:ext cx="4014536" cy="5313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740" tIns="0" rIns="151740" bIns="0" numCol="1" spcCol="1270" anchor="ctr" anchorCtr="0">
          <a:noAutofit/>
        </a:bodyPr>
        <a:lstStyle/>
        <a:p>
          <a:pPr marL="0" lvl="0" indent="0" algn="l" defTabSz="800100">
            <a:lnSpc>
              <a:spcPct val="90000"/>
            </a:lnSpc>
            <a:spcBef>
              <a:spcPct val="0"/>
            </a:spcBef>
            <a:spcAft>
              <a:spcPct val="35000"/>
            </a:spcAft>
            <a:buNone/>
          </a:pPr>
          <a:r>
            <a:rPr lang="en-US" sz="1800" kern="1200"/>
            <a:t>Agroforestry</a:t>
          </a:r>
        </a:p>
      </dsp:txBody>
      <dsp:txXfrm>
        <a:off x="312691" y="3335269"/>
        <a:ext cx="3962658" cy="479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DAF1F-9232-4BF9-8C06-5092E8167F3F}">
      <dsp:nvSpPr>
        <dsp:cNvPr id="0" name=""/>
        <dsp:cNvSpPr/>
      </dsp:nvSpPr>
      <dsp:spPr>
        <a:xfrm>
          <a:off x="3219" y="446106"/>
          <a:ext cx="3139090" cy="1255636"/>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l" defTabSz="1111250" rtl="0">
            <a:lnSpc>
              <a:spcPct val="90000"/>
            </a:lnSpc>
            <a:spcBef>
              <a:spcPct val="0"/>
            </a:spcBef>
            <a:spcAft>
              <a:spcPct val="35000"/>
            </a:spcAft>
            <a:buNone/>
          </a:pPr>
          <a:r>
            <a:rPr lang="en-US" sz="2500" b="1" kern="1200">
              <a:latin typeface="Calibri"/>
              <a:cs typeface="Calibri"/>
            </a:rPr>
            <a:t>Established </a:t>
          </a:r>
          <a:r>
            <a:rPr lang="en-US" sz="2500" b="1" kern="1200">
              <a:solidFill>
                <a:schemeClr val="bg1"/>
              </a:solidFill>
              <a:latin typeface="Calibri"/>
              <a:cs typeface="Calibri"/>
            </a:rPr>
            <a:t>Teak Plantations</a:t>
          </a:r>
          <a:endParaRPr lang="en-US" sz="2500" b="1" i="0" u="none" strike="noStrike" kern="1200" cap="none" baseline="0" noProof="0">
            <a:solidFill>
              <a:schemeClr val="bg1"/>
            </a:solidFill>
            <a:latin typeface="Calibri"/>
            <a:cs typeface="Calibri"/>
          </a:endParaRPr>
        </a:p>
      </dsp:txBody>
      <dsp:txXfrm>
        <a:off x="3219" y="446106"/>
        <a:ext cx="3139090" cy="1255636"/>
      </dsp:txXfrm>
    </dsp:sp>
    <dsp:sp modelId="{00B25879-2466-464E-8454-5E54A12A2EAC}">
      <dsp:nvSpPr>
        <dsp:cNvPr id="0" name=""/>
        <dsp:cNvSpPr/>
      </dsp:nvSpPr>
      <dsp:spPr>
        <a:xfrm>
          <a:off x="3219" y="1701743"/>
          <a:ext cx="3139090" cy="150975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rtl="0">
            <a:lnSpc>
              <a:spcPct val="90000"/>
            </a:lnSpc>
            <a:spcBef>
              <a:spcPct val="0"/>
            </a:spcBef>
            <a:spcAft>
              <a:spcPct val="15000"/>
            </a:spcAft>
            <a:buChar char="•"/>
          </a:pPr>
          <a:r>
            <a:rPr lang="en-US" sz="2500" b="1" kern="1200">
              <a:latin typeface="Calibri Light" panose="020F0302020204030204"/>
            </a:rPr>
            <a:t>Native species</a:t>
          </a:r>
        </a:p>
        <a:p>
          <a:pPr marL="228600" lvl="1" indent="-228600" algn="l" defTabSz="1111250">
            <a:lnSpc>
              <a:spcPct val="90000"/>
            </a:lnSpc>
            <a:spcBef>
              <a:spcPct val="0"/>
            </a:spcBef>
            <a:spcAft>
              <a:spcPct val="15000"/>
            </a:spcAft>
            <a:buChar char="•"/>
          </a:pPr>
          <a:r>
            <a:rPr lang="en-US" sz="2500" b="1" kern="1200">
              <a:latin typeface="Calibri Light" panose="020F0302020204030204"/>
            </a:rPr>
            <a:t>Fertigation</a:t>
          </a:r>
        </a:p>
      </dsp:txBody>
      <dsp:txXfrm>
        <a:off x="3219" y="1701743"/>
        <a:ext cx="3139090" cy="1509750"/>
      </dsp:txXfrm>
    </dsp:sp>
    <dsp:sp modelId="{4624A25F-0632-40D3-88E8-734FF578F5E6}">
      <dsp:nvSpPr>
        <dsp:cNvPr id="0" name=""/>
        <dsp:cNvSpPr/>
      </dsp:nvSpPr>
      <dsp:spPr>
        <a:xfrm>
          <a:off x="3581782" y="446106"/>
          <a:ext cx="3139090" cy="1255636"/>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l" defTabSz="1111250" rtl="0">
            <a:lnSpc>
              <a:spcPct val="90000"/>
            </a:lnSpc>
            <a:spcBef>
              <a:spcPct val="0"/>
            </a:spcBef>
            <a:spcAft>
              <a:spcPct val="35000"/>
            </a:spcAft>
            <a:buNone/>
          </a:pPr>
          <a:r>
            <a:rPr lang="en-US" sz="2500" b="1" kern="1200">
              <a:latin typeface="Calibri"/>
              <a:cs typeface="Calibri"/>
            </a:rPr>
            <a:t>Small Subsistence Farmers</a:t>
          </a:r>
        </a:p>
      </dsp:txBody>
      <dsp:txXfrm>
        <a:off x="3581782" y="446106"/>
        <a:ext cx="3139090" cy="1255636"/>
      </dsp:txXfrm>
    </dsp:sp>
    <dsp:sp modelId="{3368B2A5-4CAD-467A-B57E-7367F37D5CA9}">
      <dsp:nvSpPr>
        <dsp:cNvPr id="0" name=""/>
        <dsp:cNvSpPr/>
      </dsp:nvSpPr>
      <dsp:spPr>
        <a:xfrm>
          <a:off x="3581782" y="1701743"/>
          <a:ext cx="3139090" cy="150975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rtl="0">
            <a:lnSpc>
              <a:spcPct val="90000"/>
            </a:lnSpc>
            <a:spcBef>
              <a:spcPct val="0"/>
            </a:spcBef>
            <a:spcAft>
              <a:spcPct val="15000"/>
            </a:spcAft>
            <a:buChar char="•"/>
          </a:pPr>
          <a:r>
            <a:rPr lang="en-US" sz="2500" b="1" kern="1200">
              <a:latin typeface="Calibri Light" panose="020F0302020204030204"/>
            </a:rPr>
            <a:t>Soil survey</a:t>
          </a:r>
          <a:endParaRPr lang="en-US" sz="2500" b="1" kern="1200"/>
        </a:p>
        <a:p>
          <a:pPr marL="228600" lvl="1" indent="-228600" algn="l" defTabSz="1111250">
            <a:lnSpc>
              <a:spcPct val="90000"/>
            </a:lnSpc>
            <a:spcBef>
              <a:spcPct val="0"/>
            </a:spcBef>
            <a:spcAft>
              <a:spcPct val="15000"/>
            </a:spcAft>
            <a:buChar char="•"/>
          </a:pPr>
          <a:r>
            <a:rPr lang="en-US" sz="2500" kern="1200"/>
            <a:t>Plant native trees</a:t>
          </a:r>
        </a:p>
        <a:p>
          <a:pPr marL="228600" lvl="1" indent="-228600" algn="l" defTabSz="1111250">
            <a:lnSpc>
              <a:spcPct val="90000"/>
            </a:lnSpc>
            <a:spcBef>
              <a:spcPct val="0"/>
            </a:spcBef>
            <a:spcAft>
              <a:spcPct val="15000"/>
            </a:spcAft>
            <a:buChar char="•"/>
          </a:pPr>
          <a:r>
            <a:rPr lang="en-US" sz="2500" kern="1200"/>
            <a:t>Intercrop</a:t>
          </a:r>
        </a:p>
      </dsp:txBody>
      <dsp:txXfrm>
        <a:off x="3581782" y="1701743"/>
        <a:ext cx="3139090" cy="1509750"/>
      </dsp:txXfrm>
    </dsp:sp>
    <dsp:sp modelId="{F8A0B825-451C-4388-9663-44FDCE3CFEAA}">
      <dsp:nvSpPr>
        <dsp:cNvPr id="0" name=""/>
        <dsp:cNvSpPr/>
      </dsp:nvSpPr>
      <dsp:spPr>
        <a:xfrm>
          <a:off x="7160345" y="446106"/>
          <a:ext cx="3139090" cy="1255636"/>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l" defTabSz="1111250" rtl="0">
            <a:lnSpc>
              <a:spcPct val="90000"/>
            </a:lnSpc>
            <a:spcBef>
              <a:spcPct val="0"/>
            </a:spcBef>
            <a:spcAft>
              <a:spcPct val="35000"/>
            </a:spcAft>
            <a:buNone/>
          </a:pPr>
          <a:r>
            <a:rPr lang="en-US" sz="2500" b="1" kern="1200">
              <a:latin typeface="Calibri"/>
              <a:cs typeface="Calibri"/>
            </a:rPr>
            <a:t>Large Company Investing in Teak</a:t>
          </a:r>
        </a:p>
      </dsp:txBody>
      <dsp:txXfrm>
        <a:off x="7160345" y="446106"/>
        <a:ext cx="3139090" cy="1255636"/>
      </dsp:txXfrm>
    </dsp:sp>
    <dsp:sp modelId="{CDFC178B-8175-44BA-A820-32C507D5EA53}">
      <dsp:nvSpPr>
        <dsp:cNvPr id="0" name=""/>
        <dsp:cNvSpPr/>
      </dsp:nvSpPr>
      <dsp:spPr>
        <a:xfrm>
          <a:off x="7160345" y="1701743"/>
          <a:ext cx="3139090" cy="150975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rtl="0">
            <a:lnSpc>
              <a:spcPct val="90000"/>
            </a:lnSpc>
            <a:spcBef>
              <a:spcPct val="0"/>
            </a:spcBef>
            <a:spcAft>
              <a:spcPct val="15000"/>
            </a:spcAft>
            <a:buChar char="•"/>
          </a:pPr>
          <a:r>
            <a:rPr lang="en-US" sz="2500" b="0" kern="1200">
              <a:latin typeface="Calibri Light" panose="020F0302020204030204"/>
            </a:rPr>
            <a:t>Better investments</a:t>
          </a:r>
          <a:endParaRPr lang="en-US" sz="2500" b="0" kern="1200"/>
        </a:p>
        <a:p>
          <a:pPr marL="228600" lvl="1" indent="-228600" algn="l" defTabSz="1111250" rtl="0">
            <a:lnSpc>
              <a:spcPct val="90000"/>
            </a:lnSpc>
            <a:spcBef>
              <a:spcPct val="0"/>
            </a:spcBef>
            <a:spcAft>
              <a:spcPct val="15000"/>
            </a:spcAft>
            <a:buChar char="•"/>
          </a:pPr>
          <a:r>
            <a:rPr lang="en-US" sz="2500" b="0" kern="1200"/>
            <a:t>Purchase fertile site</a:t>
          </a:r>
        </a:p>
        <a:p>
          <a:pPr marL="228600" lvl="1" indent="-228600" algn="l" defTabSz="1111250">
            <a:lnSpc>
              <a:spcPct val="90000"/>
            </a:lnSpc>
            <a:spcBef>
              <a:spcPct val="0"/>
            </a:spcBef>
            <a:spcAft>
              <a:spcPct val="15000"/>
            </a:spcAft>
            <a:buChar char="•"/>
          </a:pPr>
          <a:r>
            <a:rPr lang="en-US" sz="2500" b="0" kern="1200"/>
            <a:t>Invest in fertigation</a:t>
          </a:r>
        </a:p>
      </dsp:txBody>
      <dsp:txXfrm>
        <a:off x="7160345" y="1701743"/>
        <a:ext cx="3139090" cy="15097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4F621-B4D6-4FB6-ADF2-EAA1C4169D69}">
      <dsp:nvSpPr>
        <dsp:cNvPr id="0" name=""/>
        <dsp:cNvSpPr/>
      </dsp:nvSpPr>
      <dsp:spPr>
        <a:xfrm>
          <a:off x="3045" y="482565"/>
          <a:ext cx="2416397" cy="144983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b="1" kern="1200">
              <a:solidFill>
                <a:schemeClr val="bg1"/>
              </a:solidFill>
              <a:latin typeface="Calibri"/>
              <a:cs typeface="Calibri"/>
            </a:rPr>
            <a:t>Dr. </a:t>
          </a:r>
          <a:r>
            <a:rPr lang="en-US" sz="2700" b="1" i="0" u="none" strike="noStrike" kern="1200" cap="none" baseline="0" noProof="0">
              <a:solidFill>
                <a:schemeClr val="bg1"/>
              </a:solidFill>
              <a:latin typeface="Calibri"/>
              <a:cs typeface="Calibri Light"/>
            </a:rPr>
            <a:t>Alex Finkral</a:t>
          </a:r>
        </a:p>
      </dsp:txBody>
      <dsp:txXfrm>
        <a:off x="3045" y="482565"/>
        <a:ext cx="2416397" cy="1449838"/>
      </dsp:txXfrm>
    </dsp:sp>
    <dsp:sp modelId="{578B0125-3306-4AC4-8959-6BB749929205}">
      <dsp:nvSpPr>
        <dsp:cNvPr id="0" name=""/>
        <dsp:cNvSpPr/>
      </dsp:nvSpPr>
      <dsp:spPr>
        <a:xfrm>
          <a:off x="2661083" y="482565"/>
          <a:ext cx="2416397" cy="144983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b="1" kern="1200"/>
            <a:t>Dr. Jefferson Hall</a:t>
          </a:r>
        </a:p>
      </dsp:txBody>
      <dsp:txXfrm>
        <a:off x="2661083" y="482565"/>
        <a:ext cx="2416397" cy="1449838"/>
      </dsp:txXfrm>
    </dsp:sp>
    <dsp:sp modelId="{457F55F7-B03D-4D0C-B9F3-020D3859EF8D}">
      <dsp:nvSpPr>
        <dsp:cNvPr id="0" name=""/>
        <dsp:cNvSpPr/>
      </dsp:nvSpPr>
      <dsp:spPr>
        <a:xfrm>
          <a:off x="5319120" y="482565"/>
          <a:ext cx="2416397" cy="144983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b="1" kern="1200"/>
            <a:t>Dr. Peter Hobbs</a:t>
          </a:r>
        </a:p>
      </dsp:txBody>
      <dsp:txXfrm>
        <a:off x="5319120" y="482565"/>
        <a:ext cx="2416397" cy="1449838"/>
      </dsp:txXfrm>
    </dsp:sp>
    <dsp:sp modelId="{C4F22E69-AEC8-4221-AE1C-BA8A07FD84D4}">
      <dsp:nvSpPr>
        <dsp:cNvPr id="0" name=""/>
        <dsp:cNvSpPr/>
      </dsp:nvSpPr>
      <dsp:spPr>
        <a:xfrm>
          <a:off x="7977158" y="482565"/>
          <a:ext cx="2416397" cy="144983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b="1" kern="1200"/>
            <a:t>Dr. Pamela Weathers</a:t>
          </a:r>
        </a:p>
      </dsp:txBody>
      <dsp:txXfrm>
        <a:off x="7977158" y="482565"/>
        <a:ext cx="2416397" cy="1449838"/>
      </dsp:txXfrm>
    </dsp:sp>
    <dsp:sp modelId="{ECD79C4C-6163-42B7-89C6-51A68CCD4B72}">
      <dsp:nvSpPr>
        <dsp:cNvPr id="0" name=""/>
        <dsp:cNvSpPr/>
      </dsp:nvSpPr>
      <dsp:spPr>
        <a:xfrm>
          <a:off x="1332064" y="2174043"/>
          <a:ext cx="2416397" cy="144983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a:t>James </a:t>
          </a:r>
          <a:r>
            <a:rPr lang="en-US" sz="2700" b="1" kern="1200">
              <a:latin typeface="Calibri"/>
              <a:cs typeface="Calibri"/>
            </a:rPr>
            <a:t>Chiarelli </a:t>
          </a:r>
          <a:endParaRPr lang="en-US" sz="2700" b="1" kern="1200"/>
        </a:p>
      </dsp:txBody>
      <dsp:txXfrm>
        <a:off x="1332064" y="2174043"/>
        <a:ext cx="2416397" cy="1449838"/>
      </dsp:txXfrm>
    </dsp:sp>
    <dsp:sp modelId="{6773B975-592D-4556-BE42-5EDEEA3B4528}">
      <dsp:nvSpPr>
        <dsp:cNvPr id="0" name=""/>
        <dsp:cNvSpPr/>
      </dsp:nvSpPr>
      <dsp:spPr>
        <a:xfrm>
          <a:off x="3990102" y="2174043"/>
          <a:ext cx="2416397" cy="144983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b="1" kern="1200">
              <a:latin typeface="Calibri"/>
              <a:cs typeface="Calibri"/>
            </a:rPr>
            <a:t>Robert Kinicki</a:t>
          </a:r>
          <a:endParaRPr lang="en-US" sz="2700" b="1" kern="1200"/>
        </a:p>
      </dsp:txBody>
      <dsp:txXfrm>
        <a:off x="3990102" y="2174043"/>
        <a:ext cx="2416397" cy="1449838"/>
      </dsp:txXfrm>
    </dsp:sp>
    <dsp:sp modelId="{F954B83D-9DE1-4708-B765-ECA3819CB469}">
      <dsp:nvSpPr>
        <dsp:cNvPr id="0" name=""/>
        <dsp:cNvSpPr/>
      </dsp:nvSpPr>
      <dsp:spPr>
        <a:xfrm>
          <a:off x="6648139" y="2174043"/>
          <a:ext cx="2416397" cy="144983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b="1" kern="1200">
              <a:latin typeface="Calibri"/>
              <a:cs typeface="Calibri"/>
            </a:rPr>
            <a:t>Aaron </a:t>
          </a:r>
          <a:r>
            <a:rPr lang="en-US" sz="2700" b="1" kern="1200" err="1">
              <a:latin typeface="Calibri"/>
              <a:cs typeface="Calibri"/>
            </a:rPr>
            <a:t>Sakulich</a:t>
          </a:r>
          <a:endParaRPr lang="en-US" sz="2700" b="1" kern="1200" err="1"/>
        </a:p>
      </dsp:txBody>
      <dsp:txXfrm>
        <a:off x="6648139" y="2174043"/>
        <a:ext cx="2416397" cy="144983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34F53A-C5E2-4B60-AB7B-F98172A98069}" type="datetimeFigureOut">
              <a:rPr lang="en-US"/>
              <a:t>10/19/2020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E32146-DFEB-4FFE-B8F7-5635045E5B91}" type="slidenum">
              <a:rPr lang="en-US"/>
              <a:t>‹#›</a:t>
            </a:fld>
            <a:endParaRPr lang="en-US"/>
          </a:p>
        </p:txBody>
      </p:sp>
    </p:spTree>
    <p:extLst>
      <p:ext uri="{BB962C8B-B14F-4D97-AF65-F5344CB8AC3E}">
        <p14:creationId xmlns:p14="http://schemas.microsoft.com/office/powerpoint/2010/main" val="3732956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Currently, central </a:t>
            </a:r>
            <a:r>
              <a:rPr lang="en-US" err="1">
                <a:cs typeface="Calibri"/>
              </a:rPr>
              <a:t>american</a:t>
            </a:r>
            <a:r>
              <a:rPr lang="en-US">
                <a:cs typeface="Calibri"/>
              </a:rPr>
              <a:t> inhabitants are experiencing effects of climate change like drought and erratic weather conditions. These effects *click* often lead to food shortages and hunger, a serious concern because over half the central </a:t>
            </a:r>
            <a:r>
              <a:rPr lang="en-US" err="1">
                <a:cs typeface="Calibri"/>
              </a:rPr>
              <a:t>american</a:t>
            </a:r>
            <a:r>
              <a:rPr lang="en-US">
                <a:cs typeface="Calibri"/>
              </a:rPr>
              <a:t> population lives in poverty. We are trying to improve this way of life through farming</a:t>
            </a:r>
          </a:p>
        </p:txBody>
      </p:sp>
      <p:sp>
        <p:nvSpPr>
          <p:cNvPr id="4" name="Slide Number Placeholder 3"/>
          <p:cNvSpPr>
            <a:spLocks noGrp="1"/>
          </p:cNvSpPr>
          <p:nvPr>
            <p:ph type="sldNum" sz="quarter" idx="5"/>
          </p:nvPr>
        </p:nvSpPr>
        <p:spPr/>
        <p:txBody>
          <a:bodyPr/>
          <a:lstStyle/>
          <a:p>
            <a:fld id="{65E32146-DFEB-4FFE-B8F7-5635045E5B91}" type="slidenum">
              <a:rPr lang="en-US"/>
              <a:t>2</a:t>
            </a:fld>
            <a:endParaRPr lang="en-US"/>
          </a:p>
        </p:txBody>
      </p:sp>
    </p:spTree>
    <p:extLst>
      <p:ext uri="{BB962C8B-B14F-4D97-AF65-F5344CB8AC3E}">
        <p14:creationId xmlns:p14="http://schemas.microsoft.com/office/powerpoint/2010/main" val="51944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-investigate favorable growth factors for teak production in the Central American region</a:t>
            </a:r>
          </a:p>
          <a:p>
            <a:r>
              <a:rPr lang="en-US"/>
              <a:t>-account for the limitations and barriers native to the region</a:t>
            </a:r>
            <a:endParaRPr lang="en-US">
              <a:cs typeface="Calibri"/>
            </a:endParaRPr>
          </a:p>
        </p:txBody>
      </p:sp>
      <p:sp>
        <p:nvSpPr>
          <p:cNvPr id="4" name="Slide Number Placeholder 3"/>
          <p:cNvSpPr>
            <a:spLocks noGrp="1"/>
          </p:cNvSpPr>
          <p:nvPr>
            <p:ph type="sldNum" sz="quarter" idx="5"/>
          </p:nvPr>
        </p:nvSpPr>
        <p:spPr/>
        <p:txBody>
          <a:bodyPr/>
          <a:lstStyle/>
          <a:p>
            <a:fld id="{65E32146-DFEB-4FFE-B8F7-5635045E5B91}" type="slidenum">
              <a:rPr lang="en-US"/>
              <a:t>3</a:t>
            </a:fld>
            <a:endParaRPr lang="en-US"/>
          </a:p>
        </p:txBody>
      </p:sp>
    </p:spTree>
    <p:extLst>
      <p:ext uri="{BB962C8B-B14F-4D97-AF65-F5344CB8AC3E}">
        <p14:creationId xmlns:p14="http://schemas.microsoft.com/office/powerpoint/2010/main" val="1018039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Properties due to High oil content and high tensile strength. </a:t>
            </a:r>
          </a:p>
        </p:txBody>
      </p:sp>
      <p:sp>
        <p:nvSpPr>
          <p:cNvPr id="4" name="Slide Number Placeholder 3"/>
          <p:cNvSpPr>
            <a:spLocks noGrp="1"/>
          </p:cNvSpPr>
          <p:nvPr>
            <p:ph type="sldNum" sz="quarter" idx="5"/>
          </p:nvPr>
        </p:nvSpPr>
        <p:spPr/>
        <p:txBody>
          <a:bodyPr/>
          <a:lstStyle/>
          <a:p>
            <a:fld id="{65E32146-DFEB-4FFE-B8F7-5635045E5B91}" type="slidenum">
              <a:rPr lang="en-US"/>
              <a:t>5</a:t>
            </a:fld>
            <a:endParaRPr lang="en-US"/>
          </a:p>
        </p:txBody>
      </p:sp>
    </p:spTree>
    <p:extLst>
      <p:ext uri="{BB962C8B-B14F-4D97-AF65-F5344CB8AC3E}">
        <p14:creationId xmlns:p14="http://schemas.microsoft.com/office/powerpoint/2010/main" val="3250432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1.6 million people are food insecure</a:t>
            </a:r>
          </a:p>
          <a:p>
            <a:r>
              <a:rPr lang="en-US"/>
              <a:t>&gt;1 million families survive off subsistence farming in dry corridor</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5E32146-DFEB-4FFE-B8F7-5635045E5B91}" type="slidenum">
              <a:rPr lang="en-US"/>
              <a:t>7</a:t>
            </a:fld>
            <a:endParaRPr lang="en-US"/>
          </a:p>
        </p:txBody>
      </p:sp>
    </p:spTree>
    <p:extLst>
      <p:ext uri="{BB962C8B-B14F-4D97-AF65-F5344CB8AC3E}">
        <p14:creationId xmlns:p14="http://schemas.microsoft.com/office/powerpoint/2010/main" val="1266271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team developed these common themes from the interviews. We will explain each topic in more detail.</a:t>
            </a:r>
          </a:p>
        </p:txBody>
      </p:sp>
      <p:sp>
        <p:nvSpPr>
          <p:cNvPr id="4" name="Slide Number Placeholder 3"/>
          <p:cNvSpPr>
            <a:spLocks noGrp="1"/>
          </p:cNvSpPr>
          <p:nvPr>
            <p:ph type="sldNum" sz="quarter" idx="5"/>
          </p:nvPr>
        </p:nvSpPr>
        <p:spPr/>
        <p:txBody>
          <a:bodyPr/>
          <a:lstStyle/>
          <a:p>
            <a:fld id="{65E32146-DFEB-4FFE-B8F7-5635045E5B91}" type="slidenum">
              <a:rPr lang="en-US"/>
              <a:t>12</a:t>
            </a:fld>
            <a:endParaRPr lang="en-US"/>
          </a:p>
        </p:txBody>
      </p:sp>
    </p:spTree>
    <p:extLst>
      <p:ext uri="{BB962C8B-B14F-4D97-AF65-F5344CB8AC3E}">
        <p14:creationId xmlns:p14="http://schemas.microsoft.com/office/powerpoint/2010/main" val="2472137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t>Silvopastoral</a:t>
            </a:r>
            <a:r>
              <a:rPr lang="en-US" b="1"/>
              <a:t> systems</a:t>
            </a:r>
            <a:r>
              <a:rPr lang="en-US"/>
              <a:t> (SPS) are a type of agroforestry arrangements that allows the intensification of cattle production based on natural processes that are recognized as an integrated approach to sustainable land use.</a:t>
            </a:r>
          </a:p>
        </p:txBody>
      </p:sp>
      <p:sp>
        <p:nvSpPr>
          <p:cNvPr id="4" name="Slide Number Placeholder 3"/>
          <p:cNvSpPr>
            <a:spLocks noGrp="1"/>
          </p:cNvSpPr>
          <p:nvPr>
            <p:ph type="sldNum" sz="quarter" idx="5"/>
          </p:nvPr>
        </p:nvSpPr>
        <p:spPr/>
        <p:txBody>
          <a:bodyPr/>
          <a:lstStyle/>
          <a:p>
            <a:fld id="{65E32146-DFEB-4FFE-B8F7-5635045E5B91}" type="slidenum">
              <a:rPr lang="en-US"/>
              <a:t>19</a:t>
            </a:fld>
            <a:endParaRPr lang="en-US"/>
          </a:p>
        </p:txBody>
      </p:sp>
    </p:spTree>
    <p:extLst>
      <p:ext uri="{BB962C8B-B14F-4D97-AF65-F5344CB8AC3E}">
        <p14:creationId xmlns:p14="http://schemas.microsoft.com/office/powerpoint/2010/main" val="227680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Upon analysis and review of the information received from online research and expert interviews, the team concludes that expanding the teak industry in Central America will result in more negative consequences than positive impacts.</a:t>
            </a:r>
          </a:p>
        </p:txBody>
      </p:sp>
      <p:sp>
        <p:nvSpPr>
          <p:cNvPr id="4" name="Slide Number Placeholder 3"/>
          <p:cNvSpPr>
            <a:spLocks noGrp="1"/>
          </p:cNvSpPr>
          <p:nvPr>
            <p:ph type="sldNum" sz="quarter" idx="5"/>
          </p:nvPr>
        </p:nvSpPr>
        <p:spPr/>
        <p:txBody>
          <a:bodyPr/>
          <a:lstStyle/>
          <a:p>
            <a:fld id="{65E32146-DFEB-4FFE-B8F7-5635045E5B91}" type="slidenum">
              <a:rPr lang="en-US"/>
              <a:t>26</a:t>
            </a:fld>
            <a:endParaRPr lang="en-US"/>
          </a:p>
        </p:txBody>
      </p:sp>
    </p:spTree>
    <p:extLst>
      <p:ext uri="{BB962C8B-B14F-4D97-AF65-F5344CB8AC3E}">
        <p14:creationId xmlns:p14="http://schemas.microsoft.com/office/powerpoint/2010/main" val="4258591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Due to time constraints, the team did not explore all possible investigations regarding teak. Some additional, promising investigations include </a:t>
            </a:r>
          </a:p>
        </p:txBody>
      </p:sp>
      <p:sp>
        <p:nvSpPr>
          <p:cNvPr id="4" name="Slide Number Placeholder 3"/>
          <p:cNvSpPr>
            <a:spLocks noGrp="1"/>
          </p:cNvSpPr>
          <p:nvPr>
            <p:ph type="sldNum" sz="quarter" idx="5"/>
          </p:nvPr>
        </p:nvSpPr>
        <p:spPr/>
        <p:txBody>
          <a:bodyPr/>
          <a:lstStyle/>
          <a:p>
            <a:fld id="{65E32146-DFEB-4FFE-B8F7-5635045E5B91}" type="slidenum">
              <a:rPr lang="en-US"/>
              <a:t>27</a:t>
            </a:fld>
            <a:endParaRPr lang="en-US"/>
          </a:p>
        </p:txBody>
      </p:sp>
    </p:spTree>
    <p:extLst>
      <p:ext uri="{BB962C8B-B14F-4D97-AF65-F5344CB8AC3E}">
        <p14:creationId xmlns:p14="http://schemas.microsoft.com/office/powerpoint/2010/main" val="3576152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A069CB8-F204-4D06-B913-C5A26A89888A}" type="datetimeFigureOut">
              <a:rPr lang="en-US" dirty="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53450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B6E300-0A13-4A81-945A-7333C271A069}" type="datetimeFigureOut">
              <a:rPr lang="en-US" dirty="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22461455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71962-1EA4-46E7-BCB0-F36CE46D1A59}" type="datetimeFigureOut">
              <a:rPr lang="en-US" dirty="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47087569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0BB376-B19C-488D-ABEB-03C7E6E9E3E0}" type="datetimeFigureOut">
              <a:rPr lang="en-US" dirty="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a:p>
        </p:txBody>
      </p:sp>
    </p:spTree>
    <p:extLst>
      <p:ext uri="{BB962C8B-B14F-4D97-AF65-F5344CB8AC3E}">
        <p14:creationId xmlns:p14="http://schemas.microsoft.com/office/powerpoint/2010/main" val="60932327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dirty="0"/>
              <a:t>10/19/2020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78494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E2A62-1983-43A1-A163-D8AA46534C80}" type="datetimeFigureOut">
              <a:rPr lang="en-US" dirty="0"/>
              <a:t>10/19/2020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22828569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8F3E3B-34E3-4345-B2A1-994B83598A9C}" type="datetimeFigureOut">
              <a:rPr lang="en-US" dirty="0"/>
              <a:t>10/19/2020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97960521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816C96-82A1-4D77-8ADA-627AC6FE3D65}" type="datetimeFigureOut">
              <a:rPr lang="en-US" dirty="0"/>
              <a:t>10/19/2020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94653966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dirty="0"/>
              <a:t>10/19/2020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96464523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271A48-F18A-45B3-BC05-1E27DA3F88AF}" type="datetimeFigureOut">
              <a:rPr lang="en-US" dirty="0"/>
              <a:t>10/19/2020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234298366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dirty="0"/>
              <a:t>10/19/2020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67180486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dirty="0"/>
              <a:t>10/19/2020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44625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gr-otei2-20@wpi.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4.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8" Type="http://schemas.openxmlformats.org/officeDocument/2006/relationships/hyperlink" Target="https://www.soils4teachers.org/soil-horizons" TargetMode="External"/><Relationship Id="rId13" Type="http://schemas.openxmlformats.org/officeDocument/2006/relationships/hyperlink" Target="https://www.forestlandgroup.com/people/" TargetMode="External"/><Relationship Id="rId18" Type="http://schemas.openxmlformats.org/officeDocument/2006/relationships/hyperlink" Target="https://www.agroforestry.ac.uk/agroforestry-systems/pastoral" TargetMode="External"/><Relationship Id="rId3" Type="http://schemas.openxmlformats.org/officeDocument/2006/relationships/hyperlink" Target="https://rmi.ucdavis.edu/events/savor-food-shortages-pandemic" TargetMode="External"/><Relationship Id="rId21" Type="http://schemas.openxmlformats.org/officeDocument/2006/relationships/hyperlink" Target="http://costarica-invest.blogspot.com/2014/11/triple-intercrop-in-naturewalk.html" TargetMode="External"/><Relationship Id="rId7" Type="http://schemas.openxmlformats.org/officeDocument/2006/relationships/hyperlink" Target="https://www.revistayuam.com/volumen-2/numero-3/notas-de-divulgacion-cientifica/the-central-american-dry-corridor-a-consensus-statement-and-its-background/" TargetMode="External"/><Relationship Id="rId12" Type="http://schemas.openxmlformats.org/officeDocument/2006/relationships/hyperlink" Target="https://global.si.edu/people/jefferson-hall" TargetMode="External"/><Relationship Id="rId17" Type="http://schemas.openxmlformats.org/officeDocument/2006/relationships/hyperlink" Target="https://www.dripworks.com/blog/watering-trees-and-shrubs-effectively" TargetMode="External"/><Relationship Id="rId25" Type="http://schemas.openxmlformats.org/officeDocument/2006/relationships/hyperlink" Target="https://www.azamara.com/int/panama-canal" TargetMode="External"/><Relationship Id="rId2" Type="http://schemas.openxmlformats.org/officeDocument/2006/relationships/hyperlink" Target="http://dryhttps/www.asyousow.org/our-work/energy/climate-change" TargetMode="External"/><Relationship Id="rId16" Type="http://schemas.openxmlformats.org/officeDocument/2006/relationships/hyperlink" Target="https://www.clipartkey.com/view/mRwhwx_soil-texture-triangle/" TargetMode="External"/><Relationship Id="rId20" Type="http://schemas.openxmlformats.org/officeDocument/2006/relationships/hyperlink" Target="http://www.cocobolotreefarm.com/deanposts/6" TargetMode="External"/><Relationship Id="rId1" Type="http://schemas.openxmlformats.org/officeDocument/2006/relationships/slideLayout" Target="../slideLayouts/slideLayout4.xml"/><Relationship Id="rId6" Type="http://schemas.openxmlformats.org/officeDocument/2006/relationships/hyperlink" Target="http://www.fao.org/3/a-an537e.pdf" TargetMode="External"/><Relationship Id="rId11" Type="http://schemas.openxmlformats.org/officeDocument/2006/relationships/hyperlink" Target="https://scs.cals.cornell.edu/people/peter-hobbs/" TargetMode="External"/><Relationship Id="rId24" Type="http://schemas.openxmlformats.org/officeDocument/2006/relationships/hyperlink" Target="https://www.alibaba.com/product-detail/Teak-Logs_50027123796.html" TargetMode="External"/><Relationship Id="rId5" Type="http://schemas.openxmlformats.org/officeDocument/2006/relationships/hyperlink" Target="https://community.snapwire.co/photo/detail/5ad30631f5d7bc4c8509f7dd" TargetMode="External"/><Relationship Id="rId15" Type="http://schemas.openxmlformats.org/officeDocument/2006/relationships/hyperlink" Target="https://www.teakgardenindonesia.com/more-benefit-with-sustainable-teak-plantation/" TargetMode="External"/><Relationship Id="rId23" Type="http://schemas.openxmlformats.org/officeDocument/2006/relationships/hyperlink" Target="https://globalsilvopastoralnetwork.org/" TargetMode="External"/><Relationship Id="rId10" Type="http://schemas.openxmlformats.org/officeDocument/2006/relationships/hyperlink" Target="https://photos.com/featured/teak-tree-forests-dangdumrong.html" TargetMode="External"/><Relationship Id="rId19" Type="http://schemas.openxmlformats.org/officeDocument/2006/relationships/hyperlink" Target="http://www.goldteak.com/web/indexbfcb.html?option=com_content&amp;view=article&amp;id=140:news-from-the-field&amp;catid=1:news-from-the-field-cibening&amp;Itemid=27" TargetMode="External"/><Relationship Id="rId4" Type="http://schemas.openxmlformats.org/officeDocument/2006/relationships/hyperlink" Target="https://www.panamateakforestry.com/" TargetMode="External"/><Relationship Id="rId9" Type="http://schemas.openxmlformats.org/officeDocument/2006/relationships/hyperlink" Target="https://www.nrcs.usda.gov/wps/portal/nrcs/detail/soils/use/worldsoils/?cid=nrcs142p2_054013" TargetMode="External"/><Relationship Id="rId14" Type="http://schemas.openxmlformats.org/officeDocument/2006/relationships/hyperlink" Target="https://www.wpi.edu/people/faculty/weathers" TargetMode="External"/><Relationship Id="rId22" Type="http://schemas.openxmlformats.org/officeDocument/2006/relationships/hyperlink" Target="https://www.nationalgeographic.org/encyclopedia/ranchi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68556"/>
            <a:ext cx="10058400" cy="2492103"/>
          </a:xfrm>
        </p:spPr>
        <p:txBody>
          <a:bodyPr>
            <a:normAutofit/>
          </a:bodyPr>
          <a:lstStyle/>
          <a:p>
            <a:pPr algn="ctr"/>
            <a:r>
              <a:rPr lang="en-US" sz="6000" b="1">
                <a:cs typeface="Calibri Light"/>
              </a:rPr>
              <a:t>Determining the Viability of Teak Growth in Central America</a:t>
            </a:r>
          </a:p>
        </p:txBody>
      </p:sp>
      <p:sp>
        <p:nvSpPr>
          <p:cNvPr id="3" name="Subtitle 2"/>
          <p:cNvSpPr>
            <a:spLocks noGrp="1"/>
          </p:cNvSpPr>
          <p:nvPr>
            <p:ph type="subTitle" idx="1"/>
          </p:nvPr>
        </p:nvSpPr>
        <p:spPr>
          <a:xfrm>
            <a:off x="790724" y="4498014"/>
            <a:ext cx="10684598" cy="1752600"/>
          </a:xfrm>
        </p:spPr>
        <p:txBody>
          <a:bodyPr vert="horz" lIns="91440" tIns="45720" rIns="91440" bIns="45720" rtlCol="0" anchor="t">
            <a:normAutofit/>
          </a:bodyPr>
          <a:lstStyle/>
          <a:p>
            <a:pPr algn="ctr"/>
            <a:r>
              <a:rPr lang="en-US">
                <a:cs typeface="Calibri Light" panose="020F0302020204030204"/>
              </a:rPr>
              <a:t>October 9, 2020</a:t>
            </a:r>
          </a:p>
          <a:p>
            <a:pPr algn="ctr"/>
            <a:r>
              <a:rPr lang="en-US">
                <a:cs typeface="Calibri Light" panose="020F0302020204030204"/>
              </a:rPr>
              <a:t>Rosina </a:t>
            </a:r>
            <a:r>
              <a:rPr lang="en-US" err="1">
                <a:cs typeface="Calibri Light" panose="020F0302020204030204"/>
              </a:rPr>
              <a:t>comatas</a:t>
            </a:r>
            <a:r>
              <a:rPr lang="en-US">
                <a:cs typeface="Calibri Light" panose="020F0302020204030204"/>
              </a:rPr>
              <a:t>, </a:t>
            </a:r>
            <a:r>
              <a:rPr lang="en-US" err="1">
                <a:cs typeface="Calibri Light" panose="020F0302020204030204"/>
              </a:rPr>
              <a:t>monika</a:t>
            </a:r>
            <a:r>
              <a:rPr lang="en-US">
                <a:cs typeface="Calibri Light" panose="020F0302020204030204"/>
              </a:rPr>
              <a:t> </a:t>
            </a:r>
            <a:r>
              <a:rPr lang="en-US" err="1">
                <a:cs typeface="Calibri Light" panose="020F0302020204030204"/>
              </a:rPr>
              <a:t>nowak</a:t>
            </a:r>
            <a:r>
              <a:rPr lang="en-US">
                <a:cs typeface="Calibri Light" panose="020F0302020204030204"/>
              </a:rPr>
              <a:t>, Tim Santos-</a:t>
            </a:r>
            <a:r>
              <a:rPr lang="en-US" err="1">
                <a:cs typeface="Calibri Light" panose="020F0302020204030204"/>
              </a:rPr>
              <a:t>heiman</a:t>
            </a:r>
            <a:r>
              <a:rPr lang="en-US">
                <a:cs typeface="Calibri Light" panose="020F0302020204030204"/>
              </a:rPr>
              <a:t>, </a:t>
            </a:r>
            <a:r>
              <a:rPr lang="en-US" err="1">
                <a:cs typeface="Calibri Light" panose="020F0302020204030204"/>
              </a:rPr>
              <a:t>tyler</a:t>
            </a:r>
            <a:r>
              <a:rPr lang="en-US">
                <a:cs typeface="Calibri Light" panose="020F0302020204030204"/>
              </a:rPr>
              <a:t> stack</a:t>
            </a:r>
          </a:p>
          <a:p>
            <a:pPr algn="ctr"/>
            <a:r>
              <a:rPr lang="en-US">
                <a:cs typeface="Calibri Light" panose="020F0302020204030204"/>
                <a:hlinkClick r:id="rId2"/>
              </a:rPr>
              <a:t>gr-otei2-20@wpi.edu</a:t>
            </a:r>
            <a:endParaRPr lang="en-US">
              <a:cs typeface="Calibri Light" panose="020F0302020204030204"/>
            </a:endParaRPr>
          </a:p>
        </p:txBody>
      </p:sp>
      <p:pic>
        <p:nvPicPr>
          <p:cNvPr id="4" name="Picture 4" descr="A close up of a sign&#10;&#10;Description automatically generated">
            <a:extLst>
              <a:ext uri="{FF2B5EF4-FFF2-40B4-BE49-F238E27FC236}">
                <a16:creationId xmlns:a16="http://schemas.microsoft.com/office/drawing/2014/main" id="{5250BDD6-A4B9-44FC-986E-89FA62D3E360}"/>
              </a:ext>
            </a:extLst>
          </p:cNvPr>
          <p:cNvPicPr>
            <a:picLocks noChangeAspect="1"/>
          </p:cNvPicPr>
          <p:nvPr/>
        </p:nvPicPr>
        <p:blipFill>
          <a:blip r:embed="rId3"/>
          <a:stretch>
            <a:fillRect/>
          </a:stretch>
        </p:blipFill>
        <p:spPr>
          <a:xfrm>
            <a:off x="4620306" y="3005055"/>
            <a:ext cx="2951389" cy="974271"/>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22">
            <a:extLst>
              <a:ext uri="{FF2B5EF4-FFF2-40B4-BE49-F238E27FC236}">
                <a16:creationId xmlns:a16="http://schemas.microsoft.com/office/drawing/2014/main" id="{498FFDA8-C469-4467-9416-A235C998B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24">
            <a:extLst>
              <a:ext uri="{FF2B5EF4-FFF2-40B4-BE49-F238E27FC236}">
                <a16:creationId xmlns:a16="http://schemas.microsoft.com/office/drawing/2014/main" id="{00DC2034-6617-4024-BA52-EFE051FAA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4" name="Straight Connector 26">
            <a:extLst>
              <a:ext uri="{FF2B5EF4-FFF2-40B4-BE49-F238E27FC236}">
                <a16:creationId xmlns:a16="http://schemas.microsoft.com/office/drawing/2014/main" id="{E7B112A1-1D91-4B6F-95DC-590AC8E054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5" name="Rectangle 28">
            <a:extLst>
              <a:ext uri="{FF2B5EF4-FFF2-40B4-BE49-F238E27FC236}">
                <a16:creationId xmlns:a16="http://schemas.microsoft.com/office/drawing/2014/main" id="{A3CD035E-848C-42F3-B91E-BA72DE3E3E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1"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30">
            <a:extLst>
              <a:ext uri="{FF2B5EF4-FFF2-40B4-BE49-F238E27FC236}">
                <a16:creationId xmlns:a16="http://schemas.microsoft.com/office/drawing/2014/main" id="{084C0C5C-BCA5-4E09-889D-0717BA176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D3CA352-6118-4E6E-81B2-6B6003661963}"/>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3600">
                <a:solidFill>
                  <a:srgbClr val="FFFFFF"/>
                </a:solidFill>
              </a:rPr>
              <a:t>Interviewees </a:t>
            </a:r>
          </a:p>
        </p:txBody>
      </p:sp>
      <p:pic>
        <p:nvPicPr>
          <p:cNvPr id="7" name="Picture 7" descr="A person wearing a suit and tie&#10;&#10;Description automatically generated">
            <a:extLst>
              <a:ext uri="{FF2B5EF4-FFF2-40B4-BE49-F238E27FC236}">
                <a16:creationId xmlns:a16="http://schemas.microsoft.com/office/drawing/2014/main" id="{12C50EDD-532E-41EF-9072-A859A74CDB9F}"/>
              </a:ext>
            </a:extLst>
          </p:cNvPr>
          <p:cNvPicPr>
            <a:picLocks noChangeAspect="1"/>
          </p:cNvPicPr>
          <p:nvPr/>
        </p:nvPicPr>
        <p:blipFill rotWithShape="1">
          <a:blip r:embed="rId2"/>
          <a:srcRect l="6465" r="5134" b="2"/>
          <a:stretch/>
        </p:blipFill>
        <p:spPr>
          <a:xfrm>
            <a:off x="634276" y="640080"/>
            <a:ext cx="2606936" cy="3931920"/>
          </a:xfrm>
          <a:prstGeom prst="rect">
            <a:avLst/>
          </a:prstGeom>
        </p:spPr>
      </p:pic>
      <p:pic>
        <p:nvPicPr>
          <p:cNvPr id="8" name="Picture 8">
            <a:extLst>
              <a:ext uri="{FF2B5EF4-FFF2-40B4-BE49-F238E27FC236}">
                <a16:creationId xmlns:a16="http://schemas.microsoft.com/office/drawing/2014/main" id="{6DC4D85A-21D8-441E-B8EA-761BC6617C0E}"/>
              </a:ext>
            </a:extLst>
          </p:cNvPr>
          <p:cNvPicPr>
            <a:picLocks noChangeAspect="1"/>
          </p:cNvPicPr>
          <p:nvPr/>
        </p:nvPicPr>
        <p:blipFill rotWithShape="1">
          <a:blip r:embed="rId3"/>
          <a:srcRect l="39101" r="16354" b="2"/>
          <a:stretch/>
        </p:blipFill>
        <p:spPr>
          <a:xfrm>
            <a:off x="3394779" y="640080"/>
            <a:ext cx="2621535" cy="3928299"/>
          </a:xfrm>
          <a:prstGeom prst="rect">
            <a:avLst/>
          </a:prstGeom>
        </p:spPr>
      </p:pic>
      <p:pic>
        <p:nvPicPr>
          <p:cNvPr id="3" name="Picture 14" descr="A person wearing a suit and tie smiling at the camera&#10;&#10;Description automatically generated">
            <a:extLst>
              <a:ext uri="{FF2B5EF4-FFF2-40B4-BE49-F238E27FC236}">
                <a16:creationId xmlns:a16="http://schemas.microsoft.com/office/drawing/2014/main" id="{545B0C4E-5485-4FC9-A805-4CE5F9426C15}"/>
              </a:ext>
            </a:extLst>
          </p:cNvPr>
          <p:cNvPicPr>
            <a:picLocks noChangeAspect="1"/>
          </p:cNvPicPr>
          <p:nvPr/>
        </p:nvPicPr>
        <p:blipFill rotWithShape="1">
          <a:blip r:embed="rId4"/>
          <a:srcRect l="17295" r="853" b="2"/>
          <a:stretch/>
        </p:blipFill>
        <p:spPr>
          <a:xfrm>
            <a:off x="6169881" y="640080"/>
            <a:ext cx="2614236" cy="3931920"/>
          </a:xfrm>
          <a:prstGeom prst="rect">
            <a:avLst/>
          </a:prstGeom>
        </p:spPr>
      </p:pic>
      <p:pic>
        <p:nvPicPr>
          <p:cNvPr id="5" name="Picture 5" descr="A person smiling for the camera&#10;&#10;Description automatically generated">
            <a:extLst>
              <a:ext uri="{FF2B5EF4-FFF2-40B4-BE49-F238E27FC236}">
                <a16:creationId xmlns:a16="http://schemas.microsoft.com/office/drawing/2014/main" id="{B657CCB9-A375-42DF-9866-9525AD0FD41A}"/>
              </a:ext>
            </a:extLst>
          </p:cNvPr>
          <p:cNvPicPr>
            <a:picLocks noGrp="1" noChangeAspect="1"/>
          </p:cNvPicPr>
          <p:nvPr>
            <p:ph idx="1"/>
          </p:nvPr>
        </p:nvPicPr>
        <p:blipFill rotWithShape="1">
          <a:blip r:embed="rId5"/>
          <a:srcRect l="22958" r="10554" b="-1"/>
          <a:stretch/>
        </p:blipFill>
        <p:spPr>
          <a:xfrm>
            <a:off x="8937684" y="640081"/>
            <a:ext cx="2614236" cy="3931920"/>
          </a:xfrm>
          <a:prstGeom prst="rect">
            <a:avLst/>
          </a:prstGeom>
        </p:spPr>
      </p:pic>
      <p:sp>
        <p:nvSpPr>
          <p:cNvPr id="47" name="Rectangle 32">
            <a:extLst>
              <a:ext uri="{FF2B5EF4-FFF2-40B4-BE49-F238E27FC236}">
                <a16:creationId xmlns:a16="http://schemas.microsoft.com/office/drawing/2014/main" id="{981E79C9-ADF9-4394-8703-100C8AE1A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663E3DD6-818A-49D8-9241-4AE0699FF298}"/>
              </a:ext>
            </a:extLst>
          </p:cNvPr>
          <p:cNvSpPr>
            <a:spLocks noGrp="1"/>
          </p:cNvSpPr>
          <p:nvPr>
            <p:ph type="sldNum" sz="quarter" idx="12"/>
          </p:nvPr>
        </p:nvSpPr>
        <p:spPr>
          <a:xfrm>
            <a:off x="11738223" y="6489668"/>
            <a:ext cx="452908" cy="365125"/>
          </a:xfrm>
        </p:spPr>
        <p:txBody>
          <a:bodyPr vert="horz" lIns="91440" tIns="45720" rIns="91440" bIns="45720" rtlCol="0" anchor="ctr">
            <a:normAutofit/>
          </a:bodyPr>
          <a:lstStyle/>
          <a:p>
            <a:pPr defTabSz="457200">
              <a:spcAft>
                <a:spcPts val="600"/>
              </a:spcAft>
            </a:pPr>
            <a:r>
              <a:rPr lang="en-US" sz="1400">
                <a:cs typeface="Calibri"/>
              </a:rPr>
              <a:t>10</a:t>
            </a:r>
          </a:p>
        </p:txBody>
      </p:sp>
      <p:sp>
        <p:nvSpPr>
          <p:cNvPr id="15" name="TextBox 14">
            <a:extLst>
              <a:ext uri="{FF2B5EF4-FFF2-40B4-BE49-F238E27FC236}">
                <a16:creationId xmlns:a16="http://schemas.microsoft.com/office/drawing/2014/main" id="{9C32647B-A526-415A-BEBE-2253E7C80452}"/>
              </a:ext>
            </a:extLst>
          </p:cNvPr>
          <p:cNvSpPr txBox="1"/>
          <p:nvPr/>
        </p:nvSpPr>
        <p:spPr>
          <a:xfrm>
            <a:off x="8937684" y="4178809"/>
            <a:ext cx="2614236" cy="393192"/>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200">
                <a:solidFill>
                  <a:srgbClr val="FFFFFF"/>
                </a:solidFill>
              </a:rPr>
              <a:t>Dr. Pamela Weathers, WPI </a:t>
            </a:r>
          </a:p>
        </p:txBody>
      </p:sp>
      <p:sp>
        <p:nvSpPr>
          <p:cNvPr id="16" name="TextBox 15">
            <a:extLst>
              <a:ext uri="{FF2B5EF4-FFF2-40B4-BE49-F238E27FC236}">
                <a16:creationId xmlns:a16="http://schemas.microsoft.com/office/drawing/2014/main" id="{A0DC9B9C-1753-40B6-B337-5138290A8DA4}"/>
              </a:ext>
            </a:extLst>
          </p:cNvPr>
          <p:cNvSpPr txBox="1"/>
          <p:nvPr/>
        </p:nvSpPr>
        <p:spPr>
          <a:xfrm>
            <a:off x="634276" y="4178808"/>
            <a:ext cx="2606936" cy="393192"/>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200">
                <a:solidFill>
                  <a:srgbClr val="FFFFFF"/>
                </a:solidFill>
              </a:rPr>
              <a:t>Dr. Peter Hobbs, Cornell </a:t>
            </a:r>
          </a:p>
        </p:txBody>
      </p:sp>
      <p:sp>
        <p:nvSpPr>
          <p:cNvPr id="17" name="TextBox 16">
            <a:extLst>
              <a:ext uri="{FF2B5EF4-FFF2-40B4-BE49-F238E27FC236}">
                <a16:creationId xmlns:a16="http://schemas.microsoft.com/office/drawing/2014/main" id="{6D232A69-D549-4C3D-81BE-D47D95F54D27}"/>
              </a:ext>
            </a:extLst>
          </p:cNvPr>
          <p:cNvSpPr txBox="1"/>
          <p:nvPr/>
        </p:nvSpPr>
        <p:spPr>
          <a:xfrm>
            <a:off x="3394779" y="4175550"/>
            <a:ext cx="2621535" cy="392829"/>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200">
                <a:solidFill>
                  <a:srgbClr val="FFFFFF"/>
                </a:solidFill>
              </a:rPr>
              <a:t>Dr. Jefferson Hall, Smithsonian Tropical Research Institute</a:t>
            </a:r>
          </a:p>
        </p:txBody>
      </p:sp>
      <p:sp>
        <p:nvSpPr>
          <p:cNvPr id="18" name="TextBox 17">
            <a:extLst>
              <a:ext uri="{FF2B5EF4-FFF2-40B4-BE49-F238E27FC236}">
                <a16:creationId xmlns:a16="http://schemas.microsoft.com/office/drawing/2014/main" id="{4340D0B2-8F97-4547-893D-5B0DBED223A4}"/>
              </a:ext>
            </a:extLst>
          </p:cNvPr>
          <p:cNvSpPr txBox="1"/>
          <p:nvPr/>
        </p:nvSpPr>
        <p:spPr>
          <a:xfrm>
            <a:off x="6169881" y="4178808"/>
            <a:ext cx="2614236" cy="393192"/>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200">
                <a:solidFill>
                  <a:srgbClr val="FFFFFF"/>
                </a:solidFill>
              </a:rPr>
              <a:t>Dr. Alex </a:t>
            </a:r>
            <a:r>
              <a:rPr lang="en-US" sz="1200" err="1">
                <a:solidFill>
                  <a:srgbClr val="FFFFFF"/>
                </a:solidFill>
              </a:rPr>
              <a:t>Finkral</a:t>
            </a:r>
            <a:r>
              <a:rPr lang="en-US" sz="1200">
                <a:solidFill>
                  <a:srgbClr val="FFFFFF"/>
                </a:solidFill>
              </a:rPr>
              <a:t>, The Forestland Group</a:t>
            </a:r>
          </a:p>
        </p:txBody>
      </p:sp>
      <p:sp>
        <p:nvSpPr>
          <p:cNvPr id="49" name="TextBox 48">
            <a:extLst>
              <a:ext uri="{FF2B5EF4-FFF2-40B4-BE49-F238E27FC236}">
                <a16:creationId xmlns:a16="http://schemas.microsoft.com/office/drawing/2014/main" id="{1351F3EC-28D5-461F-8DB2-7B38C46CD994}"/>
              </a:ext>
            </a:extLst>
          </p:cNvPr>
          <p:cNvSpPr txBox="1"/>
          <p:nvPr/>
        </p:nvSpPr>
        <p:spPr>
          <a:xfrm>
            <a:off x="3320265" y="4367329"/>
            <a:ext cx="47214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solidFill>
                  <a:schemeClr val="bg1"/>
                </a:solidFill>
              </a:rPr>
              <a:t>[11]</a:t>
            </a:r>
            <a:endParaRPr lang="en-US" sz="1050">
              <a:solidFill>
                <a:schemeClr val="bg1"/>
              </a:solidFill>
              <a:cs typeface="Calibri"/>
            </a:endParaRPr>
          </a:p>
        </p:txBody>
      </p:sp>
      <p:sp>
        <p:nvSpPr>
          <p:cNvPr id="22" name="TextBox 21">
            <a:extLst>
              <a:ext uri="{FF2B5EF4-FFF2-40B4-BE49-F238E27FC236}">
                <a16:creationId xmlns:a16="http://schemas.microsoft.com/office/drawing/2014/main" id="{1D33BA9B-D6E2-4BBF-A51E-AC9D77767633}"/>
              </a:ext>
            </a:extLst>
          </p:cNvPr>
          <p:cNvSpPr txBox="1"/>
          <p:nvPr/>
        </p:nvSpPr>
        <p:spPr>
          <a:xfrm>
            <a:off x="547294" y="4341043"/>
            <a:ext cx="47214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solidFill>
                  <a:schemeClr val="bg1"/>
                </a:solidFill>
              </a:rPr>
              <a:t>[10]</a:t>
            </a:r>
            <a:endParaRPr lang="en-US" sz="1050">
              <a:solidFill>
                <a:schemeClr val="bg1"/>
              </a:solidFill>
              <a:cs typeface="Calibri"/>
            </a:endParaRPr>
          </a:p>
        </p:txBody>
      </p:sp>
      <p:sp>
        <p:nvSpPr>
          <p:cNvPr id="23" name="TextBox 22">
            <a:extLst>
              <a:ext uri="{FF2B5EF4-FFF2-40B4-BE49-F238E27FC236}">
                <a16:creationId xmlns:a16="http://schemas.microsoft.com/office/drawing/2014/main" id="{B665E2D0-8E92-470B-9E4A-150A1B1C28A6}"/>
              </a:ext>
            </a:extLst>
          </p:cNvPr>
          <p:cNvSpPr txBox="1"/>
          <p:nvPr/>
        </p:nvSpPr>
        <p:spPr>
          <a:xfrm>
            <a:off x="6096003" y="4367329"/>
            <a:ext cx="47214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solidFill>
                  <a:schemeClr val="bg1"/>
                </a:solidFill>
              </a:rPr>
              <a:t>[12]</a:t>
            </a:r>
            <a:endParaRPr lang="en-US" sz="1050">
              <a:solidFill>
                <a:schemeClr val="bg1"/>
              </a:solidFill>
              <a:cs typeface="Calibri"/>
            </a:endParaRPr>
          </a:p>
        </p:txBody>
      </p:sp>
      <p:sp>
        <p:nvSpPr>
          <p:cNvPr id="24" name="TextBox 23">
            <a:extLst>
              <a:ext uri="{FF2B5EF4-FFF2-40B4-BE49-F238E27FC236}">
                <a16:creationId xmlns:a16="http://schemas.microsoft.com/office/drawing/2014/main" id="{692648C3-15E9-4994-AC22-36142FB85CD4}"/>
              </a:ext>
            </a:extLst>
          </p:cNvPr>
          <p:cNvSpPr txBox="1"/>
          <p:nvPr/>
        </p:nvSpPr>
        <p:spPr>
          <a:xfrm>
            <a:off x="8880042" y="4367329"/>
            <a:ext cx="47214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50">
                <a:solidFill>
                  <a:schemeClr val="bg1"/>
                </a:solidFill>
              </a:rPr>
              <a:t>[13]</a:t>
            </a:r>
            <a:endParaRPr lang="en-US" sz="1050">
              <a:solidFill>
                <a:schemeClr val="bg1"/>
              </a:solidFill>
              <a:cs typeface="Calibri"/>
            </a:endParaRPr>
          </a:p>
        </p:txBody>
      </p:sp>
    </p:spTree>
    <p:extLst>
      <p:ext uri="{BB962C8B-B14F-4D97-AF65-F5344CB8AC3E}">
        <p14:creationId xmlns:p14="http://schemas.microsoft.com/office/powerpoint/2010/main" val="2628452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descr="A tree in a forest&#10;&#10;Description automatically generated">
            <a:extLst>
              <a:ext uri="{FF2B5EF4-FFF2-40B4-BE49-F238E27FC236}">
                <a16:creationId xmlns:a16="http://schemas.microsoft.com/office/drawing/2014/main" id="{4B2EE932-5F34-40FE-B521-BDC451F4768F}"/>
              </a:ext>
            </a:extLst>
          </p:cNvPr>
          <p:cNvPicPr>
            <a:picLocks noChangeAspect="1"/>
          </p:cNvPicPr>
          <p:nvPr/>
        </p:nvPicPr>
        <p:blipFill>
          <a:blip r:embed="rId2"/>
          <a:stretch>
            <a:fillRect/>
          </a:stretch>
        </p:blipFill>
        <p:spPr>
          <a:xfrm>
            <a:off x="-4175" y="-2188"/>
            <a:ext cx="12336048" cy="6371774"/>
          </a:xfrm>
          <a:prstGeom prst="rect">
            <a:avLst/>
          </a:prstGeom>
        </p:spPr>
      </p:pic>
      <p:sp>
        <p:nvSpPr>
          <p:cNvPr id="2" name="Title 1">
            <a:extLst>
              <a:ext uri="{FF2B5EF4-FFF2-40B4-BE49-F238E27FC236}">
                <a16:creationId xmlns:a16="http://schemas.microsoft.com/office/drawing/2014/main" id="{F5E7A2B5-0E33-4B1C-8746-1475F93DF733}"/>
              </a:ext>
            </a:extLst>
          </p:cNvPr>
          <p:cNvSpPr>
            <a:spLocks noGrp="1"/>
          </p:cNvSpPr>
          <p:nvPr>
            <p:ph type="title"/>
          </p:nvPr>
        </p:nvSpPr>
        <p:spPr>
          <a:noFill/>
        </p:spPr>
        <p:txBody>
          <a:bodyPr/>
          <a:lstStyle/>
          <a:p>
            <a:r>
              <a:rPr lang="en-US">
                <a:cs typeface="Calibri Light"/>
              </a:rPr>
              <a:t>Inductive Coding</a:t>
            </a:r>
            <a:endParaRPr lang="en-US"/>
          </a:p>
        </p:txBody>
      </p:sp>
      <p:sp>
        <p:nvSpPr>
          <p:cNvPr id="4" name="Slide Number Placeholder 3">
            <a:extLst>
              <a:ext uri="{FF2B5EF4-FFF2-40B4-BE49-F238E27FC236}">
                <a16:creationId xmlns:a16="http://schemas.microsoft.com/office/drawing/2014/main" id="{1DE4B929-69A2-4979-8DEC-8ABBA1F7AA4E}"/>
              </a:ext>
            </a:extLst>
          </p:cNvPr>
          <p:cNvSpPr>
            <a:spLocks noGrp="1"/>
          </p:cNvSpPr>
          <p:nvPr>
            <p:ph type="sldNum" sz="quarter" idx="12"/>
          </p:nvPr>
        </p:nvSpPr>
        <p:spPr>
          <a:xfrm>
            <a:off x="11734214" y="6490761"/>
            <a:ext cx="457099" cy="365125"/>
          </a:xfrm>
        </p:spPr>
        <p:txBody>
          <a:bodyPr/>
          <a:lstStyle/>
          <a:p>
            <a:r>
              <a:rPr lang="en-US" sz="1400"/>
              <a:t>11</a:t>
            </a:r>
          </a:p>
        </p:txBody>
      </p:sp>
      <p:sp>
        <p:nvSpPr>
          <p:cNvPr id="6" name="TextBox 5">
            <a:extLst>
              <a:ext uri="{FF2B5EF4-FFF2-40B4-BE49-F238E27FC236}">
                <a16:creationId xmlns:a16="http://schemas.microsoft.com/office/drawing/2014/main" id="{EACB4539-5A99-4A67-B907-7D27B5403D70}"/>
              </a:ext>
            </a:extLst>
          </p:cNvPr>
          <p:cNvSpPr txBox="1"/>
          <p:nvPr/>
        </p:nvSpPr>
        <p:spPr>
          <a:xfrm>
            <a:off x="2020047" y="3058459"/>
            <a:ext cx="9347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ea typeface="+mn-lt"/>
                <a:cs typeface="+mn-lt"/>
              </a:rPr>
              <a:t>“...a data analysis process whereby the researcher reads and </a:t>
            </a:r>
            <a:r>
              <a:rPr lang="en-US" sz="2400">
                <a:solidFill>
                  <a:srgbClr val="FF0000"/>
                </a:solidFill>
                <a:ea typeface="+mn-lt"/>
                <a:cs typeface="+mn-lt"/>
              </a:rPr>
              <a:t>interprets</a:t>
            </a:r>
            <a:r>
              <a:rPr lang="en-US" sz="2400">
                <a:solidFill>
                  <a:schemeClr val="accent4"/>
                </a:solidFill>
                <a:ea typeface="+mn-lt"/>
                <a:cs typeface="+mn-lt"/>
              </a:rPr>
              <a:t> </a:t>
            </a:r>
            <a:r>
              <a:rPr lang="en-US" sz="2400">
                <a:ea typeface="+mn-lt"/>
                <a:cs typeface="+mn-lt"/>
              </a:rPr>
              <a:t>raw textual data to </a:t>
            </a:r>
            <a:r>
              <a:rPr lang="en-US" sz="2400">
                <a:solidFill>
                  <a:srgbClr val="FF0000"/>
                </a:solidFill>
                <a:ea typeface="+mn-lt"/>
                <a:cs typeface="+mn-lt"/>
              </a:rPr>
              <a:t>develop concepts</a:t>
            </a:r>
            <a:r>
              <a:rPr lang="en-US" sz="2400">
                <a:ea typeface="+mn-lt"/>
                <a:cs typeface="+mn-lt"/>
              </a:rPr>
              <a:t>, themes or a process model through interpretations </a:t>
            </a:r>
            <a:r>
              <a:rPr lang="en-US" sz="2400">
                <a:solidFill>
                  <a:srgbClr val="FF0000"/>
                </a:solidFill>
                <a:ea typeface="+mn-lt"/>
                <a:cs typeface="+mn-lt"/>
              </a:rPr>
              <a:t>based on data</a:t>
            </a:r>
            <a:r>
              <a:rPr lang="en-US" sz="2400">
                <a:ea typeface="+mn-lt"/>
                <a:cs typeface="+mn-lt"/>
              </a:rPr>
              <a:t>” (Chandra, 2019).</a:t>
            </a:r>
          </a:p>
        </p:txBody>
      </p:sp>
      <p:pic>
        <p:nvPicPr>
          <p:cNvPr id="14" name="Graphic 14" descr="Scatterplot">
            <a:extLst>
              <a:ext uri="{FF2B5EF4-FFF2-40B4-BE49-F238E27FC236}">
                <a16:creationId xmlns:a16="http://schemas.microsoft.com/office/drawing/2014/main" id="{E7022EF0-E6EC-4202-9271-9BCD2275A7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978" y="3055309"/>
            <a:ext cx="1258864" cy="1206673"/>
          </a:xfrm>
          <a:prstGeom prst="rect">
            <a:avLst/>
          </a:prstGeom>
        </p:spPr>
      </p:pic>
      <p:sp>
        <p:nvSpPr>
          <p:cNvPr id="15" name="TextBox 14">
            <a:extLst>
              <a:ext uri="{FF2B5EF4-FFF2-40B4-BE49-F238E27FC236}">
                <a16:creationId xmlns:a16="http://schemas.microsoft.com/office/drawing/2014/main" id="{3EDE7771-6129-4090-AE1A-EC2CF79A8A24}"/>
              </a:ext>
            </a:extLst>
          </p:cNvPr>
          <p:cNvSpPr txBox="1"/>
          <p:nvPr/>
        </p:nvSpPr>
        <p:spPr>
          <a:xfrm>
            <a:off x="-4175" y="595612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[14]</a:t>
            </a:r>
          </a:p>
        </p:txBody>
      </p:sp>
    </p:spTree>
    <p:extLst>
      <p:ext uri="{BB962C8B-B14F-4D97-AF65-F5344CB8AC3E}">
        <p14:creationId xmlns:p14="http://schemas.microsoft.com/office/powerpoint/2010/main" val="3624288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B20DA2A-1E38-43D2-8F00-DD5AE30AA262}"/>
              </a:ext>
            </a:extLst>
          </p:cNvPr>
          <p:cNvSpPr>
            <a:spLocks noGrp="1"/>
          </p:cNvSpPr>
          <p:nvPr>
            <p:ph type="title"/>
          </p:nvPr>
        </p:nvSpPr>
        <p:spPr>
          <a:xfrm>
            <a:off x="328018" y="516835"/>
            <a:ext cx="3443431" cy="5772840"/>
          </a:xfrm>
        </p:spPr>
        <p:txBody>
          <a:bodyPr anchor="ctr">
            <a:normAutofit/>
          </a:bodyPr>
          <a:lstStyle/>
          <a:p>
            <a:pPr algn="ctr"/>
            <a:br>
              <a:rPr lang="en-US" sz="4000">
                <a:cs typeface="Calibri Light"/>
              </a:rPr>
            </a:br>
            <a:r>
              <a:rPr lang="en-US" sz="4000">
                <a:solidFill>
                  <a:srgbClr val="FFFFFF"/>
                </a:solidFill>
                <a:cs typeface="Calibri Light"/>
              </a:rPr>
              <a:t>Coding Themes</a:t>
            </a:r>
            <a:br>
              <a:rPr lang="en-US" sz="4000">
                <a:solidFill>
                  <a:srgbClr val="FFFFFF"/>
                </a:solidFill>
                <a:cs typeface="Calibri Light"/>
              </a:rPr>
            </a:br>
            <a:endParaRPr lang="en-US" sz="4000">
              <a:solidFill>
                <a:srgbClr val="FFFFFF"/>
              </a:solidFill>
              <a:cs typeface="Calibri Light"/>
            </a:endParaRPr>
          </a:p>
        </p:txBody>
      </p:sp>
      <p:sp>
        <p:nvSpPr>
          <p:cNvPr id="23" name="Rectangle 22">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4EB1C745-A5CA-428A-8221-1CF1881D09E0}"/>
              </a:ext>
            </a:extLst>
          </p:cNvPr>
          <p:cNvSpPr>
            <a:spLocks noGrp="1"/>
          </p:cNvSpPr>
          <p:nvPr>
            <p:ph type="sldNum" sz="quarter" idx="12"/>
          </p:nvPr>
        </p:nvSpPr>
        <p:spPr>
          <a:xfrm>
            <a:off x="11729231" y="6489667"/>
            <a:ext cx="454428" cy="365125"/>
          </a:xfrm>
        </p:spPr>
        <p:txBody>
          <a:bodyPr>
            <a:normAutofit/>
          </a:bodyPr>
          <a:lstStyle/>
          <a:p>
            <a:pPr>
              <a:spcAft>
                <a:spcPts val="600"/>
              </a:spcAft>
            </a:pPr>
            <a:r>
              <a:rPr lang="en-US" sz="1400">
                <a:solidFill>
                  <a:schemeClr val="tx2"/>
                </a:solidFill>
              </a:rPr>
              <a:t>12</a:t>
            </a:r>
            <a:endParaRPr lang="en-US" sz="1400">
              <a:solidFill>
                <a:schemeClr val="tx2"/>
              </a:solidFill>
              <a:cs typeface="Calibri"/>
            </a:endParaRPr>
          </a:p>
        </p:txBody>
      </p:sp>
      <p:graphicFrame>
        <p:nvGraphicFramePr>
          <p:cNvPr id="15" name="Content Placeholder 2">
            <a:extLst>
              <a:ext uri="{FF2B5EF4-FFF2-40B4-BE49-F238E27FC236}">
                <a16:creationId xmlns:a16="http://schemas.microsoft.com/office/drawing/2014/main" id="{2D2ABFBB-1EA5-4EFD-93F7-98274A809054}"/>
              </a:ext>
            </a:extLst>
          </p:cNvPr>
          <p:cNvGraphicFramePr>
            <a:graphicFrameLocks noGrp="1"/>
          </p:cNvGraphicFramePr>
          <p:nvPr>
            <p:ph idx="1"/>
            <p:extLst>
              <p:ext uri="{D42A27DB-BD31-4B8C-83A1-F6EECF244321}">
                <p14:modId xmlns:p14="http://schemas.microsoft.com/office/powerpoint/2010/main" val="1576013422"/>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022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07DAE2-9577-46F9-BA79-9039BBF8E306}"/>
              </a:ext>
            </a:extLst>
          </p:cNvPr>
          <p:cNvSpPr>
            <a:spLocks noGrp="1"/>
          </p:cNvSpPr>
          <p:nvPr>
            <p:ph type="title"/>
          </p:nvPr>
        </p:nvSpPr>
        <p:spPr>
          <a:xfrm>
            <a:off x="6411685" y="634946"/>
            <a:ext cx="5127171" cy="1450757"/>
          </a:xfrm>
        </p:spPr>
        <p:txBody>
          <a:bodyPr>
            <a:normAutofit/>
          </a:bodyPr>
          <a:lstStyle/>
          <a:p>
            <a:r>
              <a:rPr lang="en-US">
                <a:cs typeface="Calibri Light"/>
              </a:rPr>
              <a:t>Teak's Ideal Growth Conditions</a:t>
            </a:r>
            <a:endParaRPr lang="en-US"/>
          </a:p>
        </p:txBody>
      </p:sp>
      <p:pic>
        <p:nvPicPr>
          <p:cNvPr id="9" name="Picture 9" descr="Diagram, shape&#10;&#10;Description automatically generated">
            <a:extLst>
              <a:ext uri="{FF2B5EF4-FFF2-40B4-BE49-F238E27FC236}">
                <a16:creationId xmlns:a16="http://schemas.microsoft.com/office/drawing/2014/main" id="{B0D8414D-59C9-401D-9C06-F4896A7A194A}"/>
              </a:ext>
            </a:extLst>
          </p:cNvPr>
          <p:cNvPicPr>
            <a:picLocks noChangeAspect="1"/>
          </p:cNvPicPr>
          <p:nvPr/>
        </p:nvPicPr>
        <p:blipFill>
          <a:blip r:embed="rId2"/>
          <a:stretch>
            <a:fillRect/>
          </a:stretch>
        </p:blipFill>
        <p:spPr>
          <a:xfrm>
            <a:off x="589718" y="558619"/>
            <a:ext cx="5451627" cy="5233562"/>
          </a:xfrm>
          <a:prstGeom prst="rect">
            <a:avLst/>
          </a:prstGeom>
        </p:spPr>
      </p:pic>
      <p:cxnSp>
        <p:nvCxnSpPr>
          <p:cNvPr id="24" name="Straight Connector 23">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D53CD9F-F539-4BC0-AB6C-68D9DE6A1E1C}"/>
              </a:ext>
            </a:extLst>
          </p:cNvPr>
          <p:cNvSpPr>
            <a:spLocks noGrp="1"/>
          </p:cNvSpPr>
          <p:nvPr>
            <p:ph idx="1"/>
          </p:nvPr>
        </p:nvSpPr>
        <p:spPr>
          <a:xfrm>
            <a:off x="6411684" y="2198914"/>
            <a:ext cx="5127172" cy="3670180"/>
          </a:xfrm>
        </p:spPr>
        <p:txBody>
          <a:bodyPr vert="horz" lIns="0" tIns="45720" rIns="0" bIns="45720" rtlCol="0" anchor="t">
            <a:normAutofit/>
          </a:bodyPr>
          <a:lstStyle/>
          <a:p>
            <a:pPr>
              <a:buFont typeface="Courier New" panose="020F0502020204030204" pitchFamily="34" charset="0"/>
              <a:buChar char="o"/>
            </a:pPr>
            <a:r>
              <a:rPr lang="en-US">
                <a:cs typeface="Calibri" panose="020F0502020204030204"/>
              </a:rPr>
              <a:t>Soil</a:t>
            </a:r>
          </a:p>
          <a:p>
            <a:pPr marL="548640" lvl="2">
              <a:buFont typeface="Courier New,monospace" panose="020F0502020204030204" pitchFamily="34" charset="0"/>
              <a:buChar char="o"/>
            </a:pPr>
            <a:r>
              <a:rPr lang="en-US" sz="1800">
                <a:cs typeface="Calibri"/>
              </a:rPr>
              <a:t>Fertile, well-drained</a:t>
            </a:r>
          </a:p>
          <a:p>
            <a:pPr marL="548640" lvl="2">
              <a:buFont typeface="Courier New,monospace" panose="020F0502020204030204" pitchFamily="34" charset="0"/>
              <a:buChar char="o"/>
            </a:pPr>
            <a:r>
              <a:rPr lang="en-US" sz="1800">
                <a:cs typeface="Calibri"/>
              </a:rPr>
              <a:t>Non-acidic pH</a:t>
            </a:r>
          </a:p>
          <a:p>
            <a:pPr marL="548640" lvl="2">
              <a:buFont typeface="Courier New,monospace" panose="020F0502020204030204" pitchFamily="34" charset="0"/>
              <a:buChar char="o"/>
            </a:pPr>
            <a:r>
              <a:rPr lang="en-US" sz="1800">
                <a:cs typeface="Calibri"/>
              </a:rPr>
              <a:t>Central American soil lacks these qualities</a:t>
            </a:r>
            <a:endParaRPr lang="en-US">
              <a:cs typeface="Calibri" panose="020F0502020204030204"/>
            </a:endParaRPr>
          </a:p>
          <a:p>
            <a:pPr marL="383540" lvl="1">
              <a:buFont typeface="Courier New" panose="020F0502020204030204" pitchFamily="34" charset="0"/>
              <a:buChar char="o"/>
            </a:pPr>
            <a:endParaRPr lang="en-US">
              <a:cs typeface="Calibri" panose="020F0502020204030204"/>
            </a:endParaRPr>
          </a:p>
          <a:p>
            <a:pPr marL="0" indent="0">
              <a:buNone/>
            </a:pPr>
            <a:endParaRPr lang="en-US">
              <a:cs typeface="Calibri" panose="020F0502020204030204"/>
            </a:endParaRPr>
          </a:p>
          <a:p>
            <a:pPr marL="383540" lvl="1">
              <a:buFont typeface="Courier New" panose="020F0502020204030204" pitchFamily="34" charset="0"/>
              <a:buChar char="o"/>
            </a:pPr>
            <a:endParaRPr lang="en-US">
              <a:cs typeface="Calibri" panose="020F0502020204030204"/>
            </a:endParaRPr>
          </a:p>
          <a:p>
            <a:pPr>
              <a:buFont typeface="Courier New" panose="020F0502020204030204" pitchFamily="34" charset="0"/>
              <a:buChar char="o"/>
            </a:pPr>
            <a:endParaRPr lang="en-US">
              <a:cs typeface="Calibri" panose="020F0502020204030204"/>
            </a:endParaRPr>
          </a:p>
        </p:txBody>
      </p:sp>
      <p:sp>
        <p:nvSpPr>
          <p:cNvPr id="26" name="Rectangle 25">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57D22EAB-E030-4F39-B35D-DEAE4E46DCA8}"/>
              </a:ext>
            </a:extLst>
          </p:cNvPr>
          <p:cNvSpPr>
            <a:spLocks noGrp="1"/>
          </p:cNvSpPr>
          <p:nvPr>
            <p:ph type="sldNum" sz="quarter" idx="12"/>
          </p:nvPr>
        </p:nvSpPr>
        <p:spPr>
          <a:xfrm>
            <a:off x="10879105" y="6489667"/>
            <a:ext cx="1312025" cy="365125"/>
          </a:xfrm>
        </p:spPr>
        <p:txBody>
          <a:bodyPr>
            <a:normAutofit/>
          </a:bodyPr>
          <a:lstStyle/>
          <a:p>
            <a:pPr>
              <a:spcAft>
                <a:spcPts val="600"/>
              </a:spcAft>
            </a:pPr>
            <a:r>
              <a:rPr lang="en-US" sz="1400"/>
              <a:t>13</a:t>
            </a:r>
            <a:endParaRPr lang="en-US" sz="1400">
              <a:cs typeface="Calibri" panose="020F0502020204030204"/>
            </a:endParaRPr>
          </a:p>
        </p:txBody>
      </p:sp>
      <p:sp>
        <p:nvSpPr>
          <p:cNvPr id="8" name="TextBox 7">
            <a:extLst>
              <a:ext uri="{FF2B5EF4-FFF2-40B4-BE49-F238E27FC236}">
                <a16:creationId xmlns:a16="http://schemas.microsoft.com/office/drawing/2014/main" id="{69FBC301-DDD6-4998-9E3F-E55827D79928}"/>
              </a:ext>
            </a:extLst>
          </p:cNvPr>
          <p:cNvSpPr txBox="1"/>
          <p:nvPr/>
        </p:nvSpPr>
        <p:spPr>
          <a:xfrm>
            <a:off x="353545" y="5474912"/>
            <a:ext cx="47214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Aft>
                <a:spcPts val="600"/>
              </a:spcAft>
            </a:pPr>
            <a:r>
              <a:rPr lang="en-US" sz="1050">
                <a:solidFill>
                  <a:schemeClr val="tx2"/>
                </a:solidFill>
              </a:rPr>
              <a:t>[15]</a:t>
            </a:r>
            <a:endParaRPr lang="en-US" sz="1050">
              <a:solidFill>
                <a:schemeClr val="tx2"/>
              </a:solidFill>
              <a:cs typeface="Calibri"/>
            </a:endParaRPr>
          </a:p>
        </p:txBody>
      </p:sp>
      <p:sp>
        <p:nvSpPr>
          <p:cNvPr id="10" name="Oval 9">
            <a:extLst>
              <a:ext uri="{FF2B5EF4-FFF2-40B4-BE49-F238E27FC236}">
                <a16:creationId xmlns:a16="http://schemas.microsoft.com/office/drawing/2014/main" id="{8806A321-64CE-40C8-91F3-E71267A9F779}"/>
              </a:ext>
            </a:extLst>
          </p:cNvPr>
          <p:cNvSpPr/>
          <p:nvPr/>
        </p:nvSpPr>
        <p:spPr>
          <a:xfrm>
            <a:off x="3620169" y="2477168"/>
            <a:ext cx="1497262" cy="14838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71444D9-8736-450E-8163-8E89B9229BAD}"/>
              </a:ext>
            </a:extLst>
          </p:cNvPr>
          <p:cNvSpPr txBox="1"/>
          <p:nvPr/>
        </p:nvSpPr>
        <p:spPr>
          <a:xfrm>
            <a:off x="6341979" y="3569996"/>
            <a:ext cx="5256463" cy="1227003"/>
          </a:xfrm>
          <a:prstGeom prst="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 indent="-91440">
              <a:lnSpc>
                <a:spcPct val="90000"/>
              </a:lnSpc>
              <a:spcBef>
                <a:spcPts val="1200"/>
              </a:spcBef>
              <a:spcAft>
                <a:spcPts val="200"/>
              </a:spcAft>
              <a:buClr>
                <a:schemeClr val="accent1"/>
              </a:buClr>
              <a:buSzPct val="100000"/>
              <a:buFont typeface="Courier New" panose="020F0502020204030204" pitchFamily="34" charset="0"/>
              <a:buChar char="o"/>
            </a:pPr>
            <a:r>
              <a:rPr lang="en-US" sz="2000">
                <a:solidFill>
                  <a:schemeClr val="tx1">
                    <a:lumMod val="75000"/>
                    <a:lumOff val="25000"/>
                  </a:schemeClr>
                </a:solidFill>
                <a:cs typeface="Calibri" panose="020F0502020204030204"/>
              </a:rPr>
              <a:t>Water</a:t>
            </a:r>
          </a:p>
          <a:p>
            <a:pPr marL="548640" lvl="2" indent="-91440">
              <a:lnSpc>
                <a:spcPct val="90000"/>
              </a:lnSpc>
              <a:spcBef>
                <a:spcPts val="1200"/>
              </a:spcBef>
              <a:spcAft>
                <a:spcPts val="200"/>
              </a:spcAft>
              <a:buClr>
                <a:schemeClr val="accent1"/>
              </a:buClr>
              <a:buSzPct val="100000"/>
              <a:buFont typeface="Courier New" panose="020F0502020204030204" pitchFamily="34" charset="0"/>
              <a:buChar char="o"/>
            </a:pPr>
            <a:r>
              <a:rPr lang="en-US">
                <a:solidFill>
                  <a:schemeClr val="tx1">
                    <a:lumMod val="75000"/>
                    <a:lumOff val="25000"/>
                  </a:schemeClr>
                </a:solidFill>
                <a:cs typeface="Calibri" panose="020F0502020204030204"/>
              </a:rPr>
              <a:t> Balance between too much and too little</a:t>
            </a:r>
          </a:p>
          <a:p>
            <a:pPr marL="548640" lvl="2" indent="-91440">
              <a:lnSpc>
                <a:spcPct val="90000"/>
              </a:lnSpc>
              <a:spcBef>
                <a:spcPts val="1200"/>
              </a:spcBef>
              <a:spcAft>
                <a:spcPts val="200"/>
              </a:spcAft>
              <a:buClr>
                <a:schemeClr val="accent1"/>
              </a:buClr>
              <a:buSzPct val="100000"/>
              <a:buFont typeface="Courier New" panose="020F0502020204030204" pitchFamily="34" charset="0"/>
              <a:buChar char="o"/>
            </a:pPr>
            <a:r>
              <a:rPr lang="en-US">
                <a:solidFill>
                  <a:schemeClr val="tx1">
                    <a:lumMod val="75000"/>
                    <a:lumOff val="25000"/>
                  </a:schemeClr>
                </a:solidFill>
                <a:cs typeface="Calibri" panose="020F0502020204030204"/>
              </a:rPr>
              <a:t> Irrigation</a:t>
            </a:r>
          </a:p>
        </p:txBody>
      </p:sp>
      <p:sp>
        <p:nvSpPr>
          <p:cNvPr id="14" name="TextBox 13">
            <a:extLst>
              <a:ext uri="{FF2B5EF4-FFF2-40B4-BE49-F238E27FC236}">
                <a16:creationId xmlns:a16="http://schemas.microsoft.com/office/drawing/2014/main" id="{5987133B-49CF-40E4-A20B-E43D73A7B3F2}"/>
              </a:ext>
            </a:extLst>
          </p:cNvPr>
          <p:cNvSpPr txBox="1"/>
          <p:nvPr/>
        </p:nvSpPr>
        <p:spPr>
          <a:xfrm>
            <a:off x="6410541" y="4862557"/>
            <a:ext cx="5189620" cy="12270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 indent="-91440">
              <a:lnSpc>
                <a:spcPct val="90000"/>
              </a:lnSpc>
              <a:spcBef>
                <a:spcPts val="1200"/>
              </a:spcBef>
              <a:spcAft>
                <a:spcPts val="200"/>
              </a:spcAft>
              <a:buClr>
                <a:schemeClr val="accent1"/>
              </a:buClr>
              <a:buSzPct val="100000"/>
              <a:buFont typeface="Courier New" panose="020F0502020204030204" pitchFamily="34" charset="0"/>
              <a:buChar char="o"/>
            </a:pPr>
            <a:r>
              <a:rPr lang="en-US" sz="2000">
                <a:solidFill>
                  <a:schemeClr val="tx1">
                    <a:lumMod val="75000"/>
                    <a:lumOff val="25000"/>
                  </a:schemeClr>
                </a:solidFill>
                <a:cs typeface="Calibri" panose="020F0502020204030204"/>
              </a:rPr>
              <a:t>Landscape</a:t>
            </a:r>
          </a:p>
          <a:p>
            <a:pPr marL="548640" lvl="2" indent="-91440">
              <a:lnSpc>
                <a:spcPct val="90000"/>
              </a:lnSpc>
              <a:spcBef>
                <a:spcPts val="1200"/>
              </a:spcBef>
              <a:spcAft>
                <a:spcPts val="200"/>
              </a:spcAft>
              <a:buClr>
                <a:schemeClr val="accent1"/>
              </a:buClr>
              <a:buSzPct val="100000"/>
              <a:buFont typeface="Courier New" panose="020F0502020204030204" pitchFamily="34" charset="0"/>
              <a:buChar char="o"/>
            </a:pPr>
            <a:r>
              <a:rPr lang="en-US">
                <a:solidFill>
                  <a:schemeClr val="tx1">
                    <a:lumMod val="75000"/>
                    <a:lumOff val="25000"/>
                  </a:schemeClr>
                </a:solidFill>
                <a:cs typeface="Calibri" panose="020F0502020204030204"/>
              </a:rPr>
              <a:t> Grows best in hilly areas</a:t>
            </a:r>
          </a:p>
          <a:p>
            <a:pPr marL="457200" lvl="2">
              <a:lnSpc>
                <a:spcPct val="90000"/>
              </a:lnSpc>
              <a:spcBef>
                <a:spcPts val="1200"/>
              </a:spcBef>
              <a:spcAft>
                <a:spcPts val="200"/>
              </a:spcAft>
              <a:buClr>
                <a:schemeClr val="accent1"/>
              </a:buClr>
              <a:buSzPct val="100000"/>
            </a:pPr>
            <a:endParaRPr lang="en-US">
              <a:solidFill>
                <a:schemeClr val="tx1">
                  <a:lumMod val="75000"/>
                  <a:lumOff val="25000"/>
                </a:schemeClr>
              </a:solidFill>
              <a:cs typeface="Calibri" panose="020F0502020204030204"/>
            </a:endParaRPr>
          </a:p>
        </p:txBody>
      </p:sp>
    </p:spTree>
    <p:extLst>
      <p:ext uri="{BB962C8B-B14F-4D97-AF65-F5344CB8AC3E}">
        <p14:creationId xmlns:p14="http://schemas.microsoft.com/office/powerpoint/2010/main" val="213980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3">
            <a:extLst>
              <a:ext uri="{FF2B5EF4-FFF2-40B4-BE49-F238E27FC236}">
                <a16:creationId xmlns:a16="http://schemas.microsoft.com/office/drawing/2014/main" id="{545575FF-2886-425B-8696-52F65E4AC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5">
            <a:extLst>
              <a:ext uri="{FF2B5EF4-FFF2-40B4-BE49-F238E27FC236}">
                <a16:creationId xmlns:a16="http://schemas.microsoft.com/office/drawing/2014/main" id="{CA19D827-5064-4AED-A82C-87E1F1CDA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4C1953B-3EA9-4F24-813B-75FC19B39864}"/>
              </a:ext>
            </a:extLst>
          </p:cNvPr>
          <p:cNvSpPr>
            <a:spLocks noGrp="1"/>
          </p:cNvSpPr>
          <p:nvPr>
            <p:ph type="title"/>
          </p:nvPr>
        </p:nvSpPr>
        <p:spPr>
          <a:xfrm>
            <a:off x="1097280" y="419717"/>
            <a:ext cx="5977937" cy="1666501"/>
          </a:xfrm>
        </p:spPr>
        <p:txBody>
          <a:bodyPr>
            <a:normAutofit/>
          </a:bodyPr>
          <a:lstStyle/>
          <a:p>
            <a:r>
              <a:rPr lang="en-US" sz="4000">
                <a:solidFill>
                  <a:srgbClr val="FFFFFF"/>
                </a:solidFill>
                <a:cs typeface="Calibri Light"/>
              </a:rPr>
              <a:t>Pre-Planting and Site Management</a:t>
            </a:r>
            <a:br>
              <a:rPr lang="en-US" sz="4000">
                <a:solidFill>
                  <a:srgbClr val="FFFFFF"/>
                </a:solidFill>
                <a:cs typeface="Calibri Light"/>
              </a:rPr>
            </a:br>
            <a:endParaRPr lang="en-US" sz="4000">
              <a:solidFill>
                <a:srgbClr val="FFFFFF"/>
              </a:solidFill>
            </a:endParaRPr>
          </a:p>
        </p:txBody>
      </p:sp>
      <p:sp>
        <p:nvSpPr>
          <p:cNvPr id="23" name="Rectangle 17">
            <a:extLst>
              <a:ext uri="{FF2B5EF4-FFF2-40B4-BE49-F238E27FC236}">
                <a16:creationId xmlns:a16="http://schemas.microsoft.com/office/drawing/2014/main" id="{DD4EC777-E2FE-4797-A0AD-339411237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7" descr="A close up of a tree&#10;&#10;Description automatically generated">
            <a:extLst>
              <a:ext uri="{FF2B5EF4-FFF2-40B4-BE49-F238E27FC236}">
                <a16:creationId xmlns:a16="http://schemas.microsoft.com/office/drawing/2014/main" id="{95F9FE70-2E3C-4678-AC35-BA551EF0598E}"/>
              </a:ext>
            </a:extLst>
          </p:cNvPr>
          <p:cNvPicPr>
            <a:picLocks noChangeAspect="1"/>
          </p:cNvPicPr>
          <p:nvPr/>
        </p:nvPicPr>
        <p:blipFill rotWithShape="1">
          <a:blip r:embed="rId2"/>
          <a:srcRect l="5544" r="18642" b="2"/>
          <a:stretch/>
        </p:blipFill>
        <p:spPr>
          <a:xfrm>
            <a:off x="7614380" y="3461298"/>
            <a:ext cx="4578557" cy="3396985"/>
          </a:xfrm>
          <a:prstGeom prst="rect">
            <a:avLst/>
          </a:prstGeom>
        </p:spPr>
      </p:pic>
      <p:sp>
        <p:nvSpPr>
          <p:cNvPr id="25" name="Rectangle 19">
            <a:extLst>
              <a:ext uri="{FF2B5EF4-FFF2-40B4-BE49-F238E27FC236}">
                <a16:creationId xmlns:a16="http://schemas.microsoft.com/office/drawing/2014/main" id="{DB388CFB-034C-496E-B8F5-26E73E772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3396996"/>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389FD15-327B-4AF9-92D0-BB3F69BC1564}"/>
              </a:ext>
            </a:extLst>
          </p:cNvPr>
          <p:cNvSpPr>
            <a:spLocks noGrp="1"/>
          </p:cNvSpPr>
          <p:nvPr>
            <p:ph type="sldNum" sz="quarter" idx="12"/>
          </p:nvPr>
        </p:nvSpPr>
        <p:spPr>
          <a:xfrm>
            <a:off x="10889066" y="6492157"/>
            <a:ext cx="1312025" cy="365125"/>
          </a:xfrm>
        </p:spPr>
        <p:txBody>
          <a:bodyPr>
            <a:noAutofit/>
          </a:bodyPr>
          <a:lstStyle/>
          <a:p>
            <a:pPr>
              <a:spcAft>
                <a:spcPts val="600"/>
              </a:spcAft>
            </a:pPr>
            <a:r>
              <a:rPr lang="en-US" sz="1400">
                <a:solidFill>
                  <a:schemeClr val="tx1"/>
                </a:solidFill>
              </a:rPr>
              <a:t>14</a:t>
            </a:r>
            <a:endParaRPr lang="en-US" sz="1400">
              <a:solidFill>
                <a:schemeClr val="tx1"/>
              </a:solidFill>
              <a:cs typeface="Calibri"/>
            </a:endParaRPr>
          </a:p>
        </p:txBody>
      </p:sp>
      <p:sp>
        <p:nvSpPr>
          <p:cNvPr id="9" name="TextBox 8">
            <a:extLst>
              <a:ext uri="{FF2B5EF4-FFF2-40B4-BE49-F238E27FC236}">
                <a16:creationId xmlns:a16="http://schemas.microsoft.com/office/drawing/2014/main" id="{C1BE9E8D-223A-40C1-B1A9-56B0E1E2BF51}"/>
              </a:ext>
            </a:extLst>
          </p:cNvPr>
          <p:cNvSpPr txBox="1"/>
          <p:nvPr/>
        </p:nvSpPr>
        <p:spPr>
          <a:xfrm>
            <a:off x="7611902" y="6492755"/>
            <a:ext cx="4578557" cy="339698"/>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300">
                <a:solidFill>
                  <a:srgbClr val="FFFFFF"/>
                </a:solidFill>
              </a:rPr>
              <a:t>[16]</a:t>
            </a:r>
          </a:p>
        </p:txBody>
      </p:sp>
      <p:sp>
        <p:nvSpPr>
          <p:cNvPr id="6" name="TextBox 5">
            <a:extLst>
              <a:ext uri="{FF2B5EF4-FFF2-40B4-BE49-F238E27FC236}">
                <a16:creationId xmlns:a16="http://schemas.microsoft.com/office/drawing/2014/main" id="{82C0EB14-6117-4C59-B242-5A60817D6669}"/>
              </a:ext>
            </a:extLst>
          </p:cNvPr>
          <p:cNvSpPr txBox="1"/>
          <p:nvPr/>
        </p:nvSpPr>
        <p:spPr>
          <a:xfrm>
            <a:off x="985666" y="1689694"/>
            <a:ext cx="5581008" cy="175432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endParaRPr lang="en-US" sz="2400">
              <a:solidFill>
                <a:schemeClr val="bg1"/>
              </a:solidFill>
              <a:ea typeface="+mn-lt"/>
              <a:cs typeface="+mn-lt"/>
            </a:endParaRPr>
          </a:p>
          <a:p>
            <a:pPr marL="486410" lvl="1" indent="-285750">
              <a:buClr>
                <a:schemeClr val="accent1"/>
              </a:buClr>
              <a:buFont typeface="Courier New" pitchFamily="34" charset="0"/>
              <a:buChar char="o"/>
            </a:pPr>
            <a:r>
              <a:rPr lang="en-US" sz="2400">
                <a:solidFill>
                  <a:schemeClr val="bg1"/>
                </a:solidFill>
                <a:ea typeface="+mn-lt"/>
                <a:cs typeface="+mn-lt"/>
              </a:rPr>
              <a:t>Equipment</a:t>
            </a:r>
          </a:p>
          <a:p>
            <a:pPr marL="943610" lvl="2" indent="-285750">
              <a:buClr>
                <a:schemeClr val="accent1"/>
              </a:buClr>
              <a:buFont typeface="Courier New" pitchFamily="34" charset="0"/>
              <a:buChar char="o"/>
            </a:pPr>
            <a:r>
              <a:rPr lang="en-US" sz="2000">
                <a:solidFill>
                  <a:schemeClr val="bg1"/>
                </a:solidFill>
                <a:ea typeface="+mn-lt"/>
                <a:cs typeface="+mn-lt"/>
              </a:rPr>
              <a:t>Drip irrigation system</a:t>
            </a:r>
          </a:p>
          <a:p>
            <a:pPr marL="943610" lvl="2" indent="-285750">
              <a:buClr>
                <a:schemeClr val="accent1"/>
              </a:buClr>
              <a:buFont typeface="Courier New" pitchFamily="34" charset="0"/>
              <a:buChar char="o"/>
            </a:pPr>
            <a:r>
              <a:rPr lang="en-US" sz="2000">
                <a:solidFill>
                  <a:schemeClr val="bg1"/>
                </a:solidFill>
                <a:ea typeface="+mn-lt"/>
                <a:cs typeface="+mn-lt"/>
              </a:rPr>
              <a:t>Fertigation systems</a:t>
            </a:r>
          </a:p>
          <a:p>
            <a:pPr marL="657860" lvl="2">
              <a:buClr>
                <a:schemeClr val="accent1"/>
              </a:buClr>
            </a:pPr>
            <a:endParaRPr lang="en-US" sz="2000">
              <a:solidFill>
                <a:schemeClr val="bg1"/>
              </a:solidFill>
              <a:ea typeface="+mn-lt"/>
              <a:cs typeface="+mn-lt"/>
            </a:endParaRPr>
          </a:p>
        </p:txBody>
      </p:sp>
      <p:sp>
        <p:nvSpPr>
          <p:cNvPr id="13" name="TextBox 12">
            <a:extLst>
              <a:ext uri="{FF2B5EF4-FFF2-40B4-BE49-F238E27FC236}">
                <a16:creationId xmlns:a16="http://schemas.microsoft.com/office/drawing/2014/main" id="{DF9D2203-2DCE-4E02-A13F-1102D93A8E37}"/>
              </a:ext>
            </a:extLst>
          </p:cNvPr>
          <p:cNvSpPr txBox="1"/>
          <p:nvPr/>
        </p:nvSpPr>
        <p:spPr>
          <a:xfrm>
            <a:off x="988654" y="2859478"/>
            <a:ext cx="5581008" cy="113877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endParaRPr lang="en-US" sz="2400">
              <a:solidFill>
                <a:schemeClr val="bg1"/>
              </a:solidFill>
              <a:ea typeface="+mn-lt"/>
              <a:cs typeface="+mn-lt"/>
            </a:endParaRPr>
          </a:p>
          <a:p>
            <a:pPr marL="486410" lvl="1" indent="-285750">
              <a:buClr>
                <a:schemeClr val="accent1"/>
              </a:buClr>
              <a:buFont typeface="Courier New" pitchFamily="34" charset="0"/>
              <a:buChar char="o"/>
            </a:pPr>
            <a:r>
              <a:rPr lang="en-US" sz="2400">
                <a:solidFill>
                  <a:schemeClr val="bg1"/>
                </a:solidFill>
                <a:ea typeface="+mn-lt"/>
                <a:cs typeface="+mn-lt"/>
              </a:rPr>
              <a:t>Pruning</a:t>
            </a:r>
          </a:p>
          <a:p>
            <a:pPr marL="943610" lvl="2" indent="-285750">
              <a:buClr>
                <a:schemeClr val="accent1"/>
              </a:buClr>
              <a:buFont typeface="Courier New" pitchFamily="34" charset="0"/>
              <a:buChar char="o"/>
            </a:pPr>
            <a:r>
              <a:rPr lang="en-US" sz="2000">
                <a:solidFill>
                  <a:schemeClr val="bg1"/>
                </a:solidFill>
                <a:ea typeface="+mn-lt"/>
                <a:cs typeface="+mn-lt"/>
              </a:rPr>
              <a:t>Clean trees of stray branches</a:t>
            </a:r>
            <a:endParaRPr lang="en-US" sz="2400">
              <a:solidFill>
                <a:schemeClr val="bg1"/>
              </a:solidFill>
              <a:ea typeface="+mn-lt"/>
              <a:cs typeface="+mn-lt"/>
            </a:endParaRPr>
          </a:p>
        </p:txBody>
      </p:sp>
      <p:sp>
        <p:nvSpPr>
          <p:cNvPr id="14" name="TextBox 13">
            <a:extLst>
              <a:ext uri="{FF2B5EF4-FFF2-40B4-BE49-F238E27FC236}">
                <a16:creationId xmlns:a16="http://schemas.microsoft.com/office/drawing/2014/main" id="{B4346E9D-4B5E-4A5B-A5F0-BF78320105E5}"/>
              </a:ext>
            </a:extLst>
          </p:cNvPr>
          <p:cNvSpPr txBox="1"/>
          <p:nvPr/>
        </p:nvSpPr>
        <p:spPr>
          <a:xfrm>
            <a:off x="975739" y="3810404"/>
            <a:ext cx="5581008" cy="206210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endParaRPr lang="en-US" sz="2400">
              <a:solidFill>
                <a:schemeClr val="bg1"/>
              </a:solidFill>
              <a:ea typeface="+mn-lt"/>
              <a:cs typeface="+mn-lt"/>
            </a:endParaRPr>
          </a:p>
          <a:p>
            <a:pPr marL="486410" lvl="1" indent="-285750">
              <a:buClr>
                <a:schemeClr val="accent1"/>
              </a:buClr>
              <a:buFont typeface="Courier New" pitchFamily="34" charset="0"/>
              <a:buChar char="o"/>
            </a:pPr>
            <a:r>
              <a:rPr lang="en-US" sz="2400">
                <a:solidFill>
                  <a:schemeClr val="bg1"/>
                </a:solidFill>
                <a:ea typeface="+mn-lt"/>
                <a:cs typeface="+mn-lt"/>
              </a:rPr>
              <a:t>Thinning</a:t>
            </a:r>
          </a:p>
          <a:p>
            <a:pPr marL="943610" lvl="2" indent="-285750">
              <a:buClr>
                <a:schemeClr val="accent1"/>
              </a:buClr>
              <a:buFont typeface="Courier New" pitchFamily="34" charset="0"/>
              <a:buChar char="o"/>
            </a:pPr>
            <a:r>
              <a:rPr lang="en-US" sz="2000">
                <a:solidFill>
                  <a:schemeClr val="bg1"/>
                </a:solidFill>
                <a:ea typeface="+mn-lt"/>
                <a:cs typeface="+mn-lt"/>
              </a:rPr>
              <a:t>3 rounds of </a:t>
            </a:r>
            <a:r>
              <a:rPr lang="en-US" sz="2000" err="1">
                <a:solidFill>
                  <a:schemeClr val="bg1"/>
                </a:solidFill>
                <a:ea typeface="+mn-lt"/>
                <a:cs typeface="+mn-lt"/>
              </a:rPr>
              <a:t>thinnings</a:t>
            </a:r>
          </a:p>
          <a:p>
            <a:pPr marL="943610" lvl="2" indent="-285750">
              <a:buClr>
                <a:schemeClr val="accent1"/>
              </a:buClr>
              <a:buFont typeface="Courier New" pitchFamily="34" charset="0"/>
              <a:buChar char="o"/>
            </a:pPr>
            <a:r>
              <a:rPr lang="en-US" sz="2000">
                <a:solidFill>
                  <a:schemeClr val="bg1"/>
                </a:solidFill>
                <a:ea typeface="+mn-lt"/>
                <a:cs typeface="+mn-lt"/>
              </a:rPr>
              <a:t>No profit from first round</a:t>
            </a:r>
          </a:p>
          <a:p>
            <a:pPr marL="943610" lvl="2" indent="-285750">
              <a:buClr>
                <a:schemeClr val="accent1"/>
              </a:buClr>
              <a:buFont typeface="Courier New" pitchFamily="34" charset="0"/>
              <a:buChar char="o"/>
            </a:pPr>
            <a:r>
              <a:rPr lang="en-US" sz="2000">
                <a:solidFill>
                  <a:schemeClr val="bg1"/>
                </a:solidFill>
                <a:ea typeface="+mn-lt"/>
                <a:cs typeface="+mn-lt"/>
              </a:rPr>
              <a:t>Some profit from final rounds</a:t>
            </a:r>
          </a:p>
          <a:p>
            <a:pPr marL="657860" lvl="2">
              <a:buClr>
                <a:schemeClr val="accent1"/>
              </a:buClr>
            </a:pPr>
            <a:endParaRPr lang="en-US" sz="2000">
              <a:solidFill>
                <a:schemeClr val="bg1"/>
              </a:solidFill>
              <a:ea typeface="+mn-lt"/>
              <a:cs typeface="+mn-lt"/>
            </a:endParaRPr>
          </a:p>
        </p:txBody>
      </p:sp>
      <p:pic>
        <p:nvPicPr>
          <p:cNvPr id="3" name="Picture 5" descr="A group of people in a garden&#10;&#10;Description automatically generated">
            <a:extLst>
              <a:ext uri="{FF2B5EF4-FFF2-40B4-BE49-F238E27FC236}">
                <a16:creationId xmlns:a16="http://schemas.microsoft.com/office/drawing/2014/main" id="{53CB00A6-C4B5-45D8-A23B-B858FD98B30C}"/>
              </a:ext>
            </a:extLst>
          </p:cNvPr>
          <p:cNvPicPr>
            <a:picLocks noChangeAspect="1"/>
          </p:cNvPicPr>
          <p:nvPr/>
        </p:nvPicPr>
        <p:blipFill rotWithShape="1">
          <a:blip r:embed="rId3"/>
          <a:srcRect l="10071" r="1223"/>
          <a:stretch/>
        </p:blipFill>
        <p:spPr>
          <a:xfrm>
            <a:off x="7611197" y="-30275"/>
            <a:ext cx="4571380" cy="3432664"/>
          </a:xfrm>
          <a:prstGeom prst="rect">
            <a:avLst/>
          </a:prstGeom>
        </p:spPr>
      </p:pic>
      <p:sp>
        <p:nvSpPr>
          <p:cNvPr id="17" name="TextBox 16">
            <a:extLst>
              <a:ext uri="{FF2B5EF4-FFF2-40B4-BE49-F238E27FC236}">
                <a16:creationId xmlns:a16="http://schemas.microsoft.com/office/drawing/2014/main" id="{9713273E-6324-49C9-803E-AE36A7A7A7AC}"/>
              </a:ext>
            </a:extLst>
          </p:cNvPr>
          <p:cNvSpPr txBox="1"/>
          <p:nvPr/>
        </p:nvSpPr>
        <p:spPr>
          <a:xfrm>
            <a:off x="7622340" y="3058536"/>
            <a:ext cx="4578557" cy="339698"/>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300">
                <a:solidFill>
                  <a:srgbClr val="FFFFFF"/>
                </a:solidFill>
              </a:rPr>
              <a:t>[17]</a:t>
            </a:r>
          </a:p>
        </p:txBody>
      </p:sp>
    </p:spTree>
    <p:extLst>
      <p:ext uri="{BB962C8B-B14F-4D97-AF65-F5344CB8AC3E}">
        <p14:creationId xmlns:p14="http://schemas.microsoft.com/office/powerpoint/2010/main" val="150383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1B9886-523A-4D10-B092-ED1793F901D8}"/>
              </a:ext>
            </a:extLst>
          </p:cNvPr>
          <p:cNvSpPr>
            <a:spLocks noGrp="1"/>
          </p:cNvSpPr>
          <p:nvPr>
            <p:ph type="sldNum" sz="quarter" idx="12"/>
          </p:nvPr>
        </p:nvSpPr>
        <p:spPr>
          <a:xfrm>
            <a:off x="10879105" y="6489667"/>
            <a:ext cx="1312025" cy="365125"/>
          </a:xfrm>
        </p:spPr>
        <p:txBody>
          <a:bodyPr/>
          <a:lstStyle/>
          <a:p>
            <a:r>
              <a:rPr lang="en-US" sz="1400"/>
              <a:t>15</a:t>
            </a:r>
            <a:endParaRPr lang="en-US" sz="1400">
              <a:cs typeface="Calibri"/>
            </a:endParaRPr>
          </a:p>
        </p:txBody>
      </p:sp>
      <p:sp>
        <p:nvSpPr>
          <p:cNvPr id="166" name="TextBox 165">
            <a:extLst>
              <a:ext uri="{FF2B5EF4-FFF2-40B4-BE49-F238E27FC236}">
                <a16:creationId xmlns:a16="http://schemas.microsoft.com/office/drawing/2014/main" id="{92255A05-F44E-4377-BE70-2A4B6D9B5973}"/>
              </a:ext>
            </a:extLst>
          </p:cNvPr>
          <p:cNvSpPr txBox="1"/>
          <p:nvPr/>
        </p:nvSpPr>
        <p:spPr>
          <a:xfrm>
            <a:off x="615578" y="1713286"/>
            <a:ext cx="11409082"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b="1">
              <a:cs typeface="Calibri"/>
            </a:endParaRPr>
          </a:p>
          <a:p>
            <a:pPr algn="ctr"/>
            <a:r>
              <a:rPr lang="en-US" sz="2800" b="1">
                <a:latin typeface="Bookman Old Style"/>
                <a:ea typeface="+mn-lt"/>
                <a:cs typeface="+mn-lt"/>
              </a:rPr>
              <a:t>“...by irrigating through that dry period, you’re </a:t>
            </a:r>
            <a:r>
              <a:rPr lang="en-US" sz="2800" b="1">
                <a:solidFill>
                  <a:srgbClr val="FF0000"/>
                </a:solidFill>
                <a:latin typeface="Bookman Old Style"/>
                <a:ea typeface="+mn-lt"/>
                <a:cs typeface="+mn-lt"/>
              </a:rPr>
              <a:t>increasing growth by [about] 25-35%</a:t>
            </a:r>
            <a:r>
              <a:rPr lang="en-US" sz="2800" b="1">
                <a:latin typeface="Bookman Old Style"/>
                <a:ea typeface="+mn-lt"/>
                <a:cs typeface="+mn-lt"/>
              </a:rPr>
              <a:t> ...our experiments in Honduras [showed] we could grow teak to a </a:t>
            </a:r>
            <a:r>
              <a:rPr lang="en-US" sz="2800" b="1">
                <a:solidFill>
                  <a:srgbClr val="FF0000"/>
                </a:solidFill>
                <a:latin typeface="Bookman Old Style"/>
                <a:ea typeface="+mn-lt"/>
                <a:cs typeface="+mn-lt"/>
              </a:rPr>
              <a:t>final rotation age of… ten to twelve years</a:t>
            </a:r>
            <a:r>
              <a:rPr lang="en-US" sz="2800" b="1" i="1">
                <a:latin typeface="Bookman Old Style"/>
                <a:ea typeface="+mn-lt"/>
                <a:cs typeface="+mn-lt"/>
              </a:rPr>
              <a:t>.</a:t>
            </a:r>
            <a:r>
              <a:rPr lang="en-US" sz="2800" b="1">
                <a:latin typeface="Bookman Old Style"/>
                <a:ea typeface="+mn-lt"/>
                <a:cs typeface="+mn-lt"/>
              </a:rPr>
              <a:t> That would be kind of </a:t>
            </a:r>
            <a:r>
              <a:rPr lang="en-US" sz="2800" b="1">
                <a:solidFill>
                  <a:srgbClr val="FF0000"/>
                </a:solidFill>
                <a:latin typeface="Bookman Old Style"/>
                <a:ea typeface="+mn-lt"/>
                <a:cs typeface="+mn-lt"/>
              </a:rPr>
              <a:t>equivalent of 18-year-old stands without irrigation</a:t>
            </a:r>
            <a:r>
              <a:rPr lang="en-US" sz="2800" b="1">
                <a:latin typeface="Bookman Old Style"/>
                <a:ea typeface="+mn-lt"/>
                <a:cs typeface="+mn-lt"/>
              </a:rPr>
              <a:t>”</a:t>
            </a:r>
            <a:r>
              <a:rPr lang="en-US" sz="2800" b="1">
                <a:ea typeface="+mn-lt"/>
                <a:cs typeface="+mn-lt"/>
              </a:rPr>
              <a:t> </a:t>
            </a:r>
          </a:p>
        </p:txBody>
      </p:sp>
      <p:sp>
        <p:nvSpPr>
          <p:cNvPr id="167" name="TextBox 166">
            <a:extLst>
              <a:ext uri="{FF2B5EF4-FFF2-40B4-BE49-F238E27FC236}">
                <a16:creationId xmlns:a16="http://schemas.microsoft.com/office/drawing/2014/main" id="{0F510A5E-2E9A-44A9-8DAA-57CA2DFF1DC6}"/>
              </a:ext>
            </a:extLst>
          </p:cNvPr>
          <p:cNvSpPr txBox="1"/>
          <p:nvPr/>
        </p:nvSpPr>
        <p:spPr>
          <a:xfrm>
            <a:off x="5206819" y="4463982"/>
            <a:ext cx="22202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Bookman Old Style"/>
              </a:rPr>
              <a:t>-Dr. Alex Finkral</a:t>
            </a:r>
            <a:endParaRPr lang="en-US">
              <a:latin typeface="Bookman Old Style"/>
              <a:cs typeface="Calibri"/>
            </a:endParaRPr>
          </a:p>
        </p:txBody>
      </p:sp>
    </p:spTree>
    <p:extLst>
      <p:ext uri="{BB962C8B-B14F-4D97-AF65-F5344CB8AC3E}">
        <p14:creationId xmlns:p14="http://schemas.microsoft.com/office/powerpoint/2010/main" val="3649187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0">
            <a:extLst>
              <a:ext uri="{FF2B5EF4-FFF2-40B4-BE49-F238E27FC236}">
                <a16:creationId xmlns:a16="http://schemas.microsoft.com/office/drawing/2014/main" id="{E2B921FE-88A4-459B-9BE1-BD2EBAD7C2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2">
            <a:extLst>
              <a:ext uri="{FF2B5EF4-FFF2-40B4-BE49-F238E27FC236}">
                <a16:creationId xmlns:a16="http://schemas.microsoft.com/office/drawing/2014/main" id="{45270C1D-1DCF-4928-B175-32F33CEC3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0F513C6-5645-4FFD-ACF0-3A7AA0C1D55E}"/>
              </a:ext>
            </a:extLst>
          </p:cNvPr>
          <p:cNvSpPr>
            <a:spLocks noGrp="1"/>
          </p:cNvSpPr>
          <p:nvPr>
            <p:ph type="title"/>
          </p:nvPr>
        </p:nvSpPr>
        <p:spPr>
          <a:xfrm>
            <a:off x="402723" y="531776"/>
            <a:ext cx="3084844" cy="2103875"/>
          </a:xfrm>
        </p:spPr>
        <p:txBody>
          <a:bodyPr>
            <a:normAutofit/>
          </a:bodyPr>
          <a:lstStyle/>
          <a:p>
            <a:r>
              <a:rPr lang="en-US" sz="3600">
                <a:solidFill>
                  <a:srgbClr val="FFFFFF"/>
                </a:solidFill>
                <a:cs typeface="Calibri Light"/>
              </a:rPr>
              <a:t>Harvest and Sales</a:t>
            </a:r>
            <a:br>
              <a:rPr lang="en-US" sz="3600">
                <a:solidFill>
                  <a:srgbClr val="FFFFFF"/>
                </a:solidFill>
                <a:cs typeface="Calibri Light"/>
              </a:rPr>
            </a:br>
            <a:endParaRPr lang="en-US" sz="3600">
              <a:solidFill>
                <a:srgbClr val="FFFFFF"/>
              </a:solidFill>
            </a:endParaRPr>
          </a:p>
        </p:txBody>
      </p:sp>
      <p:sp>
        <p:nvSpPr>
          <p:cNvPr id="3" name="Content Placeholder 2">
            <a:extLst>
              <a:ext uri="{FF2B5EF4-FFF2-40B4-BE49-F238E27FC236}">
                <a16:creationId xmlns:a16="http://schemas.microsoft.com/office/drawing/2014/main" id="{0FFAD59E-C99D-4700-808A-348185556881}"/>
              </a:ext>
            </a:extLst>
          </p:cNvPr>
          <p:cNvSpPr>
            <a:spLocks noGrp="1"/>
          </p:cNvSpPr>
          <p:nvPr>
            <p:ph idx="1"/>
          </p:nvPr>
        </p:nvSpPr>
        <p:spPr>
          <a:xfrm>
            <a:off x="492371" y="2640885"/>
            <a:ext cx="3084844" cy="3839213"/>
          </a:xfrm>
        </p:spPr>
        <p:txBody>
          <a:bodyPr vert="horz" lIns="0" tIns="45720" rIns="0" bIns="45720" rtlCol="0" anchor="t">
            <a:noAutofit/>
          </a:bodyPr>
          <a:lstStyle/>
          <a:p>
            <a:pPr marL="0" indent="0">
              <a:buNone/>
            </a:pPr>
            <a:r>
              <a:rPr lang="en-US" sz="2400">
                <a:solidFill>
                  <a:srgbClr val="FFFFFF"/>
                </a:solidFill>
                <a:cs typeface="Calibri"/>
              </a:rPr>
              <a:t>Logging</a:t>
            </a:r>
            <a:endParaRPr lang="en-US" sz="2200">
              <a:solidFill>
                <a:srgbClr val="FFFFFF"/>
              </a:solidFill>
              <a:cs typeface="Calibri"/>
            </a:endParaRPr>
          </a:p>
          <a:p>
            <a:pPr marL="383540" lvl="1">
              <a:buFont typeface="Courier New" panose="020F0502020204030204" pitchFamily="34" charset="0"/>
              <a:buChar char="o"/>
            </a:pPr>
            <a:endParaRPr lang="en-US">
              <a:solidFill>
                <a:srgbClr val="FFFFFF"/>
              </a:solidFill>
              <a:cs typeface="Calibri"/>
            </a:endParaRPr>
          </a:p>
          <a:p>
            <a:pPr marL="383540" lvl="1">
              <a:buFont typeface="Courier New" panose="020F0502020204030204" pitchFamily="34" charset="0"/>
              <a:buChar char="o"/>
            </a:pPr>
            <a:endParaRPr lang="en-US">
              <a:solidFill>
                <a:srgbClr val="FFFFFF"/>
              </a:solidFill>
              <a:cs typeface="Calibri"/>
            </a:endParaRPr>
          </a:p>
          <a:p>
            <a:pPr marL="0" indent="0">
              <a:buNone/>
            </a:pPr>
            <a:r>
              <a:rPr lang="en-US" sz="2400">
                <a:solidFill>
                  <a:srgbClr val="FFFFFF"/>
                </a:solidFill>
                <a:cs typeface="Calibri"/>
              </a:rPr>
              <a:t>Export and Processing</a:t>
            </a:r>
            <a:endParaRPr lang="en-US" sz="2200">
              <a:solidFill>
                <a:srgbClr val="FFFFFF"/>
              </a:solidFill>
              <a:cs typeface="Calibri"/>
            </a:endParaRPr>
          </a:p>
          <a:p>
            <a:pPr marL="383540" lvl="1">
              <a:buFont typeface="Courier New" panose="020F0502020204030204" pitchFamily="34" charset="0"/>
              <a:buChar char="o"/>
            </a:pPr>
            <a:endParaRPr lang="en-US">
              <a:solidFill>
                <a:schemeClr val="bg1"/>
              </a:solidFill>
              <a:ea typeface="+mn-lt"/>
              <a:cs typeface="+mn-lt"/>
            </a:endParaRPr>
          </a:p>
          <a:p>
            <a:pPr marL="200660" lvl="1" indent="0">
              <a:buNone/>
            </a:pPr>
            <a:endParaRPr lang="en-US">
              <a:solidFill>
                <a:schemeClr val="bg1"/>
              </a:solidFill>
              <a:cs typeface="Calibri"/>
            </a:endParaRPr>
          </a:p>
          <a:p>
            <a:pPr>
              <a:buFont typeface="Courier New,monospace" panose="020F0502020204030204" pitchFamily="34" charset="0"/>
              <a:buChar char="o"/>
            </a:pPr>
            <a:endParaRPr lang="en-US">
              <a:solidFill>
                <a:srgbClr val="404040"/>
              </a:solidFill>
              <a:cs typeface="Calibri"/>
            </a:endParaRPr>
          </a:p>
        </p:txBody>
      </p:sp>
      <p:sp>
        <p:nvSpPr>
          <p:cNvPr id="16" name="Rectangle 14">
            <a:extLst>
              <a:ext uri="{FF2B5EF4-FFF2-40B4-BE49-F238E27FC236}">
                <a16:creationId xmlns:a16="http://schemas.microsoft.com/office/drawing/2014/main" id="{507E3BCE-143E-411A-809D-0F920A64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6" descr="A picture containing person, person, kitchen, food&#10;&#10;Description automatically generated">
            <a:extLst>
              <a:ext uri="{FF2B5EF4-FFF2-40B4-BE49-F238E27FC236}">
                <a16:creationId xmlns:a16="http://schemas.microsoft.com/office/drawing/2014/main" id="{649C2241-C167-4775-AC87-4E5C56750CA0}"/>
              </a:ext>
            </a:extLst>
          </p:cNvPr>
          <p:cNvPicPr>
            <a:picLocks noChangeAspect="1"/>
          </p:cNvPicPr>
          <p:nvPr/>
        </p:nvPicPr>
        <p:blipFill rotWithShape="1">
          <a:blip r:embed="rId2"/>
          <a:srcRect l="11134" r="7817" b="-2"/>
          <a:stretch/>
        </p:blipFill>
        <p:spPr>
          <a:xfrm>
            <a:off x="4069376" y="515"/>
            <a:ext cx="8362295" cy="6871882"/>
          </a:xfrm>
          <a:prstGeom prst="rect">
            <a:avLst/>
          </a:prstGeom>
        </p:spPr>
      </p:pic>
      <p:sp>
        <p:nvSpPr>
          <p:cNvPr id="4" name="Slide Number Placeholder 3">
            <a:extLst>
              <a:ext uri="{FF2B5EF4-FFF2-40B4-BE49-F238E27FC236}">
                <a16:creationId xmlns:a16="http://schemas.microsoft.com/office/drawing/2014/main" id="{A515899A-F1C9-41C4-8E88-E8A2A0198C29}"/>
              </a:ext>
            </a:extLst>
          </p:cNvPr>
          <p:cNvSpPr>
            <a:spLocks noGrp="1"/>
          </p:cNvSpPr>
          <p:nvPr>
            <p:ph type="sldNum" sz="quarter" idx="12"/>
          </p:nvPr>
        </p:nvSpPr>
        <p:spPr>
          <a:xfrm>
            <a:off x="11736839" y="6495862"/>
            <a:ext cx="452908" cy="365125"/>
          </a:xfrm>
        </p:spPr>
        <p:txBody>
          <a:bodyPr vert="horz" lIns="91440" tIns="45720" rIns="91440" bIns="45720" rtlCol="0" anchor="ctr">
            <a:noAutofit/>
          </a:bodyPr>
          <a:lstStyle/>
          <a:p>
            <a:pPr>
              <a:spcAft>
                <a:spcPts val="600"/>
              </a:spcAft>
            </a:pPr>
            <a:r>
              <a:rPr lang="en-US" sz="1400">
                <a:solidFill>
                  <a:schemeClr val="bg1"/>
                </a:solidFill>
              </a:rPr>
              <a:t>16</a:t>
            </a:r>
            <a:endParaRPr lang="en-US"/>
          </a:p>
        </p:txBody>
      </p:sp>
      <p:sp>
        <p:nvSpPr>
          <p:cNvPr id="5" name="TextBox 4">
            <a:extLst>
              <a:ext uri="{FF2B5EF4-FFF2-40B4-BE49-F238E27FC236}">
                <a16:creationId xmlns:a16="http://schemas.microsoft.com/office/drawing/2014/main" id="{5FF75586-1952-44EE-897C-6DC2C96041FA}"/>
              </a:ext>
            </a:extLst>
          </p:cNvPr>
          <p:cNvSpPr txBox="1"/>
          <p:nvPr/>
        </p:nvSpPr>
        <p:spPr>
          <a:xfrm>
            <a:off x="4105275" y="6438900"/>
            <a:ext cx="6667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bg1"/>
                </a:solidFill>
                <a:cs typeface="Calibri"/>
              </a:rPr>
              <a:t>[18]</a:t>
            </a:r>
          </a:p>
        </p:txBody>
      </p:sp>
      <p:sp>
        <p:nvSpPr>
          <p:cNvPr id="8" name="TextBox 7">
            <a:extLst>
              <a:ext uri="{FF2B5EF4-FFF2-40B4-BE49-F238E27FC236}">
                <a16:creationId xmlns:a16="http://schemas.microsoft.com/office/drawing/2014/main" id="{A4095914-0212-4CF5-BD0C-21A7D193B7EB}"/>
              </a:ext>
            </a:extLst>
          </p:cNvPr>
          <p:cNvSpPr txBox="1"/>
          <p:nvPr/>
        </p:nvSpPr>
        <p:spPr>
          <a:xfrm>
            <a:off x="292051" y="2697699"/>
            <a:ext cx="4146656" cy="107721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a:solidFill>
                <a:schemeClr val="bg1"/>
              </a:solidFill>
              <a:ea typeface="+mn-lt"/>
              <a:cs typeface="+mn-lt"/>
            </a:endParaRPr>
          </a:p>
          <a:p>
            <a:pPr marL="486410" lvl="1" indent="-285750">
              <a:buClr>
                <a:schemeClr val="accent1"/>
              </a:buClr>
              <a:buFont typeface="Courier New" pitchFamily="34" charset="0"/>
              <a:buChar char="o"/>
            </a:pPr>
            <a:r>
              <a:rPr lang="en-US" sz="2000">
                <a:solidFill>
                  <a:schemeClr val="bg1"/>
                </a:solidFill>
                <a:ea typeface="+mn-lt"/>
                <a:cs typeface="+mn-lt"/>
              </a:rPr>
              <a:t>Cut into 2-meter logs</a:t>
            </a:r>
          </a:p>
          <a:p>
            <a:pPr marL="486410" lvl="1" indent="-285750">
              <a:buClr>
                <a:schemeClr val="accent1"/>
              </a:buClr>
              <a:buFont typeface="Courier New" pitchFamily="34" charset="0"/>
              <a:buChar char="o"/>
            </a:pPr>
            <a:r>
              <a:rPr lang="en-US" sz="2000">
                <a:solidFill>
                  <a:schemeClr val="bg1"/>
                </a:solidFill>
                <a:ea typeface="+mn-lt"/>
                <a:cs typeface="+mn-lt"/>
              </a:rPr>
              <a:t>Minimal processing</a:t>
            </a:r>
          </a:p>
        </p:txBody>
      </p:sp>
      <p:sp>
        <p:nvSpPr>
          <p:cNvPr id="9" name="TextBox 8">
            <a:extLst>
              <a:ext uri="{FF2B5EF4-FFF2-40B4-BE49-F238E27FC236}">
                <a16:creationId xmlns:a16="http://schemas.microsoft.com/office/drawing/2014/main" id="{E925A13B-9E85-4129-9F68-43E76AF6E8E4}"/>
              </a:ext>
            </a:extLst>
          </p:cNvPr>
          <p:cNvSpPr txBox="1"/>
          <p:nvPr/>
        </p:nvSpPr>
        <p:spPr>
          <a:xfrm>
            <a:off x="251945" y="3897711"/>
            <a:ext cx="3563951" cy="190821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a:solidFill>
                <a:schemeClr val="bg1"/>
              </a:solidFill>
              <a:ea typeface="+mn-lt"/>
              <a:cs typeface="+mn-lt"/>
            </a:endParaRPr>
          </a:p>
          <a:p>
            <a:pPr marL="486410" lvl="1" indent="-285750">
              <a:buClr>
                <a:schemeClr val="accent1"/>
              </a:buClr>
              <a:buFont typeface="Courier New" pitchFamily="34" charset="0"/>
              <a:buChar char="o"/>
            </a:pPr>
            <a:r>
              <a:rPr lang="en-US" sz="2000">
                <a:solidFill>
                  <a:schemeClr val="bg1"/>
                </a:solidFill>
                <a:ea typeface="+mn-lt"/>
                <a:cs typeface="+mn-lt"/>
              </a:rPr>
              <a:t>96% of plantation teak sent to India</a:t>
            </a:r>
          </a:p>
          <a:p>
            <a:pPr marL="486410" lvl="1" indent="-285750">
              <a:buClr>
                <a:schemeClr val="accent1"/>
              </a:buClr>
              <a:buFont typeface="Courier New" pitchFamily="34" charset="0"/>
              <a:buChar char="o"/>
            </a:pPr>
            <a:r>
              <a:rPr lang="en-US" sz="2000">
                <a:solidFill>
                  <a:schemeClr val="bg1"/>
                </a:solidFill>
                <a:ea typeface="+mn-lt"/>
                <a:cs typeface="+mn-lt"/>
              </a:rPr>
              <a:t>Average pricing</a:t>
            </a:r>
          </a:p>
          <a:p>
            <a:pPr marL="943610" lvl="2" indent="-285750">
              <a:buClr>
                <a:schemeClr val="accent1"/>
              </a:buClr>
              <a:buFont typeface="Courier New" pitchFamily="34" charset="0"/>
              <a:buChar char="o"/>
            </a:pPr>
            <a:r>
              <a:rPr lang="en-US">
                <a:solidFill>
                  <a:schemeClr val="bg1"/>
                </a:solidFill>
                <a:ea typeface="+mn-lt"/>
                <a:cs typeface="+mn-lt"/>
              </a:rPr>
              <a:t>Globally: $350-$550/m</a:t>
            </a:r>
            <a:r>
              <a:rPr lang="en-US" baseline="30000">
                <a:solidFill>
                  <a:schemeClr val="bg1"/>
                </a:solidFill>
                <a:ea typeface="+mn-lt"/>
                <a:cs typeface="+mn-lt"/>
              </a:rPr>
              <a:t>3</a:t>
            </a:r>
          </a:p>
          <a:p>
            <a:pPr marL="943610" lvl="2" indent="-285750">
              <a:buClr>
                <a:schemeClr val="accent1"/>
              </a:buClr>
              <a:buFont typeface="Courier New" pitchFamily="34" charset="0"/>
              <a:buChar char="o"/>
            </a:pPr>
            <a:r>
              <a:rPr lang="en-US">
                <a:solidFill>
                  <a:schemeClr val="bg1"/>
                </a:solidFill>
                <a:ea typeface="+mn-lt"/>
                <a:cs typeface="+mn-lt"/>
              </a:rPr>
              <a:t>Panama: $175-$200/m</a:t>
            </a:r>
            <a:r>
              <a:rPr lang="en-US" baseline="30000">
                <a:solidFill>
                  <a:schemeClr val="bg1"/>
                </a:solidFill>
                <a:ea typeface="+mn-lt"/>
                <a:cs typeface="+mn-lt"/>
              </a:rPr>
              <a:t>3</a:t>
            </a:r>
            <a:endParaRPr lang="en-US">
              <a:solidFill>
                <a:schemeClr val="bg1"/>
              </a:solidFill>
              <a:ea typeface="+mn-lt"/>
              <a:cs typeface="+mn-lt"/>
            </a:endParaRPr>
          </a:p>
        </p:txBody>
      </p:sp>
    </p:spTree>
    <p:extLst>
      <p:ext uri="{BB962C8B-B14F-4D97-AF65-F5344CB8AC3E}">
        <p14:creationId xmlns:p14="http://schemas.microsoft.com/office/powerpoint/2010/main" val="364335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9F1BCB5-51EC-453E-A3AC-83BA253C1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le of rocks&#10;&#10;Description automatically generated">
            <a:extLst>
              <a:ext uri="{FF2B5EF4-FFF2-40B4-BE49-F238E27FC236}">
                <a16:creationId xmlns:a16="http://schemas.microsoft.com/office/drawing/2014/main" id="{94BFAAA0-0131-4A4E-850C-4F3EBEAAD71E}"/>
              </a:ext>
            </a:extLst>
          </p:cNvPr>
          <p:cNvPicPr>
            <a:picLocks noChangeAspect="1"/>
          </p:cNvPicPr>
          <p:nvPr/>
        </p:nvPicPr>
        <p:blipFill rotWithShape="1">
          <a:blip r:embed="rId2">
            <a:duotone>
              <a:prstClr val="black"/>
              <a:schemeClr val="tx2">
                <a:tint val="45000"/>
                <a:satMod val="400000"/>
              </a:schemeClr>
            </a:duotone>
            <a:alphaModFix amt="65000"/>
          </a:blip>
          <a:srcRect l="9091" t="11522" b="20296"/>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4D2FB655-8D4C-47B7-B361-685D8F954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accent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95BDC5-E588-420C-AE2B-A4409F7F6E41}"/>
              </a:ext>
            </a:extLst>
          </p:cNvPr>
          <p:cNvSpPr>
            <a:spLocks noGrp="1"/>
          </p:cNvSpPr>
          <p:nvPr>
            <p:ph type="title"/>
          </p:nvPr>
        </p:nvSpPr>
        <p:spPr>
          <a:xfrm>
            <a:off x="5124206" y="516835"/>
            <a:ext cx="6339840" cy="1666501"/>
          </a:xfrm>
        </p:spPr>
        <p:txBody>
          <a:bodyPr>
            <a:normAutofit/>
          </a:bodyPr>
          <a:lstStyle/>
          <a:p>
            <a:r>
              <a:rPr lang="en-US" sz="4000">
                <a:solidFill>
                  <a:srgbClr val="FFFFFF"/>
                </a:solidFill>
                <a:latin typeface="Calibri Light"/>
                <a:cs typeface="Calibri Light"/>
              </a:rPr>
              <a:t>Environmental Impact</a:t>
            </a:r>
            <a:br>
              <a:rPr lang="en-US" sz="4000">
                <a:latin typeface="Calibri Light"/>
                <a:cs typeface="Calibri Light"/>
              </a:rPr>
            </a:br>
            <a:endParaRPr lang="en-US" sz="4000">
              <a:solidFill>
                <a:srgbClr val="FFFFFF"/>
              </a:solidFill>
              <a:latin typeface="Calibri Light"/>
              <a:cs typeface="Calibri Light"/>
            </a:endParaRPr>
          </a:p>
        </p:txBody>
      </p:sp>
      <p:sp>
        <p:nvSpPr>
          <p:cNvPr id="14" name="Rectangle 13">
            <a:extLst>
              <a:ext uri="{FF2B5EF4-FFF2-40B4-BE49-F238E27FC236}">
                <a16:creationId xmlns:a16="http://schemas.microsoft.com/office/drawing/2014/main" id="{9A40FD11-793E-4A29-8EA9-FCD4BDC51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8972" y="0"/>
            <a:ext cx="64008"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3FB3E9F3-016F-4C1C-9A42-F60BFD6506E1}"/>
              </a:ext>
            </a:extLst>
          </p:cNvPr>
          <p:cNvSpPr>
            <a:spLocks noGrp="1"/>
          </p:cNvSpPr>
          <p:nvPr>
            <p:ph idx="1"/>
          </p:nvPr>
        </p:nvSpPr>
        <p:spPr>
          <a:xfrm>
            <a:off x="5124206" y="2240280"/>
            <a:ext cx="6339840" cy="3652667"/>
          </a:xfrm>
        </p:spPr>
        <p:txBody>
          <a:bodyPr vert="horz" lIns="0" tIns="45720" rIns="0" bIns="45720" rtlCol="0" anchor="t">
            <a:noAutofit/>
          </a:bodyPr>
          <a:lstStyle/>
          <a:p>
            <a:pPr marL="200660" lvl="1" indent="0">
              <a:buNone/>
            </a:pPr>
            <a:r>
              <a:rPr lang="en-US" sz="2400">
                <a:solidFill>
                  <a:srgbClr val="FFFFFF"/>
                </a:solidFill>
                <a:ea typeface="+mn-lt"/>
                <a:cs typeface="+mn-lt"/>
              </a:rPr>
              <a:t>Climate change </a:t>
            </a:r>
            <a:endParaRPr lang="en-US" sz="2400">
              <a:ea typeface="+mn-lt"/>
              <a:cs typeface="+mn-lt"/>
            </a:endParaRPr>
          </a:p>
          <a:p>
            <a:pPr marL="566420" lvl="2" indent="-285750">
              <a:buFont typeface="Calibri"/>
              <a:buChar char="◦"/>
            </a:pPr>
            <a:endParaRPr lang="en-US" sz="2000">
              <a:solidFill>
                <a:srgbClr val="FFFFFF"/>
              </a:solidFill>
              <a:cs typeface="Calibri"/>
            </a:endParaRPr>
          </a:p>
          <a:p>
            <a:pPr marL="200660" lvl="1" indent="0">
              <a:buNone/>
            </a:pPr>
            <a:endParaRPr lang="en-US" sz="2000">
              <a:solidFill>
                <a:srgbClr val="FFFFFF"/>
              </a:solidFill>
              <a:cs typeface="Calibri"/>
            </a:endParaRPr>
          </a:p>
          <a:p>
            <a:pPr marL="200660" lvl="1" indent="0">
              <a:buNone/>
            </a:pPr>
            <a:r>
              <a:rPr lang="en-US" sz="2400">
                <a:solidFill>
                  <a:srgbClr val="FFFFFF"/>
                </a:solidFill>
                <a:cs typeface="Calibri" panose="020F0502020204030204"/>
              </a:rPr>
              <a:t>Water usage</a:t>
            </a:r>
            <a:endParaRPr lang="en-US" sz="2400">
              <a:cs typeface="Calibri"/>
            </a:endParaRPr>
          </a:p>
          <a:p>
            <a:pPr marL="566420" lvl="2"/>
            <a:endParaRPr lang="en-US" sz="2000">
              <a:solidFill>
                <a:srgbClr val="FFFFFF"/>
              </a:solidFill>
              <a:cs typeface="Calibri" panose="020F0502020204030204"/>
            </a:endParaRPr>
          </a:p>
          <a:p>
            <a:pPr marL="200660" lvl="1" indent="0">
              <a:buNone/>
            </a:pPr>
            <a:endParaRPr lang="en-US" sz="2000">
              <a:solidFill>
                <a:srgbClr val="FFFFFF"/>
              </a:solidFill>
              <a:cs typeface="Calibri" panose="020F0502020204030204"/>
            </a:endParaRPr>
          </a:p>
          <a:p>
            <a:pPr marL="200660" lvl="1" indent="0">
              <a:buNone/>
            </a:pPr>
            <a:r>
              <a:rPr lang="en-US" sz="2400">
                <a:solidFill>
                  <a:srgbClr val="FFFFFF"/>
                </a:solidFill>
                <a:cs typeface="Calibri" panose="020F0502020204030204"/>
              </a:rPr>
              <a:t>Monoculture harm</a:t>
            </a:r>
            <a:endParaRPr lang="en-US" sz="2400">
              <a:cs typeface="Calibri"/>
            </a:endParaRPr>
          </a:p>
          <a:p>
            <a:pPr marL="566420" lvl="2"/>
            <a:endParaRPr lang="en-US" sz="2000">
              <a:solidFill>
                <a:srgbClr val="FFFFFF"/>
              </a:solidFill>
              <a:cs typeface="Calibri" panose="020F0502020204030204"/>
            </a:endParaRPr>
          </a:p>
          <a:p>
            <a:pPr marL="200660" lvl="1" indent="0">
              <a:buNone/>
            </a:pPr>
            <a:endParaRPr lang="en-US" sz="2000">
              <a:solidFill>
                <a:srgbClr val="FFFFFF"/>
              </a:solidFill>
              <a:cs typeface="Calibri" panose="020F0502020204030204"/>
            </a:endParaRPr>
          </a:p>
          <a:p>
            <a:pPr marL="200660" lvl="1" indent="0">
              <a:buNone/>
            </a:pPr>
            <a:endParaRPr lang="en-US" sz="2000">
              <a:solidFill>
                <a:srgbClr val="FFFFFF"/>
              </a:solidFill>
              <a:cs typeface="Calibri" panose="020F0502020204030204"/>
            </a:endParaRPr>
          </a:p>
          <a:p>
            <a:pPr marL="566420" lvl="2"/>
            <a:endParaRPr lang="en-US" sz="1800">
              <a:solidFill>
                <a:srgbClr val="FFFFFF"/>
              </a:solidFill>
              <a:cs typeface="Calibri" panose="020F0502020204030204"/>
            </a:endParaRPr>
          </a:p>
        </p:txBody>
      </p:sp>
      <p:sp>
        <p:nvSpPr>
          <p:cNvPr id="4" name="Slide Number Placeholder 3">
            <a:extLst>
              <a:ext uri="{FF2B5EF4-FFF2-40B4-BE49-F238E27FC236}">
                <a16:creationId xmlns:a16="http://schemas.microsoft.com/office/drawing/2014/main" id="{C80D59B7-3244-4224-AD3D-9C011D2BFEC9}"/>
              </a:ext>
            </a:extLst>
          </p:cNvPr>
          <p:cNvSpPr>
            <a:spLocks noGrp="1"/>
          </p:cNvSpPr>
          <p:nvPr>
            <p:ph type="sldNum" sz="quarter" idx="12"/>
          </p:nvPr>
        </p:nvSpPr>
        <p:spPr>
          <a:xfrm>
            <a:off x="11734195" y="6489667"/>
            <a:ext cx="460378" cy="365125"/>
          </a:xfrm>
        </p:spPr>
        <p:txBody>
          <a:bodyPr>
            <a:normAutofit/>
          </a:bodyPr>
          <a:lstStyle/>
          <a:p>
            <a:pPr>
              <a:spcAft>
                <a:spcPts val="600"/>
              </a:spcAft>
            </a:pPr>
            <a:r>
              <a:rPr lang="en-US" sz="1400"/>
              <a:t>17</a:t>
            </a:r>
            <a:endParaRPr lang="en-US" sz="1400">
              <a:cs typeface="Calibri"/>
            </a:endParaRPr>
          </a:p>
        </p:txBody>
      </p:sp>
      <p:sp>
        <p:nvSpPr>
          <p:cNvPr id="6" name="TextBox 5">
            <a:extLst>
              <a:ext uri="{FF2B5EF4-FFF2-40B4-BE49-F238E27FC236}">
                <a16:creationId xmlns:a16="http://schemas.microsoft.com/office/drawing/2014/main" id="{7F94D773-205B-4E35-B925-370C2E715C2E}"/>
              </a:ext>
            </a:extLst>
          </p:cNvPr>
          <p:cNvSpPr txBox="1"/>
          <p:nvPr/>
        </p:nvSpPr>
        <p:spPr>
          <a:xfrm>
            <a:off x="0" y="6457950"/>
            <a:ext cx="6286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[19]</a:t>
            </a:r>
          </a:p>
        </p:txBody>
      </p:sp>
      <p:sp>
        <p:nvSpPr>
          <p:cNvPr id="7" name="TextBox 6">
            <a:extLst>
              <a:ext uri="{FF2B5EF4-FFF2-40B4-BE49-F238E27FC236}">
                <a16:creationId xmlns:a16="http://schemas.microsoft.com/office/drawing/2014/main" id="{FC1DA9AC-8436-48BD-8072-7FAD972465AB}"/>
              </a:ext>
            </a:extLst>
          </p:cNvPr>
          <p:cNvSpPr txBox="1"/>
          <p:nvPr/>
        </p:nvSpPr>
        <p:spPr>
          <a:xfrm>
            <a:off x="5124342" y="2364275"/>
            <a:ext cx="4146656" cy="98488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ea typeface="+mn-lt"/>
              <a:cs typeface="+mn-lt"/>
            </a:endParaRPr>
          </a:p>
          <a:p>
            <a:pPr marL="486410" lvl="1" indent="-285750">
              <a:buClr>
                <a:schemeClr val="accent1"/>
              </a:buClr>
              <a:buFont typeface="Courier New" pitchFamily="34" charset="0"/>
              <a:buChar char="o"/>
            </a:pPr>
            <a:r>
              <a:rPr lang="en-US" sz="2000">
                <a:solidFill>
                  <a:schemeClr val="bg1"/>
                </a:solidFill>
                <a:ea typeface="+mn-lt"/>
                <a:cs typeface="+mn-lt"/>
              </a:rPr>
              <a:t>Reforestation</a:t>
            </a:r>
          </a:p>
          <a:p>
            <a:pPr marL="486410" lvl="1" indent="-285750">
              <a:buClr>
                <a:schemeClr val="accent1"/>
              </a:buClr>
              <a:buFont typeface="Courier New" pitchFamily="34" charset="0"/>
              <a:buChar char="o"/>
            </a:pPr>
            <a:r>
              <a:rPr lang="en-US" sz="2000">
                <a:solidFill>
                  <a:schemeClr val="bg1"/>
                </a:solidFill>
                <a:ea typeface="+mn-lt"/>
                <a:cs typeface="+mn-lt"/>
              </a:rPr>
              <a:t>Think globally, act locally</a:t>
            </a:r>
          </a:p>
        </p:txBody>
      </p:sp>
      <p:sp>
        <p:nvSpPr>
          <p:cNvPr id="8" name="TextBox 7">
            <a:extLst>
              <a:ext uri="{FF2B5EF4-FFF2-40B4-BE49-F238E27FC236}">
                <a16:creationId xmlns:a16="http://schemas.microsoft.com/office/drawing/2014/main" id="{A2D492C9-1764-4AB2-B819-52E369F33D94}"/>
              </a:ext>
            </a:extLst>
          </p:cNvPr>
          <p:cNvSpPr txBox="1"/>
          <p:nvPr/>
        </p:nvSpPr>
        <p:spPr>
          <a:xfrm>
            <a:off x="5127330" y="3428087"/>
            <a:ext cx="4146656" cy="98488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ea typeface="+mn-lt"/>
              <a:cs typeface="+mn-lt"/>
            </a:endParaRPr>
          </a:p>
          <a:p>
            <a:pPr marL="486410" lvl="1" indent="-285750">
              <a:buClr>
                <a:schemeClr val="accent1"/>
              </a:buClr>
              <a:buFont typeface="Courier New" pitchFamily="34" charset="0"/>
              <a:buChar char="o"/>
            </a:pPr>
            <a:r>
              <a:rPr lang="en-US" sz="2000">
                <a:solidFill>
                  <a:schemeClr val="bg1"/>
                </a:solidFill>
                <a:ea typeface="+mn-lt"/>
                <a:cs typeface="+mn-lt"/>
              </a:rPr>
              <a:t>Needs a large volume of water</a:t>
            </a:r>
          </a:p>
          <a:p>
            <a:pPr marL="486410" lvl="1" indent="-285750">
              <a:buClr>
                <a:schemeClr val="accent1"/>
              </a:buClr>
              <a:buFont typeface="Courier New" pitchFamily="34" charset="0"/>
              <a:buChar char="o"/>
            </a:pPr>
            <a:r>
              <a:rPr lang="en-US" sz="2000">
                <a:solidFill>
                  <a:schemeClr val="bg1"/>
                </a:solidFill>
                <a:ea typeface="+mn-lt"/>
                <a:cs typeface="+mn-lt"/>
              </a:rPr>
              <a:t>Disrupts water cycle</a:t>
            </a:r>
          </a:p>
        </p:txBody>
      </p:sp>
      <p:sp>
        <p:nvSpPr>
          <p:cNvPr id="9" name="TextBox 8">
            <a:extLst>
              <a:ext uri="{FF2B5EF4-FFF2-40B4-BE49-F238E27FC236}">
                <a16:creationId xmlns:a16="http://schemas.microsoft.com/office/drawing/2014/main" id="{AB6E3458-4E60-4533-B1C8-FB84BFAC1D09}"/>
              </a:ext>
            </a:extLst>
          </p:cNvPr>
          <p:cNvSpPr txBox="1"/>
          <p:nvPr/>
        </p:nvSpPr>
        <p:spPr>
          <a:xfrm>
            <a:off x="5127330" y="4586028"/>
            <a:ext cx="4146656" cy="98488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ea typeface="+mn-lt"/>
              <a:cs typeface="+mn-lt"/>
            </a:endParaRPr>
          </a:p>
          <a:p>
            <a:pPr marL="486410" lvl="1" indent="-285750">
              <a:buClr>
                <a:schemeClr val="accent1"/>
              </a:buClr>
              <a:buFont typeface="Courier New" pitchFamily="34" charset="0"/>
              <a:buChar char="o"/>
            </a:pPr>
            <a:r>
              <a:rPr lang="en-US" sz="2000">
                <a:solidFill>
                  <a:schemeClr val="bg1"/>
                </a:solidFill>
                <a:ea typeface="+mn-lt"/>
                <a:cs typeface="+mn-lt"/>
              </a:rPr>
              <a:t>Strips soil of nutrients</a:t>
            </a:r>
          </a:p>
          <a:p>
            <a:pPr marL="486410" lvl="1" indent="-285750">
              <a:buClr>
                <a:schemeClr val="accent1"/>
              </a:buClr>
              <a:buFont typeface="Courier New" pitchFamily="34" charset="0"/>
              <a:buChar char="o"/>
            </a:pPr>
            <a:r>
              <a:rPr lang="en-US" sz="2000">
                <a:solidFill>
                  <a:schemeClr val="bg1"/>
                </a:solidFill>
                <a:ea typeface="+mn-lt"/>
                <a:cs typeface="+mn-lt"/>
              </a:rPr>
              <a:t>Minimizes biodiversity</a:t>
            </a:r>
          </a:p>
        </p:txBody>
      </p:sp>
    </p:spTree>
    <p:extLst>
      <p:ext uri="{BB962C8B-B14F-4D97-AF65-F5344CB8AC3E}">
        <p14:creationId xmlns:p14="http://schemas.microsoft.com/office/powerpoint/2010/main" val="134191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1B9886-523A-4D10-B092-ED1793F901D8}"/>
              </a:ext>
            </a:extLst>
          </p:cNvPr>
          <p:cNvSpPr>
            <a:spLocks noGrp="1"/>
          </p:cNvSpPr>
          <p:nvPr>
            <p:ph type="sldNum" sz="quarter" idx="12"/>
          </p:nvPr>
        </p:nvSpPr>
        <p:spPr>
          <a:xfrm>
            <a:off x="10879105" y="6489667"/>
            <a:ext cx="1312025" cy="365125"/>
          </a:xfrm>
        </p:spPr>
        <p:txBody>
          <a:bodyPr/>
          <a:lstStyle/>
          <a:p>
            <a:r>
              <a:rPr lang="en-US" sz="1400"/>
              <a:t>18</a:t>
            </a:r>
            <a:endParaRPr lang="en-US" sz="1400">
              <a:cs typeface="Calibri"/>
            </a:endParaRPr>
          </a:p>
        </p:txBody>
      </p:sp>
      <p:sp>
        <p:nvSpPr>
          <p:cNvPr id="166" name="TextBox 165">
            <a:extLst>
              <a:ext uri="{FF2B5EF4-FFF2-40B4-BE49-F238E27FC236}">
                <a16:creationId xmlns:a16="http://schemas.microsoft.com/office/drawing/2014/main" id="{92255A05-F44E-4377-BE70-2A4B6D9B5973}"/>
              </a:ext>
            </a:extLst>
          </p:cNvPr>
          <p:cNvSpPr txBox="1"/>
          <p:nvPr/>
        </p:nvSpPr>
        <p:spPr>
          <a:xfrm>
            <a:off x="615577" y="2520577"/>
            <a:ext cx="1140908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Bookman Old Style"/>
                <a:ea typeface="+mn-lt"/>
                <a:cs typeface="+mn-lt"/>
              </a:rPr>
              <a:t>"We have a term... essentially want to </a:t>
            </a:r>
            <a:r>
              <a:rPr lang="en-US" sz="2800" b="1">
                <a:solidFill>
                  <a:srgbClr val="FF0000"/>
                </a:solidFill>
                <a:latin typeface="Bookman Old Style"/>
                <a:ea typeface="+mn-lt"/>
                <a:cs typeface="+mn-lt"/>
              </a:rPr>
              <a:t>maximize the "crop-per-drop"</a:t>
            </a:r>
            <a:r>
              <a:rPr lang="en-US" sz="2800" b="1">
                <a:latin typeface="Bookman Old Style"/>
                <a:ea typeface="+mn-lt"/>
                <a:cs typeface="+mn-lt"/>
              </a:rPr>
              <a:t> in other words we want to get the maximum amount of production out of every drop of water."</a:t>
            </a:r>
            <a:endParaRPr lang="en-US" b="1">
              <a:latin typeface="Bookman Old Style"/>
              <a:cs typeface="Calibri"/>
            </a:endParaRPr>
          </a:p>
        </p:txBody>
      </p:sp>
      <p:sp>
        <p:nvSpPr>
          <p:cNvPr id="167" name="TextBox 166">
            <a:extLst>
              <a:ext uri="{FF2B5EF4-FFF2-40B4-BE49-F238E27FC236}">
                <a16:creationId xmlns:a16="http://schemas.microsoft.com/office/drawing/2014/main" id="{0F510A5E-2E9A-44A9-8DAA-57CA2DFF1DC6}"/>
              </a:ext>
            </a:extLst>
          </p:cNvPr>
          <p:cNvSpPr txBox="1"/>
          <p:nvPr/>
        </p:nvSpPr>
        <p:spPr>
          <a:xfrm>
            <a:off x="5210922" y="4254687"/>
            <a:ext cx="22202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Bookman Old Style"/>
              </a:rPr>
              <a:t>-Dr. Peter Hobbs</a:t>
            </a:r>
            <a:endParaRPr lang="en-US">
              <a:latin typeface="Bookman Old Style"/>
              <a:cs typeface="Calibri"/>
            </a:endParaRPr>
          </a:p>
        </p:txBody>
      </p:sp>
    </p:spTree>
    <p:extLst>
      <p:ext uri="{BB962C8B-B14F-4D97-AF65-F5344CB8AC3E}">
        <p14:creationId xmlns:p14="http://schemas.microsoft.com/office/powerpoint/2010/main" val="3847179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9">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D2370A-03C6-440E-9F4C-8393D6FB9BCB}"/>
              </a:ext>
            </a:extLst>
          </p:cNvPr>
          <p:cNvSpPr>
            <a:spLocks noGrp="1"/>
          </p:cNvSpPr>
          <p:nvPr>
            <p:ph type="title"/>
          </p:nvPr>
        </p:nvSpPr>
        <p:spPr>
          <a:xfrm>
            <a:off x="5181601" y="634946"/>
            <a:ext cx="6368142" cy="1450757"/>
          </a:xfrm>
        </p:spPr>
        <p:txBody>
          <a:bodyPr>
            <a:noAutofit/>
          </a:bodyPr>
          <a:lstStyle/>
          <a:p>
            <a:r>
              <a:rPr lang="en-US" sz="3200">
                <a:cs typeface="Calibri Light"/>
              </a:rPr>
              <a:t>Teak's Current Land Use, Competition, and Potential Alternatives</a:t>
            </a:r>
          </a:p>
        </p:txBody>
      </p:sp>
      <p:pic>
        <p:nvPicPr>
          <p:cNvPr id="5" name="Picture 5" descr="A herd of cattle grazing on a lush green field&#10;&#10;Description automatically generated">
            <a:extLst>
              <a:ext uri="{FF2B5EF4-FFF2-40B4-BE49-F238E27FC236}">
                <a16:creationId xmlns:a16="http://schemas.microsoft.com/office/drawing/2014/main" id="{5E0A7132-DA50-47EE-9F28-0F851402B0B5}"/>
              </a:ext>
            </a:extLst>
          </p:cNvPr>
          <p:cNvPicPr>
            <a:picLocks noChangeAspect="1"/>
          </p:cNvPicPr>
          <p:nvPr/>
        </p:nvPicPr>
        <p:blipFill rotWithShape="1">
          <a:blip r:embed="rId3"/>
          <a:srcRect l="26103" r="35790"/>
          <a:stretch/>
        </p:blipFill>
        <p:spPr>
          <a:xfrm>
            <a:off x="20" y="-12128"/>
            <a:ext cx="4654276" cy="6870127"/>
          </a:xfrm>
          <a:prstGeom prst="rect">
            <a:avLst/>
          </a:prstGeom>
        </p:spPr>
      </p:pic>
      <p:cxnSp>
        <p:nvCxnSpPr>
          <p:cNvPr id="15" name="Straight Connector 1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8879DD3-463A-4383-AB4D-0902A3992645}"/>
              </a:ext>
            </a:extLst>
          </p:cNvPr>
          <p:cNvSpPr>
            <a:spLocks noGrp="1"/>
          </p:cNvSpPr>
          <p:nvPr>
            <p:ph idx="1"/>
          </p:nvPr>
        </p:nvSpPr>
        <p:spPr>
          <a:xfrm>
            <a:off x="5181601" y="2198914"/>
            <a:ext cx="6368142" cy="3670180"/>
          </a:xfrm>
        </p:spPr>
        <p:txBody>
          <a:bodyPr vert="horz" lIns="0" tIns="45720" rIns="0" bIns="45720" rtlCol="0" anchor="t">
            <a:normAutofit/>
          </a:bodyPr>
          <a:lstStyle/>
          <a:p>
            <a:pPr>
              <a:buFont typeface="Courier New" panose="020F0502020204030204" pitchFamily="34" charset="0"/>
              <a:buChar char="o"/>
            </a:pPr>
            <a:endParaRPr lang="en-US">
              <a:cs typeface="Calibri" panose="020F0502020204030204"/>
            </a:endParaRPr>
          </a:p>
          <a:p>
            <a:pPr marL="383540" lvl="1">
              <a:buFont typeface="Courier New" panose="020F0502020204030204" pitchFamily="34" charset="0"/>
              <a:buChar char="o"/>
            </a:pPr>
            <a:endParaRPr lang="en-US">
              <a:cs typeface="Calibri" panose="020F0502020204030204"/>
            </a:endParaRPr>
          </a:p>
          <a:p>
            <a:pPr marL="0" indent="0">
              <a:buNone/>
            </a:pPr>
            <a:endParaRPr lang="en-US">
              <a:cs typeface="Calibri" panose="020F0502020204030204"/>
            </a:endParaRPr>
          </a:p>
          <a:p>
            <a:pPr>
              <a:buFont typeface="Courier New" panose="020F0502020204030204" pitchFamily="34" charset="0"/>
              <a:buChar char="o"/>
            </a:pPr>
            <a:endParaRPr lang="en-US">
              <a:cs typeface="Calibri" panose="020F0502020204030204"/>
            </a:endParaRPr>
          </a:p>
        </p:txBody>
      </p:sp>
      <p:sp>
        <p:nvSpPr>
          <p:cNvPr id="4" name="Slide Number Placeholder 3">
            <a:extLst>
              <a:ext uri="{FF2B5EF4-FFF2-40B4-BE49-F238E27FC236}">
                <a16:creationId xmlns:a16="http://schemas.microsoft.com/office/drawing/2014/main" id="{1918083A-1794-4061-958B-0E9928ADE0A8}"/>
              </a:ext>
            </a:extLst>
          </p:cNvPr>
          <p:cNvSpPr>
            <a:spLocks noGrp="1"/>
          </p:cNvSpPr>
          <p:nvPr>
            <p:ph type="sldNum" sz="quarter" idx="12"/>
          </p:nvPr>
        </p:nvSpPr>
        <p:spPr>
          <a:xfrm>
            <a:off x="10879105" y="6504609"/>
            <a:ext cx="1312025" cy="365125"/>
          </a:xfrm>
        </p:spPr>
        <p:txBody>
          <a:bodyPr>
            <a:normAutofit/>
          </a:bodyPr>
          <a:lstStyle/>
          <a:p>
            <a:pPr>
              <a:spcAft>
                <a:spcPts val="600"/>
              </a:spcAft>
            </a:pPr>
            <a:r>
              <a:rPr lang="en-US" sz="1400">
                <a:solidFill>
                  <a:schemeClr val="tx1">
                    <a:lumMod val="75000"/>
                    <a:lumOff val="25000"/>
                  </a:schemeClr>
                </a:solidFill>
                <a:cs typeface="Calibri"/>
              </a:rPr>
              <a:t>19</a:t>
            </a:r>
          </a:p>
        </p:txBody>
      </p:sp>
      <p:sp>
        <p:nvSpPr>
          <p:cNvPr id="6" name="TextBox 5">
            <a:extLst>
              <a:ext uri="{FF2B5EF4-FFF2-40B4-BE49-F238E27FC236}">
                <a16:creationId xmlns:a16="http://schemas.microsoft.com/office/drawing/2014/main" id="{D4DA90E2-2F36-4828-8D5E-72015B7D517E}"/>
              </a:ext>
            </a:extLst>
          </p:cNvPr>
          <p:cNvSpPr txBox="1"/>
          <p:nvPr/>
        </p:nvSpPr>
        <p:spPr>
          <a:xfrm>
            <a:off x="3972838" y="6384099"/>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bg1"/>
                </a:solidFill>
                <a:cs typeface="Calibri"/>
              </a:rPr>
              <a:t>[20]</a:t>
            </a:r>
          </a:p>
        </p:txBody>
      </p:sp>
      <p:graphicFrame>
        <p:nvGraphicFramePr>
          <p:cNvPr id="18" name="Diagram 18">
            <a:extLst>
              <a:ext uri="{FF2B5EF4-FFF2-40B4-BE49-F238E27FC236}">
                <a16:creationId xmlns:a16="http://schemas.microsoft.com/office/drawing/2014/main" id="{C86E724E-9DC6-4831-B6B6-ACB9A1A7CF29}"/>
              </a:ext>
            </a:extLst>
          </p:cNvPr>
          <p:cNvGraphicFramePr/>
          <p:nvPr>
            <p:extLst>
              <p:ext uri="{D42A27DB-BD31-4B8C-83A1-F6EECF244321}">
                <p14:modId xmlns:p14="http://schemas.microsoft.com/office/powerpoint/2010/main" val="1838657296"/>
              </p:ext>
            </p:extLst>
          </p:nvPr>
        </p:nvGraphicFramePr>
        <p:xfrm>
          <a:off x="5186947" y="2201780"/>
          <a:ext cx="5735052" cy="40720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66895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A884-9462-43F2-9DAD-0B0917B132A5}"/>
              </a:ext>
            </a:extLst>
          </p:cNvPr>
          <p:cNvSpPr>
            <a:spLocks noGrp="1"/>
          </p:cNvSpPr>
          <p:nvPr>
            <p:ph type="title"/>
          </p:nvPr>
        </p:nvSpPr>
        <p:spPr/>
        <p:txBody>
          <a:bodyPr/>
          <a:lstStyle/>
          <a:p>
            <a:r>
              <a:rPr lang="en-US">
                <a:cs typeface="Calibri Light"/>
              </a:rPr>
              <a:t>Life in Central America</a:t>
            </a:r>
            <a:endParaRPr lang="en-US"/>
          </a:p>
        </p:txBody>
      </p:sp>
      <p:sp>
        <p:nvSpPr>
          <p:cNvPr id="4" name="Slide Number Placeholder 3">
            <a:extLst>
              <a:ext uri="{FF2B5EF4-FFF2-40B4-BE49-F238E27FC236}">
                <a16:creationId xmlns:a16="http://schemas.microsoft.com/office/drawing/2014/main" id="{F17B4910-0AF9-4B0E-9FB6-E2E5D97FE754}"/>
              </a:ext>
            </a:extLst>
          </p:cNvPr>
          <p:cNvSpPr>
            <a:spLocks noGrp="1"/>
          </p:cNvSpPr>
          <p:nvPr>
            <p:ph type="sldNum" sz="quarter" idx="12"/>
          </p:nvPr>
        </p:nvSpPr>
        <p:spPr>
          <a:xfrm>
            <a:off x="10879105" y="6489667"/>
            <a:ext cx="1312025" cy="365125"/>
          </a:xfrm>
        </p:spPr>
        <p:txBody>
          <a:bodyPr/>
          <a:lstStyle/>
          <a:p>
            <a:fld id="{629637A9-119A-49DA-BD12-AAC58B377D80}" type="slidenum">
              <a:rPr lang="en-US" sz="1400" dirty="0"/>
              <a:t>2</a:t>
            </a:fld>
            <a:endParaRPr lang="en-US" sz="1400">
              <a:cs typeface="Calibri"/>
            </a:endParaRPr>
          </a:p>
        </p:txBody>
      </p:sp>
      <p:pic>
        <p:nvPicPr>
          <p:cNvPr id="5" name="Picture 5" descr="A field of grass&#10;&#10;Description automatically generated">
            <a:extLst>
              <a:ext uri="{FF2B5EF4-FFF2-40B4-BE49-F238E27FC236}">
                <a16:creationId xmlns:a16="http://schemas.microsoft.com/office/drawing/2014/main" id="{87A1D8A3-A560-4F4F-84B7-A05416D62367}"/>
              </a:ext>
            </a:extLst>
          </p:cNvPr>
          <p:cNvPicPr>
            <a:picLocks noChangeAspect="1"/>
          </p:cNvPicPr>
          <p:nvPr/>
        </p:nvPicPr>
        <p:blipFill>
          <a:blip r:embed="rId3"/>
          <a:stretch>
            <a:fillRect/>
          </a:stretch>
        </p:blipFill>
        <p:spPr>
          <a:xfrm>
            <a:off x="466165" y="2462022"/>
            <a:ext cx="4917141" cy="3457956"/>
          </a:xfrm>
          <a:prstGeom prst="rect">
            <a:avLst/>
          </a:prstGeom>
        </p:spPr>
      </p:pic>
      <p:pic>
        <p:nvPicPr>
          <p:cNvPr id="6" name="Picture 6" descr="The inside of a building&#10;&#10;Description automatically generated">
            <a:extLst>
              <a:ext uri="{FF2B5EF4-FFF2-40B4-BE49-F238E27FC236}">
                <a16:creationId xmlns:a16="http://schemas.microsoft.com/office/drawing/2014/main" id="{85CF36E9-4894-4ED8-B86F-725FDE2DA4D8}"/>
              </a:ext>
            </a:extLst>
          </p:cNvPr>
          <p:cNvPicPr>
            <a:picLocks noChangeAspect="1"/>
          </p:cNvPicPr>
          <p:nvPr/>
        </p:nvPicPr>
        <p:blipFill rotWithShape="1">
          <a:blip r:embed="rId4"/>
          <a:srcRect l="6742" r="-125" b="222"/>
          <a:stretch/>
        </p:blipFill>
        <p:spPr>
          <a:xfrm>
            <a:off x="6233460" y="2463240"/>
            <a:ext cx="5738814" cy="3455529"/>
          </a:xfrm>
          <a:prstGeom prst="rect">
            <a:avLst/>
          </a:prstGeom>
        </p:spPr>
      </p:pic>
      <p:sp>
        <p:nvSpPr>
          <p:cNvPr id="51" name="Arrow: Right 50">
            <a:extLst>
              <a:ext uri="{FF2B5EF4-FFF2-40B4-BE49-F238E27FC236}">
                <a16:creationId xmlns:a16="http://schemas.microsoft.com/office/drawing/2014/main" id="{445E6BF9-2AD3-4AEE-B65D-0CB9678F7002}"/>
              </a:ext>
            </a:extLst>
          </p:cNvPr>
          <p:cNvSpPr/>
          <p:nvPr/>
        </p:nvSpPr>
        <p:spPr>
          <a:xfrm>
            <a:off x="5195912" y="3844096"/>
            <a:ext cx="1307353" cy="9039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6853DF4-EBC9-4B30-91CE-393C55721871}"/>
              </a:ext>
            </a:extLst>
          </p:cNvPr>
          <p:cNvSpPr txBox="1"/>
          <p:nvPr/>
        </p:nvSpPr>
        <p:spPr>
          <a:xfrm>
            <a:off x="4940771" y="5580474"/>
            <a:ext cx="5700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[1]</a:t>
            </a:r>
            <a:endParaRPr lang="en-US">
              <a:solidFill>
                <a:schemeClr val="bg1"/>
              </a:solidFill>
              <a:cs typeface="Calibri"/>
            </a:endParaRPr>
          </a:p>
        </p:txBody>
      </p:sp>
      <p:sp>
        <p:nvSpPr>
          <p:cNvPr id="8" name="TextBox 7">
            <a:extLst>
              <a:ext uri="{FF2B5EF4-FFF2-40B4-BE49-F238E27FC236}">
                <a16:creationId xmlns:a16="http://schemas.microsoft.com/office/drawing/2014/main" id="{6F3565F9-F9D9-4E83-BA8C-4A61D58F6A42}"/>
              </a:ext>
            </a:extLst>
          </p:cNvPr>
          <p:cNvSpPr txBox="1"/>
          <p:nvPr/>
        </p:nvSpPr>
        <p:spPr>
          <a:xfrm>
            <a:off x="11535364" y="5552252"/>
            <a:ext cx="5700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[2]</a:t>
            </a:r>
            <a:endParaRPr lang="en-US">
              <a:solidFill>
                <a:schemeClr val="bg1"/>
              </a:solidFill>
              <a:cs typeface="Calibri"/>
            </a:endParaRPr>
          </a:p>
        </p:txBody>
      </p:sp>
    </p:spTree>
    <p:extLst>
      <p:ext uri="{BB962C8B-B14F-4D97-AF65-F5344CB8AC3E}">
        <p14:creationId xmlns:p14="http://schemas.microsoft.com/office/powerpoint/2010/main" val="266248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90FC558-92E2-438D-9372-C962024071F3}"/>
              </a:ext>
            </a:extLst>
          </p:cNvPr>
          <p:cNvSpPr>
            <a:spLocks noGrp="1"/>
          </p:cNvSpPr>
          <p:nvPr>
            <p:ph type="title"/>
          </p:nvPr>
        </p:nvSpPr>
        <p:spPr>
          <a:xfrm>
            <a:off x="492370" y="516835"/>
            <a:ext cx="3084844" cy="2103875"/>
          </a:xfrm>
        </p:spPr>
        <p:txBody>
          <a:bodyPr>
            <a:normAutofit/>
          </a:bodyPr>
          <a:lstStyle/>
          <a:p>
            <a:r>
              <a:rPr lang="en-US" sz="3600">
                <a:solidFill>
                  <a:srgbClr val="FFFFFF"/>
                </a:solidFill>
                <a:cs typeface="Calibri Light"/>
              </a:rPr>
              <a:t>Teak Monocultures</a:t>
            </a:r>
          </a:p>
        </p:txBody>
      </p:sp>
      <p:pic>
        <p:nvPicPr>
          <p:cNvPr id="5" name="Picture 5" descr="A tree in a wooded area&#10;&#10;Description automatically generated">
            <a:extLst>
              <a:ext uri="{FF2B5EF4-FFF2-40B4-BE49-F238E27FC236}">
                <a16:creationId xmlns:a16="http://schemas.microsoft.com/office/drawing/2014/main" id="{C28FA738-788C-4B9F-9252-6E4E94D546AF}"/>
              </a:ext>
            </a:extLst>
          </p:cNvPr>
          <p:cNvPicPr>
            <a:picLocks noChangeAspect="1"/>
          </p:cNvPicPr>
          <p:nvPr/>
        </p:nvPicPr>
        <p:blipFill rotWithShape="1">
          <a:blip r:embed="rId2"/>
          <a:srcRect r="11294"/>
          <a:stretch/>
        </p:blipFill>
        <p:spPr>
          <a:xfrm>
            <a:off x="4075043" y="10"/>
            <a:ext cx="8111272" cy="6857990"/>
          </a:xfrm>
          <a:prstGeom prst="rect">
            <a:avLst/>
          </a:prstGeom>
        </p:spPr>
      </p:pic>
      <p:sp>
        <p:nvSpPr>
          <p:cNvPr id="30" name="Rectangle 29">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93863DB6-0AFE-4BF4-992B-48335B8BFA77}"/>
              </a:ext>
            </a:extLst>
          </p:cNvPr>
          <p:cNvSpPr>
            <a:spLocks noGrp="1"/>
          </p:cNvSpPr>
          <p:nvPr>
            <p:ph type="sldNum" sz="quarter" idx="12"/>
          </p:nvPr>
        </p:nvSpPr>
        <p:spPr>
          <a:xfrm>
            <a:off x="11580919" y="6489667"/>
            <a:ext cx="602741" cy="365125"/>
          </a:xfrm>
        </p:spPr>
        <p:txBody>
          <a:bodyPr>
            <a:normAutofit/>
          </a:bodyPr>
          <a:lstStyle/>
          <a:p>
            <a:pPr>
              <a:spcAft>
                <a:spcPts val="600"/>
              </a:spcAft>
            </a:pPr>
            <a:r>
              <a:rPr lang="en-US" sz="1400">
                <a:cs typeface="Calibri"/>
              </a:rPr>
              <a:t>20</a:t>
            </a:r>
          </a:p>
        </p:txBody>
      </p:sp>
      <p:sp>
        <p:nvSpPr>
          <p:cNvPr id="7" name="TextBox 6">
            <a:extLst>
              <a:ext uri="{FF2B5EF4-FFF2-40B4-BE49-F238E27FC236}">
                <a16:creationId xmlns:a16="http://schemas.microsoft.com/office/drawing/2014/main" id="{E17E39C8-95F0-4944-A33C-1F78965CA159}"/>
              </a:ext>
            </a:extLst>
          </p:cNvPr>
          <p:cNvSpPr txBox="1"/>
          <p:nvPr/>
        </p:nvSpPr>
        <p:spPr>
          <a:xfrm>
            <a:off x="387989" y="4224451"/>
            <a:ext cx="4146656" cy="104644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chemeClr val="bg1"/>
                </a:solidFill>
                <a:ea typeface="+mn-lt"/>
                <a:cs typeface="+mn-lt"/>
              </a:rPr>
              <a:t>Bad for...</a:t>
            </a:r>
            <a:endParaRPr lang="en-US">
              <a:solidFill>
                <a:schemeClr val="bg1"/>
              </a:solidFill>
              <a:ea typeface="+mn-lt"/>
              <a:cs typeface="+mn-lt"/>
            </a:endParaRPr>
          </a:p>
          <a:p>
            <a:pPr marL="486410" lvl="1" indent="-285750">
              <a:buClr>
                <a:schemeClr val="accent1"/>
              </a:buClr>
              <a:buFont typeface="Courier New" pitchFamily="34" charset="0"/>
              <a:buChar char="o"/>
            </a:pPr>
            <a:r>
              <a:rPr lang="en-US" sz="2000">
                <a:solidFill>
                  <a:schemeClr val="bg1"/>
                </a:solidFill>
                <a:ea typeface="+mn-lt"/>
                <a:cs typeface="+mn-lt"/>
              </a:rPr>
              <a:t>Biodiversity</a:t>
            </a:r>
          </a:p>
          <a:p>
            <a:pPr marL="486410" lvl="1" indent="-285750">
              <a:buClr>
                <a:schemeClr val="accent1"/>
              </a:buClr>
              <a:buFont typeface="Courier New" pitchFamily="34" charset="0"/>
              <a:buChar char="o"/>
            </a:pPr>
            <a:r>
              <a:rPr lang="en-US" sz="2000">
                <a:solidFill>
                  <a:schemeClr val="bg1"/>
                </a:solidFill>
                <a:ea typeface="+mn-lt"/>
                <a:cs typeface="+mn-lt"/>
              </a:rPr>
              <a:t>Soil nutrients</a:t>
            </a:r>
          </a:p>
        </p:txBody>
      </p:sp>
      <p:sp>
        <p:nvSpPr>
          <p:cNvPr id="9" name="TextBox 8">
            <a:extLst>
              <a:ext uri="{FF2B5EF4-FFF2-40B4-BE49-F238E27FC236}">
                <a16:creationId xmlns:a16="http://schemas.microsoft.com/office/drawing/2014/main" id="{EEC217BA-7BD1-4C5A-BD42-6C5B79DC1E5E}"/>
              </a:ext>
            </a:extLst>
          </p:cNvPr>
          <p:cNvSpPr txBox="1"/>
          <p:nvPr/>
        </p:nvSpPr>
        <p:spPr>
          <a:xfrm>
            <a:off x="390977" y="2815498"/>
            <a:ext cx="3713362" cy="104644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a:solidFill>
                <a:schemeClr val="bg1"/>
              </a:solidFill>
              <a:ea typeface="+mn-lt"/>
              <a:cs typeface="+mn-lt"/>
            </a:endParaRPr>
          </a:p>
          <a:p>
            <a:pPr marL="486410" lvl="1" indent="-285750">
              <a:buClr>
                <a:schemeClr val="accent1"/>
              </a:buClr>
              <a:buFont typeface="Courier New" pitchFamily="34" charset="0"/>
              <a:buChar char="o"/>
            </a:pPr>
            <a:r>
              <a:rPr lang="en-US" sz="2000">
                <a:solidFill>
                  <a:schemeClr val="bg1"/>
                </a:solidFill>
                <a:ea typeface="+mn-lt"/>
                <a:cs typeface="+mn-lt"/>
              </a:rPr>
              <a:t>Dominant form of teak production</a:t>
            </a:r>
          </a:p>
        </p:txBody>
      </p:sp>
      <p:sp>
        <p:nvSpPr>
          <p:cNvPr id="8" name="TextBox 7">
            <a:extLst>
              <a:ext uri="{FF2B5EF4-FFF2-40B4-BE49-F238E27FC236}">
                <a16:creationId xmlns:a16="http://schemas.microsoft.com/office/drawing/2014/main" id="{D8900F55-D817-4C10-87B2-0337FEE953FA}"/>
              </a:ext>
            </a:extLst>
          </p:cNvPr>
          <p:cNvSpPr txBox="1"/>
          <p:nvPr/>
        </p:nvSpPr>
        <p:spPr>
          <a:xfrm>
            <a:off x="4298635" y="6493403"/>
            <a:ext cx="4721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bg1"/>
                </a:solidFill>
              </a:rPr>
              <a:t>[21]</a:t>
            </a:r>
            <a:endParaRPr lang="en-US" sz="1400">
              <a:solidFill>
                <a:schemeClr val="bg1"/>
              </a:solidFill>
              <a:cs typeface="Calibri"/>
            </a:endParaRPr>
          </a:p>
        </p:txBody>
      </p:sp>
    </p:spTree>
    <p:extLst>
      <p:ext uri="{BB962C8B-B14F-4D97-AF65-F5344CB8AC3E}">
        <p14:creationId xmlns:p14="http://schemas.microsoft.com/office/powerpoint/2010/main" val="312690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9E7B7F2-EEDF-458F-89E9-0F56BEE84CDE}"/>
              </a:ext>
            </a:extLst>
          </p:cNvPr>
          <p:cNvSpPr>
            <a:spLocks noGrp="1"/>
          </p:cNvSpPr>
          <p:nvPr>
            <p:ph type="title"/>
          </p:nvPr>
        </p:nvSpPr>
        <p:spPr>
          <a:xfrm>
            <a:off x="492370" y="516835"/>
            <a:ext cx="3084844" cy="2103875"/>
          </a:xfrm>
        </p:spPr>
        <p:txBody>
          <a:bodyPr>
            <a:normAutofit/>
          </a:bodyPr>
          <a:lstStyle/>
          <a:p>
            <a:r>
              <a:rPr lang="en-US" sz="3600">
                <a:solidFill>
                  <a:srgbClr val="FFFFFF"/>
                </a:solidFill>
                <a:cs typeface="Calibri Light"/>
              </a:rPr>
              <a:t>Native Species Monoculture / Mixed Plantation</a:t>
            </a:r>
            <a:endParaRPr lang="en-US"/>
          </a:p>
        </p:txBody>
      </p:sp>
      <p:sp>
        <p:nvSpPr>
          <p:cNvPr id="3" name="Content Placeholder 2">
            <a:extLst>
              <a:ext uri="{FF2B5EF4-FFF2-40B4-BE49-F238E27FC236}">
                <a16:creationId xmlns:a16="http://schemas.microsoft.com/office/drawing/2014/main" id="{3FECA632-916B-4CC4-98C0-7A2B002BB41A}"/>
              </a:ext>
            </a:extLst>
          </p:cNvPr>
          <p:cNvSpPr>
            <a:spLocks noGrp="1"/>
          </p:cNvSpPr>
          <p:nvPr>
            <p:ph idx="1"/>
          </p:nvPr>
        </p:nvSpPr>
        <p:spPr>
          <a:xfrm>
            <a:off x="492371" y="2653800"/>
            <a:ext cx="3084844" cy="3335519"/>
          </a:xfrm>
        </p:spPr>
        <p:txBody>
          <a:bodyPr vert="horz" lIns="0" tIns="45720" rIns="0" bIns="45720" rtlCol="0" anchor="t">
            <a:normAutofit/>
          </a:bodyPr>
          <a:lstStyle/>
          <a:p>
            <a:pPr>
              <a:buFont typeface="Arial" panose="020F0502020204030204" pitchFamily="34" charset="0"/>
              <a:buChar char="•"/>
            </a:pPr>
            <a:endParaRPr lang="en-US" sz="1800">
              <a:solidFill>
                <a:srgbClr val="FFFFFF"/>
              </a:solidFill>
              <a:cs typeface="Calibri"/>
            </a:endParaRPr>
          </a:p>
          <a:p>
            <a:pPr>
              <a:buFont typeface="Arial" panose="020F0502020204030204" pitchFamily="34" charset="0"/>
              <a:buChar char="•"/>
            </a:pPr>
            <a:endParaRPr lang="en-US" sz="1800">
              <a:solidFill>
                <a:srgbClr val="FFFFFF"/>
              </a:solidFill>
              <a:cs typeface="Calibri"/>
            </a:endParaRPr>
          </a:p>
          <a:p>
            <a:pPr>
              <a:buFont typeface="Arial" panose="020F0502020204030204" pitchFamily="34" charset="0"/>
              <a:buChar char="•"/>
            </a:pPr>
            <a:endParaRPr lang="en-US" sz="1800">
              <a:solidFill>
                <a:srgbClr val="FFFFFF"/>
              </a:solidFill>
              <a:ea typeface="+mn-lt"/>
              <a:cs typeface="+mn-lt"/>
            </a:endParaRPr>
          </a:p>
          <a:p>
            <a:pPr>
              <a:buFont typeface="Arial" panose="020F0502020204030204" pitchFamily="34" charset="0"/>
              <a:buChar char="•"/>
            </a:pPr>
            <a:endParaRPr lang="en-US" sz="1800">
              <a:solidFill>
                <a:srgbClr val="FFFFFF"/>
              </a:solidFill>
              <a:ea typeface="+mn-lt"/>
              <a:cs typeface="+mn-lt"/>
            </a:endParaRPr>
          </a:p>
          <a:p>
            <a:pPr>
              <a:buFont typeface="Arial" panose="020F0502020204030204" pitchFamily="34" charset="0"/>
              <a:buChar char="•"/>
            </a:pPr>
            <a:endParaRPr lang="en-US" sz="1800">
              <a:solidFill>
                <a:srgbClr val="FFFFFF"/>
              </a:solidFill>
              <a:ea typeface="+mn-lt"/>
              <a:cs typeface="+mn-lt"/>
            </a:endParaRPr>
          </a:p>
          <a:p>
            <a:pPr>
              <a:buFont typeface="Arial" panose="020F0502020204030204" pitchFamily="34" charset="0"/>
              <a:buChar char="•"/>
            </a:pPr>
            <a:endParaRPr lang="en-US" sz="1800">
              <a:solidFill>
                <a:srgbClr val="FFFFFF"/>
              </a:solidFill>
              <a:ea typeface="+mn-lt"/>
              <a:cs typeface="+mn-lt"/>
            </a:endParaRPr>
          </a:p>
          <a:p>
            <a:endParaRPr lang="en-US" sz="1500">
              <a:solidFill>
                <a:srgbClr val="FFFFFF"/>
              </a:solidFill>
              <a:ea typeface="+mn-lt"/>
              <a:cs typeface="+mn-lt"/>
            </a:endParaRPr>
          </a:p>
          <a:p>
            <a:endParaRPr lang="en-US" sz="1500">
              <a:solidFill>
                <a:srgbClr val="FFFFFF"/>
              </a:solidFill>
              <a:cs typeface="Calibri"/>
            </a:endParaRPr>
          </a:p>
        </p:txBody>
      </p:sp>
      <p:pic>
        <p:nvPicPr>
          <p:cNvPr id="5" name="Picture 5" descr="A close up of a garden&#10;&#10;Description automatically generated">
            <a:extLst>
              <a:ext uri="{FF2B5EF4-FFF2-40B4-BE49-F238E27FC236}">
                <a16:creationId xmlns:a16="http://schemas.microsoft.com/office/drawing/2014/main" id="{614DCFE5-075C-423A-94B7-85710AF50A43}"/>
              </a:ext>
            </a:extLst>
          </p:cNvPr>
          <p:cNvPicPr>
            <a:picLocks noChangeAspect="1"/>
          </p:cNvPicPr>
          <p:nvPr/>
        </p:nvPicPr>
        <p:blipFill rotWithShape="1">
          <a:blip r:embed="rId2"/>
          <a:srcRect l="12954" r="8393"/>
          <a:stretch/>
        </p:blipFill>
        <p:spPr>
          <a:xfrm>
            <a:off x="4075043" y="10"/>
            <a:ext cx="8111272" cy="6857990"/>
          </a:xfrm>
          <a:prstGeom prst="rect">
            <a:avLst/>
          </a:prstGeom>
        </p:spPr>
      </p:pic>
      <p:sp>
        <p:nvSpPr>
          <p:cNvPr id="14" name="Rectangle 13">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37920035-ACC4-4F9C-9BF8-E1D07C0A200F}"/>
              </a:ext>
            </a:extLst>
          </p:cNvPr>
          <p:cNvSpPr>
            <a:spLocks noGrp="1"/>
          </p:cNvSpPr>
          <p:nvPr>
            <p:ph type="sldNum" sz="quarter" idx="12"/>
          </p:nvPr>
        </p:nvSpPr>
        <p:spPr>
          <a:xfrm>
            <a:off x="11588389" y="6489667"/>
            <a:ext cx="602741" cy="365125"/>
          </a:xfrm>
        </p:spPr>
        <p:txBody>
          <a:bodyPr>
            <a:normAutofit/>
          </a:bodyPr>
          <a:lstStyle/>
          <a:p>
            <a:pPr>
              <a:spcAft>
                <a:spcPts val="600"/>
              </a:spcAft>
            </a:pPr>
            <a:r>
              <a:rPr lang="en-US" sz="1400"/>
              <a:t>21</a:t>
            </a:r>
          </a:p>
        </p:txBody>
      </p:sp>
      <p:sp>
        <p:nvSpPr>
          <p:cNvPr id="6" name="TextBox 5">
            <a:extLst>
              <a:ext uri="{FF2B5EF4-FFF2-40B4-BE49-F238E27FC236}">
                <a16:creationId xmlns:a16="http://schemas.microsoft.com/office/drawing/2014/main" id="{8CF7F99B-CC0D-4E9C-8A48-01E66951F632}"/>
              </a:ext>
            </a:extLst>
          </p:cNvPr>
          <p:cNvSpPr txBox="1"/>
          <p:nvPr/>
        </p:nvSpPr>
        <p:spPr>
          <a:xfrm>
            <a:off x="492578" y="2737805"/>
            <a:ext cx="4146656" cy="104644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a:solidFill>
                <a:schemeClr val="bg1"/>
              </a:solidFill>
              <a:ea typeface="+mn-lt"/>
              <a:cs typeface="+mn-lt"/>
            </a:endParaRPr>
          </a:p>
          <a:p>
            <a:pPr marL="486410" lvl="1" indent="-285750">
              <a:buClr>
                <a:schemeClr val="accent1"/>
              </a:buClr>
              <a:buFont typeface="Courier New" pitchFamily="34" charset="0"/>
              <a:buChar char="o"/>
            </a:pPr>
            <a:r>
              <a:rPr lang="en-US" sz="2000">
                <a:solidFill>
                  <a:schemeClr val="bg1"/>
                </a:solidFill>
                <a:ea typeface="+mn-lt"/>
                <a:cs typeface="+mn-lt"/>
              </a:rPr>
              <a:t>Better suited for the environment</a:t>
            </a:r>
          </a:p>
        </p:txBody>
      </p:sp>
      <p:sp>
        <p:nvSpPr>
          <p:cNvPr id="7" name="TextBox 6">
            <a:extLst>
              <a:ext uri="{FF2B5EF4-FFF2-40B4-BE49-F238E27FC236}">
                <a16:creationId xmlns:a16="http://schemas.microsoft.com/office/drawing/2014/main" id="{73AF8DFD-BF66-4706-9E09-59151F650C88}"/>
              </a:ext>
            </a:extLst>
          </p:cNvPr>
          <p:cNvSpPr txBox="1"/>
          <p:nvPr/>
        </p:nvSpPr>
        <p:spPr>
          <a:xfrm>
            <a:off x="492577" y="3671627"/>
            <a:ext cx="3578892" cy="104644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a:solidFill>
                <a:schemeClr val="bg1"/>
              </a:solidFill>
              <a:ea typeface="+mn-lt"/>
              <a:cs typeface="+mn-lt"/>
            </a:endParaRPr>
          </a:p>
          <a:p>
            <a:pPr marL="486410" lvl="1" indent="-285750">
              <a:buClr>
                <a:schemeClr val="accent1"/>
              </a:buClr>
              <a:buFont typeface="Courier New" pitchFamily="34" charset="0"/>
              <a:buChar char="o"/>
            </a:pPr>
            <a:r>
              <a:rPr lang="en-US" sz="2000">
                <a:solidFill>
                  <a:schemeClr val="bg1"/>
                </a:solidFill>
                <a:ea typeface="+mn-lt"/>
                <a:cs typeface="+mn-lt"/>
              </a:rPr>
              <a:t>Provides more ecological services</a:t>
            </a:r>
          </a:p>
        </p:txBody>
      </p:sp>
      <p:sp>
        <p:nvSpPr>
          <p:cNvPr id="8" name="TextBox 7">
            <a:extLst>
              <a:ext uri="{FF2B5EF4-FFF2-40B4-BE49-F238E27FC236}">
                <a16:creationId xmlns:a16="http://schemas.microsoft.com/office/drawing/2014/main" id="{A7BB5239-B753-4774-99BC-F4205A2207F6}"/>
              </a:ext>
            </a:extLst>
          </p:cNvPr>
          <p:cNvSpPr txBox="1"/>
          <p:nvPr/>
        </p:nvSpPr>
        <p:spPr>
          <a:xfrm>
            <a:off x="492577" y="4545687"/>
            <a:ext cx="4146656" cy="73866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a:solidFill>
                <a:schemeClr val="bg1"/>
              </a:solidFill>
              <a:ea typeface="+mn-lt"/>
              <a:cs typeface="+mn-lt"/>
            </a:endParaRPr>
          </a:p>
          <a:p>
            <a:pPr marL="486410" lvl="1" indent="-285750">
              <a:buClr>
                <a:schemeClr val="accent1"/>
              </a:buClr>
              <a:buFont typeface="Courier New" pitchFamily="34" charset="0"/>
              <a:buChar char="o"/>
            </a:pPr>
            <a:r>
              <a:rPr lang="en-US" sz="2000">
                <a:solidFill>
                  <a:schemeClr val="bg1"/>
                </a:solidFill>
                <a:ea typeface="+mn-lt"/>
                <a:cs typeface="+mn-lt"/>
              </a:rPr>
              <a:t>Economically competitive</a:t>
            </a:r>
          </a:p>
        </p:txBody>
      </p:sp>
      <p:sp>
        <p:nvSpPr>
          <p:cNvPr id="9" name="TextBox 8">
            <a:extLst>
              <a:ext uri="{FF2B5EF4-FFF2-40B4-BE49-F238E27FC236}">
                <a16:creationId xmlns:a16="http://schemas.microsoft.com/office/drawing/2014/main" id="{423B9102-E63F-462C-87D5-0B9517E65E43}"/>
              </a:ext>
            </a:extLst>
          </p:cNvPr>
          <p:cNvSpPr txBox="1"/>
          <p:nvPr/>
        </p:nvSpPr>
        <p:spPr>
          <a:xfrm>
            <a:off x="4251598" y="6493403"/>
            <a:ext cx="4721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bg1"/>
                </a:solidFill>
              </a:rPr>
              <a:t>[22]</a:t>
            </a:r>
            <a:endParaRPr lang="en-US" sz="1400">
              <a:solidFill>
                <a:schemeClr val="bg1"/>
              </a:solidFill>
              <a:cs typeface="Calibri"/>
            </a:endParaRPr>
          </a:p>
        </p:txBody>
      </p:sp>
    </p:spTree>
    <p:extLst>
      <p:ext uri="{BB962C8B-B14F-4D97-AF65-F5344CB8AC3E}">
        <p14:creationId xmlns:p14="http://schemas.microsoft.com/office/powerpoint/2010/main" val="134764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BC3B508-26E0-4A1A-B3F3-082528F4BF33}"/>
              </a:ext>
            </a:extLst>
          </p:cNvPr>
          <p:cNvSpPr>
            <a:spLocks noGrp="1"/>
          </p:cNvSpPr>
          <p:nvPr>
            <p:ph type="title"/>
          </p:nvPr>
        </p:nvSpPr>
        <p:spPr>
          <a:xfrm>
            <a:off x="492370" y="516835"/>
            <a:ext cx="3084844" cy="2103875"/>
          </a:xfrm>
        </p:spPr>
        <p:txBody>
          <a:bodyPr vert="horz" lIns="91440" tIns="45720" rIns="91440" bIns="45720" rtlCol="0" anchor="b">
            <a:normAutofit/>
          </a:bodyPr>
          <a:lstStyle/>
          <a:p>
            <a:r>
              <a:rPr lang="en-US" sz="3600">
                <a:solidFill>
                  <a:srgbClr val="FFFFFF"/>
                </a:solidFill>
              </a:rPr>
              <a:t>Intercropping</a:t>
            </a:r>
            <a:br>
              <a:rPr lang="en-US" sz="3600">
                <a:solidFill>
                  <a:srgbClr val="FFFFFF"/>
                </a:solidFill>
              </a:rPr>
            </a:br>
            <a:br>
              <a:rPr lang="en-US" sz="3600">
                <a:solidFill>
                  <a:srgbClr val="FFFFFF"/>
                </a:solidFill>
              </a:rPr>
            </a:br>
            <a:endParaRPr lang="en-US" sz="3600">
              <a:solidFill>
                <a:srgbClr val="FFFFFF"/>
              </a:solidFill>
            </a:endParaRPr>
          </a:p>
        </p:txBody>
      </p:sp>
      <p:sp>
        <p:nvSpPr>
          <p:cNvPr id="10" name="TextBox 9">
            <a:extLst>
              <a:ext uri="{FF2B5EF4-FFF2-40B4-BE49-F238E27FC236}">
                <a16:creationId xmlns:a16="http://schemas.microsoft.com/office/drawing/2014/main" id="{FC3DBE3E-6FC2-4407-AE1B-8D06D910B4BF}"/>
              </a:ext>
            </a:extLst>
          </p:cNvPr>
          <p:cNvSpPr txBox="1"/>
          <p:nvPr/>
        </p:nvSpPr>
        <p:spPr>
          <a:xfrm>
            <a:off x="606671" y="3435095"/>
            <a:ext cx="3084844" cy="3335519"/>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lIns="0" tIns="45720" rIns="0" bIns="45720" numCol="1" spcCol="0" rtlCol="0" fromWordArt="0" anchor="t" anchorCtr="0" forceAA="0" compatLnSpc="1">
            <a:prstTxWarp prst="textNoShape">
              <a:avLst/>
            </a:prstTxWarp>
            <a:normAutofit lnSpcReduction="10000"/>
          </a:bodyPr>
          <a:lstStyle/>
          <a:p>
            <a:pPr>
              <a:lnSpc>
                <a:spcPct val="90000"/>
              </a:lnSpc>
              <a:spcAft>
                <a:spcPts val="600"/>
              </a:spcAft>
              <a:buClr>
                <a:schemeClr val="accent1"/>
              </a:buClr>
              <a:buFont typeface="Calibri" panose="020F0502020204030204" pitchFamily="34" charset="0"/>
            </a:pPr>
            <a:endParaRPr lang="en-US" sz="1400">
              <a:solidFill>
                <a:srgbClr val="FFFFFF"/>
              </a:solidFill>
            </a:endParaRPr>
          </a:p>
          <a:p>
            <a:pPr marL="486410" lvl="1" indent="-285750">
              <a:lnSpc>
                <a:spcPct val="90000"/>
              </a:lnSpc>
              <a:spcAft>
                <a:spcPts val="600"/>
              </a:spcAft>
              <a:buClr>
                <a:schemeClr val="accent1"/>
              </a:buClr>
              <a:buFont typeface="Calibri" panose="020F0502020204030204" pitchFamily="34" charset="0"/>
              <a:buChar char="o"/>
            </a:pPr>
            <a:r>
              <a:rPr lang="en-US" sz="2000">
                <a:solidFill>
                  <a:schemeClr val="bg1"/>
                </a:solidFill>
                <a:ea typeface="+mn-lt"/>
                <a:cs typeface="+mn-lt"/>
              </a:rPr>
              <a:t>Commonly intercropped with teak</a:t>
            </a:r>
          </a:p>
          <a:p>
            <a:pPr marL="943610" lvl="2" indent="-285750">
              <a:lnSpc>
                <a:spcPct val="90000"/>
              </a:lnSpc>
              <a:spcAft>
                <a:spcPts val="600"/>
              </a:spcAft>
              <a:buClr>
                <a:schemeClr val="accent1"/>
              </a:buClr>
              <a:buFont typeface="Calibri" panose="020F0502020204030204" pitchFamily="34" charset="0"/>
              <a:buChar char="o"/>
            </a:pPr>
            <a:r>
              <a:rPr lang="en-US" sz="1400">
                <a:solidFill>
                  <a:srgbClr val="FFFFFF"/>
                </a:solidFill>
              </a:rPr>
              <a:t>Maize</a:t>
            </a:r>
            <a:endParaRPr lang="en-US" sz="1400">
              <a:solidFill>
                <a:srgbClr val="FFFFFF"/>
              </a:solidFill>
              <a:cs typeface="Calibri"/>
            </a:endParaRPr>
          </a:p>
          <a:p>
            <a:pPr marL="943610" lvl="2" indent="-285750">
              <a:lnSpc>
                <a:spcPct val="90000"/>
              </a:lnSpc>
              <a:spcAft>
                <a:spcPts val="600"/>
              </a:spcAft>
              <a:buClr>
                <a:schemeClr val="accent1"/>
              </a:buClr>
              <a:buFont typeface="Calibri" panose="020F0502020204030204" pitchFamily="34" charset="0"/>
              <a:buChar char="o"/>
            </a:pPr>
            <a:r>
              <a:rPr lang="en-US" sz="1400">
                <a:solidFill>
                  <a:srgbClr val="FFFFFF"/>
                </a:solidFill>
              </a:rPr>
              <a:t>Peanuts</a:t>
            </a:r>
            <a:endParaRPr lang="en-US" sz="1400">
              <a:solidFill>
                <a:srgbClr val="FFFFFF"/>
              </a:solidFill>
              <a:cs typeface="Calibri"/>
            </a:endParaRPr>
          </a:p>
          <a:p>
            <a:pPr marL="943610" lvl="2" indent="-285750">
              <a:lnSpc>
                <a:spcPct val="90000"/>
              </a:lnSpc>
              <a:spcAft>
                <a:spcPts val="600"/>
              </a:spcAft>
              <a:buClr>
                <a:schemeClr val="accent1"/>
              </a:buClr>
              <a:buFont typeface="Calibri" panose="020F0502020204030204" pitchFamily="34" charset="0"/>
              <a:buChar char="o"/>
            </a:pPr>
            <a:r>
              <a:rPr lang="en-US" sz="1400">
                <a:solidFill>
                  <a:srgbClr val="FFFFFF"/>
                </a:solidFill>
              </a:rPr>
              <a:t>Cassava</a:t>
            </a:r>
            <a:endParaRPr lang="en-US" sz="1400">
              <a:solidFill>
                <a:srgbClr val="FFFFFF"/>
              </a:solidFill>
              <a:cs typeface="Calibri"/>
            </a:endParaRPr>
          </a:p>
          <a:p>
            <a:pPr marL="943610" lvl="2" indent="-285750">
              <a:lnSpc>
                <a:spcPct val="90000"/>
              </a:lnSpc>
              <a:spcAft>
                <a:spcPts val="600"/>
              </a:spcAft>
              <a:buClr>
                <a:schemeClr val="accent1"/>
              </a:buClr>
              <a:buFont typeface="Calibri" panose="020F0502020204030204" pitchFamily="34" charset="0"/>
              <a:buChar char="o"/>
            </a:pPr>
            <a:r>
              <a:rPr lang="en-US" sz="1400" b="1">
                <a:solidFill>
                  <a:srgbClr val="FFFFFF"/>
                </a:solidFill>
              </a:rPr>
              <a:t>Papaya</a:t>
            </a:r>
            <a:endParaRPr lang="en-US" sz="1400" b="1">
              <a:solidFill>
                <a:srgbClr val="FFFFFF"/>
              </a:solidFill>
              <a:cs typeface="Calibri"/>
            </a:endParaRPr>
          </a:p>
          <a:p>
            <a:pPr marL="943610" lvl="2" indent="-285750">
              <a:lnSpc>
                <a:spcPct val="90000"/>
              </a:lnSpc>
              <a:spcAft>
                <a:spcPts val="600"/>
              </a:spcAft>
              <a:buClr>
                <a:schemeClr val="accent1"/>
              </a:buClr>
              <a:buFont typeface="Calibri" panose="020F0502020204030204" pitchFamily="34" charset="0"/>
              <a:buChar char="o"/>
            </a:pPr>
            <a:r>
              <a:rPr lang="en-US" sz="1400">
                <a:solidFill>
                  <a:srgbClr val="FFFFFF"/>
                </a:solidFill>
              </a:rPr>
              <a:t>Soybeans</a:t>
            </a:r>
          </a:p>
          <a:p>
            <a:pPr marL="943610" lvl="2" indent="-285750">
              <a:lnSpc>
                <a:spcPct val="90000"/>
              </a:lnSpc>
              <a:spcAft>
                <a:spcPts val="600"/>
              </a:spcAft>
              <a:buClr>
                <a:schemeClr val="accent1"/>
              </a:buClr>
              <a:buFont typeface="Calibri" panose="020F0502020204030204" pitchFamily="34" charset="0"/>
              <a:buChar char="o"/>
            </a:pPr>
            <a:r>
              <a:rPr lang="en-US" sz="1400">
                <a:solidFill>
                  <a:srgbClr val="FFFFFF"/>
                </a:solidFill>
              </a:rPr>
              <a:t>Other types of timber</a:t>
            </a:r>
          </a:p>
          <a:p>
            <a:pPr marL="943610" lvl="2" indent="-285750">
              <a:lnSpc>
                <a:spcPct val="90000"/>
              </a:lnSpc>
              <a:spcAft>
                <a:spcPts val="600"/>
              </a:spcAft>
              <a:buClr>
                <a:schemeClr val="accent1"/>
              </a:buClr>
              <a:buFont typeface="Calibri" panose="020F0502020204030204" pitchFamily="34" charset="0"/>
              <a:buChar char="o"/>
            </a:pPr>
            <a:r>
              <a:rPr lang="en-US" sz="1400">
                <a:solidFill>
                  <a:srgbClr val="FFFFFF"/>
                </a:solidFill>
              </a:rPr>
              <a:t>Long beans</a:t>
            </a:r>
          </a:p>
          <a:p>
            <a:pPr marL="943610" lvl="2" indent="-285750">
              <a:lnSpc>
                <a:spcPct val="90000"/>
              </a:lnSpc>
              <a:spcAft>
                <a:spcPts val="600"/>
              </a:spcAft>
              <a:buClr>
                <a:schemeClr val="accent1"/>
              </a:buClr>
              <a:buFont typeface="Calibri" panose="020F0502020204030204" pitchFamily="34" charset="0"/>
              <a:buChar char="o"/>
            </a:pPr>
            <a:r>
              <a:rPr lang="en-US" sz="1400">
                <a:solidFill>
                  <a:srgbClr val="FFFFFF"/>
                </a:solidFill>
              </a:rPr>
              <a:t>Bananas</a:t>
            </a:r>
          </a:p>
          <a:p>
            <a:pPr marL="943610" lvl="2" indent="-285750">
              <a:lnSpc>
                <a:spcPct val="90000"/>
              </a:lnSpc>
              <a:spcAft>
                <a:spcPts val="600"/>
              </a:spcAft>
              <a:buClr>
                <a:schemeClr val="accent1"/>
              </a:buClr>
              <a:buFont typeface="Calibri" panose="020F0502020204030204" pitchFamily="34" charset="0"/>
              <a:buChar char="o"/>
            </a:pPr>
            <a:r>
              <a:rPr lang="en-US" sz="1400" b="1">
                <a:solidFill>
                  <a:srgbClr val="FFFFFF"/>
                </a:solidFill>
              </a:rPr>
              <a:t>Ginger</a:t>
            </a:r>
            <a:endParaRPr lang="en-US" sz="1400" b="1">
              <a:solidFill>
                <a:srgbClr val="FFFFFF"/>
              </a:solidFill>
              <a:cs typeface="Calibri"/>
            </a:endParaRPr>
          </a:p>
          <a:p>
            <a:pPr marL="943610" lvl="2" indent="-285750">
              <a:lnSpc>
                <a:spcPct val="90000"/>
              </a:lnSpc>
              <a:spcAft>
                <a:spcPts val="600"/>
              </a:spcAft>
              <a:buClr>
                <a:schemeClr val="accent1"/>
              </a:buClr>
              <a:buFont typeface="Calibri" panose="020F0502020204030204" pitchFamily="34" charset="0"/>
              <a:buChar char="o"/>
            </a:pPr>
            <a:endParaRPr lang="en-US" sz="1400">
              <a:solidFill>
                <a:srgbClr val="FFFFFF"/>
              </a:solidFill>
            </a:endParaRPr>
          </a:p>
        </p:txBody>
      </p:sp>
      <p:pic>
        <p:nvPicPr>
          <p:cNvPr id="3" name="Picture 10" descr="A close up of a tree&#10;&#10;Description automatically generated">
            <a:extLst>
              <a:ext uri="{FF2B5EF4-FFF2-40B4-BE49-F238E27FC236}">
                <a16:creationId xmlns:a16="http://schemas.microsoft.com/office/drawing/2014/main" id="{82E88FE2-E86D-4F5E-B333-5DA89E22AD54}"/>
              </a:ext>
            </a:extLst>
          </p:cNvPr>
          <p:cNvPicPr>
            <a:picLocks noChangeAspect="1"/>
          </p:cNvPicPr>
          <p:nvPr/>
        </p:nvPicPr>
        <p:blipFill rotWithShape="1">
          <a:blip r:embed="rId2"/>
          <a:srcRect l="2454" r="8840"/>
          <a:stretch/>
        </p:blipFill>
        <p:spPr>
          <a:xfrm>
            <a:off x="4075043" y="10"/>
            <a:ext cx="8111272" cy="6857990"/>
          </a:xfrm>
          <a:prstGeom prst="rect">
            <a:avLst/>
          </a:prstGeom>
        </p:spPr>
      </p:pic>
      <p:sp>
        <p:nvSpPr>
          <p:cNvPr id="29" name="Rectangle 28">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DC0308DD-4A1B-4A56-97E5-308975189D8E}"/>
              </a:ext>
            </a:extLst>
          </p:cNvPr>
          <p:cNvSpPr>
            <a:spLocks noGrp="1"/>
          </p:cNvSpPr>
          <p:nvPr>
            <p:ph type="sldNum" sz="quarter" idx="12"/>
          </p:nvPr>
        </p:nvSpPr>
        <p:spPr>
          <a:xfrm>
            <a:off x="11531668" y="6459785"/>
            <a:ext cx="602741" cy="365125"/>
          </a:xfrm>
        </p:spPr>
        <p:txBody>
          <a:bodyPr vert="horz" lIns="91440" tIns="45720" rIns="91440" bIns="45720" rtlCol="0" anchor="ctr">
            <a:normAutofit/>
          </a:bodyPr>
          <a:lstStyle/>
          <a:p>
            <a:pPr>
              <a:spcAft>
                <a:spcPts val="600"/>
              </a:spcAft>
            </a:pPr>
            <a:r>
              <a:rPr lang="en-US"/>
              <a:t>22</a:t>
            </a:r>
          </a:p>
        </p:txBody>
      </p:sp>
      <p:sp>
        <p:nvSpPr>
          <p:cNvPr id="6" name="TextBox 5">
            <a:extLst>
              <a:ext uri="{FF2B5EF4-FFF2-40B4-BE49-F238E27FC236}">
                <a16:creationId xmlns:a16="http://schemas.microsoft.com/office/drawing/2014/main" id="{2FB2E55C-5E9C-46E8-9A79-7AE1B8C33B29}"/>
              </a:ext>
            </a:extLst>
          </p:cNvPr>
          <p:cNvSpPr txBox="1"/>
          <p:nvPr/>
        </p:nvSpPr>
        <p:spPr>
          <a:xfrm>
            <a:off x="492577" y="1430451"/>
            <a:ext cx="4146656" cy="81560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endParaRPr lang="en-US" sz="2200">
              <a:solidFill>
                <a:schemeClr val="bg1"/>
              </a:solidFill>
              <a:ea typeface="+mn-lt"/>
              <a:cs typeface="+mn-lt"/>
            </a:endParaRPr>
          </a:p>
          <a:p>
            <a:pPr marL="486410" lvl="1" indent="-285750">
              <a:spcAft>
                <a:spcPts val="600"/>
              </a:spcAft>
              <a:buClr>
                <a:schemeClr val="accent1"/>
              </a:buClr>
              <a:buFont typeface="Courier New" pitchFamily="34" charset="0"/>
              <a:buChar char="o"/>
            </a:pPr>
            <a:r>
              <a:rPr lang="en-US" sz="2000">
                <a:solidFill>
                  <a:schemeClr val="bg1"/>
                </a:solidFill>
                <a:ea typeface="+mn-lt"/>
                <a:cs typeface="+mn-lt"/>
              </a:rPr>
              <a:t>Rejuvenates soil</a:t>
            </a:r>
          </a:p>
        </p:txBody>
      </p:sp>
      <p:sp>
        <p:nvSpPr>
          <p:cNvPr id="7" name="TextBox 6">
            <a:extLst>
              <a:ext uri="{FF2B5EF4-FFF2-40B4-BE49-F238E27FC236}">
                <a16:creationId xmlns:a16="http://schemas.microsoft.com/office/drawing/2014/main" id="{AFF30FEE-79E0-489A-A639-28137DE61934}"/>
              </a:ext>
            </a:extLst>
          </p:cNvPr>
          <p:cNvSpPr txBox="1"/>
          <p:nvPr/>
        </p:nvSpPr>
        <p:spPr>
          <a:xfrm>
            <a:off x="495565" y="1993734"/>
            <a:ext cx="4146656" cy="81560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endParaRPr lang="en-US" sz="2200">
              <a:solidFill>
                <a:schemeClr val="bg1"/>
              </a:solidFill>
              <a:ea typeface="+mn-lt"/>
              <a:cs typeface="+mn-lt"/>
            </a:endParaRPr>
          </a:p>
          <a:p>
            <a:pPr marL="486410" lvl="1" indent="-285750">
              <a:spcAft>
                <a:spcPts val="600"/>
              </a:spcAft>
              <a:buClr>
                <a:schemeClr val="accent1"/>
              </a:buClr>
              <a:buFont typeface="Courier New" pitchFamily="34" charset="0"/>
              <a:buChar char="o"/>
            </a:pPr>
            <a:r>
              <a:rPr lang="en-US" sz="2000">
                <a:solidFill>
                  <a:schemeClr val="bg1"/>
                </a:solidFill>
                <a:ea typeface="+mn-lt"/>
                <a:cs typeface="+mn-lt"/>
              </a:rPr>
              <a:t>Fosters biodiversity</a:t>
            </a:r>
          </a:p>
        </p:txBody>
      </p:sp>
      <p:sp>
        <p:nvSpPr>
          <p:cNvPr id="8" name="TextBox 7">
            <a:extLst>
              <a:ext uri="{FF2B5EF4-FFF2-40B4-BE49-F238E27FC236}">
                <a16:creationId xmlns:a16="http://schemas.microsoft.com/office/drawing/2014/main" id="{F3F1290E-BCE3-44B6-95F0-773A9BE9B4C2}"/>
              </a:ext>
            </a:extLst>
          </p:cNvPr>
          <p:cNvSpPr txBox="1"/>
          <p:nvPr/>
        </p:nvSpPr>
        <p:spPr>
          <a:xfrm>
            <a:off x="495565" y="2621263"/>
            <a:ext cx="4146656" cy="81560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endParaRPr lang="en-US" sz="2200">
              <a:solidFill>
                <a:schemeClr val="bg1"/>
              </a:solidFill>
              <a:ea typeface="+mn-lt"/>
              <a:cs typeface="+mn-lt"/>
            </a:endParaRPr>
          </a:p>
          <a:p>
            <a:pPr marL="486410" lvl="1" indent="-285750">
              <a:spcAft>
                <a:spcPts val="600"/>
              </a:spcAft>
              <a:buClr>
                <a:schemeClr val="accent1"/>
              </a:buClr>
              <a:buFont typeface="Courier New" pitchFamily="34" charset="0"/>
              <a:buChar char="o"/>
            </a:pPr>
            <a:r>
              <a:rPr lang="en-US" sz="2000">
                <a:solidFill>
                  <a:schemeClr val="bg1"/>
                </a:solidFill>
                <a:ea typeface="+mn-lt"/>
                <a:cs typeface="+mn-lt"/>
              </a:rPr>
              <a:t>Provides additional income</a:t>
            </a:r>
          </a:p>
        </p:txBody>
      </p:sp>
      <p:sp>
        <p:nvSpPr>
          <p:cNvPr id="9" name="TextBox 8">
            <a:extLst>
              <a:ext uri="{FF2B5EF4-FFF2-40B4-BE49-F238E27FC236}">
                <a16:creationId xmlns:a16="http://schemas.microsoft.com/office/drawing/2014/main" id="{8016574C-62ED-43C8-96E5-8D39053B5269}"/>
              </a:ext>
            </a:extLst>
          </p:cNvPr>
          <p:cNvSpPr txBox="1"/>
          <p:nvPr/>
        </p:nvSpPr>
        <p:spPr>
          <a:xfrm>
            <a:off x="4242191" y="6493403"/>
            <a:ext cx="47214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Aft>
                <a:spcPts val="600"/>
              </a:spcAft>
            </a:pPr>
            <a:r>
              <a:rPr lang="en-US" sz="1200">
                <a:solidFill>
                  <a:schemeClr val="bg1"/>
                </a:solidFill>
              </a:rPr>
              <a:t>[23]</a:t>
            </a:r>
            <a:endParaRPr lang="en-US" sz="1200">
              <a:solidFill>
                <a:schemeClr val="bg1"/>
              </a:solidFill>
              <a:cs typeface="Calibri"/>
            </a:endParaRPr>
          </a:p>
        </p:txBody>
      </p:sp>
    </p:spTree>
    <p:extLst>
      <p:ext uri="{BB962C8B-B14F-4D97-AF65-F5344CB8AC3E}">
        <p14:creationId xmlns:p14="http://schemas.microsoft.com/office/powerpoint/2010/main" val="131357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F292A74-1596-4D75-B05C-6236D42E50EC}"/>
              </a:ext>
            </a:extLst>
          </p:cNvPr>
          <p:cNvSpPr>
            <a:spLocks noGrp="1"/>
          </p:cNvSpPr>
          <p:nvPr>
            <p:ph type="title"/>
          </p:nvPr>
        </p:nvSpPr>
        <p:spPr>
          <a:xfrm>
            <a:off x="492370" y="516835"/>
            <a:ext cx="3084844" cy="2103875"/>
          </a:xfrm>
        </p:spPr>
        <p:txBody>
          <a:bodyPr>
            <a:normAutofit/>
          </a:bodyPr>
          <a:lstStyle/>
          <a:p>
            <a:pPr algn="ctr"/>
            <a:r>
              <a:rPr lang="en-US" sz="3600">
                <a:solidFill>
                  <a:srgbClr val="FFFFFF"/>
                </a:solidFill>
                <a:cs typeface="Calibri Light"/>
              </a:rPr>
              <a:t>Cattle ranching</a:t>
            </a:r>
            <a:br>
              <a:rPr lang="en-US" sz="3600">
                <a:solidFill>
                  <a:srgbClr val="FFFFFF"/>
                </a:solidFill>
                <a:cs typeface="Calibri Light"/>
              </a:rPr>
            </a:br>
            <a:br>
              <a:rPr lang="en-US" sz="3600">
                <a:cs typeface="Calibri Light"/>
              </a:rPr>
            </a:br>
            <a:r>
              <a:rPr lang="en-US" sz="3600">
                <a:solidFill>
                  <a:srgbClr val="FFFFFF"/>
                </a:solidFill>
                <a:cs typeface="Calibri Light"/>
              </a:rPr>
              <a:t> </a:t>
            </a:r>
            <a:endParaRPr lang="en-US"/>
          </a:p>
        </p:txBody>
      </p:sp>
      <p:pic>
        <p:nvPicPr>
          <p:cNvPr id="5" name="Picture 5" descr="A herd of sheep walking across a grass covered field&#10;&#10;Description automatically generated">
            <a:extLst>
              <a:ext uri="{FF2B5EF4-FFF2-40B4-BE49-F238E27FC236}">
                <a16:creationId xmlns:a16="http://schemas.microsoft.com/office/drawing/2014/main" id="{BBF0D0FD-978C-4A05-902F-F3A78DE45134}"/>
              </a:ext>
            </a:extLst>
          </p:cNvPr>
          <p:cNvPicPr>
            <a:picLocks noChangeAspect="1"/>
          </p:cNvPicPr>
          <p:nvPr/>
        </p:nvPicPr>
        <p:blipFill rotWithShape="1">
          <a:blip r:embed="rId2"/>
          <a:srcRect l="4402" r="6892"/>
          <a:stretch/>
        </p:blipFill>
        <p:spPr>
          <a:xfrm>
            <a:off x="4075043" y="10"/>
            <a:ext cx="8111272" cy="6857990"/>
          </a:xfrm>
          <a:prstGeom prst="rect">
            <a:avLst/>
          </a:prstGeom>
        </p:spPr>
      </p:pic>
      <p:sp>
        <p:nvSpPr>
          <p:cNvPr id="14" name="Rectangle 13">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6E71EB99-8E2A-46A1-BF21-C51DF24051AC}"/>
              </a:ext>
            </a:extLst>
          </p:cNvPr>
          <p:cNvSpPr>
            <a:spLocks noGrp="1"/>
          </p:cNvSpPr>
          <p:nvPr>
            <p:ph type="sldNum" sz="quarter" idx="12"/>
          </p:nvPr>
        </p:nvSpPr>
        <p:spPr>
          <a:xfrm>
            <a:off x="11580919" y="6489667"/>
            <a:ext cx="602741" cy="365125"/>
          </a:xfrm>
        </p:spPr>
        <p:txBody>
          <a:bodyPr>
            <a:normAutofit/>
          </a:bodyPr>
          <a:lstStyle/>
          <a:p>
            <a:pPr>
              <a:spcAft>
                <a:spcPts val="600"/>
              </a:spcAft>
            </a:pPr>
            <a:r>
              <a:rPr lang="en-US" sz="1400"/>
              <a:t>23</a:t>
            </a:r>
            <a:endParaRPr lang="en-US" sz="1100">
              <a:cs typeface="Calibri" panose="020F0502020204030204"/>
            </a:endParaRPr>
          </a:p>
        </p:txBody>
      </p:sp>
      <p:sp>
        <p:nvSpPr>
          <p:cNvPr id="6" name="TextBox 5">
            <a:extLst>
              <a:ext uri="{FF2B5EF4-FFF2-40B4-BE49-F238E27FC236}">
                <a16:creationId xmlns:a16="http://schemas.microsoft.com/office/drawing/2014/main" id="{C4257195-523B-4C4F-9677-29A8C2A8D06F}"/>
              </a:ext>
            </a:extLst>
          </p:cNvPr>
          <p:cNvSpPr txBox="1"/>
          <p:nvPr/>
        </p:nvSpPr>
        <p:spPr>
          <a:xfrm>
            <a:off x="492577" y="1714334"/>
            <a:ext cx="4146656" cy="73866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a:solidFill>
                <a:schemeClr val="bg1"/>
              </a:solidFill>
              <a:ea typeface="+mn-lt"/>
              <a:cs typeface="+mn-lt"/>
            </a:endParaRPr>
          </a:p>
          <a:p>
            <a:pPr marL="486410" lvl="1" indent="-285750">
              <a:buClr>
                <a:schemeClr val="accent1"/>
              </a:buClr>
              <a:buFont typeface="Courier New" pitchFamily="34" charset="0"/>
              <a:buChar char="o"/>
            </a:pPr>
            <a:r>
              <a:rPr lang="en-US" sz="2000">
                <a:solidFill>
                  <a:schemeClr val="bg1"/>
                </a:solidFill>
                <a:ea typeface="+mn-lt"/>
                <a:cs typeface="+mn-lt"/>
              </a:rPr>
              <a:t>Harmful to environment</a:t>
            </a:r>
          </a:p>
        </p:txBody>
      </p:sp>
      <p:sp>
        <p:nvSpPr>
          <p:cNvPr id="7" name="TextBox 6">
            <a:extLst>
              <a:ext uri="{FF2B5EF4-FFF2-40B4-BE49-F238E27FC236}">
                <a16:creationId xmlns:a16="http://schemas.microsoft.com/office/drawing/2014/main" id="{B2766EC2-C5FB-4D0A-98F7-A7327A45242F}"/>
              </a:ext>
            </a:extLst>
          </p:cNvPr>
          <p:cNvSpPr txBox="1"/>
          <p:nvPr/>
        </p:nvSpPr>
        <p:spPr>
          <a:xfrm>
            <a:off x="492577" y="2625746"/>
            <a:ext cx="4146656" cy="104644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a:solidFill>
                <a:schemeClr val="bg1"/>
              </a:solidFill>
              <a:ea typeface="+mn-lt"/>
              <a:cs typeface="+mn-lt"/>
            </a:endParaRPr>
          </a:p>
          <a:p>
            <a:pPr marL="486410" lvl="1" indent="-285750">
              <a:buClr>
                <a:schemeClr val="accent1"/>
              </a:buClr>
              <a:buFont typeface="Courier New" pitchFamily="34" charset="0"/>
              <a:buChar char="o"/>
            </a:pPr>
            <a:r>
              <a:rPr lang="en-US" sz="2000">
                <a:solidFill>
                  <a:schemeClr val="bg1"/>
                </a:solidFill>
                <a:ea typeface="+mn-lt"/>
                <a:cs typeface="+mn-lt"/>
              </a:rPr>
              <a:t>Climate change threatens productivity</a:t>
            </a:r>
          </a:p>
        </p:txBody>
      </p:sp>
      <p:sp>
        <p:nvSpPr>
          <p:cNvPr id="8" name="TextBox 7">
            <a:extLst>
              <a:ext uri="{FF2B5EF4-FFF2-40B4-BE49-F238E27FC236}">
                <a16:creationId xmlns:a16="http://schemas.microsoft.com/office/drawing/2014/main" id="{FD0EDB33-CC31-4CF3-B8AD-03E5B2B24D05}"/>
              </a:ext>
            </a:extLst>
          </p:cNvPr>
          <p:cNvSpPr txBox="1"/>
          <p:nvPr/>
        </p:nvSpPr>
        <p:spPr>
          <a:xfrm>
            <a:off x="496451" y="5036808"/>
            <a:ext cx="3563951" cy="104644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a:solidFill>
                <a:schemeClr val="bg1"/>
              </a:solidFill>
              <a:ea typeface="+mn-lt"/>
              <a:cs typeface="+mn-lt"/>
            </a:endParaRPr>
          </a:p>
          <a:p>
            <a:pPr marL="486410" lvl="1" indent="-285750">
              <a:buClr>
                <a:schemeClr val="accent1"/>
              </a:buClr>
              <a:buFont typeface="Courier New" pitchFamily="34" charset="0"/>
              <a:buChar char="o"/>
            </a:pPr>
            <a:r>
              <a:rPr lang="en-US" sz="2000">
                <a:solidFill>
                  <a:schemeClr val="bg1"/>
                </a:solidFill>
                <a:ea typeface="+mn-lt"/>
                <a:cs typeface="+mn-lt"/>
              </a:rPr>
              <a:t>Economically competitive with teak</a:t>
            </a:r>
          </a:p>
        </p:txBody>
      </p:sp>
      <p:sp>
        <p:nvSpPr>
          <p:cNvPr id="16" name="TextBox 15">
            <a:extLst>
              <a:ext uri="{FF2B5EF4-FFF2-40B4-BE49-F238E27FC236}">
                <a16:creationId xmlns:a16="http://schemas.microsoft.com/office/drawing/2014/main" id="{D4FE5255-69E9-4B2C-9820-2715F8E87168}"/>
              </a:ext>
            </a:extLst>
          </p:cNvPr>
          <p:cNvSpPr txBox="1"/>
          <p:nvPr/>
        </p:nvSpPr>
        <p:spPr>
          <a:xfrm>
            <a:off x="492300" y="3831553"/>
            <a:ext cx="3541538" cy="104644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a:solidFill>
                <a:schemeClr val="bg1"/>
              </a:solidFill>
              <a:ea typeface="+mn-lt"/>
              <a:cs typeface="+mn-lt"/>
            </a:endParaRPr>
          </a:p>
          <a:p>
            <a:pPr marL="486410" lvl="1" indent="-285750">
              <a:buClr>
                <a:schemeClr val="accent1"/>
              </a:buClr>
              <a:buFont typeface="Courier New" pitchFamily="34" charset="0"/>
              <a:buChar char="o"/>
            </a:pPr>
            <a:r>
              <a:rPr lang="en-US" sz="2000">
                <a:solidFill>
                  <a:schemeClr val="bg1"/>
                </a:solidFill>
                <a:ea typeface="+mn-lt"/>
                <a:cs typeface="+mn-lt"/>
              </a:rPr>
              <a:t>Less risky and seen as a "bank account" </a:t>
            </a:r>
          </a:p>
        </p:txBody>
      </p:sp>
      <p:sp>
        <p:nvSpPr>
          <p:cNvPr id="9" name="TextBox 8">
            <a:extLst>
              <a:ext uri="{FF2B5EF4-FFF2-40B4-BE49-F238E27FC236}">
                <a16:creationId xmlns:a16="http://schemas.microsoft.com/office/drawing/2014/main" id="{53378347-F1E2-46FD-9DE6-D1AEA61320C9}"/>
              </a:ext>
            </a:extLst>
          </p:cNvPr>
          <p:cNvSpPr txBox="1"/>
          <p:nvPr/>
        </p:nvSpPr>
        <p:spPr>
          <a:xfrm>
            <a:off x="4251598" y="6493403"/>
            <a:ext cx="47214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bg1"/>
                </a:solidFill>
              </a:rPr>
              <a:t>[24]</a:t>
            </a:r>
            <a:endParaRPr lang="en-US" sz="1200">
              <a:solidFill>
                <a:schemeClr val="bg1"/>
              </a:solidFill>
              <a:cs typeface="Calibri"/>
            </a:endParaRPr>
          </a:p>
        </p:txBody>
      </p:sp>
    </p:spTree>
    <p:extLst>
      <p:ext uri="{BB962C8B-B14F-4D97-AF65-F5344CB8AC3E}">
        <p14:creationId xmlns:p14="http://schemas.microsoft.com/office/powerpoint/2010/main" val="14180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 name="Rectangle 11">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744486D-9343-425E-8F38-096998DCD4C6}"/>
              </a:ext>
            </a:extLst>
          </p:cNvPr>
          <p:cNvSpPr>
            <a:spLocks noGrp="1"/>
          </p:cNvSpPr>
          <p:nvPr>
            <p:ph type="title"/>
          </p:nvPr>
        </p:nvSpPr>
        <p:spPr>
          <a:xfrm>
            <a:off x="492370" y="516835"/>
            <a:ext cx="3084844" cy="2103875"/>
          </a:xfrm>
        </p:spPr>
        <p:txBody>
          <a:bodyPr>
            <a:normAutofit/>
          </a:bodyPr>
          <a:lstStyle/>
          <a:p>
            <a:r>
              <a:rPr lang="en-US" sz="4000">
                <a:solidFill>
                  <a:srgbClr val="FFFFFF"/>
                </a:solidFill>
                <a:cs typeface="Calibri Light"/>
              </a:rPr>
              <a:t>Agroforestry</a:t>
            </a:r>
            <a:br>
              <a:rPr lang="en-US" sz="4000">
                <a:solidFill>
                  <a:srgbClr val="FFFFFF"/>
                </a:solidFill>
                <a:cs typeface="Calibri Light"/>
              </a:rPr>
            </a:br>
            <a:endParaRPr lang="en-US" sz="4000">
              <a:cs typeface="Calibri Light"/>
            </a:endParaRPr>
          </a:p>
        </p:txBody>
      </p:sp>
      <p:sp>
        <p:nvSpPr>
          <p:cNvPr id="3" name="Content Placeholder 2">
            <a:extLst>
              <a:ext uri="{FF2B5EF4-FFF2-40B4-BE49-F238E27FC236}">
                <a16:creationId xmlns:a16="http://schemas.microsoft.com/office/drawing/2014/main" id="{1251CD48-4936-4C7F-8407-41F5BEDA8120}"/>
              </a:ext>
            </a:extLst>
          </p:cNvPr>
          <p:cNvSpPr>
            <a:spLocks noGrp="1"/>
          </p:cNvSpPr>
          <p:nvPr>
            <p:ph idx="1"/>
          </p:nvPr>
        </p:nvSpPr>
        <p:spPr>
          <a:xfrm>
            <a:off x="492371" y="2638859"/>
            <a:ext cx="3084844" cy="4127401"/>
          </a:xfrm>
        </p:spPr>
        <p:txBody>
          <a:bodyPr vert="horz" lIns="0" tIns="45720" rIns="0" bIns="45720" rtlCol="0" anchor="t">
            <a:normAutofit/>
          </a:bodyPr>
          <a:lstStyle/>
          <a:p>
            <a:r>
              <a:rPr lang="en-US" sz="2400">
                <a:solidFill>
                  <a:srgbClr val="FFFFFF"/>
                </a:solidFill>
                <a:cs typeface="Calibri"/>
              </a:rPr>
              <a:t>Agroforestry</a:t>
            </a:r>
          </a:p>
          <a:p>
            <a:pPr marL="383540" lvl="1"/>
            <a:endParaRPr lang="en-US">
              <a:solidFill>
                <a:srgbClr val="FFFFFF"/>
              </a:solidFill>
              <a:cs typeface="Calibri"/>
            </a:endParaRPr>
          </a:p>
          <a:p>
            <a:pPr marL="383540" lvl="1"/>
            <a:endParaRPr lang="en-US">
              <a:solidFill>
                <a:srgbClr val="FFFFFF"/>
              </a:solidFill>
              <a:cs typeface="Calibri"/>
            </a:endParaRPr>
          </a:p>
          <a:p>
            <a:endParaRPr lang="en-US" sz="2400">
              <a:solidFill>
                <a:srgbClr val="FFFFFF"/>
              </a:solidFill>
              <a:cs typeface="Calibri"/>
            </a:endParaRPr>
          </a:p>
          <a:p>
            <a:r>
              <a:rPr lang="en-US" sz="2400">
                <a:solidFill>
                  <a:srgbClr val="FFFFFF"/>
                </a:solidFill>
                <a:cs typeface="Calibri"/>
              </a:rPr>
              <a:t>Silvopastoral Systems</a:t>
            </a:r>
            <a:endParaRPr lang="en-US"/>
          </a:p>
          <a:p>
            <a:endParaRPr lang="en-US" sz="2400">
              <a:solidFill>
                <a:srgbClr val="FFFFFF"/>
              </a:solidFill>
              <a:cs typeface="Calibri"/>
            </a:endParaRPr>
          </a:p>
          <a:p>
            <a:pPr marL="383540" lvl="1"/>
            <a:endParaRPr lang="en-US" sz="1800">
              <a:solidFill>
                <a:srgbClr val="FFFFFF"/>
              </a:solidFill>
              <a:cs typeface="Calibri"/>
            </a:endParaRPr>
          </a:p>
          <a:p>
            <a:pPr marL="383540" lvl="1"/>
            <a:endParaRPr lang="en-US">
              <a:solidFill>
                <a:srgbClr val="FFFFFF"/>
              </a:solidFill>
              <a:ea typeface="+mn-lt"/>
              <a:cs typeface="+mn-lt"/>
            </a:endParaRPr>
          </a:p>
          <a:p>
            <a:pPr marL="383540" lvl="1"/>
            <a:endParaRPr lang="en-US" sz="1800">
              <a:solidFill>
                <a:srgbClr val="FFFFFF"/>
              </a:solidFill>
              <a:ea typeface="+mn-lt"/>
              <a:cs typeface="+mn-lt"/>
            </a:endParaRPr>
          </a:p>
          <a:p>
            <a:pPr marL="383540" lvl="1"/>
            <a:endParaRPr lang="en-US" sz="1800">
              <a:solidFill>
                <a:srgbClr val="FFFFFF"/>
              </a:solidFill>
              <a:ea typeface="+mn-lt"/>
              <a:cs typeface="+mn-lt"/>
            </a:endParaRPr>
          </a:p>
          <a:p>
            <a:pPr marL="200660" lvl="1" indent="0">
              <a:buNone/>
            </a:pPr>
            <a:endParaRPr lang="en-US" sz="1800">
              <a:solidFill>
                <a:srgbClr val="FFFFFF"/>
              </a:solidFill>
              <a:ea typeface="+mn-lt"/>
              <a:cs typeface="+mn-lt"/>
            </a:endParaRPr>
          </a:p>
        </p:txBody>
      </p:sp>
      <p:pic>
        <p:nvPicPr>
          <p:cNvPr id="5" name="Picture 5" descr="A herd of cattle standing on top of a lush green field&#10;&#10;Description automatically generated">
            <a:extLst>
              <a:ext uri="{FF2B5EF4-FFF2-40B4-BE49-F238E27FC236}">
                <a16:creationId xmlns:a16="http://schemas.microsoft.com/office/drawing/2014/main" id="{A5518355-EAC2-4A9E-AE6D-875D2BB79761}"/>
              </a:ext>
            </a:extLst>
          </p:cNvPr>
          <p:cNvPicPr>
            <a:picLocks noChangeAspect="1"/>
          </p:cNvPicPr>
          <p:nvPr/>
        </p:nvPicPr>
        <p:blipFill rotWithShape="1">
          <a:blip r:embed="rId2"/>
          <a:srcRect l="11732" r="9318" b="-1"/>
          <a:stretch/>
        </p:blipFill>
        <p:spPr>
          <a:xfrm>
            <a:off x="4075043" y="10"/>
            <a:ext cx="8111272" cy="6857990"/>
          </a:xfrm>
          <a:prstGeom prst="rect">
            <a:avLst/>
          </a:prstGeom>
        </p:spPr>
      </p:pic>
      <p:sp>
        <p:nvSpPr>
          <p:cNvPr id="9" name="Rectangle 13">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5EA1A2D7-63B5-41CF-AE3A-D174D3520959}"/>
              </a:ext>
            </a:extLst>
          </p:cNvPr>
          <p:cNvSpPr>
            <a:spLocks noGrp="1"/>
          </p:cNvSpPr>
          <p:nvPr>
            <p:ph type="sldNum" sz="quarter" idx="12"/>
          </p:nvPr>
        </p:nvSpPr>
        <p:spPr>
          <a:xfrm>
            <a:off x="11588389" y="6489667"/>
            <a:ext cx="602741" cy="365125"/>
          </a:xfrm>
        </p:spPr>
        <p:txBody>
          <a:bodyPr>
            <a:normAutofit/>
          </a:bodyPr>
          <a:lstStyle/>
          <a:p>
            <a:pPr>
              <a:spcAft>
                <a:spcPts val="600"/>
              </a:spcAft>
            </a:pPr>
            <a:r>
              <a:rPr lang="en-US" sz="1400"/>
              <a:t>24</a:t>
            </a:r>
          </a:p>
        </p:txBody>
      </p:sp>
      <p:sp>
        <p:nvSpPr>
          <p:cNvPr id="6" name="TextBox 5">
            <a:extLst>
              <a:ext uri="{FF2B5EF4-FFF2-40B4-BE49-F238E27FC236}">
                <a16:creationId xmlns:a16="http://schemas.microsoft.com/office/drawing/2014/main" id="{DF9C6D5E-101F-48CB-8532-735900F537DE}"/>
              </a:ext>
            </a:extLst>
          </p:cNvPr>
          <p:cNvSpPr txBox="1"/>
          <p:nvPr/>
        </p:nvSpPr>
        <p:spPr>
          <a:xfrm>
            <a:off x="492577" y="2902157"/>
            <a:ext cx="4146656" cy="104644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a:solidFill>
                <a:schemeClr val="bg1"/>
              </a:solidFill>
              <a:ea typeface="+mn-lt"/>
              <a:cs typeface="+mn-lt"/>
            </a:endParaRPr>
          </a:p>
          <a:p>
            <a:pPr marL="486410" lvl="1" indent="-285750">
              <a:buClr>
                <a:schemeClr val="accent1"/>
              </a:buClr>
              <a:buFont typeface="Courier New" pitchFamily="34" charset="0"/>
              <a:buChar char="o"/>
            </a:pPr>
            <a:r>
              <a:rPr lang="en-US" sz="2000">
                <a:solidFill>
                  <a:schemeClr val="bg1"/>
                </a:solidFill>
                <a:ea typeface="+mn-lt"/>
                <a:cs typeface="+mn-lt"/>
              </a:rPr>
              <a:t>Combines forestry and agriculture</a:t>
            </a:r>
          </a:p>
        </p:txBody>
      </p:sp>
      <p:sp>
        <p:nvSpPr>
          <p:cNvPr id="12" name="TextBox 11">
            <a:extLst>
              <a:ext uri="{FF2B5EF4-FFF2-40B4-BE49-F238E27FC236}">
                <a16:creationId xmlns:a16="http://schemas.microsoft.com/office/drawing/2014/main" id="{A3B8D9F2-BC73-43CA-B280-103A4C556DAA}"/>
              </a:ext>
            </a:extLst>
          </p:cNvPr>
          <p:cNvSpPr txBox="1"/>
          <p:nvPr/>
        </p:nvSpPr>
        <p:spPr>
          <a:xfrm>
            <a:off x="492577" y="4605451"/>
            <a:ext cx="3534068" cy="166199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a:solidFill>
                <a:schemeClr val="bg1"/>
              </a:solidFill>
              <a:ea typeface="+mn-lt"/>
              <a:cs typeface="+mn-lt"/>
            </a:endParaRPr>
          </a:p>
          <a:p>
            <a:pPr marL="486410" lvl="1" indent="-285750">
              <a:buClr>
                <a:schemeClr val="accent1"/>
              </a:buClr>
              <a:buFont typeface="Courier New" pitchFamily="34" charset="0"/>
              <a:buChar char="o"/>
            </a:pPr>
            <a:r>
              <a:rPr lang="en-US" sz="2000">
                <a:solidFill>
                  <a:schemeClr val="bg1"/>
                </a:solidFill>
                <a:ea typeface="+mn-lt"/>
                <a:cs typeface="+mn-lt"/>
              </a:rPr>
              <a:t>Subset of agroforestry</a:t>
            </a:r>
          </a:p>
          <a:p>
            <a:pPr marL="486410" lvl="1" indent="-285750">
              <a:buClr>
                <a:schemeClr val="accent1"/>
              </a:buClr>
              <a:buFont typeface="Courier New" pitchFamily="34" charset="0"/>
              <a:buChar char="o"/>
            </a:pPr>
            <a:r>
              <a:rPr lang="en-US" sz="2000">
                <a:solidFill>
                  <a:schemeClr val="bg1"/>
                </a:solidFill>
                <a:ea typeface="+mn-lt"/>
                <a:cs typeface="+mn-lt"/>
              </a:rPr>
              <a:t>Symbiotic relationship between plant life, cattle's food, and cattle</a:t>
            </a:r>
          </a:p>
        </p:txBody>
      </p:sp>
      <p:sp>
        <p:nvSpPr>
          <p:cNvPr id="10" name="TextBox 9">
            <a:extLst>
              <a:ext uri="{FF2B5EF4-FFF2-40B4-BE49-F238E27FC236}">
                <a16:creationId xmlns:a16="http://schemas.microsoft.com/office/drawing/2014/main" id="{582EFF7E-F62B-4A49-A6CA-FAC0EDB8D32C}"/>
              </a:ext>
            </a:extLst>
          </p:cNvPr>
          <p:cNvSpPr txBox="1"/>
          <p:nvPr/>
        </p:nvSpPr>
        <p:spPr>
          <a:xfrm>
            <a:off x="4166931" y="6502810"/>
            <a:ext cx="47214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t>[25]</a:t>
            </a:r>
            <a:endParaRPr lang="en-US" sz="1200">
              <a:cs typeface="Calibri"/>
            </a:endParaRPr>
          </a:p>
        </p:txBody>
      </p:sp>
    </p:spTree>
    <p:extLst>
      <p:ext uri="{BB962C8B-B14F-4D97-AF65-F5344CB8AC3E}">
        <p14:creationId xmlns:p14="http://schemas.microsoft.com/office/powerpoint/2010/main" val="193665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1B9886-523A-4D10-B092-ED1793F901D8}"/>
              </a:ext>
            </a:extLst>
          </p:cNvPr>
          <p:cNvSpPr>
            <a:spLocks noGrp="1"/>
          </p:cNvSpPr>
          <p:nvPr>
            <p:ph type="sldNum" sz="quarter" idx="12"/>
          </p:nvPr>
        </p:nvSpPr>
        <p:spPr>
          <a:xfrm>
            <a:off x="10879105" y="6489667"/>
            <a:ext cx="1312025" cy="365125"/>
          </a:xfrm>
        </p:spPr>
        <p:txBody>
          <a:bodyPr/>
          <a:lstStyle/>
          <a:p>
            <a:r>
              <a:rPr lang="en-US" sz="1400"/>
              <a:t>25</a:t>
            </a:r>
          </a:p>
        </p:txBody>
      </p:sp>
      <p:sp>
        <p:nvSpPr>
          <p:cNvPr id="166" name="TextBox 165">
            <a:extLst>
              <a:ext uri="{FF2B5EF4-FFF2-40B4-BE49-F238E27FC236}">
                <a16:creationId xmlns:a16="http://schemas.microsoft.com/office/drawing/2014/main" id="{92255A05-F44E-4377-BE70-2A4B6D9B5973}"/>
              </a:ext>
            </a:extLst>
          </p:cNvPr>
          <p:cNvSpPr txBox="1"/>
          <p:nvPr/>
        </p:nvSpPr>
        <p:spPr>
          <a:xfrm>
            <a:off x="615577" y="2520577"/>
            <a:ext cx="1140908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Bookman Old Style"/>
                <a:ea typeface="+mn-lt"/>
                <a:cs typeface="+mn-lt"/>
              </a:rPr>
              <a:t>"Now we're kind of in a time where the world is awash with plantation teak and </a:t>
            </a:r>
            <a:r>
              <a:rPr lang="en-US" sz="2800" b="1">
                <a:solidFill>
                  <a:srgbClr val="FF0000"/>
                </a:solidFill>
                <a:latin typeface="Bookman Old Style"/>
                <a:ea typeface="+mn-lt"/>
                <a:cs typeface="+mn-lt"/>
              </a:rPr>
              <a:t>the market is maybe oversupplied</a:t>
            </a:r>
            <a:r>
              <a:rPr lang="en-US" sz="2800" b="1">
                <a:latin typeface="Bookman Old Style"/>
                <a:ea typeface="+mn-lt"/>
                <a:cs typeface="+mn-lt"/>
              </a:rPr>
              <a:t>, which then </a:t>
            </a:r>
            <a:r>
              <a:rPr lang="en-US" sz="2800" b="1">
                <a:solidFill>
                  <a:srgbClr val="FF0000"/>
                </a:solidFill>
                <a:latin typeface="Bookman Old Style"/>
                <a:ea typeface="+mn-lt"/>
                <a:cs typeface="+mn-lt"/>
              </a:rPr>
              <a:t>suppresses prices</a:t>
            </a:r>
            <a:r>
              <a:rPr lang="en-US" sz="2800" b="1">
                <a:latin typeface="Bookman Old Style"/>
                <a:ea typeface="+mn-lt"/>
                <a:cs typeface="+mn-lt"/>
              </a:rPr>
              <a:t>... I would tap the breaks on further teak development right now..."</a:t>
            </a:r>
            <a:endParaRPr lang="en-US" sz="2800" b="1">
              <a:latin typeface="Bookman Old Style"/>
              <a:cs typeface="Calibri"/>
            </a:endParaRPr>
          </a:p>
        </p:txBody>
      </p:sp>
      <p:sp>
        <p:nvSpPr>
          <p:cNvPr id="167" name="TextBox 166">
            <a:extLst>
              <a:ext uri="{FF2B5EF4-FFF2-40B4-BE49-F238E27FC236}">
                <a16:creationId xmlns:a16="http://schemas.microsoft.com/office/drawing/2014/main" id="{0F510A5E-2E9A-44A9-8DAA-57CA2DFF1DC6}"/>
              </a:ext>
            </a:extLst>
          </p:cNvPr>
          <p:cNvSpPr txBox="1"/>
          <p:nvPr/>
        </p:nvSpPr>
        <p:spPr>
          <a:xfrm>
            <a:off x="5210922" y="4553511"/>
            <a:ext cx="22202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Bookman Old Style"/>
              </a:rPr>
              <a:t>-Dr. Alex Finkral</a:t>
            </a:r>
            <a:endParaRPr lang="en-US">
              <a:latin typeface="Bookman Old Style"/>
              <a:cs typeface="Calibri"/>
            </a:endParaRPr>
          </a:p>
        </p:txBody>
      </p:sp>
    </p:spTree>
    <p:extLst>
      <p:ext uri="{BB962C8B-B14F-4D97-AF65-F5344CB8AC3E}">
        <p14:creationId xmlns:p14="http://schemas.microsoft.com/office/powerpoint/2010/main" val="1511018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B4AB4-97B6-4EB4-A49B-2D0431097C87}"/>
              </a:ext>
            </a:extLst>
          </p:cNvPr>
          <p:cNvSpPr>
            <a:spLocks noGrp="1"/>
          </p:cNvSpPr>
          <p:nvPr>
            <p:ph type="title"/>
          </p:nvPr>
        </p:nvSpPr>
        <p:spPr/>
        <p:txBody>
          <a:bodyPr/>
          <a:lstStyle/>
          <a:p>
            <a:r>
              <a:rPr lang="en-US">
                <a:ea typeface="+mj-lt"/>
                <a:cs typeface="+mj-lt"/>
              </a:rPr>
              <a:t>Conclusion and Recommendations</a:t>
            </a:r>
            <a:endParaRPr lang="en-US"/>
          </a:p>
        </p:txBody>
      </p:sp>
      <p:sp>
        <p:nvSpPr>
          <p:cNvPr id="3" name="Content Placeholder 2">
            <a:extLst>
              <a:ext uri="{FF2B5EF4-FFF2-40B4-BE49-F238E27FC236}">
                <a16:creationId xmlns:a16="http://schemas.microsoft.com/office/drawing/2014/main" id="{EFC32971-E237-4DFA-BF08-FE1EB524FFA7}"/>
              </a:ext>
            </a:extLst>
          </p:cNvPr>
          <p:cNvSpPr>
            <a:spLocks noGrp="1"/>
          </p:cNvSpPr>
          <p:nvPr>
            <p:ph idx="1"/>
          </p:nvPr>
        </p:nvSpPr>
        <p:spPr/>
        <p:txBody>
          <a:bodyPr vert="horz" lIns="0" tIns="45720" rIns="0" bIns="45720" rtlCol="0" anchor="t">
            <a:normAutofit/>
          </a:bodyPr>
          <a:lstStyle/>
          <a:p>
            <a:endParaRPr lang="en-US">
              <a:cs typeface="Calibri"/>
            </a:endParaRPr>
          </a:p>
          <a:p>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68740E17-5518-4E6D-8F2C-32DA76AF91BB}"/>
              </a:ext>
            </a:extLst>
          </p:cNvPr>
          <p:cNvSpPr>
            <a:spLocks noGrp="1"/>
          </p:cNvSpPr>
          <p:nvPr>
            <p:ph type="sldNum" sz="quarter" idx="12"/>
          </p:nvPr>
        </p:nvSpPr>
        <p:spPr>
          <a:xfrm>
            <a:off x="10879105" y="6489667"/>
            <a:ext cx="1312025" cy="365125"/>
          </a:xfrm>
        </p:spPr>
        <p:txBody>
          <a:bodyPr/>
          <a:lstStyle/>
          <a:p>
            <a:r>
              <a:rPr lang="en-US" sz="1400"/>
              <a:t>26</a:t>
            </a:r>
            <a:endParaRPr lang="en-US"/>
          </a:p>
        </p:txBody>
      </p:sp>
      <p:graphicFrame>
        <p:nvGraphicFramePr>
          <p:cNvPr id="5" name="Diagram 5">
            <a:extLst>
              <a:ext uri="{FF2B5EF4-FFF2-40B4-BE49-F238E27FC236}">
                <a16:creationId xmlns:a16="http://schemas.microsoft.com/office/drawing/2014/main" id="{4F7AC4ED-3790-42B5-A2DD-FD43D57E2453}"/>
              </a:ext>
            </a:extLst>
          </p:cNvPr>
          <p:cNvGraphicFramePr/>
          <p:nvPr>
            <p:extLst>
              <p:ext uri="{D42A27DB-BD31-4B8C-83A1-F6EECF244321}">
                <p14:modId xmlns:p14="http://schemas.microsoft.com/office/powerpoint/2010/main" val="3113901381"/>
              </p:ext>
            </p:extLst>
          </p:nvPr>
        </p:nvGraphicFramePr>
        <p:xfrm>
          <a:off x="939454" y="2028173"/>
          <a:ext cx="10302656"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95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829DAF1F-9232-4BF9-8C06-5092E8167F3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0B25879-2466-464E-8454-5E54A12A2EA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4624A25F-0632-40D3-88E8-734FF578F5E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368B2A5-4CAD-467A-B57E-7367F37D5CA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F8A0B825-451C-4388-9663-44FDCE3CFEA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CDFC178B-8175-44BA-A820-32C507D5EA5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C54FF-4360-4E24-837A-338C27D821BF}"/>
              </a:ext>
            </a:extLst>
          </p:cNvPr>
          <p:cNvSpPr>
            <a:spLocks noGrp="1"/>
          </p:cNvSpPr>
          <p:nvPr>
            <p:ph type="title"/>
          </p:nvPr>
        </p:nvSpPr>
        <p:spPr/>
        <p:txBody>
          <a:bodyPr/>
          <a:lstStyle/>
          <a:p>
            <a:r>
              <a:rPr lang="en-US">
                <a:cs typeface="Calibri Light"/>
              </a:rPr>
              <a:t>Going Forward</a:t>
            </a:r>
            <a:endParaRPr lang="en-US"/>
          </a:p>
        </p:txBody>
      </p:sp>
      <p:sp>
        <p:nvSpPr>
          <p:cNvPr id="4" name="Slide Number Placeholder 3">
            <a:extLst>
              <a:ext uri="{FF2B5EF4-FFF2-40B4-BE49-F238E27FC236}">
                <a16:creationId xmlns:a16="http://schemas.microsoft.com/office/drawing/2014/main" id="{F325AC2B-4017-402C-B11B-583F2DD10307}"/>
              </a:ext>
            </a:extLst>
          </p:cNvPr>
          <p:cNvSpPr>
            <a:spLocks noGrp="1"/>
          </p:cNvSpPr>
          <p:nvPr>
            <p:ph type="sldNum" sz="quarter" idx="12"/>
          </p:nvPr>
        </p:nvSpPr>
        <p:spPr>
          <a:xfrm>
            <a:off x="10879105" y="6489667"/>
            <a:ext cx="1312025" cy="365125"/>
          </a:xfrm>
        </p:spPr>
        <p:txBody>
          <a:bodyPr/>
          <a:lstStyle/>
          <a:p>
            <a:r>
              <a:rPr lang="en-US" sz="1400"/>
              <a:t>27</a:t>
            </a:r>
            <a:endParaRPr lang="en-US"/>
          </a:p>
        </p:txBody>
      </p:sp>
      <p:sp>
        <p:nvSpPr>
          <p:cNvPr id="5" name="TextBox 4">
            <a:extLst>
              <a:ext uri="{FF2B5EF4-FFF2-40B4-BE49-F238E27FC236}">
                <a16:creationId xmlns:a16="http://schemas.microsoft.com/office/drawing/2014/main" id="{9D204FA0-2657-4E04-A8E8-EC444DBEEBA5}"/>
              </a:ext>
            </a:extLst>
          </p:cNvPr>
          <p:cNvSpPr txBox="1"/>
          <p:nvPr/>
        </p:nvSpPr>
        <p:spPr>
          <a:xfrm>
            <a:off x="1138517" y="3925048"/>
            <a:ext cx="67773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sz="2400">
                <a:ea typeface="+mn-lt"/>
                <a:cs typeface="+mn-lt"/>
              </a:rPr>
              <a:t>Investment in Central American teak plantations</a:t>
            </a:r>
            <a:endParaRPr lang="en-US" sz="2400">
              <a:cs typeface="Calibri" panose="020F0502020204030204"/>
            </a:endParaRPr>
          </a:p>
        </p:txBody>
      </p:sp>
      <p:sp>
        <p:nvSpPr>
          <p:cNvPr id="6" name="TextBox 5">
            <a:extLst>
              <a:ext uri="{FF2B5EF4-FFF2-40B4-BE49-F238E27FC236}">
                <a16:creationId xmlns:a16="http://schemas.microsoft.com/office/drawing/2014/main" id="{EB5EE85F-0902-435F-826D-E8C9FB1639D3}"/>
              </a:ext>
            </a:extLst>
          </p:cNvPr>
          <p:cNvSpPr txBox="1"/>
          <p:nvPr/>
        </p:nvSpPr>
        <p:spPr>
          <a:xfrm>
            <a:off x="1138517" y="4769223"/>
            <a:ext cx="80174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sz="2400">
                <a:ea typeface="+mn-lt"/>
                <a:cs typeface="+mn-lt"/>
              </a:rPr>
              <a:t>Cattle ranchers implementing more sustainable methods </a:t>
            </a:r>
            <a:endParaRPr lang="en-US" sz="2400">
              <a:cs typeface="Calibri" panose="020F0502020204030204"/>
            </a:endParaRPr>
          </a:p>
        </p:txBody>
      </p:sp>
      <p:sp>
        <p:nvSpPr>
          <p:cNvPr id="11" name="TextBox 10">
            <a:extLst>
              <a:ext uri="{FF2B5EF4-FFF2-40B4-BE49-F238E27FC236}">
                <a16:creationId xmlns:a16="http://schemas.microsoft.com/office/drawing/2014/main" id="{BD03B697-64D7-48A2-9D66-8D678979D9E9}"/>
              </a:ext>
            </a:extLst>
          </p:cNvPr>
          <p:cNvSpPr txBox="1"/>
          <p:nvPr/>
        </p:nvSpPr>
        <p:spPr>
          <a:xfrm>
            <a:off x="1138517" y="5613400"/>
            <a:ext cx="95190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sz="2400">
                <a:ea typeface="+mn-lt"/>
                <a:cs typeface="+mn-lt"/>
              </a:rPr>
              <a:t>Smallholder and subsistence farms and intercropping with teak</a:t>
            </a:r>
            <a:endParaRPr lang="en-US" sz="2400">
              <a:cs typeface="Calibri"/>
            </a:endParaRPr>
          </a:p>
        </p:txBody>
      </p:sp>
      <p:pic>
        <p:nvPicPr>
          <p:cNvPr id="13" name="Picture 4" descr="A pile of wood&#10;&#10;Description automatically generated">
            <a:extLst>
              <a:ext uri="{FF2B5EF4-FFF2-40B4-BE49-F238E27FC236}">
                <a16:creationId xmlns:a16="http://schemas.microsoft.com/office/drawing/2014/main" id="{36D60D66-065B-469E-A054-FDDE7A84ACD7}"/>
              </a:ext>
            </a:extLst>
          </p:cNvPr>
          <p:cNvPicPr>
            <a:picLocks noChangeAspect="1"/>
          </p:cNvPicPr>
          <p:nvPr/>
        </p:nvPicPr>
        <p:blipFill>
          <a:blip r:embed="rId3"/>
          <a:stretch>
            <a:fillRect/>
          </a:stretch>
        </p:blipFill>
        <p:spPr>
          <a:xfrm>
            <a:off x="3977342" y="1811305"/>
            <a:ext cx="3639670" cy="1948008"/>
          </a:xfrm>
          <a:prstGeom prst="rect">
            <a:avLst/>
          </a:prstGeom>
        </p:spPr>
      </p:pic>
      <p:sp>
        <p:nvSpPr>
          <p:cNvPr id="12" name="TextBox 11">
            <a:extLst>
              <a:ext uri="{FF2B5EF4-FFF2-40B4-BE49-F238E27FC236}">
                <a16:creationId xmlns:a16="http://schemas.microsoft.com/office/drawing/2014/main" id="{22E2CC2B-53F6-48BE-B521-D41E0EA981C3}"/>
              </a:ext>
            </a:extLst>
          </p:cNvPr>
          <p:cNvSpPr txBox="1"/>
          <p:nvPr/>
        </p:nvSpPr>
        <p:spPr>
          <a:xfrm>
            <a:off x="7119968" y="3387164"/>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[26]</a:t>
            </a:r>
            <a:endParaRPr lang="en-US">
              <a:solidFill>
                <a:schemeClr val="bg1"/>
              </a:solidFill>
              <a:cs typeface="Calibri"/>
            </a:endParaRPr>
          </a:p>
        </p:txBody>
      </p:sp>
    </p:spTree>
    <p:extLst>
      <p:ext uri="{BB962C8B-B14F-4D97-AF65-F5344CB8AC3E}">
        <p14:creationId xmlns:p14="http://schemas.microsoft.com/office/powerpoint/2010/main" val="86808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E68DB-FD60-4430-9AB9-CB3CDD0FABDA}"/>
              </a:ext>
            </a:extLst>
          </p:cNvPr>
          <p:cNvSpPr>
            <a:spLocks noGrp="1"/>
          </p:cNvSpPr>
          <p:nvPr>
            <p:ph type="title"/>
          </p:nvPr>
        </p:nvSpPr>
        <p:spPr/>
        <p:txBody>
          <a:bodyPr/>
          <a:lstStyle/>
          <a:p>
            <a:r>
              <a:rPr lang="en-US">
                <a:solidFill>
                  <a:schemeClr val="tx1"/>
                </a:solidFill>
                <a:cs typeface="Calibri Light"/>
              </a:rPr>
              <a:t>Acknowledgments </a:t>
            </a:r>
          </a:p>
        </p:txBody>
      </p:sp>
      <p:sp>
        <p:nvSpPr>
          <p:cNvPr id="4" name="Slide Number Placeholder 3">
            <a:extLst>
              <a:ext uri="{FF2B5EF4-FFF2-40B4-BE49-F238E27FC236}">
                <a16:creationId xmlns:a16="http://schemas.microsoft.com/office/drawing/2014/main" id="{6CE903A7-45BD-4C75-9419-9877D4174FF5}"/>
              </a:ext>
            </a:extLst>
          </p:cNvPr>
          <p:cNvSpPr>
            <a:spLocks noGrp="1"/>
          </p:cNvSpPr>
          <p:nvPr>
            <p:ph type="sldNum" sz="quarter" idx="12"/>
          </p:nvPr>
        </p:nvSpPr>
        <p:spPr>
          <a:xfrm>
            <a:off x="10879105" y="6489667"/>
            <a:ext cx="1312025" cy="365125"/>
          </a:xfrm>
        </p:spPr>
        <p:txBody>
          <a:bodyPr/>
          <a:lstStyle/>
          <a:p>
            <a:r>
              <a:rPr lang="en-US" sz="1400"/>
              <a:t>28</a:t>
            </a:r>
          </a:p>
        </p:txBody>
      </p:sp>
      <p:sp>
        <p:nvSpPr>
          <p:cNvPr id="7" name="Content Placeholder 6">
            <a:extLst>
              <a:ext uri="{FF2B5EF4-FFF2-40B4-BE49-F238E27FC236}">
                <a16:creationId xmlns:a16="http://schemas.microsoft.com/office/drawing/2014/main" id="{53E9D876-F91F-465C-8E76-EC52293D692A}"/>
              </a:ext>
            </a:extLst>
          </p:cNvPr>
          <p:cNvSpPr>
            <a:spLocks noGrp="1"/>
          </p:cNvSpPr>
          <p:nvPr>
            <p:ph idx="1"/>
          </p:nvPr>
        </p:nvSpPr>
        <p:spPr/>
        <p:txBody>
          <a:bodyPr vert="horz" lIns="0" tIns="45720" rIns="0" bIns="45720" rtlCol="0" anchor="t">
            <a:normAutofit/>
          </a:bodyPr>
          <a:lstStyle/>
          <a:p>
            <a:pPr marL="0" indent="0">
              <a:lnSpc>
                <a:spcPct val="100000"/>
              </a:lnSpc>
              <a:spcBef>
                <a:spcPts val="0"/>
              </a:spcBef>
              <a:spcAft>
                <a:spcPts val="0"/>
              </a:spcAft>
              <a:buNone/>
            </a:pPr>
            <a:endParaRPr lang="en-US">
              <a:ea typeface="+mn-lt"/>
              <a:cs typeface="+mn-lt"/>
            </a:endParaRPr>
          </a:p>
          <a:p>
            <a:pPr>
              <a:lnSpc>
                <a:spcPct val="100000"/>
              </a:lnSpc>
              <a:spcBef>
                <a:spcPts val="0"/>
              </a:spcBef>
              <a:spcAft>
                <a:spcPts val="0"/>
              </a:spcAft>
              <a:buFont typeface="Calibri"/>
              <a:buChar char="•"/>
            </a:pPr>
            <a:endParaRPr lang="en-US">
              <a:cs typeface="Calibri"/>
            </a:endParaRPr>
          </a:p>
        </p:txBody>
      </p:sp>
      <p:graphicFrame>
        <p:nvGraphicFramePr>
          <p:cNvPr id="8" name="Diagram 8">
            <a:extLst>
              <a:ext uri="{FF2B5EF4-FFF2-40B4-BE49-F238E27FC236}">
                <a16:creationId xmlns:a16="http://schemas.microsoft.com/office/drawing/2014/main" id="{6C76D42E-F85C-4A8E-AC2D-5EEB80F1FD4A}"/>
              </a:ext>
            </a:extLst>
          </p:cNvPr>
          <p:cNvGraphicFramePr/>
          <p:nvPr>
            <p:extLst>
              <p:ext uri="{D42A27DB-BD31-4B8C-83A1-F6EECF244321}">
                <p14:modId xmlns:p14="http://schemas.microsoft.com/office/powerpoint/2010/main" val="2358179424"/>
              </p:ext>
            </p:extLst>
          </p:nvPr>
        </p:nvGraphicFramePr>
        <p:xfrm>
          <a:off x="960329" y="2163873"/>
          <a:ext cx="10396602" cy="4106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8335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87237-A0CA-4885-93E3-35FC7122CE9C}"/>
              </a:ext>
            </a:extLst>
          </p:cNvPr>
          <p:cNvSpPr>
            <a:spLocks noGrp="1"/>
          </p:cNvSpPr>
          <p:nvPr>
            <p:ph type="title"/>
          </p:nvPr>
        </p:nvSpPr>
        <p:spPr/>
        <p:txBody>
          <a:bodyPr/>
          <a:lstStyle/>
          <a:p>
            <a:r>
              <a:rPr lang="en-US">
                <a:cs typeface="Calibri Light"/>
              </a:rPr>
              <a:t>References</a:t>
            </a:r>
          </a:p>
        </p:txBody>
      </p:sp>
      <p:sp>
        <p:nvSpPr>
          <p:cNvPr id="3" name="Content Placeholder 2">
            <a:extLst>
              <a:ext uri="{FF2B5EF4-FFF2-40B4-BE49-F238E27FC236}">
                <a16:creationId xmlns:a16="http://schemas.microsoft.com/office/drawing/2014/main" id="{93C6883E-CCAB-44E3-A9C0-4DBDD77AA561}"/>
              </a:ext>
            </a:extLst>
          </p:cNvPr>
          <p:cNvSpPr>
            <a:spLocks noGrp="1"/>
          </p:cNvSpPr>
          <p:nvPr>
            <p:ph sz="half" idx="1"/>
          </p:nvPr>
        </p:nvSpPr>
        <p:spPr>
          <a:xfrm>
            <a:off x="1047717" y="1845734"/>
            <a:ext cx="4937760" cy="4601692"/>
          </a:xfrm>
        </p:spPr>
        <p:txBody>
          <a:bodyPr vert="horz" lIns="0" tIns="45720" rIns="0" bIns="45720" rtlCol="0" anchor="t">
            <a:noAutofit/>
          </a:bodyPr>
          <a:lstStyle/>
          <a:p>
            <a:pPr marL="457200" indent="-457200">
              <a:buAutoNum type="arabicPeriod"/>
            </a:pPr>
            <a:r>
              <a:rPr lang="en-US" sz="900">
                <a:solidFill>
                  <a:schemeClr val="accent2"/>
                </a:solidFill>
                <a:ea typeface="+mn-lt"/>
                <a:cs typeface="+mn-lt"/>
                <a:hlinkClick r:id="rId2">
                  <a:extLst>
                    <a:ext uri="{A12FA001-AC4F-418D-AE19-62706E023703}">
                      <ahyp:hlinkClr xmlns:ahyp="http://schemas.microsoft.com/office/drawing/2018/hyperlinkcolor" val="tx"/>
                    </a:ext>
                  </a:extLst>
                </a:hlinkClick>
              </a:rPr>
              <a:t>https://www.asyousow.org/our-work/energy/climate-change</a:t>
            </a:r>
            <a:endParaRPr lang="en-US" sz="900">
              <a:solidFill>
                <a:schemeClr val="accent2"/>
              </a:solidFill>
              <a:ea typeface="+mn-lt"/>
              <a:cs typeface="+mn-lt"/>
            </a:endParaRPr>
          </a:p>
          <a:p>
            <a:pPr marL="457200" indent="-457200">
              <a:buAutoNum type="arabicPeriod"/>
            </a:pPr>
            <a:r>
              <a:rPr lang="en-US" sz="900">
                <a:solidFill>
                  <a:schemeClr val="accent2"/>
                </a:solidFill>
                <a:ea typeface="+mn-lt"/>
                <a:cs typeface="+mn-lt"/>
                <a:hlinkClick r:id="rId3">
                  <a:extLst>
                    <a:ext uri="{A12FA001-AC4F-418D-AE19-62706E023703}">
                      <ahyp:hlinkClr xmlns:ahyp="http://schemas.microsoft.com/office/drawing/2018/hyperlinkcolor" val="tx"/>
                    </a:ext>
                  </a:extLst>
                </a:hlinkClick>
              </a:rPr>
              <a:t>https://rmi.ucdavis.edu/events/savor-food-shortages-pandemic</a:t>
            </a:r>
            <a:endParaRPr lang="en-US" sz="900">
              <a:solidFill>
                <a:schemeClr val="accent2"/>
              </a:solidFill>
              <a:ea typeface="+mn-lt"/>
              <a:cs typeface="+mn-lt"/>
            </a:endParaRPr>
          </a:p>
          <a:p>
            <a:pPr marL="457200" indent="-457200">
              <a:buAutoNum type="arabicPeriod"/>
            </a:pPr>
            <a:r>
              <a:rPr lang="en-US" sz="900">
                <a:solidFill>
                  <a:schemeClr val="accent2"/>
                </a:solidFill>
                <a:ea typeface="+mn-lt"/>
                <a:cs typeface="+mn-lt"/>
                <a:hlinkClick r:id="rId4">
                  <a:extLst>
                    <a:ext uri="{A12FA001-AC4F-418D-AE19-62706E023703}">
                      <ahyp:hlinkClr xmlns:ahyp="http://schemas.microsoft.com/office/drawing/2018/hyperlinkcolor" val="tx"/>
                    </a:ext>
                  </a:extLst>
                </a:hlinkClick>
              </a:rPr>
              <a:t>https://www.panamateakforestry.com/</a:t>
            </a:r>
            <a:endParaRPr lang="en-US" sz="900">
              <a:solidFill>
                <a:schemeClr val="accent2"/>
              </a:solidFill>
              <a:ea typeface="+mn-lt"/>
              <a:cs typeface="+mn-lt"/>
            </a:endParaRPr>
          </a:p>
          <a:p>
            <a:pPr marL="457200" indent="-457200">
              <a:buAutoNum type="arabicPeriod"/>
            </a:pPr>
            <a:r>
              <a:rPr lang="en-US" sz="900">
                <a:ea typeface="+mn-lt"/>
                <a:cs typeface="+mn-lt"/>
                <a:hlinkClick r:id="rId5"/>
              </a:rPr>
              <a:t>https://community.snapwire.co/photo/detail/5ad30631f5d7bc4c8509f7dd</a:t>
            </a:r>
          </a:p>
          <a:p>
            <a:pPr marL="457200" indent="-457200">
              <a:buAutoNum type="arabicPeriod"/>
            </a:pPr>
            <a:r>
              <a:rPr lang="en-US" sz="900">
                <a:solidFill>
                  <a:schemeClr val="accent2"/>
                </a:solidFill>
                <a:ea typeface="+mn-lt"/>
                <a:cs typeface="+mn-lt"/>
                <a:hlinkClick r:id="rId6">
                  <a:extLst>
                    <a:ext uri="{A12FA001-AC4F-418D-AE19-62706E023703}">
                      <ahyp:hlinkClr xmlns:ahyp="http://schemas.microsoft.com/office/drawing/2018/hyperlinkcolor" val="tx"/>
                    </a:ext>
                  </a:extLst>
                </a:hlinkClick>
              </a:rPr>
              <a:t>http://www.fao.org/3/a-an537e.pdf</a:t>
            </a:r>
            <a:r>
              <a:rPr lang="en-US" sz="900">
                <a:solidFill>
                  <a:schemeClr val="accent2"/>
                </a:solidFill>
                <a:ea typeface="+mn-lt"/>
                <a:cs typeface="+mn-lt"/>
              </a:rPr>
              <a:t>  </a:t>
            </a:r>
          </a:p>
          <a:p>
            <a:pPr marL="457200" indent="-457200">
              <a:buAutoNum type="arabicPeriod"/>
            </a:pPr>
            <a:r>
              <a:rPr lang="en-US" sz="900">
                <a:solidFill>
                  <a:schemeClr val="accent2"/>
                </a:solidFill>
                <a:ea typeface="+mn-lt"/>
                <a:cs typeface="+mn-lt"/>
                <a:hlinkClick r:id="rId7">
                  <a:extLst>
                    <a:ext uri="{A12FA001-AC4F-418D-AE19-62706E023703}">
                      <ahyp:hlinkClr xmlns:ahyp="http://schemas.microsoft.com/office/drawing/2018/hyperlinkcolor" val="tx"/>
                    </a:ext>
                  </a:extLst>
                </a:hlinkClick>
              </a:rPr>
              <a:t>https://www.revistayuam.com/volumen-2/numero-3/notas-de-divulgacion-cientifica/the-central-american-dry-corridor-a-consensus-statement-and-its-background/</a:t>
            </a:r>
            <a:r>
              <a:rPr lang="en-US" sz="900">
                <a:solidFill>
                  <a:schemeClr val="accent2"/>
                </a:solidFill>
                <a:ea typeface="+mn-lt"/>
                <a:cs typeface="+mn-lt"/>
              </a:rPr>
              <a:t> </a:t>
            </a:r>
          </a:p>
          <a:p>
            <a:pPr marL="457200" indent="-457200">
              <a:buAutoNum type="arabicPeriod"/>
            </a:pPr>
            <a:r>
              <a:rPr lang="en-US" sz="900">
                <a:solidFill>
                  <a:schemeClr val="accent2"/>
                </a:solidFill>
                <a:ea typeface="+mn-lt"/>
                <a:cs typeface="+mn-lt"/>
                <a:hlinkClick r:id="rId8">
                  <a:extLst>
                    <a:ext uri="{A12FA001-AC4F-418D-AE19-62706E023703}">
                      <ahyp:hlinkClr xmlns:ahyp="http://schemas.microsoft.com/office/drawing/2018/hyperlinkcolor" val="tx"/>
                    </a:ext>
                  </a:extLst>
                </a:hlinkClick>
              </a:rPr>
              <a:t>https://www.soils4teachers.org/soil-horizons</a:t>
            </a:r>
            <a:endParaRPr lang="en-US" sz="900">
              <a:solidFill>
                <a:schemeClr val="accent2"/>
              </a:solidFill>
              <a:ea typeface="+mn-lt"/>
              <a:cs typeface="+mn-lt"/>
            </a:endParaRPr>
          </a:p>
          <a:p>
            <a:pPr marL="457200" indent="-457200">
              <a:buAutoNum type="arabicPeriod"/>
            </a:pPr>
            <a:r>
              <a:rPr lang="en-US" sz="900">
                <a:solidFill>
                  <a:schemeClr val="accent2"/>
                </a:solidFill>
                <a:ea typeface="+mn-lt"/>
                <a:cs typeface="+mn-lt"/>
                <a:hlinkClick r:id="rId9">
                  <a:extLst>
                    <a:ext uri="{A12FA001-AC4F-418D-AE19-62706E023703}">
                      <ahyp:hlinkClr xmlns:ahyp="http://schemas.microsoft.com/office/drawing/2018/hyperlinkcolor" val="tx"/>
                    </a:ext>
                  </a:extLst>
                </a:hlinkClick>
              </a:rPr>
              <a:t>https://www.nrcs.usda.gov/wps/portal/nrcs/detail/soils/use/worldsoils/?cid=nrcs142p2_054013</a:t>
            </a:r>
            <a:endParaRPr lang="en-US" sz="900">
              <a:solidFill>
                <a:schemeClr val="accent2"/>
              </a:solidFill>
              <a:cs typeface="Calibri"/>
            </a:endParaRPr>
          </a:p>
          <a:p>
            <a:pPr marL="457200" indent="-457200">
              <a:buAutoNum type="arabicPeriod"/>
            </a:pPr>
            <a:r>
              <a:rPr lang="en-US" sz="900">
                <a:solidFill>
                  <a:schemeClr val="accent2"/>
                </a:solidFill>
                <a:ea typeface="+mn-lt"/>
                <a:cs typeface="+mn-lt"/>
                <a:hlinkClick r:id="rId10">
                  <a:extLst>
                    <a:ext uri="{A12FA001-AC4F-418D-AE19-62706E023703}">
                      <ahyp:hlinkClr xmlns:ahyp="http://schemas.microsoft.com/office/drawing/2018/hyperlinkcolor" val="tx"/>
                    </a:ext>
                  </a:extLst>
                </a:hlinkClick>
              </a:rPr>
              <a:t>https://photos.com/featured/teak-tree-forests-dangdumrong.html</a:t>
            </a:r>
            <a:endParaRPr lang="en-US" sz="900">
              <a:solidFill>
                <a:schemeClr val="accent2"/>
              </a:solidFill>
              <a:ea typeface="+mn-lt"/>
              <a:cs typeface="+mn-lt"/>
            </a:endParaRPr>
          </a:p>
          <a:p>
            <a:pPr marL="457200" indent="-457200">
              <a:buAutoNum type="arabicPeriod"/>
            </a:pPr>
            <a:r>
              <a:rPr lang="en-US" sz="900">
                <a:solidFill>
                  <a:schemeClr val="accent2"/>
                </a:solidFill>
                <a:ea typeface="+mn-lt"/>
                <a:cs typeface="+mn-lt"/>
                <a:hlinkClick r:id="rId11">
                  <a:extLst>
                    <a:ext uri="{A12FA001-AC4F-418D-AE19-62706E023703}">
                      <ahyp:hlinkClr xmlns:ahyp="http://schemas.microsoft.com/office/drawing/2018/hyperlinkcolor" val="tx"/>
                    </a:ext>
                  </a:extLst>
                </a:hlinkClick>
              </a:rPr>
              <a:t>https://scs.cals.cornell.edu/people/peter-hobbs/</a:t>
            </a:r>
            <a:endParaRPr lang="en-US" sz="900">
              <a:solidFill>
                <a:schemeClr val="accent2"/>
              </a:solidFill>
              <a:ea typeface="+mn-lt"/>
              <a:cs typeface="+mn-lt"/>
            </a:endParaRPr>
          </a:p>
          <a:p>
            <a:pPr marL="457200" indent="-457200">
              <a:buAutoNum type="arabicPeriod"/>
            </a:pPr>
            <a:r>
              <a:rPr lang="en-US" sz="900">
                <a:solidFill>
                  <a:schemeClr val="accent2"/>
                </a:solidFill>
                <a:ea typeface="+mn-lt"/>
                <a:cs typeface="+mn-lt"/>
                <a:hlinkClick r:id="rId12">
                  <a:extLst>
                    <a:ext uri="{A12FA001-AC4F-418D-AE19-62706E023703}">
                      <ahyp:hlinkClr xmlns:ahyp="http://schemas.microsoft.com/office/drawing/2018/hyperlinkcolor" val="tx"/>
                    </a:ext>
                  </a:extLst>
                </a:hlinkClick>
              </a:rPr>
              <a:t>https://global.si.edu/people/jefferson-hall</a:t>
            </a:r>
            <a:endParaRPr lang="en-US" sz="900">
              <a:solidFill>
                <a:schemeClr val="accent2"/>
              </a:solidFill>
              <a:cs typeface="Calibri"/>
            </a:endParaRPr>
          </a:p>
          <a:p>
            <a:pPr marL="457200" indent="-457200">
              <a:buAutoNum type="arabicPeriod"/>
            </a:pPr>
            <a:r>
              <a:rPr lang="en-US" sz="900">
                <a:solidFill>
                  <a:schemeClr val="accent2"/>
                </a:solidFill>
                <a:ea typeface="+mn-lt"/>
                <a:cs typeface="+mn-lt"/>
                <a:hlinkClick r:id="rId13">
                  <a:extLst>
                    <a:ext uri="{A12FA001-AC4F-418D-AE19-62706E023703}">
                      <ahyp:hlinkClr xmlns:ahyp="http://schemas.microsoft.com/office/drawing/2018/hyperlinkcolor" val="tx"/>
                    </a:ext>
                  </a:extLst>
                </a:hlinkClick>
              </a:rPr>
              <a:t>https://www.forestlandgroup.com/people/</a:t>
            </a:r>
            <a:r>
              <a:rPr lang="en-US" sz="900">
                <a:solidFill>
                  <a:schemeClr val="accent2"/>
                </a:solidFill>
                <a:ea typeface="+mn-lt"/>
                <a:cs typeface="+mn-lt"/>
              </a:rPr>
              <a:t> </a:t>
            </a:r>
            <a:endParaRPr lang="en-US" sz="900">
              <a:solidFill>
                <a:schemeClr val="accent2"/>
              </a:solidFill>
              <a:cs typeface="Calibri"/>
            </a:endParaRPr>
          </a:p>
          <a:p>
            <a:pPr marL="457200" indent="-457200">
              <a:buAutoNum type="arabicPeriod"/>
            </a:pPr>
            <a:r>
              <a:rPr lang="en-US" sz="900">
                <a:solidFill>
                  <a:schemeClr val="accent2"/>
                </a:solidFill>
                <a:ea typeface="+mn-lt"/>
                <a:cs typeface="+mn-lt"/>
                <a:hlinkClick r:id="rId14">
                  <a:extLst>
                    <a:ext uri="{A12FA001-AC4F-418D-AE19-62706E023703}">
                      <ahyp:hlinkClr xmlns:ahyp="http://schemas.microsoft.com/office/drawing/2018/hyperlinkcolor" val="tx"/>
                    </a:ext>
                  </a:extLst>
                </a:hlinkClick>
              </a:rPr>
              <a:t>https://www.wpi.edu/people/faculty/weathers</a:t>
            </a:r>
            <a:endParaRPr lang="en-US" sz="900">
              <a:solidFill>
                <a:schemeClr val="accent2"/>
              </a:solidFill>
              <a:ea typeface="+mn-lt"/>
              <a:cs typeface="+mn-lt"/>
            </a:endParaRPr>
          </a:p>
          <a:p>
            <a:pPr marL="457200" indent="-457200">
              <a:buAutoNum type="arabicPeriod"/>
            </a:pPr>
            <a:endParaRPr lang="en-US" sz="1000">
              <a:solidFill>
                <a:schemeClr val="accent2"/>
              </a:solidFill>
              <a:ea typeface="+mn-lt"/>
              <a:cs typeface="+mn-lt"/>
            </a:endParaRPr>
          </a:p>
        </p:txBody>
      </p:sp>
      <p:sp>
        <p:nvSpPr>
          <p:cNvPr id="5" name="Slide Number Placeholder 4">
            <a:extLst>
              <a:ext uri="{FF2B5EF4-FFF2-40B4-BE49-F238E27FC236}">
                <a16:creationId xmlns:a16="http://schemas.microsoft.com/office/drawing/2014/main" id="{A813F115-BAAE-4344-A54B-5E70695C1E3F}"/>
              </a:ext>
            </a:extLst>
          </p:cNvPr>
          <p:cNvSpPr>
            <a:spLocks noGrp="1"/>
          </p:cNvSpPr>
          <p:nvPr>
            <p:ph type="sldNum" sz="quarter" idx="12"/>
          </p:nvPr>
        </p:nvSpPr>
        <p:spPr>
          <a:xfrm>
            <a:off x="10879105" y="6489667"/>
            <a:ext cx="1312025" cy="365125"/>
          </a:xfrm>
        </p:spPr>
        <p:txBody>
          <a:bodyPr/>
          <a:lstStyle/>
          <a:p>
            <a:r>
              <a:rPr lang="en-US" sz="1400">
                <a:cs typeface="Calibri"/>
              </a:rPr>
              <a:t>29</a:t>
            </a:r>
          </a:p>
        </p:txBody>
      </p:sp>
      <p:sp>
        <p:nvSpPr>
          <p:cNvPr id="9" name="Content Placeholder 2">
            <a:extLst>
              <a:ext uri="{FF2B5EF4-FFF2-40B4-BE49-F238E27FC236}">
                <a16:creationId xmlns:a16="http://schemas.microsoft.com/office/drawing/2014/main" id="{1E8BD5A4-9159-452B-874C-7C5419C7B15E}"/>
              </a:ext>
            </a:extLst>
          </p:cNvPr>
          <p:cNvSpPr txBox="1">
            <a:spLocks/>
          </p:cNvSpPr>
          <p:nvPr/>
        </p:nvSpPr>
        <p:spPr>
          <a:xfrm>
            <a:off x="6094493" y="1847615"/>
            <a:ext cx="4937760" cy="4471595"/>
          </a:xfrm>
          <a:prstGeom prst="rect">
            <a:avLst/>
          </a:prstGeom>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900">
                <a:solidFill>
                  <a:schemeClr val="accent2"/>
                </a:solidFill>
                <a:ea typeface="+mn-lt"/>
                <a:cs typeface="+mn-lt"/>
              </a:rPr>
              <a:t>14.        </a:t>
            </a:r>
            <a:r>
              <a:rPr lang="en-US" sz="900">
                <a:solidFill>
                  <a:schemeClr val="accent2"/>
                </a:solidFill>
                <a:ea typeface="+mn-lt"/>
                <a:cs typeface="+mn-lt"/>
                <a:hlinkClick r:id="rId15">
                  <a:extLst>
                    <a:ext uri="{A12FA001-AC4F-418D-AE19-62706E023703}">
                      <ahyp:hlinkClr xmlns:ahyp="http://schemas.microsoft.com/office/drawing/2018/hyperlinkcolor" val="tx"/>
                    </a:ext>
                  </a:extLst>
                </a:hlinkClick>
              </a:rPr>
              <a:t>https://www.teakgardenindonesia.com/more-benefit-with-sustainable-teak-plantation/</a:t>
            </a:r>
            <a:r>
              <a:rPr lang="en-US" sz="900">
                <a:solidFill>
                  <a:schemeClr val="accent2"/>
                </a:solidFill>
                <a:ea typeface="+mn-lt"/>
                <a:cs typeface="+mn-lt"/>
              </a:rPr>
              <a:t> </a:t>
            </a:r>
          </a:p>
          <a:p>
            <a:pPr marL="0" indent="0">
              <a:buNone/>
            </a:pPr>
            <a:r>
              <a:rPr lang="en-US" sz="900">
                <a:solidFill>
                  <a:schemeClr val="accent2"/>
                </a:solidFill>
                <a:ea typeface="+mn-lt"/>
                <a:cs typeface="+mn-lt"/>
              </a:rPr>
              <a:t>15.        </a:t>
            </a:r>
            <a:r>
              <a:rPr lang="en-US" sz="900">
                <a:solidFill>
                  <a:schemeClr val="accent2"/>
                </a:solidFill>
                <a:ea typeface="+mn-lt"/>
                <a:cs typeface="+mn-lt"/>
                <a:hlinkClick r:id="rId16">
                  <a:extLst>
                    <a:ext uri="{A12FA001-AC4F-418D-AE19-62706E023703}">
                      <ahyp:hlinkClr xmlns:ahyp="http://schemas.microsoft.com/office/drawing/2018/hyperlinkcolor" val="tx"/>
                    </a:ext>
                  </a:extLst>
                </a:hlinkClick>
              </a:rPr>
              <a:t>https://www.clipartkey.com/view/mRwhwx_soil-texture-triangle/</a:t>
            </a:r>
            <a:endParaRPr lang="en-US" sz="900">
              <a:solidFill>
                <a:schemeClr val="accent2"/>
              </a:solidFill>
              <a:ea typeface="+mn-lt"/>
              <a:cs typeface="+mn-lt"/>
            </a:endParaRPr>
          </a:p>
          <a:p>
            <a:pPr marL="0" indent="0">
              <a:buNone/>
            </a:pPr>
            <a:r>
              <a:rPr lang="en-US" sz="900">
                <a:solidFill>
                  <a:schemeClr val="accent2"/>
                </a:solidFill>
                <a:ea typeface="+mn-lt"/>
                <a:cs typeface="+mn-lt"/>
              </a:rPr>
              <a:t>16.        </a:t>
            </a:r>
            <a:r>
              <a:rPr lang="en-US" sz="900">
                <a:solidFill>
                  <a:schemeClr val="accent2"/>
                </a:solidFill>
                <a:ea typeface="+mn-lt"/>
                <a:cs typeface="+mn-lt"/>
                <a:hlinkClick r:id="rId17">
                  <a:extLst>
                    <a:ext uri="{A12FA001-AC4F-418D-AE19-62706E023703}">
                      <ahyp:hlinkClr xmlns:ahyp="http://schemas.microsoft.com/office/drawing/2018/hyperlinkcolor" val="tx"/>
                    </a:ext>
                  </a:extLst>
                </a:hlinkClick>
              </a:rPr>
              <a:t>https://www.dripworks.com/blog/watering-trees-and-shrubs-effectively</a:t>
            </a:r>
            <a:endParaRPr lang="en-US" sz="900">
              <a:solidFill>
                <a:schemeClr val="accent2"/>
              </a:solidFill>
              <a:ea typeface="+mn-lt"/>
              <a:cs typeface="+mn-lt"/>
            </a:endParaRPr>
          </a:p>
          <a:p>
            <a:pPr marL="0" indent="0">
              <a:buNone/>
            </a:pPr>
            <a:r>
              <a:rPr lang="en-US" sz="900">
                <a:solidFill>
                  <a:schemeClr val="accent2"/>
                </a:solidFill>
                <a:ea typeface="+mn-lt"/>
                <a:cs typeface="+mn-lt"/>
              </a:rPr>
              <a:t>17.        Dr. Alex </a:t>
            </a:r>
            <a:r>
              <a:rPr lang="en-US" sz="900" err="1">
                <a:solidFill>
                  <a:schemeClr val="accent2"/>
                </a:solidFill>
                <a:ea typeface="+mn-lt"/>
                <a:cs typeface="+mn-lt"/>
              </a:rPr>
              <a:t>Finkral</a:t>
            </a:r>
            <a:r>
              <a:rPr lang="en-US" sz="900">
                <a:solidFill>
                  <a:schemeClr val="accent2"/>
                </a:solidFill>
                <a:ea typeface="+mn-lt"/>
                <a:cs typeface="+mn-lt"/>
              </a:rPr>
              <a:t>, 2020</a:t>
            </a:r>
          </a:p>
          <a:p>
            <a:pPr marL="0" indent="0">
              <a:buNone/>
            </a:pPr>
            <a:r>
              <a:rPr lang="en-US" sz="900">
                <a:solidFill>
                  <a:schemeClr val="accent2"/>
                </a:solidFill>
                <a:ea typeface="+mn-lt"/>
                <a:cs typeface="+mn-lt"/>
              </a:rPr>
              <a:t>18.        Dr. Alex </a:t>
            </a:r>
            <a:r>
              <a:rPr lang="en-US" sz="900" err="1">
                <a:solidFill>
                  <a:schemeClr val="accent2"/>
                </a:solidFill>
                <a:ea typeface="+mn-lt"/>
                <a:cs typeface="+mn-lt"/>
              </a:rPr>
              <a:t>Finkral</a:t>
            </a:r>
            <a:r>
              <a:rPr lang="en-US" sz="900">
                <a:solidFill>
                  <a:schemeClr val="accent2"/>
                </a:solidFill>
                <a:ea typeface="+mn-lt"/>
                <a:cs typeface="+mn-lt"/>
              </a:rPr>
              <a:t>, 2020</a:t>
            </a:r>
          </a:p>
          <a:p>
            <a:pPr marL="0" indent="0">
              <a:buNone/>
            </a:pPr>
            <a:r>
              <a:rPr lang="en-US" sz="900">
                <a:solidFill>
                  <a:schemeClr val="accent2"/>
                </a:solidFill>
                <a:ea typeface="+mn-lt"/>
                <a:cs typeface="+mn-lt"/>
              </a:rPr>
              <a:t>19.        Dr. Alex </a:t>
            </a:r>
            <a:r>
              <a:rPr lang="en-US" sz="900" err="1">
                <a:solidFill>
                  <a:schemeClr val="accent2"/>
                </a:solidFill>
                <a:ea typeface="+mn-lt"/>
                <a:cs typeface="+mn-lt"/>
              </a:rPr>
              <a:t>Finkral</a:t>
            </a:r>
            <a:r>
              <a:rPr lang="en-US" sz="900">
                <a:solidFill>
                  <a:schemeClr val="accent2"/>
                </a:solidFill>
                <a:ea typeface="+mn-lt"/>
                <a:cs typeface="+mn-lt"/>
              </a:rPr>
              <a:t>, 2020</a:t>
            </a:r>
            <a:endParaRPr lang="en-US" sz="900">
              <a:solidFill>
                <a:schemeClr val="accent2"/>
              </a:solidFill>
              <a:cs typeface="Calibri"/>
            </a:endParaRPr>
          </a:p>
          <a:p>
            <a:pPr marL="0" indent="0">
              <a:buNone/>
            </a:pPr>
            <a:r>
              <a:rPr lang="en-US" sz="900">
                <a:solidFill>
                  <a:schemeClr val="accent2"/>
                </a:solidFill>
                <a:ea typeface="+mn-lt"/>
                <a:cs typeface="+mn-lt"/>
              </a:rPr>
              <a:t>20.        </a:t>
            </a:r>
            <a:r>
              <a:rPr lang="en-US" sz="900">
                <a:solidFill>
                  <a:schemeClr val="accent2"/>
                </a:solidFill>
                <a:ea typeface="+mn-lt"/>
                <a:cs typeface="+mn-lt"/>
                <a:hlinkClick r:id="rId18">
                  <a:extLst>
                    <a:ext uri="{A12FA001-AC4F-418D-AE19-62706E023703}">
                      <ahyp:hlinkClr xmlns:ahyp="http://schemas.microsoft.com/office/drawing/2018/hyperlinkcolor" val="tx"/>
                    </a:ext>
                  </a:extLst>
                </a:hlinkClick>
              </a:rPr>
              <a:t>https://www.agroforestry.ac.uk/agroforestry-systems/pastoral</a:t>
            </a:r>
            <a:r>
              <a:rPr lang="en-US" sz="900">
                <a:solidFill>
                  <a:schemeClr val="accent2"/>
                </a:solidFill>
                <a:ea typeface="+mn-lt"/>
                <a:cs typeface="+mn-lt"/>
              </a:rPr>
              <a:t> </a:t>
            </a:r>
          </a:p>
          <a:p>
            <a:pPr marL="0" indent="0">
              <a:buNone/>
            </a:pPr>
            <a:r>
              <a:rPr lang="en-US" sz="900">
                <a:solidFill>
                  <a:schemeClr val="accent2"/>
                </a:solidFill>
                <a:cs typeface="Calibri"/>
              </a:rPr>
              <a:t>21.        </a:t>
            </a:r>
            <a:r>
              <a:rPr lang="en-US" sz="900">
                <a:solidFill>
                  <a:schemeClr val="accent2"/>
                </a:solidFill>
                <a:cs typeface="Calibri"/>
                <a:hlinkClick r:id="rId19">
                  <a:extLst>
                    <a:ext uri="{A12FA001-AC4F-418D-AE19-62706E023703}">
                      <ahyp:hlinkClr xmlns:ahyp="http://schemas.microsoft.com/office/drawing/2018/hyperlinkcolor" val="tx"/>
                    </a:ext>
                  </a:extLst>
                </a:hlinkClick>
              </a:rPr>
              <a:t>http://www.goldteak.com/web/indexbfcb.html?option=com_content&amp;view=article&amp;id=140:news-from-the-field&amp;catid=1:news-from-the-field-cibening&amp;Itemid=27</a:t>
            </a:r>
            <a:r>
              <a:rPr lang="en-US" sz="900">
                <a:solidFill>
                  <a:schemeClr val="accent2"/>
                </a:solidFill>
                <a:cs typeface="Calibri"/>
              </a:rPr>
              <a:t>    </a:t>
            </a:r>
          </a:p>
          <a:p>
            <a:pPr marL="0" indent="0">
              <a:buNone/>
            </a:pPr>
            <a:r>
              <a:rPr lang="en-US" sz="900">
                <a:solidFill>
                  <a:schemeClr val="accent2"/>
                </a:solidFill>
                <a:ea typeface="+mn-lt"/>
                <a:cs typeface="+mn-lt"/>
              </a:rPr>
              <a:t>22.        h</a:t>
            </a:r>
            <a:r>
              <a:rPr lang="en-US" sz="900">
                <a:solidFill>
                  <a:schemeClr val="accent2"/>
                </a:solidFill>
                <a:ea typeface="+mn-lt"/>
                <a:cs typeface="+mn-lt"/>
                <a:hlinkClick r:id="rId20">
                  <a:extLst>
                    <a:ext uri="{A12FA001-AC4F-418D-AE19-62706E023703}">
                      <ahyp:hlinkClr xmlns:ahyp="http://schemas.microsoft.com/office/drawing/2018/hyperlinkcolor" val="tx"/>
                    </a:ext>
                  </a:extLst>
                </a:hlinkClick>
              </a:rPr>
              <a:t>ttp://www.cocobolotreefarm.com/deanposts/6</a:t>
            </a:r>
            <a:r>
              <a:rPr lang="en-US" sz="900">
                <a:solidFill>
                  <a:schemeClr val="accent2"/>
                </a:solidFill>
                <a:ea typeface="+mn-lt"/>
                <a:cs typeface="+mn-lt"/>
              </a:rPr>
              <a:t>    </a:t>
            </a:r>
          </a:p>
          <a:p>
            <a:pPr marL="0" indent="0">
              <a:buNone/>
            </a:pPr>
            <a:r>
              <a:rPr lang="en-US" sz="900">
                <a:solidFill>
                  <a:schemeClr val="accent2"/>
                </a:solidFill>
                <a:cs typeface="Calibri"/>
              </a:rPr>
              <a:t>23.        </a:t>
            </a:r>
            <a:r>
              <a:rPr lang="en-US" sz="900">
                <a:ea typeface="+mn-lt"/>
                <a:cs typeface="+mn-lt"/>
                <a:hlinkClick r:id="rId21"/>
              </a:rPr>
              <a:t>http://costarica-invest.blogspot.com/2014/11/triple-intercrop-in-naturewalk.html</a:t>
            </a:r>
          </a:p>
          <a:p>
            <a:pPr marL="0" indent="0">
              <a:buNone/>
            </a:pPr>
            <a:r>
              <a:rPr lang="en-US" sz="900">
                <a:solidFill>
                  <a:schemeClr val="accent2"/>
                </a:solidFill>
                <a:cs typeface="Calibri"/>
              </a:rPr>
              <a:t>24.        </a:t>
            </a:r>
            <a:r>
              <a:rPr lang="en-US" sz="900">
                <a:solidFill>
                  <a:schemeClr val="accent2"/>
                </a:solidFill>
                <a:cs typeface="Calibri"/>
                <a:hlinkClick r:id="rId22">
                  <a:extLst>
                    <a:ext uri="{A12FA001-AC4F-418D-AE19-62706E023703}">
                      <ahyp:hlinkClr xmlns:ahyp="http://schemas.microsoft.com/office/drawing/2018/hyperlinkcolor" val="tx"/>
                    </a:ext>
                  </a:extLst>
                </a:hlinkClick>
              </a:rPr>
              <a:t>https://www.nationalgeographic.org/encyclopedia/ranching/</a:t>
            </a:r>
            <a:r>
              <a:rPr lang="en-US" sz="900">
                <a:solidFill>
                  <a:schemeClr val="accent2"/>
                </a:solidFill>
                <a:cs typeface="Calibri"/>
              </a:rPr>
              <a:t> </a:t>
            </a:r>
          </a:p>
          <a:p>
            <a:pPr marL="0" indent="0">
              <a:buNone/>
            </a:pPr>
            <a:r>
              <a:rPr lang="en-US" sz="900">
                <a:solidFill>
                  <a:schemeClr val="accent2"/>
                </a:solidFill>
                <a:cs typeface="Calibri"/>
              </a:rPr>
              <a:t>25.        </a:t>
            </a:r>
            <a:r>
              <a:rPr lang="en-US" sz="900">
                <a:solidFill>
                  <a:schemeClr val="accent2"/>
                </a:solidFill>
                <a:cs typeface="Calibri" panose="020F0502020204030204"/>
                <a:hlinkClick r:id="rId23">
                  <a:extLst>
                    <a:ext uri="{A12FA001-AC4F-418D-AE19-62706E023703}">
                      <ahyp:hlinkClr xmlns:ahyp="http://schemas.microsoft.com/office/drawing/2018/hyperlinkcolor" val="tx"/>
                    </a:ext>
                  </a:extLst>
                </a:hlinkClick>
              </a:rPr>
              <a:t>https://globalsilvopastoralnetwork.org/</a:t>
            </a:r>
            <a:r>
              <a:rPr lang="en-US" sz="900">
                <a:solidFill>
                  <a:schemeClr val="accent2"/>
                </a:solidFill>
                <a:cs typeface="Calibri"/>
              </a:rPr>
              <a:t>       </a:t>
            </a:r>
          </a:p>
          <a:p>
            <a:pPr marL="0" indent="0">
              <a:buNone/>
            </a:pPr>
            <a:r>
              <a:rPr lang="en-US" sz="900">
                <a:solidFill>
                  <a:schemeClr val="accent2"/>
                </a:solidFill>
                <a:cs typeface="Calibri"/>
              </a:rPr>
              <a:t>26.        </a:t>
            </a:r>
            <a:r>
              <a:rPr lang="en-US" sz="900">
                <a:solidFill>
                  <a:schemeClr val="accent2"/>
                </a:solidFill>
                <a:cs typeface="Calibri"/>
                <a:hlinkClick r:id="rId24">
                  <a:extLst>
                    <a:ext uri="{A12FA001-AC4F-418D-AE19-62706E023703}">
                      <ahyp:hlinkClr xmlns:ahyp="http://schemas.microsoft.com/office/drawing/2018/hyperlinkcolor" val="tx"/>
                    </a:ext>
                  </a:extLst>
                </a:hlinkClick>
              </a:rPr>
              <a:t>https://www.alibaba.com/product-detail/Teak-Logs_50027123796.html</a:t>
            </a:r>
            <a:r>
              <a:rPr lang="en-US" sz="900">
                <a:solidFill>
                  <a:schemeClr val="accent2"/>
                </a:solidFill>
                <a:cs typeface="Calibri" panose="020F0502020204030204"/>
              </a:rPr>
              <a:t>      </a:t>
            </a:r>
          </a:p>
          <a:p>
            <a:pPr marL="0" indent="0">
              <a:buNone/>
            </a:pPr>
            <a:r>
              <a:rPr lang="en-US" sz="900">
                <a:solidFill>
                  <a:schemeClr val="accent2"/>
                </a:solidFill>
                <a:cs typeface="Calibri" panose="020F0502020204030204"/>
              </a:rPr>
              <a:t>27. </a:t>
            </a:r>
            <a:r>
              <a:rPr lang="en-US" sz="900">
                <a:solidFill>
                  <a:schemeClr val="accent2"/>
                </a:solidFill>
                <a:ea typeface="+mn-lt"/>
                <a:cs typeface="+mn-lt"/>
              </a:rPr>
              <a:t>       </a:t>
            </a:r>
            <a:r>
              <a:rPr lang="en-US" sz="900">
                <a:solidFill>
                  <a:schemeClr val="accent2"/>
                </a:solidFill>
                <a:ea typeface="+mn-lt"/>
                <a:cs typeface="+mn-lt"/>
                <a:hlinkClick r:id="rId25">
                  <a:extLst>
                    <a:ext uri="{A12FA001-AC4F-418D-AE19-62706E023703}">
                      <ahyp:hlinkClr xmlns:ahyp="http://schemas.microsoft.com/office/drawing/2018/hyperlinkcolor" val="tx"/>
                    </a:ext>
                  </a:extLst>
                </a:hlinkClick>
              </a:rPr>
              <a:t>https://www.azamara.com/int/panama-canal</a:t>
            </a:r>
            <a:endParaRPr lang="en-US" sz="900">
              <a:solidFill>
                <a:schemeClr val="accent2"/>
              </a:solidFill>
              <a:ea typeface="+mn-lt"/>
              <a:cs typeface="+mn-lt"/>
            </a:endParaRPr>
          </a:p>
        </p:txBody>
      </p:sp>
    </p:spTree>
    <p:extLst>
      <p:ext uri="{BB962C8B-B14F-4D97-AF65-F5344CB8AC3E}">
        <p14:creationId xmlns:p14="http://schemas.microsoft.com/office/powerpoint/2010/main" val="579248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7" descr="A tree in a forest&#10;&#10;Description automatically generated">
            <a:extLst>
              <a:ext uri="{FF2B5EF4-FFF2-40B4-BE49-F238E27FC236}">
                <a16:creationId xmlns:a16="http://schemas.microsoft.com/office/drawing/2014/main" id="{ED43C3CC-1C8A-4ADE-B002-B4082E55E051}"/>
              </a:ext>
            </a:extLst>
          </p:cNvPr>
          <p:cNvPicPr>
            <a:picLocks noChangeAspect="1"/>
          </p:cNvPicPr>
          <p:nvPr/>
        </p:nvPicPr>
        <p:blipFill rotWithShape="1">
          <a:blip r:embed="rId3"/>
          <a:srcRect r="3" b="-2"/>
          <a:stretch/>
        </p:blipFill>
        <p:spPr>
          <a:xfrm>
            <a:off x="20" y="-12128"/>
            <a:ext cx="4654276" cy="6870127"/>
          </a:xfrm>
          <a:prstGeom prst="rect">
            <a:avLst/>
          </a:prstGeom>
        </p:spPr>
      </p:pic>
      <p:sp>
        <p:nvSpPr>
          <p:cNvPr id="4" name="Slide Number Placeholder 3">
            <a:extLst>
              <a:ext uri="{FF2B5EF4-FFF2-40B4-BE49-F238E27FC236}">
                <a16:creationId xmlns:a16="http://schemas.microsoft.com/office/drawing/2014/main" id="{8ECED226-5963-49C3-84EA-CE8285A22BA3}"/>
              </a:ext>
            </a:extLst>
          </p:cNvPr>
          <p:cNvSpPr>
            <a:spLocks noGrp="1"/>
          </p:cNvSpPr>
          <p:nvPr>
            <p:ph type="sldNum" sz="quarter" idx="12"/>
          </p:nvPr>
        </p:nvSpPr>
        <p:spPr>
          <a:xfrm>
            <a:off x="10879105" y="6489667"/>
            <a:ext cx="1312025" cy="365125"/>
          </a:xfrm>
        </p:spPr>
        <p:txBody>
          <a:bodyPr>
            <a:normAutofit/>
          </a:bodyPr>
          <a:lstStyle/>
          <a:p>
            <a:pPr>
              <a:spcAft>
                <a:spcPts val="600"/>
              </a:spcAft>
            </a:pPr>
            <a:r>
              <a:rPr lang="en-US" sz="1400">
                <a:solidFill>
                  <a:schemeClr val="bg1"/>
                </a:solidFill>
                <a:cs typeface="Calibri"/>
              </a:rPr>
              <a:t>3</a:t>
            </a:r>
          </a:p>
        </p:txBody>
      </p:sp>
      <p:sp>
        <p:nvSpPr>
          <p:cNvPr id="3" name="Content Placeholder 2">
            <a:extLst>
              <a:ext uri="{FF2B5EF4-FFF2-40B4-BE49-F238E27FC236}">
                <a16:creationId xmlns:a16="http://schemas.microsoft.com/office/drawing/2014/main" id="{FA6DA23F-B11C-49D4-8901-1E514000825F}"/>
              </a:ext>
            </a:extLst>
          </p:cNvPr>
          <p:cNvSpPr>
            <a:spLocks noGrp="1"/>
          </p:cNvSpPr>
          <p:nvPr>
            <p:ph idx="4294967295"/>
          </p:nvPr>
        </p:nvSpPr>
        <p:spPr>
          <a:xfrm>
            <a:off x="5137244" y="1929747"/>
            <a:ext cx="6367462" cy="3670300"/>
          </a:xfrm>
        </p:spPr>
        <p:txBody>
          <a:bodyPr vert="horz" lIns="0" tIns="45720" rIns="0" bIns="45720" rtlCol="0" anchor="t">
            <a:normAutofit/>
          </a:bodyPr>
          <a:lstStyle/>
          <a:p>
            <a:pPr algn="ctr"/>
            <a:endParaRPr lang="en-US" sz="2800">
              <a:ea typeface="+mn-lt"/>
              <a:cs typeface="+mn-lt"/>
            </a:endParaRPr>
          </a:p>
          <a:p>
            <a:pPr algn="ctr"/>
            <a:r>
              <a:rPr lang="en-US" sz="2800">
                <a:ea typeface="+mn-lt"/>
                <a:cs typeface="+mn-lt"/>
              </a:rPr>
              <a:t>The goal of our project is to </a:t>
            </a:r>
            <a:r>
              <a:rPr lang="en-US" sz="2800">
                <a:solidFill>
                  <a:srgbClr val="FF0000"/>
                </a:solidFill>
                <a:ea typeface="+mn-lt"/>
                <a:cs typeface="+mn-lt"/>
              </a:rPr>
              <a:t>investigate</a:t>
            </a:r>
            <a:r>
              <a:rPr lang="en-US" sz="2800">
                <a:ea typeface="+mn-lt"/>
                <a:cs typeface="+mn-lt"/>
              </a:rPr>
              <a:t> growth factors for teak in Central America and to </a:t>
            </a:r>
            <a:r>
              <a:rPr lang="en-US" sz="2800">
                <a:solidFill>
                  <a:srgbClr val="FF0000"/>
                </a:solidFill>
                <a:ea typeface="+mn-lt"/>
                <a:cs typeface="+mn-lt"/>
              </a:rPr>
              <a:t>determine the viability</a:t>
            </a:r>
            <a:r>
              <a:rPr lang="en-US" sz="2800">
                <a:ea typeface="+mn-lt"/>
                <a:cs typeface="+mn-lt"/>
              </a:rPr>
              <a:t> of teak farms in Central America</a:t>
            </a:r>
          </a:p>
          <a:p>
            <a:pPr>
              <a:buFont typeface="Arial" panose="020F0502020204030204" pitchFamily="34" charset="0"/>
              <a:buChar char="•"/>
            </a:pPr>
            <a:endParaRPr lang="en-US">
              <a:cs typeface="Calibri" panose="020F0502020204030204"/>
            </a:endParaRPr>
          </a:p>
        </p:txBody>
      </p:sp>
      <p:sp>
        <p:nvSpPr>
          <p:cNvPr id="6" name="TextBox 5">
            <a:extLst>
              <a:ext uri="{FF2B5EF4-FFF2-40B4-BE49-F238E27FC236}">
                <a16:creationId xmlns:a16="http://schemas.microsoft.com/office/drawing/2014/main" id="{9A3003F3-960B-4B23-8FE4-5C205082B029}"/>
              </a:ext>
            </a:extLst>
          </p:cNvPr>
          <p:cNvSpPr txBox="1"/>
          <p:nvPr/>
        </p:nvSpPr>
        <p:spPr>
          <a:xfrm>
            <a:off x="-2583" y="6455043"/>
            <a:ext cx="457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cs typeface="Calibri"/>
              </a:rPr>
              <a:t>[3]</a:t>
            </a:r>
          </a:p>
        </p:txBody>
      </p:sp>
    </p:spTree>
    <p:extLst>
      <p:ext uri="{BB962C8B-B14F-4D97-AF65-F5344CB8AC3E}">
        <p14:creationId xmlns:p14="http://schemas.microsoft.com/office/powerpoint/2010/main" val="1534827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5">
            <a:extLst>
              <a:ext uri="{FF2B5EF4-FFF2-40B4-BE49-F238E27FC236}">
                <a16:creationId xmlns:a16="http://schemas.microsoft.com/office/drawing/2014/main" id="{12E7C26C-07A6-4B69-9149-A9703DE62989}"/>
              </a:ext>
            </a:extLst>
          </p:cNvPr>
          <p:cNvPicPr>
            <a:picLocks noChangeAspect="1"/>
          </p:cNvPicPr>
          <p:nvPr/>
        </p:nvPicPr>
        <p:blipFill rotWithShape="1">
          <a:blip r:embed="rId2">
            <a:alphaModFix amt="35000"/>
          </a:blip>
          <a:srcRect l="1333"/>
          <a:stretch/>
        </p:blipFill>
        <p:spPr>
          <a:xfrm>
            <a:off x="20" y="10"/>
            <a:ext cx="12191980" cy="6857990"/>
          </a:xfrm>
          <a:prstGeom prst="rect">
            <a:avLst/>
          </a:prstGeom>
        </p:spPr>
      </p:pic>
      <p:sp>
        <p:nvSpPr>
          <p:cNvPr id="2" name="Title 1">
            <a:extLst>
              <a:ext uri="{FF2B5EF4-FFF2-40B4-BE49-F238E27FC236}">
                <a16:creationId xmlns:a16="http://schemas.microsoft.com/office/drawing/2014/main" id="{1F915BBF-6917-4E3E-8B7A-69750C3D12F5}"/>
              </a:ext>
            </a:extLst>
          </p:cNvPr>
          <p:cNvSpPr>
            <a:spLocks noGrp="1"/>
          </p:cNvSpPr>
          <p:nvPr>
            <p:ph type="title"/>
          </p:nvPr>
        </p:nvSpPr>
        <p:spPr>
          <a:xfrm>
            <a:off x="1097280" y="758952"/>
            <a:ext cx="10058400" cy="3566160"/>
          </a:xfrm>
        </p:spPr>
        <p:txBody>
          <a:bodyPr vert="horz" lIns="91440" tIns="45720" rIns="91440" bIns="45720" rtlCol="0" anchor="b">
            <a:normAutofit/>
          </a:bodyPr>
          <a:lstStyle/>
          <a:p>
            <a:r>
              <a:rPr lang="en-US">
                <a:solidFill>
                  <a:srgbClr val="FFFFFF"/>
                </a:solidFill>
              </a:rPr>
              <a:t>Thank you!</a:t>
            </a:r>
          </a:p>
        </p:txBody>
      </p:sp>
      <p:sp>
        <p:nvSpPr>
          <p:cNvPr id="3" name="Text Placeholder 2">
            <a:extLst>
              <a:ext uri="{FF2B5EF4-FFF2-40B4-BE49-F238E27FC236}">
                <a16:creationId xmlns:a16="http://schemas.microsoft.com/office/drawing/2014/main" id="{D29C5D81-6A12-40DE-ABF9-7CADD2BCA39B}"/>
              </a:ext>
            </a:extLst>
          </p:cNvPr>
          <p:cNvSpPr>
            <a:spLocks noGrp="1"/>
          </p:cNvSpPr>
          <p:nvPr>
            <p:ph type="body" idx="1"/>
          </p:nvPr>
        </p:nvSpPr>
        <p:spPr>
          <a:xfrm>
            <a:off x="1100051" y="4455621"/>
            <a:ext cx="10058400" cy="1143000"/>
          </a:xfrm>
        </p:spPr>
        <p:txBody>
          <a:bodyPr vert="horz" lIns="91440" tIns="45720" rIns="91440" bIns="45720" rtlCol="0">
            <a:normAutofit/>
          </a:bodyPr>
          <a:lstStyle/>
          <a:p>
            <a:r>
              <a:rPr lang="en-US">
                <a:solidFill>
                  <a:srgbClr val="FFFFFF"/>
                </a:solidFill>
              </a:rPr>
              <a:t>Questions?</a:t>
            </a:r>
          </a:p>
        </p:txBody>
      </p:sp>
      <p:cxnSp>
        <p:nvCxnSpPr>
          <p:cNvPr id="16" name="Straight Connector 15">
            <a:extLst>
              <a:ext uri="{FF2B5EF4-FFF2-40B4-BE49-F238E27FC236}">
                <a16:creationId xmlns:a16="http://schemas.microsoft.com/office/drawing/2014/main" id="{E14BE1C0-923F-4557-952F-150367D02F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F1A0E2E-CDD4-46BC-BDBB-D276E3467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8F2A5265-B923-4C48-AB84-FC98FD2024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377F8AE2-62D1-4E89-BEBE-F1DAEAC19D2D}"/>
              </a:ext>
            </a:extLst>
          </p:cNvPr>
          <p:cNvSpPr>
            <a:spLocks noGrp="1"/>
          </p:cNvSpPr>
          <p:nvPr>
            <p:ph type="sldNum" sz="quarter" idx="12"/>
          </p:nvPr>
        </p:nvSpPr>
        <p:spPr>
          <a:xfrm>
            <a:off x="11728019" y="6490761"/>
            <a:ext cx="457098" cy="365125"/>
          </a:xfrm>
        </p:spPr>
        <p:txBody>
          <a:bodyPr vert="horz" lIns="91440" tIns="45720" rIns="91440" bIns="45720" rtlCol="0" anchor="ctr">
            <a:normAutofit/>
          </a:bodyPr>
          <a:lstStyle/>
          <a:p>
            <a:pPr>
              <a:spcAft>
                <a:spcPts val="600"/>
              </a:spcAft>
            </a:pPr>
            <a:r>
              <a:rPr lang="en-US" sz="1400">
                <a:cs typeface="Calibri"/>
              </a:rPr>
              <a:t>30</a:t>
            </a:r>
          </a:p>
        </p:txBody>
      </p:sp>
      <p:sp>
        <p:nvSpPr>
          <p:cNvPr id="6" name="TextBox 5">
            <a:extLst>
              <a:ext uri="{FF2B5EF4-FFF2-40B4-BE49-F238E27FC236}">
                <a16:creationId xmlns:a16="http://schemas.microsoft.com/office/drawing/2014/main" id="{9D58C827-73CA-4C32-8B0B-A2571DC6840C}"/>
              </a:ext>
            </a:extLst>
          </p:cNvPr>
          <p:cNvSpPr txBox="1"/>
          <p:nvPr/>
        </p:nvSpPr>
        <p:spPr>
          <a:xfrm>
            <a:off x="2988" y="6024282"/>
            <a:ext cx="5767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2"/>
                </a:solidFill>
              </a:rPr>
              <a:t>[27]</a:t>
            </a:r>
            <a:endParaRPr lang="en-US">
              <a:solidFill>
                <a:schemeClr val="tx2"/>
              </a:solidFill>
              <a:cs typeface="Calibri"/>
            </a:endParaRPr>
          </a:p>
        </p:txBody>
      </p:sp>
    </p:spTree>
    <p:extLst>
      <p:ext uri="{BB962C8B-B14F-4D97-AF65-F5344CB8AC3E}">
        <p14:creationId xmlns:p14="http://schemas.microsoft.com/office/powerpoint/2010/main" val="315879425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D6C22F8-3DD1-4DB2-AEF7-6C30E8E9B804}"/>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cs typeface="Calibri Light"/>
              </a:rPr>
              <a:t>Outline</a:t>
            </a:r>
            <a:endParaRPr lang="en-US" sz="3600">
              <a:solidFill>
                <a:srgbClr val="FFFFFF"/>
              </a:solidFill>
            </a:endParaRPr>
          </a:p>
        </p:txBody>
      </p:sp>
      <p:sp>
        <p:nvSpPr>
          <p:cNvPr id="79" name="Rectangle 78">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6CC912A8-3E38-4D55-8D99-41EAB91AF6AE}"/>
              </a:ext>
            </a:extLst>
          </p:cNvPr>
          <p:cNvSpPr>
            <a:spLocks noGrp="1"/>
          </p:cNvSpPr>
          <p:nvPr>
            <p:ph type="sldNum" sz="quarter" idx="12"/>
          </p:nvPr>
        </p:nvSpPr>
        <p:spPr>
          <a:xfrm>
            <a:off x="11101702" y="6489667"/>
            <a:ext cx="1089428" cy="365125"/>
          </a:xfrm>
        </p:spPr>
        <p:txBody>
          <a:bodyPr>
            <a:normAutofit/>
          </a:bodyPr>
          <a:lstStyle/>
          <a:p>
            <a:pPr>
              <a:spcAft>
                <a:spcPts val="600"/>
              </a:spcAft>
            </a:pPr>
            <a:fld id="{629637A9-119A-49DA-BD12-AAC58B377D80}" type="slidenum">
              <a:rPr lang="en-US" sz="1400">
                <a:solidFill>
                  <a:schemeClr val="tx2"/>
                </a:solidFill>
              </a:rPr>
              <a:pPr>
                <a:spcAft>
                  <a:spcPts val="600"/>
                </a:spcAft>
              </a:pPr>
              <a:t>4</a:t>
            </a:fld>
            <a:endParaRPr lang="en-US" sz="1400">
              <a:solidFill>
                <a:schemeClr val="tx2"/>
              </a:solidFill>
              <a:cs typeface="Calibri"/>
            </a:endParaRPr>
          </a:p>
        </p:txBody>
      </p:sp>
      <p:graphicFrame>
        <p:nvGraphicFramePr>
          <p:cNvPr id="70" name="Diagram 70">
            <a:extLst>
              <a:ext uri="{FF2B5EF4-FFF2-40B4-BE49-F238E27FC236}">
                <a16:creationId xmlns:a16="http://schemas.microsoft.com/office/drawing/2014/main" id="{BCAE6BA3-B153-4D8E-9C9F-1CC2D5DC74E3}"/>
              </a:ext>
            </a:extLst>
          </p:cNvPr>
          <p:cNvGraphicFramePr>
            <a:graphicFrameLocks noGrp="1"/>
          </p:cNvGraphicFramePr>
          <p:nvPr>
            <p:ph idx="1"/>
            <p:extLst>
              <p:ext uri="{D42A27DB-BD31-4B8C-83A1-F6EECF244321}">
                <p14:modId xmlns:p14="http://schemas.microsoft.com/office/powerpoint/2010/main" val="3087580988"/>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9050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A picture containing furniture, fence, wooden, sitting&#10;&#10;Description automatically generated">
            <a:extLst>
              <a:ext uri="{FF2B5EF4-FFF2-40B4-BE49-F238E27FC236}">
                <a16:creationId xmlns:a16="http://schemas.microsoft.com/office/drawing/2014/main" id="{B379EEA3-1D72-4C20-AF55-612C1FF96E45}"/>
              </a:ext>
            </a:extLst>
          </p:cNvPr>
          <p:cNvPicPr>
            <a:picLocks noChangeAspect="1"/>
          </p:cNvPicPr>
          <p:nvPr/>
        </p:nvPicPr>
        <p:blipFill>
          <a:blip r:embed="rId3"/>
          <a:stretch>
            <a:fillRect/>
          </a:stretch>
        </p:blipFill>
        <p:spPr>
          <a:xfrm>
            <a:off x="4234" y="6265"/>
            <a:ext cx="12172948" cy="6326887"/>
          </a:xfrm>
          <a:prstGeom prst="rect">
            <a:avLst/>
          </a:prstGeom>
        </p:spPr>
      </p:pic>
      <p:sp>
        <p:nvSpPr>
          <p:cNvPr id="2" name="Title 1">
            <a:extLst>
              <a:ext uri="{FF2B5EF4-FFF2-40B4-BE49-F238E27FC236}">
                <a16:creationId xmlns:a16="http://schemas.microsoft.com/office/drawing/2014/main" id="{60ABF59F-4877-4B75-BA1C-0354620D3842}"/>
              </a:ext>
            </a:extLst>
          </p:cNvPr>
          <p:cNvSpPr>
            <a:spLocks noGrp="1"/>
          </p:cNvSpPr>
          <p:nvPr>
            <p:ph type="title"/>
          </p:nvPr>
        </p:nvSpPr>
        <p:spPr>
          <a:xfrm>
            <a:off x="1097280" y="286603"/>
            <a:ext cx="10058400" cy="1450757"/>
          </a:xfrm>
        </p:spPr>
        <p:txBody>
          <a:bodyPr>
            <a:normAutofit/>
          </a:bodyPr>
          <a:lstStyle/>
          <a:p>
            <a:r>
              <a:rPr lang="en-US">
                <a:solidFill>
                  <a:schemeClr val="tx1"/>
                </a:solidFill>
                <a:cs typeface="Calibri Light"/>
              </a:rPr>
              <a:t>What is Teak?</a:t>
            </a:r>
          </a:p>
        </p:txBody>
      </p:sp>
      <p:sp>
        <p:nvSpPr>
          <p:cNvPr id="4" name="Slide Number Placeholder 3">
            <a:extLst>
              <a:ext uri="{FF2B5EF4-FFF2-40B4-BE49-F238E27FC236}">
                <a16:creationId xmlns:a16="http://schemas.microsoft.com/office/drawing/2014/main" id="{47715D77-1BB0-468D-9ECD-5C2D29654204}"/>
              </a:ext>
            </a:extLst>
          </p:cNvPr>
          <p:cNvSpPr>
            <a:spLocks noGrp="1"/>
          </p:cNvSpPr>
          <p:nvPr>
            <p:ph type="sldNum" sz="quarter" idx="12"/>
          </p:nvPr>
        </p:nvSpPr>
        <p:spPr>
          <a:xfrm>
            <a:off x="10879105" y="6489667"/>
            <a:ext cx="1312025" cy="365125"/>
          </a:xfrm>
        </p:spPr>
        <p:txBody>
          <a:bodyPr>
            <a:normAutofit/>
          </a:bodyPr>
          <a:lstStyle/>
          <a:p>
            <a:pPr>
              <a:spcAft>
                <a:spcPts val="600"/>
              </a:spcAft>
            </a:pPr>
            <a:r>
              <a:rPr lang="en-US" sz="1400">
                <a:cs typeface="Calibri"/>
              </a:rPr>
              <a:t>5</a:t>
            </a:r>
          </a:p>
        </p:txBody>
      </p:sp>
      <p:sp>
        <p:nvSpPr>
          <p:cNvPr id="60" name="Content Placeholder 59">
            <a:extLst>
              <a:ext uri="{FF2B5EF4-FFF2-40B4-BE49-F238E27FC236}">
                <a16:creationId xmlns:a16="http://schemas.microsoft.com/office/drawing/2014/main" id="{E32879BD-3D96-4416-9FE6-FDBB4CC42608}"/>
              </a:ext>
            </a:extLst>
          </p:cNvPr>
          <p:cNvSpPr>
            <a:spLocks noGrp="1"/>
          </p:cNvSpPr>
          <p:nvPr>
            <p:ph idx="1"/>
          </p:nvPr>
        </p:nvSpPr>
        <p:spPr>
          <a:xfrm>
            <a:off x="1097280" y="1845734"/>
            <a:ext cx="10058400" cy="4023360"/>
          </a:xfrm>
        </p:spPr>
        <p:txBody>
          <a:bodyPr vert="horz" lIns="0" tIns="45720" rIns="0" bIns="45720" rtlCol="0" anchor="t">
            <a:normAutofit/>
          </a:bodyPr>
          <a:lstStyle/>
          <a:p>
            <a:pPr marL="0" indent="0" algn="ctr">
              <a:lnSpc>
                <a:spcPct val="100000"/>
              </a:lnSpc>
              <a:spcBef>
                <a:spcPts val="0"/>
              </a:spcBef>
              <a:spcAft>
                <a:spcPts val="0"/>
              </a:spcAft>
              <a:buNone/>
            </a:pPr>
            <a:r>
              <a:rPr lang="en-US" sz="2800">
                <a:solidFill>
                  <a:schemeClr val="tx1"/>
                </a:solidFill>
                <a:ea typeface="+mn-lt"/>
                <a:cs typeface="+mn-lt"/>
              </a:rPr>
              <a:t>Tropical hardwood tree species native to Southeast Asia</a:t>
            </a:r>
            <a:endParaRPr lang="en-US" sz="2800">
              <a:solidFill>
                <a:schemeClr val="tx1"/>
              </a:solidFill>
              <a:cs typeface="Calibri" panose="020F0502020204030204"/>
            </a:endParaRPr>
          </a:p>
          <a:p>
            <a:pPr marL="0" indent="0">
              <a:lnSpc>
                <a:spcPct val="100000"/>
              </a:lnSpc>
              <a:spcBef>
                <a:spcPts val="0"/>
              </a:spcBef>
              <a:spcAft>
                <a:spcPts val="0"/>
              </a:spcAft>
              <a:buNone/>
            </a:pPr>
            <a:endParaRPr lang="en-US" b="1">
              <a:ea typeface="+mn-lt"/>
              <a:cs typeface="+mn-lt"/>
            </a:endParaRPr>
          </a:p>
          <a:p>
            <a:pPr marL="0" indent="0">
              <a:lnSpc>
                <a:spcPct val="100000"/>
              </a:lnSpc>
              <a:spcBef>
                <a:spcPts val="0"/>
              </a:spcBef>
              <a:spcAft>
                <a:spcPts val="0"/>
              </a:spcAft>
              <a:buNone/>
            </a:pPr>
            <a:endParaRPr lang="en-US" b="1">
              <a:cs typeface="Calibri" panose="020F0502020204030204"/>
            </a:endParaRPr>
          </a:p>
          <a:p>
            <a:pPr marL="0" indent="0">
              <a:lnSpc>
                <a:spcPct val="100000"/>
              </a:lnSpc>
              <a:spcBef>
                <a:spcPts val="0"/>
              </a:spcBef>
              <a:spcAft>
                <a:spcPts val="0"/>
              </a:spcAft>
              <a:buNone/>
            </a:pPr>
            <a:endParaRPr lang="en-US">
              <a:ea typeface="+mn-lt"/>
              <a:cs typeface="+mn-lt"/>
            </a:endParaRPr>
          </a:p>
          <a:p>
            <a:pPr marL="0" indent="0">
              <a:lnSpc>
                <a:spcPct val="100000"/>
              </a:lnSpc>
              <a:spcBef>
                <a:spcPts val="0"/>
              </a:spcBef>
              <a:spcAft>
                <a:spcPts val="0"/>
              </a:spcAft>
              <a:buNone/>
            </a:pPr>
            <a:endParaRPr lang="en-US" b="1">
              <a:cs typeface="Calibri"/>
            </a:endParaRPr>
          </a:p>
          <a:p>
            <a:endParaRPr lang="en-US">
              <a:cs typeface="Calibri"/>
            </a:endParaRPr>
          </a:p>
        </p:txBody>
      </p:sp>
      <p:sp>
        <p:nvSpPr>
          <p:cNvPr id="61" name="TextBox 60">
            <a:extLst>
              <a:ext uri="{FF2B5EF4-FFF2-40B4-BE49-F238E27FC236}">
                <a16:creationId xmlns:a16="http://schemas.microsoft.com/office/drawing/2014/main" id="{865E2440-6DC9-414F-BCBA-260B9E2B32F9}"/>
              </a:ext>
            </a:extLst>
          </p:cNvPr>
          <p:cNvSpPr txBox="1"/>
          <p:nvPr/>
        </p:nvSpPr>
        <p:spPr>
          <a:xfrm>
            <a:off x="6929859" y="2943278"/>
            <a:ext cx="3130656" cy="230832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Uses</a:t>
            </a:r>
            <a:endParaRPr lang="en-US" sz="2400">
              <a:ea typeface="+mn-lt"/>
              <a:cs typeface="+mn-lt"/>
            </a:endParaRPr>
          </a:p>
          <a:p>
            <a:pPr marL="383540" lvl="1" indent="-182880">
              <a:buClr>
                <a:schemeClr val="accent1"/>
              </a:buClr>
              <a:buFont typeface="Calibri" pitchFamily="34" charset="0"/>
              <a:buChar char="•"/>
            </a:pPr>
            <a:r>
              <a:rPr lang="en-US" sz="2400">
                <a:solidFill>
                  <a:schemeClr val="tx1"/>
                </a:solidFill>
                <a:ea typeface="+mn-lt"/>
                <a:cs typeface="+mn-lt"/>
              </a:rPr>
              <a:t>Indoor flooring </a:t>
            </a:r>
          </a:p>
          <a:p>
            <a:pPr marL="383540" lvl="1" indent="-182880">
              <a:buClr>
                <a:schemeClr val="accent1"/>
              </a:buClr>
              <a:buFont typeface="Calibri" pitchFamily="34" charset="0"/>
              <a:buChar char="•"/>
            </a:pPr>
            <a:endParaRPr lang="en-US" sz="2400">
              <a:solidFill>
                <a:schemeClr val="tx1"/>
              </a:solidFill>
              <a:ea typeface="+mn-lt"/>
              <a:cs typeface="+mn-lt"/>
            </a:endParaRPr>
          </a:p>
          <a:p>
            <a:pPr marL="383540" lvl="1" indent="-182880">
              <a:buClr>
                <a:schemeClr val="accent1"/>
              </a:buClr>
              <a:buFont typeface="Calibri" pitchFamily="34" charset="0"/>
              <a:buChar char="•"/>
            </a:pPr>
            <a:r>
              <a:rPr lang="en-US" sz="2400">
                <a:solidFill>
                  <a:schemeClr val="tx1"/>
                </a:solidFill>
                <a:ea typeface="+mn-lt"/>
                <a:cs typeface="+mn-lt"/>
              </a:rPr>
              <a:t>Outdoor furniture</a:t>
            </a:r>
          </a:p>
          <a:p>
            <a:pPr marL="383540" lvl="1" indent="-182880">
              <a:buClr>
                <a:schemeClr val="accent1"/>
              </a:buClr>
              <a:buFont typeface="Calibri" pitchFamily="34" charset="0"/>
              <a:buChar char="•"/>
            </a:pPr>
            <a:endParaRPr lang="en-US" sz="2400">
              <a:solidFill>
                <a:schemeClr val="tx1"/>
              </a:solidFill>
              <a:ea typeface="+mn-lt"/>
              <a:cs typeface="+mn-lt"/>
            </a:endParaRPr>
          </a:p>
          <a:p>
            <a:pPr marL="383540" lvl="1" indent="-182880">
              <a:buClr>
                <a:schemeClr val="accent1"/>
              </a:buClr>
              <a:buFont typeface="Calibri" pitchFamily="34" charset="0"/>
              <a:buChar char="•"/>
            </a:pPr>
            <a:r>
              <a:rPr lang="en-US" sz="2400">
                <a:solidFill>
                  <a:schemeClr val="tx1"/>
                </a:solidFill>
                <a:ea typeface="+mn-lt"/>
                <a:cs typeface="+mn-lt"/>
              </a:rPr>
              <a:t>Boat decking</a:t>
            </a:r>
          </a:p>
        </p:txBody>
      </p:sp>
      <p:sp>
        <p:nvSpPr>
          <p:cNvPr id="62" name="TextBox 61">
            <a:extLst>
              <a:ext uri="{FF2B5EF4-FFF2-40B4-BE49-F238E27FC236}">
                <a16:creationId xmlns:a16="http://schemas.microsoft.com/office/drawing/2014/main" id="{39B95012-605F-4F75-8EE6-B6EF45EE9729}"/>
              </a:ext>
            </a:extLst>
          </p:cNvPr>
          <p:cNvSpPr txBox="1"/>
          <p:nvPr/>
        </p:nvSpPr>
        <p:spPr>
          <a:xfrm>
            <a:off x="2050943" y="2944784"/>
            <a:ext cx="274319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1"/>
              </a:buClr>
            </a:pPr>
            <a:r>
              <a:rPr lang="en-US" sz="2400" b="1">
                <a:solidFill>
                  <a:srgbClr val="000000"/>
                </a:solidFill>
                <a:ea typeface="+mn-lt"/>
                <a:cs typeface="+mn-lt"/>
              </a:rPr>
              <a:t>Properties</a:t>
            </a:r>
          </a:p>
          <a:p>
            <a:pPr marL="383540" lvl="1" indent="-182880">
              <a:buClr>
                <a:schemeClr val="accent1"/>
              </a:buClr>
              <a:buFont typeface="Calibri" pitchFamily="34" charset="0"/>
              <a:buChar char="•"/>
            </a:pPr>
            <a:r>
              <a:rPr lang="en-US" sz="2400">
                <a:ea typeface="+mn-lt"/>
                <a:cs typeface="+mn-lt"/>
              </a:rPr>
              <a:t>Water resistant</a:t>
            </a:r>
          </a:p>
          <a:p>
            <a:pPr marL="383540" lvl="1" indent="-182880">
              <a:buClr>
                <a:schemeClr val="accent1"/>
              </a:buClr>
              <a:buFont typeface="Calibri" pitchFamily="34" charset="0"/>
              <a:buChar char="•"/>
            </a:pPr>
            <a:endParaRPr lang="en-US" sz="2400">
              <a:ea typeface="+mn-lt"/>
              <a:cs typeface="+mn-lt"/>
            </a:endParaRPr>
          </a:p>
          <a:p>
            <a:pPr marL="383540" lvl="1" indent="-182880">
              <a:buClr>
                <a:schemeClr val="accent1"/>
              </a:buClr>
              <a:buFont typeface="Calibri" pitchFamily="34" charset="0"/>
              <a:buChar char="•"/>
            </a:pPr>
            <a:r>
              <a:rPr lang="en-US" sz="2400">
                <a:ea typeface="+mn-lt"/>
                <a:cs typeface="+mn-lt"/>
              </a:rPr>
              <a:t>Durable</a:t>
            </a:r>
          </a:p>
        </p:txBody>
      </p:sp>
      <p:sp>
        <p:nvSpPr>
          <p:cNvPr id="5" name="TextBox 4">
            <a:extLst>
              <a:ext uri="{FF2B5EF4-FFF2-40B4-BE49-F238E27FC236}">
                <a16:creationId xmlns:a16="http://schemas.microsoft.com/office/drawing/2014/main" id="{E8FCD2A3-5317-4DF9-9955-D480248B8B6B}"/>
              </a:ext>
            </a:extLst>
          </p:cNvPr>
          <p:cNvSpPr txBox="1"/>
          <p:nvPr/>
        </p:nvSpPr>
        <p:spPr>
          <a:xfrm>
            <a:off x="10966939" y="5433573"/>
            <a:ext cx="5700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[4]</a:t>
            </a:r>
            <a:endParaRPr lang="en-US">
              <a:solidFill>
                <a:schemeClr val="bg1"/>
              </a:solidFill>
              <a:cs typeface="Calibri"/>
            </a:endParaRPr>
          </a:p>
        </p:txBody>
      </p:sp>
    </p:spTree>
    <p:extLst>
      <p:ext uri="{BB962C8B-B14F-4D97-AF65-F5344CB8AC3E}">
        <p14:creationId xmlns:p14="http://schemas.microsoft.com/office/powerpoint/2010/main" val="86306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038B8727-D318-4B70-B353-C390602FF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B0C8367-28B6-4EF1-B182-01BEC9872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73FB0B3-83B0-4CD5-ABC2-F5C942C6A99E}"/>
              </a:ext>
            </a:extLst>
          </p:cNvPr>
          <p:cNvSpPr>
            <a:spLocks noGrp="1"/>
          </p:cNvSpPr>
          <p:nvPr>
            <p:ph type="title"/>
          </p:nvPr>
        </p:nvSpPr>
        <p:spPr>
          <a:xfrm>
            <a:off x="492370" y="450983"/>
            <a:ext cx="3084844" cy="2103875"/>
          </a:xfrm>
        </p:spPr>
        <p:txBody>
          <a:bodyPr>
            <a:normAutofit/>
          </a:bodyPr>
          <a:lstStyle/>
          <a:p>
            <a:r>
              <a:rPr lang="en-US" sz="4000">
                <a:solidFill>
                  <a:srgbClr val="FFFFFF"/>
                </a:solidFill>
                <a:cs typeface="Calibri Light"/>
              </a:rPr>
              <a:t>Teak Fever</a:t>
            </a:r>
            <a:br>
              <a:rPr lang="en-US" sz="4000">
                <a:cs typeface="Calibri Light"/>
              </a:rPr>
            </a:br>
            <a:endParaRPr lang="en-US" sz="3600">
              <a:solidFill>
                <a:srgbClr val="FFFFFF"/>
              </a:solidFill>
            </a:endParaRPr>
          </a:p>
        </p:txBody>
      </p:sp>
      <p:sp>
        <p:nvSpPr>
          <p:cNvPr id="46" name="Rectangle 45">
            <a:extLst>
              <a:ext uri="{FF2B5EF4-FFF2-40B4-BE49-F238E27FC236}">
                <a16:creationId xmlns:a16="http://schemas.microsoft.com/office/drawing/2014/main" id="{649E3F4C-17F5-49E4-B05F-80C6B348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2" descr="Chart&#10;&#10;Description automatically generated">
            <a:extLst>
              <a:ext uri="{FF2B5EF4-FFF2-40B4-BE49-F238E27FC236}">
                <a16:creationId xmlns:a16="http://schemas.microsoft.com/office/drawing/2014/main" id="{CC97D93E-A4D0-4D46-B99E-EC42C4201E23}"/>
              </a:ext>
            </a:extLst>
          </p:cNvPr>
          <p:cNvPicPr>
            <a:picLocks noChangeAspect="1"/>
          </p:cNvPicPr>
          <p:nvPr/>
        </p:nvPicPr>
        <p:blipFill>
          <a:blip r:embed="rId2"/>
          <a:stretch>
            <a:fillRect/>
          </a:stretch>
        </p:blipFill>
        <p:spPr>
          <a:xfrm>
            <a:off x="5180512" y="640080"/>
            <a:ext cx="5921091" cy="5577840"/>
          </a:xfrm>
          <a:prstGeom prst="rect">
            <a:avLst/>
          </a:prstGeom>
        </p:spPr>
      </p:pic>
      <p:sp>
        <p:nvSpPr>
          <p:cNvPr id="4" name="Slide Number Placeholder 3">
            <a:extLst>
              <a:ext uri="{FF2B5EF4-FFF2-40B4-BE49-F238E27FC236}">
                <a16:creationId xmlns:a16="http://schemas.microsoft.com/office/drawing/2014/main" id="{E7012989-18A8-4E01-8603-1E1810E11C9E}"/>
              </a:ext>
            </a:extLst>
          </p:cNvPr>
          <p:cNvSpPr>
            <a:spLocks noGrp="1"/>
          </p:cNvSpPr>
          <p:nvPr>
            <p:ph type="sldNum" sz="quarter" idx="12"/>
          </p:nvPr>
        </p:nvSpPr>
        <p:spPr>
          <a:xfrm>
            <a:off x="10871634" y="6489667"/>
            <a:ext cx="1312025" cy="365125"/>
          </a:xfrm>
        </p:spPr>
        <p:txBody>
          <a:bodyPr>
            <a:normAutofit/>
          </a:bodyPr>
          <a:lstStyle/>
          <a:p>
            <a:pPr>
              <a:spcAft>
                <a:spcPts val="600"/>
              </a:spcAft>
            </a:pPr>
            <a:r>
              <a:rPr lang="en-US" sz="1400">
                <a:solidFill>
                  <a:schemeClr val="tx2"/>
                </a:solidFill>
                <a:cs typeface="Calibri"/>
              </a:rPr>
              <a:t>6</a:t>
            </a:r>
          </a:p>
        </p:txBody>
      </p:sp>
      <p:sp>
        <p:nvSpPr>
          <p:cNvPr id="5" name="TextBox 4">
            <a:extLst>
              <a:ext uri="{FF2B5EF4-FFF2-40B4-BE49-F238E27FC236}">
                <a16:creationId xmlns:a16="http://schemas.microsoft.com/office/drawing/2014/main" id="{92EB7B63-4698-46C5-B830-88E3A3FE7850}"/>
              </a:ext>
            </a:extLst>
          </p:cNvPr>
          <p:cNvSpPr txBox="1"/>
          <p:nvPr/>
        </p:nvSpPr>
        <p:spPr>
          <a:xfrm>
            <a:off x="491067" y="3426178"/>
            <a:ext cx="3355788" cy="13480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00660" lvl="1">
              <a:lnSpc>
                <a:spcPct val="90000"/>
              </a:lnSpc>
              <a:spcBef>
                <a:spcPts val="200"/>
              </a:spcBef>
              <a:spcAft>
                <a:spcPts val="400"/>
              </a:spcAft>
            </a:pPr>
            <a:r>
              <a:rPr lang="en-US" sz="2000">
                <a:solidFill>
                  <a:srgbClr val="FFFFFF"/>
                </a:solidFill>
                <a:ea typeface="+mn-lt"/>
                <a:cs typeface="+mn-lt"/>
              </a:rPr>
              <a:t>Causes</a:t>
            </a:r>
            <a:r>
              <a:rPr lang="en-US">
                <a:solidFill>
                  <a:srgbClr val="FFFFFF"/>
                </a:solidFill>
                <a:ea typeface="+mn-lt"/>
                <a:cs typeface="+mn-lt"/>
              </a:rPr>
              <a:t>: </a:t>
            </a:r>
            <a:endParaRPr lang="en-US">
              <a:ea typeface="+mn-lt"/>
              <a:cs typeface="+mn-lt"/>
            </a:endParaRPr>
          </a:p>
          <a:p>
            <a:pPr marL="383540" lvl="1" indent="-285750">
              <a:lnSpc>
                <a:spcPct val="90000"/>
              </a:lnSpc>
              <a:spcBef>
                <a:spcPts val="200"/>
              </a:spcBef>
              <a:spcAft>
                <a:spcPts val="400"/>
              </a:spcAft>
              <a:buFont typeface="Arial"/>
              <a:buChar char="•"/>
            </a:pPr>
            <a:r>
              <a:rPr lang="en-US">
                <a:solidFill>
                  <a:srgbClr val="FFFFFF"/>
                </a:solidFill>
                <a:ea typeface="+mn-lt"/>
                <a:cs typeface="+mn-lt"/>
              </a:rPr>
              <a:t>Threat of deforestation </a:t>
            </a:r>
            <a:endParaRPr lang="en-US">
              <a:ea typeface="+mn-lt"/>
              <a:cs typeface="+mn-lt"/>
            </a:endParaRPr>
          </a:p>
          <a:p>
            <a:pPr marL="383540" lvl="1" indent="-285750">
              <a:lnSpc>
                <a:spcPct val="90000"/>
              </a:lnSpc>
              <a:spcBef>
                <a:spcPts val="200"/>
              </a:spcBef>
              <a:spcAft>
                <a:spcPts val="400"/>
              </a:spcAft>
              <a:buFont typeface="Arial"/>
              <a:buChar char="•"/>
            </a:pPr>
            <a:r>
              <a:rPr lang="en-US">
                <a:solidFill>
                  <a:srgbClr val="FFFFFF"/>
                </a:solidFill>
                <a:ea typeface="+mn-lt"/>
                <a:cs typeface="+mn-lt"/>
              </a:rPr>
              <a:t>Massive marketing </a:t>
            </a:r>
            <a:r>
              <a:rPr lang="en-US">
                <a:solidFill>
                  <a:srgbClr val="FFFFFF"/>
                </a:solidFill>
              </a:rPr>
              <a:t>campaign</a:t>
            </a:r>
            <a:r>
              <a:rPr lang="en-US">
                <a:solidFill>
                  <a:srgbClr val="FFFFFF"/>
                </a:solidFill>
                <a:ea typeface="+mn-lt"/>
                <a:cs typeface="+mn-lt"/>
              </a:rPr>
              <a:t> </a:t>
            </a:r>
            <a:endParaRPr lang="en-US">
              <a:ea typeface="+mn-lt"/>
              <a:cs typeface="+mn-lt"/>
            </a:endParaRPr>
          </a:p>
          <a:p>
            <a:pPr marL="383540" lvl="1" indent="-285750">
              <a:lnSpc>
                <a:spcPct val="90000"/>
              </a:lnSpc>
              <a:spcBef>
                <a:spcPts val="200"/>
              </a:spcBef>
              <a:spcAft>
                <a:spcPts val="400"/>
              </a:spcAft>
              <a:buFont typeface="Arial"/>
              <a:buChar char="•"/>
            </a:pPr>
            <a:r>
              <a:rPr lang="en-US">
                <a:solidFill>
                  <a:srgbClr val="FFFFFF"/>
                </a:solidFill>
                <a:ea typeface="+mn-lt"/>
                <a:cs typeface="+mn-lt"/>
              </a:rPr>
              <a:t>Government incentives</a:t>
            </a:r>
            <a:endParaRPr lang="en-US"/>
          </a:p>
        </p:txBody>
      </p:sp>
      <p:sp>
        <p:nvSpPr>
          <p:cNvPr id="7" name="TextBox 6">
            <a:extLst>
              <a:ext uri="{FF2B5EF4-FFF2-40B4-BE49-F238E27FC236}">
                <a16:creationId xmlns:a16="http://schemas.microsoft.com/office/drawing/2014/main" id="{B6AF0C0A-86C2-4769-9186-BC4D35B95E55}"/>
              </a:ext>
            </a:extLst>
          </p:cNvPr>
          <p:cNvSpPr txBox="1"/>
          <p:nvPr/>
        </p:nvSpPr>
        <p:spPr>
          <a:xfrm>
            <a:off x="492830" y="4998979"/>
            <a:ext cx="3191435" cy="12711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00660" lvl="1">
              <a:lnSpc>
                <a:spcPct val="90000"/>
              </a:lnSpc>
              <a:spcBef>
                <a:spcPts val="200"/>
              </a:spcBef>
              <a:spcAft>
                <a:spcPts val="400"/>
              </a:spcAft>
            </a:pPr>
            <a:r>
              <a:rPr lang="en-US" sz="2000">
                <a:solidFill>
                  <a:srgbClr val="FFFFFF"/>
                </a:solidFill>
                <a:ea typeface="+mn-lt"/>
                <a:cs typeface="+mn-lt"/>
              </a:rPr>
              <a:t>Outcomes</a:t>
            </a:r>
            <a:r>
              <a:rPr lang="en-US">
                <a:solidFill>
                  <a:srgbClr val="FFFFFF"/>
                </a:solidFill>
                <a:ea typeface="+mn-lt"/>
                <a:cs typeface="+mn-lt"/>
              </a:rPr>
              <a:t>: </a:t>
            </a:r>
            <a:endParaRPr lang="en-US">
              <a:ea typeface="+mn-lt"/>
              <a:cs typeface="+mn-lt"/>
            </a:endParaRPr>
          </a:p>
          <a:p>
            <a:pPr marL="383540" lvl="1" indent="-285750">
              <a:lnSpc>
                <a:spcPct val="90000"/>
              </a:lnSpc>
              <a:spcBef>
                <a:spcPts val="200"/>
              </a:spcBef>
              <a:spcAft>
                <a:spcPts val="400"/>
              </a:spcAft>
              <a:buFont typeface="Arial"/>
              <a:buChar char="•"/>
            </a:pPr>
            <a:r>
              <a:rPr lang="en-US">
                <a:solidFill>
                  <a:srgbClr val="FFFFFF"/>
                </a:solidFill>
                <a:ea typeface="+mn-lt"/>
                <a:cs typeface="+mn-lt"/>
              </a:rPr>
              <a:t>Failed plantations left many in debt</a:t>
            </a:r>
            <a:endParaRPr lang="en-US">
              <a:ea typeface="+mn-lt"/>
              <a:cs typeface="+mn-lt"/>
            </a:endParaRPr>
          </a:p>
          <a:p>
            <a:pPr marL="383540" lvl="1" indent="-285750">
              <a:lnSpc>
                <a:spcPct val="90000"/>
              </a:lnSpc>
              <a:spcBef>
                <a:spcPts val="200"/>
              </a:spcBef>
              <a:spcAft>
                <a:spcPts val="400"/>
              </a:spcAft>
              <a:buFont typeface="Arial"/>
              <a:buChar char="•"/>
            </a:pPr>
            <a:r>
              <a:rPr lang="en-US">
                <a:solidFill>
                  <a:srgbClr val="FFFFFF"/>
                </a:solidFill>
                <a:ea typeface="+mn-lt"/>
                <a:cs typeface="+mn-lt"/>
              </a:rPr>
              <a:t>Surplus of teak</a:t>
            </a:r>
            <a:endParaRPr lang="en-US"/>
          </a:p>
        </p:txBody>
      </p:sp>
      <p:sp>
        <p:nvSpPr>
          <p:cNvPr id="9" name="TextBox 8">
            <a:extLst>
              <a:ext uri="{FF2B5EF4-FFF2-40B4-BE49-F238E27FC236}">
                <a16:creationId xmlns:a16="http://schemas.microsoft.com/office/drawing/2014/main" id="{E96443AC-5263-4FEA-8B4C-654A4F374D3B}"/>
              </a:ext>
            </a:extLst>
          </p:cNvPr>
          <p:cNvSpPr txBox="1"/>
          <p:nvPr/>
        </p:nvSpPr>
        <p:spPr>
          <a:xfrm>
            <a:off x="2664178" y="114958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endParaRPr lang="en-US">
              <a:solidFill>
                <a:srgbClr val="FFFFFF"/>
              </a:solidFill>
              <a:cs typeface="Calibri" panose="020F0502020204030204"/>
            </a:endParaRPr>
          </a:p>
        </p:txBody>
      </p:sp>
      <p:sp>
        <p:nvSpPr>
          <p:cNvPr id="10" name="TextBox 9">
            <a:extLst>
              <a:ext uri="{FF2B5EF4-FFF2-40B4-BE49-F238E27FC236}">
                <a16:creationId xmlns:a16="http://schemas.microsoft.com/office/drawing/2014/main" id="{35E27F78-2549-45B2-96E3-1C116EF5A3CC}"/>
              </a:ext>
            </a:extLst>
          </p:cNvPr>
          <p:cNvSpPr txBox="1"/>
          <p:nvPr/>
        </p:nvSpPr>
        <p:spPr>
          <a:xfrm>
            <a:off x="5175956" y="5853289"/>
            <a:ext cx="5700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[5]</a:t>
            </a:r>
            <a:endParaRPr lang="en-US">
              <a:solidFill>
                <a:schemeClr val="bg1"/>
              </a:solidFill>
              <a:cs typeface="Calibri"/>
            </a:endParaRPr>
          </a:p>
        </p:txBody>
      </p:sp>
      <p:sp>
        <p:nvSpPr>
          <p:cNvPr id="6" name="TextBox 5">
            <a:extLst>
              <a:ext uri="{FF2B5EF4-FFF2-40B4-BE49-F238E27FC236}">
                <a16:creationId xmlns:a16="http://schemas.microsoft.com/office/drawing/2014/main" id="{26DB4C95-CB69-485C-A5BD-6DD63695FEE3}"/>
              </a:ext>
            </a:extLst>
          </p:cNvPr>
          <p:cNvSpPr txBox="1"/>
          <p:nvPr/>
        </p:nvSpPr>
        <p:spPr>
          <a:xfrm>
            <a:off x="488348" y="2178085"/>
            <a:ext cx="3527611" cy="94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00660" lvl="1">
              <a:lnSpc>
                <a:spcPct val="90000"/>
              </a:lnSpc>
              <a:spcBef>
                <a:spcPts val="200"/>
              </a:spcBef>
              <a:spcAft>
                <a:spcPts val="400"/>
              </a:spcAft>
            </a:pPr>
            <a:endParaRPr lang="en-US" sz="2000">
              <a:solidFill>
                <a:srgbClr val="FFFFFF"/>
              </a:solidFill>
              <a:ea typeface="+mn-lt"/>
              <a:cs typeface="+mn-lt"/>
            </a:endParaRPr>
          </a:p>
          <a:p>
            <a:pPr marL="383540" lvl="1" indent="-285750">
              <a:lnSpc>
                <a:spcPct val="90000"/>
              </a:lnSpc>
              <a:spcBef>
                <a:spcPts val="200"/>
              </a:spcBef>
              <a:spcAft>
                <a:spcPts val="400"/>
              </a:spcAft>
              <a:buFont typeface="Arial"/>
              <a:buChar char="•"/>
            </a:pPr>
            <a:r>
              <a:rPr lang="en-US">
                <a:solidFill>
                  <a:srgbClr val="FFFFFF"/>
                </a:solidFill>
                <a:cs typeface="Calibri"/>
              </a:rPr>
              <a:t>In the 1990's, teak plantations were rapidly established</a:t>
            </a:r>
          </a:p>
        </p:txBody>
      </p:sp>
    </p:spTree>
    <p:extLst>
      <p:ext uri="{BB962C8B-B14F-4D97-AF65-F5344CB8AC3E}">
        <p14:creationId xmlns:p14="http://schemas.microsoft.com/office/powerpoint/2010/main" val="208325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20">
            <a:extLst>
              <a:ext uri="{FF2B5EF4-FFF2-40B4-BE49-F238E27FC236}">
                <a16:creationId xmlns:a16="http://schemas.microsoft.com/office/drawing/2014/main" id="{F83BAE65-D215-4292-9498-D9610AC2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1CD1FE-DE1A-4F70-AE5F-ABCFB6AF7DD3}"/>
              </a:ext>
            </a:extLst>
          </p:cNvPr>
          <p:cNvSpPr>
            <a:spLocks noGrp="1"/>
          </p:cNvSpPr>
          <p:nvPr>
            <p:ph type="title"/>
          </p:nvPr>
        </p:nvSpPr>
        <p:spPr>
          <a:xfrm>
            <a:off x="7859485" y="634946"/>
            <a:ext cx="3690257" cy="1450757"/>
          </a:xfrm>
        </p:spPr>
        <p:txBody>
          <a:bodyPr>
            <a:normAutofit/>
          </a:bodyPr>
          <a:lstStyle/>
          <a:p>
            <a:r>
              <a:rPr lang="en-US">
                <a:cs typeface="Calibri Light"/>
              </a:rPr>
              <a:t>Climate Change</a:t>
            </a:r>
          </a:p>
        </p:txBody>
      </p:sp>
      <p:pic>
        <p:nvPicPr>
          <p:cNvPr id="6" name="Picture 10" descr="Map&#10;&#10;Description automatically generated">
            <a:extLst>
              <a:ext uri="{FF2B5EF4-FFF2-40B4-BE49-F238E27FC236}">
                <a16:creationId xmlns:a16="http://schemas.microsoft.com/office/drawing/2014/main" id="{A6B51058-B29F-4430-A4C6-C16506FF0A00}"/>
              </a:ext>
            </a:extLst>
          </p:cNvPr>
          <p:cNvPicPr>
            <a:picLocks noChangeAspect="1"/>
          </p:cNvPicPr>
          <p:nvPr/>
        </p:nvPicPr>
        <p:blipFill>
          <a:blip r:embed="rId3"/>
          <a:stretch>
            <a:fillRect/>
          </a:stretch>
        </p:blipFill>
        <p:spPr>
          <a:xfrm>
            <a:off x="649155" y="640081"/>
            <a:ext cx="6879489" cy="5314406"/>
          </a:xfrm>
          <a:prstGeom prst="rect">
            <a:avLst/>
          </a:prstGeom>
        </p:spPr>
      </p:pic>
      <p:cxnSp>
        <p:nvCxnSpPr>
          <p:cNvPr id="19" name="Straight Connector 22">
            <a:extLst>
              <a:ext uri="{FF2B5EF4-FFF2-40B4-BE49-F238E27FC236}">
                <a16:creationId xmlns:a16="http://schemas.microsoft.com/office/drawing/2014/main" id="{5C99ACED-3F9B-471D-97BC-E5D2D2319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066B79-345B-4F18-81A7-99DF947CA345}"/>
              </a:ext>
            </a:extLst>
          </p:cNvPr>
          <p:cNvSpPr>
            <a:spLocks noGrp="1"/>
          </p:cNvSpPr>
          <p:nvPr>
            <p:ph idx="1"/>
          </p:nvPr>
        </p:nvSpPr>
        <p:spPr>
          <a:xfrm>
            <a:off x="7874426" y="2109267"/>
            <a:ext cx="3944257" cy="3737415"/>
          </a:xfrm>
        </p:spPr>
        <p:txBody>
          <a:bodyPr vert="horz" lIns="0" tIns="45720" rIns="0" bIns="45720" rtlCol="0" anchor="t">
            <a:noAutofit/>
          </a:bodyPr>
          <a:lstStyle/>
          <a:p>
            <a:pPr>
              <a:spcBef>
                <a:spcPts val="0"/>
              </a:spcBef>
              <a:spcAft>
                <a:spcPts val="0"/>
              </a:spcAft>
            </a:pPr>
            <a:r>
              <a:rPr lang="en-US" sz="1800" b="1">
                <a:cs typeface="Calibri"/>
              </a:rPr>
              <a:t>Effects of Climate Change</a:t>
            </a:r>
            <a:endParaRPr lang="en-US" sz="1800">
              <a:ea typeface="+mn-lt"/>
              <a:cs typeface="+mn-lt"/>
            </a:endParaRPr>
          </a:p>
          <a:p>
            <a:pPr marL="285750" indent="-285750">
              <a:spcBef>
                <a:spcPts val="0"/>
              </a:spcBef>
              <a:spcAft>
                <a:spcPts val="0"/>
              </a:spcAft>
              <a:buFont typeface="Arial,Sans-Serif" panose="020F0502020204030204" pitchFamily="34" charset="0"/>
              <a:buChar char="•"/>
            </a:pPr>
            <a:endParaRPr lang="en-US" sz="1800">
              <a:ea typeface="+mn-lt"/>
              <a:cs typeface="+mn-lt"/>
            </a:endParaRPr>
          </a:p>
          <a:p>
            <a:pPr marL="285750" indent="-285750">
              <a:spcBef>
                <a:spcPts val="0"/>
              </a:spcBef>
              <a:spcAft>
                <a:spcPts val="0"/>
              </a:spcAft>
              <a:buFont typeface="Arial,Sans-Serif" panose="020F0502020204030204" pitchFamily="34" charset="0"/>
              <a:buChar char="•"/>
            </a:pPr>
            <a:endParaRPr lang="en-US" sz="1800">
              <a:ea typeface="+mn-lt"/>
              <a:cs typeface="+mn-lt"/>
            </a:endParaRPr>
          </a:p>
          <a:p>
            <a:pPr marL="285750" indent="-285750">
              <a:spcBef>
                <a:spcPts val="0"/>
              </a:spcBef>
              <a:spcAft>
                <a:spcPts val="0"/>
              </a:spcAft>
              <a:buFont typeface="Arial,Sans-Serif" panose="020F0502020204030204" pitchFamily="34" charset="0"/>
              <a:buChar char="•"/>
            </a:pPr>
            <a:endParaRPr lang="en-US" sz="1800">
              <a:ea typeface="+mn-lt"/>
              <a:cs typeface="+mn-lt"/>
            </a:endParaRPr>
          </a:p>
          <a:p>
            <a:pPr>
              <a:spcBef>
                <a:spcPts val="0"/>
              </a:spcBef>
              <a:spcAft>
                <a:spcPts val="0"/>
              </a:spcAft>
            </a:pPr>
            <a:endParaRPr lang="en-US" sz="1800" b="1">
              <a:ea typeface="+mn-lt"/>
              <a:cs typeface="+mn-lt"/>
            </a:endParaRPr>
          </a:p>
          <a:p>
            <a:pPr>
              <a:spcBef>
                <a:spcPts val="0"/>
              </a:spcBef>
              <a:spcAft>
                <a:spcPts val="0"/>
              </a:spcAft>
            </a:pPr>
            <a:r>
              <a:rPr lang="en-US" sz="1800" b="1">
                <a:ea typeface="+mn-lt"/>
                <a:cs typeface="+mn-lt"/>
              </a:rPr>
              <a:t>Central America Dry Corridor</a:t>
            </a:r>
            <a:endParaRPr lang="en-US" sz="1800">
              <a:ea typeface="+mn-lt"/>
              <a:cs typeface="+mn-lt"/>
            </a:endParaRPr>
          </a:p>
          <a:p>
            <a:pPr marL="0" indent="0">
              <a:spcBef>
                <a:spcPts val="0"/>
              </a:spcBef>
              <a:spcAft>
                <a:spcPts val="0"/>
              </a:spcAft>
              <a:buNone/>
            </a:pPr>
            <a:endParaRPr lang="en-US" sz="1800">
              <a:ea typeface="+mn-lt"/>
              <a:cs typeface="+mn-lt"/>
            </a:endParaRPr>
          </a:p>
          <a:p>
            <a:pPr marL="0" indent="0">
              <a:spcBef>
                <a:spcPts val="0"/>
              </a:spcBef>
              <a:spcAft>
                <a:spcPts val="0"/>
              </a:spcAft>
              <a:buNone/>
            </a:pPr>
            <a:endParaRPr lang="en-US" sz="1800">
              <a:ea typeface="+mn-lt"/>
              <a:cs typeface="+mn-lt"/>
            </a:endParaRPr>
          </a:p>
          <a:p>
            <a:pPr marL="0" indent="0">
              <a:spcBef>
                <a:spcPts val="0"/>
              </a:spcBef>
              <a:spcAft>
                <a:spcPts val="0"/>
              </a:spcAft>
              <a:buNone/>
            </a:pPr>
            <a:endParaRPr lang="en-US" sz="1800">
              <a:ea typeface="+mn-lt"/>
              <a:cs typeface="+mn-lt"/>
            </a:endParaRPr>
          </a:p>
          <a:p>
            <a:pPr>
              <a:spcBef>
                <a:spcPts val="0"/>
              </a:spcBef>
              <a:spcAft>
                <a:spcPts val="0"/>
              </a:spcAft>
            </a:pPr>
            <a:r>
              <a:rPr lang="en-US" sz="1800" b="1">
                <a:ea typeface="+mn-lt"/>
                <a:cs typeface="+mn-lt"/>
              </a:rPr>
              <a:t>Region's dependence on Agriculture </a:t>
            </a:r>
            <a:endParaRPr lang="en-US" sz="1800">
              <a:ea typeface="+mn-lt"/>
              <a:cs typeface="+mn-lt"/>
            </a:endParaRPr>
          </a:p>
          <a:p>
            <a:pPr marL="0" indent="0">
              <a:spcBef>
                <a:spcPts val="0"/>
              </a:spcBef>
              <a:spcAft>
                <a:spcPts val="0"/>
              </a:spcAft>
              <a:buNone/>
            </a:pPr>
            <a:endParaRPr lang="en-US" sz="1800">
              <a:ea typeface="+mn-lt"/>
              <a:cs typeface="+mn-lt"/>
            </a:endParaRPr>
          </a:p>
          <a:p>
            <a:endParaRPr lang="en-US" sz="1700">
              <a:cs typeface="Calibri"/>
            </a:endParaRPr>
          </a:p>
          <a:p>
            <a:endParaRPr lang="en-US" sz="1700">
              <a:cs typeface="Calibri"/>
            </a:endParaRPr>
          </a:p>
          <a:p>
            <a:endParaRPr lang="en-US" sz="1700" b="1">
              <a:cs typeface="Calibri"/>
            </a:endParaRPr>
          </a:p>
          <a:p>
            <a:endParaRPr lang="en-US" sz="1700">
              <a:cs typeface="Calibri"/>
            </a:endParaRPr>
          </a:p>
          <a:p>
            <a:endParaRPr lang="en-US" sz="1700">
              <a:cs typeface="Calibri"/>
            </a:endParaRPr>
          </a:p>
        </p:txBody>
      </p:sp>
      <p:sp>
        <p:nvSpPr>
          <p:cNvPr id="20" name="Rectangle 24">
            <a:extLst>
              <a:ext uri="{FF2B5EF4-FFF2-40B4-BE49-F238E27FC236}">
                <a16:creationId xmlns:a16="http://schemas.microsoft.com/office/drawing/2014/main" id="{86C05757-249C-4F2B-B326-B940FDD9C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6">
            <a:extLst>
              <a:ext uri="{FF2B5EF4-FFF2-40B4-BE49-F238E27FC236}">
                <a16:creationId xmlns:a16="http://schemas.microsoft.com/office/drawing/2014/main" id="{EE922679-5189-4C5C-9FBB-6839F89C6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EC28618D-6A05-4E82-B68D-A8E8D3EE1C3B}"/>
              </a:ext>
            </a:extLst>
          </p:cNvPr>
          <p:cNvSpPr>
            <a:spLocks noGrp="1"/>
          </p:cNvSpPr>
          <p:nvPr>
            <p:ph type="sldNum" sz="quarter" idx="12"/>
          </p:nvPr>
        </p:nvSpPr>
        <p:spPr>
          <a:xfrm>
            <a:off x="10879105" y="6489667"/>
            <a:ext cx="1312025" cy="365125"/>
          </a:xfrm>
        </p:spPr>
        <p:txBody>
          <a:bodyPr>
            <a:normAutofit/>
          </a:bodyPr>
          <a:lstStyle/>
          <a:p>
            <a:pPr>
              <a:spcAft>
                <a:spcPts val="600"/>
              </a:spcAft>
            </a:pPr>
            <a:r>
              <a:rPr lang="en-US" sz="1400">
                <a:cs typeface="Calibri"/>
              </a:rPr>
              <a:t>7</a:t>
            </a:r>
          </a:p>
        </p:txBody>
      </p:sp>
      <p:sp>
        <p:nvSpPr>
          <p:cNvPr id="9" name="TextBox 8">
            <a:extLst>
              <a:ext uri="{FF2B5EF4-FFF2-40B4-BE49-F238E27FC236}">
                <a16:creationId xmlns:a16="http://schemas.microsoft.com/office/drawing/2014/main" id="{AA6DC92F-744A-44A8-BA4A-C1E3A802D11B}"/>
              </a:ext>
            </a:extLst>
          </p:cNvPr>
          <p:cNvSpPr txBox="1"/>
          <p:nvPr/>
        </p:nvSpPr>
        <p:spPr>
          <a:xfrm>
            <a:off x="7528466" y="3376124"/>
            <a:ext cx="4146656" cy="92333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ea typeface="+mn-lt"/>
              <a:cs typeface="+mn-lt"/>
            </a:endParaRPr>
          </a:p>
          <a:p>
            <a:pPr marL="383540" lvl="1" indent="-182880">
              <a:buClr>
                <a:schemeClr val="accent1"/>
              </a:buClr>
              <a:buFont typeface="Calibri" pitchFamily="34" charset="0"/>
              <a:buChar char="•"/>
            </a:pPr>
            <a:r>
              <a:rPr lang="en-US">
                <a:solidFill>
                  <a:schemeClr val="tx1">
                    <a:lumMod val="75000"/>
                    <a:lumOff val="25000"/>
                  </a:schemeClr>
                </a:solidFill>
                <a:ea typeface="+mn-lt"/>
                <a:cs typeface="+mn-lt"/>
              </a:rPr>
              <a:t>Farmers experiencing lack of water, erosion, poor soil</a:t>
            </a:r>
          </a:p>
        </p:txBody>
      </p:sp>
      <p:sp>
        <p:nvSpPr>
          <p:cNvPr id="15" name="TextBox 14">
            <a:extLst>
              <a:ext uri="{FF2B5EF4-FFF2-40B4-BE49-F238E27FC236}">
                <a16:creationId xmlns:a16="http://schemas.microsoft.com/office/drawing/2014/main" id="{79A4953B-CC30-43CF-851E-7C5A0F20ED8F}"/>
              </a:ext>
            </a:extLst>
          </p:cNvPr>
          <p:cNvSpPr txBox="1"/>
          <p:nvPr/>
        </p:nvSpPr>
        <p:spPr>
          <a:xfrm>
            <a:off x="7531011" y="4486941"/>
            <a:ext cx="3967361" cy="120032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ea typeface="+mn-lt"/>
              <a:cs typeface="+mn-lt"/>
            </a:endParaRPr>
          </a:p>
          <a:p>
            <a:pPr marL="383540" lvl="1" indent="-182880">
              <a:buClr>
                <a:schemeClr val="accent1"/>
              </a:buClr>
              <a:buFont typeface="Calibri" pitchFamily="34" charset="0"/>
              <a:buChar char="•"/>
            </a:pPr>
            <a:r>
              <a:rPr lang="en-US">
                <a:solidFill>
                  <a:schemeClr val="tx1">
                    <a:lumMod val="75000"/>
                    <a:lumOff val="25000"/>
                  </a:schemeClr>
                </a:solidFill>
                <a:ea typeface="+mn-lt"/>
                <a:cs typeface="+mn-lt"/>
              </a:rPr>
              <a:t>Agriculture is a large portion of many countries' economies and employment</a:t>
            </a:r>
          </a:p>
        </p:txBody>
      </p:sp>
      <p:sp>
        <p:nvSpPr>
          <p:cNvPr id="17" name="TextBox 16">
            <a:extLst>
              <a:ext uri="{FF2B5EF4-FFF2-40B4-BE49-F238E27FC236}">
                <a16:creationId xmlns:a16="http://schemas.microsoft.com/office/drawing/2014/main" id="{82DE3874-E4B8-4E4C-84A6-6A721AD48F59}"/>
              </a:ext>
            </a:extLst>
          </p:cNvPr>
          <p:cNvSpPr txBox="1"/>
          <p:nvPr/>
        </p:nvSpPr>
        <p:spPr>
          <a:xfrm>
            <a:off x="7524574" y="2204093"/>
            <a:ext cx="4146656" cy="64633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ea typeface="+mn-lt"/>
              <a:cs typeface="+mn-lt"/>
            </a:endParaRPr>
          </a:p>
          <a:p>
            <a:pPr marL="383540" lvl="1" indent="-182880">
              <a:buClr>
                <a:schemeClr val="accent1"/>
              </a:buClr>
              <a:buFont typeface="Calibri" pitchFamily="34" charset="0"/>
              <a:buChar char="•"/>
            </a:pPr>
            <a:r>
              <a:rPr lang="en-US">
                <a:solidFill>
                  <a:schemeClr val="tx1">
                    <a:lumMod val="75000"/>
                    <a:lumOff val="25000"/>
                  </a:schemeClr>
                </a:solidFill>
                <a:ea typeface="+mn-lt"/>
                <a:cs typeface="+mn-lt"/>
              </a:rPr>
              <a:t>Severe and more frequent storms</a:t>
            </a:r>
          </a:p>
        </p:txBody>
      </p:sp>
      <p:sp>
        <p:nvSpPr>
          <p:cNvPr id="27" name="TextBox 26">
            <a:extLst>
              <a:ext uri="{FF2B5EF4-FFF2-40B4-BE49-F238E27FC236}">
                <a16:creationId xmlns:a16="http://schemas.microsoft.com/office/drawing/2014/main" id="{00AA302D-D675-4271-B3E7-3D2AC44FB5C6}"/>
              </a:ext>
            </a:extLst>
          </p:cNvPr>
          <p:cNvSpPr txBox="1"/>
          <p:nvPr/>
        </p:nvSpPr>
        <p:spPr>
          <a:xfrm>
            <a:off x="7528678" y="2650677"/>
            <a:ext cx="4146656" cy="64633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ea typeface="+mn-lt"/>
              <a:cs typeface="+mn-lt"/>
            </a:endParaRPr>
          </a:p>
          <a:p>
            <a:pPr marL="383540" lvl="1" indent="-182880">
              <a:buClr>
                <a:schemeClr val="accent1"/>
              </a:buClr>
              <a:buFont typeface="Calibri" pitchFamily="34" charset="0"/>
              <a:buChar char="•"/>
            </a:pPr>
            <a:r>
              <a:rPr lang="en-US">
                <a:solidFill>
                  <a:schemeClr val="tx1">
                    <a:lumMod val="75000"/>
                    <a:lumOff val="25000"/>
                  </a:schemeClr>
                </a:solidFill>
                <a:ea typeface="+mn-lt"/>
                <a:cs typeface="+mn-lt"/>
              </a:rPr>
              <a:t>Drought and damage to crops</a:t>
            </a:r>
          </a:p>
        </p:txBody>
      </p:sp>
      <p:sp>
        <p:nvSpPr>
          <p:cNvPr id="5" name="TextBox 4">
            <a:extLst>
              <a:ext uri="{FF2B5EF4-FFF2-40B4-BE49-F238E27FC236}">
                <a16:creationId xmlns:a16="http://schemas.microsoft.com/office/drawing/2014/main" id="{C2537F77-9FAA-4D53-A29D-91B3EFFDD6E6}"/>
              </a:ext>
            </a:extLst>
          </p:cNvPr>
          <p:cNvSpPr txBox="1"/>
          <p:nvPr/>
        </p:nvSpPr>
        <p:spPr>
          <a:xfrm>
            <a:off x="1027290" y="5288844"/>
            <a:ext cx="5700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[6]</a:t>
            </a:r>
            <a:endParaRPr lang="en-US">
              <a:solidFill>
                <a:schemeClr val="bg1"/>
              </a:solidFill>
              <a:cs typeface="Calibri"/>
            </a:endParaRPr>
          </a:p>
        </p:txBody>
      </p:sp>
    </p:spTree>
    <p:extLst>
      <p:ext uri="{BB962C8B-B14F-4D97-AF65-F5344CB8AC3E}">
        <p14:creationId xmlns:p14="http://schemas.microsoft.com/office/powerpoint/2010/main" val="326316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7"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55D43-515B-40AF-911F-9207574AA45B}"/>
              </a:ext>
            </a:extLst>
          </p:cNvPr>
          <p:cNvSpPr>
            <a:spLocks noGrp="1"/>
          </p:cNvSpPr>
          <p:nvPr>
            <p:ph type="title"/>
          </p:nvPr>
        </p:nvSpPr>
        <p:spPr/>
        <p:txBody>
          <a:bodyPr/>
          <a:lstStyle/>
          <a:p>
            <a:r>
              <a:rPr lang="en-US">
                <a:cs typeface="Calibri Light"/>
              </a:rPr>
              <a:t>Central American Soil</a:t>
            </a:r>
            <a:endParaRPr lang="en-US"/>
          </a:p>
        </p:txBody>
      </p:sp>
      <p:sp>
        <p:nvSpPr>
          <p:cNvPr id="4" name="Slide Number Placeholder 3">
            <a:extLst>
              <a:ext uri="{FF2B5EF4-FFF2-40B4-BE49-F238E27FC236}">
                <a16:creationId xmlns:a16="http://schemas.microsoft.com/office/drawing/2014/main" id="{45A1F517-00F1-45E9-A81A-0AAE3A11290B}"/>
              </a:ext>
            </a:extLst>
          </p:cNvPr>
          <p:cNvSpPr>
            <a:spLocks noGrp="1"/>
          </p:cNvSpPr>
          <p:nvPr>
            <p:ph type="sldNum" sz="quarter" idx="12"/>
          </p:nvPr>
        </p:nvSpPr>
        <p:spPr>
          <a:xfrm>
            <a:off x="10879105" y="6489667"/>
            <a:ext cx="1312025" cy="365125"/>
          </a:xfrm>
        </p:spPr>
        <p:txBody>
          <a:bodyPr/>
          <a:lstStyle/>
          <a:p>
            <a:r>
              <a:rPr lang="en-US" sz="1400">
                <a:cs typeface="Calibri"/>
              </a:rPr>
              <a:t>8</a:t>
            </a:r>
          </a:p>
        </p:txBody>
      </p:sp>
      <p:pic>
        <p:nvPicPr>
          <p:cNvPr id="8" name="Picture 8" descr="Map&#10;&#10;Description automatically generated">
            <a:extLst>
              <a:ext uri="{FF2B5EF4-FFF2-40B4-BE49-F238E27FC236}">
                <a16:creationId xmlns:a16="http://schemas.microsoft.com/office/drawing/2014/main" id="{3FCA6E91-C57A-443F-96BA-65273F138A39}"/>
              </a:ext>
            </a:extLst>
          </p:cNvPr>
          <p:cNvPicPr>
            <a:picLocks noGrp="1" noChangeAspect="1"/>
          </p:cNvPicPr>
          <p:nvPr>
            <p:ph idx="1"/>
          </p:nvPr>
        </p:nvPicPr>
        <p:blipFill>
          <a:blip r:embed="rId2"/>
          <a:stretch>
            <a:fillRect/>
          </a:stretch>
        </p:blipFill>
        <p:spPr>
          <a:xfrm>
            <a:off x="8127376" y="2177375"/>
            <a:ext cx="3695700" cy="3457575"/>
          </a:xfrm>
        </p:spPr>
      </p:pic>
      <p:sp>
        <p:nvSpPr>
          <p:cNvPr id="9" name="TextBox 8">
            <a:extLst>
              <a:ext uri="{FF2B5EF4-FFF2-40B4-BE49-F238E27FC236}">
                <a16:creationId xmlns:a16="http://schemas.microsoft.com/office/drawing/2014/main" id="{2C3C38B3-341C-47A0-BB76-575917FD9359}"/>
              </a:ext>
            </a:extLst>
          </p:cNvPr>
          <p:cNvSpPr txBox="1"/>
          <p:nvPr/>
        </p:nvSpPr>
        <p:spPr>
          <a:xfrm>
            <a:off x="8423142" y="1801585"/>
            <a:ext cx="31048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Central American Soil Survey</a:t>
            </a:r>
            <a:endParaRPr lang="en-US"/>
          </a:p>
        </p:txBody>
      </p:sp>
      <p:pic>
        <p:nvPicPr>
          <p:cNvPr id="10" name="Picture 10" descr="A picture containing chart&#10;&#10;Description automatically generated">
            <a:extLst>
              <a:ext uri="{FF2B5EF4-FFF2-40B4-BE49-F238E27FC236}">
                <a16:creationId xmlns:a16="http://schemas.microsoft.com/office/drawing/2014/main" id="{5F1C9ED0-0838-410C-B6AD-7E3BEA315F61}"/>
              </a:ext>
            </a:extLst>
          </p:cNvPr>
          <p:cNvPicPr>
            <a:picLocks noChangeAspect="1"/>
          </p:cNvPicPr>
          <p:nvPr/>
        </p:nvPicPr>
        <p:blipFill>
          <a:blip r:embed="rId3"/>
          <a:stretch>
            <a:fillRect/>
          </a:stretch>
        </p:blipFill>
        <p:spPr>
          <a:xfrm>
            <a:off x="79296" y="4512653"/>
            <a:ext cx="7883470" cy="1657558"/>
          </a:xfrm>
          <a:prstGeom prst="rect">
            <a:avLst/>
          </a:prstGeom>
        </p:spPr>
      </p:pic>
      <p:pic>
        <p:nvPicPr>
          <p:cNvPr id="3" name="Picture 4" descr="A picture containing table, sitting, old, person&#10;&#10;Description automatically generated">
            <a:extLst>
              <a:ext uri="{FF2B5EF4-FFF2-40B4-BE49-F238E27FC236}">
                <a16:creationId xmlns:a16="http://schemas.microsoft.com/office/drawing/2014/main" id="{688B148B-C0F6-4737-8624-1712EF8F4804}"/>
              </a:ext>
            </a:extLst>
          </p:cNvPr>
          <p:cNvPicPr>
            <a:picLocks noChangeAspect="1"/>
          </p:cNvPicPr>
          <p:nvPr/>
        </p:nvPicPr>
        <p:blipFill>
          <a:blip r:embed="rId4"/>
          <a:stretch>
            <a:fillRect/>
          </a:stretch>
        </p:blipFill>
        <p:spPr>
          <a:xfrm>
            <a:off x="6237745" y="2354451"/>
            <a:ext cx="1808782" cy="2149099"/>
          </a:xfrm>
          <a:prstGeom prst="rect">
            <a:avLst/>
          </a:prstGeom>
        </p:spPr>
      </p:pic>
      <p:sp>
        <p:nvSpPr>
          <p:cNvPr id="5" name="TextBox 4">
            <a:extLst>
              <a:ext uri="{FF2B5EF4-FFF2-40B4-BE49-F238E27FC236}">
                <a16:creationId xmlns:a16="http://schemas.microsoft.com/office/drawing/2014/main" id="{A3E635B5-5A00-40DD-9BEA-DDC41C5660C7}"/>
              </a:ext>
            </a:extLst>
          </p:cNvPr>
          <p:cNvSpPr txBox="1"/>
          <p:nvPr/>
        </p:nvSpPr>
        <p:spPr>
          <a:xfrm>
            <a:off x="11477811" y="5297144"/>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[8]</a:t>
            </a:r>
            <a:endParaRPr lang="en-US">
              <a:solidFill>
                <a:schemeClr val="bg1"/>
              </a:solidFill>
              <a:cs typeface="Calibri"/>
            </a:endParaRPr>
          </a:p>
        </p:txBody>
      </p:sp>
      <p:sp>
        <p:nvSpPr>
          <p:cNvPr id="6" name="TextBox 5">
            <a:extLst>
              <a:ext uri="{FF2B5EF4-FFF2-40B4-BE49-F238E27FC236}">
                <a16:creationId xmlns:a16="http://schemas.microsoft.com/office/drawing/2014/main" id="{A3FD1D65-B709-4133-BE6E-D797B2448F4D}"/>
              </a:ext>
            </a:extLst>
          </p:cNvPr>
          <p:cNvSpPr txBox="1"/>
          <p:nvPr/>
        </p:nvSpPr>
        <p:spPr>
          <a:xfrm>
            <a:off x="7496922" y="413017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[7]</a:t>
            </a:r>
            <a:endParaRPr lang="en-US">
              <a:solidFill>
                <a:schemeClr val="bg1"/>
              </a:solidFill>
              <a:cs typeface="Calibri"/>
            </a:endParaRPr>
          </a:p>
        </p:txBody>
      </p:sp>
      <p:sp>
        <p:nvSpPr>
          <p:cNvPr id="7" name="TextBox 6">
            <a:extLst>
              <a:ext uri="{FF2B5EF4-FFF2-40B4-BE49-F238E27FC236}">
                <a16:creationId xmlns:a16="http://schemas.microsoft.com/office/drawing/2014/main" id="{FB9E3CB9-EF58-49D5-B0FE-1AE62E8D6975}"/>
              </a:ext>
            </a:extLst>
          </p:cNvPr>
          <p:cNvSpPr txBox="1"/>
          <p:nvPr/>
        </p:nvSpPr>
        <p:spPr>
          <a:xfrm>
            <a:off x="7540189" y="5737286"/>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[8]</a:t>
            </a:r>
            <a:endParaRPr lang="en-US">
              <a:cs typeface="Calibri"/>
            </a:endParaRPr>
          </a:p>
        </p:txBody>
      </p:sp>
      <p:sp>
        <p:nvSpPr>
          <p:cNvPr id="12" name="TextBox 11">
            <a:extLst>
              <a:ext uri="{FF2B5EF4-FFF2-40B4-BE49-F238E27FC236}">
                <a16:creationId xmlns:a16="http://schemas.microsoft.com/office/drawing/2014/main" id="{F872F92E-B4E7-41B9-988A-F28934FC3FD6}"/>
              </a:ext>
            </a:extLst>
          </p:cNvPr>
          <p:cNvSpPr txBox="1"/>
          <p:nvPr/>
        </p:nvSpPr>
        <p:spPr>
          <a:xfrm>
            <a:off x="698767" y="1841005"/>
            <a:ext cx="625437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1"/>
              </a:buClr>
            </a:pPr>
            <a:r>
              <a:rPr lang="en-US" sz="2400" b="1">
                <a:solidFill>
                  <a:srgbClr val="000000"/>
                </a:solidFill>
                <a:ea typeface="+mn-lt"/>
                <a:cs typeface="+mn-lt"/>
              </a:rPr>
              <a:t>USDA Soil Taxonomy System</a:t>
            </a:r>
          </a:p>
          <a:p>
            <a:pPr marL="383540" lvl="1" indent="-182880">
              <a:buClr>
                <a:schemeClr val="accent1"/>
              </a:buClr>
              <a:buFont typeface="Calibri" pitchFamily="34" charset="0"/>
              <a:buChar char="•"/>
            </a:pPr>
            <a:r>
              <a:rPr lang="en-US" sz="2000">
                <a:solidFill>
                  <a:schemeClr val="tx1">
                    <a:lumMod val="75000"/>
                    <a:lumOff val="25000"/>
                  </a:schemeClr>
                </a:solidFill>
                <a:ea typeface="+mn-lt"/>
                <a:cs typeface="+mn-lt"/>
              </a:rPr>
              <a:t>Soil orders</a:t>
            </a:r>
            <a:endParaRPr lang="en-US">
              <a:solidFill>
                <a:schemeClr val="tx1">
                  <a:lumMod val="75000"/>
                  <a:lumOff val="25000"/>
                </a:schemeClr>
              </a:solidFill>
              <a:ea typeface="+mn-lt"/>
              <a:cs typeface="+mn-lt"/>
            </a:endParaRPr>
          </a:p>
        </p:txBody>
      </p:sp>
      <p:sp>
        <p:nvSpPr>
          <p:cNvPr id="16" name="TextBox 15">
            <a:extLst>
              <a:ext uri="{FF2B5EF4-FFF2-40B4-BE49-F238E27FC236}">
                <a16:creationId xmlns:a16="http://schemas.microsoft.com/office/drawing/2014/main" id="{374DFA0E-0ADA-4924-8C0A-BEAEE2B57890}"/>
              </a:ext>
            </a:extLst>
          </p:cNvPr>
          <p:cNvSpPr txBox="1"/>
          <p:nvPr/>
        </p:nvSpPr>
        <p:spPr>
          <a:xfrm>
            <a:off x="698767" y="2251888"/>
            <a:ext cx="516366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1"/>
              </a:buClr>
            </a:pPr>
            <a:endParaRPr lang="en-US" b="1">
              <a:solidFill>
                <a:srgbClr val="000000"/>
              </a:solidFill>
              <a:ea typeface="+mn-lt"/>
              <a:cs typeface="+mn-lt"/>
            </a:endParaRPr>
          </a:p>
          <a:p>
            <a:pPr marL="840740" lvl="2" indent="-182880">
              <a:buClr>
                <a:schemeClr val="accent1"/>
              </a:buClr>
              <a:buFont typeface="Calibri" pitchFamily="34" charset="0"/>
              <a:buChar char="•"/>
            </a:pPr>
            <a:r>
              <a:rPr lang="en-US">
                <a:solidFill>
                  <a:schemeClr val="tx1">
                    <a:lumMod val="75000"/>
                    <a:lumOff val="25000"/>
                  </a:schemeClr>
                </a:solidFill>
                <a:ea typeface="+mn-lt"/>
                <a:cs typeface="+mn-lt"/>
              </a:rPr>
              <a:t>Categories separated by fertility and other aspects</a:t>
            </a:r>
          </a:p>
        </p:txBody>
      </p:sp>
      <p:sp>
        <p:nvSpPr>
          <p:cNvPr id="18" name="TextBox 17">
            <a:extLst>
              <a:ext uri="{FF2B5EF4-FFF2-40B4-BE49-F238E27FC236}">
                <a16:creationId xmlns:a16="http://schemas.microsoft.com/office/drawing/2014/main" id="{ABC7C38D-24C8-4C1B-B28C-A9D699E68DD8}"/>
              </a:ext>
            </a:extLst>
          </p:cNvPr>
          <p:cNvSpPr txBox="1"/>
          <p:nvPr/>
        </p:nvSpPr>
        <p:spPr>
          <a:xfrm>
            <a:off x="698766" y="2834593"/>
            <a:ext cx="6396316"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chemeClr val="accent1"/>
              </a:buClr>
            </a:pPr>
            <a:endParaRPr lang="en-US" b="1">
              <a:solidFill>
                <a:srgbClr val="000000"/>
              </a:solidFill>
              <a:ea typeface="+mn-lt"/>
              <a:cs typeface="+mn-lt"/>
            </a:endParaRPr>
          </a:p>
          <a:p>
            <a:pPr marL="383540" lvl="1" indent="-182880">
              <a:buClr>
                <a:schemeClr val="accent1"/>
              </a:buClr>
              <a:buFont typeface="Calibri" pitchFamily="34" charset="0"/>
              <a:buChar char="•"/>
            </a:pPr>
            <a:r>
              <a:rPr lang="en-US" sz="2000">
                <a:solidFill>
                  <a:schemeClr val="tx1">
                    <a:lumMod val="75000"/>
                    <a:lumOff val="25000"/>
                  </a:schemeClr>
                </a:solidFill>
                <a:ea typeface="+mn-lt"/>
                <a:cs typeface="+mn-lt"/>
              </a:rPr>
              <a:t>Trends across Central America</a:t>
            </a:r>
          </a:p>
          <a:p>
            <a:pPr marL="840740" lvl="2" indent="-182880">
              <a:buClr>
                <a:schemeClr val="accent1"/>
              </a:buClr>
              <a:buFont typeface="Calibri" pitchFamily="34" charset="0"/>
              <a:buChar char="•"/>
            </a:pPr>
            <a:r>
              <a:rPr lang="en-US" err="1">
                <a:solidFill>
                  <a:schemeClr val="tx1">
                    <a:lumMod val="75000"/>
                    <a:lumOff val="25000"/>
                  </a:schemeClr>
                </a:solidFill>
                <a:ea typeface="+mn-lt"/>
                <a:cs typeface="+mn-lt"/>
              </a:rPr>
              <a:t>Ultisols</a:t>
            </a:r>
            <a:r>
              <a:rPr lang="en-US">
                <a:solidFill>
                  <a:schemeClr val="tx1">
                    <a:lumMod val="75000"/>
                    <a:lumOff val="25000"/>
                  </a:schemeClr>
                </a:solidFill>
                <a:ea typeface="+mn-lt"/>
                <a:cs typeface="+mn-lt"/>
              </a:rPr>
              <a:t>: acidic, low fertility and nutrient content</a:t>
            </a:r>
          </a:p>
          <a:p>
            <a:pPr marL="840740" lvl="2" indent="-182880">
              <a:buClr>
                <a:schemeClr val="accent1"/>
              </a:buClr>
              <a:buFont typeface="Calibri" pitchFamily="34" charset="0"/>
              <a:buChar char="•"/>
            </a:pPr>
            <a:r>
              <a:rPr lang="en-US" err="1">
                <a:solidFill>
                  <a:schemeClr val="tx1">
                    <a:lumMod val="75000"/>
                    <a:lumOff val="25000"/>
                  </a:schemeClr>
                </a:solidFill>
                <a:ea typeface="+mn-lt"/>
                <a:cs typeface="+mn-lt"/>
              </a:rPr>
              <a:t>Inceptisols</a:t>
            </a:r>
            <a:r>
              <a:rPr lang="en-US">
                <a:solidFill>
                  <a:schemeClr val="tx1">
                    <a:lumMod val="75000"/>
                    <a:lumOff val="25000"/>
                  </a:schemeClr>
                </a:solidFill>
                <a:ea typeface="+mn-lt"/>
                <a:cs typeface="+mn-lt"/>
              </a:rPr>
              <a:t>: slightly acidic, undeveloped horizons</a:t>
            </a:r>
          </a:p>
          <a:p>
            <a:pPr marL="840740" lvl="2" indent="-182880">
              <a:buClr>
                <a:schemeClr val="accent1"/>
              </a:buClr>
              <a:buFont typeface="Calibri" pitchFamily="34" charset="0"/>
              <a:buChar char="•"/>
            </a:pPr>
            <a:r>
              <a:rPr lang="en-US" err="1">
                <a:solidFill>
                  <a:schemeClr val="tx1">
                    <a:lumMod val="75000"/>
                    <a:lumOff val="25000"/>
                  </a:schemeClr>
                </a:solidFill>
                <a:ea typeface="+mn-lt"/>
                <a:cs typeface="+mn-lt"/>
              </a:rPr>
              <a:t>Alfisols</a:t>
            </a:r>
            <a:r>
              <a:rPr lang="en-US">
                <a:solidFill>
                  <a:schemeClr val="tx1">
                    <a:lumMod val="75000"/>
                    <a:lumOff val="25000"/>
                  </a:schemeClr>
                </a:solidFill>
                <a:ea typeface="+mn-lt"/>
                <a:cs typeface="+mn-lt"/>
              </a:rPr>
              <a:t>: slightly acidic, high native fertility</a:t>
            </a:r>
          </a:p>
        </p:txBody>
      </p:sp>
      <p:sp>
        <p:nvSpPr>
          <p:cNvPr id="19" name="TextBox 18">
            <a:extLst>
              <a:ext uri="{FF2B5EF4-FFF2-40B4-BE49-F238E27FC236}">
                <a16:creationId xmlns:a16="http://schemas.microsoft.com/office/drawing/2014/main" id="{567604CB-423B-44EC-8507-2927EB135A66}"/>
              </a:ext>
            </a:extLst>
          </p:cNvPr>
          <p:cNvSpPr txBox="1"/>
          <p:nvPr/>
        </p:nvSpPr>
        <p:spPr>
          <a:xfrm>
            <a:off x="6846848" y="2100409"/>
            <a:ext cx="10429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Horizons</a:t>
            </a:r>
            <a:endParaRPr lang="en-US"/>
          </a:p>
        </p:txBody>
      </p:sp>
      <p:sp>
        <p:nvSpPr>
          <p:cNvPr id="20" name="Rectangle 19">
            <a:extLst>
              <a:ext uri="{FF2B5EF4-FFF2-40B4-BE49-F238E27FC236}">
                <a16:creationId xmlns:a16="http://schemas.microsoft.com/office/drawing/2014/main" id="{F17A7070-BD5F-40F7-8E63-8A607148E0D9}"/>
              </a:ext>
            </a:extLst>
          </p:cNvPr>
          <p:cNvSpPr/>
          <p:nvPr/>
        </p:nvSpPr>
        <p:spPr>
          <a:xfrm>
            <a:off x="4742326" y="5257799"/>
            <a:ext cx="1120589" cy="448235"/>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4C36B05-8E83-40A4-8173-F1B1ADD9A6DE}"/>
              </a:ext>
            </a:extLst>
          </p:cNvPr>
          <p:cNvSpPr/>
          <p:nvPr/>
        </p:nvSpPr>
        <p:spPr>
          <a:xfrm>
            <a:off x="3146608" y="4849905"/>
            <a:ext cx="1374589" cy="44823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6" name="Rectangle 25">
            <a:extLst>
              <a:ext uri="{FF2B5EF4-FFF2-40B4-BE49-F238E27FC236}">
                <a16:creationId xmlns:a16="http://schemas.microsoft.com/office/drawing/2014/main" id="{00B53591-474B-4126-AC85-2E16B490CF56}"/>
              </a:ext>
            </a:extLst>
          </p:cNvPr>
          <p:cNvSpPr/>
          <p:nvPr/>
        </p:nvSpPr>
        <p:spPr>
          <a:xfrm>
            <a:off x="203197" y="4849905"/>
            <a:ext cx="1120589" cy="448235"/>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69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P spid="24"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6B02-3CC2-43DF-A7F5-E3FF689F385D}"/>
              </a:ext>
            </a:extLst>
          </p:cNvPr>
          <p:cNvSpPr>
            <a:spLocks noGrp="1"/>
          </p:cNvSpPr>
          <p:nvPr>
            <p:ph type="title"/>
          </p:nvPr>
        </p:nvSpPr>
        <p:spPr/>
        <p:txBody>
          <a:bodyPr/>
          <a:lstStyle/>
          <a:p>
            <a:r>
              <a:rPr lang="en-US">
                <a:solidFill>
                  <a:schemeClr val="tx1"/>
                </a:solidFill>
                <a:cs typeface="Calibri Light"/>
              </a:rPr>
              <a:t>Objectives and Methods </a:t>
            </a:r>
          </a:p>
        </p:txBody>
      </p:sp>
      <p:sp>
        <p:nvSpPr>
          <p:cNvPr id="4" name="Slide Number Placeholder 3">
            <a:extLst>
              <a:ext uri="{FF2B5EF4-FFF2-40B4-BE49-F238E27FC236}">
                <a16:creationId xmlns:a16="http://schemas.microsoft.com/office/drawing/2014/main" id="{B88464A9-BB2C-4258-B700-DD565FFCB6FE}"/>
              </a:ext>
            </a:extLst>
          </p:cNvPr>
          <p:cNvSpPr>
            <a:spLocks noGrp="1"/>
          </p:cNvSpPr>
          <p:nvPr>
            <p:ph type="sldNum" sz="quarter" idx="12"/>
          </p:nvPr>
        </p:nvSpPr>
        <p:spPr>
          <a:xfrm>
            <a:off x="10879105" y="6489667"/>
            <a:ext cx="1312025" cy="365125"/>
          </a:xfrm>
        </p:spPr>
        <p:txBody>
          <a:bodyPr/>
          <a:lstStyle/>
          <a:p>
            <a:r>
              <a:rPr lang="en-US" sz="1400">
                <a:cs typeface="Calibri"/>
              </a:rPr>
              <a:t>9</a:t>
            </a:r>
          </a:p>
        </p:txBody>
      </p:sp>
      <p:sp>
        <p:nvSpPr>
          <p:cNvPr id="9" name="TextBox 8">
            <a:extLst>
              <a:ext uri="{FF2B5EF4-FFF2-40B4-BE49-F238E27FC236}">
                <a16:creationId xmlns:a16="http://schemas.microsoft.com/office/drawing/2014/main" id="{7F0649B3-615A-4F09-B028-EAF4C07945BF}"/>
              </a:ext>
            </a:extLst>
          </p:cNvPr>
          <p:cNvSpPr txBox="1"/>
          <p:nvPr/>
        </p:nvSpPr>
        <p:spPr>
          <a:xfrm>
            <a:off x="3807522" y="1849862"/>
            <a:ext cx="4651296" cy="923330"/>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ea typeface="+mn-lt"/>
                <a:cs typeface="+mn-lt"/>
              </a:rPr>
              <a:t>Objective 1 -</a:t>
            </a:r>
            <a:r>
              <a:rPr lang="en-US">
                <a:ea typeface="+mn-lt"/>
                <a:cs typeface="+mn-lt"/>
              </a:rPr>
              <a:t> Collect information from various sources to understand every necessary consideration for teak growth</a:t>
            </a:r>
            <a:endParaRPr lang="en-US">
              <a:cs typeface="Calibri" panose="020F0502020204030204"/>
            </a:endParaRPr>
          </a:p>
        </p:txBody>
      </p:sp>
      <p:grpSp>
        <p:nvGrpSpPr>
          <p:cNvPr id="5" name="Group 4">
            <a:extLst>
              <a:ext uri="{FF2B5EF4-FFF2-40B4-BE49-F238E27FC236}">
                <a16:creationId xmlns:a16="http://schemas.microsoft.com/office/drawing/2014/main" id="{4AF7EE05-1D71-42CE-924F-4C263F61577F}"/>
              </a:ext>
            </a:extLst>
          </p:cNvPr>
          <p:cNvGrpSpPr/>
          <p:nvPr/>
        </p:nvGrpSpPr>
        <p:grpSpPr>
          <a:xfrm>
            <a:off x="6787375" y="2792528"/>
            <a:ext cx="4651296" cy="1258641"/>
            <a:chOff x="6787375" y="2792528"/>
            <a:chExt cx="4651296" cy="1258641"/>
          </a:xfrm>
        </p:grpSpPr>
        <p:sp>
          <p:nvSpPr>
            <p:cNvPr id="12" name="TextBox 11">
              <a:extLst>
                <a:ext uri="{FF2B5EF4-FFF2-40B4-BE49-F238E27FC236}">
                  <a16:creationId xmlns:a16="http://schemas.microsoft.com/office/drawing/2014/main" id="{A9ACADD8-F214-4FEC-823E-F2F4B22F9557}"/>
                </a:ext>
              </a:extLst>
            </p:cNvPr>
            <p:cNvSpPr txBox="1"/>
            <p:nvPr/>
          </p:nvSpPr>
          <p:spPr>
            <a:xfrm>
              <a:off x="6787375" y="3404838"/>
              <a:ext cx="4651296" cy="646331"/>
            </a:xfrm>
            <a:prstGeom prst="rect">
              <a:avLst/>
            </a:prstGeom>
            <a:solidFill>
              <a:schemeClr val="accent1">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ea typeface="+mn-lt"/>
                  <a:cs typeface="+mn-lt"/>
                </a:rPr>
                <a:t>Method 1.2 -</a:t>
              </a:r>
              <a:r>
                <a:rPr lang="en-US">
                  <a:ea typeface="+mn-lt"/>
                  <a:cs typeface="+mn-lt"/>
                </a:rPr>
                <a:t> Conduct interviews with experts in relevant fields</a:t>
              </a:r>
            </a:p>
          </p:txBody>
        </p:sp>
        <p:cxnSp>
          <p:nvCxnSpPr>
            <p:cNvPr id="13" name="Straight Arrow Connector 12">
              <a:extLst>
                <a:ext uri="{FF2B5EF4-FFF2-40B4-BE49-F238E27FC236}">
                  <a16:creationId xmlns:a16="http://schemas.microsoft.com/office/drawing/2014/main" id="{4569A1EB-0ABE-4FCE-B467-212117CC7BD4}"/>
                </a:ext>
              </a:extLst>
            </p:cNvPr>
            <p:cNvCxnSpPr/>
            <p:nvPr/>
          </p:nvCxnSpPr>
          <p:spPr>
            <a:xfrm>
              <a:off x="8067675" y="2792528"/>
              <a:ext cx="493132" cy="54269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83F03B4-49B8-4A89-A007-9CA75D3AFE35}"/>
              </a:ext>
            </a:extLst>
          </p:cNvPr>
          <p:cNvGrpSpPr/>
          <p:nvPr/>
        </p:nvGrpSpPr>
        <p:grpSpPr>
          <a:xfrm>
            <a:off x="833862" y="2792528"/>
            <a:ext cx="4651296" cy="1258640"/>
            <a:chOff x="833862" y="2792528"/>
            <a:chExt cx="4651296" cy="1258640"/>
          </a:xfrm>
        </p:grpSpPr>
        <p:sp>
          <p:nvSpPr>
            <p:cNvPr id="11" name="TextBox 10">
              <a:extLst>
                <a:ext uri="{FF2B5EF4-FFF2-40B4-BE49-F238E27FC236}">
                  <a16:creationId xmlns:a16="http://schemas.microsoft.com/office/drawing/2014/main" id="{25C16635-680A-47D5-8705-5868DDDA9255}"/>
                </a:ext>
              </a:extLst>
            </p:cNvPr>
            <p:cNvSpPr txBox="1"/>
            <p:nvPr/>
          </p:nvSpPr>
          <p:spPr>
            <a:xfrm>
              <a:off x="833862" y="3404837"/>
              <a:ext cx="4651296" cy="646331"/>
            </a:xfrm>
            <a:prstGeom prst="rect">
              <a:avLst/>
            </a:prstGeom>
            <a:solidFill>
              <a:schemeClr val="accent1">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ea typeface="+mn-lt"/>
                  <a:cs typeface="+mn-lt"/>
                </a:rPr>
                <a:t>Method 1.1 - </a:t>
              </a:r>
              <a:r>
                <a:rPr lang="en-US">
                  <a:ea typeface="+mn-lt"/>
                  <a:cs typeface="+mn-lt"/>
                </a:rPr>
                <a:t>Perform extensive online research on important teak growth factors</a:t>
              </a:r>
            </a:p>
          </p:txBody>
        </p:sp>
        <p:cxnSp>
          <p:nvCxnSpPr>
            <p:cNvPr id="17" name="Straight Arrow Connector 16">
              <a:extLst>
                <a:ext uri="{FF2B5EF4-FFF2-40B4-BE49-F238E27FC236}">
                  <a16:creationId xmlns:a16="http://schemas.microsoft.com/office/drawing/2014/main" id="{8B2E0EC2-188D-4A71-BC96-1EB933C0B677}"/>
                </a:ext>
              </a:extLst>
            </p:cNvPr>
            <p:cNvCxnSpPr>
              <a:cxnSpLocks/>
            </p:cNvCxnSpPr>
            <p:nvPr/>
          </p:nvCxnSpPr>
          <p:spPr>
            <a:xfrm flipH="1">
              <a:off x="3833929" y="2792528"/>
              <a:ext cx="436136" cy="5488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83448AAE-594F-4F1C-9A02-0F7E0B1974FB}"/>
              </a:ext>
            </a:extLst>
          </p:cNvPr>
          <p:cNvGrpSpPr/>
          <p:nvPr/>
        </p:nvGrpSpPr>
        <p:grpSpPr>
          <a:xfrm>
            <a:off x="3830211" y="4062527"/>
            <a:ext cx="4758704" cy="1541835"/>
            <a:chOff x="3830211" y="4062527"/>
            <a:chExt cx="4758704" cy="1541835"/>
          </a:xfrm>
        </p:grpSpPr>
        <p:sp>
          <p:nvSpPr>
            <p:cNvPr id="10" name="TextBox 9">
              <a:extLst>
                <a:ext uri="{FF2B5EF4-FFF2-40B4-BE49-F238E27FC236}">
                  <a16:creationId xmlns:a16="http://schemas.microsoft.com/office/drawing/2014/main" id="{0E401DDD-A5DB-4C1C-A3DC-D56CE0286A63}"/>
                </a:ext>
              </a:extLst>
            </p:cNvPr>
            <p:cNvSpPr txBox="1"/>
            <p:nvPr/>
          </p:nvSpPr>
          <p:spPr>
            <a:xfrm>
              <a:off x="3937619" y="4681032"/>
              <a:ext cx="4651296" cy="923330"/>
            </a:xfrm>
            <a:prstGeom prst="rect">
              <a:avLst/>
            </a:prstGeom>
            <a:solidFill>
              <a:schemeClr val="accent1">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ea typeface="+mn-lt"/>
                  <a:cs typeface="+mn-lt"/>
                </a:rPr>
                <a:t>Objective 2 -</a:t>
              </a:r>
              <a:r>
                <a:rPr lang="en-US">
                  <a:ea typeface="+mn-lt"/>
                  <a:cs typeface="+mn-lt"/>
                </a:rPr>
                <a:t> Determine the viability of growing teak in Central America based on all information available</a:t>
              </a:r>
            </a:p>
          </p:txBody>
        </p:sp>
        <p:cxnSp>
          <p:nvCxnSpPr>
            <p:cNvPr id="15" name="Straight Arrow Connector 14">
              <a:extLst>
                <a:ext uri="{FF2B5EF4-FFF2-40B4-BE49-F238E27FC236}">
                  <a16:creationId xmlns:a16="http://schemas.microsoft.com/office/drawing/2014/main" id="{71A947B7-CBB3-4968-9A99-CD88D39D1DA0}"/>
                </a:ext>
              </a:extLst>
            </p:cNvPr>
            <p:cNvCxnSpPr>
              <a:cxnSpLocks/>
            </p:cNvCxnSpPr>
            <p:nvPr/>
          </p:nvCxnSpPr>
          <p:spPr>
            <a:xfrm>
              <a:off x="3830211" y="4068723"/>
              <a:ext cx="493132" cy="54269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99BCB22-2571-48BF-9E02-9E6E15DE1593}"/>
                </a:ext>
              </a:extLst>
            </p:cNvPr>
            <p:cNvCxnSpPr>
              <a:cxnSpLocks/>
            </p:cNvCxnSpPr>
            <p:nvPr/>
          </p:nvCxnSpPr>
          <p:spPr>
            <a:xfrm flipH="1">
              <a:off x="8127148" y="4062527"/>
              <a:ext cx="436136" cy="5488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D1CB92B4-E3C0-4077-A3A5-1D54F52C9B1C}"/>
              </a:ext>
            </a:extLst>
          </p:cNvPr>
          <p:cNvSpPr txBox="1"/>
          <p:nvPr/>
        </p:nvSpPr>
        <p:spPr>
          <a:xfrm>
            <a:off x="726" y="600987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[9]</a:t>
            </a:r>
            <a:endParaRPr lang="en-US">
              <a:cs typeface="Calibri"/>
            </a:endParaRPr>
          </a:p>
        </p:txBody>
      </p:sp>
    </p:spTree>
    <p:extLst>
      <p:ext uri="{BB962C8B-B14F-4D97-AF65-F5344CB8AC3E}">
        <p14:creationId xmlns:p14="http://schemas.microsoft.com/office/powerpoint/2010/main" val="216545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59702f1-b0ef-4dbf-bf5e-65bccfe3ba48">
      <UserInfo>
        <DisplayName>Stack, Tyler B.</DisplayName>
        <AccountId>14</AccountId>
        <AccountType/>
      </UserInfo>
      <UserInfo>
        <DisplayName>Santos-Heiman, Timothy</DisplayName>
        <AccountId>13</AccountId>
        <AccountType/>
      </UserInfo>
      <UserInfo>
        <DisplayName>Comatas, Rosina M.</DisplayName>
        <AccountId>12</AccountId>
        <AccountType/>
      </UserInfo>
      <UserInfo>
        <DisplayName>Kinicki, Robert</DisplayName>
        <AccountId>23</AccountId>
        <AccountType/>
      </UserInfo>
      <UserInfo>
        <DisplayName>Chiarelli, James A</DisplayName>
        <AccountId>24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10B930C7B49374888996D6BE85D2104" ma:contentTypeVersion="6" ma:contentTypeDescription="Create a new document." ma:contentTypeScope="" ma:versionID="3fd0bf830efd5bb1d8a95bc76d30eb84">
  <xsd:schema xmlns:xsd="http://www.w3.org/2001/XMLSchema" xmlns:xs="http://www.w3.org/2001/XMLSchema" xmlns:p="http://schemas.microsoft.com/office/2006/metadata/properties" xmlns:ns2="097a8cd1-4f5f-44ab-af3d-ce4f639e892f" xmlns:ns3="d59702f1-b0ef-4dbf-bf5e-65bccfe3ba48" targetNamespace="http://schemas.microsoft.com/office/2006/metadata/properties" ma:root="true" ma:fieldsID="7a3e7df4ea2141f767ce4b7128452163" ns2:_="" ns3:_="">
    <xsd:import namespace="097a8cd1-4f5f-44ab-af3d-ce4f639e892f"/>
    <xsd:import namespace="d59702f1-b0ef-4dbf-bf5e-65bccfe3ba4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a8cd1-4f5f-44ab-af3d-ce4f639e89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9702f1-b0ef-4dbf-bf5e-65bccfe3ba4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041B8C-DF0D-475D-9B1D-7C328B0A621B}">
  <ds:schemaRefs>
    <ds:schemaRef ds:uri="d59702f1-b0ef-4dbf-bf5e-65bccfe3ba48"/>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C138FB6-C1AB-49D5-9CAD-6516EAE9C99F}">
  <ds:schemaRefs>
    <ds:schemaRef ds:uri="097a8cd1-4f5f-44ab-af3d-ce4f639e892f"/>
    <ds:schemaRef ds:uri="d59702f1-b0ef-4dbf-bf5e-65bccfe3ba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69EB70E-456A-4A69-B8B2-7C058C7364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1559</Words>
  <Application>Microsoft Office PowerPoint</Application>
  <PresentationFormat>Widescreen</PresentationFormat>
  <Paragraphs>355</Paragraphs>
  <Slides>30</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Arial,Sans-Serif</vt:lpstr>
      <vt:lpstr>Bookman Old Style</vt:lpstr>
      <vt:lpstr>Calibri</vt:lpstr>
      <vt:lpstr>Calibri Light</vt:lpstr>
      <vt:lpstr>Courier New</vt:lpstr>
      <vt:lpstr>Courier New,monospace</vt:lpstr>
      <vt:lpstr>Wingdings</vt:lpstr>
      <vt:lpstr>Retrospect</vt:lpstr>
      <vt:lpstr>Determining the Viability of Teak Growth in Central America</vt:lpstr>
      <vt:lpstr>Life in Central America</vt:lpstr>
      <vt:lpstr>PowerPoint Presentation</vt:lpstr>
      <vt:lpstr>Outline</vt:lpstr>
      <vt:lpstr>What is Teak?</vt:lpstr>
      <vt:lpstr>Teak Fever </vt:lpstr>
      <vt:lpstr>Climate Change</vt:lpstr>
      <vt:lpstr>Central American Soil</vt:lpstr>
      <vt:lpstr>Objectives and Methods </vt:lpstr>
      <vt:lpstr>Interviewees </vt:lpstr>
      <vt:lpstr>Inductive Coding</vt:lpstr>
      <vt:lpstr> Coding Themes </vt:lpstr>
      <vt:lpstr>Teak's Ideal Growth Conditions</vt:lpstr>
      <vt:lpstr>Pre-Planting and Site Management </vt:lpstr>
      <vt:lpstr>PowerPoint Presentation</vt:lpstr>
      <vt:lpstr>Harvest and Sales </vt:lpstr>
      <vt:lpstr>Environmental Impact </vt:lpstr>
      <vt:lpstr>PowerPoint Presentation</vt:lpstr>
      <vt:lpstr>Teak's Current Land Use, Competition, and Potential Alternatives</vt:lpstr>
      <vt:lpstr>Teak Monocultures</vt:lpstr>
      <vt:lpstr>Native Species Monoculture / Mixed Plantation</vt:lpstr>
      <vt:lpstr>Intercropping  </vt:lpstr>
      <vt:lpstr>Cattle ranching   </vt:lpstr>
      <vt:lpstr>Agroforestry </vt:lpstr>
      <vt:lpstr>PowerPoint Presentation</vt:lpstr>
      <vt:lpstr>Conclusion and Recommendations</vt:lpstr>
      <vt:lpstr>Going Forward</vt:lpstr>
      <vt:lpstr>Acknowledgments </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rek</dc:creator>
  <cp:lastModifiedBy>REK</cp:lastModifiedBy>
  <cp:revision>2</cp:revision>
  <dcterms:created xsi:type="dcterms:W3CDTF">2020-09-14T13:20:01Z</dcterms:created>
  <dcterms:modified xsi:type="dcterms:W3CDTF">2020-10-19T14:15:12Z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0x010100810B930C7B49374888996D6BE85D2104</vt:lpwstr>
  </property>
</Properties>
</file>