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Oswald" pitchFamily="2" charset="77"/>
      <p:regular r:id="rId22"/>
      <p:bold r:id="rId23"/>
    </p:embeddedFont>
    <p:embeddedFont>
      <p:font typeface="Raleway" pitchFamily="2" charset="77"/>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6"/>
  </p:normalViewPr>
  <p:slideViewPr>
    <p:cSldViewPr snapToGrid="0">
      <p:cViewPr varScale="1">
        <p:scale>
          <a:sx n="140" d="100"/>
          <a:sy n="140" d="100"/>
        </p:scale>
        <p:origin x="84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mc.ncbi.nlm.nih.gov/articles/PMC8291645/#pone.0254612.ref034"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generationinternational.org/2018/02/14/no-till-farmers-push-healthy-soils-ignites-movement-plains/farm-field-barley-soil-cross-sect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(25s)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1edf0628dc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1edf0628dc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With that being said, our goal is to investigate non-disruptive methods of skink monitoring. We will be doing this alongside both scientific and cultural partners. </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 sz="2200">
                <a:solidFill>
                  <a:schemeClr val="dk1"/>
                </a:solidFill>
              </a:rPr>
              <a:t>To achieve this goal we have identified three main objectives.</a:t>
            </a:r>
            <a:endParaRPr sz="2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1edf0628dc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1edf0628d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Our first objective is to investigate tracking approaches through testing the effectiveness of those two baits: peanut butter and fresh fruit against a control.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The second objective will involve comparing both our data and existing tracking tunnel data against the popular approach of pitfall trapping.</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The third objective will include collecting the perceptions and matauranga maori of skinks and will take place in that longer stay in Rotorua.</a:t>
            </a:r>
            <a:endParaRPr sz="1800"/>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1bbe1fbec1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1bbe1fbec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(last 3 slides 1:18s)</a:t>
            </a:r>
            <a:endParaRPr/>
          </a:p>
          <a:p>
            <a:pPr marL="0" lvl="0" indent="0" algn="l" rtl="0">
              <a:spcBef>
                <a:spcPts val="0"/>
              </a:spcBef>
              <a:spcAft>
                <a:spcPts val="0"/>
              </a:spcAft>
              <a:buNone/>
            </a:pPr>
            <a:r>
              <a:rPr lang="en" sz="1800"/>
              <a:t>Our first objective is broken up into three methods.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The first one will include a site assessment where we go out to Baring Head and identify the 8 existing tracking tunnel lines out there, as well as get a sense for the environment that we will be doing our research in.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The second method will be the actual experimentation element of this project where we test the two bait types against a control in these tracking tunnels.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Finally, we will do some data analysis using detection rates and a chi-squared analysis to determine the effectiveness of each bait type.</a:t>
            </a:r>
            <a:endParaRPr sz="18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1edf0628dc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1edf0628d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(25s)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1edf0628dc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31edf0628d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(60s)</a:t>
            </a:r>
            <a:endParaRPr/>
          </a:p>
          <a:p>
            <a:pPr marL="0" lvl="0" indent="0" algn="l" rtl="0">
              <a:spcBef>
                <a:spcPts val="0"/>
              </a:spcBef>
              <a:spcAft>
                <a:spcPts val="0"/>
              </a:spcAft>
              <a:buNone/>
            </a:pPr>
            <a:r>
              <a:rPr lang="en"/>
              <a:t>Collect perceptions </a:t>
            </a:r>
            <a:r>
              <a:rPr lang="en">
                <a:solidFill>
                  <a:schemeClr val="dk1"/>
                </a:solidFill>
              </a:rPr>
              <a:t>and Matauranga Maori </a:t>
            </a:r>
            <a:r>
              <a:rPr lang="en"/>
              <a:t>of skinks </a:t>
            </a:r>
            <a:endParaRPr/>
          </a:p>
          <a:p>
            <a:pPr marL="0" lvl="0" indent="0" algn="l" rtl="0">
              <a:spcBef>
                <a:spcPts val="0"/>
              </a:spcBef>
              <a:spcAft>
                <a:spcPts val="0"/>
              </a:spcAft>
              <a:buNone/>
            </a:pPr>
            <a:r>
              <a:rPr lang="en"/>
              <a:t>When we arrive we plan to look through books and records that can be found in both public libraries or Victoria University of Wellington along with continuing any digital research. We really want to make sure we truly comprehend the importance of skink conservation. </a:t>
            </a:r>
            <a:endParaRPr/>
          </a:p>
          <a:p>
            <a:pPr marL="0" lvl="0" indent="0" algn="l" rtl="0">
              <a:spcBef>
                <a:spcPts val="0"/>
              </a:spcBef>
              <a:spcAft>
                <a:spcPts val="0"/>
              </a:spcAft>
              <a:buNone/>
            </a:pPr>
            <a:endParaRPr/>
          </a:p>
          <a:p>
            <a:pPr marL="0" lvl="0" indent="0" algn="l" rtl="0">
              <a:spcBef>
                <a:spcPts val="0"/>
              </a:spcBef>
              <a:spcAft>
                <a:spcPts val="0"/>
              </a:spcAft>
              <a:buNone/>
            </a:pPr>
            <a:r>
              <a:rPr lang="en"/>
              <a:t>For The GWRC our questions will focus on any current research they have been doing with </a:t>
            </a:r>
            <a:r>
              <a:rPr lang="en">
                <a:solidFill>
                  <a:schemeClr val="dk1"/>
                </a:solidFill>
              </a:rPr>
              <a:t>tracking tunnels or </a:t>
            </a:r>
            <a:r>
              <a:rPr lang="en"/>
              <a:t>Skink conservation </a:t>
            </a:r>
            <a:endParaRPr/>
          </a:p>
          <a:p>
            <a:pPr marL="0" lvl="0" indent="0" algn="l" rtl="0">
              <a:spcBef>
                <a:spcPts val="0"/>
              </a:spcBef>
              <a:spcAft>
                <a:spcPts val="0"/>
              </a:spcAft>
              <a:buNone/>
            </a:pPr>
            <a:r>
              <a:rPr lang="en"/>
              <a:t>While for the iwi, the focus will be on Matauranga Maori of skinks including any passed down stories or legends the skinks might hold.</a:t>
            </a: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1c10657c7b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1c10657c7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(15s)</a:t>
            </a:r>
            <a:endParaRPr/>
          </a:p>
          <a:p>
            <a:pPr marL="0" lvl="0" indent="0" algn="l" rtl="0">
              <a:spcBef>
                <a:spcPts val="0"/>
              </a:spcBef>
              <a:spcAft>
                <a:spcPts val="0"/>
              </a:spcAft>
              <a:buNone/>
            </a:pPr>
            <a:r>
              <a:rPr lang="en"/>
              <a:t>To summarize, this diagram illustrates how our objectives connect together. By detmering the most effective bait type, comparing trackin tunnel with pitfall trap data and getingt insights into the cultural and ecological value of skinks, we aim to develop effective and culturally aware strategies for monitoring skinks in Aotearoa.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1edf0628dc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1edf0628d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is the end of our presentation. To conclude we would like to thank our adivsors prof kinicki, prof shockey an of couse our partner Dr. Sara Belcher. We would also like to thank everyone for listening to our presentation.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15293433ac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15293433ac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15293433ac_1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15293433ac_1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15293433ac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315293433ac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have any questions, please this is the time to answe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18dffa980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18dffa980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(22s) Fix order of outline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1bbe1fbec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1bbe1fbe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(30s) iffy erm</a:t>
            </a:r>
            <a:endParaRPr/>
          </a:p>
          <a:p>
            <a:pPr marL="0" lvl="0" indent="0" algn="l" rtl="0">
              <a:spcBef>
                <a:spcPts val="0"/>
              </a:spcBef>
              <a:spcAft>
                <a:spcPts val="0"/>
              </a:spcAft>
              <a:buNone/>
            </a:pPr>
            <a:endParaRPr/>
          </a:p>
          <a:p>
            <a:pPr marL="0" lvl="0" indent="0" algn="l" rtl="0">
              <a:spcBef>
                <a:spcPts val="0"/>
              </a:spcBef>
              <a:spcAft>
                <a:spcPts val="0"/>
              </a:spcAft>
              <a:buNone/>
            </a:pPr>
            <a:r>
              <a:rPr lang="en"/>
              <a:t>Talk about sara, her research, her interests. Talk about iwi, their conservation work, and how they don’t have a method for tracking their efforts that is in line with their ancestrial commitments to the land</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14f816dc6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14f816dc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(15s) iffy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1c3387b488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1c3387b488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(25s) started a lil late</a:t>
            </a:r>
            <a:endParaRPr/>
          </a:p>
          <a:p>
            <a:pPr marL="0" lvl="0" indent="0" algn="l" rtl="0">
              <a:spcBef>
                <a:spcPts val="0"/>
              </a:spcBef>
              <a:spcAft>
                <a:spcPts val="0"/>
              </a:spcAft>
              <a:buNone/>
            </a:pPr>
            <a:r>
              <a:rPr lang="en"/>
              <a:t>For our project, We will be working in three locations in the </a:t>
            </a:r>
            <a:r>
              <a:rPr lang="en" sz="1200">
                <a:solidFill>
                  <a:schemeClr val="dk1"/>
                </a:solidFill>
                <a:latin typeface="Times New Roman"/>
                <a:ea typeface="Times New Roman"/>
                <a:cs typeface="Times New Roman"/>
                <a:sym typeface="Times New Roman"/>
              </a:rPr>
              <a:t>North Island of New Zealand</a:t>
            </a:r>
            <a:r>
              <a:rPr lang="en"/>
              <a:t> . For the most part, we will be living in the capital, wellington. We will be going 2 to 3 times to baring head, which faces wellington harbour and is </a:t>
            </a:r>
            <a:r>
              <a:rPr lang="en" sz="1050">
                <a:solidFill>
                  <a:srgbClr val="4D5156"/>
                </a:solidFill>
                <a:highlight>
                  <a:srgbClr val="FFFFFF"/>
                </a:highlight>
              </a:rPr>
              <a:t>part of the East Harbour Regional </a:t>
            </a:r>
            <a:r>
              <a:rPr lang="en" sz="1050" b="1">
                <a:solidFill>
                  <a:srgbClr val="5F6368"/>
                </a:solidFill>
                <a:highlight>
                  <a:srgbClr val="FFFFFF"/>
                </a:highlight>
              </a:rPr>
              <a:t>Park</a:t>
            </a:r>
            <a:r>
              <a:rPr lang="en"/>
              <a:t>. There, we will carry out experiments to track skink population. </a:t>
            </a:r>
            <a:r>
              <a:rPr lang="en" sz="1200">
                <a:solidFill>
                  <a:schemeClr val="dk1"/>
                </a:solidFill>
                <a:latin typeface="Times New Roman"/>
                <a:ea typeface="Times New Roman"/>
                <a:cs typeface="Times New Roman"/>
                <a:sym typeface="Times New Roman"/>
              </a:rPr>
              <a:t> We will also be staying for 1-2 weeks in Rotorua, which a city in the north-central part of the north with volcanic activity and a lot of maori cultural heritage. There we will carry out interviews with the iwi. </a:t>
            </a:r>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1edf0628dc_0_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1edf0628d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(30s)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14f816dc6e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14f816dc6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(45s)</a:t>
            </a:r>
            <a:endParaRPr/>
          </a:p>
          <a:p>
            <a:pPr marL="0" lvl="0" indent="0" algn="l" rtl="0">
              <a:spcBef>
                <a:spcPts val="0"/>
              </a:spcBef>
              <a:spcAft>
                <a:spcPts val="0"/>
              </a:spcAft>
              <a:buNone/>
            </a:pPr>
            <a:endParaRPr/>
          </a:p>
          <a:p>
            <a:pPr marL="0" lvl="0" indent="0" algn="l" rtl="0">
              <a:spcBef>
                <a:spcPts val="0"/>
              </a:spcBef>
              <a:spcAft>
                <a:spcPts val="0"/>
              </a:spcAft>
              <a:buNone/>
            </a:pPr>
            <a:r>
              <a:rPr lang="en" sz="1400">
                <a:solidFill>
                  <a:srgbClr val="1B1B1B"/>
                </a:solidFill>
                <a:highlight>
                  <a:srgbClr val="FFFFFF"/>
                </a:highlight>
                <a:latin typeface="Times New Roman"/>
                <a:ea typeface="Times New Roman"/>
                <a:cs typeface="Times New Roman"/>
                <a:sym typeface="Times New Roman"/>
              </a:rPr>
              <a:t>Two eyed seeing is learning to see from one eye with the strengths of Indigenous knowledges and ways of knowing, and from the other eye with the strengths of Western knowledges and ways of knowing… and learning to use both these eyes together, for the benefit of all” [</a:t>
            </a:r>
            <a:r>
              <a:rPr lang="en" sz="1400" u="sng">
                <a:solidFill>
                  <a:srgbClr val="005EA2"/>
                </a:solidFill>
                <a:highlight>
                  <a:srgbClr val="FFFFFF"/>
                </a:highlight>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34</a:t>
            </a:r>
            <a:r>
              <a:rPr lang="en" sz="1400">
                <a:solidFill>
                  <a:srgbClr val="1B1B1B"/>
                </a:solidFill>
                <a:highlight>
                  <a:srgbClr val="FFFFFF"/>
                </a:highlight>
                <a:latin typeface="Times New Roman"/>
                <a:ea typeface="Times New Roman"/>
                <a:cs typeface="Times New Roman"/>
                <a:sym typeface="Times New Roman"/>
              </a:rPr>
              <a:t>].</a:t>
            </a:r>
            <a:endParaRPr sz="1400">
              <a:solidFill>
                <a:srgbClr val="1B1B1B"/>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endParaRPr sz="1400">
              <a:solidFill>
                <a:srgbClr val="1B1B1B"/>
              </a:solidFill>
              <a:highlight>
                <a:srgbClr val="FFFFFF"/>
              </a:highlight>
              <a:latin typeface="Times New Roman"/>
              <a:ea typeface="Times New Roman"/>
              <a:cs typeface="Times New Roman"/>
              <a:sym typeface="Times New Roman"/>
            </a:endParaRPr>
          </a:p>
          <a:p>
            <a:pPr marL="0" lvl="0" indent="0" algn="l" rtl="0">
              <a:spcBef>
                <a:spcPts val="0"/>
              </a:spcBef>
              <a:spcAft>
                <a:spcPts val="0"/>
              </a:spcAft>
              <a:buNone/>
            </a:pPr>
            <a:r>
              <a:rPr lang="en" sz="1400">
                <a:solidFill>
                  <a:srgbClr val="1B1B1B"/>
                </a:solidFill>
                <a:highlight>
                  <a:srgbClr val="FFFFFF"/>
                </a:highlight>
                <a:latin typeface="Times New Roman"/>
                <a:ea typeface="Times New Roman"/>
                <a:cs typeface="Times New Roman"/>
                <a:sym typeface="Times New Roman"/>
              </a:rPr>
              <a:t>https://pmc.ncbi.nlm.nih.gov/articles/PMC8291645/#:~:text=For%20instance%2C%20many%20of%20the,knowing%E2%80%A6%20and%20learning%20to%20use</a:t>
            </a:r>
            <a:endParaRPr sz="1400">
              <a:solidFill>
                <a:srgbClr val="1B1B1B"/>
              </a:solidFill>
              <a:highlight>
                <a:srgbClr val="FFFFFF"/>
              </a:highlight>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1edf0628dc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1edf0628dc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https://regenerationinternational.org/2018/02/14/no-till-farmers-push-healthy-soils-ignites-movement-plains/farm-field-barley-soil-cross-section/</a:t>
            </a:r>
            <a:endParaRPr/>
          </a:p>
          <a:p>
            <a:pPr marL="0" lvl="0" indent="0" algn="l" rtl="0">
              <a:spcBef>
                <a:spcPts val="0"/>
              </a:spcBef>
              <a:spcAft>
                <a:spcPts val="0"/>
              </a:spcAft>
              <a:buNone/>
            </a:pPr>
            <a:endParaRPr/>
          </a:p>
          <a:p>
            <a:pPr marL="0" lvl="0" indent="0" algn="l" rtl="0">
              <a:spcBef>
                <a:spcPts val="0"/>
              </a:spcBef>
              <a:spcAft>
                <a:spcPts val="0"/>
              </a:spcAft>
              <a:buNone/>
            </a:pPr>
            <a:r>
              <a:rPr lang="en"/>
              <a:t>https://www.shutterstock.com/search/soil-cross-section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1cc0c476a5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1cc0c476a5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hyperlink" Target="https://www.getawaycompass.com/the-ultimate-3-day-rotorua-itinerary/"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britannica.com/place/Wellington-New-Zealand" TargetMode="External"/><Relationship Id="rId5" Type="http://schemas.openxmlformats.org/officeDocument/2006/relationships/hyperlink" Target="https://www.eatstayplaybeaufort.com/spartina-marsh-grass/" TargetMode="External"/><Relationship Id="rId4" Type="http://schemas.openxmlformats.org/officeDocument/2006/relationships/hyperlink" Target="https://regenerationinternational.org/2018/02/14/no-till-farmers-push-healthy-soils-ignites-movement-plains/farm-field-barley-soil-cross-section/"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gw.govt.nz/assets/Documents/2022/03/Baring-Head-Ecological-Values-Report.pdf" TargetMode="External"/><Relationship Id="rId13" Type="http://schemas.openxmlformats.org/officeDocument/2006/relationships/hyperlink" Target="https://doi.org/10.1080/03036758.2019.1648303" TargetMode="External"/><Relationship Id="rId18" Type="http://schemas.openxmlformats.org/officeDocument/2006/relationships/hyperlink" Target="https://niwa.co.nz/climate-and-weather/overview-new-zealands-climate" TargetMode="External"/><Relationship Id="rId26" Type="http://schemas.openxmlformats.org/officeDocument/2006/relationships/hyperlink" Target="https://doi.org/10.1177/10778004211021803" TargetMode="External"/><Relationship Id="rId3" Type="http://schemas.openxmlformats.org/officeDocument/2006/relationships/hyperlink" Target="https://www.abebooks.com/9780404144005/Maori-Life-Ao-Tea-Andersen-Johannes-0404144004/plp" TargetMode="External"/><Relationship Id="rId21" Type="http://schemas.openxmlformats.org/officeDocument/2006/relationships/hyperlink" Target="https://e-tangata.co.nz/comment-and-analysis/understanding-matauranga-maori/" TargetMode="External"/><Relationship Id="rId7" Type="http://schemas.openxmlformats.org/officeDocument/2006/relationships/hyperlink" Target="https://doi.org/10.1111/ppa.13104" TargetMode="External"/><Relationship Id="rId12" Type="http://schemas.openxmlformats.org/officeDocument/2006/relationships/hyperlink" Target="https://doi.org/10.1080/1177083X.2021.1884099" TargetMode="External"/><Relationship Id="rId17" Type="http://schemas.openxmlformats.org/officeDocument/2006/relationships/hyperlink" Target="https://doi.org/10.20417/nzjecol.46.24" TargetMode="External"/><Relationship Id="rId25" Type="http://schemas.openxmlformats.org/officeDocument/2006/relationships/hyperlink" Target="https://researchspace.auckland.ac.nz/handle/2292/60997" TargetMode="External"/><Relationship Id="rId2" Type="http://schemas.openxmlformats.org/officeDocument/2006/relationships/notesSlide" Target="../notesSlides/notesSlide18.xml"/><Relationship Id="rId16" Type="http://schemas.openxmlformats.org/officeDocument/2006/relationships/hyperlink" Target="https://doi.org/10.1080/03036758.2015.1108343" TargetMode="External"/><Relationship Id="rId20" Type="http://schemas.openxmlformats.org/officeDocument/2006/relationships/hyperlink" Target="https://natlib.govt.nz/records/38185126" TargetMode="External"/><Relationship Id="rId1" Type="http://schemas.openxmlformats.org/officeDocument/2006/relationships/slideLayout" Target="../slideLayouts/slideLayout3.xml"/><Relationship Id="rId6" Type="http://schemas.openxmlformats.org/officeDocument/2006/relationships/hyperlink" Target="https://www.heritage.org.nz/list-details/9621/Baring-Head-%C5%8Crua-pouanui-Historic-Area" TargetMode="External"/><Relationship Id="rId11" Type="http://schemas.openxmlformats.org/officeDocument/2006/relationships/hyperlink" Target="https://doi.org/10.1080/03014223.2014.911753" TargetMode="External"/><Relationship Id="rId24" Type="http://schemas.openxmlformats.org/officeDocument/2006/relationships/hyperlink" Target="https://doi.org/10.1016/j.ympev.2007.02.007" TargetMode="External"/><Relationship Id="rId5" Type="http://schemas.openxmlformats.org/officeDocument/2006/relationships/hyperlink" Target="https://niwa.co.nz/atmosphere/baring-head-atmospheric-research-station" TargetMode="External"/><Relationship Id="rId15" Type="http://schemas.openxmlformats.org/officeDocument/2006/relationships/hyperlink" Target="https://school.eb.com/levels/high/article/Rotorua/64198" TargetMode="External"/><Relationship Id="rId23" Type="http://schemas.openxmlformats.org/officeDocument/2006/relationships/hyperlink" Target="https://doi.org/10.1071/PC950007" TargetMode="External"/><Relationship Id="rId10" Type="http://schemas.openxmlformats.org/officeDocument/2006/relationships/hyperlink" Target="https://doi.org/10.1111/ppa.13356" TargetMode="External"/><Relationship Id="rId19" Type="http://schemas.openxmlformats.org/officeDocument/2006/relationships/hyperlink" Target="https://teara.govt.nz/en/1966/rotorua" TargetMode="External"/><Relationship Id="rId4" Type="http://schemas.openxmlformats.org/officeDocument/2006/relationships/hyperlink" Target="https://www.zotero.org/google-docs/?e0tLYb" TargetMode="External"/><Relationship Id="rId9" Type="http://schemas.openxmlformats.org/officeDocument/2006/relationships/hyperlink" Target="https://doi.org/10.1080/1177083X.2023.2227675" TargetMode="External"/><Relationship Id="rId14" Type="http://schemas.openxmlformats.org/officeDocument/2006/relationships/hyperlink" Target="https://doi.org/10.2307/3235827" TargetMode="External"/><Relationship Id="rId22" Type="http://schemas.openxmlformats.org/officeDocument/2006/relationships/hyperlink" Target="https://doi.org/10.1017/CBO9781139030717.02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13710" b="11326"/>
          <a:stretch/>
        </p:blipFill>
        <p:spPr>
          <a:xfrm>
            <a:off x="0" y="0"/>
            <a:ext cx="9144000" cy="5143499"/>
          </a:xfrm>
          <a:prstGeom prst="rect">
            <a:avLst/>
          </a:prstGeom>
          <a:noFill/>
          <a:ln>
            <a:noFill/>
          </a:ln>
        </p:spPr>
      </p:pic>
      <p:sp>
        <p:nvSpPr>
          <p:cNvPr id="55" name="Google Shape;55;p13"/>
          <p:cNvSpPr txBox="1">
            <a:spLocks noGrp="1"/>
          </p:cNvSpPr>
          <p:nvPr>
            <p:ph type="subTitle" idx="1"/>
          </p:nvPr>
        </p:nvSpPr>
        <p:spPr>
          <a:xfrm>
            <a:off x="311700" y="3665875"/>
            <a:ext cx="8520600" cy="792600"/>
          </a:xfrm>
          <a:prstGeom prst="rect">
            <a:avLst/>
          </a:prstGeom>
        </p:spPr>
        <p:txBody>
          <a:bodyPr spcFirstLastPara="1" wrap="square" lIns="91425" tIns="91425" rIns="91425" bIns="91425" anchor="t" anchorCtr="0">
            <a:noAutofit/>
          </a:bodyPr>
          <a:lstStyle/>
          <a:p>
            <a:pPr marL="0" lvl="0" indent="0" algn="ctr" rtl="0">
              <a:lnSpc>
                <a:spcPct val="80000"/>
              </a:lnSpc>
              <a:spcBef>
                <a:spcPts val="0"/>
              </a:spcBef>
              <a:spcAft>
                <a:spcPts val="0"/>
              </a:spcAft>
              <a:buSzPts val="935"/>
              <a:buNone/>
            </a:pPr>
            <a:r>
              <a:rPr lang="en">
                <a:solidFill>
                  <a:schemeClr val="lt1"/>
                </a:solidFill>
                <a:latin typeface="Raleway"/>
                <a:ea typeface="Raleway"/>
                <a:cs typeface="Raleway"/>
                <a:sym typeface="Raleway"/>
              </a:rPr>
              <a:t>Joshua Caputo, Jose Perez, Leah Uglevich, </a:t>
            </a:r>
            <a:endParaRPr>
              <a:solidFill>
                <a:schemeClr val="lt1"/>
              </a:solidFill>
              <a:latin typeface="Raleway"/>
              <a:ea typeface="Raleway"/>
              <a:cs typeface="Raleway"/>
              <a:sym typeface="Raleway"/>
            </a:endParaRPr>
          </a:p>
          <a:p>
            <a:pPr marL="0" lvl="0" indent="0" algn="ctr" rtl="0">
              <a:lnSpc>
                <a:spcPct val="80000"/>
              </a:lnSpc>
              <a:spcBef>
                <a:spcPts val="0"/>
              </a:spcBef>
              <a:spcAft>
                <a:spcPts val="0"/>
              </a:spcAft>
              <a:buSzPts val="935"/>
              <a:buNone/>
            </a:pPr>
            <a:r>
              <a:rPr lang="en">
                <a:solidFill>
                  <a:schemeClr val="lt1"/>
                </a:solidFill>
                <a:latin typeface="Raleway"/>
                <a:ea typeface="Raleway"/>
                <a:cs typeface="Raleway"/>
                <a:sym typeface="Raleway"/>
              </a:rPr>
              <a:t>Henry Wagg, Macayle Wells</a:t>
            </a:r>
            <a:endParaRPr>
              <a:solidFill>
                <a:schemeClr val="lt1"/>
              </a:solidFill>
              <a:latin typeface="Raleway"/>
              <a:ea typeface="Raleway"/>
              <a:cs typeface="Raleway"/>
              <a:sym typeface="Raleway"/>
            </a:endParaRPr>
          </a:p>
        </p:txBody>
      </p:sp>
      <p:pic>
        <p:nvPicPr>
          <p:cNvPr id="56" name="Google Shape;56;p13"/>
          <p:cNvPicPr preferRelativeResize="0"/>
          <p:nvPr/>
        </p:nvPicPr>
        <p:blipFill>
          <a:blip r:embed="rId4">
            <a:alphaModFix/>
          </a:blip>
          <a:stretch>
            <a:fillRect/>
          </a:stretch>
        </p:blipFill>
        <p:spPr>
          <a:xfrm>
            <a:off x="7311625" y="-246625"/>
            <a:ext cx="1664625" cy="1285850"/>
          </a:xfrm>
          <a:prstGeom prst="rect">
            <a:avLst/>
          </a:prstGeom>
          <a:noFill/>
          <a:ln>
            <a:noFill/>
          </a:ln>
        </p:spPr>
      </p:pic>
      <p:sp>
        <p:nvSpPr>
          <p:cNvPr id="57" name="Google Shape;57;p13"/>
          <p:cNvSpPr txBox="1"/>
          <p:nvPr/>
        </p:nvSpPr>
        <p:spPr>
          <a:xfrm>
            <a:off x="1137750" y="1426800"/>
            <a:ext cx="68685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900" b="1">
                <a:solidFill>
                  <a:schemeClr val="lt1"/>
                </a:solidFill>
                <a:latin typeface="Raleway"/>
                <a:ea typeface="Raleway"/>
                <a:cs typeface="Raleway"/>
                <a:sym typeface="Raleway"/>
              </a:rPr>
              <a:t>Re-storying the Indigenous Lizards of Te Arawa</a:t>
            </a:r>
            <a:endParaRPr sz="3900" b="1">
              <a:solidFill>
                <a:schemeClr val="lt1"/>
              </a:solidFill>
              <a:latin typeface="Raleway"/>
              <a:ea typeface="Raleway"/>
              <a:cs typeface="Raleway"/>
              <a:sym typeface="Raleway"/>
            </a:endParaRPr>
          </a:p>
        </p:txBody>
      </p:sp>
      <p:sp>
        <p:nvSpPr>
          <p:cNvPr id="58" name="Google Shape;58;p13"/>
          <p:cNvSpPr txBox="1"/>
          <p:nvPr/>
        </p:nvSpPr>
        <p:spPr>
          <a:xfrm>
            <a:off x="28800" y="461267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[1]</a:t>
            </a:r>
            <a:endParaRPr sz="1800">
              <a:solidFill>
                <a:schemeClr val="lt1"/>
              </a:solidFill>
              <a:latin typeface="Oswald"/>
              <a:ea typeface="Oswald"/>
              <a:cs typeface="Oswald"/>
              <a:sym typeface="Oswald"/>
            </a:endParaRPr>
          </a:p>
        </p:txBody>
      </p:sp>
      <p:pic>
        <p:nvPicPr>
          <p:cNvPr id="59" name="Google Shape;59;p13"/>
          <p:cNvPicPr preferRelativeResize="0"/>
          <p:nvPr/>
        </p:nvPicPr>
        <p:blipFill>
          <a:blip r:embed="rId5">
            <a:alphaModFix/>
          </a:blip>
          <a:stretch>
            <a:fillRect/>
          </a:stretch>
        </p:blipFill>
        <p:spPr>
          <a:xfrm>
            <a:off x="0" y="1"/>
            <a:ext cx="2337594" cy="792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2"/>
          <p:cNvPicPr preferRelativeResize="0"/>
          <p:nvPr/>
        </p:nvPicPr>
        <p:blipFill rotWithShape="1">
          <a:blip r:embed="rId3">
            <a:alphaModFix/>
          </a:blip>
          <a:srcRect b="15590"/>
          <a:stretch/>
        </p:blipFill>
        <p:spPr>
          <a:xfrm>
            <a:off x="0" y="0"/>
            <a:ext cx="9144000" cy="5143500"/>
          </a:xfrm>
          <a:prstGeom prst="rect">
            <a:avLst/>
          </a:prstGeom>
          <a:noFill/>
          <a:ln>
            <a:noFill/>
          </a:ln>
        </p:spPr>
      </p:pic>
      <p:sp>
        <p:nvSpPr>
          <p:cNvPr id="162" name="Google Shape;162;p22"/>
          <p:cNvSpPr txBox="1">
            <a:spLocks noGrp="1"/>
          </p:cNvSpPr>
          <p:nvPr>
            <p:ph type="title"/>
          </p:nvPr>
        </p:nvSpPr>
        <p:spPr>
          <a:xfrm>
            <a:off x="311700" y="12821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solidFill>
                  <a:schemeClr val="lt1"/>
                </a:solidFill>
                <a:latin typeface="Raleway"/>
                <a:ea typeface="Raleway"/>
                <a:cs typeface="Raleway"/>
                <a:sym typeface="Raleway"/>
              </a:rPr>
              <a:t>Our Goal is to</a:t>
            </a:r>
            <a:endParaRPr sz="3020">
              <a:solidFill>
                <a:schemeClr val="lt1"/>
              </a:solidFill>
              <a:latin typeface="Raleway"/>
              <a:ea typeface="Raleway"/>
              <a:cs typeface="Raleway"/>
              <a:sym typeface="Raleway"/>
            </a:endParaRPr>
          </a:p>
        </p:txBody>
      </p:sp>
      <p:sp>
        <p:nvSpPr>
          <p:cNvPr id="163" name="Google Shape;163;p22"/>
          <p:cNvSpPr txBox="1">
            <a:spLocks noGrp="1"/>
          </p:cNvSpPr>
          <p:nvPr>
            <p:ph type="body" idx="1"/>
          </p:nvPr>
        </p:nvSpPr>
        <p:spPr>
          <a:xfrm>
            <a:off x="311700" y="2029675"/>
            <a:ext cx="8520600" cy="2583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 sz="2200" b="1">
                <a:solidFill>
                  <a:schemeClr val="lt1"/>
                </a:solidFill>
                <a:latin typeface="Raleway"/>
                <a:ea typeface="Raleway"/>
                <a:cs typeface="Raleway"/>
                <a:sym typeface="Raleway"/>
              </a:rPr>
              <a:t>investigate non-disruptive methods of skink monitoring alongside scientific and cultural partners</a:t>
            </a:r>
            <a:endParaRPr sz="2200" b="1">
              <a:solidFill>
                <a:schemeClr val="lt1"/>
              </a:solidFill>
              <a:latin typeface="Raleway"/>
              <a:ea typeface="Raleway"/>
              <a:cs typeface="Raleway"/>
              <a:sym typeface="Raleway"/>
            </a:endParaRPr>
          </a:p>
          <a:p>
            <a:pPr marL="0" lvl="0" indent="0" algn="l" rtl="0">
              <a:spcBef>
                <a:spcPts val="0"/>
              </a:spcBef>
              <a:spcAft>
                <a:spcPts val="0"/>
              </a:spcAft>
              <a:buClr>
                <a:schemeClr val="dk1"/>
              </a:buClr>
              <a:buSzPts val="1100"/>
              <a:buFont typeface="Arial"/>
              <a:buNone/>
            </a:pPr>
            <a:endParaRPr sz="1100">
              <a:solidFill>
                <a:schemeClr val="lt1"/>
              </a:solidFill>
              <a:latin typeface="Times New Roman"/>
              <a:ea typeface="Times New Roman"/>
              <a:cs typeface="Times New Roman"/>
              <a:sym typeface="Times New Roman"/>
            </a:endParaRPr>
          </a:p>
          <a:p>
            <a:pPr marL="0" lvl="0" indent="0" algn="ctr" rtl="0">
              <a:spcBef>
                <a:spcPts val="0"/>
              </a:spcBef>
              <a:spcAft>
                <a:spcPts val="0"/>
              </a:spcAft>
              <a:buClr>
                <a:schemeClr val="dk1"/>
              </a:buClr>
              <a:buSzPts val="1100"/>
              <a:buFont typeface="Arial"/>
              <a:buNone/>
            </a:pPr>
            <a:endParaRPr sz="2200" b="1">
              <a:solidFill>
                <a:schemeClr val="lt1"/>
              </a:solidFill>
              <a:latin typeface="Raleway"/>
              <a:ea typeface="Raleway"/>
              <a:cs typeface="Raleway"/>
              <a:sym typeface="Raleway"/>
            </a:endParaRPr>
          </a:p>
        </p:txBody>
      </p:sp>
      <p:sp>
        <p:nvSpPr>
          <p:cNvPr id="164" name="Google Shape;164;p22"/>
          <p:cNvSpPr txBox="1"/>
          <p:nvPr/>
        </p:nvSpPr>
        <p:spPr>
          <a:xfrm>
            <a:off x="28800" y="461267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[9]</a:t>
            </a:r>
            <a:endParaRPr sz="1800">
              <a:solidFill>
                <a:schemeClr val="lt1"/>
              </a:solidFill>
              <a:latin typeface="Oswald"/>
              <a:ea typeface="Oswald"/>
              <a:cs typeface="Oswald"/>
              <a:sym typeface="Oswald"/>
            </a:endParaRPr>
          </a:p>
        </p:txBody>
      </p:sp>
      <p:sp>
        <p:nvSpPr>
          <p:cNvPr id="165" name="Google Shape;165;p22"/>
          <p:cNvSpPr txBox="1"/>
          <p:nvPr/>
        </p:nvSpPr>
        <p:spPr>
          <a:xfrm>
            <a:off x="8715600" y="4612675"/>
            <a:ext cx="4284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9</a:t>
            </a:r>
            <a:endParaRPr sz="2200">
              <a:solidFill>
                <a:schemeClr val="lt1"/>
              </a:solidFill>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3"/>
          <p:cNvPicPr preferRelativeResize="0"/>
          <p:nvPr/>
        </p:nvPicPr>
        <p:blipFill rotWithShape="1">
          <a:blip r:embed="rId3">
            <a:alphaModFix/>
          </a:blip>
          <a:srcRect l="12132" r="79" b="34019"/>
          <a:stretch/>
        </p:blipFill>
        <p:spPr>
          <a:xfrm>
            <a:off x="0" y="-11150"/>
            <a:ext cx="9144003" cy="5154651"/>
          </a:xfrm>
          <a:prstGeom prst="rect">
            <a:avLst/>
          </a:prstGeom>
          <a:noFill/>
          <a:ln>
            <a:noFill/>
          </a:ln>
        </p:spPr>
      </p:pic>
      <p:sp>
        <p:nvSpPr>
          <p:cNvPr id="171" name="Google Shape;171;p23"/>
          <p:cNvSpPr txBox="1"/>
          <p:nvPr/>
        </p:nvSpPr>
        <p:spPr>
          <a:xfrm>
            <a:off x="28800" y="461267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[5]</a:t>
            </a:r>
            <a:endParaRPr sz="1800">
              <a:solidFill>
                <a:schemeClr val="lt1"/>
              </a:solidFill>
              <a:latin typeface="Oswald"/>
              <a:ea typeface="Oswald"/>
              <a:cs typeface="Oswald"/>
              <a:sym typeface="Oswald"/>
            </a:endParaRPr>
          </a:p>
        </p:txBody>
      </p:sp>
      <p:sp>
        <p:nvSpPr>
          <p:cNvPr id="172" name="Google Shape;172;p23"/>
          <p:cNvSpPr txBox="1">
            <a:spLocks noGrp="1"/>
          </p:cNvSpPr>
          <p:nvPr>
            <p:ph type="title"/>
          </p:nvPr>
        </p:nvSpPr>
        <p:spPr>
          <a:xfrm>
            <a:off x="3053925" y="721100"/>
            <a:ext cx="30237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latin typeface="Raleway"/>
                <a:ea typeface="Raleway"/>
                <a:cs typeface="Raleway"/>
                <a:sym typeface="Raleway"/>
              </a:rPr>
              <a:t>Objective 1</a:t>
            </a:r>
            <a:endParaRPr b="1">
              <a:solidFill>
                <a:schemeClr val="lt1"/>
              </a:solidFill>
              <a:latin typeface="Raleway"/>
              <a:ea typeface="Raleway"/>
              <a:cs typeface="Raleway"/>
              <a:sym typeface="Raleway"/>
            </a:endParaRPr>
          </a:p>
        </p:txBody>
      </p:sp>
      <p:pic>
        <p:nvPicPr>
          <p:cNvPr id="173" name="Google Shape;173;p23"/>
          <p:cNvPicPr preferRelativeResize="0"/>
          <p:nvPr/>
        </p:nvPicPr>
        <p:blipFill rotWithShape="1">
          <a:blip r:embed="rId4">
            <a:alphaModFix/>
          </a:blip>
          <a:srcRect l="34121" t="14111" r="31709"/>
          <a:stretch/>
        </p:blipFill>
        <p:spPr>
          <a:xfrm>
            <a:off x="3044088" y="-11150"/>
            <a:ext cx="3055825" cy="5154650"/>
          </a:xfrm>
          <a:prstGeom prst="rect">
            <a:avLst/>
          </a:prstGeom>
          <a:noFill/>
          <a:ln>
            <a:noFill/>
          </a:ln>
        </p:spPr>
      </p:pic>
      <p:pic>
        <p:nvPicPr>
          <p:cNvPr id="174" name="Google Shape;174;p23"/>
          <p:cNvPicPr preferRelativeResize="0"/>
          <p:nvPr/>
        </p:nvPicPr>
        <p:blipFill rotWithShape="1">
          <a:blip r:embed="rId5">
            <a:alphaModFix/>
          </a:blip>
          <a:srcRect l="32915" r="33865" b="15304"/>
          <a:stretch/>
        </p:blipFill>
        <p:spPr>
          <a:xfrm>
            <a:off x="6080200" y="-5575"/>
            <a:ext cx="3055798" cy="5154649"/>
          </a:xfrm>
          <a:prstGeom prst="rect">
            <a:avLst/>
          </a:prstGeom>
          <a:noFill/>
          <a:ln>
            <a:noFill/>
          </a:ln>
        </p:spPr>
      </p:pic>
      <p:sp>
        <p:nvSpPr>
          <p:cNvPr id="175" name="Google Shape;175;p23"/>
          <p:cNvSpPr txBox="1">
            <a:spLocks noGrp="1"/>
          </p:cNvSpPr>
          <p:nvPr>
            <p:ph type="title"/>
          </p:nvPr>
        </p:nvSpPr>
        <p:spPr>
          <a:xfrm>
            <a:off x="0" y="1093000"/>
            <a:ext cx="30237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latin typeface="Raleway"/>
                <a:ea typeface="Raleway"/>
                <a:cs typeface="Raleway"/>
                <a:sym typeface="Raleway"/>
              </a:rPr>
              <a:t>Objective 1</a:t>
            </a:r>
            <a:endParaRPr b="1">
              <a:solidFill>
                <a:schemeClr val="lt1"/>
              </a:solidFill>
              <a:latin typeface="Raleway"/>
              <a:ea typeface="Raleway"/>
              <a:cs typeface="Raleway"/>
              <a:sym typeface="Raleway"/>
            </a:endParaRPr>
          </a:p>
        </p:txBody>
      </p:sp>
      <p:sp>
        <p:nvSpPr>
          <p:cNvPr id="176" name="Google Shape;176;p23"/>
          <p:cNvSpPr txBox="1">
            <a:spLocks noGrp="1"/>
          </p:cNvSpPr>
          <p:nvPr>
            <p:ph type="body" idx="1"/>
          </p:nvPr>
        </p:nvSpPr>
        <p:spPr>
          <a:xfrm>
            <a:off x="8000" y="1825875"/>
            <a:ext cx="30237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latin typeface="Raleway"/>
                <a:ea typeface="Raleway"/>
                <a:cs typeface="Raleway"/>
                <a:sym typeface="Raleway"/>
              </a:rPr>
              <a:t>Investigate tracking approaches through testing bait types.</a:t>
            </a:r>
            <a:endParaRPr>
              <a:solidFill>
                <a:schemeClr val="lt1"/>
              </a:solidFill>
              <a:latin typeface="Raleway"/>
              <a:ea typeface="Raleway"/>
              <a:cs typeface="Raleway"/>
              <a:sym typeface="Raleway"/>
            </a:endParaRPr>
          </a:p>
          <a:p>
            <a:pPr marL="0" lvl="0" indent="0" algn="l" rtl="0">
              <a:spcBef>
                <a:spcPts val="0"/>
              </a:spcBef>
              <a:spcAft>
                <a:spcPts val="1200"/>
              </a:spcAft>
              <a:buNone/>
            </a:pPr>
            <a:endParaRPr>
              <a:solidFill>
                <a:schemeClr val="lt1"/>
              </a:solidFill>
            </a:endParaRPr>
          </a:p>
        </p:txBody>
      </p:sp>
      <p:sp>
        <p:nvSpPr>
          <p:cNvPr id="177" name="Google Shape;177;p23"/>
          <p:cNvSpPr txBox="1">
            <a:spLocks noGrp="1"/>
          </p:cNvSpPr>
          <p:nvPr>
            <p:ph type="title"/>
          </p:nvPr>
        </p:nvSpPr>
        <p:spPr>
          <a:xfrm>
            <a:off x="3060150" y="1093000"/>
            <a:ext cx="30237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latin typeface="Raleway"/>
                <a:ea typeface="Raleway"/>
                <a:cs typeface="Raleway"/>
                <a:sym typeface="Raleway"/>
              </a:rPr>
              <a:t>Objective 2</a:t>
            </a:r>
            <a:endParaRPr b="1">
              <a:solidFill>
                <a:schemeClr val="lt1"/>
              </a:solidFill>
              <a:latin typeface="Raleway"/>
              <a:ea typeface="Raleway"/>
              <a:cs typeface="Raleway"/>
              <a:sym typeface="Raleway"/>
            </a:endParaRPr>
          </a:p>
        </p:txBody>
      </p:sp>
      <p:sp>
        <p:nvSpPr>
          <p:cNvPr id="178" name="Google Shape;178;p23"/>
          <p:cNvSpPr txBox="1">
            <a:spLocks noGrp="1"/>
          </p:cNvSpPr>
          <p:nvPr>
            <p:ph type="title"/>
          </p:nvPr>
        </p:nvSpPr>
        <p:spPr>
          <a:xfrm>
            <a:off x="6120300" y="1093000"/>
            <a:ext cx="30237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latin typeface="Raleway"/>
                <a:ea typeface="Raleway"/>
                <a:cs typeface="Raleway"/>
                <a:sym typeface="Raleway"/>
              </a:rPr>
              <a:t>Objective 3</a:t>
            </a:r>
            <a:endParaRPr b="1">
              <a:solidFill>
                <a:schemeClr val="lt1"/>
              </a:solidFill>
              <a:latin typeface="Raleway"/>
              <a:ea typeface="Raleway"/>
              <a:cs typeface="Raleway"/>
              <a:sym typeface="Raleway"/>
            </a:endParaRPr>
          </a:p>
        </p:txBody>
      </p:sp>
      <p:sp>
        <p:nvSpPr>
          <p:cNvPr id="179" name="Google Shape;179;p23"/>
          <p:cNvSpPr txBox="1">
            <a:spLocks noGrp="1"/>
          </p:cNvSpPr>
          <p:nvPr>
            <p:ph type="body" idx="1"/>
          </p:nvPr>
        </p:nvSpPr>
        <p:spPr>
          <a:xfrm>
            <a:off x="3065688" y="1825875"/>
            <a:ext cx="30237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
                <a:solidFill>
                  <a:schemeClr val="lt1"/>
                </a:solidFill>
                <a:latin typeface="Raleway"/>
                <a:ea typeface="Raleway"/>
                <a:cs typeface="Raleway"/>
                <a:sym typeface="Raleway"/>
              </a:rPr>
              <a:t>Compare tracking </a:t>
            </a:r>
            <a:endParaRPr>
              <a:solidFill>
                <a:schemeClr val="lt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a:solidFill>
                  <a:schemeClr val="lt1"/>
                </a:solidFill>
                <a:latin typeface="Raleway"/>
                <a:ea typeface="Raleway"/>
                <a:cs typeface="Raleway"/>
                <a:sym typeface="Raleway"/>
              </a:rPr>
              <a:t>tunnel and pitfall trap </a:t>
            </a:r>
            <a:endParaRPr>
              <a:solidFill>
                <a:schemeClr val="lt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a:solidFill>
                  <a:schemeClr val="lt1"/>
                </a:solidFill>
                <a:latin typeface="Raleway"/>
                <a:ea typeface="Raleway"/>
                <a:cs typeface="Raleway"/>
                <a:sym typeface="Raleway"/>
              </a:rPr>
              <a:t>data.</a:t>
            </a:r>
            <a:endParaRPr>
              <a:solidFill>
                <a:schemeClr val="lt1"/>
              </a:solidFill>
              <a:latin typeface="Raleway"/>
              <a:ea typeface="Raleway"/>
              <a:cs typeface="Raleway"/>
              <a:sym typeface="Raleway"/>
            </a:endParaRPr>
          </a:p>
          <a:p>
            <a:pPr marL="0" lvl="0" indent="0" algn="l" rtl="0">
              <a:spcBef>
                <a:spcPts val="0"/>
              </a:spcBef>
              <a:spcAft>
                <a:spcPts val="1200"/>
              </a:spcAft>
              <a:buNone/>
            </a:pPr>
            <a:endParaRPr/>
          </a:p>
        </p:txBody>
      </p:sp>
      <p:sp>
        <p:nvSpPr>
          <p:cNvPr id="180" name="Google Shape;180;p23"/>
          <p:cNvSpPr txBox="1">
            <a:spLocks noGrp="1"/>
          </p:cNvSpPr>
          <p:nvPr>
            <p:ph type="body" idx="1"/>
          </p:nvPr>
        </p:nvSpPr>
        <p:spPr>
          <a:xfrm>
            <a:off x="6128900" y="1825875"/>
            <a:ext cx="3023700" cy="16926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Clr>
                <a:schemeClr val="dk1"/>
              </a:buClr>
              <a:buSzPts val="1100"/>
              <a:buFont typeface="Arial"/>
              <a:buNone/>
            </a:pPr>
            <a:r>
              <a:rPr lang="en">
                <a:solidFill>
                  <a:schemeClr val="lt1"/>
                </a:solidFill>
                <a:latin typeface="Raleway"/>
                <a:ea typeface="Raleway"/>
                <a:cs typeface="Raleway"/>
                <a:sym typeface="Raleway"/>
              </a:rPr>
              <a:t>Collect perceptions and Matauranga Maori of skinks.</a:t>
            </a:r>
            <a:endParaRPr>
              <a:solidFill>
                <a:schemeClr val="dk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endParaRPr>
              <a:solidFill>
                <a:schemeClr val="lt1"/>
              </a:solidFill>
              <a:latin typeface="Raleway"/>
              <a:ea typeface="Raleway"/>
              <a:cs typeface="Raleway"/>
              <a:sym typeface="Raleway"/>
            </a:endParaRPr>
          </a:p>
          <a:p>
            <a:pPr marL="0" lvl="0" indent="0" algn="l" rtl="0">
              <a:spcBef>
                <a:spcPts val="0"/>
              </a:spcBef>
              <a:spcAft>
                <a:spcPts val="1200"/>
              </a:spcAft>
              <a:buNone/>
            </a:pPr>
            <a:endParaRPr/>
          </a:p>
        </p:txBody>
      </p:sp>
      <p:cxnSp>
        <p:nvCxnSpPr>
          <p:cNvPr id="181" name="Google Shape;181;p23"/>
          <p:cNvCxnSpPr/>
          <p:nvPr/>
        </p:nvCxnSpPr>
        <p:spPr>
          <a:xfrm>
            <a:off x="3055825" y="-11150"/>
            <a:ext cx="0" cy="5221500"/>
          </a:xfrm>
          <a:prstGeom prst="straightConnector1">
            <a:avLst/>
          </a:prstGeom>
          <a:noFill/>
          <a:ln w="28575" cap="flat" cmpd="sng">
            <a:solidFill>
              <a:schemeClr val="dk2"/>
            </a:solidFill>
            <a:prstDash val="solid"/>
            <a:round/>
            <a:headEnd type="none" w="med" len="med"/>
            <a:tailEnd type="none" w="med" len="med"/>
          </a:ln>
        </p:spPr>
      </p:cxnSp>
      <p:cxnSp>
        <p:nvCxnSpPr>
          <p:cNvPr id="182" name="Google Shape;182;p23"/>
          <p:cNvCxnSpPr/>
          <p:nvPr/>
        </p:nvCxnSpPr>
        <p:spPr>
          <a:xfrm>
            <a:off x="6087200" y="-11150"/>
            <a:ext cx="0" cy="5221500"/>
          </a:xfrm>
          <a:prstGeom prst="straightConnector1">
            <a:avLst/>
          </a:prstGeom>
          <a:noFill/>
          <a:ln w="28575" cap="flat" cmpd="sng">
            <a:solidFill>
              <a:schemeClr val="dk2"/>
            </a:solidFill>
            <a:prstDash val="solid"/>
            <a:round/>
            <a:headEnd type="none" w="med" len="med"/>
            <a:tailEnd type="none" w="med" len="med"/>
          </a:ln>
        </p:spPr>
      </p:cxnSp>
      <p:sp>
        <p:nvSpPr>
          <p:cNvPr id="183" name="Google Shape;183;p23"/>
          <p:cNvSpPr/>
          <p:nvPr/>
        </p:nvSpPr>
        <p:spPr>
          <a:xfrm>
            <a:off x="0" y="-44575"/>
            <a:ext cx="6853800" cy="5221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3"/>
          <p:cNvSpPr txBox="1"/>
          <p:nvPr/>
        </p:nvSpPr>
        <p:spPr>
          <a:xfrm>
            <a:off x="3058000" y="461267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[7]</a:t>
            </a:r>
            <a:endParaRPr sz="1800">
              <a:solidFill>
                <a:schemeClr val="lt1"/>
              </a:solidFill>
              <a:latin typeface="Oswald"/>
              <a:ea typeface="Oswald"/>
              <a:cs typeface="Oswald"/>
              <a:sym typeface="Oswald"/>
            </a:endParaRPr>
          </a:p>
        </p:txBody>
      </p:sp>
      <p:sp>
        <p:nvSpPr>
          <p:cNvPr id="185" name="Google Shape;185;p23"/>
          <p:cNvSpPr txBox="1"/>
          <p:nvPr/>
        </p:nvSpPr>
        <p:spPr>
          <a:xfrm>
            <a:off x="6103100" y="461267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[6]</a:t>
            </a:r>
            <a:endParaRPr sz="1800">
              <a:solidFill>
                <a:schemeClr val="lt1"/>
              </a:solidFill>
              <a:latin typeface="Oswald"/>
              <a:ea typeface="Oswald"/>
              <a:cs typeface="Oswald"/>
              <a:sym typeface="Oswald"/>
            </a:endParaRPr>
          </a:p>
        </p:txBody>
      </p:sp>
      <p:sp>
        <p:nvSpPr>
          <p:cNvPr id="186" name="Google Shape;186;p23"/>
          <p:cNvSpPr/>
          <p:nvPr/>
        </p:nvSpPr>
        <p:spPr>
          <a:xfrm>
            <a:off x="3038750" y="-44575"/>
            <a:ext cx="6096900" cy="5221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3"/>
          <p:cNvSpPr/>
          <p:nvPr/>
        </p:nvSpPr>
        <p:spPr>
          <a:xfrm>
            <a:off x="6080200" y="-44575"/>
            <a:ext cx="3055800" cy="5221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 name="Google Shape;188;p23"/>
          <p:cNvSpPr txBox="1"/>
          <p:nvPr/>
        </p:nvSpPr>
        <p:spPr>
          <a:xfrm>
            <a:off x="8636725" y="4612675"/>
            <a:ext cx="5073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10</a:t>
            </a:r>
            <a:endParaRPr sz="2200">
              <a:solidFill>
                <a:schemeClr val="lt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afterEffect">
                                  <p:stCondLst>
                                    <p:cond delay="0"/>
                                  </p:stCondLst>
                                  <p:childTnLst>
                                    <p:anim calcmode="lin" valueType="num">
                                      <p:cBhvr additive="base">
                                        <p:cTn id="6" dur="1000"/>
                                        <p:tgtEl>
                                          <p:spTgt spid="183"/>
                                        </p:tgtEl>
                                        <p:attrNameLst>
                                          <p:attrName>ppt_x</p:attrName>
                                        </p:attrNameLst>
                                      </p:cBhvr>
                                      <p:tavLst>
                                        <p:tav tm="0">
                                          <p:val>
                                            <p:strVal val="#ppt_x"/>
                                          </p:val>
                                        </p:tav>
                                        <p:tav tm="100000">
                                          <p:val>
                                            <p:strVal val="#ppt_x+1"/>
                                          </p:val>
                                        </p:tav>
                                      </p:tavLst>
                                    </p:anim>
                                    <p:set>
                                      <p:cBhvr>
                                        <p:cTn id="7" dur="1" fill="hold">
                                          <p:stCondLst>
                                            <p:cond delay="1000"/>
                                          </p:stCondLst>
                                        </p:cTn>
                                        <p:tgtEl>
                                          <p:spTgt spid="18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2" fill="hold" nodeType="clickEffect">
                                  <p:stCondLst>
                                    <p:cond delay="0"/>
                                  </p:stCondLst>
                                  <p:childTnLst>
                                    <p:anim calcmode="lin" valueType="num">
                                      <p:cBhvr additive="base">
                                        <p:cTn id="11" dur="1000"/>
                                        <p:tgtEl>
                                          <p:spTgt spid="186"/>
                                        </p:tgtEl>
                                        <p:attrNameLst>
                                          <p:attrName>ppt_x</p:attrName>
                                        </p:attrNameLst>
                                      </p:cBhvr>
                                      <p:tavLst>
                                        <p:tav tm="0">
                                          <p:val>
                                            <p:strVal val="#ppt_x"/>
                                          </p:val>
                                        </p:tav>
                                        <p:tav tm="100000">
                                          <p:val>
                                            <p:strVal val="#ppt_x+1"/>
                                          </p:val>
                                        </p:tav>
                                      </p:tavLst>
                                    </p:anim>
                                    <p:set>
                                      <p:cBhvr>
                                        <p:cTn id="12" dur="1" fill="hold">
                                          <p:stCondLst>
                                            <p:cond delay="1000"/>
                                          </p:stCondLst>
                                        </p:cTn>
                                        <p:tgtEl>
                                          <p:spTgt spid="18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2" fill="hold" nodeType="clickEffect">
                                  <p:stCondLst>
                                    <p:cond delay="0"/>
                                  </p:stCondLst>
                                  <p:childTnLst>
                                    <p:anim calcmode="lin" valueType="num">
                                      <p:cBhvr additive="base">
                                        <p:cTn id="16" dur="1000"/>
                                        <p:tgtEl>
                                          <p:spTgt spid="187"/>
                                        </p:tgtEl>
                                        <p:attrNameLst>
                                          <p:attrName>ppt_x</p:attrName>
                                        </p:attrNameLst>
                                      </p:cBhvr>
                                      <p:tavLst>
                                        <p:tav tm="0">
                                          <p:val>
                                            <p:strVal val="#ppt_x"/>
                                          </p:val>
                                        </p:tav>
                                        <p:tav tm="100000">
                                          <p:val>
                                            <p:strVal val="#ppt_x+1"/>
                                          </p:val>
                                        </p:tav>
                                      </p:tavLst>
                                    </p:anim>
                                    <p:set>
                                      <p:cBhvr>
                                        <p:cTn id="17" dur="1" fill="hold">
                                          <p:stCondLst>
                                            <p:cond delay="1000"/>
                                          </p:stCondLst>
                                        </p:cTn>
                                        <p:tgtEl>
                                          <p:spTgt spid="1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4"/>
          <p:cNvPicPr preferRelativeResize="0"/>
          <p:nvPr/>
        </p:nvPicPr>
        <p:blipFill rotWithShape="1">
          <a:blip r:embed="rId3">
            <a:alphaModFix/>
          </a:blip>
          <a:srcRect l="12132" r="79" b="34019"/>
          <a:stretch/>
        </p:blipFill>
        <p:spPr>
          <a:xfrm>
            <a:off x="0" y="-11150"/>
            <a:ext cx="9143997" cy="5154651"/>
          </a:xfrm>
          <a:prstGeom prst="rect">
            <a:avLst/>
          </a:prstGeom>
          <a:noFill/>
          <a:ln>
            <a:noFill/>
          </a:ln>
        </p:spPr>
      </p:pic>
      <p:pic>
        <p:nvPicPr>
          <p:cNvPr id="194" name="Google Shape;194;p24"/>
          <p:cNvPicPr preferRelativeResize="0"/>
          <p:nvPr/>
        </p:nvPicPr>
        <p:blipFill rotWithShape="1">
          <a:blip r:embed="rId4">
            <a:alphaModFix/>
          </a:blip>
          <a:srcRect l="33263" r="33867" b="15490"/>
          <a:stretch/>
        </p:blipFill>
        <p:spPr>
          <a:xfrm>
            <a:off x="6112300" y="-5575"/>
            <a:ext cx="3023699" cy="5143501"/>
          </a:xfrm>
          <a:prstGeom prst="rect">
            <a:avLst/>
          </a:prstGeom>
          <a:noFill/>
          <a:ln>
            <a:noFill/>
          </a:ln>
        </p:spPr>
      </p:pic>
      <p:pic>
        <p:nvPicPr>
          <p:cNvPr id="195" name="Google Shape;195;p24"/>
          <p:cNvPicPr preferRelativeResize="0"/>
          <p:nvPr/>
        </p:nvPicPr>
        <p:blipFill rotWithShape="1">
          <a:blip r:embed="rId5">
            <a:alphaModFix/>
          </a:blip>
          <a:srcRect l="34121" t="14111" r="31709"/>
          <a:stretch/>
        </p:blipFill>
        <p:spPr>
          <a:xfrm>
            <a:off x="3044088" y="-11150"/>
            <a:ext cx="3055825" cy="5154650"/>
          </a:xfrm>
          <a:prstGeom prst="rect">
            <a:avLst/>
          </a:prstGeom>
          <a:noFill/>
          <a:ln>
            <a:noFill/>
          </a:ln>
        </p:spPr>
      </p:pic>
      <p:sp>
        <p:nvSpPr>
          <p:cNvPr id="196" name="Google Shape;196;p24"/>
          <p:cNvSpPr txBox="1">
            <a:spLocks noGrp="1"/>
          </p:cNvSpPr>
          <p:nvPr>
            <p:ph type="title"/>
          </p:nvPr>
        </p:nvSpPr>
        <p:spPr>
          <a:xfrm>
            <a:off x="3053925" y="721100"/>
            <a:ext cx="30237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latin typeface="Raleway"/>
                <a:ea typeface="Raleway"/>
                <a:cs typeface="Raleway"/>
                <a:sym typeface="Raleway"/>
              </a:rPr>
              <a:t>Objective 1</a:t>
            </a:r>
            <a:endParaRPr b="1">
              <a:solidFill>
                <a:schemeClr val="lt1"/>
              </a:solidFill>
              <a:latin typeface="Raleway"/>
              <a:ea typeface="Raleway"/>
              <a:cs typeface="Raleway"/>
              <a:sym typeface="Raleway"/>
            </a:endParaRPr>
          </a:p>
        </p:txBody>
      </p:sp>
      <p:sp>
        <p:nvSpPr>
          <p:cNvPr id="197" name="Google Shape;197;p24"/>
          <p:cNvSpPr txBox="1">
            <a:spLocks noGrp="1"/>
          </p:cNvSpPr>
          <p:nvPr>
            <p:ph type="title"/>
          </p:nvPr>
        </p:nvSpPr>
        <p:spPr>
          <a:xfrm>
            <a:off x="0" y="1093000"/>
            <a:ext cx="30237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latin typeface="Raleway"/>
                <a:ea typeface="Raleway"/>
                <a:cs typeface="Raleway"/>
                <a:sym typeface="Raleway"/>
              </a:rPr>
              <a:t>Objective 1</a:t>
            </a:r>
            <a:endParaRPr b="1">
              <a:solidFill>
                <a:schemeClr val="lt1"/>
              </a:solidFill>
              <a:latin typeface="Raleway"/>
              <a:ea typeface="Raleway"/>
              <a:cs typeface="Raleway"/>
              <a:sym typeface="Raleway"/>
            </a:endParaRPr>
          </a:p>
        </p:txBody>
      </p:sp>
      <p:sp>
        <p:nvSpPr>
          <p:cNvPr id="198" name="Google Shape;198;p24"/>
          <p:cNvSpPr txBox="1">
            <a:spLocks noGrp="1"/>
          </p:cNvSpPr>
          <p:nvPr>
            <p:ph type="body" idx="1"/>
          </p:nvPr>
        </p:nvSpPr>
        <p:spPr>
          <a:xfrm>
            <a:off x="8000" y="1825875"/>
            <a:ext cx="30237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latin typeface="Raleway"/>
                <a:ea typeface="Raleway"/>
                <a:cs typeface="Raleway"/>
                <a:sym typeface="Raleway"/>
              </a:rPr>
              <a:t>Investigate tracking approaches through testing bait types.</a:t>
            </a:r>
            <a:endParaRPr>
              <a:solidFill>
                <a:schemeClr val="lt1"/>
              </a:solidFill>
              <a:latin typeface="Raleway"/>
              <a:ea typeface="Raleway"/>
              <a:cs typeface="Raleway"/>
              <a:sym typeface="Raleway"/>
            </a:endParaRPr>
          </a:p>
          <a:p>
            <a:pPr marL="0" lvl="0" indent="0" algn="l" rtl="0">
              <a:spcBef>
                <a:spcPts val="0"/>
              </a:spcBef>
              <a:spcAft>
                <a:spcPts val="1200"/>
              </a:spcAft>
              <a:buNone/>
            </a:pPr>
            <a:endParaRPr>
              <a:solidFill>
                <a:schemeClr val="lt1"/>
              </a:solidFill>
            </a:endParaRPr>
          </a:p>
        </p:txBody>
      </p:sp>
      <p:sp>
        <p:nvSpPr>
          <p:cNvPr id="199" name="Google Shape;199;p24"/>
          <p:cNvSpPr txBox="1">
            <a:spLocks noGrp="1"/>
          </p:cNvSpPr>
          <p:nvPr>
            <p:ph type="title"/>
          </p:nvPr>
        </p:nvSpPr>
        <p:spPr>
          <a:xfrm>
            <a:off x="3060150" y="1093000"/>
            <a:ext cx="30237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latin typeface="Raleway"/>
                <a:ea typeface="Raleway"/>
                <a:cs typeface="Raleway"/>
                <a:sym typeface="Raleway"/>
              </a:rPr>
              <a:t>Objective 2</a:t>
            </a:r>
            <a:endParaRPr b="1">
              <a:solidFill>
                <a:schemeClr val="lt1"/>
              </a:solidFill>
              <a:latin typeface="Raleway"/>
              <a:ea typeface="Raleway"/>
              <a:cs typeface="Raleway"/>
              <a:sym typeface="Raleway"/>
            </a:endParaRPr>
          </a:p>
        </p:txBody>
      </p:sp>
      <p:sp>
        <p:nvSpPr>
          <p:cNvPr id="200" name="Google Shape;200;p24"/>
          <p:cNvSpPr txBox="1">
            <a:spLocks noGrp="1"/>
          </p:cNvSpPr>
          <p:nvPr>
            <p:ph type="title"/>
          </p:nvPr>
        </p:nvSpPr>
        <p:spPr>
          <a:xfrm>
            <a:off x="6120300" y="1093000"/>
            <a:ext cx="30237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latin typeface="Raleway"/>
                <a:ea typeface="Raleway"/>
                <a:cs typeface="Raleway"/>
                <a:sym typeface="Raleway"/>
              </a:rPr>
              <a:t>Objective 3</a:t>
            </a:r>
            <a:endParaRPr b="1">
              <a:solidFill>
                <a:schemeClr val="lt1"/>
              </a:solidFill>
              <a:latin typeface="Raleway"/>
              <a:ea typeface="Raleway"/>
              <a:cs typeface="Raleway"/>
              <a:sym typeface="Raleway"/>
            </a:endParaRPr>
          </a:p>
        </p:txBody>
      </p:sp>
      <p:cxnSp>
        <p:nvCxnSpPr>
          <p:cNvPr id="201" name="Google Shape;201;p24"/>
          <p:cNvCxnSpPr/>
          <p:nvPr/>
        </p:nvCxnSpPr>
        <p:spPr>
          <a:xfrm>
            <a:off x="3055825" y="-11150"/>
            <a:ext cx="0" cy="5221500"/>
          </a:xfrm>
          <a:prstGeom prst="straightConnector1">
            <a:avLst/>
          </a:prstGeom>
          <a:noFill/>
          <a:ln w="28575" cap="flat" cmpd="sng">
            <a:solidFill>
              <a:schemeClr val="dk2"/>
            </a:solidFill>
            <a:prstDash val="solid"/>
            <a:round/>
            <a:headEnd type="none" w="med" len="med"/>
            <a:tailEnd type="none" w="med" len="med"/>
          </a:ln>
        </p:spPr>
      </p:cxnSp>
      <p:cxnSp>
        <p:nvCxnSpPr>
          <p:cNvPr id="202" name="Google Shape;202;p24"/>
          <p:cNvCxnSpPr/>
          <p:nvPr/>
        </p:nvCxnSpPr>
        <p:spPr>
          <a:xfrm>
            <a:off x="6087200" y="-11150"/>
            <a:ext cx="0" cy="5221500"/>
          </a:xfrm>
          <a:prstGeom prst="straightConnector1">
            <a:avLst/>
          </a:prstGeom>
          <a:noFill/>
          <a:ln w="28575" cap="flat" cmpd="sng">
            <a:solidFill>
              <a:schemeClr val="dk2"/>
            </a:solidFill>
            <a:prstDash val="solid"/>
            <a:round/>
            <a:headEnd type="none" w="med" len="med"/>
            <a:tailEnd type="none" w="med" len="med"/>
          </a:ln>
        </p:spPr>
      </p:cxnSp>
      <p:sp>
        <p:nvSpPr>
          <p:cNvPr id="203" name="Google Shape;203;p24"/>
          <p:cNvSpPr txBox="1">
            <a:spLocks noGrp="1"/>
          </p:cNvSpPr>
          <p:nvPr>
            <p:ph type="body" idx="1"/>
          </p:nvPr>
        </p:nvSpPr>
        <p:spPr>
          <a:xfrm>
            <a:off x="16000" y="2335600"/>
            <a:ext cx="30237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100" b="1">
                <a:solidFill>
                  <a:schemeClr val="lt1"/>
                </a:solidFill>
                <a:latin typeface="Raleway"/>
                <a:ea typeface="Raleway"/>
                <a:cs typeface="Raleway"/>
                <a:sym typeface="Raleway"/>
              </a:rPr>
              <a:t>Site Assessment</a:t>
            </a:r>
            <a:endParaRPr sz="1900">
              <a:solidFill>
                <a:schemeClr val="lt1"/>
              </a:solidFill>
            </a:endParaRPr>
          </a:p>
        </p:txBody>
      </p:sp>
      <p:sp>
        <p:nvSpPr>
          <p:cNvPr id="204" name="Google Shape;204;p24"/>
          <p:cNvSpPr txBox="1">
            <a:spLocks noGrp="1"/>
          </p:cNvSpPr>
          <p:nvPr>
            <p:ph type="body" idx="1"/>
          </p:nvPr>
        </p:nvSpPr>
        <p:spPr>
          <a:xfrm>
            <a:off x="3064450" y="2335600"/>
            <a:ext cx="30237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100" b="1">
                <a:solidFill>
                  <a:schemeClr val="lt1"/>
                </a:solidFill>
                <a:latin typeface="Raleway"/>
                <a:ea typeface="Raleway"/>
                <a:cs typeface="Raleway"/>
                <a:sym typeface="Raleway"/>
              </a:rPr>
              <a:t>Experimentation</a:t>
            </a:r>
            <a:endParaRPr sz="1900">
              <a:solidFill>
                <a:schemeClr val="lt1"/>
              </a:solidFill>
            </a:endParaRPr>
          </a:p>
        </p:txBody>
      </p:sp>
      <p:sp>
        <p:nvSpPr>
          <p:cNvPr id="205" name="Google Shape;205;p24"/>
          <p:cNvSpPr txBox="1">
            <a:spLocks noGrp="1"/>
          </p:cNvSpPr>
          <p:nvPr>
            <p:ph type="body" idx="1"/>
          </p:nvPr>
        </p:nvSpPr>
        <p:spPr>
          <a:xfrm>
            <a:off x="6098300" y="2335588"/>
            <a:ext cx="30237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100" b="1">
                <a:solidFill>
                  <a:schemeClr val="lt1"/>
                </a:solidFill>
                <a:latin typeface="Raleway"/>
                <a:ea typeface="Raleway"/>
                <a:cs typeface="Raleway"/>
                <a:sym typeface="Raleway"/>
              </a:rPr>
              <a:t>Data analysis</a:t>
            </a:r>
            <a:endParaRPr sz="2100" b="1">
              <a:solidFill>
                <a:schemeClr val="lt1"/>
              </a:solidFill>
              <a:latin typeface="Raleway"/>
              <a:ea typeface="Raleway"/>
              <a:cs typeface="Raleway"/>
              <a:sym typeface="Raleway"/>
            </a:endParaRPr>
          </a:p>
          <a:p>
            <a:pPr marL="0" lvl="0" indent="0" algn="l" rtl="0">
              <a:spcBef>
                <a:spcPts val="0"/>
              </a:spcBef>
              <a:spcAft>
                <a:spcPts val="1200"/>
              </a:spcAft>
              <a:buNone/>
            </a:pPr>
            <a:endParaRPr sz="1900">
              <a:solidFill>
                <a:schemeClr val="lt1"/>
              </a:solidFill>
            </a:endParaRPr>
          </a:p>
        </p:txBody>
      </p:sp>
      <p:sp>
        <p:nvSpPr>
          <p:cNvPr id="206" name="Google Shape;206;p24"/>
          <p:cNvSpPr txBox="1">
            <a:spLocks noGrp="1"/>
          </p:cNvSpPr>
          <p:nvPr>
            <p:ph type="body" idx="1"/>
          </p:nvPr>
        </p:nvSpPr>
        <p:spPr>
          <a:xfrm>
            <a:off x="32125" y="2962975"/>
            <a:ext cx="3023700" cy="2386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latin typeface="Raleway"/>
                <a:ea typeface="Raleway"/>
                <a:cs typeface="Raleway"/>
                <a:sym typeface="Raleway"/>
              </a:rPr>
              <a:t>Identify existing tunnel locations</a:t>
            </a:r>
            <a:endParaRPr>
              <a:solidFill>
                <a:schemeClr val="lt1"/>
              </a:solidFill>
              <a:latin typeface="Raleway"/>
              <a:ea typeface="Raleway"/>
              <a:cs typeface="Raleway"/>
              <a:sym typeface="Raleway"/>
            </a:endParaRPr>
          </a:p>
          <a:p>
            <a:pPr marL="0" lvl="0" indent="0" algn="ctr" rtl="0">
              <a:spcBef>
                <a:spcPts val="0"/>
              </a:spcBef>
              <a:spcAft>
                <a:spcPts val="1200"/>
              </a:spcAft>
              <a:buNone/>
            </a:pPr>
            <a:endParaRPr>
              <a:solidFill>
                <a:schemeClr val="lt1"/>
              </a:solidFill>
              <a:latin typeface="Raleway"/>
              <a:ea typeface="Raleway"/>
              <a:cs typeface="Raleway"/>
              <a:sym typeface="Raleway"/>
            </a:endParaRPr>
          </a:p>
        </p:txBody>
      </p:sp>
      <p:sp>
        <p:nvSpPr>
          <p:cNvPr id="207" name="Google Shape;207;p24"/>
          <p:cNvSpPr txBox="1">
            <a:spLocks noGrp="1"/>
          </p:cNvSpPr>
          <p:nvPr>
            <p:ph type="body" idx="1"/>
          </p:nvPr>
        </p:nvSpPr>
        <p:spPr>
          <a:xfrm>
            <a:off x="3047600" y="2962975"/>
            <a:ext cx="3023700" cy="2386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latin typeface="Raleway"/>
                <a:ea typeface="Raleway"/>
                <a:cs typeface="Raleway"/>
                <a:sym typeface="Raleway"/>
              </a:rPr>
              <a:t>Test bait types</a:t>
            </a:r>
            <a:endParaRPr>
              <a:solidFill>
                <a:schemeClr val="lt1"/>
              </a:solidFill>
              <a:latin typeface="Raleway"/>
              <a:ea typeface="Raleway"/>
              <a:cs typeface="Raleway"/>
              <a:sym typeface="Raleway"/>
            </a:endParaRPr>
          </a:p>
          <a:p>
            <a:pPr marL="0" lvl="0" indent="0" algn="ctr" rtl="0">
              <a:spcBef>
                <a:spcPts val="0"/>
              </a:spcBef>
              <a:spcAft>
                <a:spcPts val="1200"/>
              </a:spcAft>
              <a:buNone/>
            </a:pPr>
            <a:endParaRPr>
              <a:solidFill>
                <a:schemeClr val="lt1"/>
              </a:solidFill>
              <a:latin typeface="Raleway"/>
              <a:ea typeface="Raleway"/>
              <a:cs typeface="Raleway"/>
              <a:sym typeface="Raleway"/>
            </a:endParaRPr>
          </a:p>
        </p:txBody>
      </p:sp>
      <p:sp>
        <p:nvSpPr>
          <p:cNvPr id="208" name="Google Shape;208;p24"/>
          <p:cNvSpPr txBox="1">
            <a:spLocks noGrp="1"/>
          </p:cNvSpPr>
          <p:nvPr>
            <p:ph type="body" idx="1"/>
          </p:nvPr>
        </p:nvSpPr>
        <p:spPr>
          <a:xfrm>
            <a:off x="6099275" y="2962975"/>
            <a:ext cx="3023700" cy="15945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a:solidFill>
                  <a:schemeClr val="lt1"/>
                </a:solidFill>
                <a:latin typeface="Raleway"/>
                <a:ea typeface="Raleway"/>
                <a:cs typeface="Raleway"/>
                <a:sym typeface="Raleway"/>
              </a:rPr>
              <a:t>Detection rates and chi-squared analysis</a:t>
            </a:r>
            <a:endParaRPr>
              <a:solidFill>
                <a:schemeClr val="lt1"/>
              </a:solidFill>
              <a:latin typeface="Raleway"/>
              <a:ea typeface="Raleway"/>
              <a:cs typeface="Raleway"/>
              <a:sym typeface="Raleway"/>
            </a:endParaRPr>
          </a:p>
        </p:txBody>
      </p:sp>
      <p:sp>
        <p:nvSpPr>
          <p:cNvPr id="209" name="Google Shape;209;p24"/>
          <p:cNvSpPr txBox="1">
            <a:spLocks noGrp="1"/>
          </p:cNvSpPr>
          <p:nvPr>
            <p:ph type="body" idx="1"/>
          </p:nvPr>
        </p:nvSpPr>
        <p:spPr>
          <a:xfrm>
            <a:off x="3065688" y="1825875"/>
            <a:ext cx="30237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latin typeface="Raleway"/>
                <a:ea typeface="Raleway"/>
                <a:cs typeface="Raleway"/>
                <a:sym typeface="Raleway"/>
              </a:rPr>
              <a:t>Compare tracking </a:t>
            </a:r>
            <a:endParaRPr>
              <a:solidFill>
                <a:schemeClr val="lt1"/>
              </a:solidFill>
              <a:latin typeface="Raleway"/>
              <a:ea typeface="Raleway"/>
              <a:cs typeface="Raleway"/>
              <a:sym typeface="Raleway"/>
            </a:endParaRPr>
          </a:p>
          <a:p>
            <a:pPr marL="0" lvl="0" indent="0" algn="ctr" rtl="0">
              <a:spcBef>
                <a:spcPts val="0"/>
              </a:spcBef>
              <a:spcAft>
                <a:spcPts val="0"/>
              </a:spcAft>
              <a:buNone/>
            </a:pPr>
            <a:r>
              <a:rPr lang="en">
                <a:solidFill>
                  <a:schemeClr val="lt1"/>
                </a:solidFill>
                <a:latin typeface="Raleway"/>
                <a:ea typeface="Raleway"/>
                <a:cs typeface="Raleway"/>
                <a:sym typeface="Raleway"/>
              </a:rPr>
              <a:t>tunnel and pitfall trap </a:t>
            </a:r>
            <a:endParaRPr>
              <a:solidFill>
                <a:schemeClr val="lt1"/>
              </a:solidFill>
              <a:latin typeface="Raleway"/>
              <a:ea typeface="Raleway"/>
              <a:cs typeface="Raleway"/>
              <a:sym typeface="Raleway"/>
            </a:endParaRPr>
          </a:p>
          <a:p>
            <a:pPr marL="0" lvl="0" indent="0" algn="ctr" rtl="0">
              <a:spcBef>
                <a:spcPts val="0"/>
              </a:spcBef>
              <a:spcAft>
                <a:spcPts val="0"/>
              </a:spcAft>
              <a:buNone/>
            </a:pPr>
            <a:r>
              <a:rPr lang="en">
                <a:solidFill>
                  <a:schemeClr val="lt1"/>
                </a:solidFill>
                <a:latin typeface="Raleway"/>
                <a:ea typeface="Raleway"/>
                <a:cs typeface="Raleway"/>
                <a:sym typeface="Raleway"/>
              </a:rPr>
              <a:t>data.</a:t>
            </a:r>
            <a:endParaRPr>
              <a:solidFill>
                <a:schemeClr val="lt1"/>
              </a:solidFill>
              <a:latin typeface="Raleway"/>
              <a:ea typeface="Raleway"/>
              <a:cs typeface="Raleway"/>
              <a:sym typeface="Raleway"/>
            </a:endParaRPr>
          </a:p>
          <a:p>
            <a:pPr marL="0" lvl="0" indent="0" algn="l" rtl="0">
              <a:spcBef>
                <a:spcPts val="0"/>
              </a:spcBef>
              <a:spcAft>
                <a:spcPts val="1200"/>
              </a:spcAft>
              <a:buNone/>
            </a:pPr>
            <a:endParaRPr/>
          </a:p>
        </p:txBody>
      </p:sp>
      <p:sp>
        <p:nvSpPr>
          <p:cNvPr id="210" name="Google Shape;210;p24"/>
          <p:cNvSpPr txBox="1">
            <a:spLocks noGrp="1"/>
          </p:cNvSpPr>
          <p:nvPr>
            <p:ph type="body" idx="1"/>
          </p:nvPr>
        </p:nvSpPr>
        <p:spPr>
          <a:xfrm>
            <a:off x="6128900" y="1825875"/>
            <a:ext cx="30237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latin typeface="Raleway"/>
                <a:ea typeface="Raleway"/>
                <a:cs typeface="Raleway"/>
                <a:sym typeface="Raleway"/>
              </a:rPr>
              <a:t>Collect perceptions and Matauranga Maori of skinks.</a:t>
            </a:r>
            <a:endParaRPr>
              <a:solidFill>
                <a:schemeClr val="dk1"/>
              </a:solidFill>
              <a:latin typeface="Raleway"/>
              <a:ea typeface="Raleway"/>
              <a:cs typeface="Raleway"/>
              <a:sym typeface="Raleway"/>
            </a:endParaRPr>
          </a:p>
          <a:p>
            <a:pPr marL="0" lvl="0" indent="0" algn="l" rtl="0">
              <a:spcBef>
                <a:spcPts val="0"/>
              </a:spcBef>
              <a:spcAft>
                <a:spcPts val="1200"/>
              </a:spcAft>
              <a:buNone/>
            </a:pPr>
            <a:endParaRPr/>
          </a:p>
        </p:txBody>
      </p:sp>
      <p:sp>
        <p:nvSpPr>
          <p:cNvPr id="211" name="Google Shape;211;p24"/>
          <p:cNvSpPr txBox="1"/>
          <p:nvPr/>
        </p:nvSpPr>
        <p:spPr>
          <a:xfrm>
            <a:off x="8636725" y="4612675"/>
            <a:ext cx="5073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11</a:t>
            </a:r>
            <a:endParaRPr sz="2200">
              <a:solidFill>
                <a:schemeClr val="lt1"/>
              </a:solidFill>
              <a:latin typeface="Oswald"/>
              <a:ea typeface="Oswald"/>
              <a:cs typeface="Oswald"/>
              <a:sym typeface="Oswald"/>
            </a:endParaRPr>
          </a:p>
        </p:txBody>
      </p:sp>
      <p:cxnSp>
        <p:nvCxnSpPr>
          <p:cNvPr id="212" name="Google Shape;212;p24"/>
          <p:cNvCxnSpPr/>
          <p:nvPr/>
        </p:nvCxnSpPr>
        <p:spPr>
          <a:xfrm rot="10800000" flipH="1">
            <a:off x="1527850" y="1293700"/>
            <a:ext cx="3037800" cy="1041900"/>
          </a:xfrm>
          <a:prstGeom prst="straightConnector1">
            <a:avLst/>
          </a:prstGeom>
          <a:noFill/>
          <a:ln w="19050" cap="flat" cmpd="sng">
            <a:solidFill>
              <a:schemeClr val="lt1"/>
            </a:solidFill>
            <a:prstDash val="solid"/>
            <a:round/>
            <a:headEnd type="none" w="med" len="med"/>
            <a:tailEnd type="none" w="med" len="med"/>
          </a:ln>
        </p:spPr>
      </p:cxnSp>
      <p:cxnSp>
        <p:nvCxnSpPr>
          <p:cNvPr id="213" name="Google Shape;213;p24"/>
          <p:cNvCxnSpPr/>
          <p:nvPr/>
        </p:nvCxnSpPr>
        <p:spPr>
          <a:xfrm>
            <a:off x="4565775" y="1293800"/>
            <a:ext cx="10500" cy="1041900"/>
          </a:xfrm>
          <a:prstGeom prst="straightConnector1">
            <a:avLst/>
          </a:prstGeom>
          <a:noFill/>
          <a:ln w="19050" cap="flat" cmpd="sng">
            <a:solidFill>
              <a:schemeClr val="lt1"/>
            </a:solidFill>
            <a:prstDash val="solid"/>
            <a:round/>
            <a:headEnd type="none" w="med" len="med"/>
            <a:tailEnd type="none" w="med" len="med"/>
          </a:ln>
        </p:spPr>
      </p:cxnSp>
      <p:cxnSp>
        <p:nvCxnSpPr>
          <p:cNvPr id="214" name="Google Shape;214;p24"/>
          <p:cNvCxnSpPr/>
          <p:nvPr/>
        </p:nvCxnSpPr>
        <p:spPr>
          <a:xfrm>
            <a:off x="4565775" y="1293800"/>
            <a:ext cx="3044400" cy="1041900"/>
          </a:xfrm>
          <a:prstGeom prst="straightConnector1">
            <a:avLst/>
          </a:prstGeom>
          <a:noFill/>
          <a:ln w="19050" cap="flat" cmpd="sng">
            <a:solidFill>
              <a:schemeClr val="lt1"/>
            </a:solidFill>
            <a:prstDash val="solid"/>
            <a:round/>
            <a:headEnd type="none" w="med" len="med"/>
            <a:tailEnd type="none" w="med" len="med"/>
          </a:ln>
        </p:spPr>
      </p:cxnSp>
      <p:sp>
        <p:nvSpPr>
          <p:cNvPr id="215" name="Google Shape;215;p24"/>
          <p:cNvSpPr txBox="1"/>
          <p:nvPr/>
        </p:nvSpPr>
        <p:spPr>
          <a:xfrm>
            <a:off x="28800" y="461267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[5]</a:t>
            </a:r>
            <a:endParaRPr sz="1800">
              <a:solidFill>
                <a:schemeClr val="lt1"/>
              </a:solidFill>
              <a:latin typeface="Oswald"/>
              <a:ea typeface="Oswald"/>
              <a:cs typeface="Oswald"/>
              <a:sym typeface="Oswald"/>
            </a:endParaRPr>
          </a:p>
        </p:txBody>
      </p:sp>
      <p:sp>
        <p:nvSpPr>
          <p:cNvPr id="216" name="Google Shape;216;p24"/>
          <p:cNvSpPr txBox="1"/>
          <p:nvPr/>
        </p:nvSpPr>
        <p:spPr>
          <a:xfrm>
            <a:off x="3058000" y="461267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[7]</a:t>
            </a:r>
            <a:endParaRPr sz="1800">
              <a:solidFill>
                <a:schemeClr val="lt1"/>
              </a:solidFill>
              <a:latin typeface="Oswald"/>
              <a:ea typeface="Oswald"/>
              <a:cs typeface="Oswald"/>
              <a:sym typeface="Oswald"/>
            </a:endParaRPr>
          </a:p>
        </p:txBody>
      </p:sp>
      <p:sp>
        <p:nvSpPr>
          <p:cNvPr id="217" name="Google Shape;217;p24"/>
          <p:cNvSpPr txBox="1"/>
          <p:nvPr/>
        </p:nvSpPr>
        <p:spPr>
          <a:xfrm>
            <a:off x="6103100" y="461267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[6]</a:t>
            </a:r>
            <a:endParaRPr sz="1800">
              <a:solidFill>
                <a:schemeClr val="lt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0"/>
                                  </p:stCondLst>
                                  <p:childTnLst>
                                    <p:anim calcmode="lin" valueType="num">
                                      <p:cBhvr additive="base">
                                        <p:cTn id="6" dur="2000"/>
                                        <p:tgtEl>
                                          <p:spTgt spid="216"/>
                                        </p:tgtEl>
                                        <p:attrNameLst>
                                          <p:attrName>ppt_x</p:attrName>
                                        </p:attrNameLst>
                                      </p:cBhvr>
                                      <p:tavLst>
                                        <p:tav tm="0">
                                          <p:val>
                                            <p:strVal val="#ppt_x"/>
                                          </p:val>
                                        </p:tav>
                                        <p:tav tm="100000">
                                          <p:val>
                                            <p:strVal val="#ppt_x+1"/>
                                          </p:val>
                                        </p:tav>
                                      </p:tavLst>
                                    </p:anim>
                                    <p:set>
                                      <p:cBhvr>
                                        <p:cTn id="7" dur="1" fill="hold">
                                          <p:stCondLst>
                                            <p:cond delay="2000"/>
                                          </p:stCondLst>
                                        </p:cTn>
                                        <p:tgtEl>
                                          <p:spTgt spid="216"/>
                                        </p:tgtEl>
                                        <p:attrNameLst>
                                          <p:attrName>style.visibility</p:attrName>
                                        </p:attrNameLst>
                                      </p:cBhvr>
                                      <p:to>
                                        <p:strVal val="hidden"/>
                                      </p:to>
                                    </p:set>
                                  </p:childTnLst>
                                </p:cTn>
                              </p:par>
                              <p:par>
                                <p:cTn id="8" presetID="2" presetClass="exit" presetSubtype="2" fill="hold" nodeType="withEffect">
                                  <p:stCondLst>
                                    <p:cond delay="0"/>
                                  </p:stCondLst>
                                  <p:childTnLst>
                                    <p:anim calcmode="lin" valueType="num">
                                      <p:cBhvr additive="base">
                                        <p:cTn id="9" dur="2000"/>
                                        <p:tgtEl>
                                          <p:spTgt spid="217"/>
                                        </p:tgtEl>
                                        <p:attrNameLst>
                                          <p:attrName>ppt_x</p:attrName>
                                        </p:attrNameLst>
                                      </p:cBhvr>
                                      <p:tavLst>
                                        <p:tav tm="0">
                                          <p:val>
                                            <p:strVal val="#ppt_x"/>
                                          </p:val>
                                        </p:tav>
                                        <p:tav tm="100000">
                                          <p:val>
                                            <p:strVal val="#ppt_x+1"/>
                                          </p:val>
                                        </p:tav>
                                      </p:tavLst>
                                    </p:anim>
                                    <p:set>
                                      <p:cBhvr>
                                        <p:cTn id="10" dur="1" fill="hold">
                                          <p:stCondLst>
                                            <p:cond delay="2000"/>
                                          </p:stCondLst>
                                        </p:cTn>
                                        <p:tgtEl>
                                          <p:spTgt spid="217"/>
                                        </p:tgtEl>
                                        <p:attrNameLst>
                                          <p:attrName>style.visibility</p:attrName>
                                        </p:attrNameLst>
                                      </p:cBhvr>
                                      <p:to>
                                        <p:strVal val="hidden"/>
                                      </p:to>
                                    </p:set>
                                  </p:childTnLst>
                                </p:cTn>
                              </p:par>
                              <p:par>
                                <p:cTn id="11" presetID="2" presetClass="exit" presetSubtype="2" fill="hold" nodeType="withEffect">
                                  <p:stCondLst>
                                    <p:cond delay="0"/>
                                  </p:stCondLst>
                                  <p:childTnLst>
                                    <p:anim calcmode="lin" valueType="num">
                                      <p:cBhvr additive="base">
                                        <p:cTn id="12" dur="2000"/>
                                        <p:tgtEl>
                                          <p:spTgt spid="195"/>
                                        </p:tgtEl>
                                        <p:attrNameLst>
                                          <p:attrName>ppt_x</p:attrName>
                                        </p:attrNameLst>
                                      </p:cBhvr>
                                      <p:tavLst>
                                        <p:tav tm="0">
                                          <p:val>
                                            <p:strVal val="#ppt_x"/>
                                          </p:val>
                                        </p:tav>
                                        <p:tav tm="100000">
                                          <p:val>
                                            <p:strVal val="#ppt_x+1"/>
                                          </p:val>
                                        </p:tav>
                                      </p:tavLst>
                                    </p:anim>
                                    <p:set>
                                      <p:cBhvr>
                                        <p:cTn id="13" dur="1" fill="hold">
                                          <p:stCondLst>
                                            <p:cond delay="2000"/>
                                          </p:stCondLst>
                                        </p:cTn>
                                        <p:tgtEl>
                                          <p:spTgt spid="195"/>
                                        </p:tgtEl>
                                        <p:attrNameLst>
                                          <p:attrName>style.visibility</p:attrName>
                                        </p:attrNameLst>
                                      </p:cBhvr>
                                      <p:to>
                                        <p:strVal val="hidden"/>
                                      </p:to>
                                    </p:set>
                                  </p:childTnLst>
                                </p:cTn>
                              </p:par>
                              <p:par>
                                <p:cTn id="14" presetID="2" presetClass="exit" presetSubtype="2" fill="hold" nodeType="withEffect">
                                  <p:stCondLst>
                                    <p:cond delay="0"/>
                                  </p:stCondLst>
                                  <p:childTnLst>
                                    <p:anim calcmode="lin" valueType="num">
                                      <p:cBhvr additive="base">
                                        <p:cTn id="15" dur="2000"/>
                                        <p:tgtEl>
                                          <p:spTgt spid="194"/>
                                        </p:tgtEl>
                                        <p:attrNameLst>
                                          <p:attrName>ppt_x</p:attrName>
                                        </p:attrNameLst>
                                      </p:cBhvr>
                                      <p:tavLst>
                                        <p:tav tm="0">
                                          <p:val>
                                            <p:strVal val="#ppt_x"/>
                                          </p:val>
                                        </p:tav>
                                        <p:tav tm="100000">
                                          <p:val>
                                            <p:strVal val="#ppt_x+1"/>
                                          </p:val>
                                        </p:tav>
                                      </p:tavLst>
                                    </p:anim>
                                    <p:set>
                                      <p:cBhvr>
                                        <p:cTn id="16" dur="1" fill="hold">
                                          <p:stCondLst>
                                            <p:cond delay="2000"/>
                                          </p:stCondLst>
                                        </p:cTn>
                                        <p:tgtEl>
                                          <p:spTgt spid="194"/>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2000"/>
                                        <p:tgtEl>
                                          <p:spTgt spid="209"/>
                                        </p:tgtEl>
                                        <p:attrNameLst>
                                          <p:attrName>ppt_x</p:attrName>
                                        </p:attrNameLst>
                                      </p:cBhvr>
                                      <p:tavLst>
                                        <p:tav tm="0">
                                          <p:val>
                                            <p:strVal val="#ppt_x"/>
                                          </p:val>
                                        </p:tav>
                                        <p:tav tm="100000">
                                          <p:val>
                                            <p:strVal val="#ppt_x+1"/>
                                          </p:val>
                                        </p:tav>
                                      </p:tavLst>
                                    </p:anim>
                                    <p:set>
                                      <p:cBhvr>
                                        <p:cTn id="19" dur="1" fill="hold">
                                          <p:stCondLst>
                                            <p:cond delay="2000"/>
                                          </p:stCondLst>
                                        </p:cTn>
                                        <p:tgtEl>
                                          <p:spTgt spid="209"/>
                                        </p:tgtEl>
                                        <p:attrNameLst>
                                          <p:attrName>style.visibility</p:attrName>
                                        </p:attrNameLst>
                                      </p:cBhvr>
                                      <p:to>
                                        <p:strVal val="hidden"/>
                                      </p:to>
                                    </p:set>
                                  </p:childTnLst>
                                </p:cTn>
                              </p:par>
                              <p:par>
                                <p:cTn id="20" presetID="2" presetClass="exit" presetSubtype="2" fill="hold" nodeType="withEffect">
                                  <p:stCondLst>
                                    <p:cond delay="0"/>
                                  </p:stCondLst>
                                  <p:childTnLst>
                                    <p:anim calcmode="lin" valueType="num">
                                      <p:cBhvr additive="base">
                                        <p:cTn id="21" dur="2000"/>
                                        <p:tgtEl>
                                          <p:spTgt spid="210"/>
                                        </p:tgtEl>
                                        <p:attrNameLst>
                                          <p:attrName>ppt_x</p:attrName>
                                        </p:attrNameLst>
                                      </p:cBhvr>
                                      <p:tavLst>
                                        <p:tav tm="0">
                                          <p:val>
                                            <p:strVal val="#ppt_x"/>
                                          </p:val>
                                        </p:tav>
                                        <p:tav tm="100000">
                                          <p:val>
                                            <p:strVal val="#ppt_x+1"/>
                                          </p:val>
                                        </p:tav>
                                      </p:tavLst>
                                    </p:anim>
                                    <p:set>
                                      <p:cBhvr>
                                        <p:cTn id="22" dur="1" fill="hold">
                                          <p:stCondLst>
                                            <p:cond delay="2000"/>
                                          </p:stCondLst>
                                        </p:cTn>
                                        <p:tgtEl>
                                          <p:spTgt spid="210"/>
                                        </p:tgtEl>
                                        <p:attrNameLst>
                                          <p:attrName>style.visibility</p:attrName>
                                        </p:attrNameLst>
                                      </p:cBhvr>
                                      <p:to>
                                        <p:strVal val="hidden"/>
                                      </p:to>
                                    </p:set>
                                  </p:childTnLst>
                                </p:cTn>
                              </p:par>
                              <p:par>
                                <p:cTn id="23" presetID="2" presetClass="exit" presetSubtype="2" fill="hold" nodeType="withEffect">
                                  <p:stCondLst>
                                    <p:cond delay="0"/>
                                  </p:stCondLst>
                                  <p:childTnLst>
                                    <p:anim calcmode="lin" valueType="num">
                                      <p:cBhvr additive="base">
                                        <p:cTn id="24" dur="2000"/>
                                        <p:tgtEl>
                                          <p:spTgt spid="197"/>
                                        </p:tgtEl>
                                        <p:attrNameLst>
                                          <p:attrName>ppt_x</p:attrName>
                                        </p:attrNameLst>
                                      </p:cBhvr>
                                      <p:tavLst>
                                        <p:tav tm="0">
                                          <p:val>
                                            <p:strVal val="#ppt_x"/>
                                          </p:val>
                                        </p:tav>
                                        <p:tav tm="100000">
                                          <p:val>
                                            <p:strVal val="#ppt_x+1"/>
                                          </p:val>
                                        </p:tav>
                                      </p:tavLst>
                                    </p:anim>
                                    <p:set>
                                      <p:cBhvr>
                                        <p:cTn id="25" dur="1" fill="hold">
                                          <p:stCondLst>
                                            <p:cond delay="2000"/>
                                          </p:stCondLst>
                                        </p:cTn>
                                        <p:tgtEl>
                                          <p:spTgt spid="197"/>
                                        </p:tgtEl>
                                        <p:attrNameLst>
                                          <p:attrName>style.visibility</p:attrName>
                                        </p:attrNameLst>
                                      </p:cBhvr>
                                      <p:to>
                                        <p:strVal val="hidden"/>
                                      </p:to>
                                    </p:set>
                                  </p:childTnLst>
                                </p:cTn>
                              </p:par>
                              <p:par>
                                <p:cTn id="26" presetID="2" presetClass="exit" presetSubtype="2" fill="hold" nodeType="withEffect">
                                  <p:stCondLst>
                                    <p:cond delay="0"/>
                                  </p:stCondLst>
                                  <p:childTnLst>
                                    <p:anim calcmode="lin" valueType="num">
                                      <p:cBhvr additive="base">
                                        <p:cTn id="27" dur="2000"/>
                                        <p:tgtEl>
                                          <p:spTgt spid="198"/>
                                        </p:tgtEl>
                                        <p:attrNameLst>
                                          <p:attrName>ppt_x</p:attrName>
                                        </p:attrNameLst>
                                      </p:cBhvr>
                                      <p:tavLst>
                                        <p:tav tm="0">
                                          <p:val>
                                            <p:strVal val="#ppt_x"/>
                                          </p:val>
                                        </p:tav>
                                        <p:tav tm="100000">
                                          <p:val>
                                            <p:strVal val="#ppt_x+1"/>
                                          </p:val>
                                        </p:tav>
                                      </p:tavLst>
                                    </p:anim>
                                    <p:set>
                                      <p:cBhvr>
                                        <p:cTn id="28" dur="1" fill="hold">
                                          <p:stCondLst>
                                            <p:cond delay="2000"/>
                                          </p:stCondLst>
                                        </p:cTn>
                                        <p:tgtEl>
                                          <p:spTgt spid="198"/>
                                        </p:tgtEl>
                                        <p:attrNameLst>
                                          <p:attrName>style.visibility</p:attrName>
                                        </p:attrNameLst>
                                      </p:cBhvr>
                                      <p:to>
                                        <p:strVal val="hidden"/>
                                      </p:to>
                                    </p:set>
                                  </p:childTnLst>
                                </p:cTn>
                              </p:par>
                              <p:par>
                                <p:cTn id="29" presetID="2" presetClass="exit" presetSubtype="2" fill="hold" nodeType="withEffect">
                                  <p:stCondLst>
                                    <p:cond delay="0"/>
                                  </p:stCondLst>
                                  <p:childTnLst>
                                    <p:anim calcmode="lin" valueType="num">
                                      <p:cBhvr additive="base">
                                        <p:cTn id="30" dur="2000"/>
                                        <p:tgtEl>
                                          <p:spTgt spid="199"/>
                                        </p:tgtEl>
                                        <p:attrNameLst>
                                          <p:attrName>ppt_x</p:attrName>
                                        </p:attrNameLst>
                                      </p:cBhvr>
                                      <p:tavLst>
                                        <p:tav tm="0">
                                          <p:val>
                                            <p:strVal val="#ppt_x"/>
                                          </p:val>
                                        </p:tav>
                                        <p:tav tm="100000">
                                          <p:val>
                                            <p:strVal val="#ppt_x+1"/>
                                          </p:val>
                                        </p:tav>
                                      </p:tavLst>
                                    </p:anim>
                                    <p:set>
                                      <p:cBhvr>
                                        <p:cTn id="31" dur="1" fill="hold">
                                          <p:stCondLst>
                                            <p:cond delay="2000"/>
                                          </p:stCondLst>
                                        </p:cTn>
                                        <p:tgtEl>
                                          <p:spTgt spid="199"/>
                                        </p:tgtEl>
                                        <p:attrNameLst>
                                          <p:attrName>style.visibility</p:attrName>
                                        </p:attrNameLst>
                                      </p:cBhvr>
                                      <p:to>
                                        <p:strVal val="hidden"/>
                                      </p:to>
                                    </p:set>
                                  </p:childTnLst>
                                </p:cTn>
                              </p:par>
                              <p:par>
                                <p:cTn id="32" presetID="2" presetClass="exit" presetSubtype="2" fill="hold" nodeType="withEffect">
                                  <p:stCondLst>
                                    <p:cond delay="0"/>
                                  </p:stCondLst>
                                  <p:childTnLst>
                                    <p:anim calcmode="lin" valueType="num">
                                      <p:cBhvr additive="base">
                                        <p:cTn id="33" dur="2000"/>
                                        <p:tgtEl>
                                          <p:spTgt spid="200"/>
                                        </p:tgtEl>
                                        <p:attrNameLst>
                                          <p:attrName>ppt_x</p:attrName>
                                        </p:attrNameLst>
                                      </p:cBhvr>
                                      <p:tavLst>
                                        <p:tav tm="0">
                                          <p:val>
                                            <p:strVal val="#ppt_x"/>
                                          </p:val>
                                        </p:tav>
                                        <p:tav tm="100000">
                                          <p:val>
                                            <p:strVal val="#ppt_x+1"/>
                                          </p:val>
                                        </p:tav>
                                      </p:tavLst>
                                    </p:anim>
                                    <p:set>
                                      <p:cBhvr>
                                        <p:cTn id="34" dur="1" fill="hold">
                                          <p:stCondLst>
                                            <p:cond delay="2000"/>
                                          </p:stCondLst>
                                        </p:cTn>
                                        <p:tgtEl>
                                          <p:spTgt spid="200"/>
                                        </p:tgtEl>
                                        <p:attrNameLst>
                                          <p:attrName>style.visibility</p:attrName>
                                        </p:attrNameLst>
                                      </p:cBhvr>
                                      <p:to>
                                        <p:strVal val="hidden"/>
                                      </p:to>
                                    </p:set>
                                  </p:childTnLst>
                                </p:cTn>
                              </p:par>
                              <p:par>
                                <p:cTn id="35" presetID="2" presetClass="exit" presetSubtype="2" fill="hold" nodeType="withEffect">
                                  <p:stCondLst>
                                    <p:cond delay="0"/>
                                  </p:stCondLst>
                                  <p:childTnLst>
                                    <p:anim calcmode="lin" valueType="num">
                                      <p:cBhvr additive="base">
                                        <p:cTn id="36" dur="2000"/>
                                        <p:tgtEl>
                                          <p:spTgt spid="201"/>
                                        </p:tgtEl>
                                        <p:attrNameLst>
                                          <p:attrName>ppt_x</p:attrName>
                                        </p:attrNameLst>
                                      </p:cBhvr>
                                      <p:tavLst>
                                        <p:tav tm="0">
                                          <p:val>
                                            <p:strVal val="#ppt_x"/>
                                          </p:val>
                                        </p:tav>
                                        <p:tav tm="100000">
                                          <p:val>
                                            <p:strVal val="#ppt_x+1"/>
                                          </p:val>
                                        </p:tav>
                                      </p:tavLst>
                                    </p:anim>
                                    <p:set>
                                      <p:cBhvr>
                                        <p:cTn id="37" dur="1" fill="hold">
                                          <p:stCondLst>
                                            <p:cond delay="2000"/>
                                          </p:stCondLst>
                                        </p:cTn>
                                        <p:tgtEl>
                                          <p:spTgt spid="201"/>
                                        </p:tgtEl>
                                        <p:attrNameLst>
                                          <p:attrName>style.visibility</p:attrName>
                                        </p:attrNameLst>
                                      </p:cBhvr>
                                      <p:to>
                                        <p:strVal val="hidden"/>
                                      </p:to>
                                    </p:set>
                                  </p:childTnLst>
                                </p:cTn>
                              </p:par>
                              <p:par>
                                <p:cTn id="38" presetID="2" presetClass="exit" presetSubtype="2" fill="hold" nodeType="withEffect">
                                  <p:stCondLst>
                                    <p:cond delay="0"/>
                                  </p:stCondLst>
                                  <p:childTnLst>
                                    <p:anim calcmode="lin" valueType="num">
                                      <p:cBhvr additive="base">
                                        <p:cTn id="39" dur="2000"/>
                                        <p:tgtEl>
                                          <p:spTgt spid="202"/>
                                        </p:tgtEl>
                                        <p:attrNameLst>
                                          <p:attrName>ppt_x</p:attrName>
                                        </p:attrNameLst>
                                      </p:cBhvr>
                                      <p:tavLst>
                                        <p:tav tm="0">
                                          <p:val>
                                            <p:strVal val="#ppt_x"/>
                                          </p:val>
                                        </p:tav>
                                        <p:tav tm="100000">
                                          <p:val>
                                            <p:strVal val="#ppt_x+1"/>
                                          </p:val>
                                        </p:tav>
                                      </p:tavLst>
                                    </p:anim>
                                    <p:set>
                                      <p:cBhvr>
                                        <p:cTn id="40" dur="1" fill="hold">
                                          <p:stCondLst>
                                            <p:cond delay="2000"/>
                                          </p:stCondLst>
                                        </p:cTn>
                                        <p:tgtEl>
                                          <p:spTgt spid="202"/>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Effect transition="in" filter="fade">
                                      <p:cBhvr>
                                        <p:cTn id="43" dur="1000"/>
                                        <p:tgtEl>
                                          <p:spTgt spid="196"/>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212"/>
                                        </p:tgtEl>
                                        <p:attrNameLst>
                                          <p:attrName>style.visibility</p:attrName>
                                        </p:attrNameLst>
                                      </p:cBhvr>
                                      <p:to>
                                        <p:strVal val="visible"/>
                                      </p:to>
                                    </p:set>
                                    <p:animEffect transition="in" filter="fade">
                                      <p:cBhvr>
                                        <p:cTn id="47" dur="500"/>
                                        <p:tgtEl>
                                          <p:spTgt spid="212"/>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203"/>
                                        </p:tgtEl>
                                        <p:attrNameLst>
                                          <p:attrName>style.visibility</p:attrName>
                                        </p:attrNameLst>
                                      </p:cBhvr>
                                      <p:to>
                                        <p:strVal val="visible"/>
                                      </p:to>
                                    </p:set>
                                    <p:animEffect transition="in" filter="fade">
                                      <p:cBhvr>
                                        <p:cTn id="51" dur="500"/>
                                        <p:tgtEl>
                                          <p:spTgt spid="203"/>
                                        </p:tgtEl>
                                      </p:cBhvr>
                                    </p:animEffect>
                                  </p:childTnLst>
                                </p:cTn>
                              </p:par>
                              <p:par>
                                <p:cTn id="52" presetID="10" presetClass="entr" presetSubtype="0" fill="hold" nodeType="withEffect">
                                  <p:stCondLst>
                                    <p:cond delay="0"/>
                                  </p:stCondLst>
                                  <p:childTnLst>
                                    <p:set>
                                      <p:cBhvr>
                                        <p:cTn id="53" dur="1" fill="hold">
                                          <p:stCondLst>
                                            <p:cond delay="0"/>
                                          </p:stCondLst>
                                        </p:cTn>
                                        <p:tgtEl>
                                          <p:spTgt spid="206"/>
                                        </p:tgtEl>
                                        <p:attrNameLst>
                                          <p:attrName>style.visibility</p:attrName>
                                        </p:attrNameLst>
                                      </p:cBhvr>
                                      <p:to>
                                        <p:strVal val="visible"/>
                                      </p:to>
                                    </p:set>
                                    <p:animEffect transition="in" filter="fade">
                                      <p:cBhvr>
                                        <p:cTn id="54" dur="500"/>
                                        <p:tgtEl>
                                          <p:spTgt spid="206"/>
                                        </p:tgtEl>
                                      </p:cBhvr>
                                    </p:animEffect>
                                  </p:childTnLst>
                                </p:cTn>
                              </p:par>
                            </p:childTnLst>
                          </p:cTn>
                        </p:par>
                        <p:par>
                          <p:cTn id="55" fill="hold">
                            <p:stCondLst>
                              <p:cond delay="3000"/>
                            </p:stCondLst>
                            <p:childTnLst>
                              <p:par>
                                <p:cTn id="56" presetID="10" presetClass="entr" presetSubtype="0" fill="hold" nodeType="afterEffect">
                                  <p:stCondLst>
                                    <p:cond delay="0"/>
                                  </p:stCondLst>
                                  <p:childTnLst>
                                    <p:set>
                                      <p:cBhvr>
                                        <p:cTn id="57" dur="1" fill="hold">
                                          <p:stCondLst>
                                            <p:cond delay="0"/>
                                          </p:stCondLst>
                                        </p:cTn>
                                        <p:tgtEl>
                                          <p:spTgt spid="213"/>
                                        </p:tgtEl>
                                        <p:attrNameLst>
                                          <p:attrName>style.visibility</p:attrName>
                                        </p:attrNameLst>
                                      </p:cBhvr>
                                      <p:to>
                                        <p:strVal val="visible"/>
                                      </p:to>
                                    </p:set>
                                    <p:animEffect transition="in" filter="fade">
                                      <p:cBhvr>
                                        <p:cTn id="58" dur="500"/>
                                        <p:tgtEl>
                                          <p:spTgt spid="213"/>
                                        </p:tgtEl>
                                      </p:cBhvr>
                                    </p:animEffect>
                                  </p:childTnLst>
                                </p:cTn>
                              </p:par>
                            </p:childTnLst>
                          </p:cTn>
                        </p:par>
                        <p:par>
                          <p:cTn id="59" fill="hold">
                            <p:stCondLst>
                              <p:cond delay="3500"/>
                            </p:stCondLst>
                            <p:childTnLst>
                              <p:par>
                                <p:cTn id="60" presetID="10" presetClass="entr" presetSubtype="0" fill="hold" nodeType="afterEffect">
                                  <p:stCondLst>
                                    <p:cond delay="0"/>
                                  </p:stCondLst>
                                  <p:childTnLst>
                                    <p:set>
                                      <p:cBhvr>
                                        <p:cTn id="61" dur="1" fill="hold">
                                          <p:stCondLst>
                                            <p:cond delay="0"/>
                                          </p:stCondLst>
                                        </p:cTn>
                                        <p:tgtEl>
                                          <p:spTgt spid="204"/>
                                        </p:tgtEl>
                                        <p:attrNameLst>
                                          <p:attrName>style.visibility</p:attrName>
                                        </p:attrNameLst>
                                      </p:cBhvr>
                                      <p:to>
                                        <p:strVal val="visible"/>
                                      </p:to>
                                    </p:set>
                                    <p:animEffect transition="in" filter="fade">
                                      <p:cBhvr>
                                        <p:cTn id="62" dur="500"/>
                                        <p:tgtEl>
                                          <p:spTgt spid="204"/>
                                        </p:tgtEl>
                                      </p:cBhvr>
                                    </p:animEffect>
                                  </p:childTnLst>
                                </p:cTn>
                              </p:par>
                              <p:par>
                                <p:cTn id="63" presetID="10" presetClass="entr" presetSubtype="0" fill="hold" nodeType="withEffect">
                                  <p:stCondLst>
                                    <p:cond delay="0"/>
                                  </p:stCondLst>
                                  <p:childTnLst>
                                    <p:set>
                                      <p:cBhvr>
                                        <p:cTn id="64" dur="1" fill="hold">
                                          <p:stCondLst>
                                            <p:cond delay="0"/>
                                          </p:stCondLst>
                                        </p:cTn>
                                        <p:tgtEl>
                                          <p:spTgt spid="207"/>
                                        </p:tgtEl>
                                        <p:attrNameLst>
                                          <p:attrName>style.visibility</p:attrName>
                                        </p:attrNameLst>
                                      </p:cBhvr>
                                      <p:to>
                                        <p:strVal val="visible"/>
                                      </p:to>
                                    </p:set>
                                    <p:animEffect transition="in" filter="fade">
                                      <p:cBhvr>
                                        <p:cTn id="65" dur="500"/>
                                        <p:tgtEl>
                                          <p:spTgt spid="207"/>
                                        </p:tgtEl>
                                      </p:cBhvr>
                                    </p:animEffect>
                                  </p:childTnLst>
                                </p:cTn>
                              </p:par>
                            </p:childTnLst>
                          </p:cTn>
                        </p:par>
                        <p:par>
                          <p:cTn id="66" fill="hold">
                            <p:stCondLst>
                              <p:cond delay="4000"/>
                            </p:stCondLst>
                            <p:childTnLst>
                              <p:par>
                                <p:cTn id="67" presetID="10" presetClass="entr" presetSubtype="0" fill="hold" nodeType="afterEffect">
                                  <p:stCondLst>
                                    <p:cond delay="0"/>
                                  </p:stCondLst>
                                  <p:childTnLst>
                                    <p:set>
                                      <p:cBhvr>
                                        <p:cTn id="68" dur="1" fill="hold">
                                          <p:stCondLst>
                                            <p:cond delay="0"/>
                                          </p:stCondLst>
                                        </p:cTn>
                                        <p:tgtEl>
                                          <p:spTgt spid="214"/>
                                        </p:tgtEl>
                                        <p:attrNameLst>
                                          <p:attrName>style.visibility</p:attrName>
                                        </p:attrNameLst>
                                      </p:cBhvr>
                                      <p:to>
                                        <p:strVal val="visible"/>
                                      </p:to>
                                    </p:set>
                                    <p:animEffect transition="in" filter="fade">
                                      <p:cBhvr>
                                        <p:cTn id="69" dur="500"/>
                                        <p:tgtEl>
                                          <p:spTgt spid="214"/>
                                        </p:tgtEl>
                                      </p:cBhvr>
                                    </p:animEffect>
                                  </p:childTnLst>
                                </p:cTn>
                              </p:par>
                            </p:childTnLst>
                          </p:cTn>
                        </p:par>
                        <p:par>
                          <p:cTn id="70" fill="hold">
                            <p:stCondLst>
                              <p:cond delay="4500"/>
                            </p:stCondLst>
                            <p:childTnLst>
                              <p:par>
                                <p:cTn id="71" presetID="10" presetClass="entr" presetSubtype="0" fill="hold" nodeType="afterEffect">
                                  <p:stCondLst>
                                    <p:cond delay="0"/>
                                  </p:stCondLst>
                                  <p:childTnLst>
                                    <p:set>
                                      <p:cBhvr>
                                        <p:cTn id="72" dur="1" fill="hold">
                                          <p:stCondLst>
                                            <p:cond delay="0"/>
                                          </p:stCondLst>
                                        </p:cTn>
                                        <p:tgtEl>
                                          <p:spTgt spid="205"/>
                                        </p:tgtEl>
                                        <p:attrNameLst>
                                          <p:attrName>style.visibility</p:attrName>
                                        </p:attrNameLst>
                                      </p:cBhvr>
                                      <p:to>
                                        <p:strVal val="visible"/>
                                      </p:to>
                                    </p:set>
                                    <p:animEffect transition="in" filter="fade">
                                      <p:cBhvr>
                                        <p:cTn id="73" dur="500"/>
                                        <p:tgtEl>
                                          <p:spTgt spid="205"/>
                                        </p:tgtEl>
                                      </p:cBhvr>
                                    </p:animEffect>
                                  </p:childTnLst>
                                </p:cTn>
                              </p:par>
                              <p:par>
                                <p:cTn id="74" presetID="10" presetClass="entr" presetSubtype="0" fill="hold" nodeType="withEffect">
                                  <p:stCondLst>
                                    <p:cond delay="0"/>
                                  </p:stCondLst>
                                  <p:childTnLst>
                                    <p:set>
                                      <p:cBhvr>
                                        <p:cTn id="75" dur="1" fill="hold">
                                          <p:stCondLst>
                                            <p:cond delay="0"/>
                                          </p:stCondLst>
                                        </p:cTn>
                                        <p:tgtEl>
                                          <p:spTgt spid="208"/>
                                        </p:tgtEl>
                                        <p:attrNameLst>
                                          <p:attrName>style.visibility</p:attrName>
                                        </p:attrNameLst>
                                      </p:cBhvr>
                                      <p:to>
                                        <p:strVal val="visible"/>
                                      </p:to>
                                    </p:set>
                                    <p:animEffect transition="in" filter="fade">
                                      <p:cBhvr>
                                        <p:cTn id="76"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5"/>
          <p:cNvPicPr preferRelativeResize="0"/>
          <p:nvPr/>
        </p:nvPicPr>
        <p:blipFill rotWithShape="1">
          <a:blip r:embed="rId3">
            <a:alphaModFix/>
          </a:blip>
          <a:srcRect l="10" t="16184" r="-10"/>
          <a:stretch/>
        </p:blipFill>
        <p:spPr>
          <a:xfrm>
            <a:off x="0" y="0"/>
            <a:ext cx="9144001" cy="5143500"/>
          </a:xfrm>
          <a:prstGeom prst="rect">
            <a:avLst/>
          </a:prstGeom>
          <a:noFill/>
          <a:ln>
            <a:noFill/>
          </a:ln>
        </p:spPr>
      </p:pic>
      <p:sp>
        <p:nvSpPr>
          <p:cNvPr id="223" name="Google Shape;223;p25"/>
          <p:cNvSpPr txBox="1">
            <a:spLocks noGrp="1"/>
          </p:cNvSpPr>
          <p:nvPr>
            <p:ph type="title"/>
          </p:nvPr>
        </p:nvSpPr>
        <p:spPr>
          <a:xfrm>
            <a:off x="3053925" y="721100"/>
            <a:ext cx="30237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latin typeface="Raleway"/>
                <a:ea typeface="Raleway"/>
                <a:cs typeface="Raleway"/>
                <a:sym typeface="Raleway"/>
              </a:rPr>
              <a:t>Objective 2</a:t>
            </a:r>
            <a:endParaRPr b="1">
              <a:solidFill>
                <a:schemeClr val="lt1"/>
              </a:solidFill>
              <a:latin typeface="Raleway"/>
              <a:ea typeface="Raleway"/>
              <a:cs typeface="Raleway"/>
              <a:sym typeface="Raleway"/>
            </a:endParaRPr>
          </a:p>
        </p:txBody>
      </p:sp>
      <p:sp>
        <p:nvSpPr>
          <p:cNvPr id="224" name="Google Shape;224;p25"/>
          <p:cNvSpPr txBox="1">
            <a:spLocks noGrp="1"/>
          </p:cNvSpPr>
          <p:nvPr>
            <p:ph type="body" idx="1"/>
          </p:nvPr>
        </p:nvSpPr>
        <p:spPr>
          <a:xfrm>
            <a:off x="1529700" y="2330025"/>
            <a:ext cx="30237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100" b="1">
                <a:solidFill>
                  <a:schemeClr val="lt1"/>
                </a:solidFill>
                <a:latin typeface="Raleway"/>
                <a:ea typeface="Raleway"/>
                <a:cs typeface="Raleway"/>
                <a:sym typeface="Raleway"/>
              </a:rPr>
              <a:t>Acquire Data</a:t>
            </a:r>
            <a:endParaRPr sz="1900">
              <a:solidFill>
                <a:schemeClr val="lt1"/>
              </a:solidFill>
            </a:endParaRPr>
          </a:p>
        </p:txBody>
      </p:sp>
      <p:sp>
        <p:nvSpPr>
          <p:cNvPr id="225" name="Google Shape;225;p25"/>
          <p:cNvSpPr txBox="1">
            <a:spLocks noGrp="1"/>
          </p:cNvSpPr>
          <p:nvPr>
            <p:ph type="body" idx="1"/>
          </p:nvPr>
        </p:nvSpPr>
        <p:spPr>
          <a:xfrm>
            <a:off x="4578150" y="2330025"/>
            <a:ext cx="30237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100" b="1">
                <a:solidFill>
                  <a:schemeClr val="lt1"/>
                </a:solidFill>
                <a:latin typeface="Raleway"/>
                <a:ea typeface="Raleway"/>
                <a:cs typeface="Raleway"/>
                <a:sym typeface="Raleway"/>
              </a:rPr>
              <a:t>Qualitative Review</a:t>
            </a:r>
            <a:endParaRPr sz="1900">
              <a:solidFill>
                <a:schemeClr val="lt1"/>
              </a:solidFill>
            </a:endParaRPr>
          </a:p>
        </p:txBody>
      </p:sp>
      <p:sp>
        <p:nvSpPr>
          <p:cNvPr id="226" name="Google Shape;226;p25"/>
          <p:cNvSpPr txBox="1">
            <a:spLocks noGrp="1"/>
          </p:cNvSpPr>
          <p:nvPr>
            <p:ph type="body" idx="1"/>
          </p:nvPr>
        </p:nvSpPr>
        <p:spPr>
          <a:xfrm>
            <a:off x="1545825" y="2957400"/>
            <a:ext cx="3023700" cy="2386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latin typeface="Raleway"/>
                <a:ea typeface="Raleway"/>
                <a:cs typeface="Raleway"/>
                <a:sym typeface="Raleway"/>
              </a:rPr>
              <a:t>Pre-existing pitfall trap and tracking tunnel data</a:t>
            </a:r>
            <a:endParaRPr>
              <a:solidFill>
                <a:schemeClr val="lt1"/>
              </a:solidFill>
              <a:latin typeface="Raleway"/>
              <a:ea typeface="Raleway"/>
              <a:cs typeface="Raleway"/>
              <a:sym typeface="Raleway"/>
            </a:endParaRPr>
          </a:p>
          <a:p>
            <a:pPr marL="0" lvl="0" indent="0" algn="ctr" rtl="0">
              <a:spcBef>
                <a:spcPts val="0"/>
              </a:spcBef>
              <a:spcAft>
                <a:spcPts val="1200"/>
              </a:spcAft>
              <a:buNone/>
            </a:pPr>
            <a:endParaRPr>
              <a:solidFill>
                <a:schemeClr val="lt1"/>
              </a:solidFill>
              <a:latin typeface="Raleway"/>
              <a:ea typeface="Raleway"/>
              <a:cs typeface="Raleway"/>
              <a:sym typeface="Raleway"/>
            </a:endParaRPr>
          </a:p>
        </p:txBody>
      </p:sp>
      <p:sp>
        <p:nvSpPr>
          <p:cNvPr id="227" name="Google Shape;227;p25"/>
          <p:cNvSpPr txBox="1">
            <a:spLocks noGrp="1"/>
          </p:cNvSpPr>
          <p:nvPr>
            <p:ph type="body" idx="1"/>
          </p:nvPr>
        </p:nvSpPr>
        <p:spPr>
          <a:xfrm>
            <a:off x="4561300" y="2957400"/>
            <a:ext cx="3023700" cy="2386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latin typeface="Raleway"/>
                <a:ea typeface="Raleway"/>
                <a:cs typeface="Raleway"/>
                <a:sym typeface="Raleway"/>
              </a:rPr>
              <a:t>Compare Pitfall data with tracking tunnel research </a:t>
            </a:r>
            <a:endParaRPr>
              <a:solidFill>
                <a:schemeClr val="lt1"/>
              </a:solidFill>
              <a:latin typeface="Raleway"/>
              <a:ea typeface="Raleway"/>
              <a:cs typeface="Raleway"/>
              <a:sym typeface="Raleway"/>
            </a:endParaRPr>
          </a:p>
          <a:p>
            <a:pPr marL="0" lvl="0" indent="0" algn="ctr" rtl="0">
              <a:spcBef>
                <a:spcPts val="0"/>
              </a:spcBef>
              <a:spcAft>
                <a:spcPts val="1200"/>
              </a:spcAft>
              <a:buNone/>
            </a:pPr>
            <a:endParaRPr>
              <a:solidFill>
                <a:schemeClr val="lt1"/>
              </a:solidFill>
              <a:latin typeface="Raleway"/>
              <a:ea typeface="Raleway"/>
              <a:cs typeface="Raleway"/>
              <a:sym typeface="Raleway"/>
            </a:endParaRPr>
          </a:p>
        </p:txBody>
      </p:sp>
      <p:sp>
        <p:nvSpPr>
          <p:cNvPr id="228" name="Google Shape;228;p25"/>
          <p:cNvSpPr txBox="1"/>
          <p:nvPr/>
        </p:nvSpPr>
        <p:spPr>
          <a:xfrm>
            <a:off x="8636725" y="4612675"/>
            <a:ext cx="5073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12</a:t>
            </a:r>
            <a:endParaRPr sz="2200">
              <a:solidFill>
                <a:schemeClr val="lt1"/>
              </a:solidFill>
              <a:latin typeface="Oswald"/>
              <a:ea typeface="Oswald"/>
              <a:cs typeface="Oswald"/>
              <a:sym typeface="Oswald"/>
            </a:endParaRPr>
          </a:p>
        </p:txBody>
      </p:sp>
      <p:cxnSp>
        <p:nvCxnSpPr>
          <p:cNvPr id="229" name="Google Shape;229;p25"/>
          <p:cNvCxnSpPr>
            <a:stCxn id="224" idx="0"/>
            <a:endCxn id="223" idx="2"/>
          </p:cNvCxnSpPr>
          <p:nvPr/>
        </p:nvCxnSpPr>
        <p:spPr>
          <a:xfrm rot="10800000" flipH="1">
            <a:off x="3041550" y="1293825"/>
            <a:ext cx="1524300" cy="1036200"/>
          </a:xfrm>
          <a:prstGeom prst="straightConnector1">
            <a:avLst/>
          </a:prstGeom>
          <a:noFill/>
          <a:ln w="19050" cap="flat" cmpd="sng">
            <a:solidFill>
              <a:schemeClr val="lt1"/>
            </a:solidFill>
            <a:prstDash val="solid"/>
            <a:round/>
            <a:headEnd type="none" w="med" len="med"/>
            <a:tailEnd type="none" w="med" len="med"/>
          </a:ln>
        </p:spPr>
      </p:cxnSp>
      <p:cxnSp>
        <p:nvCxnSpPr>
          <p:cNvPr id="230" name="Google Shape;230;p25"/>
          <p:cNvCxnSpPr>
            <a:stCxn id="225" idx="0"/>
            <a:endCxn id="223" idx="2"/>
          </p:cNvCxnSpPr>
          <p:nvPr/>
        </p:nvCxnSpPr>
        <p:spPr>
          <a:xfrm rot="10800000">
            <a:off x="4565700" y="1293825"/>
            <a:ext cx="1524300" cy="1036200"/>
          </a:xfrm>
          <a:prstGeom prst="straightConnector1">
            <a:avLst/>
          </a:prstGeom>
          <a:noFill/>
          <a:ln w="19050" cap="flat" cmpd="sng">
            <a:solidFill>
              <a:schemeClr val="lt1"/>
            </a:solidFill>
            <a:prstDash val="solid"/>
            <a:round/>
            <a:headEnd type="none" w="med" len="med"/>
            <a:tailEnd type="none" w="med" len="med"/>
          </a:ln>
        </p:spPr>
      </p:cxnSp>
      <p:sp>
        <p:nvSpPr>
          <p:cNvPr id="231" name="Google Shape;231;p25"/>
          <p:cNvSpPr txBox="1"/>
          <p:nvPr/>
        </p:nvSpPr>
        <p:spPr>
          <a:xfrm>
            <a:off x="28800" y="461267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[7]</a:t>
            </a:r>
            <a:endParaRPr sz="1800">
              <a:solidFill>
                <a:schemeClr val="lt1"/>
              </a:solidFill>
              <a:latin typeface="Oswald"/>
              <a:ea typeface="Oswald"/>
              <a:cs typeface="Oswald"/>
              <a:sym typeface="Oswa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500"/>
                                        <p:tgtEl>
                                          <p:spTgt spid="2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4"/>
                                        </p:tgtEl>
                                        <p:attrNameLst>
                                          <p:attrName>style.visibility</p:attrName>
                                        </p:attrNameLst>
                                      </p:cBhvr>
                                      <p:to>
                                        <p:strVal val="visible"/>
                                      </p:to>
                                    </p:set>
                                    <p:animEffect transition="in" filter="fade">
                                      <p:cBhvr>
                                        <p:cTn id="11" dur="500"/>
                                        <p:tgtEl>
                                          <p:spTgt spid="224"/>
                                        </p:tgtEl>
                                      </p:cBhvr>
                                    </p:animEffect>
                                  </p:childTnLst>
                                </p:cTn>
                              </p:par>
                              <p:par>
                                <p:cTn id="12" presetID="10" presetClass="entr" presetSubtype="0" fill="hold" nodeType="withEffect">
                                  <p:stCondLst>
                                    <p:cond delay="0"/>
                                  </p:stCondLst>
                                  <p:childTnLst>
                                    <p:set>
                                      <p:cBhvr>
                                        <p:cTn id="13" dur="1" fill="hold">
                                          <p:stCondLst>
                                            <p:cond delay="0"/>
                                          </p:stCondLst>
                                        </p:cTn>
                                        <p:tgtEl>
                                          <p:spTgt spid="226"/>
                                        </p:tgtEl>
                                        <p:attrNameLst>
                                          <p:attrName>style.visibility</p:attrName>
                                        </p:attrNameLst>
                                      </p:cBhvr>
                                      <p:to>
                                        <p:strVal val="visible"/>
                                      </p:to>
                                    </p:set>
                                    <p:animEffect transition="in" filter="fade">
                                      <p:cBhvr>
                                        <p:cTn id="14" dur="500"/>
                                        <p:tgtEl>
                                          <p:spTgt spid="22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30"/>
                                        </p:tgtEl>
                                        <p:attrNameLst>
                                          <p:attrName>style.visibility</p:attrName>
                                        </p:attrNameLst>
                                      </p:cBhvr>
                                      <p:to>
                                        <p:strVal val="visible"/>
                                      </p:to>
                                    </p:set>
                                    <p:animEffect transition="in" filter="fade">
                                      <p:cBhvr>
                                        <p:cTn id="18" dur="500"/>
                                        <p:tgtEl>
                                          <p:spTgt spid="230"/>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25"/>
                                        </p:tgtEl>
                                        <p:attrNameLst>
                                          <p:attrName>style.visibility</p:attrName>
                                        </p:attrNameLst>
                                      </p:cBhvr>
                                      <p:to>
                                        <p:strVal val="visible"/>
                                      </p:to>
                                    </p:set>
                                    <p:animEffect transition="in" filter="fade">
                                      <p:cBhvr>
                                        <p:cTn id="22" dur="500"/>
                                        <p:tgtEl>
                                          <p:spTgt spid="225"/>
                                        </p:tgtEl>
                                      </p:cBhvr>
                                    </p:animEffect>
                                  </p:childTnLst>
                                </p:cTn>
                              </p:par>
                              <p:par>
                                <p:cTn id="23" presetID="10" presetClass="entr" presetSubtype="0" fill="hold" nodeType="withEffect">
                                  <p:stCondLst>
                                    <p:cond delay="0"/>
                                  </p:stCondLst>
                                  <p:childTnLst>
                                    <p:set>
                                      <p:cBhvr>
                                        <p:cTn id="24" dur="1" fill="hold">
                                          <p:stCondLst>
                                            <p:cond delay="0"/>
                                          </p:stCondLst>
                                        </p:cTn>
                                        <p:tgtEl>
                                          <p:spTgt spid="227"/>
                                        </p:tgtEl>
                                        <p:attrNameLst>
                                          <p:attrName>style.visibility</p:attrName>
                                        </p:attrNameLst>
                                      </p:cBhvr>
                                      <p:to>
                                        <p:strVal val="visible"/>
                                      </p:to>
                                    </p:set>
                                    <p:animEffect transition="in" filter="fade">
                                      <p:cBhvr>
                                        <p:cTn id="25"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26"/>
          <p:cNvPicPr preferRelativeResize="0"/>
          <p:nvPr/>
        </p:nvPicPr>
        <p:blipFill rotWithShape="1">
          <a:blip r:embed="rId3">
            <a:alphaModFix/>
          </a:blip>
          <a:srcRect l="-2050" r="-968" b="14529"/>
          <a:stretch/>
        </p:blipFill>
        <p:spPr>
          <a:xfrm>
            <a:off x="-204975" y="-5575"/>
            <a:ext cx="9476774" cy="5202125"/>
          </a:xfrm>
          <a:prstGeom prst="rect">
            <a:avLst/>
          </a:prstGeom>
          <a:noFill/>
          <a:ln>
            <a:noFill/>
          </a:ln>
        </p:spPr>
      </p:pic>
      <p:sp>
        <p:nvSpPr>
          <p:cNvPr id="237" name="Google Shape;237;p26"/>
          <p:cNvSpPr txBox="1">
            <a:spLocks noGrp="1"/>
          </p:cNvSpPr>
          <p:nvPr>
            <p:ph type="title"/>
          </p:nvPr>
        </p:nvSpPr>
        <p:spPr>
          <a:xfrm>
            <a:off x="3053925" y="721100"/>
            <a:ext cx="30237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lt1"/>
                </a:solidFill>
                <a:latin typeface="Raleway"/>
                <a:ea typeface="Raleway"/>
                <a:cs typeface="Raleway"/>
                <a:sym typeface="Raleway"/>
              </a:rPr>
              <a:t>Objective 3</a:t>
            </a:r>
            <a:endParaRPr b="1">
              <a:solidFill>
                <a:schemeClr val="lt1"/>
              </a:solidFill>
              <a:latin typeface="Raleway"/>
              <a:ea typeface="Raleway"/>
              <a:cs typeface="Raleway"/>
              <a:sym typeface="Raleway"/>
            </a:endParaRPr>
          </a:p>
        </p:txBody>
      </p:sp>
      <p:sp>
        <p:nvSpPr>
          <p:cNvPr id="238" name="Google Shape;238;p26"/>
          <p:cNvSpPr txBox="1">
            <a:spLocks noGrp="1"/>
          </p:cNvSpPr>
          <p:nvPr>
            <p:ph type="body" idx="1"/>
          </p:nvPr>
        </p:nvSpPr>
        <p:spPr>
          <a:xfrm>
            <a:off x="16000" y="2335600"/>
            <a:ext cx="30237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 sz="2100" b="1">
                <a:solidFill>
                  <a:schemeClr val="lt1"/>
                </a:solidFill>
                <a:latin typeface="Raleway"/>
                <a:ea typeface="Raleway"/>
                <a:cs typeface="Raleway"/>
                <a:sym typeface="Raleway"/>
              </a:rPr>
              <a:t>Historical Research</a:t>
            </a:r>
            <a:endParaRPr sz="2100" b="1">
              <a:solidFill>
                <a:schemeClr val="lt1"/>
              </a:solidFill>
              <a:latin typeface="Raleway"/>
              <a:ea typeface="Raleway"/>
              <a:cs typeface="Raleway"/>
              <a:sym typeface="Raleway"/>
            </a:endParaRPr>
          </a:p>
          <a:p>
            <a:pPr marL="0" lvl="0" indent="0" algn="ctr" rtl="0">
              <a:spcBef>
                <a:spcPts val="0"/>
              </a:spcBef>
              <a:spcAft>
                <a:spcPts val="0"/>
              </a:spcAft>
              <a:buNone/>
            </a:pPr>
            <a:endParaRPr sz="1900">
              <a:solidFill>
                <a:schemeClr val="lt1"/>
              </a:solidFill>
            </a:endParaRPr>
          </a:p>
        </p:txBody>
      </p:sp>
      <p:sp>
        <p:nvSpPr>
          <p:cNvPr id="239" name="Google Shape;239;p26"/>
          <p:cNvSpPr txBox="1">
            <a:spLocks noGrp="1"/>
          </p:cNvSpPr>
          <p:nvPr>
            <p:ph type="body" idx="1"/>
          </p:nvPr>
        </p:nvSpPr>
        <p:spPr>
          <a:xfrm>
            <a:off x="3064450" y="2335600"/>
            <a:ext cx="30237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100" b="1">
                <a:solidFill>
                  <a:schemeClr val="lt1"/>
                </a:solidFill>
                <a:latin typeface="Raleway"/>
                <a:ea typeface="Raleway"/>
                <a:cs typeface="Raleway"/>
                <a:sym typeface="Raleway"/>
              </a:rPr>
              <a:t>GWRC Interviews</a:t>
            </a:r>
            <a:endParaRPr sz="1900">
              <a:solidFill>
                <a:schemeClr val="lt1"/>
              </a:solidFill>
            </a:endParaRPr>
          </a:p>
        </p:txBody>
      </p:sp>
      <p:sp>
        <p:nvSpPr>
          <p:cNvPr id="240" name="Google Shape;240;p26"/>
          <p:cNvSpPr txBox="1">
            <a:spLocks noGrp="1"/>
          </p:cNvSpPr>
          <p:nvPr>
            <p:ph type="body" idx="1"/>
          </p:nvPr>
        </p:nvSpPr>
        <p:spPr>
          <a:xfrm>
            <a:off x="6098300" y="2335588"/>
            <a:ext cx="3023700" cy="16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 sz="2100" b="1">
                <a:solidFill>
                  <a:schemeClr val="lt1"/>
                </a:solidFill>
                <a:latin typeface="Raleway"/>
                <a:ea typeface="Raleway"/>
                <a:cs typeface="Raleway"/>
                <a:sym typeface="Raleway"/>
              </a:rPr>
              <a:t>Iwi Interviews</a:t>
            </a:r>
            <a:endParaRPr sz="2100" b="1">
              <a:solidFill>
                <a:schemeClr val="lt1"/>
              </a:solidFill>
              <a:latin typeface="Raleway"/>
              <a:ea typeface="Raleway"/>
              <a:cs typeface="Raleway"/>
              <a:sym typeface="Raleway"/>
            </a:endParaRPr>
          </a:p>
          <a:p>
            <a:pPr marL="0" lvl="0" indent="0" algn="l" rtl="0">
              <a:spcBef>
                <a:spcPts val="0"/>
              </a:spcBef>
              <a:spcAft>
                <a:spcPts val="1200"/>
              </a:spcAft>
              <a:buNone/>
            </a:pPr>
            <a:endParaRPr sz="1900">
              <a:solidFill>
                <a:schemeClr val="lt1"/>
              </a:solidFill>
            </a:endParaRPr>
          </a:p>
        </p:txBody>
      </p:sp>
      <p:sp>
        <p:nvSpPr>
          <p:cNvPr id="241" name="Google Shape;241;p26"/>
          <p:cNvSpPr txBox="1">
            <a:spLocks noGrp="1"/>
          </p:cNvSpPr>
          <p:nvPr>
            <p:ph type="body" idx="1"/>
          </p:nvPr>
        </p:nvSpPr>
        <p:spPr>
          <a:xfrm>
            <a:off x="6112900" y="2962975"/>
            <a:ext cx="3023700" cy="2386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
                <a:solidFill>
                  <a:schemeClr val="lt1"/>
                </a:solidFill>
                <a:latin typeface="Raleway"/>
                <a:ea typeface="Raleway"/>
                <a:cs typeface="Raleway"/>
                <a:sym typeface="Raleway"/>
              </a:rPr>
              <a:t>Maori Community</a:t>
            </a:r>
            <a:endParaRPr>
              <a:solidFill>
                <a:schemeClr val="lt1"/>
              </a:solidFill>
              <a:latin typeface="Raleway"/>
              <a:ea typeface="Raleway"/>
              <a:cs typeface="Raleway"/>
              <a:sym typeface="Raleway"/>
            </a:endParaRPr>
          </a:p>
          <a:p>
            <a:pPr marL="0" lvl="0" indent="0" algn="ctr" rtl="0">
              <a:spcBef>
                <a:spcPts val="0"/>
              </a:spcBef>
              <a:spcAft>
                <a:spcPts val="1200"/>
              </a:spcAft>
              <a:buNone/>
            </a:pPr>
            <a:endParaRPr>
              <a:solidFill>
                <a:schemeClr val="lt1"/>
              </a:solidFill>
              <a:latin typeface="Raleway"/>
              <a:ea typeface="Raleway"/>
              <a:cs typeface="Raleway"/>
              <a:sym typeface="Raleway"/>
            </a:endParaRPr>
          </a:p>
        </p:txBody>
      </p:sp>
      <p:sp>
        <p:nvSpPr>
          <p:cNvPr id="242" name="Google Shape;242;p26"/>
          <p:cNvSpPr txBox="1">
            <a:spLocks noGrp="1"/>
          </p:cNvSpPr>
          <p:nvPr>
            <p:ph type="body" idx="1"/>
          </p:nvPr>
        </p:nvSpPr>
        <p:spPr>
          <a:xfrm>
            <a:off x="3047600" y="2962975"/>
            <a:ext cx="3023700" cy="2386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latin typeface="Raleway"/>
                <a:ea typeface="Raleway"/>
                <a:cs typeface="Raleway"/>
                <a:sym typeface="Raleway"/>
              </a:rPr>
              <a:t>Scientific Community</a:t>
            </a:r>
            <a:endParaRPr>
              <a:solidFill>
                <a:schemeClr val="lt1"/>
              </a:solidFill>
              <a:latin typeface="Raleway"/>
              <a:ea typeface="Raleway"/>
              <a:cs typeface="Raleway"/>
              <a:sym typeface="Raleway"/>
            </a:endParaRPr>
          </a:p>
          <a:p>
            <a:pPr marL="0" lvl="0" indent="0" algn="ctr" rtl="0">
              <a:spcBef>
                <a:spcPts val="0"/>
              </a:spcBef>
              <a:spcAft>
                <a:spcPts val="1200"/>
              </a:spcAft>
              <a:buNone/>
            </a:pPr>
            <a:endParaRPr>
              <a:solidFill>
                <a:schemeClr val="lt1"/>
              </a:solidFill>
              <a:latin typeface="Raleway"/>
              <a:ea typeface="Raleway"/>
              <a:cs typeface="Raleway"/>
              <a:sym typeface="Raleway"/>
            </a:endParaRPr>
          </a:p>
        </p:txBody>
      </p:sp>
      <p:sp>
        <p:nvSpPr>
          <p:cNvPr id="243" name="Google Shape;243;p26"/>
          <p:cNvSpPr txBox="1"/>
          <p:nvPr/>
        </p:nvSpPr>
        <p:spPr>
          <a:xfrm>
            <a:off x="8636725" y="4612675"/>
            <a:ext cx="5073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13</a:t>
            </a:r>
            <a:endParaRPr sz="2200">
              <a:solidFill>
                <a:schemeClr val="lt1"/>
              </a:solidFill>
              <a:latin typeface="Oswald"/>
              <a:ea typeface="Oswald"/>
              <a:cs typeface="Oswald"/>
              <a:sym typeface="Oswald"/>
            </a:endParaRPr>
          </a:p>
        </p:txBody>
      </p:sp>
      <p:cxnSp>
        <p:nvCxnSpPr>
          <p:cNvPr id="244" name="Google Shape;244;p26"/>
          <p:cNvCxnSpPr>
            <a:stCxn id="238" idx="0"/>
            <a:endCxn id="237" idx="2"/>
          </p:cNvCxnSpPr>
          <p:nvPr/>
        </p:nvCxnSpPr>
        <p:spPr>
          <a:xfrm rot="10800000" flipH="1">
            <a:off x="1527850" y="1293700"/>
            <a:ext cx="3037800" cy="1041900"/>
          </a:xfrm>
          <a:prstGeom prst="straightConnector1">
            <a:avLst/>
          </a:prstGeom>
          <a:noFill/>
          <a:ln w="19050" cap="flat" cmpd="sng">
            <a:solidFill>
              <a:schemeClr val="lt1"/>
            </a:solidFill>
            <a:prstDash val="solid"/>
            <a:round/>
            <a:headEnd type="none" w="med" len="med"/>
            <a:tailEnd type="none" w="med" len="med"/>
          </a:ln>
        </p:spPr>
      </p:cxnSp>
      <p:cxnSp>
        <p:nvCxnSpPr>
          <p:cNvPr id="245" name="Google Shape;245;p26"/>
          <p:cNvCxnSpPr>
            <a:stCxn id="237" idx="2"/>
            <a:endCxn id="239" idx="0"/>
          </p:cNvCxnSpPr>
          <p:nvPr/>
        </p:nvCxnSpPr>
        <p:spPr>
          <a:xfrm>
            <a:off x="4565775" y="1293800"/>
            <a:ext cx="10500" cy="1041900"/>
          </a:xfrm>
          <a:prstGeom prst="straightConnector1">
            <a:avLst/>
          </a:prstGeom>
          <a:noFill/>
          <a:ln w="19050" cap="flat" cmpd="sng">
            <a:solidFill>
              <a:schemeClr val="lt1"/>
            </a:solidFill>
            <a:prstDash val="solid"/>
            <a:round/>
            <a:headEnd type="none" w="med" len="med"/>
            <a:tailEnd type="none" w="med" len="med"/>
          </a:ln>
        </p:spPr>
      </p:cxnSp>
      <p:cxnSp>
        <p:nvCxnSpPr>
          <p:cNvPr id="246" name="Google Shape;246;p26"/>
          <p:cNvCxnSpPr>
            <a:stCxn id="237" idx="2"/>
            <a:endCxn id="240" idx="0"/>
          </p:cNvCxnSpPr>
          <p:nvPr/>
        </p:nvCxnSpPr>
        <p:spPr>
          <a:xfrm>
            <a:off x="4565775" y="1293800"/>
            <a:ext cx="3044400" cy="1041900"/>
          </a:xfrm>
          <a:prstGeom prst="straightConnector1">
            <a:avLst/>
          </a:prstGeom>
          <a:noFill/>
          <a:ln w="19050" cap="flat" cmpd="sng">
            <a:solidFill>
              <a:schemeClr val="lt1"/>
            </a:solidFill>
            <a:prstDash val="solid"/>
            <a:round/>
            <a:headEnd type="none" w="med" len="med"/>
            <a:tailEnd type="none" w="med" len="med"/>
          </a:ln>
        </p:spPr>
      </p:cxnSp>
      <p:sp>
        <p:nvSpPr>
          <p:cNvPr id="247" name="Google Shape;247;p26"/>
          <p:cNvSpPr txBox="1"/>
          <p:nvPr/>
        </p:nvSpPr>
        <p:spPr>
          <a:xfrm>
            <a:off x="28800" y="461267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[6]</a:t>
            </a:r>
            <a:endParaRPr sz="1800">
              <a:solidFill>
                <a:schemeClr val="lt1"/>
              </a:solidFill>
              <a:latin typeface="Oswald"/>
              <a:ea typeface="Oswald"/>
              <a:cs typeface="Oswald"/>
              <a:sym typeface="Oswa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
                                        <p:tgtEl>
                                          <p:spTgt spid="2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8"/>
                                        </p:tgtEl>
                                        <p:attrNameLst>
                                          <p:attrName>style.visibility</p:attrName>
                                        </p:attrNameLst>
                                      </p:cBhvr>
                                      <p:to>
                                        <p:strVal val="visible"/>
                                      </p:to>
                                    </p:set>
                                    <p:animEffect transition="in" filter="fade">
                                      <p:cBhvr>
                                        <p:cTn id="11" dur="500"/>
                                        <p:tgtEl>
                                          <p:spTgt spid="2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5"/>
                                        </p:tgtEl>
                                        <p:attrNameLst>
                                          <p:attrName>style.visibility</p:attrName>
                                        </p:attrNameLst>
                                      </p:cBhvr>
                                      <p:to>
                                        <p:strVal val="visible"/>
                                      </p:to>
                                    </p:set>
                                    <p:animEffect transition="in" filter="fade">
                                      <p:cBhvr>
                                        <p:cTn id="15" dur="500"/>
                                        <p:tgtEl>
                                          <p:spTgt spid="24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9"/>
                                        </p:tgtEl>
                                        <p:attrNameLst>
                                          <p:attrName>style.visibility</p:attrName>
                                        </p:attrNameLst>
                                      </p:cBhvr>
                                      <p:to>
                                        <p:strVal val="visible"/>
                                      </p:to>
                                    </p:set>
                                    <p:animEffect transition="in" filter="fade">
                                      <p:cBhvr>
                                        <p:cTn id="19" dur="500"/>
                                        <p:tgtEl>
                                          <p:spTgt spid="239"/>
                                        </p:tgtEl>
                                      </p:cBhvr>
                                    </p:animEffect>
                                  </p:childTnLst>
                                </p:cTn>
                              </p:par>
                              <p:par>
                                <p:cTn id="20" presetID="10" presetClass="entr" presetSubtype="0" fill="hold" nodeType="withEffect">
                                  <p:stCondLst>
                                    <p:cond delay="0"/>
                                  </p:stCondLst>
                                  <p:childTnLst>
                                    <p:set>
                                      <p:cBhvr>
                                        <p:cTn id="21" dur="1" fill="hold">
                                          <p:stCondLst>
                                            <p:cond delay="0"/>
                                          </p:stCondLst>
                                        </p:cTn>
                                        <p:tgtEl>
                                          <p:spTgt spid="242"/>
                                        </p:tgtEl>
                                        <p:attrNameLst>
                                          <p:attrName>style.visibility</p:attrName>
                                        </p:attrNameLst>
                                      </p:cBhvr>
                                      <p:to>
                                        <p:strVal val="visible"/>
                                      </p:to>
                                    </p:set>
                                    <p:animEffect transition="in" filter="fade">
                                      <p:cBhvr>
                                        <p:cTn id="22" dur="500"/>
                                        <p:tgtEl>
                                          <p:spTgt spid="242"/>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246"/>
                                        </p:tgtEl>
                                        <p:attrNameLst>
                                          <p:attrName>style.visibility</p:attrName>
                                        </p:attrNameLst>
                                      </p:cBhvr>
                                      <p:to>
                                        <p:strVal val="visible"/>
                                      </p:to>
                                    </p:set>
                                    <p:animEffect transition="in" filter="fade">
                                      <p:cBhvr>
                                        <p:cTn id="26" dur="500"/>
                                        <p:tgtEl>
                                          <p:spTgt spid="246"/>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240"/>
                                        </p:tgtEl>
                                        <p:attrNameLst>
                                          <p:attrName>style.visibility</p:attrName>
                                        </p:attrNameLst>
                                      </p:cBhvr>
                                      <p:to>
                                        <p:strVal val="visible"/>
                                      </p:to>
                                    </p:set>
                                    <p:animEffect transition="in" filter="fade">
                                      <p:cBhvr>
                                        <p:cTn id="30" dur="1000"/>
                                        <p:tgtEl>
                                          <p:spTgt spid="240"/>
                                        </p:tgtEl>
                                      </p:cBhvr>
                                    </p:animEffect>
                                  </p:childTnLst>
                                </p:cTn>
                              </p:par>
                              <p:par>
                                <p:cTn id="31" presetID="10" presetClass="entr" presetSubtype="0" fill="hold" nodeType="withEffect">
                                  <p:stCondLst>
                                    <p:cond delay="0"/>
                                  </p:stCondLst>
                                  <p:childTnLst>
                                    <p:set>
                                      <p:cBhvr>
                                        <p:cTn id="32" dur="1" fill="hold">
                                          <p:stCondLst>
                                            <p:cond delay="0"/>
                                          </p:stCondLst>
                                        </p:cTn>
                                        <p:tgtEl>
                                          <p:spTgt spid="241"/>
                                        </p:tgtEl>
                                        <p:attrNameLst>
                                          <p:attrName>style.visibility</p:attrName>
                                        </p:attrNameLst>
                                      </p:cBhvr>
                                      <p:to>
                                        <p:strVal val="visible"/>
                                      </p:to>
                                    </p:set>
                                    <p:animEffect transition="in" filter="fade">
                                      <p:cBhvr>
                                        <p:cTn id="33"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27"/>
          <p:cNvPicPr preferRelativeResize="0"/>
          <p:nvPr/>
        </p:nvPicPr>
        <p:blipFill>
          <a:blip r:embed="rId3">
            <a:alphaModFix/>
          </a:blip>
          <a:stretch>
            <a:fillRect/>
          </a:stretch>
        </p:blipFill>
        <p:spPr>
          <a:xfrm>
            <a:off x="0" y="0"/>
            <a:ext cx="9144002" cy="5143499"/>
          </a:xfrm>
          <a:prstGeom prst="rect">
            <a:avLst/>
          </a:prstGeom>
          <a:noFill/>
          <a:ln>
            <a:noFill/>
          </a:ln>
        </p:spPr>
      </p:pic>
      <p:sp>
        <p:nvSpPr>
          <p:cNvPr id="253" name="Google Shape;253;p27"/>
          <p:cNvSpPr txBox="1"/>
          <p:nvPr/>
        </p:nvSpPr>
        <p:spPr>
          <a:xfrm>
            <a:off x="0" y="4672800"/>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[9]</a:t>
            </a:r>
            <a:endParaRPr sz="1800">
              <a:solidFill>
                <a:schemeClr val="lt1"/>
              </a:solidFill>
              <a:latin typeface="Oswald"/>
              <a:ea typeface="Oswald"/>
              <a:cs typeface="Oswald"/>
              <a:sym typeface="Oswald"/>
            </a:endParaRPr>
          </a:p>
        </p:txBody>
      </p:sp>
      <p:sp>
        <p:nvSpPr>
          <p:cNvPr id="254" name="Google Shape;254;p27"/>
          <p:cNvSpPr txBox="1"/>
          <p:nvPr/>
        </p:nvSpPr>
        <p:spPr>
          <a:xfrm>
            <a:off x="8636725" y="4612675"/>
            <a:ext cx="5073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14</a:t>
            </a:r>
            <a:endParaRPr sz="2200">
              <a:solidFill>
                <a:schemeClr val="lt1"/>
              </a:solidFill>
              <a:latin typeface="Oswald"/>
              <a:ea typeface="Oswald"/>
              <a:cs typeface="Oswald"/>
              <a:sym typeface="Oswald"/>
            </a:endParaRPr>
          </a:p>
        </p:txBody>
      </p:sp>
    </p:spTree>
  </p:cSld>
  <p:clrMapOvr>
    <a:masterClrMapping/>
  </p:clrMapOvr>
  <mc:AlternateContent xmlns:mc="http://schemas.openxmlformats.org/markup-compatibility/2006" xmlns:p14="http://schemas.microsoft.com/office/powerpoint/2010/main">
    <mc:Choice Requires="p14">
      <p:transition spd="slow" p14:dur="2000">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8"/>
        <p:cNvGrpSpPr/>
        <p:nvPr/>
      </p:nvGrpSpPr>
      <p:grpSpPr>
        <a:xfrm>
          <a:off x="0" y="0"/>
          <a:ext cx="0" cy="0"/>
          <a:chOff x="0" y="0"/>
          <a:chExt cx="0" cy="0"/>
        </a:xfrm>
      </p:grpSpPr>
      <p:pic>
        <p:nvPicPr>
          <p:cNvPr id="259" name="Google Shape;259;p28"/>
          <p:cNvPicPr preferRelativeResize="0"/>
          <p:nvPr/>
        </p:nvPicPr>
        <p:blipFill rotWithShape="1">
          <a:blip r:embed="rId3">
            <a:alphaModFix/>
          </a:blip>
          <a:srcRect t="20755" b="3716"/>
          <a:stretch/>
        </p:blipFill>
        <p:spPr>
          <a:xfrm>
            <a:off x="0" y="-36350"/>
            <a:ext cx="9144003" cy="5179849"/>
          </a:xfrm>
          <a:prstGeom prst="rect">
            <a:avLst/>
          </a:prstGeom>
          <a:noFill/>
          <a:ln>
            <a:noFill/>
          </a:ln>
        </p:spPr>
      </p:pic>
      <p:sp>
        <p:nvSpPr>
          <p:cNvPr id="260" name="Google Shape;260;p28"/>
          <p:cNvSpPr txBox="1">
            <a:spLocks noGrp="1"/>
          </p:cNvSpPr>
          <p:nvPr>
            <p:ph type="title"/>
          </p:nvPr>
        </p:nvSpPr>
        <p:spPr>
          <a:xfrm>
            <a:off x="1709550" y="382500"/>
            <a:ext cx="5724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solidFill>
                  <a:schemeClr val="lt1"/>
                </a:solidFill>
                <a:latin typeface="Raleway"/>
                <a:ea typeface="Raleway"/>
                <a:cs typeface="Raleway"/>
                <a:sym typeface="Raleway"/>
              </a:rPr>
              <a:t>Acknowledgements</a:t>
            </a:r>
            <a:endParaRPr sz="3020" b="1">
              <a:solidFill>
                <a:schemeClr val="lt1"/>
              </a:solidFill>
              <a:latin typeface="Raleway"/>
              <a:ea typeface="Raleway"/>
              <a:cs typeface="Raleway"/>
              <a:sym typeface="Raleway"/>
            </a:endParaRPr>
          </a:p>
        </p:txBody>
      </p:sp>
      <p:pic>
        <p:nvPicPr>
          <p:cNvPr id="261" name="Google Shape;261;p28"/>
          <p:cNvPicPr preferRelativeResize="0"/>
          <p:nvPr/>
        </p:nvPicPr>
        <p:blipFill>
          <a:blip r:embed="rId4">
            <a:alphaModFix/>
          </a:blip>
          <a:stretch>
            <a:fillRect/>
          </a:stretch>
        </p:blipFill>
        <p:spPr>
          <a:xfrm>
            <a:off x="957775" y="1611825"/>
            <a:ext cx="1736400" cy="1775100"/>
          </a:xfrm>
          <a:prstGeom prst="flowChartAlternateProcess">
            <a:avLst/>
          </a:prstGeom>
          <a:noFill/>
          <a:ln>
            <a:noFill/>
          </a:ln>
        </p:spPr>
      </p:pic>
      <p:pic>
        <p:nvPicPr>
          <p:cNvPr id="262" name="Google Shape;262;p28"/>
          <p:cNvPicPr preferRelativeResize="0"/>
          <p:nvPr/>
        </p:nvPicPr>
        <p:blipFill>
          <a:blip r:embed="rId5">
            <a:alphaModFix/>
          </a:blip>
          <a:stretch>
            <a:fillRect/>
          </a:stretch>
        </p:blipFill>
        <p:spPr>
          <a:xfrm>
            <a:off x="3703800" y="1631175"/>
            <a:ext cx="1736400" cy="1736400"/>
          </a:xfrm>
          <a:prstGeom prst="roundRect">
            <a:avLst>
              <a:gd name="adj" fmla="val 16667"/>
            </a:avLst>
          </a:prstGeom>
          <a:noFill/>
          <a:ln>
            <a:noFill/>
          </a:ln>
        </p:spPr>
      </p:pic>
      <p:sp>
        <p:nvSpPr>
          <p:cNvPr id="263" name="Google Shape;263;p28"/>
          <p:cNvSpPr txBox="1"/>
          <p:nvPr/>
        </p:nvSpPr>
        <p:spPr>
          <a:xfrm>
            <a:off x="8636725" y="4612675"/>
            <a:ext cx="5073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15</a:t>
            </a:r>
            <a:endParaRPr sz="2200">
              <a:solidFill>
                <a:schemeClr val="lt1"/>
              </a:solidFill>
              <a:latin typeface="Oswald"/>
              <a:ea typeface="Oswald"/>
              <a:cs typeface="Oswald"/>
              <a:sym typeface="Oswald"/>
            </a:endParaRPr>
          </a:p>
        </p:txBody>
      </p:sp>
      <p:sp>
        <p:nvSpPr>
          <p:cNvPr id="264" name="Google Shape;264;p28"/>
          <p:cNvSpPr txBox="1"/>
          <p:nvPr/>
        </p:nvSpPr>
        <p:spPr>
          <a:xfrm>
            <a:off x="3004500" y="3488675"/>
            <a:ext cx="3135000" cy="6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lt1"/>
                </a:solidFill>
                <a:latin typeface="Raleway"/>
                <a:ea typeface="Raleway"/>
                <a:cs typeface="Raleway"/>
                <a:sym typeface="Raleway"/>
              </a:rPr>
              <a:t>Professor Ingrid Shockey</a:t>
            </a:r>
            <a:endParaRPr sz="1600" b="1">
              <a:solidFill>
                <a:schemeClr val="lt1"/>
              </a:solidFill>
              <a:latin typeface="Raleway"/>
              <a:ea typeface="Raleway"/>
              <a:cs typeface="Raleway"/>
              <a:sym typeface="Raleway"/>
            </a:endParaRPr>
          </a:p>
          <a:p>
            <a:pPr marL="0" lvl="0" indent="0" algn="ctr" rtl="0">
              <a:spcBef>
                <a:spcPts val="0"/>
              </a:spcBef>
              <a:spcAft>
                <a:spcPts val="0"/>
              </a:spcAft>
              <a:buNone/>
            </a:pPr>
            <a:r>
              <a:rPr lang="en" sz="1600">
                <a:solidFill>
                  <a:schemeClr val="lt1"/>
                </a:solidFill>
                <a:latin typeface="Raleway"/>
                <a:ea typeface="Raleway"/>
                <a:cs typeface="Raleway"/>
                <a:sym typeface="Raleway"/>
              </a:rPr>
              <a:t>Co-Advisor</a:t>
            </a:r>
            <a:endParaRPr sz="1600">
              <a:solidFill>
                <a:schemeClr val="lt1"/>
              </a:solidFill>
              <a:latin typeface="Raleway"/>
              <a:ea typeface="Raleway"/>
              <a:cs typeface="Raleway"/>
              <a:sym typeface="Raleway"/>
            </a:endParaRPr>
          </a:p>
          <a:p>
            <a:pPr marL="0" lvl="0" indent="0" algn="l" rtl="0">
              <a:spcBef>
                <a:spcPts val="0"/>
              </a:spcBef>
              <a:spcAft>
                <a:spcPts val="0"/>
              </a:spcAft>
              <a:buNone/>
            </a:pPr>
            <a:endParaRPr sz="1600">
              <a:solidFill>
                <a:schemeClr val="lt1"/>
              </a:solidFill>
              <a:latin typeface="Raleway"/>
              <a:ea typeface="Raleway"/>
              <a:cs typeface="Raleway"/>
              <a:sym typeface="Raleway"/>
            </a:endParaRPr>
          </a:p>
        </p:txBody>
      </p:sp>
      <p:sp>
        <p:nvSpPr>
          <p:cNvPr id="265" name="Google Shape;265;p28"/>
          <p:cNvSpPr txBox="1"/>
          <p:nvPr/>
        </p:nvSpPr>
        <p:spPr>
          <a:xfrm>
            <a:off x="402925" y="3488675"/>
            <a:ext cx="2846100" cy="6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lt1"/>
                </a:solidFill>
                <a:latin typeface="Raleway"/>
                <a:ea typeface="Raleway"/>
                <a:cs typeface="Raleway"/>
                <a:sym typeface="Raleway"/>
              </a:rPr>
              <a:t>Professor Robert Kinicki</a:t>
            </a:r>
            <a:endParaRPr sz="1600" b="1">
              <a:solidFill>
                <a:schemeClr val="lt1"/>
              </a:solidFill>
              <a:latin typeface="Raleway"/>
              <a:ea typeface="Raleway"/>
              <a:cs typeface="Raleway"/>
              <a:sym typeface="Raleway"/>
            </a:endParaRPr>
          </a:p>
          <a:p>
            <a:pPr marL="0" lvl="0" indent="0" algn="ctr" rtl="0">
              <a:spcBef>
                <a:spcPts val="0"/>
              </a:spcBef>
              <a:spcAft>
                <a:spcPts val="0"/>
              </a:spcAft>
              <a:buNone/>
            </a:pPr>
            <a:r>
              <a:rPr lang="en" sz="1600">
                <a:solidFill>
                  <a:schemeClr val="lt1"/>
                </a:solidFill>
                <a:latin typeface="Raleway"/>
                <a:ea typeface="Raleway"/>
                <a:cs typeface="Raleway"/>
                <a:sym typeface="Raleway"/>
              </a:rPr>
              <a:t>Co-Advisor</a:t>
            </a:r>
            <a:endParaRPr sz="1600">
              <a:solidFill>
                <a:schemeClr val="lt1"/>
              </a:solidFill>
              <a:latin typeface="Raleway"/>
              <a:ea typeface="Raleway"/>
              <a:cs typeface="Raleway"/>
              <a:sym typeface="Raleway"/>
            </a:endParaRPr>
          </a:p>
          <a:p>
            <a:pPr marL="0" lvl="0" indent="0" algn="l" rtl="0">
              <a:spcBef>
                <a:spcPts val="0"/>
              </a:spcBef>
              <a:spcAft>
                <a:spcPts val="0"/>
              </a:spcAft>
              <a:buNone/>
            </a:pPr>
            <a:endParaRPr sz="1800">
              <a:solidFill>
                <a:schemeClr val="lt1"/>
              </a:solidFill>
              <a:latin typeface="Raleway"/>
              <a:ea typeface="Raleway"/>
              <a:cs typeface="Raleway"/>
              <a:sym typeface="Raleway"/>
            </a:endParaRPr>
          </a:p>
        </p:txBody>
      </p:sp>
      <p:sp>
        <p:nvSpPr>
          <p:cNvPr id="266" name="Google Shape;266;p28"/>
          <p:cNvSpPr txBox="1"/>
          <p:nvPr/>
        </p:nvSpPr>
        <p:spPr>
          <a:xfrm>
            <a:off x="5750525" y="3488675"/>
            <a:ext cx="3135000" cy="68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lt1"/>
                </a:solidFill>
                <a:latin typeface="Raleway"/>
                <a:ea typeface="Raleway"/>
                <a:cs typeface="Raleway"/>
                <a:sym typeface="Raleway"/>
              </a:rPr>
              <a:t>Dr. Sara Belcher</a:t>
            </a:r>
            <a:endParaRPr sz="1600" b="1">
              <a:solidFill>
                <a:schemeClr val="lt1"/>
              </a:solidFill>
              <a:latin typeface="Raleway"/>
              <a:ea typeface="Raleway"/>
              <a:cs typeface="Raleway"/>
              <a:sym typeface="Raleway"/>
            </a:endParaRPr>
          </a:p>
          <a:p>
            <a:pPr marL="0" lvl="0" indent="0" algn="ctr" rtl="0">
              <a:spcBef>
                <a:spcPts val="0"/>
              </a:spcBef>
              <a:spcAft>
                <a:spcPts val="0"/>
              </a:spcAft>
              <a:buNone/>
            </a:pPr>
            <a:r>
              <a:rPr lang="en" sz="1600">
                <a:solidFill>
                  <a:schemeClr val="lt1"/>
                </a:solidFill>
                <a:latin typeface="Raleway"/>
                <a:ea typeface="Raleway"/>
                <a:cs typeface="Raleway"/>
                <a:sym typeface="Raleway"/>
              </a:rPr>
              <a:t>Partner</a:t>
            </a:r>
            <a:endParaRPr sz="1600">
              <a:solidFill>
                <a:schemeClr val="lt1"/>
              </a:solidFill>
              <a:latin typeface="Raleway"/>
              <a:ea typeface="Raleway"/>
              <a:cs typeface="Raleway"/>
              <a:sym typeface="Raleway"/>
            </a:endParaRPr>
          </a:p>
          <a:p>
            <a:pPr marL="0" lvl="0" indent="0" algn="l" rtl="0">
              <a:spcBef>
                <a:spcPts val="0"/>
              </a:spcBef>
              <a:spcAft>
                <a:spcPts val="0"/>
              </a:spcAft>
              <a:buNone/>
            </a:pPr>
            <a:endParaRPr sz="1600">
              <a:solidFill>
                <a:schemeClr val="lt1"/>
              </a:solidFill>
              <a:latin typeface="Raleway"/>
              <a:ea typeface="Raleway"/>
              <a:cs typeface="Raleway"/>
              <a:sym typeface="Raleway"/>
            </a:endParaRPr>
          </a:p>
        </p:txBody>
      </p:sp>
      <p:sp>
        <p:nvSpPr>
          <p:cNvPr id="267" name="Google Shape;267;p28"/>
          <p:cNvSpPr txBox="1"/>
          <p:nvPr/>
        </p:nvSpPr>
        <p:spPr>
          <a:xfrm>
            <a:off x="28800" y="4612675"/>
            <a:ext cx="6348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[12]</a:t>
            </a:r>
            <a:endParaRPr sz="1800">
              <a:solidFill>
                <a:schemeClr val="lt1"/>
              </a:solidFill>
              <a:latin typeface="Oswald"/>
              <a:ea typeface="Oswald"/>
              <a:cs typeface="Oswald"/>
              <a:sym typeface="Oswald"/>
            </a:endParaRPr>
          </a:p>
        </p:txBody>
      </p:sp>
      <p:pic>
        <p:nvPicPr>
          <p:cNvPr id="268" name="Google Shape;268;p28"/>
          <p:cNvPicPr preferRelativeResize="0"/>
          <p:nvPr/>
        </p:nvPicPr>
        <p:blipFill rotWithShape="1">
          <a:blip r:embed="rId6">
            <a:alphaModFix/>
          </a:blip>
          <a:srcRect b="8206"/>
          <a:stretch/>
        </p:blipFill>
        <p:spPr>
          <a:xfrm>
            <a:off x="6449825" y="1631174"/>
            <a:ext cx="1736400" cy="1736400"/>
          </a:xfrm>
          <a:prstGeom prst="roundRect">
            <a:avLst>
              <a:gd name="adj" fmla="val 16667"/>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9"/>
          <p:cNvSpPr txBox="1"/>
          <p:nvPr/>
        </p:nvSpPr>
        <p:spPr>
          <a:xfrm>
            <a:off x="0" y="1107275"/>
            <a:ext cx="9144000" cy="94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rPr>
              <a:t>Image References</a:t>
            </a:r>
            <a:endParaRPr sz="1100" b="1">
              <a:solidFill>
                <a:schemeClr val="dk1"/>
              </a:solidFill>
            </a:endParaRPr>
          </a:p>
        </p:txBody>
      </p:sp>
      <p:sp>
        <p:nvSpPr>
          <p:cNvPr id="274" name="Google Shape;274;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275" name="Google Shape;275;p29"/>
          <p:cNvSpPr txBox="1">
            <a:spLocks noGrp="1"/>
          </p:cNvSpPr>
          <p:nvPr>
            <p:ph type="body" idx="1"/>
          </p:nvPr>
        </p:nvSpPr>
        <p:spPr>
          <a:xfrm>
            <a:off x="1064500" y="1163800"/>
            <a:ext cx="7938000" cy="3825600"/>
          </a:xfrm>
          <a:prstGeom prst="rect">
            <a:avLst/>
          </a:prstGeom>
        </p:spPr>
        <p:txBody>
          <a:bodyPr spcFirstLastPara="1" wrap="square" lIns="91425" tIns="91425" rIns="91425" bIns="91425" anchor="t" anchorCtr="0">
            <a:normAutofit fontScale="55000" lnSpcReduction="20000"/>
          </a:bodyPr>
          <a:lstStyle/>
          <a:p>
            <a:pPr marL="0" lvl="0" indent="0" algn="l" rtl="0">
              <a:lnSpc>
                <a:spcPct val="200000"/>
              </a:lnSpc>
              <a:spcBef>
                <a:spcPts val="0"/>
              </a:spcBef>
              <a:spcAft>
                <a:spcPts val="0"/>
              </a:spcAft>
              <a:buNone/>
            </a:pPr>
            <a:endParaRPr sz="1200" b="1">
              <a:solidFill>
                <a:schemeClr val="dk1"/>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latin typeface="Times New Roman"/>
                <a:ea typeface="Times New Roman"/>
                <a:cs typeface="Times New Roman"/>
                <a:sym typeface="Times New Roman"/>
              </a:rPr>
              <a:t>1: </a:t>
            </a:r>
            <a:r>
              <a:rPr lang="en" sz="1100" i="1">
                <a:solidFill>
                  <a:schemeClr val="dk1"/>
                </a:solidFill>
                <a:latin typeface="Times New Roman"/>
                <a:ea typeface="Times New Roman"/>
                <a:cs typeface="Times New Roman"/>
                <a:sym typeface="Times New Roman"/>
              </a:rPr>
              <a:t>East Harbour Regional Park</a:t>
            </a:r>
            <a:r>
              <a:rPr lang="en" sz="1100">
                <a:solidFill>
                  <a:schemeClr val="dk1"/>
                </a:solidFill>
                <a:latin typeface="Times New Roman"/>
                <a:ea typeface="Times New Roman"/>
                <a:cs typeface="Times New Roman"/>
                <a:sym typeface="Times New Roman"/>
              </a:rPr>
              <a:t>. (2024, July 1). Greater Wellington; Greater Wellington. https://www.gw.govt.nz/parks/east-harbour-regional-park/</a:t>
            </a:r>
            <a:endParaRPr sz="1100">
              <a:solidFill>
                <a:schemeClr val="dk1"/>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latin typeface="Times New Roman"/>
                <a:ea typeface="Times New Roman"/>
                <a:cs typeface="Times New Roman"/>
                <a:sym typeface="Times New Roman"/>
              </a:rPr>
              <a:t>2: Ellis, N. (n.d.). </a:t>
            </a:r>
            <a:r>
              <a:rPr lang="en" sz="1100" i="1">
                <a:solidFill>
                  <a:schemeClr val="dk1"/>
                </a:solidFill>
                <a:latin typeface="Times New Roman"/>
                <a:ea typeface="Times New Roman"/>
                <a:cs typeface="Times New Roman"/>
                <a:sym typeface="Times New Roman"/>
              </a:rPr>
              <a:t>Whakairo rakau (Māori wood carving) | The Encyclopedia of Crafts in WCC-Asia Pacific Region (EC-APR)</a:t>
            </a:r>
            <a:r>
              <a:rPr lang="en" sz="1100">
                <a:solidFill>
                  <a:schemeClr val="dk1"/>
                </a:solidFill>
                <a:latin typeface="Times New Roman"/>
                <a:ea typeface="Times New Roman"/>
                <a:cs typeface="Times New Roman"/>
                <a:sym typeface="Times New Roman"/>
              </a:rPr>
              <a:t>. Retrieved December 4, 2024, from https://encyclocraftsapr.com/whakairo-rakau-maori-wood-carving/</a:t>
            </a:r>
            <a:endParaRPr sz="1100">
              <a:solidFill>
                <a:schemeClr val="dk1"/>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latin typeface="Times New Roman"/>
                <a:ea typeface="Times New Roman"/>
                <a:cs typeface="Times New Roman"/>
                <a:sym typeface="Times New Roman"/>
              </a:rPr>
              <a:t>3: </a:t>
            </a:r>
            <a:r>
              <a:rPr lang="en" sz="1100" i="1">
                <a:solidFill>
                  <a:schemeClr val="dk1"/>
                </a:solidFill>
                <a:latin typeface="Times New Roman"/>
                <a:ea typeface="Times New Roman"/>
                <a:cs typeface="Times New Roman"/>
                <a:sym typeface="Times New Roman"/>
              </a:rPr>
              <a:t>Focus on Baring Head/Ōrua-pouanui - redevelopment of the lighthouse cottages and compound</a:t>
            </a:r>
            <a:r>
              <a:rPr lang="en" sz="1100">
                <a:solidFill>
                  <a:schemeClr val="dk1"/>
                </a:solidFill>
                <a:latin typeface="Times New Roman"/>
                <a:ea typeface="Times New Roman"/>
                <a:cs typeface="Times New Roman"/>
                <a:sym typeface="Times New Roman"/>
              </a:rPr>
              <a:t>. (2020). Greater Wellington. https://www.gw.govt.nz/parks/east-harbour-regional-park/focus-on-baring-headorua-pouanui-redevelopment-of-the-lighthouse-cottages-and-compound/</a:t>
            </a:r>
            <a:endParaRPr sz="1200">
              <a:solidFill>
                <a:schemeClr val="dk1"/>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latin typeface="Times New Roman"/>
                <a:ea typeface="Times New Roman"/>
                <a:cs typeface="Times New Roman"/>
                <a:sym typeface="Times New Roman"/>
              </a:rPr>
              <a:t>4: </a:t>
            </a:r>
            <a:r>
              <a:rPr lang="en" sz="1200">
                <a:solidFill>
                  <a:schemeClr val="dk1"/>
                </a:solidFill>
                <a:latin typeface="Times New Roman"/>
                <a:ea typeface="Times New Roman"/>
                <a:cs typeface="Times New Roman"/>
                <a:sym typeface="Times New Roman"/>
              </a:rPr>
              <a:t>Jarvie, S., &amp; Monks, J. (2014). Step on it: can footprints from tracking tunnels be used to identify lizard species? New Zealand Journal of Zoology, 41(3), 210–217. https://doi.org/10.1080/03014223.2014.911753</a:t>
            </a:r>
            <a:endParaRPr sz="1100">
              <a:solidFill>
                <a:schemeClr val="dk1"/>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latin typeface="Times New Roman"/>
                <a:ea typeface="Times New Roman"/>
                <a:cs typeface="Times New Roman"/>
                <a:sym typeface="Times New Roman"/>
              </a:rPr>
              <a:t>5: Kinicki, R. (2024, October 28). </a:t>
            </a:r>
            <a:r>
              <a:rPr lang="en" sz="1100" i="1">
                <a:solidFill>
                  <a:schemeClr val="dk1"/>
                </a:solidFill>
                <a:latin typeface="Times New Roman"/>
                <a:ea typeface="Times New Roman"/>
                <a:cs typeface="Times New Roman"/>
                <a:sym typeface="Times New Roman"/>
              </a:rPr>
              <a:t>Skink photo from 2016</a:t>
            </a:r>
            <a:r>
              <a:rPr lang="en" sz="1100">
                <a:solidFill>
                  <a:schemeClr val="dk1"/>
                </a:solidFill>
                <a:latin typeface="Times New Roman"/>
                <a:ea typeface="Times New Roman"/>
                <a:cs typeface="Times New Roman"/>
                <a:sym typeface="Times New Roman"/>
              </a:rPr>
              <a:t> [Email to Henry Wagg, Leah Uglevich, Jose Perez, Joshua Caputo, Macayle Wells, &amp; Ingrid Shockey].</a:t>
            </a:r>
            <a:endParaRPr sz="1100">
              <a:solidFill>
                <a:schemeClr val="dk1"/>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latin typeface="Times New Roman"/>
                <a:ea typeface="Times New Roman"/>
                <a:cs typeface="Times New Roman"/>
                <a:sym typeface="Times New Roman"/>
              </a:rPr>
              <a:t>6: Kinicki, R. (2024, November 14). </a:t>
            </a:r>
            <a:r>
              <a:rPr lang="en" sz="1100" i="1">
                <a:solidFill>
                  <a:schemeClr val="dk1"/>
                </a:solidFill>
                <a:latin typeface="Times New Roman"/>
                <a:ea typeface="Times New Roman"/>
                <a:cs typeface="Times New Roman"/>
                <a:sym typeface="Times New Roman"/>
              </a:rPr>
              <a:t>A couple of Rotorua photos circa 2016</a:t>
            </a:r>
            <a:r>
              <a:rPr lang="en" sz="1100">
                <a:solidFill>
                  <a:schemeClr val="dk1"/>
                </a:solidFill>
                <a:latin typeface="Times New Roman"/>
                <a:ea typeface="Times New Roman"/>
                <a:cs typeface="Times New Roman"/>
                <a:sym typeface="Times New Roman"/>
              </a:rPr>
              <a:t> [Email to Henry Wagg, Leah Uglevich, Jose Perez, Joshua Caputo, Macayle Wells, &amp; Ingrid Shockey].</a:t>
            </a:r>
            <a:endParaRPr sz="1100">
              <a:solidFill>
                <a:schemeClr val="dk1"/>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latin typeface="Times New Roman"/>
                <a:ea typeface="Times New Roman"/>
                <a:cs typeface="Times New Roman"/>
                <a:sym typeface="Times New Roman"/>
              </a:rPr>
              <a:t>7: </a:t>
            </a:r>
            <a:r>
              <a:rPr lang="en" sz="1100" i="1">
                <a:solidFill>
                  <a:schemeClr val="dk1"/>
                </a:solidFill>
                <a:latin typeface="Times New Roman"/>
                <a:ea typeface="Times New Roman"/>
                <a:cs typeface="Times New Roman"/>
                <a:sym typeface="Times New Roman"/>
              </a:rPr>
              <a:t>Making a tracking tunnel</a:t>
            </a:r>
            <a:r>
              <a:rPr lang="en" sz="1100">
                <a:solidFill>
                  <a:schemeClr val="dk1"/>
                </a:solidFill>
                <a:latin typeface="Times New Roman"/>
                <a:ea typeface="Times New Roman"/>
                <a:cs typeface="Times New Roman"/>
                <a:sym typeface="Times New Roman"/>
              </a:rPr>
              <a:t>. (2019, May 5). Science Learning Hub. https://www.sciencelearn.org.nz/resources/1171-making-a-tracking-tunnel</a:t>
            </a:r>
            <a:endParaRPr sz="1100">
              <a:solidFill>
                <a:schemeClr val="dk1"/>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latin typeface="Times New Roman"/>
                <a:ea typeface="Times New Roman"/>
                <a:cs typeface="Times New Roman"/>
                <a:sym typeface="Times New Roman"/>
              </a:rPr>
              <a:t>8: Maori Party, &amp; 2021. (2021). </a:t>
            </a:r>
            <a:r>
              <a:rPr lang="en" sz="1100" i="1">
                <a:solidFill>
                  <a:schemeClr val="dk1"/>
                </a:solidFill>
                <a:latin typeface="Times New Roman"/>
                <a:ea typeface="Times New Roman"/>
                <a:cs typeface="Times New Roman"/>
                <a:sym typeface="Times New Roman"/>
              </a:rPr>
              <a:t>Toi Māori</a:t>
            </a:r>
            <a:r>
              <a:rPr lang="en" sz="1100">
                <a:solidFill>
                  <a:schemeClr val="dk1"/>
                </a:solidFill>
                <a:latin typeface="Times New Roman"/>
                <a:ea typeface="Times New Roman"/>
                <a:cs typeface="Times New Roman"/>
                <a:sym typeface="Times New Roman"/>
              </a:rPr>
              <a:t>. Te Pāti Māori. https://www.maoriparty.org.nz/toi_maori</a:t>
            </a:r>
            <a:endParaRPr sz="1100">
              <a:solidFill>
                <a:schemeClr val="dk1"/>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latin typeface="Times New Roman"/>
                <a:ea typeface="Times New Roman"/>
                <a:cs typeface="Times New Roman"/>
                <a:sym typeface="Times New Roman"/>
              </a:rPr>
              <a:t>9: Milligan, M. (2021, February 18). </a:t>
            </a:r>
            <a:r>
              <a:rPr lang="en" sz="1100" i="1">
                <a:solidFill>
                  <a:schemeClr val="dk1"/>
                </a:solidFill>
                <a:latin typeface="Times New Roman"/>
                <a:ea typeface="Times New Roman"/>
                <a:cs typeface="Times New Roman"/>
                <a:sym typeface="Times New Roman"/>
              </a:rPr>
              <a:t>The Sunken Secrets of Dunwich: England&amp;39s Lost Medieval Town</a:t>
            </a:r>
            <a:r>
              <a:rPr lang="en" sz="1100">
                <a:solidFill>
                  <a:schemeClr val="dk1"/>
                </a:solidFill>
                <a:latin typeface="Times New Roman"/>
                <a:ea typeface="Times New Roman"/>
                <a:cs typeface="Times New Roman"/>
                <a:sym typeface="Times New Roman"/>
              </a:rPr>
              <a:t>. HeritageDaily - Archaeology News. https://www.heritagedaily.com/2021/02/ancient-kauri-trees-points-to-a-turning-point-in-earths-history-42000-years-ago/137226</a:t>
            </a:r>
            <a:endParaRPr sz="1100">
              <a:solidFill>
                <a:schemeClr val="dk1"/>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latin typeface="Times New Roman"/>
                <a:ea typeface="Times New Roman"/>
                <a:cs typeface="Times New Roman"/>
                <a:sym typeface="Times New Roman"/>
              </a:rPr>
              <a:t>10: Rey. (2023, November 4). A Magical 3-Day Rotorua Itinerary. </a:t>
            </a:r>
            <a:r>
              <a:rPr lang="en" sz="1100" i="1">
                <a:solidFill>
                  <a:schemeClr val="dk1"/>
                </a:solidFill>
                <a:latin typeface="Times New Roman"/>
                <a:ea typeface="Times New Roman"/>
                <a:cs typeface="Times New Roman"/>
                <a:sym typeface="Times New Roman"/>
              </a:rPr>
              <a:t>Getaway Compass</a:t>
            </a:r>
            <a:r>
              <a:rPr lang="en" sz="1100">
                <a:solidFill>
                  <a:schemeClr val="dk1"/>
                </a:solidFill>
                <a:latin typeface="Times New Roman"/>
                <a:ea typeface="Times New Roman"/>
                <a:cs typeface="Times New Roman"/>
                <a:sym typeface="Times New Roman"/>
              </a:rPr>
              <a:t>. </a:t>
            </a:r>
            <a:r>
              <a:rPr lang="en" sz="1100" u="sng">
                <a:solidFill>
                  <a:schemeClr val="hlink"/>
                </a:solidFill>
                <a:latin typeface="Times New Roman"/>
                <a:ea typeface="Times New Roman"/>
                <a:cs typeface="Times New Roman"/>
                <a:sym typeface="Times New Roman"/>
                <a:hlinkClick r:id="rId3"/>
              </a:rPr>
              <a:t>https://www.getawaycompass.com/the-ultimate-3-day-rotorua-itinerary/</a:t>
            </a:r>
            <a:endParaRPr sz="1100">
              <a:solidFill>
                <a:schemeClr val="dk1"/>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latin typeface="Times New Roman"/>
                <a:ea typeface="Times New Roman"/>
                <a:cs typeface="Times New Roman"/>
                <a:sym typeface="Times New Roman"/>
              </a:rPr>
              <a:t>11: Saluzzi, M., Uttecht, D., &amp; Avadhuta, R. (2024). Exploring Value Systems: Māori Perspectives in Scholarly Literature on Mice-Invertebrate Interactions in Aotearoa New Zealand. : Worcester Polytechnic Institute.</a:t>
            </a:r>
            <a:endParaRPr sz="1100">
              <a:solidFill>
                <a:schemeClr val="dk1"/>
              </a:solidFill>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highlight>
                  <a:srgbClr val="FFFFFF"/>
                </a:highlight>
                <a:latin typeface="Times New Roman"/>
                <a:ea typeface="Times New Roman"/>
                <a:cs typeface="Times New Roman"/>
                <a:sym typeface="Times New Roman"/>
              </a:rPr>
              <a:t>12: Wagg, E. (2023). </a:t>
            </a:r>
            <a:r>
              <a:rPr lang="en" sz="1100" i="1">
                <a:solidFill>
                  <a:schemeClr val="dk1"/>
                </a:solidFill>
                <a:highlight>
                  <a:srgbClr val="FFFFFF"/>
                </a:highlight>
                <a:latin typeface="Times New Roman"/>
                <a:ea typeface="Times New Roman"/>
                <a:cs typeface="Times New Roman"/>
                <a:sym typeface="Times New Roman"/>
              </a:rPr>
              <a:t>Arthur’s Pass</a:t>
            </a:r>
            <a:r>
              <a:rPr lang="en" sz="1100">
                <a:solidFill>
                  <a:schemeClr val="dk1"/>
                </a:solidFill>
                <a:highlight>
                  <a:srgbClr val="FFFFFF"/>
                </a:highlight>
                <a:latin typeface="Times New Roman"/>
                <a:ea typeface="Times New Roman"/>
                <a:cs typeface="Times New Roman"/>
                <a:sym typeface="Times New Roman"/>
              </a:rPr>
              <a:t> [Photograph]</a:t>
            </a:r>
            <a:endParaRPr sz="1100">
              <a:solidFill>
                <a:schemeClr val="dk1"/>
              </a:solidFill>
              <a:highlight>
                <a:srgbClr val="FFFFFF"/>
              </a:highlight>
              <a:latin typeface="Times New Roman"/>
              <a:ea typeface="Times New Roman"/>
              <a:cs typeface="Times New Roman"/>
              <a:sym typeface="Times New Roman"/>
            </a:endParaRPr>
          </a:p>
          <a:p>
            <a:pPr marL="0" lvl="0" indent="-457200" algn="l" rtl="0">
              <a:lnSpc>
                <a:spcPct val="200000"/>
              </a:lnSpc>
              <a:spcBef>
                <a:spcPts val="0"/>
              </a:spcBef>
              <a:spcAft>
                <a:spcPts val="0"/>
              </a:spcAft>
              <a:buClr>
                <a:schemeClr val="dk1"/>
              </a:buClr>
              <a:buSzPct val="100000"/>
              <a:buFont typeface="Arial"/>
              <a:buNone/>
            </a:pPr>
            <a:r>
              <a:rPr lang="en" sz="1100">
                <a:solidFill>
                  <a:schemeClr val="dk1"/>
                </a:solidFill>
                <a:highlight>
                  <a:srgbClr val="FFFFFF"/>
                </a:highlight>
                <a:latin typeface="Times New Roman"/>
                <a:ea typeface="Times New Roman"/>
                <a:cs typeface="Times New Roman"/>
                <a:sym typeface="Times New Roman"/>
              </a:rPr>
              <a:t>13: Wagg, E. (2023). </a:t>
            </a:r>
            <a:r>
              <a:rPr lang="en" sz="1100" i="1">
                <a:solidFill>
                  <a:schemeClr val="dk1"/>
                </a:solidFill>
                <a:highlight>
                  <a:srgbClr val="FFFFFF"/>
                </a:highlight>
                <a:latin typeface="Times New Roman"/>
                <a:ea typeface="Times New Roman"/>
                <a:cs typeface="Times New Roman"/>
                <a:sym typeface="Times New Roman"/>
              </a:rPr>
              <a:t>Lake Tekapo </a:t>
            </a:r>
            <a:r>
              <a:rPr lang="en" sz="1100">
                <a:solidFill>
                  <a:schemeClr val="dk1"/>
                </a:solidFill>
                <a:highlight>
                  <a:srgbClr val="FFFFFF"/>
                </a:highlight>
                <a:latin typeface="Times New Roman"/>
                <a:ea typeface="Times New Roman"/>
                <a:cs typeface="Times New Roman"/>
                <a:sym typeface="Times New Roman"/>
              </a:rPr>
              <a:t>[Photograph]</a:t>
            </a:r>
            <a:endParaRPr sz="1100">
              <a:solidFill>
                <a:schemeClr val="dk1"/>
              </a:solidFill>
              <a:highlight>
                <a:srgbClr val="FFFFFF"/>
              </a:highlight>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highlight>
                  <a:srgbClr val="FFFFFF"/>
                </a:highlight>
                <a:latin typeface="Times New Roman"/>
                <a:ea typeface="Times New Roman"/>
                <a:cs typeface="Times New Roman"/>
                <a:sym typeface="Times New Roman"/>
              </a:rPr>
              <a:t>14: Wagg, E. (2023). </a:t>
            </a:r>
            <a:r>
              <a:rPr lang="en" sz="1100" i="1">
                <a:solidFill>
                  <a:schemeClr val="dk1"/>
                </a:solidFill>
                <a:highlight>
                  <a:srgbClr val="FFFFFF"/>
                </a:highlight>
                <a:latin typeface="Times New Roman"/>
                <a:ea typeface="Times New Roman"/>
                <a:cs typeface="Times New Roman"/>
                <a:sym typeface="Times New Roman"/>
              </a:rPr>
              <a:t>Milford Sound</a:t>
            </a:r>
            <a:r>
              <a:rPr lang="en" sz="1100">
                <a:solidFill>
                  <a:schemeClr val="dk1"/>
                </a:solidFill>
                <a:highlight>
                  <a:srgbClr val="FFFFFF"/>
                </a:highlight>
                <a:latin typeface="Times New Roman"/>
                <a:ea typeface="Times New Roman"/>
                <a:cs typeface="Times New Roman"/>
                <a:sym typeface="Times New Roman"/>
              </a:rPr>
              <a:t> [Photograph]</a:t>
            </a:r>
            <a:endParaRPr sz="1100">
              <a:solidFill>
                <a:schemeClr val="dk1"/>
              </a:solidFill>
              <a:highlight>
                <a:srgbClr val="FFFFFF"/>
              </a:highlight>
              <a:latin typeface="Times New Roman"/>
              <a:ea typeface="Times New Roman"/>
              <a:cs typeface="Times New Roman"/>
              <a:sym typeface="Times New Roman"/>
            </a:endParaRPr>
          </a:p>
          <a:p>
            <a:pPr marL="0" lvl="0" indent="-457200" algn="l" rtl="0">
              <a:lnSpc>
                <a:spcPct val="200000"/>
              </a:lnSpc>
              <a:spcBef>
                <a:spcPts val="0"/>
              </a:spcBef>
              <a:spcAft>
                <a:spcPts val="0"/>
              </a:spcAft>
              <a:buClr>
                <a:schemeClr val="dk1"/>
              </a:buClr>
              <a:buSzPct val="100000"/>
              <a:buFont typeface="Arial"/>
              <a:buNone/>
            </a:pPr>
            <a:r>
              <a:rPr lang="en" sz="1100">
                <a:solidFill>
                  <a:schemeClr val="dk1"/>
                </a:solidFill>
                <a:highlight>
                  <a:srgbClr val="FFFFFF"/>
                </a:highlight>
                <a:latin typeface="Times New Roman"/>
                <a:ea typeface="Times New Roman"/>
                <a:cs typeface="Times New Roman"/>
                <a:sym typeface="Times New Roman"/>
              </a:rPr>
              <a:t>15: Wagg, E. (2023). </a:t>
            </a:r>
            <a:r>
              <a:rPr lang="en" sz="1100" i="1">
                <a:solidFill>
                  <a:schemeClr val="dk1"/>
                </a:solidFill>
                <a:highlight>
                  <a:srgbClr val="FFFFFF"/>
                </a:highlight>
                <a:latin typeface="Times New Roman"/>
                <a:ea typeface="Times New Roman"/>
                <a:cs typeface="Times New Roman"/>
                <a:sym typeface="Times New Roman"/>
              </a:rPr>
              <a:t>Mountains! </a:t>
            </a:r>
            <a:r>
              <a:rPr lang="en" sz="1100">
                <a:solidFill>
                  <a:schemeClr val="dk1"/>
                </a:solidFill>
                <a:highlight>
                  <a:srgbClr val="FFFFFF"/>
                </a:highlight>
                <a:latin typeface="Times New Roman"/>
                <a:ea typeface="Times New Roman"/>
                <a:cs typeface="Times New Roman"/>
                <a:sym typeface="Times New Roman"/>
              </a:rPr>
              <a:t>[Photograph]</a:t>
            </a:r>
            <a:endParaRPr sz="1100">
              <a:solidFill>
                <a:schemeClr val="dk1"/>
              </a:solidFill>
              <a:highlight>
                <a:srgbClr val="FFFFFF"/>
              </a:highlight>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highlight>
                  <a:srgbClr val="FFFFFF"/>
                </a:highlight>
                <a:latin typeface="Times New Roman"/>
                <a:ea typeface="Times New Roman"/>
                <a:cs typeface="Times New Roman"/>
                <a:sym typeface="Times New Roman"/>
              </a:rPr>
              <a:t>16: Wagg, E. (2023). </a:t>
            </a:r>
            <a:r>
              <a:rPr lang="en" sz="1100" i="1">
                <a:solidFill>
                  <a:schemeClr val="dk1"/>
                </a:solidFill>
                <a:highlight>
                  <a:srgbClr val="FFFFFF"/>
                </a:highlight>
                <a:latin typeface="Times New Roman"/>
                <a:ea typeface="Times New Roman"/>
                <a:cs typeface="Times New Roman"/>
                <a:sym typeface="Times New Roman"/>
              </a:rPr>
              <a:t>New Zealand West Coast</a:t>
            </a:r>
            <a:r>
              <a:rPr lang="en" sz="1100">
                <a:solidFill>
                  <a:schemeClr val="dk1"/>
                </a:solidFill>
                <a:highlight>
                  <a:srgbClr val="FFFFFF"/>
                </a:highlight>
                <a:latin typeface="Times New Roman"/>
                <a:ea typeface="Times New Roman"/>
                <a:cs typeface="Times New Roman"/>
                <a:sym typeface="Times New Roman"/>
              </a:rPr>
              <a:t> [Photograph]</a:t>
            </a:r>
            <a:endParaRPr sz="1100">
              <a:solidFill>
                <a:schemeClr val="dk1"/>
              </a:solidFill>
              <a:highlight>
                <a:srgbClr val="FFFFFF"/>
              </a:highlight>
              <a:latin typeface="Times New Roman"/>
              <a:ea typeface="Times New Roman"/>
              <a:cs typeface="Times New Roman"/>
              <a:sym typeface="Times New Roman"/>
            </a:endParaRPr>
          </a:p>
          <a:p>
            <a:pPr marL="0" lvl="0" indent="-457200" algn="l" rtl="0">
              <a:lnSpc>
                <a:spcPct val="200000"/>
              </a:lnSpc>
              <a:spcBef>
                <a:spcPts val="0"/>
              </a:spcBef>
              <a:spcAft>
                <a:spcPts val="0"/>
              </a:spcAft>
              <a:buNone/>
            </a:pPr>
            <a:r>
              <a:rPr lang="en" sz="1100">
                <a:solidFill>
                  <a:schemeClr val="dk1"/>
                </a:solidFill>
                <a:highlight>
                  <a:srgbClr val="FFFFFF"/>
                </a:highlight>
                <a:latin typeface="Times New Roman"/>
                <a:ea typeface="Times New Roman"/>
                <a:cs typeface="Times New Roman"/>
                <a:sym typeface="Times New Roman"/>
              </a:rPr>
              <a:t>17. </a:t>
            </a:r>
            <a:r>
              <a:rPr lang="en" sz="1100">
                <a:solidFill>
                  <a:schemeClr val="dk1"/>
                </a:solidFill>
              </a:rPr>
              <a:t>Farm field barley soil cross section. (2018, February 14). </a:t>
            </a:r>
            <a:r>
              <a:rPr lang="en" sz="1100" i="1">
                <a:solidFill>
                  <a:schemeClr val="dk1"/>
                </a:solidFill>
              </a:rPr>
              <a:t>Regeneration International</a:t>
            </a:r>
            <a:r>
              <a:rPr lang="en" sz="1100">
                <a:solidFill>
                  <a:schemeClr val="dk1"/>
                </a:solidFill>
              </a:rPr>
              <a:t>.</a:t>
            </a:r>
            <a:r>
              <a:rPr lang="en" sz="1100">
                <a:solidFill>
                  <a:schemeClr val="dk1"/>
                </a:solidFill>
                <a:uFill>
                  <a:noFill/>
                </a:uFill>
                <a:hlinkClick r:id="rId4">
                  <a:extLst>
                    <a:ext uri="{A12FA001-AC4F-418D-AE19-62706E023703}">
                      <ahyp:hlinkClr xmlns:ahyp="http://schemas.microsoft.com/office/drawing/2018/hyperlinkcolor" val="tx"/>
                    </a:ext>
                  </a:extLst>
                </a:hlinkClick>
              </a:rPr>
              <a:t> </a:t>
            </a:r>
            <a:r>
              <a:rPr lang="en" sz="1100" u="sng">
                <a:solidFill>
                  <a:schemeClr val="hlink"/>
                </a:solidFill>
                <a:hlinkClick r:id="rId4"/>
              </a:rPr>
              <a:t>https://regenerationinternational.org/2018/02/14/no-till-farmers-push-healthy-soils-ignites-movement-plains/farm-field-barley-soil-cross-section/</a:t>
            </a:r>
            <a:endParaRPr sz="1100" u="sng">
              <a:solidFill>
                <a:schemeClr val="hlink"/>
              </a:solidFill>
            </a:endParaRPr>
          </a:p>
          <a:p>
            <a:pPr marL="0" lvl="0" indent="-457200" algn="l" rtl="0">
              <a:lnSpc>
                <a:spcPct val="200000"/>
              </a:lnSpc>
              <a:spcBef>
                <a:spcPts val="0"/>
              </a:spcBef>
              <a:spcAft>
                <a:spcPts val="0"/>
              </a:spcAft>
              <a:buNone/>
            </a:pPr>
            <a:r>
              <a:rPr lang="en" sz="1100">
                <a:solidFill>
                  <a:schemeClr val="dk1"/>
                </a:solidFill>
              </a:rPr>
              <a:t>18. beaufortsc. (2020, October 14). Spartina Marsh Grass, The Circle of Life. </a:t>
            </a:r>
            <a:r>
              <a:rPr lang="en" sz="1100" i="1">
                <a:solidFill>
                  <a:schemeClr val="dk1"/>
                </a:solidFill>
              </a:rPr>
              <a:t>Eat, Stay, Play: Beaufort’s Best for Locals &amp; Visitors</a:t>
            </a:r>
            <a:r>
              <a:rPr lang="en" sz="1100">
                <a:solidFill>
                  <a:schemeClr val="dk1"/>
                </a:solidFill>
              </a:rPr>
              <a:t>.</a:t>
            </a:r>
            <a:r>
              <a:rPr lang="en" sz="1100">
                <a:solidFill>
                  <a:schemeClr val="dk1"/>
                </a:solidFill>
                <a:uFill>
                  <a:noFill/>
                </a:uFill>
                <a:hlinkClick r:id="rId5">
                  <a:extLst>
                    <a:ext uri="{A12FA001-AC4F-418D-AE19-62706E023703}">
                      <ahyp:hlinkClr xmlns:ahyp="http://schemas.microsoft.com/office/drawing/2018/hyperlinkcolor" val="tx"/>
                    </a:ext>
                  </a:extLst>
                </a:hlinkClick>
              </a:rPr>
              <a:t> </a:t>
            </a:r>
            <a:r>
              <a:rPr lang="en" sz="1100" u="sng">
                <a:solidFill>
                  <a:schemeClr val="hlink"/>
                </a:solidFill>
                <a:hlinkClick r:id="rId5"/>
              </a:rPr>
              <a:t>https://www.eatstayplaybeaufort.com/spartina-marsh-grass/</a:t>
            </a:r>
            <a:endParaRPr sz="1100">
              <a:solidFill>
                <a:schemeClr val="dk1"/>
              </a:solidFill>
            </a:endParaRPr>
          </a:p>
          <a:p>
            <a:pPr marL="0" lvl="0" indent="-457200" algn="l" rtl="0">
              <a:lnSpc>
                <a:spcPct val="200000"/>
              </a:lnSpc>
              <a:spcBef>
                <a:spcPts val="0"/>
              </a:spcBef>
              <a:spcAft>
                <a:spcPts val="0"/>
              </a:spcAft>
              <a:buNone/>
            </a:pPr>
            <a:r>
              <a:rPr lang="en" sz="1100">
                <a:solidFill>
                  <a:schemeClr val="dk1"/>
                </a:solidFill>
              </a:rPr>
              <a:t>19. </a:t>
            </a:r>
            <a:r>
              <a:rPr lang="en" sz="1100" i="1">
                <a:solidFill>
                  <a:schemeClr val="dk1"/>
                </a:solidFill>
              </a:rPr>
              <a:t>Wellington | New Zealand, Map, Population, &amp; Facts | Britannica</a:t>
            </a:r>
            <a:r>
              <a:rPr lang="en" sz="1100">
                <a:solidFill>
                  <a:schemeClr val="dk1"/>
                </a:solidFill>
              </a:rPr>
              <a:t>. (n.d.). Retrieved December 9, 2024, from</a:t>
            </a:r>
            <a:r>
              <a:rPr lang="en" sz="1100">
                <a:solidFill>
                  <a:schemeClr val="dk1"/>
                </a:solidFill>
                <a:uFill>
                  <a:noFill/>
                </a:uFill>
                <a:hlinkClick r:id="rId6">
                  <a:extLst>
                    <a:ext uri="{A12FA001-AC4F-418D-AE19-62706E023703}">
                      <ahyp:hlinkClr xmlns:ahyp="http://schemas.microsoft.com/office/drawing/2018/hyperlinkcolor" val="tx"/>
                    </a:ext>
                  </a:extLst>
                </a:hlinkClick>
              </a:rPr>
              <a:t> </a:t>
            </a:r>
            <a:r>
              <a:rPr lang="en" sz="1100" u="sng">
                <a:solidFill>
                  <a:schemeClr val="hlink"/>
                </a:solidFill>
                <a:hlinkClick r:id="rId6"/>
              </a:rPr>
              <a:t>https://www.britannica.com/place/Wellington-New-Zealand</a:t>
            </a:r>
            <a:endParaRPr sz="1100">
              <a:solidFill>
                <a:schemeClr val="dk1"/>
              </a:solidFill>
              <a:highlight>
                <a:srgbClr val="FFFFFF"/>
              </a:highlight>
              <a:latin typeface="Times New Roman"/>
              <a:ea typeface="Times New Roman"/>
              <a:cs typeface="Times New Roman"/>
              <a:sym typeface="Times New Roman"/>
            </a:endParaRPr>
          </a:p>
        </p:txBody>
      </p:sp>
      <p:sp>
        <p:nvSpPr>
          <p:cNvPr id="276" name="Google Shape;276;p29"/>
          <p:cNvSpPr txBox="1"/>
          <p:nvPr/>
        </p:nvSpPr>
        <p:spPr>
          <a:xfrm>
            <a:off x="8636725" y="4612675"/>
            <a:ext cx="5073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dk1"/>
                </a:solidFill>
                <a:latin typeface="Oswald"/>
                <a:ea typeface="Oswald"/>
                <a:cs typeface="Oswald"/>
                <a:sym typeface="Oswald"/>
              </a:rPr>
              <a:t>16</a:t>
            </a:r>
            <a:endParaRPr sz="2200">
              <a:solidFill>
                <a:schemeClr val="dk1"/>
              </a:solidFill>
              <a:latin typeface="Oswald"/>
              <a:ea typeface="Oswald"/>
              <a:cs typeface="Oswald"/>
              <a:sym typeface="Oswa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References</a:t>
            </a:r>
            <a:endParaRPr/>
          </a:p>
        </p:txBody>
      </p:sp>
      <p:sp>
        <p:nvSpPr>
          <p:cNvPr id="282" name="Google Shape;282;p30"/>
          <p:cNvSpPr txBox="1">
            <a:spLocks noGrp="1"/>
          </p:cNvSpPr>
          <p:nvPr>
            <p:ph type="body" idx="1"/>
          </p:nvPr>
        </p:nvSpPr>
        <p:spPr>
          <a:xfrm>
            <a:off x="0" y="1152475"/>
            <a:ext cx="4572000" cy="3528600"/>
          </a:xfrm>
          <a:prstGeom prst="rect">
            <a:avLst/>
          </a:prstGeom>
        </p:spPr>
        <p:txBody>
          <a:bodyPr spcFirstLastPara="1" wrap="square" lIns="91425" tIns="91425" rIns="91425" bIns="91425" anchor="t" anchorCtr="0">
            <a:normAutofit fontScale="47500" lnSpcReduction="20000"/>
          </a:bodyPr>
          <a:lstStyle/>
          <a:p>
            <a:pPr marL="548640" lvl="0" indent="-274320" algn="l" rtl="0">
              <a:spcBef>
                <a:spcPts val="0"/>
              </a:spcBef>
              <a:spcAft>
                <a:spcPts val="0"/>
              </a:spcAft>
              <a:buClr>
                <a:schemeClr val="dk1"/>
              </a:buClr>
              <a:buSzPct val="91666"/>
              <a:buFont typeface="Arial"/>
              <a:buNone/>
            </a:pPr>
            <a:r>
              <a:rPr lang="en" sz="1200">
                <a:solidFill>
                  <a:schemeClr val="dk1"/>
                </a:solidFill>
                <a:latin typeface="Times New Roman"/>
                <a:ea typeface="Times New Roman"/>
                <a:cs typeface="Times New Roman"/>
                <a:sym typeface="Times New Roman"/>
              </a:rPr>
              <a:t>Andersen, J. (2010). </a:t>
            </a:r>
            <a:r>
              <a:rPr lang="en" sz="1200" i="1">
                <a:solidFill>
                  <a:schemeClr val="dk1"/>
                </a:solidFill>
                <a:latin typeface="Times New Roman"/>
                <a:ea typeface="Times New Roman"/>
                <a:cs typeface="Times New Roman"/>
                <a:sym typeface="Times New Roman"/>
              </a:rPr>
              <a:t>Māori Life in Ao-Tea</a:t>
            </a:r>
            <a:r>
              <a:rPr lang="en" sz="1200">
                <a:solidFill>
                  <a:schemeClr val="dk1"/>
                </a:solidFill>
                <a:latin typeface="Times New Roman"/>
                <a:ea typeface="Times New Roman"/>
                <a:cs typeface="Times New Roman"/>
                <a:sym typeface="Times New Roman"/>
              </a:rPr>
              <a:t> (1st ed.). Ams Pr Inc.</a:t>
            </a:r>
            <a:r>
              <a:rPr lang="en" sz="1200">
                <a:solidFill>
                  <a:schemeClr val="dk1"/>
                </a:solidFill>
                <a:uFill>
                  <a:noFill/>
                </a:u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 </a:t>
            </a:r>
            <a:r>
              <a:rPr lang="en" sz="1200" u="sng">
                <a:solidFill>
                  <a:srgbClr val="1155CC"/>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https://www.abebooks.com/9780404144005/Māori -Life-Ao-Tea-Andersen-Johannes-0404144004/plp</a:t>
            </a: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r>
              <a:rPr lang="en" sz="1200">
                <a:solidFill>
                  <a:schemeClr val="dk1"/>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Baring Head Atmospheric Research Station, NIWA. (2022). </a:t>
            </a:r>
            <a:r>
              <a:rPr lang="en" sz="1200" u="sng">
                <a:solidFill>
                  <a:srgbClr val="1155CC"/>
                </a:solidFill>
                <a:latin typeface="Times New Roman"/>
                <a:ea typeface="Times New Roman"/>
                <a:cs typeface="Times New Roman"/>
                <a:sym typeface="Times New Roman"/>
                <a:hlinkClick r:id="rId5">
                  <a:extLst>
                    <a:ext uri="{A12FA001-AC4F-418D-AE19-62706E023703}">
                      <ahyp:hlinkClr xmlns:ahyp="http://schemas.microsoft.com/office/drawing/2018/hyperlinkcolor" val="tx"/>
                    </a:ext>
                  </a:extLst>
                </a:hlinkClick>
              </a:rPr>
              <a:t>https://niwa.co.nz/atmosphere/baring-head-atmospheric-research-station</a:t>
            </a:r>
            <a:endParaRPr sz="1200" u="sng">
              <a:solidFill>
                <a:srgbClr val="1155CC"/>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r>
              <a:rPr lang="en" sz="1200">
                <a:solidFill>
                  <a:schemeClr val="dk1"/>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Baring Head/Ōrua-pouanui Historic Area. (2023). Heritage New Zealand Pouhere Taonga. </a:t>
            </a:r>
            <a:r>
              <a:rPr lang="en" sz="1200" u="sng">
                <a:solidFill>
                  <a:srgbClr val="1155CC"/>
                </a:solidFill>
                <a:latin typeface="Times New Roman"/>
                <a:ea typeface="Times New Roman"/>
                <a:cs typeface="Times New Roman"/>
                <a:sym typeface="Times New Roman"/>
                <a:hlinkClick r:id="rId6">
                  <a:extLst>
                    <a:ext uri="{A12FA001-AC4F-418D-AE19-62706E023703}">
                      <ahyp:hlinkClr xmlns:ahyp="http://schemas.microsoft.com/office/drawing/2018/hyperlinkcolor" val="tx"/>
                    </a:ext>
                  </a:extLst>
                </a:hlinkClick>
              </a:rPr>
              <a:t>https://www.heritage.org.nz/list-details/9621/Baring-Head-%C5%8Crua-pouanui-Historic-Area</a:t>
            </a:r>
            <a:endParaRPr sz="1200" u="sng">
              <a:solidFill>
                <a:srgbClr val="1155CC"/>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r>
              <a:rPr lang="en" sz="1200">
                <a:solidFill>
                  <a:schemeClr val="dk1"/>
                </a:solidFill>
                <a:latin typeface="Times New Roman"/>
                <a:ea typeface="Times New Roman"/>
                <a:cs typeface="Times New Roman"/>
                <a:sym typeface="Times New Roman"/>
              </a:rPr>
              <a:t>Bradshaw, R. E., Bellgard, S. E., Black, A., Burns, B. R., Gerth, M. L., McDougal, R. L., Scott, P. M., Waipara, N. W., Weir, B. S., Williams, N. M., Winkworth, R. C., Ashcroft, T., Bradley, E. L., Dijkwel, P. P., Guo, Y., Lacey, R. F., Mesarich, C. H., Panda, P., &amp; Horner, I. J. (2020). Phytophthora agathidicida: Research progress, cultural perspectives and knowledge gaps in the control and management of kauri dieback in New Zealand. </a:t>
            </a:r>
            <a:r>
              <a:rPr lang="en" sz="1200" i="1">
                <a:solidFill>
                  <a:schemeClr val="dk1"/>
                </a:solidFill>
                <a:latin typeface="Times New Roman"/>
                <a:ea typeface="Times New Roman"/>
                <a:cs typeface="Times New Roman"/>
                <a:sym typeface="Times New Roman"/>
              </a:rPr>
              <a:t>Plant Pathology</a:t>
            </a:r>
            <a:r>
              <a:rPr lang="en" sz="1200">
                <a:solidFill>
                  <a:schemeClr val="dk1"/>
                </a:solidFill>
                <a:latin typeface="Times New Roman"/>
                <a:ea typeface="Times New Roman"/>
                <a:cs typeface="Times New Roman"/>
                <a:sym typeface="Times New Roman"/>
              </a:rPr>
              <a:t>, </a:t>
            </a:r>
            <a:r>
              <a:rPr lang="en" sz="1200" i="1">
                <a:solidFill>
                  <a:schemeClr val="dk1"/>
                </a:solidFill>
                <a:latin typeface="Times New Roman"/>
                <a:ea typeface="Times New Roman"/>
                <a:cs typeface="Times New Roman"/>
                <a:sym typeface="Times New Roman"/>
              </a:rPr>
              <a:t>69</a:t>
            </a:r>
            <a:r>
              <a:rPr lang="en" sz="1200">
                <a:solidFill>
                  <a:schemeClr val="dk1"/>
                </a:solidFill>
                <a:latin typeface="Times New Roman"/>
                <a:ea typeface="Times New Roman"/>
                <a:cs typeface="Times New Roman"/>
                <a:sym typeface="Times New Roman"/>
              </a:rPr>
              <a:t>(1), 3–16.</a:t>
            </a:r>
            <a:r>
              <a:rPr lang="en" sz="1200">
                <a:solidFill>
                  <a:schemeClr val="dk1"/>
                </a:solidFill>
                <a:uFill>
                  <a:noFill/>
                </a:u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 </a:t>
            </a:r>
            <a:r>
              <a:rPr lang="en" sz="1200" u="sng">
                <a:solidFill>
                  <a:srgbClr val="1155CC"/>
                </a:solidFill>
                <a:latin typeface="Times New Roman"/>
                <a:ea typeface="Times New Roman"/>
                <a:cs typeface="Times New Roman"/>
                <a:sym typeface="Times New Roman"/>
                <a:hlinkClick r:id="rId7">
                  <a:extLst>
                    <a:ext uri="{A12FA001-AC4F-418D-AE19-62706E023703}">
                      <ahyp:hlinkClr xmlns:ahyp="http://schemas.microsoft.com/office/drawing/2018/hyperlinkcolor" val="tx"/>
                    </a:ext>
                  </a:extLst>
                </a:hlinkClick>
              </a:rPr>
              <a:t>https://doi.org/10.1111/ppa.13104</a:t>
            </a: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r>
              <a:rPr lang="en" sz="1200">
                <a:solidFill>
                  <a:schemeClr val="dk1"/>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Crisp, P. (2011). Baring Head ecological values. Greater Wellington. </a:t>
            </a:r>
            <a:r>
              <a:rPr lang="en" sz="1200" u="sng">
                <a:solidFill>
                  <a:srgbClr val="1155CC"/>
                </a:solidFill>
                <a:latin typeface="Times New Roman"/>
                <a:ea typeface="Times New Roman"/>
                <a:cs typeface="Times New Roman"/>
                <a:sym typeface="Times New Roman"/>
                <a:hlinkClick r:id="rId8">
                  <a:extLst>
                    <a:ext uri="{A12FA001-AC4F-418D-AE19-62706E023703}">
                      <ahyp:hlinkClr xmlns:ahyp="http://schemas.microsoft.com/office/drawing/2018/hyperlinkcolor" val="tx"/>
                    </a:ext>
                  </a:extLst>
                </a:hlinkClick>
              </a:rPr>
              <a:t>https://www.gw.govt.nz/assets/Documents/2022/03/Baring-Head-Ecological-Values-Report.pdf</a:t>
            </a: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r>
              <a:rPr lang="en" sz="1200">
                <a:solidFill>
                  <a:schemeClr val="dk1"/>
                </a:solidFill>
                <a:latin typeface="Times New Roman"/>
                <a:ea typeface="Times New Roman"/>
                <a:cs typeface="Times New Roman"/>
                <a:sym typeface="Times New Roman"/>
              </a:rPr>
              <a:t>Downes, T. W. (1937). Māori Mentality Regarding the Lizard and Taniwha in the Whanganui River Area. </a:t>
            </a:r>
            <a:r>
              <a:rPr lang="en" sz="1200" i="1">
                <a:solidFill>
                  <a:schemeClr val="dk1"/>
                </a:solidFill>
                <a:latin typeface="Times New Roman"/>
                <a:ea typeface="Times New Roman"/>
                <a:cs typeface="Times New Roman"/>
                <a:sym typeface="Times New Roman"/>
              </a:rPr>
              <a:t>The Journal of the Polynesian Society</a:t>
            </a:r>
            <a:r>
              <a:rPr lang="en" sz="1200">
                <a:solidFill>
                  <a:schemeClr val="dk1"/>
                </a:solidFill>
                <a:latin typeface="Times New Roman"/>
                <a:ea typeface="Times New Roman"/>
                <a:cs typeface="Times New Roman"/>
                <a:sym typeface="Times New Roman"/>
              </a:rPr>
              <a:t>, </a:t>
            </a:r>
            <a:r>
              <a:rPr lang="en" sz="1200" i="1">
                <a:solidFill>
                  <a:schemeClr val="dk1"/>
                </a:solidFill>
                <a:latin typeface="Times New Roman"/>
                <a:ea typeface="Times New Roman"/>
                <a:cs typeface="Times New Roman"/>
                <a:sym typeface="Times New Roman"/>
              </a:rPr>
              <a:t>46</a:t>
            </a:r>
            <a:r>
              <a:rPr lang="en" sz="1200">
                <a:solidFill>
                  <a:schemeClr val="dk1"/>
                </a:solidFill>
                <a:latin typeface="Times New Roman"/>
                <a:ea typeface="Times New Roman"/>
                <a:cs typeface="Times New Roman"/>
                <a:sym typeface="Times New Roman"/>
              </a:rPr>
              <a:t>(4(184)), 206–224.</a:t>
            </a: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r>
              <a:rPr lang="en" sz="1200">
                <a:solidFill>
                  <a:schemeClr val="dk1"/>
                </a:solidFill>
                <a:latin typeface="Times New Roman"/>
                <a:ea typeface="Times New Roman"/>
                <a:cs typeface="Times New Roman"/>
                <a:sym typeface="Times New Roman"/>
              </a:rPr>
              <a:t>Duncan, R., &amp; Robson-Williams, M. (2024). Co-designing a research programme for impact: Lessons learned from practice by Aotearoa New Zealand’s Biological Heritage National Science Challenge Ngā Koiora Tuku Iho. </a:t>
            </a:r>
            <a:r>
              <a:rPr lang="en" sz="1200" i="1">
                <a:solidFill>
                  <a:schemeClr val="dk1"/>
                </a:solidFill>
                <a:latin typeface="Times New Roman"/>
                <a:ea typeface="Times New Roman"/>
                <a:cs typeface="Times New Roman"/>
                <a:sym typeface="Times New Roman"/>
              </a:rPr>
              <a:t>Kōtuitui</a:t>
            </a:r>
            <a:r>
              <a:rPr lang="en" sz="1200">
                <a:solidFill>
                  <a:schemeClr val="dk1"/>
                </a:solidFill>
                <a:latin typeface="Times New Roman"/>
                <a:ea typeface="Times New Roman"/>
                <a:cs typeface="Times New Roman"/>
                <a:sym typeface="Times New Roman"/>
              </a:rPr>
              <a:t>, </a:t>
            </a:r>
            <a:r>
              <a:rPr lang="en" sz="1200" i="1">
                <a:solidFill>
                  <a:schemeClr val="dk1"/>
                </a:solidFill>
                <a:latin typeface="Times New Roman"/>
                <a:ea typeface="Times New Roman"/>
                <a:cs typeface="Times New Roman"/>
                <a:sym typeface="Times New Roman"/>
              </a:rPr>
              <a:t>19</a:t>
            </a:r>
            <a:r>
              <a:rPr lang="en" sz="1200">
                <a:solidFill>
                  <a:schemeClr val="dk1"/>
                </a:solidFill>
                <a:latin typeface="Times New Roman"/>
                <a:ea typeface="Times New Roman"/>
                <a:cs typeface="Times New Roman"/>
                <a:sym typeface="Times New Roman"/>
              </a:rPr>
              <a:t>(2), 164–189.</a:t>
            </a:r>
            <a:r>
              <a:rPr lang="en" sz="1200">
                <a:solidFill>
                  <a:schemeClr val="dk1"/>
                </a:solidFill>
                <a:uFill>
                  <a:noFill/>
                </a:uFill>
                <a:latin typeface="Times New Roman"/>
                <a:ea typeface="Times New Roman"/>
                <a:cs typeface="Times New Roman"/>
                <a:sym typeface="Times New Roman"/>
                <a:hlinkClick r:id="rId9">
                  <a:extLst>
                    <a:ext uri="{A12FA001-AC4F-418D-AE19-62706E023703}">
                      <ahyp:hlinkClr xmlns:ahyp="http://schemas.microsoft.com/office/drawing/2018/hyperlinkcolor" val="tx"/>
                    </a:ext>
                  </a:extLst>
                </a:hlinkClick>
              </a:rPr>
              <a:t> </a:t>
            </a:r>
            <a:r>
              <a:rPr lang="en" sz="1200" u="sng">
                <a:solidFill>
                  <a:srgbClr val="1155CC"/>
                </a:solidFill>
                <a:latin typeface="Times New Roman"/>
                <a:ea typeface="Times New Roman"/>
                <a:cs typeface="Times New Roman"/>
                <a:sym typeface="Times New Roman"/>
                <a:hlinkClick r:id="rId9">
                  <a:extLst>
                    <a:ext uri="{A12FA001-AC4F-418D-AE19-62706E023703}">
                      <ahyp:hlinkClr xmlns:ahyp="http://schemas.microsoft.com/office/drawing/2018/hyperlinkcolor" val="tx"/>
                    </a:ext>
                  </a:extLst>
                </a:hlinkClick>
              </a:rPr>
              <a:t>https://doi.org/10.1080/1177083X.2023.2227675</a:t>
            </a: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r>
              <a:rPr lang="en" sz="1200">
                <a:solidFill>
                  <a:schemeClr val="dk1"/>
                </a:solidFill>
                <a:latin typeface="Times New Roman"/>
                <a:ea typeface="Times New Roman"/>
                <a:cs typeface="Times New Roman"/>
                <a:sym typeface="Times New Roman"/>
              </a:rPr>
              <a:t>Hood, I. (2021). Kauri dieback. </a:t>
            </a:r>
            <a:r>
              <a:rPr lang="en" sz="1200" i="1">
                <a:solidFill>
                  <a:schemeClr val="dk1"/>
                </a:solidFill>
                <a:latin typeface="Times New Roman"/>
                <a:ea typeface="Times New Roman"/>
                <a:cs typeface="Times New Roman"/>
                <a:sym typeface="Times New Roman"/>
              </a:rPr>
              <a:t>Plant Pathology</a:t>
            </a:r>
            <a:r>
              <a:rPr lang="en" sz="1200">
                <a:solidFill>
                  <a:schemeClr val="dk1"/>
                </a:solidFill>
                <a:latin typeface="Times New Roman"/>
                <a:ea typeface="Times New Roman"/>
                <a:cs typeface="Times New Roman"/>
                <a:sym typeface="Times New Roman"/>
              </a:rPr>
              <a:t>, </a:t>
            </a:r>
            <a:r>
              <a:rPr lang="en" sz="1200" i="1">
                <a:solidFill>
                  <a:schemeClr val="dk1"/>
                </a:solidFill>
                <a:latin typeface="Times New Roman"/>
                <a:ea typeface="Times New Roman"/>
                <a:cs typeface="Times New Roman"/>
                <a:sym typeface="Times New Roman"/>
              </a:rPr>
              <a:t>70</a:t>
            </a:r>
            <a:r>
              <a:rPr lang="en" sz="1200">
                <a:solidFill>
                  <a:schemeClr val="dk1"/>
                </a:solidFill>
                <a:latin typeface="Times New Roman"/>
                <a:ea typeface="Times New Roman"/>
                <a:cs typeface="Times New Roman"/>
                <a:sym typeface="Times New Roman"/>
              </a:rPr>
              <a:t>(4), 764–766.</a:t>
            </a:r>
            <a:r>
              <a:rPr lang="en" sz="1200">
                <a:solidFill>
                  <a:schemeClr val="dk1"/>
                </a:solidFill>
                <a:uFill>
                  <a:noFill/>
                </a:uFill>
                <a:latin typeface="Times New Roman"/>
                <a:ea typeface="Times New Roman"/>
                <a:cs typeface="Times New Roman"/>
                <a:sym typeface="Times New Roman"/>
                <a:hlinkClick r:id="rId10">
                  <a:extLst>
                    <a:ext uri="{A12FA001-AC4F-418D-AE19-62706E023703}">
                      <ahyp:hlinkClr xmlns:ahyp="http://schemas.microsoft.com/office/drawing/2018/hyperlinkcolor" val="tx"/>
                    </a:ext>
                  </a:extLst>
                </a:hlinkClick>
              </a:rPr>
              <a:t> </a:t>
            </a:r>
            <a:r>
              <a:rPr lang="en" sz="1200" u="sng">
                <a:solidFill>
                  <a:srgbClr val="1155CC"/>
                </a:solidFill>
                <a:latin typeface="Times New Roman"/>
                <a:ea typeface="Times New Roman"/>
                <a:cs typeface="Times New Roman"/>
                <a:sym typeface="Times New Roman"/>
                <a:hlinkClick r:id="rId10">
                  <a:extLst>
                    <a:ext uri="{A12FA001-AC4F-418D-AE19-62706E023703}">
                      <ahyp:hlinkClr xmlns:ahyp="http://schemas.microsoft.com/office/drawing/2018/hyperlinkcolor" val="tx"/>
                    </a:ext>
                  </a:extLst>
                </a:hlinkClick>
              </a:rPr>
              <a:t>https://doi.org/10.1111/ppa.13356</a:t>
            </a: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r>
              <a:rPr lang="en" sz="1200">
                <a:solidFill>
                  <a:schemeClr val="dk1"/>
                </a:solidFill>
                <a:latin typeface="Times New Roman"/>
                <a:ea typeface="Times New Roman"/>
                <a:cs typeface="Times New Roman"/>
                <a:sym typeface="Times New Roman"/>
              </a:rPr>
              <a:t>Jarvie, S., &amp; Monks, J. (2014). Step on it: can footprints from tracking tunnels be used to identify lizard species? New Zealand Journal of Zoology, 41(3), 210–217. </a:t>
            </a:r>
            <a:r>
              <a:rPr lang="en" sz="1200" u="sng">
                <a:solidFill>
                  <a:srgbClr val="1155CC"/>
                </a:solidFill>
                <a:latin typeface="Times New Roman"/>
                <a:ea typeface="Times New Roman"/>
                <a:cs typeface="Times New Roman"/>
                <a:sym typeface="Times New Roman"/>
                <a:hlinkClick r:id="rId11">
                  <a:extLst>
                    <a:ext uri="{A12FA001-AC4F-418D-AE19-62706E023703}">
                      <ahyp:hlinkClr xmlns:ahyp="http://schemas.microsoft.com/office/drawing/2018/hyperlinkcolor" val="tx"/>
                    </a:ext>
                  </a:extLst>
                </a:hlinkClick>
              </a:rPr>
              <a:t>https://doi.org/10.1080/03014223.2014.911753</a:t>
            </a: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r>
              <a:rPr lang="en" sz="1200">
                <a:solidFill>
                  <a:schemeClr val="dk1"/>
                </a:solidFill>
                <a:latin typeface="Times New Roman"/>
                <a:ea typeface="Times New Roman"/>
                <a:cs typeface="Times New Roman"/>
                <a:sym typeface="Times New Roman"/>
              </a:rPr>
              <a:t>Kaiser, L. H., &amp; Saunders, W. S. A. (2021). Vision Mātauranga research directions: Opportunities for iwi and hapū management plans. </a:t>
            </a:r>
            <a:r>
              <a:rPr lang="en" sz="1200" i="1">
                <a:solidFill>
                  <a:schemeClr val="dk1"/>
                </a:solidFill>
                <a:latin typeface="Times New Roman"/>
                <a:ea typeface="Times New Roman"/>
                <a:cs typeface="Times New Roman"/>
                <a:sym typeface="Times New Roman"/>
              </a:rPr>
              <a:t>Kōtuitui</a:t>
            </a:r>
            <a:r>
              <a:rPr lang="en" sz="1200">
                <a:solidFill>
                  <a:schemeClr val="dk1"/>
                </a:solidFill>
                <a:latin typeface="Times New Roman"/>
                <a:ea typeface="Times New Roman"/>
                <a:cs typeface="Times New Roman"/>
                <a:sym typeface="Times New Roman"/>
              </a:rPr>
              <a:t>, </a:t>
            </a:r>
            <a:r>
              <a:rPr lang="en" sz="1200" i="1">
                <a:solidFill>
                  <a:schemeClr val="dk1"/>
                </a:solidFill>
                <a:latin typeface="Times New Roman"/>
                <a:ea typeface="Times New Roman"/>
                <a:cs typeface="Times New Roman"/>
                <a:sym typeface="Times New Roman"/>
              </a:rPr>
              <a:t>16</a:t>
            </a:r>
            <a:r>
              <a:rPr lang="en" sz="1200">
                <a:solidFill>
                  <a:schemeClr val="dk1"/>
                </a:solidFill>
                <a:latin typeface="Times New Roman"/>
                <a:ea typeface="Times New Roman"/>
                <a:cs typeface="Times New Roman"/>
                <a:sym typeface="Times New Roman"/>
              </a:rPr>
              <a:t>(2), 371–383.</a:t>
            </a:r>
            <a:r>
              <a:rPr lang="en" sz="1200">
                <a:solidFill>
                  <a:schemeClr val="dk1"/>
                </a:solidFill>
                <a:uFill>
                  <a:noFill/>
                </a:uFill>
                <a:latin typeface="Times New Roman"/>
                <a:ea typeface="Times New Roman"/>
                <a:cs typeface="Times New Roman"/>
                <a:sym typeface="Times New Roman"/>
                <a:hlinkClick r:id="rId12">
                  <a:extLst>
                    <a:ext uri="{A12FA001-AC4F-418D-AE19-62706E023703}">
                      <ahyp:hlinkClr xmlns:ahyp="http://schemas.microsoft.com/office/drawing/2018/hyperlinkcolor" val="tx"/>
                    </a:ext>
                  </a:extLst>
                </a:hlinkClick>
              </a:rPr>
              <a:t> </a:t>
            </a:r>
            <a:r>
              <a:rPr lang="en" sz="1200" u="sng">
                <a:solidFill>
                  <a:srgbClr val="1155CC"/>
                </a:solidFill>
                <a:latin typeface="Times New Roman"/>
                <a:ea typeface="Times New Roman"/>
                <a:cs typeface="Times New Roman"/>
                <a:sym typeface="Times New Roman"/>
                <a:hlinkClick r:id="rId12">
                  <a:extLst>
                    <a:ext uri="{A12FA001-AC4F-418D-AE19-62706E023703}">
                      <ahyp:hlinkClr xmlns:ahyp="http://schemas.microsoft.com/office/drawing/2018/hyperlinkcolor" val="tx"/>
                    </a:ext>
                  </a:extLst>
                </a:hlinkClick>
              </a:rPr>
              <a:t>https://doi.org/10.1080/1177083X.2021.1884099</a:t>
            </a: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r>
              <a:rPr lang="en" sz="1200">
                <a:solidFill>
                  <a:schemeClr val="dk1"/>
                </a:solidFill>
                <a:latin typeface="Times New Roman"/>
                <a:ea typeface="Times New Roman"/>
                <a:cs typeface="Times New Roman"/>
                <a:sym typeface="Times New Roman"/>
              </a:rPr>
              <a:t>Lawrence, S. A., Burgess, E. J., Pairama, C., Black, A., Patrick, W. M., Mitchell, I., Perry, N. B., &amp; Gerth, M. L. (2019). Mātauranga-guided screening of New Zealand native plants reveals flavonoids from kānuka (Kunzea robusta) with anti-Phytophthora activity. </a:t>
            </a:r>
            <a:r>
              <a:rPr lang="en" sz="1200" i="1">
                <a:solidFill>
                  <a:schemeClr val="dk1"/>
                </a:solidFill>
                <a:latin typeface="Times New Roman"/>
                <a:ea typeface="Times New Roman"/>
                <a:cs typeface="Times New Roman"/>
                <a:sym typeface="Times New Roman"/>
              </a:rPr>
              <a:t>Journal of the Royal Society of New Zealand</a:t>
            </a:r>
            <a:r>
              <a:rPr lang="en" sz="1200">
                <a:solidFill>
                  <a:schemeClr val="dk1"/>
                </a:solidFill>
                <a:latin typeface="Times New Roman"/>
                <a:ea typeface="Times New Roman"/>
                <a:cs typeface="Times New Roman"/>
                <a:sym typeface="Times New Roman"/>
              </a:rPr>
              <a:t>, </a:t>
            </a:r>
            <a:r>
              <a:rPr lang="en" sz="1200" i="1">
                <a:solidFill>
                  <a:schemeClr val="dk1"/>
                </a:solidFill>
                <a:latin typeface="Times New Roman"/>
                <a:ea typeface="Times New Roman"/>
                <a:cs typeface="Times New Roman"/>
                <a:sym typeface="Times New Roman"/>
              </a:rPr>
              <a:t>49</a:t>
            </a:r>
            <a:r>
              <a:rPr lang="en" sz="1200">
                <a:solidFill>
                  <a:schemeClr val="dk1"/>
                </a:solidFill>
                <a:latin typeface="Times New Roman"/>
                <a:ea typeface="Times New Roman"/>
                <a:cs typeface="Times New Roman"/>
                <a:sym typeface="Times New Roman"/>
              </a:rPr>
              <a:t>(sup1), 137–154.</a:t>
            </a:r>
            <a:r>
              <a:rPr lang="en" sz="1200">
                <a:solidFill>
                  <a:schemeClr val="dk1"/>
                </a:solidFill>
                <a:uFill>
                  <a:noFill/>
                </a:uFill>
                <a:latin typeface="Times New Roman"/>
                <a:ea typeface="Times New Roman"/>
                <a:cs typeface="Times New Roman"/>
                <a:sym typeface="Times New Roman"/>
                <a:hlinkClick r:id="rId13">
                  <a:extLst>
                    <a:ext uri="{A12FA001-AC4F-418D-AE19-62706E023703}">
                      <ahyp:hlinkClr xmlns:ahyp="http://schemas.microsoft.com/office/drawing/2018/hyperlinkcolor" val="tx"/>
                    </a:ext>
                  </a:extLst>
                </a:hlinkClick>
              </a:rPr>
              <a:t> </a:t>
            </a:r>
            <a:r>
              <a:rPr lang="en" sz="1200" u="sng">
                <a:solidFill>
                  <a:srgbClr val="1155CC"/>
                </a:solidFill>
                <a:latin typeface="Times New Roman"/>
                <a:ea typeface="Times New Roman"/>
                <a:cs typeface="Times New Roman"/>
                <a:sym typeface="Times New Roman"/>
                <a:hlinkClick r:id="rId13">
                  <a:extLst>
                    <a:ext uri="{A12FA001-AC4F-418D-AE19-62706E023703}">
                      <ahyp:hlinkClr xmlns:ahyp="http://schemas.microsoft.com/office/drawing/2018/hyperlinkcolor" val="tx"/>
                    </a:ext>
                  </a:extLst>
                </a:hlinkClick>
              </a:rPr>
              <a:t>https://doi.org/10.1080/03036758.2019.1648303</a:t>
            </a: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1666"/>
              <a:buFont typeface="Arial"/>
              <a:buNone/>
            </a:pPr>
            <a:endParaRPr sz="120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None/>
            </a:pPr>
            <a:r>
              <a:rPr lang="en" sz="1200">
                <a:solidFill>
                  <a:schemeClr val="dk1"/>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Leathwick, J. R., &amp; Mitchell, N. D. (1992). Forest Pattern, Climate and Vulcanism in Central North Island, New Zealand. Journal of Vegetation Science, 3(5), 603–616. </a:t>
            </a:r>
            <a:r>
              <a:rPr lang="en" sz="1200" u="sng">
                <a:solidFill>
                  <a:srgbClr val="1155CC"/>
                </a:solidFill>
                <a:latin typeface="Times New Roman"/>
                <a:ea typeface="Times New Roman"/>
                <a:cs typeface="Times New Roman"/>
                <a:sym typeface="Times New Roman"/>
                <a:hlinkClick r:id="rId14">
                  <a:extLst>
                    <a:ext uri="{A12FA001-AC4F-418D-AE19-62706E023703}">
                      <ahyp:hlinkClr xmlns:ahyp="http://schemas.microsoft.com/office/drawing/2018/hyperlinkcolor" val="tx"/>
                    </a:ext>
                  </a:extLst>
                </a:hlinkClick>
              </a:rPr>
              <a:t>https://doi.org/10.2307/323582</a:t>
            </a:r>
            <a:r>
              <a:rPr lang="en" sz="1200" u="sng">
                <a:solidFill>
                  <a:srgbClr val="1155CC"/>
                </a:solidFill>
                <a:latin typeface="Times New Roman"/>
                <a:ea typeface="Times New Roman"/>
                <a:cs typeface="Times New Roman"/>
                <a:sym typeface="Times New Roman"/>
                <a:hlinkClick r:id="rId14">
                  <a:extLst>
                    <a:ext uri="{A12FA001-AC4F-418D-AE19-62706E023703}">
                      <ahyp:hlinkClr xmlns:ahyp="http://schemas.microsoft.com/office/drawing/2018/hyperlinkcolor" val="tx"/>
                    </a:ext>
                  </a:extLst>
                </a:hlinkClick>
              </a:rPr>
              <a:t>7</a:t>
            </a:r>
            <a:endParaRPr sz="1200" b="1">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None/>
            </a:pPr>
            <a:endParaRPr sz="1200" b="1">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None/>
            </a:pPr>
            <a:r>
              <a:rPr lang="en" sz="1150">
                <a:solidFill>
                  <a:schemeClr val="dk1"/>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Letcher, K. (2013, February 8). Rotorua. Britannica. </a:t>
            </a:r>
            <a:r>
              <a:rPr lang="en" sz="1150" u="sng">
                <a:solidFill>
                  <a:srgbClr val="1155CC"/>
                </a:solidFill>
                <a:latin typeface="Times New Roman"/>
                <a:ea typeface="Times New Roman"/>
                <a:cs typeface="Times New Roman"/>
                <a:sym typeface="Times New Roman"/>
                <a:hlinkClick r:id="rId15">
                  <a:extLst>
                    <a:ext uri="{A12FA001-AC4F-418D-AE19-62706E023703}">
                      <ahyp:hlinkClr xmlns:ahyp="http://schemas.microsoft.com/office/drawing/2018/hyperlinkcolor" val="tx"/>
                    </a:ext>
                  </a:extLst>
                </a:hlinkClick>
              </a:rPr>
              <a:t>https://school.eb.com/levels/high/article/Rotorua/64198</a:t>
            </a:r>
            <a:endParaRPr sz="1150">
              <a:solidFill>
                <a:schemeClr val="dk1"/>
              </a:solidFill>
              <a:latin typeface="Times New Roman"/>
              <a:ea typeface="Times New Roman"/>
              <a:cs typeface="Times New Roman"/>
              <a:sym typeface="Times New Roman"/>
            </a:endParaRPr>
          </a:p>
          <a:p>
            <a:pPr marL="548640" lvl="0" indent="-274320" algn="l" rtl="0">
              <a:spcBef>
                <a:spcPts val="0"/>
              </a:spcBef>
              <a:spcAft>
                <a:spcPts val="0"/>
              </a:spcAft>
              <a:buClr>
                <a:schemeClr val="dk1"/>
              </a:buClr>
              <a:buSzPct val="95652"/>
              <a:buFont typeface="Arial"/>
              <a:buNone/>
            </a:pPr>
            <a:endParaRPr sz="1150" b="1">
              <a:solidFill>
                <a:schemeClr val="dk1"/>
              </a:solidFill>
              <a:latin typeface="Times New Roman"/>
              <a:ea typeface="Times New Roman"/>
              <a:cs typeface="Times New Roman"/>
              <a:sym typeface="Times New Roman"/>
            </a:endParaRPr>
          </a:p>
        </p:txBody>
      </p:sp>
      <p:sp>
        <p:nvSpPr>
          <p:cNvPr id="283" name="Google Shape;283;p30"/>
          <p:cNvSpPr txBox="1"/>
          <p:nvPr/>
        </p:nvSpPr>
        <p:spPr>
          <a:xfrm>
            <a:off x="4565025" y="1103500"/>
            <a:ext cx="4572000" cy="3465300"/>
          </a:xfrm>
          <a:prstGeom prst="rect">
            <a:avLst/>
          </a:prstGeom>
          <a:noFill/>
          <a:ln>
            <a:noFill/>
          </a:ln>
        </p:spPr>
        <p:txBody>
          <a:bodyPr spcFirstLastPara="1" wrap="square" lIns="91425" tIns="91425" rIns="91425" bIns="91425" anchor="t" anchorCtr="0">
            <a:noAutofit/>
          </a:bodyPr>
          <a:lstStyle/>
          <a:p>
            <a:pPr marL="514350" lvl="0" indent="-228600" algn="l" rtl="0">
              <a:lnSpc>
                <a:spcPct val="100000"/>
              </a:lnSpc>
              <a:spcBef>
                <a:spcPts val="0"/>
              </a:spcBef>
              <a:spcAft>
                <a:spcPts val="0"/>
              </a:spcAft>
              <a:buClr>
                <a:schemeClr val="dk1"/>
              </a:buClr>
              <a:buSzPts val="1100"/>
              <a:buFont typeface="Arial"/>
              <a:buNone/>
            </a:pPr>
            <a:r>
              <a:rPr lang="en" sz="550">
                <a:solidFill>
                  <a:schemeClr val="dk1"/>
                </a:solidFill>
                <a:latin typeface="Times New Roman"/>
                <a:ea typeface="Times New Roman"/>
                <a:cs typeface="Times New Roman"/>
                <a:sym typeface="Times New Roman"/>
              </a:rPr>
              <a:t>Lettink, M., &amp; Monks, J. (2016). Survey and monitoring methods for New Zealand lizards. Journal of the Royal Society of New Zealand, 46(1), 16–28. </a:t>
            </a:r>
            <a:r>
              <a:rPr lang="en" sz="550" u="sng">
                <a:solidFill>
                  <a:srgbClr val="1155CC"/>
                </a:solidFill>
                <a:latin typeface="Times New Roman"/>
                <a:ea typeface="Times New Roman"/>
                <a:cs typeface="Times New Roman"/>
                <a:sym typeface="Times New Roman"/>
                <a:hlinkClick r:id="rId16">
                  <a:extLst>
                    <a:ext uri="{A12FA001-AC4F-418D-AE19-62706E023703}">
                      <ahyp:hlinkClr xmlns:ahyp="http://schemas.microsoft.com/office/drawing/2018/hyperlinkcolor" val="tx"/>
                    </a:ext>
                  </a:extLst>
                </a:hlinkClick>
              </a:rPr>
              <a:t>https://doi.org/10.1080/03036758.2015.1108343</a:t>
            </a: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r>
              <a:rPr lang="en" sz="550">
                <a:solidFill>
                  <a:schemeClr val="dk1"/>
                </a:solidFill>
                <a:latin typeface="Times New Roman"/>
                <a:ea typeface="Times New Roman"/>
                <a:cs typeface="Times New Roman"/>
                <a:sym typeface="Times New Roman"/>
              </a:rPr>
              <a:t>Lettink, M., Young, J., &amp; Monks, J. M. (2022). Comparison of footprint tracking and pitfall trapping for detecting skinks. New Zealand Journal of Ecology, 46(2), 1-5. </a:t>
            </a:r>
            <a:r>
              <a:rPr lang="en" sz="550" u="sng">
                <a:solidFill>
                  <a:srgbClr val="1155CC"/>
                </a:solidFill>
                <a:latin typeface="Times New Roman"/>
                <a:ea typeface="Times New Roman"/>
                <a:cs typeface="Times New Roman"/>
                <a:sym typeface="Times New Roman"/>
                <a:hlinkClick r:id="rId17">
                  <a:extLst>
                    <a:ext uri="{A12FA001-AC4F-418D-AE19-62706E023703}">
                      <ahyp:hlinkClr xmlns:ahyp="http://schemas.microsoft.com/office/drawing/2018/hyperlinkcolor" val="tx"/>
                    </a:ext>
                  </a:extLst>
                </a:hlinkClick>
              </a:rPr>
              <a:t>https://doi.org/10.20417/nzjecol.46.24</a:t>
            </a: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r>
              <a:rPr lang="en" sz="550">
                <a:solidFill>
                  <a:schemeClr val="dk1"/>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Mackintosh, L. (2001). Overview of New Zealand’s climate, NIWA. MIWA, Taihoro Nukurangi. </a:t>
            </a:r>
            <a:r>
              <a:rPr lang="en" sz="550">
                <a:solidFill>
                  <a:schemeClr val="dk1"/>
                </a:solidFill>
                <a:uFill>
                  <a:noFill/>
                </a:uFill>
                <a:latin typeface="Times New Roman"/>
                <a:ea typeface="Times New Roman"/>
                <a:cs typeface="Times New Roman"/>
                <a:sym typeface="Times New Roman"/>
                <a:hlinkClick r:id="rId18">
                  <a:extLst>
                    <a:ext uri="{A12FA001-AC4F-418D-AE19-62706E023703}">
                      <ahyp:hlinkClr xmlns:ahyp="http://schemas.microsoft.com/office/drawing/2018/hyperlinkcolor" val="tx"/>
                    </a:ext>
                  </a:extLst>
                </a:hlinkClick>
              </a:rPr>
              <a:t>https://niwa.co.nz/climate-and-weather/overview-new-zealands-climate</a:t>
            </a: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r>
              <a:rPr lang="en" sz="550">
                <a:solidFill>
                  <a:schemeClr val="dk1"/>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McLintock, A. H., Susan Bailey, B. A., &amp; Taonga, N. Z. M. for C. and H. T. M. (1966). ROTORUA [Web page]. An Encyclopaedia of New Zealand, Edited by A. H. McLintock, 1966.; Ministry for Culture and Heritage Te Manatu Taonga. </a:t>
            </a:r>
            <a:r>
              <a:rPr lang="en" sz="550">
                <a:solidFill>
                  <a:schemeClr val="dk1"/>
                </a:solidFill>
                <a:uFill>
                  <a:noFill/>
                </a:uFill>
                <a:latin typeface="Times New Roman"/>
                <a:ea typeface="Times New Roman"/>
                <a:cs typeface="Times New Roman"/>
                <a:sym typeface="Times New Roman"/>
                <a:hlinkClick r:id="rId19">
                  <a:extLst>
                    <a:ext uri="{A12FA001-AC4F-418D-AE19-62706E023703}">
                      <ahyp:hlinkClr xmlns:ahyp="http://schemas.microsoft.com/office/drawing/2018/hyperlinkcolor" val="tx"/>
                    </a:ext>
                  </a:extLst>
                </a:hlinkClick>
              </a:rPr>
              <a:t>https://teara.govt.nz/en/1966/rotorua</a:t>
            </a: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r>
              <a:rPr lang="en" sz="550">
                <a:solidFill>
                  <a:schemeClr val="dk1"/>
                </a:solidFill>
                <a:latin typeface="Times New Roman"/>
                <a:ea typeface="Times New Roman"/>
                <a:cs typeface="Times New Roman"/>
                <a:sym typeface="Times New Roman"/>
              </a:rPr>
              <a:t>McRae, J. (2017). </a:t>
            </a:r>
            <a:r>
              <a:rPr lang="en" sz="550" i="1">
                <a:solidFill>
                  <a:schemeClr val="dk1"/>
                </a:solidFill>
                <a:latin typeface="Times New Roman"/>
                <a:ea typeface="Times New Roman"/>
                <a:cs typeface="Times New Roman"/>
                <a:sym typeface="Times New Roman"/>
              </a:rPr>
              <a:t>Māori oral tradition: He kōrero nō te ao tawhito / Jane McRae.</a:t>
            </a:r>
            <a:r>
              <a:rPr lang="en" sz="550">
                <a:solidFill>
                  <a:schemeClr val="dk1"/>
                </a:solidFill>
                <a:latin typeface="Times New Roman"/>
                <a:ea typeface="Times New Roman"/>
                <a:cs typeface="Times New Roman"/>
                <a:sym typeface="Times New Roman"/>
              </a:rPr>
              <a:t> Auckland, New Zealand : Auckland University Press, 2017.</a:t>
            </a:r>
            <a:r>
              <a:rPr lang="en" sz="550">
                <a:solidFill>
                  <a:schemeClr val="dk1"/>
                </a:solidFill>
                <a:uFill>
                  <a:noFill/>
                </a:uFill>
                <a:latin typeface="Times New Roman"/>
                <a:ea typeface="Times New Roman"/>
                <a:cs typeface="Times New Roman"/>
                <a:sym typeface="Times New Roman"/>
                <a:hlinkClick r:id="rId20">
                  <a:extLst>
                    <a:ext uri="{A12FA001-AC4F-418D-AE19-62706E023703}">
                      <ahyp:hlinkClr xmlns:ahyp="http://schemas.microsoft.com/office/drawing/2018/hyperlinkcolor" val="tx"/>
                    </a:ext>
                  </a:extLst>
                </a:hlinkClick>
              </a:rPr>
              <a:t> </a:t>
            </a:r>
            <a:r>
              <a:rPr lang="en" sz="550" u="sng">
                <a:solidFill>
                  <a:srgbClr val="1155CC"/>
                </a:solidFill>
                <a:latin typeface="Times New Roman"/>
                <a:ea typeface="Times New Roman"/>
                <a:cs typeface="Times New Roman"/>
                <a:sym typeface="Times New Roman"/>
                <a:hlinkClick r:id="rId20">
                  <a:extLst>
                    <a:ext uri="{A12FA001-AC4F-418D-AE19-62706E023703}">
                      <ahyp:hlinkClr xmlns:ahyp="http://schemas.microsoft.com/office/drawing/2018/hyperlinkcolor" val="tx"/>
                    </a:ext>
                  </a:extLst>
                </a:hlinkClick>
              </a:rPr>
              <a:t>https://natlib.govt.nz/records/38185126</a:t>
            </a: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r>
              <a:rPr lang="en" sz="550">
                <a:solidFill>
                  <a:schemeClr val="dk1"/>
                </a:solidFill>
                <a:latin typeface="Times New Roman"/>
                <a:ea typeface="Times New Roman"/>
                <a:cs typeface="Times New Roman"/>
                <a:sym typeface="Times New Roman"/>
              </a:rPr>
              <a:t>Mead, H. M. (2022, June 18). Understanding Mātauranga Māori . </a:t>
            </a:r>
            <a:r>
              <a:rPr lang="en" sz="550" i="1">
                <a:solidFill>
                  <a:schemeClr val="dk1"/>
                </a:solidFill>
                <a:latin typeface="Times New Roman"/>
                <a:ea typeface="Times New Roman"/>
                <a:cs typeface="Times New Roman"/>
                <a:sym typeface="Times New Roman"/>
              </a:rPr>
              <a:t>E-Tangata</a:t>
            </a:r>
            <a:r>
              <a:rPr lang="en" sz="550">
                <a:solidFill>
                  <a:schemeClr val="dk1"/>
                </a:solidFill>
                <a:latin typeface="Times New Roman"/>
                <a:ea typeface="Times New Roman"/>
                <a:cs typeface="Times New Roman"/>
                <a:sym typeface="Times New Roman"/>
              </a:rPr>
              <a:t>.</a:t>
            </a:r>
            <a:r>
              <a:rPr lang="en" sz="550">
                <a:solidFill>
                  <a:schemeClr val="dk1"/>
                </a:solidFill>
                <a:uFill>
                  <a:noFill/>
                </a:uFill>
                <a:latin typeface="Times New Roman"/>
                <a:ea typeface="Times New Roman"/>
                <a:cs typeface="Times New Roman"/>
                <a:sym typeface="Times New Roman"/>
                <a:hlinkClick r:id="rId21">
                  <a:extLst>
                    <a:ext uri="{A12FA001-AC4F-418D-AE19-62706E023703}">
                      <ahyp:hlinkClr xmlns:ahyp="http://schemas.microsoft.com/office/drawing/2018/hyperlinkcolor" val="tx"/>
                    </a:ext>
                  </a:extLst>
                </a:hlinkClick>
              </a:rPr>
              <a:t> </a:t>
            </a:r>
            <a:r>
              <a:rPr lang="en" sz="550" u="sng">
                <a:solidFill>
                  <a:srgbClr val="1155CC"/>
                </a:solidFill>
                <a:latin typeface="Times New Roman"/>
                <a:ea typeface="Times New Roman"/>
                <a:cs typeface="Times New Roman"/>
                <a:sym typeface="Times New Roman"/>
                <a:hlinkClick r:id="rId21">
                  <a:extLst>
                    <a:ext uri="{A12FA001-AC4F-418D-AE19-62706E023703}">
                      <ahyp:hlinkClr xmlns:ahyp="http://schemas.microsoft.com/office/drawing/2018/hyperlinkcolor" val="tx"/>
                    </a:ext>
                  </a:extLst>
                </a:hlinkClick>
              </a:rPr>
              <a:t>https://e-tangata.co.nz/comment-and-analysis/understanding-matauranga-Māori /</a:t>
            </a: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r>
              <a:rPr lang="en" sz="550">
                <a:solidFill>
                  <a:schemeClr val="dk1"/>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MetService, New Zealand Climate. (n.d.). Retrieved November 15, 2024, from https://about.metservice.com/our-company/learning-centre/new-zealand-cli</a:t>
            </a:r>
            <a:r>
              <a:rPr lang="en" sz="550">
                <a:solidFill>
                  <a:srgbClr val="FFFFFF">
                    <a:alpha val="0"/>
                  </a:srgbClr>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mate/</a:t>
            </a: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r>
              <a:rPr lang="en" sz="550">
                <a:solidFill>
                  <a:schemeClr val="dk1"/>
                </a:solidFill>
                <a:latin typeface="Times New Roman"/>
                <a:ea typeface="Times New Roman"/>
                <a:cs typeface="Times New Roman"/>
                <a:sym typeface="Times New Roman"/>
              </a:rPr>
              <a:t>Roberts, M. (2012). Genealogy of the sacred: Māori beliefs concerning lizards. In D. Hooke, G. Pungetti, &amp; G. Oviedo (Eds.), </a:t>
            </a:r>
            <a:r>
              <a:rPr lang="en" sz="550" i="1">
                <a:solidFill>
                  <a:schemeClr val="dk1"/>
                </a:solidFill>
                <a:latin typeface="Times New Roman"/>
                <a:ea typeface="Times New Roman"/>
                <a:cs typeface="Times New Roman"/>
                <a:sym typeface="Times New Roman"/>
              </a:rPr>
              <a:t>Sacred Species and Sites: Advances in Biocultural Conservation</a:t>
            </a:r>
            <a:r>
              <a:rPr lang="en" sz="550">
                <a:solidFill>
                  <a:schemeClr val="dk1"/>
                </a:solidFill>
                <a:latin typeface="Times New Roman"/>
                <a:ea typeface="Times New Roman"/>
                <a:cs typeface="Times New Roman"/>
                <a:sym typeface="Times New Roman"/>
              </a:rPr>
              <a:t> (pp. 249–264). Cambridge University Press.</a:t>
            </a:r>
            <a:r>
              <a:rPr lang="en" sz="550">
                <a:solidFill>
                  <a:schemeClr val="dk1"/>
                </a:solidFill>
                <a:uFill>
                  <a:noFill/>
                </a:uFill>
                <a:latin typeface="Times New Roman"/>
                <a:ea typeface="Times New Roman"/>
                <a:cs typeface="Times New Roman"/>
                <a:sym typeface="Times New Roman"/>
                <a:hlinkClick r:id="rId22">
                  <a:extLst>
                    <a:ext uri="{A12FA001-AC4F-418D-AE19-62706E023703}">
                      <ahyp:hlinkClr xmlns:ahyp="http://schemas.microsoft.com/office/drawing/2018/hyperlinkcolor" val="tx"/>
                    </a:ext>
                  </a:extLst>
                </a:hlinkClick>
              </a:rPr>
              <a:t> </a:t>
            </a:r>
            <a:r>
              <a:rPr lang="en" sz="550" u="sng">
                <a:solidFill>
                  <a:srgbClr val="1155CC"/>
                </a:solidFill>
                <a:latin typeface="Times New Roman"/>
                <a:ea typeface="Times New Roman"/>
                <a:cs typeface="Times New Roman"/>
                <a:sym typeface="Times New Roman"/>
                <a:hlinkClick r:id="rId22">
                  <a:extLst>
                    <a:ext uri="{A12FA001-AC4F-418D-AE19-62706E023703}">
                      <ahyp:hlinkClr xmlns:ahyp="http://schemas.microsoft.com/office/drawing/2018/hyperlinkcolor" val="tx"/>
                    </a:ext>
                  </a:extLst>
                </a:hlinkClick>
              </a:rPr>
              <a:t>https://doi.org/10.1017/CBO9781139030717.025</a:t>
            </a: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None/>
            </a:pPr>
            <a:r>
              <a:rPr lang="en" sz="550">
                <a:solidFill>
                  <a:schemeClr val="dk1"/>
                </a:solidFill>
                <a:latin typeface="Times New Roman"/>
                <a:ea typeface="Times New Roman"/>
                <a:cs typeface="Times New Roman"/>
                <a:sym typeface="Times New Roman"/>
              </a:rPr>
              <a:t>Roberts, M., Norman, W., Minhinnick, N., Wihongi, D., &amp; Kirkwood, C. (1995). Kaitiakitanga: Māori perspectives on conservation. </a:t>
            </a:r>
            <a:r>
              <a:rPr lang="en" sz="550" i="1">
                <a:solidFill>
                  <a:schemeClr val="dk1"/>
                </a:solidFill>
                <a:latin typeface="Times New Roman"/>
                <a:ea typeface="Times New Roman"/>
                <a:cs typeface="Times New Roman"/>
                <a:sym typeface="Times New Roman"/>
              </a:rPr>
              <a:t>Pacific Conservation Biology</a:t>
            </a:r>
            <a:r>
              <a:rPr lang="en" sz="550">
                <a:solidFill>
                  <a:schemeClr val="dk1"/>
                </a:solidFill>
                <a:latin typeface="Times New Roman"/>
                <a:ea typeface="Times New Roman"/>
                <a:cs typeface="Times New Roman"/>
                <a:sym typeface="Times New Roman"/>
              </a:rPr>
              <a:t>, </a:t>
            </a:r>
            <a:r>
              <a:rPr lang="en" sz="550" i="1">
                <a:solidFill>
                  <a:schemeClr val="dk1"/>
                </a:solidFill>
                <a:latin typeface="Times New Roman"/>
                <a:ea typeface="Times New Roman"/>
                <a:cs typeface="Times New Roman"/>
                <a:sym typeface="Times New Roman"/>
              </a:rPr>
              <a:t>2</a:t>
            </a:r>
            <a:r>
              <a:rPr lang="en" sz="550">
                <a:solidFill>
                  <a:schemeClr val="dk1"/>
                </a:solidFill>
                <a:latin typeface="Times New Roman"/>
                <a:ea typeface="Times New Roman"/>
                <a:cs typeface="Times New Roman"/>
                <a:sym typeface="Times New Roman"/>
              </a:rPr>
              <a:t>(1), 7–20.</a:t>
            </a:r>
            <a:r>
              <a:rPr lang="en" sz="550">
                <a:solidFill>
                  <a:schemeClr val="dk1"/>
                </a:solidFill>
                <a:uFill>
                  <a:noFill/>
                </a:uFill>
                <a:latin typeface="Times New Roman"/>
                <a:ea typeface="Times New Roman"/>
                <a:cs typeface="Times New Roman"/>
                <a:sym typeface="Times New Roman"/>
                <a:hlinkClick r:id="rId23">
                  <a:extLst>
                    <a:ext uri="{A12FA001-AC4F-418D-AE19-62706E023703}">
                      <ahyp:hlinkClr xmlns:ahyp="http://schemas.microsoft.com/office/drawing/2018/hyperlinkcolor" val="tx"/>
                    </a:ext>
                  </a:extLst>
                </a:hlinkClick>
              </a:rPr>
              <a:t> </a:t>
            </a:r>
            <a:r>
              <a:rPr lang="en" sz="550" u="sng">
                <a:solidFill>
                  <a:srgbClr val="1155CC"/>
                </a:solidFill>
                <a:latin typeface="Times New Roman"/>
                <a:ea typeface="Times New Roman"/>
                <a:cs typeface="Times New Roman"/>
                <a:sym typeface="Times New Roman"/>
                <a:hlinkClick r:id="rId23">
                  <a:extLst>
                    <a:ext uri="{A12FA001-AC4F-418D-AE19-62706E023703}">
                      <ahyp:hlinkClr xmlns:ahyp="http://schemas.microsoft.com/office/drawing/2018/hyperlinkcolor" val="tx"/>
                    </a:ext>
                  </a:extLst>
                </a:hlinkClick>
              </a:rPr>
              <a:t>https://doi.org/10.1071/PC950007</a:t>
            </a: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None/>
            </a:pPr>
            <a:r>
              <a:rPr lang="en" sz="550">
                <a:solidFill>
                  <a:schemeClr val="dk1"/>
                </a:solidFill>
                <a:latin typeface="Times New Roman"/>
                <a:ea typeface="Times New Roman"/>
                <a:cs typeface="Times New Roman"/>
                <a:sym typeface="Times New Roman"/>
              </a:rPr>
              <a:t>Roberts, M. (2013). </a:t>
            </a:r>
            <a:r>
              <a:rPr lang="en" sz="550" i="1">
                <a:solidFill>
                  <a:schemeClr val="dk1"/>
                </a:solidFill>
                <a:latin typeface="Times New Roman"/>
                <a:ea typeface="Times New Roman"/>
                <a:cs typeface="Times New Roman"/>
                <a:sym typeface="Times New Roman"/>
              </a:rPr>
              <a:t>WAYS OF SEEING: WHAKAPAPA | Sites: A Journal of Social Anthropology and Cultural Studies</a:t>
            </a:r>
            <a:r>
              <a:rPr lang="en" sz="550">
                <a:solidFill>
                  <a:schemeClr val="dk1"/>
                </a:solidFill>
                <a:latin typeface="Times New Roman"/>
                <a:ea typeface="Times New Roman"/>
                <a:cs typeface="Times New Roman"/>
                <a:sym typeface="Times New Roman"/>
              </a:rPr>
              <a:t>. </a:t>
            </a:r>
            <a:r>
              <a:rPr lang="en" sz="550" i="1">
                <a:solidFill>
                  <a:schemeClr val="dk1"/>
                </a:solidFill>
                <a:latin typeface="Times New Roman"/>
                <a:ea typeface="Times New Roman"/>
                <a:cs typeface="Times New Roman"/>
                <a:sym typeface="Times New Roman"/>
              </a:rPr>
              <a:t>10</a:t>
            </a:r>
            <a:r>
              <a:rPr lang="en" sz="550">
                <a:solidFill>
                  <a:schemeClr val="dk1"/>
                </a:solidFill>
                <a:latin typeface="Times New Roman"/>
                <a:ea typeface="Times New Roman"/>
                <a:cs typeface="Times New Roman"/>
                <a:sym typeface="Times New Roman"/>
              </a:rPr>
              <a:t>, 93–120.</a:t>
            </a: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None/>
            </a:pPr>
            <a:r>
              <a:rPr lang="en" sz="550">
                <a:solidFill>
                  <a:schemeClr val="dk1"/>
                </a:solidFill>
                <a:latin typeface="Times New Roman"/>
                <a:ea typeface="Times New Roman"/>
                <a:cs typeface="Times New Roman"/>
                <a:sym typeface="Times New Roman"/>
              </a:rPr>
              <a:t>Smith, S. A., Sadlier, R. A., Bauer, A. M., Austin, C. C., &amp; Jackman, T. (2007). Molecular phylogeny of the scincid lizards of New Caledonia and adjacent areas: Evidence for a single origin of the endemic skinks of Tasmantis. </a:t>
            </a:r>
            <a:r>
              <a:rPr lang="en" sz="550" i="1">
                <a:solidFill>
                  <a:schemeClr val="dk1"/>
                </a:solidFill>
                <a:latin typeface="Times New Roman"/>
                <a:ea typeface="Times New Roman"/>
                <a:cs typeface="Times New Roman"/>
                <a:sym typeface="Times New Roman"/>
              </a:rPr>
              <a:t>Molecular Phylogenetics and Evolution</a:t>
            </a:r>
            <a:r>
              <a:rPr lang="en" sz="550">
                <a:solidFill>
                  <a:schemeClr val="dk1"/>
                </a:solidFill>
                <a:latin typeface="Times New Roman"/>
                <a:ea typeface="Times New Roman"/>
                <a:cs typeface="Times New Roman"/>
                <a:sym typeface="Times New Roman"/>
              </a:rPr>
              <a:t>, </a:t>
            </a:r>
            <a:r>
              <a:rPr lang="en" sz="550" i="1">
                <a:solidFill>
                  <a:schemeClr val="dk1"/>
                </a:solidFill>
                <a:latin typeface="Times New Roman"/>
                <a:ea typeface="Times New Roman"/>
                <a:cs typeface="Times New Roman"/>
                <a:sym typeface="Times New Roman"/>
              </a:rPr>
              <a:t>43</a:t>
            </a:r>
            <a:r>
              <a:rPr lang="en" sz="550">
                <a:solidFill>
                  <a:schemeClr val="dk1"/>
                </a:solidFill>
                <a:latin typeface="Times New Roman"/>
                <a:ea typeface="Times New Roman"/>
                <a:cs typeface="Times New Roman"/>
                <a:sym typeface="Times New Roman"/>
              </a:rPr>
              <a:t>(3), 1151–1166. </a:t>
            </a:r>
            <a:r>
              <a:rPr lang="en" sz="550" u="sng">
                <a:solidFill>
                  <a:srgbClr val="1155CC"/>
                </a:solidFill>
                <a:latin typeface="Times New Roman"/>
                <a:ea typeface="Times New Roman"/>
                <a:cs typeface="Times New Roman"/>
                <a:sym typeface="Times New Roman"/>
                <a:hlinkClick r:id="rId24">
                  <a:extLst>
                    <a:ext uri="{A12FA001-AC4F-418D-AE19-62706E023703}">
                      <ahyp:hlinkClr xmlns:ahyp="http://schemas.microsoft.com/office/drawing/2018/hyperlinkcolor" val="tx"/>
                    </a:ext>
                  </a:extLst>
                </a:hlinkClick>
              </a:rPr>
              <a:t>https://doi.org/10.1016/j.ympev.2007.02.007</a:t>
            </a:r>
            <a:r>
              <a:rPr lang="en" sz="550">
                <a:solidFill>
                  <a:schemeClr val="dk1"/>
                </a:solidFill>
                <a:latin typeface="Times New Roman"/>
                <a:ea typeface="Times New Roman"/>
                <a:cs typeface="Times New Roman"/>
                <a:sym typeface="Times New Roman"/>
              </a:rPr>
              <a:t> </a:t>
            </a: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endParaRPr sz="550">
              <a:solidFill>
                <a:schemeClr val="dk1"/>
              </a:solidFill>
            </a:endParaRPr>
          </a:p>
          <a:p>
            <a:pPr marL="548640" lvl="0" indent="-274320" algn="l" rtl="0">
              <a:lnSpc>
                <a:spcPct val="100000"/>
              </a:lnSpc>
              <a:spcBef>
                <a:spcPts val="0"/>
              </a:spcBef>
              <a:spcAft>
                <a:spcPts val="0"/>
              </a:spcAft>
              <a:buNone/>
            </a:pPr>
            <a:r>
              <a:rPr lang="en" sz="550">
                <a:solidFill>
                  <a:schemeClr val="dk1"/>
                </a:solidFill>
                <a:latin typeface="Times New Roman"/>
                <a:ea typeface="Times New Roman"/>
                <a:cs typeface="Times New Roman"/>
                <a:sym typeface="Times New Roman"/>
              </a:rPr>
              <a:t>Sorensen, T. (2022). Species Interactions Between the Plague Skink, Indigenous Skinks, and Invasive Mammals [Thesis, ResearchSpace@Auckland]. </a:t>
            </a:r>
            <a:r>
              <a:rPr lang="en" sz="550" u="sng">
                <a:solidFill>
                  <a:srgbClr val="1155CC"/>
                </a:solidFill>
                <a:latin typeface="Times New Roman"/>
                <a:ea typeface="Times New Roman"/>
                <a:cs typeface="Times New Roman"/>
                <a:sym typeface="Times New Roman"/>
                <a:hlinkClick r:id="rId25">
                  <a:extLst>
                    <a:ext uri="{A12FA001-AC4F-418D-AE19-62706E023703}">
                      <ahyp:hlinkClr xmlns:ahyp="http://schemas.microsoft.com/office/drawing/2018/hyperlinkcolor" val="tx"/>
                    </a:ext>
                  </a:extLst>
                </a:hlinkClick>
              </a:rPr>
              <a:t>https://researchspace.auckland.ac.nz/handle/2292/60997</a:t>
            </a: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endParaRPr sz="550">
              <a:solidFill>
                <a:schemeClr val="dk1"/>
              </a:solidFill>
              <a:latin typeface="Times New Roman"/>
              <a:ea typeface="Times New Roman"/>
              <a:cs typeface="Times New Roman"/>
              <a:sym typeface="Times New Roman"/>
            </a:endParaRPr>
          </a:p>
          <a:p>
            <a:pPr marL="548640" lvl="0" indent="-274320" algn="l" rtl="0">
              <a:lnSpc>
                <a:spcPct val="100000"/>
              </a:lnSpc>
              <a:spcBef>
                <a:spcPts val="0"/>
              </a:spcBef>
              <a:spcAft>
                <a:spcPts val="0"/>
              </a:spcAft>
              <a:buClr>
                <a:schemeClr val="dk1"/>
              </a:buClr>
              <a:buSzPts val="1100"/>
              <a:buFont typeface="Arial"/>
              <a:buNone/>
            </a:pPr>
            <a:r>
              <a:rPr lang="en" sz="550">
                <a:solidFill>
                  <a:schemeClr val="dk1"/>
                </a:solidFill>
                <a:latin typeface="Times New Roman"/>
                <a:ea typeface="Times New Roman"/>
                <a:cs typeface="Times New Roman"/>
                <a:sym typeface="Times New Roman"/>
              </a:rPr>
              <a:t>Windchief, S., &amp; Cummins, J. (2022). Considering Indigenous Research Methodologies: Bicultural Accountability and the Protection of Community Held Knowledge. </a:t>
            </a:r>
            <a:r>
              <a:rPr lang="en" sz="550" i="1">
                <a:solidFill>
                  <a:schemeClr val="dk1"/>
                </a:solidFill>
                <a:latin typeface="Times New Roman"/>
                <a:ea typeface="Times New Roman"/>
                <a:cs typeface="Times New Roman"/>
                <a:sym typeface="Times New Roman"/>
              </a:rPr>
              <a:t>Qualitative Inquiry</a:t>
            </a:r>
            <a:r>
              <a:rPr lang="en" sz="550">
                <a:solidFill>
                  <a:schemeClr val="dk1"/>
                </a:solidFill>
                <a:latin typeface="Times New Roman"/>
                <a:ea typeface="Times New Roman"/>
                <a:cs typeface="Times New Roman"/>
                <a:sym typeface="Times New Roman"/>
              </a:rPr>
              <a:t>, </a:t>
            </a:r>
            <a:r>
              <a:rPr lang="en" sz="550" i="1">
                <a:solidFill>
                  <a:schemeClr val="dk1"/>
                </a:solidFill>
                <a:latin typeface="Times New Roman"/>
                <a:ea typeface="Times New Roman"/>
                <a:cs typeface="Times New Roman"/>
                <a:sym typeface="Times New Roman"/>
              </a:rPr>
              <a:t>28</a:t>
            </a:r>
            <a:r>
              <a:rPr lang="en" sz="550">
                <a:solidFill>
                  <a:schemeClr val="dk1"/>
                </a:solidFill>
                <a:latin typeface="Times New Roman"/>
                <a:ea typeface="Times New Roman"/>
                <a:cs typeface="Times New Roman"/>
                <a:sym typeface="Times New Roman"/>
              </a:rPr>
              <a:t>(2), 151–163.</a:t>
            </a:r>
            <a:r>
              <a:rPr lang="en" sz="550">
                <a:solidFill>
                  <a:schemeClr val="dk1"/>
                </a:solidFill>
                <a:uFill>
                  <a:noFill/>
                </a:uFill>
                <a:latin typeface="Times New Roman"/>
                <a:ea typeface="Times New Roman"/>
                <a:cs typeface="Times New Roman"/>
                <a:sym typeface="Times New Roman"/>
                <a:hlinkClick r:id="rId26">
                  <a:extLst>
                    <a:ext uri="{A12FA001-AC4F-418D-AE19-62706E023703}">
                      <ahyp:hlinkClr xmlns:ahyp="http://schemas.microsoft.com/office/drawing/2018/hyperlinkcolor" val="tx"/>
                    </a:ext>
                  </a:extLst>
                </a:hlinkClick>
              </a:rPr>
              <a:t> </a:t>
            </a:r>
            <a:r>
              <a:rPr lang="en" sz="550" u="sng">
                <a:solidFill>
                  <a:srgbClr val="1155CC"/>
                </a:solidFill>
                <a:latin typeface="Times New Roman"/>
                <a:ea typeface="Times New Roman"/>
                <a:cs typeface="Times New Roman"/>
                <a:sym typeface="Times New Roman"/>
                <a:hlinkClick r:id="rId26">
                  <a:extLst>
                    <a:ext uri="{A12FA001-AC4F-418D-AE19-62706E023703}">
                      <ahyp:hlinkClr xmlns:ahyp="http://schemas.microsoft.com/office/drawing/2018/hyperlinkcolor" val="tx"/>
                    </a:ext>
                  </a:extLst>
                </a:hlinkClick>
              </a:rPr>
              <a:t>https://doi.org/10.1177/10778004211021803</a:t>
            </a:r>
            <a:endParaRPr sz="550" b="1">
              <a:solidFill>
                <a:schemeClr val="dk1"/>
              </a:solidFill>
              <a:latin typeface="Times New Roman"/>
              <a:ea typeface="Times New Roman"/>
              <a:cs typeface="Times New Roman"/>
              <a:sym typeface="Times New Roman"/>
            </a:endParaRPr>
          </a:p>
        </p:txBody>
      </p:sp>
      <p:sp>
        <p:nvSpPr>
          <p:cNvPr id="284" name="Google Shape;284;p30"/>
          <p:cNvSpPr txBox="1"/>
          <p:nvPr/>
        </p:nvSpPr>
        <p:spPr>
          <a:xfrm>
            <a:off x="8636725" y="4612675"/>
            <a:ext cx="5073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dk1"/>
                </a:solidFill>
                <a:latin typeface="Oswald"/>
                <a:ea typeface="Oswald"/>
                <a:cs typeface="Oswald"/>
                <a:sym typeface="Oswald"/>
              </a:rPr>
              <a:t>17</a:t>
            </a:r>
            <a:endParaRPr sz="2200">
              <a:solidFill>
                <a:schemeClr val="dk1"/>
              </a:solidFill>
              <a:latin typeface="Oswald"/>
              <a:ea typeface="Oswald"/>
              <a:cs typeface="Oswald"/>
              <a:sym typeface="Oswa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1"/>
          <p:cNvPicPr preferRelativeResize="0"/>
          <p:nvPr/>
        </p:nvPicPr>
        <p:blipFill rotWithShape="1">
          <a:blip r:embed="rId3">
            <a:alphaModFix/>
          </a:blip>
          <a:srcRect r="7578" b="7578"/>
          <a:stretch/>
        </p:blipFill>
        <p:spPr>
          <a:xfrm>
            <a:off x="0" y="0"/>
            <a:ext cx="9144000" cy="5143500"/>
          </a:xfrm>
          <a:prstGeom prst="rect">
            <a:avLst/>
          </a:prstGeom>
          <a:noFill/>
          <a:ln>
            <a:noFill/>
          </a:ln>
        </p:spPr>
      </p:pic>
      <p:sp>
        <p:nvSpPr>
          <p:cNvPr id="290" name="Google Shape;290;p31"/>
          <p:cNvSpPr txBox="1"/>
          <p:nvPr/>
        </p:nvSpPr>
        <p:spPr>
          <a:xfrm>
            <a:off x="998175" y="3171600"/>
            <a:ext cx="6426600" cy="76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800">
                <a:solidFill>
                  <a:schemeClr val="dk1"/>
                </a:solidFill>
                <a:latin typeface="Raleway"/>
                <a:ea typeface="Raleway"/>
                <a:cs typeface="Raleway"/>
                <a:sym typeface="Raleway"/>
              </a:rPr>
              <a:t>Questions</a:t>
            </a:r>
            <a:endParaRPr sz="3800">
              <a:solidFill>
                <a:schemeClr val="dk1"/>
              </a:solidFill>
              <a:latin typeface="Raleway"/>
              <a:ea typeface="Raleway"/>
              <a:cs typeface="Raleway"/>
              <a:sym typeface="Raleway"/>
            </a:endParaRPr>
          </a:p>
        </p:txBody>
      </p:sp>
      <p:sp>
        <p:nvSpPr>
          <p:cNvPr id="291" name="Google Shape;291;p31"/>
          <p:cNvSpPr txBox="1"/>
          <p:nvPr/>
        </p:nvSpPr>
        <p:spPr>
          <a:xfrm>
            <a:off x="8636725" y="4612675"/>
            <a:ext cx="5073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dk1"/>
                </a:solidFill>
                <a:latin typeface="Oswald"/>
                <a:ea typeface="Oswald"/>
                <a:cs typeface="Oswald"/>
                <a:sym typeface="Oswald"/>
              </a:rPr>
              <a:t>18</a:t>
            </a:r>
            <a:endParaRPr sz="2200">
              <a:solidFill>
                <a:schemeClr val="dk1"/>
              </a:solidFill>
              <a:latin typeface="Oswald"/>
              <a:ea typeface="Oswald"/>
              <a:cs typeface="Oswald"/>
              <a:sym typeface="Oswald"/>
            </a:endParaRPr>
          </a:p>
        </p:txBody>
      </p:sp>
      <p:sp>
        <p:nvSpPr>
          <p:cNvPr id="292" name="Google Shape;292;p31"/>
          <p:cNvSpPr txBox="1"/>
          <p:nvPr/>
        </p:nvSpPr>
        <p:spPr>
          <a:xfrm>
            <a:off x="28800" y="461267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Oswald"/>
                <a:ea typeface="Oswald"/>
                <a:cs typeface="Oswald"/>
                <a:sym typeface="Oswald"/>
              </a:rPr>
              <a:t>[4]</a:t>
            </a:r>
            <a:endParaRPr sz="1800">
              <a:solidFill>
                <a:schemeClr val="dk1"/>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4"/>
          <p:cNvPicPr preferRelativeResize="0"/>
          <p:nvPr/>
        </p:nvPicPr>
        <p:blipFill rotWithShape="1">
          <a:blip r:embed="rId3">
            <a:alphaModFix/>
          </a:blip>
          <a:srcRect t="16425" b="8572"/>
          <a:stretch/>
        </p:blipFill>
        <p:spPr>
          <a:xfrm>
            <a:off x="0" y="0"/>
            <a:ext cx="9144003" cy="5143500"/>
          </a:xfrm>
          <a:prstGeom prst="rect">
            <a:avLst/>
          </a:prstGeom>
          <a:noFill/>
          <a:ln>
            <a:noFill/>
          </a:ln>
        </p:spPr>
      </p:pic>
      <p:sp>
        <p:nvSpPr>
          <p:cNvPr id="65" name="Google Shape;65;p14"/>
          <p:cNvSpPr/>
          <p:nvPr/>
        </p:nvSpPr>
        <p:spPr>
          <a:xfrm>
            <a:off x="0" y="-41425"/>
            <a:ext cx="3183000" cy="5221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 name="Google Shape;66;p14"/>
          <p:cNvSpPr txBox="1"/>
          <p:nvPr/>
        </p:nvSpPr>
        <p:spPr>
          <a:xfrm>
            <a:off x="602850" y="868100"/>
            <a:ext cx="2001600" cy="74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chemeClr val="lt1"/>
                </a:solidFill>
                <a:latin typeface="Raleway"/>
                <a:ea typeface="Raleway"/>
                <a:cs typeface="Raleway"/>
                <a:sym typeface="Raleway"/>
              </a:rPr>
              <a:t>Outline</a:t>
            </a:r>
            <a:endParaRPr sz="3000" b="1">
              <a:solidFill>
                <a:schemeClr val="lt1"/>
              </a:solidFill>
              <a:latin typeface="Raleway"/>
              <a:ea typeface="Raleway"/>
              <a:cs typeface="Raleway"/>
              <a:sym typeface="Raleway"/>
            </a:endParaRPr>
          </a:p>
        </p:txBody>
      </p:sp>
      <p:sp>
        <p:nvSpPr>
          <p:cNvPr id="67" name="Google Shape;67;p14"/>
          <p:cNvSpPr txBox="1"/>
          <p:nvPr/>
        </p:nvSpPr>
        <p:spPr>
          <a:xfrm>
            <a:off x="241150" y="1615625"/>
            <a:ext cx="2712900" cy="33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solidFill>
                  <a:schemeClr val="lt1"/>
                </a:solidFill>
                <a:latin typeface="Raleway"/>
                <a:ea typeface="Raleway"/>
                <a:cs typeface="Raleway"/>
                <a:sym typeface="Raleway"/>
              </a:rPr>
              <a:t>Partner</a:t>
            </a:r>
            <a:endParaRPr sz="2100">
              <a:solidFill>
                <a:schemeClr val="lt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ㄧ</a:t>
            </a:r>
            <a:endParaRPr sz="2100">
              <a:solidFill>
                <a:schemeClr val="lt1"/>
              </a:solidFill>
              <a:latin typeface="Raleway"/>
              <a:ea typeface="Raleway"/>
              <a:cs typeface="Raleway"/>
              <a:sym typeface="Raleway"/>
            </a:endParaRPr>
          </a:p>
          <a:p>
            <a:pPr marL="0" lvl="0" indent="0" algn="ctr" rtl="0">
              <a:spcBef>
                <a:spcPts val="0"/>
              </a:spcBef>
              <a:spcAft>
                <a:spcPts val="0"/>
              </a:spcAft>
              <a:buNone/>
            </a:pPr>
            <a:r>
              <a:rPr lang="en" sz="2100">
                <a:solidFill>
                  <a:schemeClr val="lt1"/>
                </a:solidFill>
                <a:latin typeface="Raleway"/>
                <a:ea typeface="Raleway"/>
                <a:cs typeface="Raleway"/>
                <a:sym typeface="Raleway"/>
              </a:rPr>
              <a:t>Background</a:t>
            </a:r>
            <a:endParaRPr sz="2100">
              <a:solidFill>
                <a:schemeClr val="lt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ㄧ</a:t>
            </a:r>
            <a:endParaRPr sz="1300">
              <a:solidFill>
                <a:schemeClr val="lt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sz="2100">
                <a:solidFill>
                  <a:schemeClr val="lt1"/>
                </a:solidFill>
                <a:latin typeface="Raleway"/>
                <a:ea typeface="Raleway"/>
                <a:cs typeface="Raleway"/>
                <a:sym typeface="Raleway"/>
              </a:rPr>
              <a:t>Goal</a:t>
            </a:r>
            <a:endParaRPr sz="2100">
              <a:solidFill>
                <a:schemeClr val="lt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ㄧ</a:t>
            </a:r>
            <a:endParaRPr sz="2100">
              <a:solidFill>
                <a:schemeClr val="lt1"/>
              </a:solidFill>
              <a:latin typeface="Raleway"/>
              <a:ea typeface="Raleway"/>
              <a:cs typeface="Raleway"/>
              <a:sym typeface="Raleway"/>
            </a:endParaRPr>
          </a:p>
          <a:p>
            <a:pPr marL="0" lvl="0" indent="0" algn="ctr" rtl="0">
              <a:spcBef>
                <a:spcPts val="0"/>
              </a:spcBef>
              <a:spcAft>
                <a:spcPts val="0"/>
              </a:spcAft>
              <a:buNone/>
            </a:pPr>
            <a:r>
              <a:rPr lang="en" sz="2100">
                <a:solidFill>
                  <a:schemeClr val="lt1"/>
                </a:solidFill>
                <a:latin typeface="Raleway"/>
                <a:ea typeface="Raleway"/>
                <a:cs typeface="Raleway"/>
                <a:sym typeface="Raleway"/>
              </a:rPr>
              <a:t>Objectives</a:t>
            </a:r>
            <a:endParaRPr sz="2100">
              <a:solidFill>
                <a:schemeClr val="lt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sz="1300">
                <a:solidFill>
                  <a:schemeClr val="lt1"/>
                </a:solidFill>
                <a:latin typeface="Raleway"/>
                <a:ea typeface="Raleway"/>
                <a:cs typeface="Raleway"/>
                <a:sym typeface="Raleway"/>
              </a:rPr>
              <a:t>ㄧ</a:t>
            </a:r>
            <a:endParaRPr sz="2100">
              <a:solidFill>
                <a:schemeClr val="lt1"/>
              </a:solidFill>
              <a:latin typeface="Raleway"/>
              <a:ea typeface="Raleway"/>
              <a:cs typeface="Raleway"/>
              <a:sym typeface="Raleway"/>
            </a:endParaRPr>
          </a:p>
          <a:p>
            <a:pPr marL="0" lvl="0" indent="0" algn="ctr" rtl="0">
              <a:spcBef>
                <a:spcPts val="0"/>
              </a:spcBef>
              <a:spcAft>
                <a:spcPts val="0"/>
              </a:spcAft>
              <a:buNone/>
            </a:pPr>
            <a:r>
              <a:rPr lang="en" sz="2100">
                <a:solidFill>
                  <a:schemeClr val="lt1"/>
                </a:solidFill>
                <a:latin typeface="Raleway"/>
                <a:ea typeface="Raleway"/>
                <a:cs typeface="Raleway"/>
                <a:sym typeface="Raleway"/>
              </a:rPr>
              <a:t>Methods</a:t>
            </a:r>
            <a:endParaRPr sz="2100">
              <a:solidFill>
                <a:schemeClr val="lt1"/>
              </a:solidFill>
              <a:latin typeface="Raleway"/>
              <a:ea typeface="Raleway"/>
              <a:cs typeface="Raleway"/>
              <a:sym typeface="Raleway"/>
            </a:endParaRPr>
          </a:p>
        </p:txBody>
      </p:sp>
      <p:sp>
        <p:nvSpPr>
          <p:cNvPr id="68" name="Google Shape;68;p14"/>
          <p:cNvSpPr txBox="1"/>
          <p:nvPr/>
        </p:nvSpPr>
        <p:spPr>
          <a:xfrm>
            <a:off x="8715600" y="4612675"/>
            <a:ext cx="4284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1</a:t>
            </a:r>
            <a:endParaRPr sz="2200">
              <a:solidFill>
                <a:schemeClr val="lt1"/>
              </a:solidFill>
              <a:latin typeface="Oswald"/>
              <a:ea typeface="Oswald"/>
              <a:cs typeface="Oswald"/>
              <a:sym typeface="Oswald"/>
            </a:endParaRPr>
          </a:p>
        </p:txBody>
      </p:sp>
      <p:sp>
        <p:nvSpPr>
          <p:cNvPr id="69" name="Google Shape;69;p14"/>
          <p:cNvSpPr txBox="1"/>
          <p:nvPr/>
        </p:nvSpPr>
        <p:spPr>
          <a:xfrm>
            <a:off x="3183000" y="4612675"/>
            <a:ext cx="6894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[16]</a:t>
            </a:r>
            <a:endParaRPr sz="1800">
              <a:solidFill>
                <a:schemeClr val="lt1"/>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500"/>
                                        <p:tgtEl>
                                          <p:spTgt spid="65"/>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 calcmode="lin" valueType="num">
                                      <p:cBhvr additive="base">
                                        <p:cTn id="10" dur="1500"/>
                                        <p:tgtEl>
                                          <p:spTgt spid="69"/>
                                        </p:tgtEl>
                                        <p:attrNameLst>
                                          <p:attrName>ppt_x</p:attrName>
                                        </p:attrNameLst>
                                      </p:cBhvr>
                                      <p:tavLst>
                                        <p:tav tm="0">
                                          <p:val>
                                            <p:strVal val="#ppt_x-1"/>
                                          </p:val>
                                        </p:tav>
                                        <p:tav tm="100000">
                                          <p:val>
                                            <p:strVal val="#ppt_x"/>
                                          </p:val>
                                        </p:tav>
                                      </p:tavLst>
                                    </p:anim>
                                  </p:childTnLst>
                                </p:cTn>
                              </p:par>
                            </p:childTnLst>
                          </p:cTn>
                        </p:par>
                        <p:par>
                          <p:cTn id="11" fill="hold">
                            <p:stCondLst>
                              <p:cond delay="1500"/>
                            </p:stCondLst>
                            <p:childTnLst>
                              <p:par>
                                <p:cTn id="12" presetID="10" presetClass="entr" presetSubtype="0" fill="hold" nodeType="after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2000"/>
                                        <p:tgtEl>
                                          <p:spTgt spid="66"/>
                                        </p:tgtEl>
                                      </p:cBhvr>
                                    </p:animEffect>
                                  </p:childTnLst>
                                </p:cTn>
                              </p:par>
                              <p:par>
                                <p:cTn id="15" presetID="10"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5"/>
          <p:cNvPicPr preferRelativeResize="0"/>
          <p:nvPr/>
        </p:nvPicPr>
        <p:blipFill rotWithShape="1">
          <a:blip r:embed="rId3">
            <a:alphaModFix/>
          </a:blip>
          <a:srcRect b="2771"/>
          <a:stretch/>
        </p:blipFill>
        <p:spPr>
          <a:xfrm>
            <a:off x="0" y="-506175"/>
            <a:ext cx="9152475" cy="5649675"/>
          </a:xfrm>
          <a:prstGeom prst="rect">
            <a:avLst/>
          </a:prstGeom>
          <a:noFill/>
          <a:ln>
            <a:noFill/>
          </a:ln>
        </p:spPr>
      </p:pic>
      <p:sp>
        <p:nvSpPr>
          <p:cNvPr id="75" name="Google Shape;75;p15"/>
          <p:cNvSpPr txBox="1"/>
          <p:nvPr/>
        </p:nvSpPr>
        <p:spPr>
          <a:xfrm>
            <a:off x="8715600" y="4612675"/>
            <a:ext cx="4284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2</a:t>
            </a:r>
            <a:endParaRPr sz="2200">
              <a:solidFill>
                <a:schemeClr val="lt1"/>
              </a:solidFill>
              <a:latin typeface="Oswald"/>
              <a:ea typeface="Oswald"/>
              <a:cs typeface="Oswald"/>
              <a:sym typeface="Oswald"/>
            </a:endParaRPr>
          </a:p>
        </p:txBody>
      </p:sp>
      <p:sp>
        <p:nvSpPr>
          <p:cNvPr id="76" name="Google Shape;76;p15"/>
          <p:cNvSpPr txBox="1"/>
          <p:nvPr/>
        </p:nvSpPr>
        <p:spPr>
          <a:xfrm>
            <a:off x="2708300" y="1293350"/>
            <a:ext cx="6258000" cy="288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1"/>
                </a:solidFill>
                <a:latin typeface="Raleway"/>
                <a:ea typeface="Raleway"/>
                <a:cs typeface="Raleway"/>
                <a:sym typeface="Raleway"/>
              </a:rPr>
              <a:t>“I work at the intersection of Mātauranga Māori and mainstream ‘Western’ science.”</a:t>
            </a:r>
            <a:endParaRPr sz="3000">
              <a:solidFill>
                <a:schemeClr val="lt1"/>
              </a:solidFill>
              <a:latin typeface="Raleway"/>
              <a:ea typeface="Raleway"/>
              <a:cs typeface="Raleway"/>
              <a:sym typeface="Raleway"/>
            </a:endParaRPr>
          </a:p>
          <a:p>
            <a:pPr marL="0" lvl="0" indent="0" algn="ctr" rtl="0">
              <a:spcBef>
                <a:spcPts val="0"/>
              </a:spcBef>
              <a:spcAft>
                <a:spcPts val="0"/>
              </a:spcAft>
              <a:buNone/>
            </a:pPr>
            <a:r>
              <a:rPr lang="en" sz="2500">
                <a:solidFill>
                  <a:schemeClr val="lt1"/>
                </a:solidFill>
                <a:latin typeface="Raleway"/>
                <a:ea typeface="Raleway"/>
                <a:cs typeface="Raleway"/>
                <a:sym typeface="Raleway"/>
              </a:rPr>
              <a:t>-Dr. Sara Belcher</a:t>
            </a:r>
            <a:endParaRPr sz="2500">
              <a:solidFill>
                <a:schemeClr val="lt1"/>
              </a:solidFill>
              <a:latin typeface="Raleway"/>
              <a:ea typeface="Raleway"/>
              <a:cs typeface="Raleway"/>
              <a:sym typeface="Raleway"/>
            </a:endParaRPr>
          </a:p>
          <a:p>
            <a:pPr marL="0" lvl="0" indent="0" algn="ctr" rtl="0">
              <a:spcBef>
                <a:spcPts val="0"/>
              </a:spcBef>
              <a:spcAft>
                <a:spcPts val="0"/>
              </a:spcAft>
              <a:buClr>
                <a:schemeClr val="dk1"/>
              </a:buClr>
              <a:buSzPts val="1100"/>
              <a:buFont typeface="Arial"/>
              <a:buNone/>
            </a:pPr>
            <a:r>
              <a:rPr lang="en" sz="3000">
                <a:solidFill>
                  <a:schemeClr val="lt1"/>
                </a:solidFill>
                <a:latin typeface="Raleway"/>
                <a:ea typeface="Raleway"/>
                <a:cs typeface="Raleway"/>
                <a:sym typeface="Raleway"/>
              </a:rPr>
              <a:t> </a:t>
            </a:r>
            <a:endParaRPr sz="3000">
              <a:solidFill>
                <a:schemeClr val="lt1"/>
              </a:solidFill>
              <a:latin typeface="Raleway"/>
              <a:ea typeface="Raleway"/>
              <a:cs typeface="Raleway"/>
              <a:sym typeface="Raleway"/>
            </a:endParaRPr>
          </a:p>
        </p:txBody>
      </p:sp>
      <p:sp>
        <p:nvSpPr>
          <p:cNvPr id="77" name="Google Shape;77;p15"/>
          <p:cNvSpPr txBox="1"/>
          <p:nvPr/>
        </p:nvSpPr>
        <p:spPr>
          <a:xfrm>
            <a:off x="28800" y="461267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[2]</a:t>
            </a:r>
            <a:endParaRPr sz="1800">
              <a:solidFill>
                <a:schemeClr val="lt1"/>
              </a:solidFill>
              <a:latin typeface="Oswald"/>
              <a:ea typeface="Oswald"/>
              <a:cs typeface="Oswald"/>
              <a:sym typeface="Oswald"/>
            </a:endParaRPr>
          </a:p>
        </p:txBody>
      </p:sp>
      <p:pic>
        <p:nvPicPr>
          <p:cNvPr id="78" name="Google Shape;78;p15"/>
          <p:cNvPicPr preferRelativeResize="0"/>
          <p:nvPr/>
        </p:nvPicPr>
        <p:blipFill>
          <a:blip r:embed="rId4">
            <a:alphaModFix/>
          </a:blip>
          <a:stretch>
            <a:fillRect/>
          </a:stretch>
        </p:blipFill>
        <p:spPr>
          <a:xfrm>
            <a:off x="472275" y="1100725"/>
            <a:ext cx="2236025" cy="2435874"/>
          </a:xfrm>
          <a:prstGeom prst="rect">
            <a:avLst/>
          </a:prstGeom>
          <a:noFill/>
          <a:ln w="19050" cap="flat" cmpd="sng">
            <a:solidFill>
              <a:schemeClr val="dk1"/>
            </a:solidFill>
            <a:prstDash val="solid"/>
            <a:round/>
            <a:headEnd type="none" w="sm" len="sm"/>
            <a:tailEnd type="none" w="sm" len="sm"/>
          </a:ln>
        </p:spPr>
      </p:pic>
      <p:sp>
        <p:nvSpPr>
          <p:cNvPr id="79" name="Google Shape;79;p15"/>
          <p:cNvSpPr txBox="1"/>
          <p:nvPr/>
        </p:nvSpPr>
        <p:spPr>
          <a:xfrm>
            <a:off x="415575" y="104402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lt1"/>
                </a:solidFill>
                <a:latin typeface="Oswald"/>
                <a:ea typeface="Oswald"/>
                <a:cs typeface="Oswald"/>
                <a:sym typeface="Oswald"/>
              </a:rPr>
              <a:t>[11]</a:t>
            </a:r>
            <a:endParaRPr sz="1600">
              <a:solidFill>
                <a:schemeClr val="lt1"/>
              </a:solidFill>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6"/>
          <p:cNvPicPr preferRelativeResize="0"/>
          <p:nvPr/>
        </p:nvPicPr>
        <p:blipFill rotWithShape="1">
          <a:blip r:embed="rId3">
            <a:alphaModFix/>
          </a:blip>
          <a:srcRect t="15569" b="9434"/>
          <a:stretch/>
        </p:blipFill>
        <p:spPr>
          <a:xfrm>
            <a:off x="0" y="0"/>
            <a:ext cx="9144003" cy="5143500"/>
          </a:xfrm>
          <a:prstGeom prst="rect">
            <a:avLst/>
          </a:prstGeom>
          <a:noFill/>
          <a:ln>
            <a:noFill/>
          </a:ln>
        </p:spPr>
      </p:pic>
      <p:sp>
        <p:nvSpPr>
          <p:cNvPr id="85" name="Google Shape;85;p16"/>
          <p:cNvSpPr txBox="1">
            <a:spLocks noGrp="1"/>
          </p:cNvSpPr>
          <p:nvPr>
            <p:ph type="title"/>
          </p:nvPr>
        </p:nvSpPr>
        <p:spPr>
          <a:xfrm>
            <a:off x="311700" y="19171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a:solidFill>
                  <a:schemeClr val="lt1"/>
                </a:solidFill>
                <a:latin typeface="Raleway"/>
                <a:ea typeface="Raleway"/>
                <a:cs typeface="Raleway"/>
                <a:sym typeface="Raleway"/>
              </a:rPr>
              <a:t>The purpose is to</a:t>
            </a:r>
            <a:endParaRPr sz="3020">
              <a:solidFill>
                <a:schemeClr val="lt1"/>
              </a:solidFill>
              <a:latin typeface="Raleway"/>
              <a:ea typeface="Raleway"/>
              <a:cs typeface="Raleway"/>
              <a:sym typeface="Raleway"/>
            </a:endParaRPr>
          </a:p>
        </p:txBody>
      </p:sp>
      <p:sp>
        <p:nvSpPr>
          <p:cNvPr id="86" name="Google Shape;86;p16"/>
          <p:cNvSpPr txBox="1">
            <a:spLocks noGrp="1"/>
          </p:cNvSpPr>
          <p:nvPr>
            <p:ph type="body" idx="1"/>
          </p:nvPr>
        </p:nvSpPr>
        <p:spPr>
          <a:xfrm>
            <a:off x="311700" y="2571750"/>
            <a:ext cx="8520600" cy="2583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Clr>
                <a:schemeClr val="dk1"/>
              </a:buClr>
              <a:buSzPts val="1100"/>
              <a:buFont typeface="Arial"/>
              <a:buNone/>
            </a:pPr>
            <a:r>
              <a:rPr lang="en" sz="2200" b="1">
                <a:solidFill>
                  <a:schemeClr val="lt1"/>
                </a:solidFill>
                <a:latin typeface="Raleway"/>
                <a:ea typeface="Raleway"/>
                <a:cs typeface="Raleway"/>
                <a:sym typeface="Raleway"/>
              </a:rPr>
              <a:t>uncover non-disruptive skink monitoring methods.</a:t>
            </a:r>
            <a:endParaRPr sz="2200" b="1">
              <a:solidFill>
                <a:schemeClr val="lt1"/>
              </a:solidFill>
              <a:latin typeface="Raleway"/>
              <a:ea typeface="Raleway"/>
              <a:cs typeface="Raleway"/>
              <a:sym typeface="Raleway"/>
            </a:endParaRPr>
          </a:p>
        </p:txBody>
      </p:sp>
      <p:sp>
        <p:nvSpPr>
          <p:cNvPr id="87" name="Google Shape;87;p16"/>
          <p:cNvSpPr txBox="1"/>
          <p:nvPr/>
        </p:nvSpPr>
        <p:spPr>
          <a:xfrm>
            <a:off x="8715600" y="4612675"/>
            <a:ext cx="4284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3</a:t>
            </a:r>
            <a:endParaRPr sz="2200">
              <a:solidFill>
                <a:schemeClr val="lt1"/>
              </a:solidFill>
              <a:latin typeface="Oswald"/>
              <a:ea typeface="Oswald"/>
              <a:cs typeface="Oswald"/>
              <a:sym typeface="Oswald"/>
            </a:endParaRPr>
          </a:p>
        </p:txBody>
      </p:sp>
      <p:sp>
        <p:nvSpPr>
          <p:cNvPr id="88" name="Google Shape;88;p16"/>
          <p:cNvSpPr txBox="1"/>
          <p:nvPr/>
        </p:nvSpPr>
        <p:spPr>
          <a:xfrm>
            <a:off x="28800" y="4612675"/>
            <a:ext cx="5679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[15]</a:t>
            </a:r>
            <a:endParaRPr sz="1800">
              <a:solidFill>
                <a:schemeClr val="lt1"/>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7"/>
          <p:cNvPicPr preferRelativeResize="0"/>
          <p:nvPr/>
        </p:nvPicPr>
        <p:blipFill rotWithShape="1">
          <a:blip r:embed="rId3">
            <a:alphaModFix amt="90000"/>
          </a:blip>
          <a:srcRect b="24998"/>
          <a:stretch/>
        </p:blipFill>
        <p:spPr>
          <a:xfrm>
            <a:off x="0" y="0"/>
            <a:ext cx="9144003" cy="5143500"/>
          </a:xfrm>
          <a:prstGeom prst="rect">
            <a:avLst/>
          </a:prstGeom>
          <a:noFill/>
          <a:ln>
            <a:noFill/>
          </a:ln>
          <a:effectLst>
            <a:outerShdw blurRad="57150" dist="19050" dir="5400000" algn="bl" rotWithShape="0">
              <a:srgbClr val="000000">
                <a:alpha val="50000"/>
              </a:srgbClr>
            </a:outerShdw>
            <a:reflection endPos="30000" dist="38100" dir="5400000" fadeDir="5400012" sy="-100000" algn="bl" rotWithShape="0"/>
          </a:effectLst>
        </p:spPr>
      </p:pic>
      <p:pic>
        <p:nvPicPr>
          <p:cNvPr id="94" name="Google Shape;94;p17"/>
          <p:cNvPicPr preferRelativeResize="0"/>
          <p:nvPr/>
        </p:nvPicPr>
        <p:blipFill>
          <a:blip r:embed="rId4">
            <a:alphaModFix/>
          </a:blip>
          <a:stretch>
            <a:fillRect/>
          </a:stretch>
        </p:blipFill>
        <p:spPr>
          <a:xfrm>
            <a:off x="0" y="0"/>
            <a:ext cx="9144000" cy="5143500"/>
          </a:xfrm>
          <a:prstGeom prst="rect">
            <a:avLst/>
          </a:prstGeom>
          <a:noFill/>
          <a:ln>
            <a:noFill/>
          </a:ln>
        </p:spPr>
      </p:pic>
      <p:sp>
        <p:nvSpPr>
          <p:cNvPr id="95" name="Google Shape;95;p17"/>
          <p:cNvSpPr txBox="1"/>
          <p:nvPr/>
        </p:nvSpPr>
        <p:spPr>
          <a:xfrm>
            <a:off x="6283200" y="580725"/>
            <a:ext cx="2236800" cy="5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lt1"/>
                </a:solidFill>
                <a:latin typeface="Raleway"/>
                <a:ea typeface="Raleway"/>
                <a:cs typeface="Raleway"/>
                <a:sym typeface="Raleway"/>
              </a:rPr>
              <a:t>Rotorua</a:t>
            </a:r>
            <a:endParaRPr sz="2400">
              <a:solidFill>
                <a:schemeClr val="lt1"/>
              </a:solidFill>
              <a:latin typeface="Raleway"/>
              <a:ea typeface="Raleway"/>
              <a:cs typeface="Raleway"/>
              <a:sym typeface="Raleway"/>
            </a:endParaRPr>
          </a:p>
        </p:txBody>
      </p:sp>
      <p:sp>
        <p:nvSpPr>
          <p:cNvPr id="96" name="Google Shape;96;p17"/>
          <p:cNvSpPr txBox="1"/>
          <p:nvPr/>
        </p:nvSpPr>
        <p:spPr>
          <a:xfrm>
            <a:off x="6417600" y="3044625"/>
            <a:ext cx="1968000" cy="5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lt1"/>
                </a:solidFill>
                <a:latin typeface="Raleway"/>
                <a:ea typeface="Raleway"/>
                <a:cs typeface="Raleway"/>
                <a:sym typeface="Raleway"/>
              </a:rPr>
              <a:t>Baring Head</a:t>
            </a:r>
            <a:endParaRPr sz="2400">
              <a:solidFill>
                <a:schemeClr val="lt1"/>
              </a:solidFill>
              <a:latin typeface="Raleway"/>
              <a:ea typeface="Raleway"/>
              <a:cs typeface="Raleway"/>
              <a:sym typeface="Raleway"/>
            </a:endParaRPr>
          </a:p>
        </p:txBody>
      </p:sp>
      <p:sp>
        <p:nvSpPr>
          <p:cNvPr id="97" name="Google Shape;97;p17"/>
          <p:cNvSpPr txBox="1"/>
          <p:nvPr/>
        </p:nvSpPr>
        <p:spPr>
          <a:xfrm>
            <a:off x="408325" y="2022375"/>
            <a:ext cx="2236800" cy="55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lt1"/>
                </a:solidFill>
                <a:latin typeface="Raleway"/>
                <a:ea typeface="Raleway"/>
                <a:cs typeface="Raleway"/>
                <a:sym typeface="Raleway"/>
              </a:rPr>
              <a:t>Wellington</a:t>
            </a:r>
            <a:endParaRPr sz="2400">
              <a:solidFill>
                <a:schemeClr val="lt1"/>
              </a:solidFill>
              <a:latin typeface="Raleway"/>
              <a:ea typeface="Raleway"/>
              <a:cs typeface="Raleway"/>
              <a:sym typeface="Raleway"/>
            </a:endParaRPr>
          </a:p>
        </p:txBody>
      </p:sp>
      <p:sp>
        <p:nvSpPr>
          <p:cNvPr id="98" name="Google Shape;98;p17"/>
          <p:cNvSpPr txBox="1"/>
          <p:nvPr/>
        </p:nvSpPr>
        <p:spPr>
          <a:xfrm>
            <a:off x="8715600" y="4612675"/>
            <a:ext cx="4284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4</a:t>
            </a:r>
            <a:endParaRPr sz="2200">
              <a:solidFill>
                <a:schemeClr val="lt1"/>
              </a:solidFill>
              <a:latin typeface="Oswald"/>
              <a:ea typeface="Oswald"/>
              <a:cs typeface="Oswald"/>
              <a:sym typeface="Oswald"/>
            </a:endParaRPr>
          </a:p>
        </p:txBody>
      </p:sp>
      <p:sp>
        <p:nvSpPr>
          <p:cNvPr id="99" name="Google Shape;99;p17"/>
          <p:cNvSpPr txBox="1"/>
          <p:nvPr/>
        </p:nvSpPr>
        <p:spPr>
          <a:xfrm>
            <a:off x="171925" y="457750"/>
            <a:ext cx="4898100" cy="14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lt1"/>
                </a:solidFill>
                <a:latin typeface="Raleway"/>
                <a:ea typeface="Raleway"/>
                <a:cs typeface="Raleway"/>
                <a:sym typeface="Raleway"/>
              </a:rPr>
              <a:t>Understanding </a:t>
            </a:r>
            <a:endParaRPr sz="3000" b="1">
              <a:solidFill>
                <a:schemeClr val="lt1"/>
              </a:solidFill>
              <a:latin typeface="Raleway"/>
              <a:ea typeface="Raleway"/>
              <a:cs typeface="Raleway"/>
              <a:sym typeface="Raleway"/>
            </a:endParaRPr>
          </a:p>
          <a:p>
            <a:pPr marL="0" lvl="0" indent="0" algn="l" rtl="0">
              <a:spcBef>
                <a:spcPts val="0"/>
              </a:spcBef>
              <a:spcAft>
                <a:spcPts val="0"/>
              </a:spcAft>
              <a:buNone/>
            </a:pPr>
            <a:r>
              <a:rPr lang="en" sz="3000" b="1">
                <a:solidFill>
                  <a:schemeClr val="lt1"/>
                </a:solidFill>
                <a:latin typeface="Raleway"/>
                <a:ea typeface="Raleway"/>
                <a:cs typeface="Raleway"/>
                <a:sym typeface="Raleway"/>
              </a:rPr>
              <a:t>the project sites</a:t>
            </a:r>
            <a:endParaRPr sz="3000" b="1">
              <a:solidFill>
                <a:schemeClr val="lt1"/>
              </a:solidFill>
              <a:latin typeface="Raleway"/>
              <a:ea typeface="Raleway"/>
              <a:cs typeface="Raleway"/>
              <a:sym typeface="Raleway"/>
            </a:endParaRPr>
          </a:p>
        </p:txBody>
      </p:sp>
      <p:cxnSp>
        <p:nvCxnSpPr>
          <p:cNvPr id="100" name="Google Shape;100;p17"/>
          <p:cNvCxnSpPr>
            <a:stCxn id="101" idx="1"/>
          </p:cNvCxnSpPr>
          <p:nvPr/>
        </p:nvCxnSpPr>
        <p:spPr>
          <a:xfrm flipH="1">
            <a:off x="4434900" y="4152813"/>
            <a:ext cx="1982700" cy="612300"/>
          </a:xfrm>
          <a:prstGeom prst="straightConnector1">
            <a:avLst/>
          </a:prstGeom>
          <a:noFill/>
          <a:ln w="19050" cap="flat" cmpd="sng">
            <a:solidFill>
              <a:schemeClr val="lt1"/>
            </a:solidFill>
            <a:prstDash val="solid"/>
            <a:round/>
            <a:headEnd type="none" w="med" len="med"/>
            <a:tailEnd type="none" w="med" len="med"/>
          </a:ln>
          <a:effectLst>
            <a:outerShdw blurRad="57150" dist="19050" dir="5400000" algn="bl" rotWithShape="0">
              <a:srgbClr val="000000">
                <a:alpha val="50000"/>
              </a:srgbClr>
            </a:outerShdw>
          </a:effectLst>
        </p:spPr>
      </p:cxnSp>
      <p:cxnSp>
        <p:nvCxnSpPr>
          <p:cNvPr id="102" name="Google Shape;102;p17"/>
          <p:cNvCxnSpPr>
            <a:stCxn id="103" idx="3"/>
          </p:cNvCxnSpPr>
          <p:nvPr/>
        </p:nvCxnSpPr>
        <p:spPr>
          <a:xfrm>
            <a:off x="2510725" y="3161250"/>
            <a:ext cx="1788000" cy="1545000"/>
          </a:xfrm>
          <a:prstGeom prst="straightConnector1">
            <a:avLst/>
          </a:prstGeom>
          <a:noFill/>
          <a:ln w="19050" cap="flat" cmpd="sng">
            <a:solidFill>
              <a:schemeClr val="lt1"/>
            </a:solidFill>
            <a:prstDash val="solid"/>
            <a:round/>
            <a:headEnd type="none" w="med" len="med"/>
            <a:tailEnd type="none" w="med" len="med"/>
          </a:ln>
          <a:effectLst>
            <a:outerShdw blurRad="57150" dist="19050" dir="5400000" algn="bl" rotWithShape="0">
              <a:srgbClr val="000000">
                <a:alpha val="50000"/>
              </a:srgbClr>
            </a:outerShdw>
          </a:effectLst>
        </p:spPr>
      </p:cxnSp>
      <p:sp>
        <p:nvSpPr>
          <p:cNvPr id="104" name="Google Shape;104;p17"/>
          <p:cNvSpPr txBox="1"/>
          <p:nvPr/>
        </p:nvSpPr>
        <p:spPr>
          <a:xfrm>
            <a:off x="28800" y="4612675"/>
            <a:ext cx="6036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[13]</a:t>
            </a:r>
            <a:endParaRPr sz="1800">
              <a:solidFill>
                <a:schemeClr val="lt1"/>
              </a:solidFill>
              <a:latin typeface="Oswald"/>
              <a:ea typeface="Oswald"/>
              <a:cs typeface="Oswald"/>
              <a:sym typeface="Oswald"/>
            </a:endParaRPr>
          </a:p>
        </p:txBody>
      </p:sp>
      <p:pic>
        <p:nvPicPr>
          <p:cNvPr id="101" name="Google Shape;101;p17"/>
          <p:cNvPicPr preferRelativeResize="0"/>
          <p:nvPr/>
        </p:nvPicPr>
        <p:blipFill>
          <a:blip r:embed="rId5">
            <a:alphaModFix/>
          </a:blip>
          <a:stretch>
            <a:fillRect/>
          </a:stretch>
        </p:blipFill>
        <p:spPr>
          <a:xfrm>
            <a:off x="6417600" y="3599313"/>
            <a:ext cx="1968000" cy="1107000"/>
          </a:xfrm>
          <a:prstGeom prst="roundRect">
            <a:avLst>
              <a:gd name="adj" fmla="val 16667"/>
            </a:avLst>
          </a:prstGeom>
          <a:noFill/>
          <a:ln w="9525" cap="flat" cmpd="sng">
            <a:solidFill>
              <a:schemeClr val="lt1"/>
            </a:solidFill>
            <a:prstDash val="solid"/>
            <a:round/>
            <a:headEnd type="none" w="sm" len="sm"/>
            <a:tailEnd type="none" w="sm" len="sm"/>
          </a:ln>
          <a:effectLst>
            <a:outerShdw blurRad="57150" dist="28575" dir="5400000" algn="bl" rotWithShape="0">
              <a:srgbClr val="000000">
                <a:alpha val="50000"/>
              </a:srgbClr>
            </a:outerShdw>
          </a:effectLst>
        </p:spPr>
      </p:pic>
      <p:pic>
        <p:nvPicPr>
          <p:cNvPr id="105" name="Google Shape;105;p17"/>
          <p:cNvPicPr preferRelativeResize="0"/>
          <p:nvPr/>
        </p:nvPicPr>
        <p:blipFill rotWithShape="1">
          <a:blip r:embed="rId6">
            <a:alphaModFix/>
          </a:blip>
          <a:srcRect t="15697"/>
          <a:stretch/>
        </p:blipFill>
        <p:spPr>
          <a:xfrm>
            <a:off x="6417599" y="1135425"/>
            <a:ext cx="1968000" cy="1107000"/>
          </a:xfrm>
          <a:prstGeom prst="roundRect">
            <a:avLst>
              <a:gd name="adj" fmla="val 16667"/>
            </a:avLst>
          </a:prstGeom>
          <a:noFill/>
          <a:ln w="9525" cap="flat" cmpd="sng">
            <a:solidFill>
              <a:schemeClr val="lt1"/>
            </a:solidFill>
            <a:prstDash val="solid"/>
            <a:round/>
            <a:headEnd type="none" w="sm" len="sm"/>
            <a:tailEnd type="none" w="sm" len="sm"/>
          </a:ln>
          <a:effectLst>
            <a:outerShdw blurRad="57150" dist="28575" dir="5400000" algn="bl" rotWithShape="0">
              <a:srgbClr val="000000">
                <a:alpha val="50000"/>
              </a:srgbClr>
            </a:outerShdw>
          </a:effectLst>
        </p:spPr>
      </p:pic>
      <p:pic>
        <p:nvPicPr>
          <p:cNvPr id="103" name="Google Shape;103;p17"/>
          <p:cNvPicPr preferRelativeResize="0"/>
          <p:nvPr/>
        </p:nvPicPr>
        <p:blipFill rotWithShape="1">
          <a:blip r:embed="rId7">
            <a:alphaModFix/>
          </a:blip>
          <a:srcRect b="10168"/>
          <a:stretch/>
        </p:blipFill>
        <p:spPr>
          <a:xfrm>
            <a:off x="542725" y="2571750"/>
            <a:ext cx="1968000" cy="1179000"/>
          </a:xfrm>
          <a:prstGeom prst="roundRect">
            <a:avLst>
              <a:gd name="adj" fmla="val 16667"/>
            </a:avLst>
          </a:prstGeom>
          <a:noFill/>
          <a:ln w="9525" cap="flat" cmpd="sng">
            <a:solidFill>
              <a:schemeClr val="lt1"/>
            </a:solidFill>
            <a:prstDash val="solid"/>
            <a:round/>
            <a:headEnd type="none" w="sm" len="sm"/>
            <a:tailEnd type="none" w="sm" len="sm"/>
          </a:ln>
          <a:effectLst>
            <a:outerShdw blurRad="57150" dist="28575" dir="5400000" algn="bl" rotWithShape="0">
              <a:srgbClr val="000000">
                <a:alpha val="50000"/>
              </a:srgbClr>
            </a:outerShdw>
          </a:effectLst>
        </p:spPr>
      </p:pic>
      <p:cxnSp>
        <p:nvCxnSpPr>
          <p:cNvPr id="106" name="Google Shape;106;p17"/>
          <p:cNvCxnSpPr>
            <a:stCxn id="105" idx="1"/>
          </p:cNvCxnSpPr>
          <p:nvPr/>
        </p:nvCxnSpPr>
        <p:spPr>
          <a:xfrm flipH="1">
            <a:off x="5143499" y="1688925"/>
            <a:ext cx="1274100" cy="991500"/>
          </a:xfrm>
          <a:prstGeom prst="straightConnector1">
            <a:avLst/>
          </a:prstGeom>
          <a:noFill/>
          <a:ln w="19050" cap="flat" cmpd="sng">
            <a:solidFill>
              <a:schemeClr val="lt1"/>
            </a:solidFill>
            <a:prstDash val="solid"/>
            <a:round/>
            <a:headEnd type="none" w="med" len="med"/>
            <a:tailEnd type="none" w="med" len="med"/>
          </a:ln>
          <a:effectLst>
            <a:outerShdw blurRad="57150" dist="19050" dir="5400000" algn="bl" rotWithShape="0">
              <a:srgbClr val="000000">
                <a:alpha val="50000"/>
              </a:srgbClr>
            </a:outerShdw>
          </a:effectLst>
        </p:spPr>
      </p:cxnSp>
      <p:sp>
        <p:nvSpPr>
          <p:cNvPr id="107" name="Google Shape;107;p17"/>
          <p:cNvSpPr txBox="1"/>
          <p:nvPr/>
        </p:nvSpPr>
        <p:spPr>
          <a:xfrm>
            <a:off x="570375" y="3389625"/>
            <a:ext cx="480600" cy="2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1"/>
                </a:solidFill>
                <a:latin typeface="Oswald"/>
                <a:ea typeface="Oswald"/>
                <a:cs typeface="Oswald"/>
                <a:sym typeface="Oswald"/>
              </a:rPr>
              <a:t>[19]</a:t>
            </a:r>
            <a:endParaRPr sz="1300">
              <a:solidFill>
                <a:schemeClr val="lt1"/>
              </a:solidFill>
              <a:latin typeface="Oswald"/>
              <a:ea typeface="Oswald"/>
              <a:cs typeface="Oswald"/>
              <a:sym typeface="Oswald"/>
            </a:endParaRPr>
          </a:p>
        </p:txBody>
      </p:sp>
      <p:sp>
        <p:nvSpPr>
          <p:cNvPr id="108" name="Google Shape;108;p17"/>
          <p:cNvSpPr txBox="1"/>
          <p:nvPr/>
        </p:nvSpPr>
        <p:spPr>
          <a:xfrm>
            <a:off x="8009100" y="4354125"/>
            <a:ext cx="376500" cy="2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1"/>
                </a:solidFill>
                <a:latin typeface="Oswald"/>
                <a:ea typeface="Oswald"/>
                <a:cs typeface="Oswald"/>
                <a:sym typeface="Oswald"/>
              </a:rPr>
              <a:t>[3]</a:t>
            </a:r>
            <a:endParaRPr sz="1300">
              <a:solidFill>
                <a:schemeClr val="lt1"/>
              </a:solidFill>
              <a:latin typeface="Oswald"/>
              <a:ea typeface="Oswald"/>
              <a:cs typeface="Oswald"/>
              <a:sym typeface="Oswald"/>
            </a:endParaRPr>
          </a:p>
        </p:txBody>
      </p:sp>
      <p:sp>
        <p:nvSpPr>
          <p:cNvPr id="109" name="Google Shape;109;p17"/>
          <p:cNvSpPr txBox="1"/>
          <p:nvPr/>
        </p:nvSpPr>
        <p:spPr>
          <a:xfrm>
            <a:off x="7904925" y="1883950"/>
            <a:ext cx="480600" cy="2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1"/>
                </a:solidFill>
                <a:latin typeface="Oswald"/>
                <a:ea typeface="Oswald"/>
                <a:cs typeface="Oswald"/>
                <a:sym typeface="Oswald"/>
              </a:rPr>
              <a:t>[10]</a:t>
            </a:r>
            <a:endParaRPr sz="1300">
              <a:solidFill>
                <a:schemeClr val="lt1"/>
              </a:solidFill>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Background</a:t>
            </a:r>
            <a:endParaRPr/>
          </a:p>
        </p:txBody>
      </p:sp>
      <p:sp>
        <p:nvSpPr>
          <p:cNvPr id="115" name="Google Shape;115;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6" name="Google Shape;116;p18"/>
          <p:cNvPicPr preferRelativeResize="0"/>
          <p:nvPr/>
        </p:nvPicPr>
        <p:blipFill rotWithShape="1">
          <a:blip r:embed="rId3">
            <a:alphaModFix/>
          </a:blip>
          <a:srcRect t="5625" b="19372"/>
          <a:stretch/>
        </p:blipFill>
        <p:spPr>
          <a:xfrm>
            <a:off x="0" y="0"/>
            <a:ext cx="9144003" cy="5143500"/>
          </a:xfrm>
          <a:prstGeom prst="rect">
            <a:avLst/>
          </a:prstGeom>
          <a:noFill/>
          <a:ln>
            <a:noFill/>
          </a:ln>
        </p:spPr>
      </p:pic>
      <p:sp>
        <p:nvSpPr>
          <p:cNvPr id="117" name="Google Shape;117;p18"/>
          <p:cNvSpPr txBox="1"/>
          <p:nvPr/>
        </p:nvSpPr>
        <p:spPr>
          <a:xfrm>
            <a:off x="8715600" y="4612675"/>
            <a:ext cx="4284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5</a:t>
            </a:r>
            <a:endParaRPr sz="2200">
              <a:solidFill>
                <a:schemeClr val="lt1"/>
              </a:solidFill>
              <a:latin typeface="Oswald"/>
              <a:ea typeface="Oswald"/>
              <a:cs typeface="Oswald"/>
              <a:sym typeface="Oswald"/>
            </a:endParaRPr>
          </a:p>
        </p:txBody>
      </p:sp>
      <p:sp>
        <p:nvSpPr>
          <p:cNvPr id="118" name="Google Shape;118;p18"/>
          <p:cNvSpPr txBox="1">
            <a:spLocks noGrp="1"/>
          </p:cNvSpPr>
          <p:nvPr>
            <p:ph type="title"/>
          </p:nvPr>
        </p:nvSpPr>
        <p:spPr>
          <a:xfrm>
            <a:off x="122925" y="493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b="1">
                <a:latin typeface="Raleway"/>
                <a:ea typeface="Raleway"/>
                <a:cs typeface="Raleway"/>
                <a:sym typeface="Raleway"/>
              </a:rPr>
              <a:t>Two-eyed seeing</a:t>
            </a:r>
            <a:r>
              <a:rPr lang="en" sz="3400">
                <a:latin typeface="Raleway"/>
                <a:ea typeface="Raleway"/>
                <a:cs typeface="Raleway"/>
                <a:sym typeface="Raleway"/>
              </a:rPr>
              <a:t>: a way of viewing the world that combines Indigenous and Western knowledge and worldviews</a:t>
            </a:r>
            <a:endParaRPr sz="3400">
              <a:latin typeface="Raleway"/>
              <a:ea typeface="Raleway"/>
              <a:cs typeface="Raleway"/>
              <a:sym typeface="Raleway"/>
            </a:endParaRPr>
          </a:p>
        </p:txBody>
      </p:sp>
      <p:sp>
        <p:nvSpPr>
          <p:cNvPr id="119" name="Google Shape;119;p18"/>
          <p:cNvSpPr txBox="1"/>
          <p:nvPr/>
        </p:nvSpPr>
        <p:spPr>
          <a:xfrm>
            <a:off x="28800" y="4612675"/>
            <a:ext cx="6036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[14]</a:t>
            </a:r>
            <a:endParaRPr sz="1800">
              <a:solidFill>
                <a:schemeClr val="lt1"/>
              </a:solidFill>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9"/>
          <p:cNvPicPr preferRelativeResize="0"/>
          <p:nvPr/>
        </p:nvPicPr>
        <p:blipFill rotWithShape="1">
          <a:blip r:embed="rId3">
            <a:alphaModFix/>
          </a:blip>
          <a:srcRect b="15540"/>
          <a:stretch/>
        </p:blipFill>
        <p:spPr>
          <a:xfrm>
            <a:off x="0" y="0"/>
            <a:ext cx="9144001" cy="5143500"/>
          </a:xfrm>
          <a:prstGeom prst="rect">
            <a:avLst/>
          </a:prstGeom>
          <a:noFill/>
          <a:ln>
            <a:noFill/>
          </a:ln>
        </p:spPr>
      </p:pic>
      <p:sp>
        <p:nvSpPr>
          <p:cNvPr id="125" name="Google Shape;125;p19"/>
          <p:cNvSpPr txBox="1">
            <a:spLocks noGrp="1"/>
          </p:cNvSpPr>
          <p:nvPr>
            <p:ph type="title"/>
          </p:nvPr>
        </p:nvSpPr>
        <p:spPr>
          <a:xfrm>
            <a:off x="311700" y="141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b="1">
                <a:solidFill>
                  <a:schemeClr val="lt1"/>
                </a:solidFill>
                <a:latin typeface="Raleway"/>
                <a:ea typeface="Raleway"/>
                <a:cs typeface="Raleway"/>
                <a:sym typeface="Raleway"/>
              </a:rPr>
              <a:t>Mātauranga Māori</a:t>
            </a:r>
            <a:r>
              <a:rPr lang="en" sz="3400">
                <a:solidFill>
                  <a:schemeClr val="lt1"/>
                </a:solidFill>
                <a:latin typeface="Raleway"/>
                <a:ea typeface="Raleway"/>
                <a:cs typeface="Raleway"/>
                <a:sym typeface="Raleway"/>
              </a:rPr>
              <a:t> can be a powerful</a:t>
            </a:r>
            <a:endParaRPr sz="3400">
              <a:solidFill>
                <a:schemeClr val="lt1"/>
              </a:solidFill>
              <a:latin typeface="Raleway"/>
              <a:ea typeface="Raleway"/>
              <a:cs typeface="Raleway"/>
              <a:sym typeface="Raleway"/>
            </a:endParaRPr>
          </a:p>
          <a:p>
            <a:pPr marL="0" lvl="0" indent="0" algn="ctr" rtl="0">
              <a:spcBef>
                <a:spcPts val="1000"/>
              </a:spcBef>
              <a:spcAft>
                <a:spcPts val="0"/>
              </a:spcAft>
              <a:buNone/>
            </a:pPr>
            <a:r>
              <a:rPr lang="en" sz="3400">
                <a:solidFill>
                  <a:schemeClr val="lt1"/>
                </a:solidFill>
                <a:latin typeface="Raleway"/>
                <a:ea typeface="Raleway"/>
                <a:cs typeface="Raleway"/>
                <a:sym typeface="Raleway"/>
              </a:rPr>
              <a:t> addition to </a:t>
            </a:r>
            <a:r>
              <a:rPr lang="en" sz="3400" b="1">
                <a:solidFill>
                  <a:schemeClr val="lt1"/>
                </a:solidFill>
                <a:latin typeface="Raleway"/>
                <a:ea typeface="Raleway"/>
                <a:cs typeface="Raleway"/>
                <a:sym typeface="Raleway"/>
              </a:rPr>
              <a:t>Western science</a:t>
            </a:r>
            <a:endParaRPr sz="3400" b="1">
              <a:solidFill>
                <a:schemeClr val="lt1"/>
              </a:solidFill>
              <a:latin typeface="Raleway"/>
              <a:ea typeface="Raleway"/>
              <a:cs typeface="Raleway"/>
              <a:sym typeface="Raleway"/>
            </a:endParaRPr>
          </a:p>
        </p:txBody>
      </p:sp>
      <p:sp>
        <p:nvSpPr>
          <p:cNvPr id="126" name="Google Shape;126;p19"/>
          <p:cNvSpPr txBox="1"/>
          <p:nvPr/>
        </p:nvSpPr>
        <p:spPr>
          <a:xfrm>
            <a:off x="8715600" y="4612675"/>
            <a:ext cx="4284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6</a:t>
            </a:r>
            <a:endParaRPr sz="2200">
              <a:solidFill>
                <a:schemeClr val="lt1"/>
              </a:solidFill>
              <a:latin typeface="Oswald"/>
              <a:ea typeface="Oswald"/>
              <a:cs typeface="Oswald"/>
              <a:sym typeface="Oswald"/>
            </a:endParaRPr>
          </a:p>
        </p:txBody>
      </p:sp>
      <p:sp>
        <p:nvSpPr>
          <p:cNvPr id="127" name="Google Shape;127;p19"/>
          <p:cNvSpPr txBox="1"/>
          <p:nvPr/>
        </p:nvSpPr>
        <p:spPr>
          <a:xfrm>
            <a:off x="28800" y="461267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[8]</a:t>
            </a:r>
            <a:endParaRPr sz="1800">
              <a:solidFill>
                <a:schemeClr val="lt1"/>
              </a:solidFill>
              <a:latin typeface="Oswald"/>
              <a:ea typeface="Oswald"/>
              <a:cs typeface="Oswald"/>
              <a:sym typeface="Oswald"/>
            </a:endParaRPr>
          </a:p>
        </p:txBody>
      </p:sp>
      <p:sp>
        <p:nvSpPr>
          <p:cNvPr id="128" name="Google Shape;128;p19"/>
          <p:cNvSpPr txBox="1"/>
          <p:nvPr/>
        </p:nvSpPr>
        <p:spPr>
          <a:xfrm>
            <a:off x="3698250" y="3591375"/>
            <a:ext cx="1747500" cy="7047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chemeClr val="lt1"/>
                </a:solidFill>
              </a:rPr>
              <a:t>Kaitiakitanga </a:t>
            </a:r>
            <a:r>
              <a:rPr lang="en" sz="1800">
                <a:solidFill>
                  <a:schemeClr val="lt1"/>
                </a:solidFill>
              </a:rPr>
              <a:t>guardianship </a:t>
            </a:r>
            <a:endParaRPr sz="1800">
              <a:solidFill>
                <a:schemeClr val="lt1"/>
              </a:solidFill>
            </a:endParaRPr>
          </a:p>
          <a:p>
            <a:pPr marL="0" lvl="0" indent="0" algn="ctr" rtl="0">
              <a:spcBef>
                <a:spcPts val="0"/>
              </a:spcBef>
              <a:spcAft>
                <a:spcPts val="0"/>
              </a:spcAft>
              <a:buNone/>
            </a:pPr>
            <a:endParaRPr sz="1800" b="1">
              <a:solidFill>
                <a:schemeClr val="lt1"/>
              </a:solidFill>
            </a:endParaRPr>
          </a:p>
        </p:txBody>
      </p:sp>
      <p:sp>
        <p:nvSpPr>
          <p:cNvPr id="129" name="Google Shape;129;p19"/>
          <p:cNvSpPr txBox="1"/>
          <p:nvPr/>
        </p:nvSpPr>
        <p:spPr>
          <a:xfrm>
            <a:off x="990125" y="3591375"/>
            <a:ext cx="1747500" cy="7047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a:solidFill>
                  <a:schemeClr val="lt1"/>
                </a:solidFill>
              </a:rPr>
              <a:t>Whakapapa: </a:t>
            </a:r>
            <a:r>
              <a:rPr lang="en" sz="1800">
                <a:solidFill>
                  <a:schemeClr val="lt1"/>
                </a:solidFill>
              </a:rPr>
              <a:t>genealogies </a:t>
            </a:r>
            <a:endParaRPr sz="1800">
              <a:solidFill>
                <a:schemeClr val="lt1"/>
              </a:solidFill>
            </a:endParaRPr>
          </a:p>
          <a:p>
            <a:pPr marL="0" lvl="0" indent="0" algn="ctr" rtl="0">
              <a:spcBef>
                <a:spcPts val="0"/>
              </a:spcBef>
              <a:spcAft>
                <a:spcPts val="0"/>
              </a:spcAft>
              <a:buNone/>
            </a:pPr>
            <a:endParaRPr sz="1800" b="1">
              <a:solidFill>
                <a:schemeClr val="lt1"/>
              </a:solidFill>
            </a:endParaRPr>
          </a:p>
          <a:p>
            <a:pPr marL="0" lvl="0" indent="0" algn="ctr" rtl="0">
              <a:spcBef>
                <a:spcPts val="0"/>
              </a:spcBef>
              <a:spcAft>
                <a:spcPts val="0"/>
              </a:spcAft>
              <a:buNone/>
            </a:pPr>
            <a:endParaRPr sz="1800" b="1">
              <a:solidFill>
                <a:schemeClr val="lt1"/>
              </a:solidFill>
            </a:endParaRPr>
          </a:p>
        </p:txBody>
      </p:sp>
      <p:sp>
        <p:nvSpPr>
          <p:cNvPr id="130" name="Google Shape;130;p19"/>
          <p:cNvSpPr txBox="1"/>
          <p:nvPr/>
        </p:nvSpPr>
        <p:spPr>
          <a:xfrm>
            <a:off x="6366475" y="3591375"/>
            <a:ext cx="1747500" cy="704700"/>
          </a:xfrm>
          <a:prstGeom prst="rect">
            <a:avLst/>
          </a:prstGeom>
          <a:noFill/>
          <a:ln w="1905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chemeClr val="lt1"/>
                </a:solidFill>
              </a:rPr>
              <a:t>Taonga: </a:t>
            </a:r>
            <a:r>
              <a:rPr lang="en" sz="1800">
                <a:solidFill>
                  <a:schemeClr val="lt1"/>
                </a:solidFill>
              </a:rPr>
              <a:t>treasure</a:t>
            </a:r>
            <a:r>
              <a:rPr lang="en" sz="1800" b="1">
                <a:solidFill>
                  <a:schemeClr val="lt1"/>
                </a:solidFill>
              </a:rPr>
              <a:t> </a:t>
            </a:r>
            <a:endParaRPr sz="1800" b="1">
              <a:solidFill>
                <a:schemeClr val="lt1"/>
              </a:solidFill>
            </a:endParaRPr>
          </a:p>
          <a:p>
            <a:pPr marL="0" lvl="0" indent="0" algn="ctr" rtl="0">
              <a:spcBef>
                <a:spcPts val="0"/>
              </a:spcBef>
              <a:spcAft>
                <a:spcPts val="0"/>
              </a:spcAft>
              <a:buNone/>
            </a:pPr>
            <a:endParaRPr sz="1800" b="1">
              <a:solidFill>
                <a:schemeClr val="lt1"/>
              </a:solidFill>
            </a:endParaRPr>
          </a:p>
          <a:p>
            <a:pPr marL="0" lvl="0" indent="0" algn="l" rtl="0">
              <a:spcBef>
                <a:spcPts val="0"/>
              </a:spcBef>
              <a:spcAft>
                <a:spcPts val="0"/>
              </a:spcAft>
              <a:buNone/>
            </a:pPr>
            <a:r>
              <a:rPr lang="en" sz="1800">
                <a:solidFill>
                  <a:schemeClr val="lt1"/>
                </a:solidFill>
              </a:rPr>
              <a:t> </a:t>
            </a:r>
            <a:endParaRPr sz="1800">
              <a:solidFill>
                <a:schemeClr val="lt1"/>
              </a:solidFill>
            </a:endParaRPr>
          </a:p>
          <a:p>
            <a:pPr marL="0" lvl="0" indent="0" algn="l" rtl="0">
              <a:spcBef>
                <a:spcPts val="0"/>
              </a:spcBef>
              <a:spcAft>
                <a:spcPts val="0"/>
              </a:spcAft>
              <a:buNone/>
            </a:pPr>
            <a:endParaRPr sz="1800" b="1">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36" name="Google Shape;136;p20"/>
          <p:cNvPicPr preferRelativeResize="0"/>
          <p:nvPr/>
        </p:nvPicPr>
        <p:blipFill rotWithShape="1">
          <a:blip r:embed="rId4">
            <a:alphaModFix/>
          </a:blip>
          <a:srcRect l="-2910" t="1180" r="2909" b="-1179"/>
          <a:stretch/>
        </p:blipFill>
        <p:spPr>
          <a:xfrm rot="5400000">
            <a:off x="1043837" y="-1240475"/>
            <a:ext cx="6215475" cy="8180250"/>
          </a:xfrm>
          <a:prstGeom prst="rect">
            <a:avLst/>
          </a:prstGeom>
          <a:noFill/>
          <a:ln>
            <a:noFill/>
          </a:ln>
        </p:spPr>
      </p:pic>
      <p:sp>
        <p:nvSpPr>
          <p:cNvPr id="137" name="Google Shape;137;p20"/>
          <p:cNvSpPr txBox="1"/>
          <p:nvPr/>
        </p:nvSpPr>
        <p:spPr>
          <a:xfrm>
            <a:off x="286944" y="1477475"/>
            <a:ext cx="2721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latin typeface="Raleway"/>
                <a:ea typeface="Raleway"/>
                <a:cs typeface="Raleway"/>
                <a:sym typeface="Raleway"/>
              </a:rPr>
              <a:t>Ground</a:t>
            </a:r>
            <a:r>
              <a:rPr lang="en" sz="2000" b="1">
                <a:solidFill>
                  <a:schemeClr val="dk1"/>
                </a:solidFill>
                <a:latin typeface="Raleway"/>
                <a:ea typeface="Raleway"/>
                <a:cs typeface="Raleway"/>
                <a:sym typeface="Raleway"/>
              </a:rPr>
              <a:t> </a:t>
            </a:r>
            <a:r>
              <a:rPr lang="en" sz="2000" b="1">
                <a:solidFill>
                  <a:schemeClr val="lt1"/>
                </a:solidFill>
                <a:latin typeface="Raleway"/>
                <a:ea typeface="Raleway"/>
                <a:cs typeface="Raleway"/>
                <a:sym typeface="Raleway"/>
              </a:rPr>
              <a:t>level</a:t>
            </a:r>
            <a:endParaRPr sz="2000" b="1">
              <a:solidFill>
                <a:schemeClr val="dk1"/>
              </a:solidFill>
              <a:latin typeface="Raleway"/>
              <a:ea typeface="Raleway"/>
              <a:cs typeface="Raleway"/>
              <a:sym typeface="Raleway"/>
            </a:endParaRPr>
          </a:p>
        </p:txBody>
      </p:sp>
      <p:sp>
        <p:nvSpPr>
          <p:cNvPr id="138" name="Google Shape;138;p20"/>
          <p:cNvSpPr txBox="1"/>
          <p:nvPr/>
        </p:nvSpPr>
        <p:spPr>
          <a:xfrm>
            <a:off x="954444" y="3130125"/>
            <a:ext cx="2721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latin typeface="Raleway"/>
                <a:ea typeface="Raleway"/>
                <a:cs typeface="Raleway"/>
                <a:sym typeface="Raleway"/>
              </a:rPr>
              <a:t>Bucket</a:t>
            </a:r>
            <a:endParaRPr sz="2000" b="1">
              <a:solidFill>
                <a:schemeClr val="lt1"/>
              </a:solidFill>
              <a:latin typeface="Raleway"/>
              <a:ea typeface="Raleway"/>
              <a:cs typeface="Raleway"/>
              <a:sym typeface="Raleway"/>
            </a:endParaRPr>
          </a:p>
        </p:txBody>
      </p:sp>
      <p:sp>
        <p:nvSpPr>
          <p:cNvPr id="139" name="Google Shape;139;p20"/>
          <p:cNvSpPr txBox="1"/>
          <p:nvPr/>
        </p:nvSpPr>
        <p:spPr>
          <a:xfrm>
            <a:off x="4834194" y="3375025"/>
            <a:ext cx="2721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latin typeface="Raleway"/>
                <a:ea typeface="Raleway"/>
                <a:cs typeface="Raleway"/>
                <a:sym typeface="Raleway"/>
              </a:rPr>
              <a:t>Bait</a:t>
            </a:r>
            <a:endParaRPr sz="2000" b="1">
              <a:solidFill>
                <a:schemeClr val="lt1"/>
              </a:solidFill>
              <a:latin typeface="Raleway"/>
              <a:ea typeface="Raleway"/>
              <a:cs typeface="Raleway"/>
              <a:sym typeface="Raleway"/>
            </a:endParaRPr>
          </a:p>
        </p:txBody>
      </p:sp>
      <p:sp>
        <p:nvSpPr>
          <p:cNvPr id="140" name="Google Shape;140;p20"/>
          <p:cNvSpPr txBox="1"/>
          <p:nvPr/>
        </p:nvSpPr>
        <p:spPr>
          <a:xfrm>
            <a:off x="5165594" y="1438050"/>
            <a:ext cx="27216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latin typeface="Raleway"/>
                <a:ea typeface="Raleway"/>
                <a:cs typeface="Raleway"/>
                <a:sym typeface="Raleway"/>
              </a:rPr>
              <a:t>Cover</a:t>
            </a:r>
            <a:endParaRPr sz="2000" b="1">
              <a:solidFill>
                <a:schemeClr val="lt1"/>
              </a:solidFill>
              <a:latin typeface="Raleway"/>
              <a:ea typeface="Raleway"/>
              <a:cs typeface="Raleway"/>
              <a:sym typeface="Raleway"/>
            </a:endParaRPr>
          </a:p>
        </p:txBody>
      </p:sp>
      <p:sp>
        <p:nvSpPr>
          <p:cNvPr id="141" name="Google Shape;141;p20"/>
          <p:cNvSpPr txBox="1">
            <a:spLocks noGrp="1"/>
          </p:cNvSpPr>
          <p:nvPr>
            <p:ph type="title"/>
          </p:nvPr>
        </p:nvSpPr>
        <p:spPr>
          <a:xfrm>
            <a:off x="2926350" y="228125"/>
            <a:ext cx="32913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420" b="1">
                <a:solidFill>
                  <a:schemeClr val="lt1"/>
                </a:solidFill>
                <a:latin typeface="Raleway"/>
                <a:ea typeface="Raleway"/>
                <a:cs typeface="Raleway"/>
                <a:sym typeface="Raleway"/>
              </a:rPr>
              <a:t>Pitfall Trap</a:t>
            </a:r>
            <a:endParaRPr sz="3420" b="1">
              <a:solidFill>
                <a:schemeClr val="lt1"/>
              </a:solidFill>
              <a:latin typeface="Raleway"/>
              <a:ea typeface="Raleway"/>
              <a:cs typeface="Raleway"/>
              <a:sym typeface="Raleway"/>
            </a:endParaRPr>
          </a:p>
        </p:txBody>
      </p:sp>
      <p:sp>
        <p:nvSpPr>
          <p:cNvPr id="142" name="Google Shape;142;p20"/>
          <p:cNvSpPr txBox="1"/>
          <p:nvPr/>
        </p:nvSpPr>
        <p:spPr>
          <a:xfrm>
            <a:off x="8715600" y="4612675"/>
            <a:ext cx="4284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7</a:t>
            </a:r>
            <a:endParaRPr sz="2200">
              <a:solidFill>
                <a:schemeClr val="lt1"/>
              </a:solidFill>
              <a:latin typeface="Oswald"/>
              <a:ea typeface="Oswald"/>
              <a:cs typeface="Oswald"/>
              <a:sym typeface="Oswald"/>
            </a:endParaRPr>
          </a:p>
        </p:txBody>
      </p:sp>
      <p:sp>
        <p:nvSpPr>
          <p:cNvPr id="143" name="Google Shape;143;p20"/>
          <p:cNvSpPr txBox="1"/>
          <p:nvPr/>
        </p:nvSpPr>
        <p:spPr>
          <a:xfrm>
            <a:off x="2030475" y="3669300"/>
            <a:ext cx="5687700" cy="66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144" name="Google Shape;144;p20"/>
          <p:cNvSpPr txBox="1"/>
          <p:nvPr/>
        </p:nvSpPr>
        <p:spPr>
          <a:xfrm>
            <a:off x="28800" y="4612675"/>
            <a:ext cx="5211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[17]</a:t>
            </a:r>
            <a:endParaRPr sz="1800">
              <a:solidFill>
                <a:schemeClr val="lt1"/>
              </a:solidFill>
              <a:latin typeface="Oswald"/>
              <a:ea typeface="Oswald"/>
              <a:cs typeface="Oswald"/>
              <a:sym typeface="Oswa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1"/>
          <p:cNvPicPr preferRelativeResize="0"/>
          <p:nvPr/>
        </p:nvPicPr>
        <p:blipFill rotWithShape="1">
          <a:blip r:embed="rId3">
            <a:alphaModFix/>
          </a:blip>
          <a:srcRect t="18546"/>
          <a:stretch/>
        </p:blipFill>
        <p:spPr>
          <a:xfrm>
            <a:off x="0" y="0"/>
            <a:ext cx="9144000" cy="5143499"/>
          </a:xfrm>
          <a:prstGeom prst="rect">
            <a:avLst/>
          </a:prstGeom>
          <a:noFill/>
          <a:ln>
            <a:noFill/>
          </a:ln>
        </p:spPr>
      </p:pic>
      <p:pic>
        <p:nvPicPr>
          <p:cNvPr id="150" name="Google Shape;150;p21"/>
          <p:cNvPicPr preferRelativeResize="0"/>
          <p:nvPr/>
        </p:nvPicPr>
        <p:blipFill>
          <a:blip r:embed="rId4">
            <a:alphaModFix/>
          </a:blip>
          <a:stretch>
            <a:fillRect/>
          </a:stretch>
        </p:blipFill>
        <p:spPr>
          <a:xfrm rot="5400000">
            <a:off x="2003901" y="878174"/>
            <a:ext cx="4677674" cy="6046975"/>
          </a:xfrm>
          <a:prstGeom prst="rect">
            <a:avLst/>
          </a:prstGeom>
          <a:noFill/>
          <a:ln>
            <a:noFill/>
          </a:ln>
        </p:spPr>
      </p:pic>
      <p:sp>
        <p:nvSpPr>
          <p:cNvPr id="151" name="Google Shape;151;p21"/>
          <p:cNvSpPr txBox="1">
            <a:spLocks noGrp="1"/>
          </p:cNvSpPr>
          <p:nvPr>
            <p:ph type="title"/>
          </p:nvPr>
        </p:nvSpPr>
        <p:spPr>
          <a:xfrm>
            <a:off x="311700" y="4242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420" b="1">
                <a:solidFill>
                  <a:schemeClr val="lt1"/>
                </a:solidFill>
                <a:latin typeface="Raleway"/>
                <a:ea typeface="Raleway"/>
                <a:cs typeface="Raleway"/>
                <a:sym typeface="Raleway"/>
              </a:rPr>
              <a:t>Tracking Tunnel</a:t>
            </a:r>
            <a:endParaRPr sz="3420" b="1">
              <a:solidFill>
                <a:schemeClr val="lt1"/>
              </a:solidFill>
              <a:latin typeface="Raleway"/>
              <a:ea typeface="Raleway"/>
              <a:cs typeface="Raleway"/>
              <a:sym typeface="Raleway"/>
            </a:endParaRPr>
          </a:p>
        </p:txBody>
      </p:sp>
      <p:sp>
        <p:nvSpPr>
          <p:cNvPr id="152" name="Google Shape;152;p21"/>
          <p:cNvSpPr txBox="1"/>
          <p:nvPr/>
        </p:nvSpPr>
        <p:spPr>
          <a:xfrm>
            <a:off x="1693825" y="2100500"/>
            <a:ext cx="54972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latin typeface="Raleway"/>
                <a:ea typeface="Raleway"/>
                <a:cs typeface="Raleway"/>
                <a:sym typeface="Raleway"/>
              </a:rPr>
              <a:t>White Cards</a:t>
            </a:r>
            <a:endParaRPr sz="2000" b="1">
              <a:solidFill>
                <a:schemeClr val="lt1"/>
              </a:solidFill>
              <a:latin typeface="Raleway"/>
              <a:ea typeface="Raleway"/>
              <a:cs typeface="Raleway"/>
              <a:sym typeface="Raleway"/>
            </a:endParaRPr>
          </a:p>
        </p:txBody>
      </p:sp>
      <p:sp>
        <p:nvSpPr>
          <p:cNvPr id="153" name="Google Shape;153;p21"/>
          <p:cNvSpPr txBox="1"/>
          <p:nvPr/>
        </p:nvSpPr>
        <p:spPr>
          <a:xfrm>
            <a:off x="4908325" y="3859375"/>
            <a:ext cx="28167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solidFill>
                  <a:schemeClr val="lt1"/>
                </a:solidFill>
                <a:latin typeface="Raleway"/>
                <a:ea typeface="Raleway"/>
                <a:cs typeface="Raleway"/>
                <a:sym typeface="Raleway"/>
              </a:rPr>
              <a:t>Bait</a:t>
            </a:r>
            <a:endParaRPr sz="2000">
              <a:solidFill>
                <a:schemeClr val="dk1"/>
              </a:solidFill>
              <a:latin typeface="Raleway"/>
              <a:ea typeface="Raleway"/>
              <a:cs typeface="Raleway"/>
              <a:sym typeface="Raleway"/>
            </a:endParaRPr>
          </a:p>
        </p:txBody>
      </p:sp>
      <p:sp>
        <p:nvSpPr>
          <p:cNvPr id="154" name="Google Shape;154;p21"/>
          <p:cNvSpPr txBox="1"/>
          <p:nvPr/>
        </p:nvSpPr>
        <p:spPr>
          <a:xfrm>
            <a:off x="2106550" y="4297075"/>
            <a:ext cx="48849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2000" b="1">
                <a:solidFill>
                  <a:schemeClr val="lt1"/>
                </a:solidFill>
                <a:latin typeface="Raleway"/>
                <a:ea typeface="Raleway"/>
                <a:cs typeface="Raleway"/>
                <a:sym typeface="Raleway"/>
              </a:rPr>
              <a:t>Tracking</a:t>
            </a:r>
            <a:r>
              <a:rPr lang="en" sz="2000">
                <a:solidFill>
                  <a:schemeClr val="dk1"/>
                </a:solidFill>
                <a:latin typeface="Raleway"/>
                <a:ea typeface="Raleway"/>
                <a:cs typeface="Raleway"/>
                <a:sym typeface="Raleway"/>
              </a:rPr>
              <a:t> </a:t>
            </a:r>
            <a:r>
              <a:rPr lang="en" sz="2000" b="1">
                <a:solidFill>
                  <a:schemeClr val="lt1"/>
                </a:solidFill>
                <a:latin typeface="Raleway"/>
                <a:ea typeface="Raleway"/>
                <a:cs typeface="Raleway"/>
                <a:sym typeface="Raleway"/>
              </a:rPr>
              <a:t>Ink</a:t>
            </a:r>
            <a:endParaRPr sz="2000">
              <a:solidFill>
                <a:schemeClr val="dk1"/>
              </a:solidFill>
              <a:latin typeface="Raleway"/>
              <a:ea typeface="Raleway"/>
              <a:cs typeface="Raleway"/>
              <a:sym typeface="Raleway"/>
            </a:endParaRPr>
          </a:p>
        </p:txBody>
      </p:sp>
      <p:sp>
        <p:nvSpPr>
          <p:cNvPr id="155" name="Google Shape;155;p21"/>
          <p:cNvSpPr txBox="1"/>
          <p:nvPr/>
        </p:nvSpPr>
        <p:spPr>
          <a:xfrm>
            <a:off x="8715600" y="4612675"/>
            <a:ext cx="4284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Oswald"/>
                <a:ea typeface="Oswald"/>
                <a:cs typeface="Oswald"/>
                <a:sym typeface="Oswald"/>
              </a:rPr>
              <a:t>8</a:t>
            </a:r>
            <a:endParaRPr sz="2200">
              <a:solidFill>
                <a:schemeClr val="lt1"/>
              </a:solidFill>
              <a:latin typeface="Oswald"/>
              <a:ea typeface="Oswald"/>
              <a:cs typeface="Oswald"/>
              <a:sym typeface="Oswald"/>
            </a:endParaRPr>
          </a:p>
        </p:txBody>
      </p:sp>
      <p:sp>
        <p:nvSpPr>
          <p:cNvPr id="156" name="Google Shape;156;p21"/>
          <p:cNvSpPr txBox="1"/>
          <p:nvPr/>
        </p:nvSpPr>
        <p:spPr>
          <a:xfrm>
            <a:off x="81125" y="4612675"/>
            <a:ext cx="609600" cy="4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lt1"/>
                </a:solidFill>
                <a:latin typeface="Oswald"/>
                <a:ea typeface="Oswald"/>
                <a:cs typeface="Oswald"/>
                <a:sym typeface="Oswald"/>
              </a:rPr>
              <a:t>[18]</a:t>
            </a:r>
            <a:endParaRPr sz="1800">
              <a:solidFill>
                <a:schemeClr val="lt1"/>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2954</Words>
  <Application>Microsoft Macintosh PowerPoint</Application>
  <PresentationFormat>On-screen Show (16:9)</PresentationFormat>
  <Paragraphs>247</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Raleway</vt:lpstr>
      <vt:lpstr>Arial</vt:lpstr>
      <vt:lpstr>Times New Roman</vt:lpstr>
      <vt:lpstr>Oswald</vt:lpstr>
      <vt:lpstr>Simple Light</vt:lpstr>
      <vt:lpstr>PowerPoint Presentation</vt:lpstr>
      <vt:lpstr>PowerPoint Presentation</vt:lpstr>
      <vt:lpstr>PowerPoint Presentation</vt:lpstr>
      <vt:lpstr>The purpose is to</vt:lpstr>
      <vt:lpstr>PowerPoint Presentation</vt:lpstr>
      <vt:lpstr>Background</vt:lpstr>
      <vt:lpstr>Mātauranga Māori can be a powerful  addition to Western science</vt:lpstr>
      <vt:lpstr>Pitfall Trap</vt:lpstr>
      <vt:lpstr>Tracking Tunnel</vt:lpstr>
      <vt:lpstr>Our Goal is to</vt:lpstr>
      <vt:lpstr>Objective 1</vt:lpstr>
      <vt:lpstr>Objective 1</vt:lpstr>
      <vt:lpstr>Objective 2</vt:lpstr>
      <vt:lpstr>Objective 3</vt:lpstr>
      <vt:lpstr>PowerPoint Presentation</vt:lpstr>
      <vt:lpstr>Acknowledgements</vt:lpstr>
      <vt:lpstr>References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Wagg, Henry</cp:lastModifiedBy>
  <cp:revision>1</cp:revision>
  <dcterms:modified xsi:type="dcterms:W3CDTF">2024-12-09T20:52:50Z</dcterms:modified>
</cp:coreProperties>
</file>