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2" r:id="rId5"/>
  </p:sldMasterIdLst>
  <p:notesMasterIdLst>
    <p:notesMasterId r:id="rId46"/>
  </p:notesMasterIdLst>
  <p:sldIdLst>
    <p:sldId id="296" r:id="rId6"/>
    <p:sldId id="327" r:id="rId7"/>
    <p:sldId id="429" r:id="rId8"/>
    <p:sldId id="290" r:id="rId9"/>
    <p:sldId id="380" r:id="rId10"/>
    <p:sldId id="302" r:id="rId11"/>
    <p:sldId id="326" r:id="rId12"/>
    <p:sldId id="341" r:id="rId13"/>
    <p:sldId id="284" r:id="rId14"/>
    <p:sldId id="340" r:id="rId15"/>
    <p:sldId id="426" r:id="rId16"/>
    <p:sldId id="351" r:id="rId17"/>
    <p:sldId id="301" r:id="rId18"/>
    <p:sldId id="410" r:id="rId19"/>
    <p:sldId id="432" r:id="rId20"/>
    <p:sldId id="407" r:id="rId21"/>
    <p:sldId id="408" r:id="rId22"/>
    <p:sldId id="436" r:id="rId23"/>
    <p:sldId id="427" r:id="rId24"/>
    <p:sldId id="405" r:id="rId25"/>
    <p:sldId id="336" r:id="rId26"/>
    <p:sldId id="402" r:id="rId27"/>
    <p:sldId id="428" r:id="rId28"/>
    <p:sldId id="420" r:id="rId29"/>
    <p:sldId id="425" r:id="rId30"/>
    <p:sldId id="397" r:id="rId31"/>
    <p:sldId id="352" r:id="rId32"/>
    <p:sldId id="381" r:id="rId33"/>
    <p:sldId id="424" r:id="rId34"/>
    <p:sldId id="375" r:id="rId35"/>
    <p:sldId id="423" r:id="rId36"/>
    <p:sldId id="270" r:id="rId37"/>
    <p:sldId id="272" r:id="rId38"/>
    <p:sldId id="303" r:id="rId39"/>
    <p:sldId id="318" r:id="rId40"/>
    <p:sldId id="431" r:id="rId41"/>
    <p:sldId id="366" r:id="rId42"/>
    <p:sldId id="383" r:id="rId43"/>
    <p:sldId id="437" r:id="rId44"/>
    <p:sldId id="37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62DD63-E09C-AF15-5D6E-034915ED8109}" name="Royce-Roll, Willa" initials="RW" userId="S::whroyceroll@wpi.edu::b614058e-c638-4755-8e51-70cd0d9c4b96" providerId="AD"/>
  <p188:author id="{1237DA8D-84B9-47FA-DF1E-ADF4DA2B24BA}" name="Chung, Brian" initials="CB" userId="S::bwchung@wpi.edu::51e98174-7dd2-49ee-8076-06163723038d" providerId="AD"/>
  <p188:author id="{416989B0-6942-F0E6-1BA2-CDB69E1EBC11}" name="Chen, Roey" initials="RC" userId="S::rchen6@wpi.edu::df29d393-76d7-45ab-bf52-c36a7dcf1095" providerId="AD"/>
  <p188:author id="{A02D4DCA-E840-865D-9315-C7F95048ACC3}" name="Skarnes, Benjamin" initials="BS" userId="S::bcskarnes@wpi.edu::9597a40a-9d41-4ff1-a96a-ec59675966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06E"/>
    <a:srgbClr val="779EAB"/>
    <a:srgbClr val="536F78"/>
    <a:srgbClr val="0A0A0A"/>
    <a:srgbClr val="264D6A"/>
    <a:srgbClr val="4E95D9"/>
    <a:srgbClr val="1A2B42"/>
    <a:srgbClr val="229AD0"/>
    <a:srgbClr val="6DA8E0"/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82EE7E-016D-445D-9233-6E25EDD2F9E1}" v="69" dt="2024-05-21T16:59:22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A4_6A6742F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7F_DAB0782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77719879279872"/>
          <c:y val="9.0524709666508926E-2"/>
          <c:w val="0.48292184317754649"/>
          <c:h val="0.8979295552482702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C1-450E-BC13-099BEE5342F6}"/>
              </c:ext>
            </c:extLst>
          </c:dPt>
          <c:dPt>
            <c:idx val="1"/>
            <c:bubble3D val="0"/>
            <c:spPr>
              <a:solidFill>
                <a:srgbClr val="E971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C1-450E-BC13-099BEE5342F6}"/>
              </c:ext>
            </c:extLst>
          </c:dPt>
          <c:dPt>
            <c:idx val="2"/>
            <c:bubble3D val="0"/>
            <c:spPr>
              <a:solidFill>
                <a:srgbClr val="1E4E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C1-450E-BC13-099BEE5342F6}"/>
              </c:ext>
            </c:extLst>
          </c:dPt>
          <c:dPt>
            <c:idx val="3"/>
            <c:bubble3D val="0"/>
            <c:spPr>
              <a:solidFill>
                <a:srgbClr val="1D82A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C1-450E-BC13-099BEE5342F6}"/>
              </c:ext>
            </c:extLst>
          </c:dPt>
          <c:dPt>
            <c:idx val="4"/>
            <c:bubble3D val="0"/>
            <c:spPr>
              <a:solidFill>
                <a:srgbClr val="7BC7E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2C1-450E-BC13-099BEE5342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2C1-450E-BC13-099BEE5342F6}"/>
              </c:ext>
            </c:extLst>
          </c:dPt>
          <c:dLbls>
            <c:dLbl>
              <c:idx val="0"/>
              <c:layout>
                <c:manualLayout>
                  <c:x val="1.1104784904912764E-2"/>
                  <c:y val="-4.8112728427785169E-2"/>
                </c:manualLayout>
              </c:layout>
              <c:tx>
                <c:rich>
                  <a:bodyPr/>
                  <a:lstStyle/>
                  <a:p>
                    <a:fld id="{2466DBD6-F5D2-4C97-BA83-0D5AE2CC55E3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4FE161AF-9768-43FD-8FD2-E34FCBF931C9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2C1-450E-BC13-099BEE5342F6}"/>
                </c:ext>
              </c:extLst>
            </c:dLbl>
            <c:dLbl>
              <c:idx val="1"/>
              <c:layout>
                <c:manualLayout>
                  <c:x val="5.0619025518636805E-2"/>
                  <c:y val="-1.9502838130548622E-2"/>
                </c:manualLayout>
              </c:layout>
              <c:tx>
                <c:rich>
                  <a:bodyPr/>
                  <a:lstStyle/>
                  <a:p>
                    <a:fld id="{B3C0E503-9765-4771-9276-BB17FE137E3D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19729C17-0ABA-42AD-B908-54FC92B899C0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2C1-450E-BC13-099BEE5342F6}"/>
                </c:ext>
              </c:extLst>
            </c:dLbl>
            <c:dLbl>
              <c:idx val="2"/>
              <c:layout>
                <c:manualLayout>
                  <c:x val="-1.6380437029122948E-2"/>
                  <c:y val="-2.8619896595681146E-2"/>
                </c:manualLayout>
              </c:layout>
              <c:tx>
                <c:rich>
                  <a:bodyPr/>
                  <a:lstStyle/>
                  <a:p>
                    <a:fld id="{09B28715-979B-40BE-9C85-D6D5801FEA8E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98A66EC5-1C58-4B90-A16F-2FA348DC92DB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C1-450E-BC13-099BEE5342F6}"/>
                </c:ext>
              </c:extLst>
            </c:dLbl>
            <c:dLbl>
              <c:idx val="3"/>
              <c:layout>
                <c:manualLayout>
                  <c:x val="-3.8966665810603325E-2"/>
                  <c:y val="-5.2227927994214267E-2"/>
                </c:manualLayout>
              </c:layout>
              <c:tx>
                <c:rich>
                  <a:bodyPr/>
                  <a:lstStyle/>
                  <a:p>
                    <a:fld id="{A03D27C4-E8EA-45C0-BAAD-F576402ED5D7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720724F4-CD14-4577-BACA-005E47BB690C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76004020408014"/>
                      <c:h val="0.217064794655669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2C1-450E-BC13-099BEE5342F6}"/>
                </c:ext>
              </c:extLst>
            </c:dLbl>
            <c:dLbl>
              <c:idx val="4"/>
              <c:layout>
                <c:manualLayout>
                  <c:x val="-1.1551122574206988E-2"/>
                  <c:y val="-9.3512947007804631E-2"/>
                </c:manualLayout>
              </c:layout>
              <c:tx>
                <c:rich>
                  <a:bodyPr/>
                  <a:lstStyle/>
                  <a:p>
                    <a:fld id="{250A7F67-8E5D-4494-9F8C-06D2EDAF85E0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3AC8CEB8-6F34-44F6-B924-064D3EF0902A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2C1-450E-BC13-099BEE5342F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C1-450E-BC13-099BEE5342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18-24</c:v>
                </c:pt>
                <c:pt idx="1">
                  <c:v>25-34</c:v>
                </c:pt>
                <c:pt idx="2">
                  <c:v>35-54</c:v>
                </c:pt>
                <c:pt idx="3">
                  <c:v>55-64</c:v>
                </c:pt>
                <c:pt idx="4">
                  <c:v>65+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18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2C1-450E-BC13-099BEE5342F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77719879279872"/>
          <c:y val="9.0524709666508926E-2"/>
          <c:w val="0.48292184317754649"/>
          <c:h val="0.8979295552482702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DD-4D28-8681-4BCE2EAC9B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9DD-4D28-8681-4BCE2EAC9B3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DD-4D28-8681-4BCE2EAC9B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9DD-4D28-8681-4BCE2EAC9B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DD-4D28-8681-4BCE2EAC9B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9DD-4D28-8681-4BCE2EAC9B3B}"/>
              </c:ext>
            </c:extLst>
          </c:dPt>
          <c:dLbls>
            <c:dLbl>
              <c:idx val="0"/>
              <c:layout>
                <c:manualLayout>
                  <c:x val="8.1926170748014473E-3"/>
                  <c:y val="3.1673838701141914E-3"/>
                </c:manualLayout>
              </c:layout>
              <c:tx>
                <c:rich>
                  <a:bodyPr/>
                  <a:lstStyle/>
                  <a:p>
                    <a:fld id="{2466DBD6-F5D2-4C97-BA83-0D5AE2CC55E3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4FE161AF-9768-43FD-8FD2-E34FCBF931C9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DD-4D28-8681-4BCE2EAC9B3B}"/>
                </c:ext>
              </c:extLst>
            </c:dLbl>
            <c:dLbl>
              <c:idx val="1"/>
              <c:layout>
                <c:manualLayout>
                  <c:x val="5.4808052597604996E-3"/>
                  <c:y val="2.0381670859687149E-2"/>
                </c:manualLayout>
              </c:layout>
              <c:tx>
                <c:rich>
                  <a:bodyPr/>
                  <a:lstStyle/>
                  <a:p>
                    <a:fld id="{B3C0E503-9765-4771-9276-BB17FE137E3D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19729C17-0ABA-42AD-B908-54FC92B899C0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9DD-4D28-8681-4BCE2EAC9B3B}"/>
                </c:ext>
              </c:extLst>
            </c:dLbl>
            <c:dLbl>
              <c:idx val="2"/>
              <c:layout>
                <c:manualLayout>
                  <c:x val="-2.1178996734281606E-2"/>
                  <c:y val="5.8055664830644563E-3"/>
                </c:manualLayout>
              </c:layout>
              <c:tx>
                <c:rich>
                  <a:bodyPr/>
                  <a:lstStyle/>
                  <a:p>
                    <a:fld id="{09B28715-979B-40BE-9C85-D6D5801FEA8E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98A66EC5-1C58-4B90-A16F-2FA348DC92DB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9DD-4D28-8681-4BCE2EAC9B3B}"/>
                </c:ext>
              </c:extLst>
            </c:dLbl>
            <c:dLbl>
              <c:idx val="3"/>
              <c:layout>
                <c:manualLayout>
                  <c:x val="-2.8774173668809015E-2"/>
                  <c:y val="-5.2228031577948558E-2"/>
                </c:manualLayout>
              </c:layout>
              <c:tx>
                <c:rich>
                  <a:bodyPr/>
                  <a:lstStyle/>
                  <a:p>
                    <a:fld id="{A03D27C4-E8EA-45C0-BAAD-F576402ED5D7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720724F4-CD14-4577-BACA-005E47BB690C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76004020408014"/>
                      <c:h val="0.217064794655669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9DD-4D28-8681-4BCE2EAC9B3B}"/>
                </c:ext>
              </c:extLst>
            </c:dLbl>
            <c:dLbl>
              <c:idx val="4"/>
              <c:layout>
                <c:manualLayout>
                  <c:x val="-0.19938446672897667"/>
                  <c:y val="-0.19892209848559772"/>
                </c:manualLayout>
              </c:layout>
              <c:tx>
                <c:rich>
                  <a:bodyPr/>
                  <a:lstStyle/>
                  <a:p>
                    <a:fld id="{250A7F67-8E5D-4494-9F8C-06D2EDAF85E0}" type="CATEGORYNAME">
                      <a:rPr lang="en-US" b="1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3AC8CEB8-6F34-44F6-B924-064D3EF0902A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9DD-4D28-8681-4BCE2EAC9B3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DD-4D28-8681-4BCE2EAC9B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Foot Health</c:v>
                </c:pt>
                <c:pt idx="1">
                  <c:v>Comfort</c:v>
                </c:pt>
                <c:pt idx="2">
                  <c:v>Sustainability</c:v>
                </c:pt>
                <c:pt idx="3">
                  <c:v>Healthy Lifestyle</c:v>
                </c:pt>
                <c:pt idx="4">
                  <c:v>Style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</c:v>
                </c:pt>
                <c:pt idx="1">
                  <c:v>9</c:v>
                </c:pt>
                <c:pt idx="2">
                  <c:v>8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DD-4D28-8681-4BCE2EAC9B3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0C48D-8527-49A5-8C26-491A6FB0385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BF0EC-C68C-4964-A18E-5736C697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A83-7421-F57C-229A-EBAB1D8C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FD75B-4B37-3D49-4B6A-1332D3A1A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9DC81-BDF0-7391-BDBC-5BF5EADD0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672B4-7811-63AB-CA81-6C5F3FD91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7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BF0EC-C68C-4964-A18E-5736C6979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4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BF0EC-C68C-4964-A18E-5736C6979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5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84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9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15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41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77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84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BF0EC-C68C-4964-A18E-5736C6979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82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0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9717A-E691-83AA-D953-D367D41D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C52B9-2A87-BD9E-825B-9F031402A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84458-5019-2A54-477C-FC7B738D6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3A8C5-E63B-538C-C935-9D6F22290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BF0EC-C68C-4964-A18E-5736C6979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04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81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62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BF0EC-C68C-4964-A18E-5736C6979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90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42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1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63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5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26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0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16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47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39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63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038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599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27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60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1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92B2E-F4C1-657F-14A5-335EDC26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06F7B-C241-4D96-72CC-1FF4904CF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059BB-6282-B080-4996-F448946B3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DAEA0-AE58-D2E5-A0E0-E76AAFA86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5748D-DF9C-FD54-0C44-EAE607788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D7502-BB5E-9345-9827-795E68731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90895-A3FA-AF98-3EB8-7246A0A0D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D95F-3277-F1FE-F860-B3541311D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5748D-DF9C-FD54-0C44-EAE607788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D7502-BB5E-9345-9827-795E68731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90895-A3FA-AF98-3EB8-7246A0A0D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D95F-3277-F1FE-F860-B3541311D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2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5748D-DF9C-FD54-0C44-EAE607788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D7502-BB5E-9345-9827-795E68731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90895-A3FA-AF98-3EB8-7246A0A0D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D95F-3277-F1FE-F860-B3541311D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BF0EC-C68C-4964-A18E-5736C6979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9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BF0EC-C68C-4964-A18E-5736C6979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20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BF0EC-C68C-4964-A18E-5736C6979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00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C333-04FA-4DFC-8FDF-34E8226D2EA9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DB58-1E58-4F18-9A02-770625C90839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1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AA3B-4A6C-437B-BB5C-07A157AC10DC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B2FE-8F36-4CEE-A8D0-69FF2EB4660C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73F9-3AF0-4312-8DB0-8DA03E779DE4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5EB7-A135-4E17-8589-E1F6C1DBA20D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11B0-6411-4DE2-9614-2C80874FC653}" type="datetime1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28B-99B5-49F7-B753-5D57A2A624B3}" type="datetime1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C3A-0CDA-437A-BD63-895C4FAF49A1}" type="datetime1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7CE1-A063-411A-BC72-5B6B03539756}" type="datetime1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FCE1F-8F9D-4B38-A61B-94C5222CB12B}" type="datetime1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7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E97B-5E7F-4952-BE02-4CE6768C21CC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15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7E42-5F42-4420-8084-42C264B6AAC4}" type="datetime1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5FA-4424-4864-848B-7EAD1C8A0C2F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9CCA-E494-4F2B-8F3F-2CAE23F3CEDB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F874-7B32-4607-A8EC-DE18628F6C3D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9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5DB5-7215-4694-9BDB-E89637328ECC}" type="datetime1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3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D1BF-4935-4F56-BBCC-2A74BC5406B7}" type="datetime1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6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F7BA-3364-4A13-A6D8-AFCED7852180}" type="datetime1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9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2B1D-8862-4C92-8FB7-CAC328606E24}" type="datetime1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9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022F-65B1-4700-BC28-2471A45E7978}" type="datetime1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23C2-5435-43AE-9CBD-13372791FA38}" type="datetime1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1AF124-CEBF-412C-8222-8A69D56FC3C9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394EEA-A3B1-46BA-8D76-45B656FD7B8F}" type="datetime1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pinkoi.com/product/pqULRwm5" TargetMode="External"/><Relationship Id="rId13" Type="http://schemas.openxmlformats.org/officeDocument/2006/relationships/hyperlink" Target="https://www.facebook.com/Feebees0825/posts/pfbid0rV4Tx9tTRqwrPGEQHc4N4TEsPryhtX3mPizCsSzKaUZpbQbRgWa5FibLdYk5jd4Rl" TargetMode="External"/><Relationship Id="rId3" Type="http://schemas.openxmlformats.org/officeDocument/2006/relationships/hyperlink" Target="https://lh3.googleusercontent.com/p/AF1QipMqyVLfaSn0ncqBX5OsbHX-fOTTl5GDXIB_qmwl=s1360-w1360-h1020" TargetMode="External"/><Relationship Id="rId7" Type="http://schemas.openxmlformats.org/officeDocument/2006/relationships/hyperlink" Target="https://www.feebees.com.tw/pages/feebees-features-1" TargetMode="External"/><Relationship Id="rId12" Type="http://schemas.openxmlformats.org/officeDocument/2006/relationships/hyperlink" Target="https://www.aninews.in/news/business/business/indias-new-market-for-green-credits-a-promising-initiative-for-environmental-sustainability-insight-by-libf-india20231009171626/" TargetMode="External"/><Relationship Id="rId17" Type="http://schemas.openxmlformats.org/officeDocument/2006/relationships/hyperlink" Target="https://www.feebeeshop.com.tw/ecommerce/%E9%98%B2%E6%BD%91%E6%B0%B4%E6%87%B6%E4%BA%BA%E9%81%8B%E5%8B%95%E8%A5%AA%E9%9E%8B-1.html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s://www.youtube.com/watch?v=o6rqhJXpcB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ature.com/articles/531435a" TargetMode="External"/><Relationship Id="rId11" Type="http://schemas.openxmlformats.org/officeDocument/2006/relationships/hyperlink" Target="https://www.facebook.com/photo.php?fbid=721945670095604&amp;set=pb.100068405326821.-2207520000&amp;type=3" TargetMode="External"/><Relationship Id="rId5" Type="http://schemas.openxmlformats.org/officeDocument/2006/relationships/hyperlink" Target="https://english.cw.com.tw/article/article.action?id=3252" TargetMode="External"/><Relationship Id="rId15" Type="http://schemas.openxmlformats.org/officeDocument/2006/relationships/hyperlink" Target="https://www.facebook.com/Feebees0825/posts/pfbid02FED6rBLBCuhxLzjkuXcego8eNTHKDQQhEMu9oW3ieJN55yMaiPonGacd1mnBGcj4l" TargetMode="External"/><Relationship Id="rId10" Type="http://schemas.openxmlformats.org/officeDocument/2006/relationships/hyperlink" Target="https://www.facebook.com/Feebees0825/posts/pfbid02qWbda9np2jZ6nJ3u5StbF7XH5FUdsRGBV6B9f5Tmk8r58DwFCozoqYZqK9DyevVml" TargetMode="External"/><Relationship Id="rId4" Type="http://schemas.openxmlformats.org/officeDocument/2006/relationships/hyperlink" Target="NULL" TargetMode="External"/><Relationship Id="rId9" Type="http://schemas.openxmlformats.org/officeDocument/2006/relationships/hyperlink" Target="https://www.feebees.com.tw/" TargetMode="External"/><Relationship Id="rId14" Type="http://schemas.openxmlformats.org/officeDocument/2006/relationships/hyperlink" Target="https://www.facebook.com/Feebees0825/posts/pfbid0mNzVAioScxE7R3MECX55s1L1mvNacth1eR7PDZwzdKtiBLfSfpdtF52escGNB12h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1.png"/><Relationship Id="rId7" Type="http://schemas.openxmlformats.org/officeDocument/2006/relationships/image" Target="../media/image26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E7948-36C7-E199-0F6A-6A3CCEAFD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682A9B1-A9DD-67A1-4E2D-338BCBA28DC7}"/>
              </a:ext>
            </a:extLst>
          </p:cNvPr>
          <p:cNvSpPr txBox="1">
            <a:spLocks/>
          </p:cNvSpPr>
          <p:nvPr/>
        </p:nvSpPr>
        <p:spPr>
          <a:xfrm>
            <a:off x="-1436026" y="3150028"/>
            <a:ext cx="3128836" cy="307986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EC31E8-D4DD-4139-518B-AFCC606AE850}"/>
              </a:ext>
            </a:extLst>
          </p:cNvPr>
          <p:cNvSpPr txBox="1">
            <a:spLocks/>
          </p:cNvSpPr>
          <p:nvPr/>
        </p:nvSpPr>
        <p:spPr>
          <a:xfrm>
            <a:off x="-237281" y="-504010"/>
            <a:ext cx="5155409" cy="5074719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21" name="Picture 32" descr="Photo">
            <a:extLst>
              <a:ext uri="{FF2B5EF4-FFF2-40B4-BE49-F238E27FC236}">
                <a16:creationId xmlns:a16="http://schemas.microsoft.com/office/drawing/2014/main" id="{29576702-B432-17CA-A6CF-8D9F93868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9" b="85784" l="662" r="90000">
                        <a14:foregroundMark x1="22059" y1="9706" x2="12206" y2="2059"/>
                        <a14:foregroundMark x1="12206" y1="2059" x2="4265" y2="5686"/>
                        <a14:foregroundMark x1="4265" y1="5686" x2="3015" y2="24804"/>
                        <a14:foregroundMark x1="3015" y1="24804" x2="5294" y2="30980"/>
                        <a14:foregroundMark x1="5294" y1="30980" x2="8529" y2="32549"/>
                        <a14:foregroundMark x1="1544" y1="31275" x2="2059" y2="10490"/>
                        <a14:foregroundMark x1="2059" y1="10490" x2="7647" y2="4118"/>
                        <a14:foregroundMark x1="7647" y1="4118" x2="13382" y2="4608"/>
                        <a14:foregroundMark x1="13382" y1="4608" x2="18529" y2="3627"/>
                        <a14:foregroundMark x1="1471" y1="4902" x2="662" y2="29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3" b="4553"/>
          <a:stretch/>
        </p:blipFill>
        <p:spPr bwMode="auto">
          <a:xfrm>
            <a:off x="-769475" y="-320338"/>
            <a:ext cx="8142633" cy="57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E5124-25CC-7B70-B081-EC77CD25D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6532" y="559946"/>
            <a:ext cx="7283133" cy="4010763"/>
          </a:xfrm>
        </p:spPr>
        <p:txBody>
          <a:bodyPr vert="horz" lIns="91440" tIns="45721" rIns="91440" bIns="45721" rtlCol="0" anchor="ctr">
            <a:noAutofit/>
          </a:bodyPr>
          <a:lstStyle/>
          <a:p>
            <a:pPr algn="r"/>
            <a:r>
              <a:rPr lang="en-US" sz="5501">
                <a:solidFill>
                  <a:srgbClr val="46506E"/>
                </a:solidFill>
                <a:latin typeface="Lato Black" panose="020F0A02020204030203" pitchFamily="34" charset="0"/>
              </a:rPr>
              <a:t>Expanding the </a:t>
            </a:r>
            <a:br>
              <a:rPr lang="en-US" sz="5501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5501">
                <a:solidFill>
                  <a:srgbClr val="46506E"/>
                </a:solidFill>
                <a:latin typeface="Lato Black" panose="020F0A02020204030203" pitchFamily="34" charset="0"/>
              </a:rPr>
              <a:t>Market of </a:t>
            </a:r>
            <a:br>
              <a:rPr lang="en-US" sz="5501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5501">
                <a:solidFill>
                  <a:srgbClr val="46506E"/>
                </a:solidFill>
                <a:latin typeface="Lato Black" panose="020F0A02020204030203" pitchFamily="34" charset="0"/>
              </a:rPr>
              <a:t>Recyclable Shoes </a:t>
            </a:r>
            <a:br>
              <a:rPr lang="en-US" sz="5501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5501">
                <a:solidFill>
                  <a:srgbClr val="46506E"/>
                </a:solidFill>
                <a:latin typeface="Lato Black" panose="020F0A02020204030203" pitchFamily="34" charset="0"/>
              </a:rPr>
              <a:t>in Taiwan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62497-2AB7-F94E-42F5-B95A1086F929}"/>
              </a:ext>
            </a:extLst>
          </p:cNvPr>
          <p:cNvSpPr>
            <a:spLocks/>
          </p:cNvSpPr>
          <p:nvPr/>
        </p:nvSpPr>
        <p:spPr>
          <a:xfrm>
            <a:off x="6508376" y="4437269"/>
            <a:ext cx="5501929" cy="2007289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Presented by</a:t>
            </a:r>
          </a:p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>
                <a:solidFill>
                  <a:srgbClr val="536F78"/>
                </a:solidFill>
                <a:latin typeface="Lato" panose="020F0502020204030203" pitchFamily="34" charset="0"/>
              </a:rPr>
              <a:t>Roey Chen</a:t>
            </a:r>
            <a:r>
              <a:rPr lang="en-US">
                <a:solidFill>
                  <a:srgbClr val="000000"/>
                </a:solidFill>
                <a:latin typeface="Lato" panose="020F0502020204030203" pitchFamily="34" charset="0"/>
              </a:rPr>
              <a:t>, </a:t>
            </a:r>
            <a:r>
              <a:rPr lang="en-US" sz="2000">
                <a:solidFill>
                  <a:srgbClr val="536F78"/>
                </a:solidFill>
                <a:latin typeface="Lato" panose="020F0502020204030203" pitchFamily="34" charset="0"/>
              </a:rPr>
              <a:t>Brian Chung</a:t>
            </a:r>
            <a:endParaRPr lang="en-US">
              <a:latin typeface="Lato" panose="020F0502020204030203" pitchFamily="34" charset="0"/>
            </a:endParaRPr>
          </a:p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>
                <a:solidFill>
                  <a:srgbClr val="536F78"/>
                </a:solidFill>
                <a:latin typeface="Lato" panose="020F0502020204030203" pitchFamily="34" charset="0"/>
              </a:rPr>
              <a:t>Willa Royce-Roll</a:t>
            </a:r>
            <a:r>
              <a:rPr lang="en-US">
                <a:latin typeface="Lato" panose="020F0502020204030203" pitchFamily="34" charset="0"/>
              </a:rPr>
              <a:t>, </a:t>
            </a:r>
            <a:r>
              <a:rPr lang="en-US" sz="2000">
                <a:solidFill>
                  <a:srgbClr val="536F78"/>
                </a:solidFill>
                <a:latin typeface="Lato" panose="020F0502020204030203" pitchFamily="34" charset="0"/>
              </a:rPr>
              <a:t>Benjamin </a:t>
            </a:r>
            <a:r>
              <a:rPr lang="en-US" sz="2000" err="1">
                <a:solidFill>
                  <a:srgbClr val="536F78"/>
                </a:solidFill>
                <a:latin typeface="Lato" panose="020F0502020204030203" pitchFamily="34" charset="0"/>
              </a:rPr>
              <a:t>Skarnes</a:t>
            </a:r>
            <a:endParaRPr lang="en-US" sz="2000">
              <a:solidFill>
                <a:srgbClr val="536F78"/>
              </a:solidFill>
              <a:latin typeface="Lato" panose="020F0502020204030203" pitchFamily="34" charset="0"/>
            </a:endParaRPr>
          </a:p>
          <a:p>
            <a:pPr algn="r">
              <a:lnSpc>
                <a:spcPct val="90000"/>
              </a:lnSpc>
              <a:spcAft>
                <a:spcPts val="601"/>
              </a:spcAft>
            </a:pPr>
            <a:endParaRPr lang="en-US" sz="2000">
              <a:solidFill>
                <a:srgbClr val="536F78"/>
              </a:solidFill>
              <a:latin typeface="Lato" panose="020F0502020204030203" pitchFamily="34" charset="0"/>
            </a:endParaRPr>
          </a:p>
        </p:txBody>
      </p:sp>
      <p:pic>
        <p:nvPicPr>
          <p:cNvPr id="24" name="Picture 2" descr="Worcester Polytechnic Institute - Wikipedia">
            <a:extLst>
              <a:ext uri="{FF2B5EF4-FFF2-40B4-BE49-F238E27FC236}">
                <a16:creationId xmlns:a16="http://schemas.microsoft.com/office/drawing/2014/main" id="{4107A040-02C9-7CC5-A2B5-45453186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73" y="6018519"/>
            <a:ext cx="2092799" cy="7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eebees sock sneakers">
            <a:extLst>
              <a:ext uri="{FF2B5EF4-FFF2-40B4-BE49-F238E27FC236}">
                <a16:creationId xmlns:a16="http://schemas.microsoft.com/office/drawing/2014/main" id="{33DC139F-8948-399B-5885-68E3EA96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8536" y="5986201"/>
            <a:ext cx="2375991" cy="81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CB4E9-71D2-3B8C-47D6-7633DF20E166}"/>
              </a:ext>
            </a:extLst>
          </p:cNvPr>
          <p:cNvSpPr txBox="1"/>
          <p:nvPr/>
        </p:nvSpPr>
        <p:spPr>
          <a:xfrm>
            <a:off x="4647235" y="343083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[1]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091CD0-59AD-D77C-61A9-C3F7B0811742}"/>
              </a:ext>
            </a:extLst>
          </p:cNvPr>
          <p:cNvSpPr>
            <a:spLocks/>
          </p:cNvSpPr>
          <p:nvPr/>
        </p:nvSpPr>
        <p:spPr>
          <a:xfrm>
            <a:off x="9899574" y="5807172"/>
            <a:ext cx="2118625" cy="1090574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Presented to</a:t>
            </a:r>
          </a:p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en-US" sz="2000" err="1">
                <a:solidFill>
                  <a:srgbClr val="536F78"/>
                </a:solidFill>
                <a:latin typeface="Lato" panose="020F0502020204030203" pitchFamily="34" charset="0"/>
              </a:rPr>
              <a:t>Kuming</a:t>
            </a:r>
            <a:r>
              <a:rPr lang="en-US" sz="2000">
                <a:solidFill>
                  <a:srgbClr val="536F78"/>
                </a:solidFill>
                <a:latin typeface="Lato" panose="020F0502020204030203" pitchFamily="34" charset="0"/>
              </a:rPr>
              <a:t> Chen</a:t>
            </a:r>
          </a:p>
        </p:txBody>
      </p:sp>
    </p:spTree>
    <p:extLst>
      <p:ext uri="{BB962C8B-B14F-4D97-AF65-F5344CB8AC3E}">
        <p14:creationId xmlns:p14="http://schemas.microsoft.com/office/powerpoint/2010/main" val="6481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F6B8D-D12E-E743-A2A6-5F8FA2413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6B0284F-05FF-E20E-E545-51710CFF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2529" y="-208238"/>
            <a:ext cx="14938311" cy="84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C0FB6E1-9AB5-FC22-EEF4-986E81BF4ED3}"/>
              </a:ext>
            </a:extLst>
          </p:cNvPr>
          <p:cNvGrpSpPr/>
          <p:nvPr/>
        </p:nvGrpSpPr>
        <p:grpSpPr>
          <a:xfrm>
            <a:off x="-16095286" y="575604"/>
            <a:ext cx="8761500" cy="5706790"/>
            <a:chOff x="233265" y="575604"/>
            <a:chExt cx="8761500" cy="5706790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416153BD-4E0B-C854-E0BD-724C21304589}"/>
                </a:ext>
              </a:extLst>
            </p:cNvPr>
            <p:cNvSpPr txBox="1">
              <a:spLocks/>
            </p:cNvSpPr>
            <p:nvPr/>
          </p:nvSpPr>
          <p:spPr>
            <a:xfrm>
              <a:off x="3197235" y="575605"/>
              <a:ext cx="5797530" cy="5706789"/>
            </a:xfrm>
            <a:prstGeom prst="ellipse">
              <a:avLst/>
            </a:prstGeom>
            <a:solidFill>
              <a:schemeClr val="bg1"/>
            </a:solidFill>
            <a:ln w="174625" cmpd="thinThick">
              <a:solidFill>
                <a:schemeClr val="bg1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F0302020204030204"/>
                <a:ea typeface="+mj-ea"/>
                <a:cs typeface="+mj-cs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00B38C1C-ADC6-CC14-C9AA-1428961C49B1}"/>
                </a:ext>
              </a:extLst>
            </p:cNvPr>
            <p:cNvSpPr txBox="1">
              <a:spLocks/>
            </p:cNvSpPr>
            <p:nvPr/>
          </p:nvSpPr>
          <p:spPr>
            <a:xfrm>
              <a:off x="233265" y="575604"/>
              <a:ext cx="5964695" cy="5706789"/>
            </a:xfrm>
            <a:prstGeom prst="rect">
              <a:avLst/>
            </a:prstGeom>
            <a:solidFill>
              <a:schemeClr val="bg1"/>
            </a:solidFill>
            <a:ln w="174625" cmpd="thinThick">
              <a:solidFill>
                <a:schemeClr val="bg1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F0302020204030204"/>
                <a:ea typeface="+mj-ea"/>
                <a:cs typeface="+mj-cs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F774E92-89FC-B688-B93E-F29C6362A3EF}"/>
              </a:ext>
            </a:extLst>
          </p:cNvPr>
          <p:cNvSpPr txBox="1">
            <a:spLocks/>
          </p:cNvSpPr>
          <p:nvPr/>
        </p:nvSpPr>
        <p:spPr>
          <a:xfrm>
            <a:off x="998556" y="1921344"/>
            <a:ext cx="3124124" cy="3015306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Investigate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 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264D6A"/>
              </a:solidFill>
              <a:effectLst/>
              <a:uLnTx/>
              <a:uFillTx/>
              <a:latin typeface="Lato" panose="020F0502020204030203" pitchFamily="34" charset="0"/>
              <a:ea typeface="+mn-lt"/>
              <a:cs typeface="+mn-lt"/>
            </a:endParaRPr>
          </a:p>
          <a:p>
            <a:pPr algn="ctr"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factors between</a:t>
            </a:r>
            <a:r>
              <a:rPr lang="en-US" sz="2600">
                <a:solidFill>
                  <a:srgbClr val="264D6A"/>
                </a:solidFill>
                <a:latin typeface="Lato"/>
                <a:ea typeface="+mn-lt"/>
                <a:cs typeface="+mn-lt"/>
              </a:rPr>
              <a:t> sustainable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 </a:t>
            </a:r>
            <a:r>
              <a:rPr lang="en-US" sz="2600">
                <a:solidFill>
                  <a:srgbClr val="264D6A"/>
                </a:solidFill>
                <a:latin typeface="Lato"/>
                <a:ea typeface="+mn-lt"/>
                <a:cs typeface="+mn-lt"/>
              </a:rPr>
              <a:t>shoe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 brands </a:t>
            </a: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264D6A"/>
              </a:solidFill>
              <a:effectLst/>
              <a:uLnTx/>
              <a:uFillTx/>
              <a:latin typeface="Lato"/>
              <a:ea typeface="+mn-lt"/>
              <a:cs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CEB68F-16D2-2584-BA03-E8C40073618F}"/>
              </a:ext>
            </a:extLst>
          </p:cNvPr>
          <p:cNvSpPr txBox="1">
            <a:spLocks/>
          </p:cNvSpPr>
          <p:nvPr/>
        </p:nvSpPr>
        <p:spPr>
          <a:xfrm>
            <a:off x="8069321" y="1895824"/>
            <a:ext cx="3124123" cy="3066346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536F78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Determine 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536F78"/>
              </a:solidFill>
              <a:effectLst/>
              <a:uLnTx/>
              <a:uFillTx/>
              <a:latin typeface="Lato" panose="020F0502020204030203" pitchFamily="34" charset="0"/>
              <a:ea typeface="+mn-lt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536F78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views on sustainable branding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536F78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73137D-388C-1E00-52B1-36346D3C547D}"/>
              </a:ext>
            </a:extLst>
          </p:cNvPr>
          <p:cNvSpPr txBox="1">
            <a:spLocks/>
          </p:cNvSpPr>
          <p:nvPr/>
        </p:nvSpPr>
        <p:spPr>
          <a:xfrm>
            <a:off x="4559940" y="1958305"/>
            <a:ext cx="3072120" cy="294138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79EAB"/>
                </a:solidFill>
                <a:effectLst/>
                <a:uLnTx/>
                <a:uFillTx/>
                <a:latin typeface="Lato"/>
                <a:ea typeface="Aptos"/>
                <a:cs typeface="Aptos"/>
              </a:rPr>
              <a:t>Assess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79EAB"/>
                </a:solidFill>
                <a:effectLst/>
                <a:uLnTx/>
                <a:uFillTx/>
                <a:latin typeface="Lato"/>
                <a:ea typeface="Aptos"/>
                <a:cs typeface="Aptos"/>
              </a:rPr>
              <a:t> 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779EAB"/>
              </a:solidFill>
              <a:effectLst/>
              <a:uLnTx/>
              <a:uFillTx/>
              <a:latin typeface="Lato" panose="020F0502020204030203" pitchFamily="34" charset="0"/>
              <a:ea typeface="Aptos"/>
              <a:cs typeface="Apto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79EAB"/>
                </a:solidFill>
                <a:effectLst/>
                <a:uLnTx/>
                <a:uFillTx/>
                <a:latin typeface="Lato"/>
                <a:ea typeface="Aptos"/>
                <a:cs typeface="Aptos"/>
              </a:rPr>
              <a:t>sneaker preferences of Taiwanese public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779EAB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2D9C10-C14C-4A50-4453-1BDE3B099947}"/>
              </a:ext>
            </a:extLst>
          </p:cNvPr>
          <p:cNvSpPr/>
          <p:nvPr/>
        </p:nvSpPr>
        <p:spPr>
          <a:xfrm>
            <a:off x="11772900" y="6407149"/>
            <a:ext cx="342899" cy="3323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 fontScale="92500" lnSpcReduction="10000"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9E1499-2134-CCA7-6A7C-1C9D133D4D8F}"/>
              </a:ext>
            </a:extLst>
          </p:cNvPr>
          <p:cNvGrpSpPr/>
          <p:nvPr/>
        </p:nvGrpSpPr>
        <p:grpSpPr>
          <a:xfrm>
            <a:off x="-6416121" y="575604"/>
            <a:ext cx="5797530" cy="5706789"/>
            <a:chOff x="3197235" y="575604"/>
            <a:chExt cx="5797530" cy="570678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6B250AF-BC5A-F7C9-787B-C71CA04D8047}"/>
                </a:ext>
              </a:extLst>
            </p:cNvPr>
            <p:cNvSpPr txBox="1">
              <a:spLocks/>
            </p:cNvSpPr>
            <p:nvPr/>
          </p:nvSpPr>
          <p:spPr>
            <a:xfrm>
              <a:off x="3197235" y="575604"/>
              <a:ext cx="5797530" cy="5706789"/>
            </a:xfrm>
            <a:prstGeom prst="ellipse">
              <a:avLst/>
            </a:prstGeom>
            <a:solidFill>
              <a:schemeClr val="bg1"/>
            </a:solidFill>
            <a:ln w="174625" cmpd="thinThick">
              <a:solidFill>
                <a:schemeClr val="bg1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F0302020204030204"/>
                <a:ea typeface="+mj-ea"/>
                <a:cs typeface="+mj-cs"/>
              </a:endParaRPr>
            </a:p>
          </p:txBody>
        </p:sp>
        <p:sp>
          <p:nvSpPr>
            <p:cNvPr id="5" name="Title 7">
              <a:extLst>
                <a:ext uri="{FF2B5EF4-FFF2-40B4-BE49-F238E27FC236}">
                  <a16:creationId xmlns:a16="http://schemas.microsoft.com/office/drawing/2014/main" id="{FE541484-DCFE-068F-8925-176ECE026CAF}"/>
                </a:ext>
              </a:extLst>
            </p:cNvPr>
            <p:cNvSpPr txBox="1">
              <a:spLocks/>
            </p:cNvSpPr>
            <p:nvPr/>
          </p:nvSpPr>
          <p:spPr>
            <a:xfrm>
              <a:off x="4626973" y="2105592"/>
              <a:ext cx="2938054" cy="2401584"/>
            </a:xfrm>
            <a:prstGeom prst="rect">
              <a:avLst/>
            </a:prstGeom>
            <a:noFill/>
          </p:spPr>
          <p:txBody>
            <a:bodyPr vert="horz" lIns="91440" tIns="45721" rIns="91440" bIns="45721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46506E"/>
                  </a:solidFill>
                  <a:effectLst/>
                  <a:uLnTx/>
                  <a:uFillTx/>
                  <a:latin typeface="Lato Black" panose="020F0A02020204030203" pitchFamily="34" charset="0"/>
                  <a:ea typeface="+mj-ea"/>
                  <a:cs typeface="+mj-cs"/>
                </a:rPr>
                <a:t>Project</a:t>
              </a:r>
              <a:r>
                <a:rPr lang="en-US">
                  <a:solidFill>
                    <a:srgbClr val="46506E"/>
                  </a:solidFill>
                  <a:latin typeface="Lato Black" panose="020F0A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46506E"/>
                  </a:solidFill>
                  <a:effectLst/>
                  <a:uLnTx/>
                  <a:uFillTx/>
                  <a:latin typeface="Lato Black" panose="020F0A02020204030203" pitchFamily="34" charset="0"/>
                  <a:ea typeface="+mj-ea"/>
                  <a:cs typeface="+mj-cs"/>
                </a:rPr>
                <a:t>Objectives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09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F4894-0F30-AB37-EB3A-79F3A4B7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08073F07-F002-1169-15AC-FDA4B7F7C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" t="16488" r="1298" b="788"/>
          <a:stretch/>
        </p:blipFill>
        <p:spPr bwMode="auto">
          <a:xfrm>
            <a:off x="2739227" y="0"/>
            <a:ext cx="9669642" cy="142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6D47AFA-D0A9-D1AE-8644-9A9716B3A994}"/>
              </a:ext>
            </a:extLst>
          </p:cNvPr>
          <p:cNvSpPr txBox="1">
            <a:spLocks/>
          </p:cNvSpPr>
          <p:nvPr/>
        </p:nvSpPr>
        <p:spPr>
          <a:xfrm>
            <a:off x="-7722487" y="-2824072"/>
            <a:ext cx="13493931" cy="12502168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6B543-35B5-69F2-FF94-137B19C33954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0D7FFF-3652-F4A1-B961-729407254E48}"/>
              </a:ext>
            </a:extLst>
          </p:cNvPr>
          <p:cNvSpPr txBox="1"/>
          <p:nvPr/>
        </p:nvSpPr>
        <p:spPr>
          <a:xfrm>
            <a:off x="869254" y="11011960"/>
            <a:ext cx="3822189" cy="126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black"/>
                </a:solidFill>
                <a:latin typeface="Lato" panose="020F0502020204030203" pitchFamily="34" charset="0"/>
              </a:rPr>
              <a:t>3 interviews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1 from Feebees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2 from Metro Oasis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37B3B-1932-DC3C-DE41-7E1C2F93E403}"/>
              </a:ext>
            </a:extLst>
          </p:cNvPr>
          <p:cNvSpPr txBox="1"/>
          <p:nvPr/>
        </p:nvSpPr>
        <p:spPr>
          <a:xfrm>
            <a:off x="869254" y="4691746"/>
            <a:ext cx="3822189" cy="126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black"/>
                </a:solidFill>
                <a:latin typeface="Lato" panose="020F0502020204030203" pitchFamily="34" charset="0"/>
              </a:rPr>
              <a:t>9 companies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CC7A5F-CA54-48F3-2734-F7AE64DC2DA3}"/>
              </a:ext>
            </a:extLst>
          </p:cNvPr>
          <p:cNvGrpSpPr/>
          <p:nvPr/>
        </p:nvGrpSpPr>
        <p:grpSpPr>
          <a:xfrm>
            <a:off x="793560" y="2496520"/>
            <a:ext cx="1638139" cy="1671652"/>
            <a:chOff x="770606" y="3142405"/>
            <a:chExt cx="1638139" cy="1671652"/>
          </a:xfrm>
        </p:grpSpPr>
        <p:pic>
          <p:nvPicPr>
            <p:cNvPr id="12" name="Graphic 11" descr="World with solid fill">
              <a:extLst>
                <a:ext uri="{FF2B5EF4-FFF2-40B4-BE49-F238E27FC236}">
                  <a16:creationId xmlns:a16="http://schemas.microsoft.com/office/drawing/2014/main" id="{7268942F-1250-FD5C-15E0-867E992B5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70606" y="3142405"/>
              <a:ext cx="1638139" cy="1638139"/>
            </a:xfrm>
            <a:prstGeom prst="rect">
              <a:avLst/>
            </a:prstGeom>
          </p:spPr>
        </p:pic>
        <p:pic>
          <p:nvPicPr>
            <p:cNvPr id="13" name="Graphic 12" descr="Cursor with solid fill">
              <a:extLst>
                <a:ext uri="{FF2B5EF4-FFF2-40B4-BE49-F238E27FC236}">
                  <a16:creationId xmlns:a16="http://schemas.microsoft.com/office/drawing/2014/main" id="{E6D1F38D-7E97-A6C7-3851-CDE418C9C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483627" y="3892426"/>
              <a:ext cx="921631" cy="92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F0DDAB-8919-903A-38DA-3DEFA4F7C381}"/>
              </a:ext>
            </a:extLst>
          </p:cNvPr>
          <p:cNvGrpSpPr/>
          <p:nvPr/>
        </p:nvGrpSpPr>
        <p:grpSpPr>
          <a:xfrm>
            <a:off x="2535199" y="2664552"/>
            <a:ext cx="1312719" cy="2140253"/>
            <a:chOff x="2660388" y="2860496"/>
            <a:chExt cx="1312719" cy="214025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7DFA9FA-5B4B-CFFF-AFFF-808F1649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60388" y="2860496"/>
              <a:ext cx="1312719" cy="13127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D1EFBF-F541-9706-857A-1B81E8F2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02389" y="4400590"/>
              <a:ext cx="447737" cy="600159"/>
            </a:xfrm>
            <a:prstGeom prst="rect">
              <a:avLst/>
            </a:prstGeom>
          </p:spPr>
        </p:pic>
      </p:grpSp>
      <p:sp>
        <p:nvSpPr>
          <p:cNvPr id="17" name="Title 7">
            <a:extLst>
              <a:ext uri="{FF2B5EF4-FFF2-40B4-BE49-F238E27FC236}">
                <a16:creationId xmlns:a16="http://schemas.microsoft.com/office/drawing/2014/main" id="{B35DDF17-8E96-3197-08A4-BB03E5F8C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37" y="838040"/>
            <a:ext cx="4367283" cy="1582714"/>
          </a:xfrm>
        </p:spPr>
        <p:txBody>
          <a:bodyPr anchor="t">
            <a:noAutofit/>
          </a:bodyPr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Competitor</a:t>
            </a:r>
            <a:b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Analysis </a:t>
            </a:r>
          </a:p>
        </p:txBody>
      </p:sp>
    </p:spTree>
    <p:extLst>
      <p:ext uri="{BB962C8B-B14F-4D97-AF65-F5344CB8AC3E}">
        <p14:creationId xmlns:p14="http://schemas.microsoft.com/office/powerpoint/2010/main" val="270705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8D6CBA-7D9C-38A7-730E-8A90AC579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>
          <a:xfrm>
            <a:off x="6565801" y="1271757"/>
            <a:ext cx="1065962" cy="1062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EE33E-CA21-CC10-A23F-00A82BAC4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1" y="5553071"/>
            <a:ext cx="964405" cy="9720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Feebees sock sneakers">
            <a:extLst>
              <a:ext uri="{FF2B5EF4-FFF2-40B4-BE49-F238E27FC236}">
                <a16:creationId xmlns:a16="http://schemas.microsoft.com/office/drawing/2014/main" id="{E4C4C7CE-77C3-8CCB-F4AA-6A3FF6C00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52"/>
          <a:stretch/>
        </p:blipFill>
        <p:spPr bwMode="auto">
          <a:xfrm>
            <a:off x="4983659" y="1359983"/>
            <a:ext cx="959798" cy="104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89C20E-4E94-7569-2C30-6A62DDF9A2D9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9098D8-1734-8579-795B-CEA74F8939E0}"/>
              </a:ext>
            </a:extLst>
          </p:cNvPr>
          <p:cNvGrpSpPr/>
          <p:nvPr/>
        </p:nvGrpSpPr>
        <p:grpSpPr>
          <a:xfrm>
            <a:off x="7974566" y="1531713"/>
            <a:ext cx="1900037" cy="1793708"/>
            <a:chOff x="7664857" y="4077376"/>
            <a:chExt cx="1990772" cy="200651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CA7E86-FCFA-AF84-FC97-89F36ADDAB9B}"/>
                </a:ext>
              </a:extLst>
            </p:cNvPr>
            <p:cNvSpPr/>
            <p:nvPr/>
          </p:nvSpPr>
          <p:spPr>
            <a:xfrm>
              <a:off x="7664857" y="4077376"/>
              <a:ext cx="1990772" cy="2006511"/>
            </a:xfrm>
            <a:prstGeom prst="rect">
              <a:avLst/>
            </a:prstGeom>
            <a:solidFill>
              <a:srgbClr val="E7E9E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DEF49A-79A7-9E7F-A00B-0964712E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689" y="4246021"/>
              <a:ext cx="1866532" cy="1464010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216E384-28A2-64D9-7538-71A2793D9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7" y="1803031"/>
            <a:ext cx="2428081" cy="23612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5AE7F2-18ED-EF79-8DB7-780E46805A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"/>
          <a:stretch/>
        </p:blipFill>
        <p:spPr>
          <a:xfrm>
            <a:off x="7956697" y="3587340"/>
            <a:ext cx="1321640" cy="1285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550908-A3F7-B068-C8A8-21434DBA05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86" y="4402318"/>
            <a:ext cx="1500679" cy="150067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920022-2A8A-56C9-CD85-7DE405CB4F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43" y="5116740"/>
            <a:ext cx="676912" cy="664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" descr="Product image lanew會員VIP鑽石卡號88折免費分享">
            <a:extLst>
              <a:ext uri="{FF2B5EF4-FFF2-40B4-BE49-F238E27FC236}">
                <a16:creationId xmlns:a16="http://schemas.microsoft.com/office/drawing/2014/main" id="{39E6785A-3FBC-CBAC-836F-326075278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15" b="6268"/>
          <a:stretch/>
        </p:blipFill>
        <p:spPr bwMode="auto">
          <a:xfrm>
            <a:off x="4961216" y="2580232"/>
            <a:ext cx="2757550" cy="268165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6C1BB6-934E-7080-654E-DFE838EDA6CB}"/>
              </a:ext>
            </a:extLst>
          </p:cNvPr>
          <p:cNvSpPr txBox="1">
            <a:spLocks/>
          </p:cNvSpPr>
          <p:nvPr/>
        </p:nvSpPr>
        <p:spPr>
          <a:xfrm>
            <a:off x="10750044" y="0"/>
            <a:ext cx="3886706" cy="3825873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26EE1C-A9D8-5A08-17E3-3A3833FE895D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D2E79C-FC94-8CBC-B420-59EEF868D47D}"/>
              </a:ext>
            </a:extLst>
          </p:cNvPr>
          <p:cNvSpPr txBox="1">
            <a:spLocks/>
          </p:cNvSpPr>
          <p:nvPr/>
        </p:nvSpPr>
        <p:spPr>
          <a:xfrm>
            <a:off x="-2470149" y="3760171"/>
            <a:ext cx="3587248" cy="3531102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5827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535D21-8234-0B4F-A0A3-D996E8CD0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8"/>
          <a:stretch/>
        </p:blipFill>
        <p:spPr>
          <a:xfrm>
            <a:off x="1900095" y="1599904"/>
            <a:ext cx="7909210" cy="4950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083F14-ADA3-2C91-2B99-06637FDF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65" y="260350"/>
            <a:ext cx="946667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Company Branding Seems to Focus on Product Qualities and Sustainability</a:t>
            </a:r>
            <a:endParaRPr lang="en-US" sz="3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9BEAD-0E50-E90C-DB98-20E50A01EB7F}"/>
              </a:ext>
            </a:extLst>
          </p:cNvPr>
          <p:cNvSpPr/>
          <p:nvPr/>
        </p:nvSpPr>
        <p:spPr>
          <a:xfrm>
            <a:off x="5095471" y="1585913"/>
            <a:ext cx="5822764" cy="50117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4DC1-CF19-00AF-28BB-51A3FD8FDB16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13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5CA54A-AF42-DA54-E6F2-9B3D4CCB3C9B}"/>
              </a:ext>
            </a:extLst>
          </p:cNvPr>
          <p:cNvSpPr txBox="1">
            <a:spLocks/>
          </p:cNvSpPr>
          <p:nvPr/>
        </p:nvSpPr>
        <p:spPr>
          <a:xfrm>
            <a:off x="5562789" y="1075964"/>
            <a:ext cx="10664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46506E"/>
                </a:solidFill>
                <a:latin typeface="Lato Black" panose="020F0A02020204030203" pitchFamily="34" charset="0"/>
              </a:rPr>
              <a:t>(n=9)</a:t>
            </a:r>
            <a:endParaRPr lang="en-US" sz="2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A6F61B-CB3F-8652-403D-059240F6A375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C5C8FA-0693-58E5-5275-F3AEDEE92E77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074FB03-3E15-9E7C-5288-ADA337556DBF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395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AA8116B-0684-3DF2-8D94-D56FD0A7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57" y="1308363"/>
            <a:ext cx="8789870" cy="54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083F14-ADA3-2C91-2B99-06637FDF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065" y="266700"/>
            <a:ext cx="878987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Company Branding </a:t>
            </a:r>
            <a:r>
              <a:rPr lang="en-US" sz="3800" u="sng">
                <a:solidFill>
                  <a:srgbClr val="46506E"/>
                </a:solidFill>
                <a:latin typeface="Lato Black" panose="020F0A02020204030203" pitchFamily="34" charset="0"/>
              </a:rPr>
              <a:t>Mainly</a:t>
            </a:r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 Focuses on Product Qualities</a:t>
            </a:r>
            <a:endParaRPr lang="en-US" sz="3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9BEAD-0E50-E90C-DB98-20E50A01EB7F}"/>
              </a:ext>
            </a:extLst>
          </p:cNvPr>
          <p:cNvSpPr/>
          <p:nvPr/>
        </p:nvSpPr>
        <p:spPr>
          <a:xfrm>
            <a:off x="5162550" y="1592264"/>
            <a:ext cx="5384800" cy="51483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4DC1-CF19-00AF-28BB-51A3FD8FDB16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3E637-7302-53A8-5316-A6F97BCB9A15}"/>
              </a:ext>
            </a:extLst>
          </p:cNvPr>
          <p:cNvSpPr txBox="1"/>
          <p:nvPr/>
        </p:nvSpPr>
        <p:spPr>
          <a:xfrm>
            <a:off x="10902169" y="500826"/>
            <a:ext cx="8561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Lato" panose="020F0502020204030203" pitchFamily="34" charset="0"/>
              </a:rPr>
              <a:t>n=8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4FE428-063C-A6E9-7FD3-DF3A9807771E}"/>
              </a:ext>
            </a:extLst>
          </p:cNvPr>
          <p:cNvSpPr txBox="1">
            <a:spLocks/>
          </p:cNvSpPr>
          <p:nvPr/>
        </p:nvSpPr>
        <p:spPr>
          <a:xfrm>
            <a:off x="5562789" y="1075964"/>
            <a:ext cx="10664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46506E"/>
                </a:solidFill>
                <a:latin typeface="Lato Black" panose="020F0A02020204030203" pitchFamily="34" charset="0"/>
              </a:rPr>
              <a:t>(n=8)</a:t>
            </a:r>
            <a:endParaRPr lang="en-US" sz="24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E011245-0021-A2B1-03AF-46E94D8C1047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4762443-2D63-0886-C170-0587EF690ABC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F10A85-F6EE-4BE3-4E56-A789B8035E5A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8948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F14-ADA3-2C91-2B99-06637FDF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691905"/>
            <a:ext cx="7891448" cy="1325563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Feebees sneakers are made for…</a:t>
            </a:r>
            <a:endParaRPr lang="en-US" sz="3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9BEAD-0E50-E90C-DB98-20E50A01EB7F}"/>
              </a:ext>
            </a:extLst>
          </p:cNvPr>
          <p:cNvSpPr/>
          <p:nvPr/>
        </p:nvSpPr>
        <p:spPr>
          <a:xfrm>
            <a:off x="3987800" y="6240766"/>
            <a:ext cx="5822764" cy="499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4DC1-CF19-00AF-28BB-51A3FD8FDB16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3E637-7302-53A8-5316-A6F97BCB9A15}"/>
              </a:ext>
            </a:extLst>
          </p:cNvPr>
          <p:cNvSpPr txBox="1"/>
          <p:nvPr/>
        </p:nvSpPr>
        <p:spPr>
          <a:xfrm>
            <a:off x="10902169" y="500826"/>
            <a:ext cx="8561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Lato" panose="020F0502020204030203" pitchFamily="34" charset="0"/>
              </a:rPr>
              <a:t>n=8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F0AFA6-C493-6EFF-5CDC-D6D4AD5DBB8D}"/>
              </a:ext>
            </a:extLst>
          </p:cNvPr>
          <p:cNvSpPr txBox="1">
            <a:spLocks/>
          </p:cNvSpPr>
          <p:nvPr/>
        </p:nvSpPr>
        <p:spPr>
          <a:xfrm>
            <a:off x="9950152" y="64062"/>
            <a:ext cx="4199009" cy="4133288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15DEF4-E5F2-A055-660B-B113B75303FC}"/>
              </a:ext>
            </a:extLst>
          </p:cNvPr>
          <p:cNvSpPr txBox="1">
            <a:spLocks/>
          </p:cNvSpPr>
          <p:nvPr/>
        </p:nvSpPr>
        <p:spPr>
          <a:xfrm>
            <a:off x="9568422" y="-1147542"/>
            <a:ext cx="2797883" cy="2754092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1F9128-375F-73D5-FA00-EB4369AC4B12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CFBBA8-8A79-C98B-8230-23A9B304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659" y="1814757"/>
            <a:ext cx="66592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Casual and leisure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Long distance walking and running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Marathons and triathlons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Gym and 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Sports</a:t>
            </a:r>
          </a:p>
        </p:txBody>
      </p:sp>
    </p:spTree>
    <p:extLst>
      <p:ext uri="{BB962C8B-B14F-4D97-AF65-F5344CB8AC3E}">
        <p14:creationId xmlns:p14="http://schemas.microsoft.com/office/powerpoint/2010/main" val="388788805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F008C2B6-78E8-0EF8-9EB3-AC295267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782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1F6D25-FE1C-8152-C075-5D089BBC7519}"/>
              </a:ext>
            </a:extLst>
          </p:cNvPr>
          <p:cNvSpPr txBox="1"/>
          <p:nvPr/>
        </p:nvSpPr>
        <p:spPr>
          <a:xfrm>
            <a:off x="11633200" y="0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174355434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F008C2B6-78E8-0EF8-9EB3-AC2952675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0" b="31209"/>
          <a:stretch/>
        </p:blipFill>
        <p:spPr>
          <a:xfrm>
            <a:off x="0" y="-51436105"/>
            <a:ext cx="12192000" cy="604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9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可能是 1 人、草編鞋和文字的圖像">
            <a:extLst>
              <a:ext uri="{FF2B5EF4-FFF2-40B4-BE49-F238E27FC236}">
                <a16:creationId xmlns:a16="http://schemas.microsoft.com/office/drawing/2014/main" id="{36ADA317-819B-7FBC-DE68-5A2E175D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58"/>
            <a:ext cx="12240637" cy="6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1AC879-B6D6-CB56-0BA1-46A36B8755B3}"/>
              </a:ext>
            </a:extLst>
          </p:cNvPr>
          <p:cNvSpPr/>
          <p:nvPr/>
        </p:nvSpPr>
        <p:spPr>
          <a:xfrm>
            <a:off x="2546350" y="6108700"/>
            <a:ext cx="3048000" cy="6604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A0943-D6E2-ACF8-7C86-DABAEBFAE901}"/>
              </a:ext>
            </a:extLst>
          </p:cNvPr>
          <p:cNvSpPr txBox="1"/>
          <p:nvPr/>
        </p:nvSpPr>
        <p:spPr>
          <a:xfrm>
            <a:off x="11531600" y="0"/>
            <a:ext cx="66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[12]</a:t>
            </a:r>
          </a:p>
        </p:txBody>
      </p:sp>
    </p:spTree>
    <p:extLst>
      <p:ext uri="{BB962C8B-B14F-4D97-AF65-F5344CB8AC3E}">
        <p14:creationId xmlns:p14="http://schemas.microsoft.com/office/powerpoint/2010/main" val="337096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F4894-0F30-AB37-EB3A-79F3A4B7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08073F07-F002-1169-15AC-FDA4B7F7C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" t="16488" r="1298" b="788"/>
          <a:stretch/>
        </p:blipFill>
        <p:spPr bwMode="auto">
          <a:xfrm>
            <a:off x="2739227" y="-3581400"/>
            <a:ext cx="9669642" cy="142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808E6E84-2C24-85C9-710E-4E0A6C477806}"/>
              </a:ext>
            </a:extLst>
          </p:cNvPr>
          <p:cNvSpPr txBox="1">
            <a:spLocks/>
          </p:cNvSpPr>
          <p:nvPr/>
        </p:nvSpPr>
        <p:spPr>
          <a:xfrm>
            <a:off x="-7722487" y="-2824072"/>
            <a:ext cx="13493931" cy="12502168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6B543-35B5-69F2-FF94-137B19C33954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19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0D7FFF-3652-F4A1-B961-729407254E48}"/>
              </a:ext>
            </a:extLst>
          </p:cNvPr>
          <p:cNvSpPr txBox="1"/>
          <p:nvPr/>
        </p:nvSpPr>
        <p:spPr>
          <a:xfrm>
            <a:off x="869254" y="11011960"/>
            <a:ext cx="3822189" cy="126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black"/>
                </a:solidFill>
                <a:latin typeface="Lato" panose="020F0502020204030203" pitchFamily="34" charset="0"/>
              </a:rPr>
              <a:t>3 interviews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1 from Feebees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2 from Metro Oasis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een square with white text&#10;&#10;Description automatically generated">
            <a:extLst>
              <a:ext uri="{FF2B5EF4-FFF2-40B4-BE49-F238E27FC236}">
                <a16:creationId xmlns:a16="http://schemas.microsoft.com/office/drawing/2014/main" id="{CC4BBF84-E66E-B0E5-D38A-791C996AB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6" y="2566979"/>
            <a:ext cx="1456000" cy="1456000"/>
          </a:xfrm>
          <a:prstGeom prst="ellipse">
            <a:avLst/>
          </a:prstGeom>
        </p:spPr>
      </p:pic>
      <p:pic>
        <p:nvPicPr>
          <p:cNvPr id="6" name="Picture 5" descr="Feebees sock sneakers">
            <a:extLst>
              <a:ext uri="{FF2B5EF4-FFF2-40B4-BE49-F238E27FC236}">
                <a16:creationId xmlns:a16="http://schemas.microsoft.com/office/drawing/2014/main" id="{1F605169-A082-9DA3-D95E-670AD4EE6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79"/>
          <a:stretch/>
        </p:blipFill>
        <p:spPr bwMode="auto">
          <a:xfrm>
            <a:off x="820797" y="2476844"/>
            <a:ext cx="1584461" cy="16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A72F4-E983-5BA3-9BA4-A78B70D875E5}"/>
              </a:ext>
            </a:extLst>
          </p:cNvPr>
          <p:cNvSpPr txBox="1"/>
          <p:nvPr/>
        </p:nvSpPr>
        <p:spPr>
          <a:xfrm>
            <a:off x="896472" y="4397763"/>
            <a:ext cx="3822189" cy="1260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prstClr val="black"/>
                </a:solidFill>
                <a:latin typeface="Lato" panose="020F0502020204030203" pitchFamily="34" charset="0"/>
              </a:rPr>
              <a:t>3 interviews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400" b="1">
              <a:solidFill>
                <a:prstClr val="black"/>
              </a:solidFill>
              <a:latin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>
                <a:solidFill>
                  <a:srgbClr val="536F78"/>
                </a:solidFill>
                <a:latin typeface="Lato" panose="020F0502020204030203" pitchFamily="34" charset="0"/>
              </a:rPr>
              <a:t>1 from Feebees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>
                <a:solidFill>
                  <a:srgbClr val="536F78"/>
                </a:solidFill>
                <a:latin typeface="Lato" panose="020F0502020204030203" pitchFamily="34" charset="0"/>
              </a:rPr>
              <a:t>2 from </a:t>
            </a:r>
            <a:r>
              <a:rPr lang="en-US" sz="2600" b="1" err="1">
                <a:solidFill>
                  <a:srgbClr val="536F78"/>
                </a:solidFill>
                <a:latin typeface="Lato" panose="020F0502020204030203" pitchFamily="34" charset="0"/>
              </a:rPr>
              <a:t>MetrOasis</a:t>
            </a:r>
            <a:endParaRPr lang="en-US" sz="2600" b="1">
              <a:solidFill>
                <a:srgbClr val="536F78"/>
              </a:solidFill>
              <a:latin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34F9E5F-4593-59E7-3FD1-3600F497AACC}"/>
              </a:ext>
            </a:extLst>
          </p:cNvPr>
          <p:cNvSpPr txBox="1">
            <a:spLocks/>
          </p:cNvSpPr>
          <p:nvPr/>
        </p:nvSpPr>
        <p:spPr>
          <a:xfrm>
            <a:off x="898137" y="838040"/>
            <a:ext cx="3179989" cy="15827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Distributor</a:t>
            </a:r>
            <a:b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Interview </a:t>
            </a:r>
          </a:p>
        </p:txBody>
      </p:sp>
    </p:spTree>
    <p:extLst>
      <p:ext uri="{BB962C8B-B14F-4D97-AF65-F5344CB8AC3E}">
        <p14:creationId xmlns:p14="http://schemas.microsoft.com/office/powerpoint/2010/main" val="167532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A38B2-5BEC-043A-0904-905D40C40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pile of garbage&#10;&#10;Description automatically generated">
            <a:extLst>
              <a:ext uri="{FF2B5EF4-FFF2-40B4-BE49-F238E27FC236}">
                <a16:creationId xmlns:a16="http://schemas.microsoft.com/office/drawing/2014/main" id="{5BFD5B4E-F280-5C98-3CAD-BE65B5F8C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83" b="6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AEC14C-A175-CE3F-1EB5-7129F07D4326}"/>
              </a:ext>
            </a:extLst>
          </p:cNvPr>
          <p:cNvSpPr txBox="1">
            <a:spLocks/>
          </p:cNvSpPr>
          <p:nvPr/>
        </p:nvSpPr>
        <p:spPr>
          <a:xfrm>
            <a:off x="3197235" y="575605"/>
            <a:ext cx="5797530" cy="5706789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757636-8BE6-B59D-5F14-D52E574A1BB8}"/>
              </a:ext>
            </a:extLst>
          </p:cNvPr>
          <p:cNvSpPr txBox="1">
            <a:spLocks/>
          </p:cNvSpPr>
          <p:nvPr/>
        </p:nvSpPr>
        <p:spPr>
          <a:xfrm>
            <a:off x="3974206" y="2348400"/>
            <a:ext cx="4243589" cy="386354"/>
          </a:xfrm>
          <a:prstGeom prst="rect">
            <a:avLst/>
          </a:prstGeom>
        </p:spPr>
        <p:txBody>
          <a:bodyPr vert="horz" lIns="91440" tIns="45721" rIns="91440" bIns="45721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Global shoe industry contributes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D2F1708E-2BD5-2823-7A40-48EA1B0FFD63}"/>
              </a:ext>
            </a:extLst>
          </p:cNvPr>
          <p:cNvSpPr txBox="1">
            <a:spLocks/>
          </p:cNvSpPr>
          <p:nvPr/>
        </p:nvSpPr>
        <p:spPr>
          <a:xfrm>
            <a:off x="4233003" y="2719920"/>
            <a:ext cx="1234179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01FBF-F501-CFC5-2A31-46A1A46313E6}"/>
              </a:ext>
            </a:extLst>
          </p:cNvPr>
          <p:cNvSpPr txBox="1"/>
          <p:nvPr/>
        </p:nvSpPr>
        <p:spPr>
          <a:xfrm>
            <a:off x="5738329" y="2918639"/>
            <a:ext cx="2388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of global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6506E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CO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 emissions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24AECAE1-7A77-2C43-25FE-E93490B4AF02}"/>
              </a:ext>
            </a:extLst>
          </p:cNvPr>
          <p:cNvSpPr txBox="1">
            <a:spLocks/>
          </p:cNvSpPr>
          <p:nvPr/>
        </p:nvSpPr>
        <p:spPr>
          <a:xfrm>
            <a:off x="4064945" y="3716729"/>
            <a:ext cx="1527859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148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D8BAF-A1CD-AB73-CA02-341B02A7020C}"/>
              </a:ext>
            </a:extLst>
          </p:cNvPr>
          <p:cNvSpPr txBox="1"/>
          <p:nvPr/>
        </p:nvSpPr>
        <p:spPr>
          <a:xfrm>
            <a:off x="5718168" y="3897231"/>
            <a:ext cx="2388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mega tons of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6506E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rPr>
              <a:t>waste by 2030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35872B-5B6F-454A-19D1-FDD473D7BDEF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27FD4F-C831-2AE7-65DB-4D79FD405CD8}"/>
              </a:ext>
            </a:extLst>
          </p:cNvPr>
          <p:cNvSpPr txBox="1"/>
          <p:nvPr/>
        </p:nvSpPr>
        <p:spPr>
          <a:xfrm>
            <a:off x="11757948" y="0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7686160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AE2445-5F3B-255A-7BD1-086431F0E27F}"/>
              </a:ext>
            </a:extLst>
          </p:cNvPr>
          <p:cNvSpPr txBox="1">
            <a:spLocks/>
          </p:cNvSpPr>
          <p:nvPr/>
        </p:nvSpPr>
        <p:spPr>
          <a:xfrm>
            <a:off x="5718815" y="2002549"/>
            <a:ext cx="6784965" cy="6678769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313370-B0A9-95D7-F265-4825298D6BA7}"/>
              </a:ext>
            </a:extLst>
          </p:cNvPr>
          <p:cNvSpPr txBox="1">
            <a:spLocks/>
          </p:cNvSpPr>
          <p:nvPr/>
        </p:nvSpPr>
        <p:spPr>
          <a:xfrm>
            <a:off x="-611914" y="-984681"/>
            <a:ext cx="6784965" cy="6678769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ABC9-B9F0-1457-8AFE-A3627397C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875" y="4095440"/>
            <a:ext cx="4833556" cy="26067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Lato" panose="020F0502020204030203" pitchFamily="34" charset="0"/>
                <a:ea typeface="Calibri"/>
                <a:cs typeface="Calibri"/>
              </a:rPr>
              <a:t>… the customer would also think that the recyclable shoes </a:t>
            </a:r>
            <a:r>
              <a:rPr lang="en-US" b="1">
                <a:solidFill>
                  <a:srgbClr val="4E95D9"/>
                </a:solidFill>
                <a:latin typeface="Lato" panose="020F0502020204030203" pitchFamily="34" charset="0"/>
                <a:ea typeface="Calibri"/>
                <a:cs typeface="Calibri"/>
              </a:rPr>
              <a:t>will [break down] easily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10AC9-9046-A72B-F894-8046A2DA6C7E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/>
                <a:ea typeface="Lato"/>
                <a:cs typeface="Lato"/>
              </a:rPr>
              <a:t>20</a:t>
            </a:r>
            <a:endParaRPr lang="en-US" sz="160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54F07-D45D-36F1-9518-EE09D03BDCC3}"/>
              </a:ext>
            </a:extLst>
          </p:cNvPr>
          <p:cNvSpPr txBox="1">
            <a:spLocks/>
          </p:cNvSpPr>
          <p:nvPr/>
        </p:nvSpPr>
        <p:spPr>
          <a:xfrm>
            <a:off x="6479002" y="3570512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“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4C439C-BA84-D2CD-E2C2-40904C627573}"/>
              </a:ext>
            </a:extLst>
          </p:cNvPr>
          <p:cNvSpPr txBox="1">
            <a:spLocks/>
          </p:cNvSpPr>
          <p:nvPr/>
        </p:nvSpPr>
        <p:spPr>
          <a:xfrm>
            <a:off x="11184163" y="5286027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”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FB0927-E120-539B-37DC-0AFD78028512}"/>
              </a:ext>
            </a:extLst>
          </p:cNvPr>
          <p:cNvSpPr txBox="1">
            <a:spLocks/>
          </p:cNvSpPr>
          <p:nvPr/>
        </p:nvSpPr>
        <p:spPr>
          <a:xfrm>
            <a:off x="7691862" y="5713060"/>
            <a:ext cx="2288925" cy="4875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-Interviewee C</a:t>
            </a:r>
            <a:endParaRPr lang="en-US"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911C6-E459-92FC-CD87-7D87B6D0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345" y="414347"/>
            <a:ext cx="456746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  <a:t>Sustainability Has Negative Meaning</a:t>
            </a:r>
            <a:endParaRPr lang="en-US" sz="3800" b="1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4C495A-BE1F-5CBC-BC8E-4157910919E0}"/>
              </a:ext>
            </a:extLst>
          </p:cNvPr>
          <p:cNvSpPr txBox="1">
            <a:spLocks/>
          </p:cNvSpPr>
          <p:nvPr/>
        </p:nvSpPr>
        <p:spPr>
          <a:xfrm>
            <a:off x="608690" y="1496148"/>
            <a:ext cx="4502751" cy="2606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Taiwan is actually very </a:t>
            </a:r>
            <a:r>
              <a:rPr lang="en-US" b="1">
                <a:solidFill>
                  <a:srgbClr val="4E95D9"/>
                </a:solidFill>
                <a:latin typeface="Lato" panose="020F0502020204030203" pitchFamily="34" charset="0"/>
                <a:ea typeface="+mn-lt"/>
                <a:cs typeface="+mn-lt"/>
              </a:rPr>
              <a:t>afraid of environmentally friendly </a:t>
            </a: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materials because [they] are </a:t>
            </a:r>
            <a:r>
              <a:rPr lang="en-US" b="1">
                <a:solidFill>
                  <a:srgbClr val="4E95D9"/>
                </a:solidFill>
                <a:latin typeface="Lato" panose="020F0502020204030203" pitchFamily="34" charset="0"/>
                <a:ea typeface="+mn-lt"/>
                <a:cs typeface="+mn-lt"/>
              </a:rPr>
              <a:t>not durable </a:t>
            </a: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in Taiwanese people’s minds</a:t>
            </a:r>
            <a:endParaRPr lang="en-US"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AD697C-1125-8A7F-47F9-EF274A1EBC21}"/>
              </a:ext>
            </a:extLst>
          </p:cNvPr>
          <p:cNvSpPr txBox="1">
            <a:spLocks/>
          </p:cNvSpPr>
          <p:nvPr/>
        </p:nvSpPr>
        <p:spPr>
          <a:xfrm>
            <a:off x="410783" y="1084680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“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15AB8F-3C9B-4C68-E31E-7F0A440ADA77}"/>
              </a:ext>
            </a:extLst>
          </p:cNvPr>
          <p:cNvSpPr txBox="1">
            <a:spLocks/>
          </p:cNvSpPr>
          <p:nvPr/>
        </p:nvSpPr>
        <p:spPr>
          <a:xfrm>
            <a:off x="4887900" y="2799502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”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6D4901-BA83-1A85-7C80-041C9A8378BC}"/>
              </a:ext>
            </a:extLst>
          </p:cNvPr>
          <p:cNvSpPr txBox="1">
            <a:spLocks/>
          </p:cNvSpPr>
          <p:nvPr/>
        </p:nvSpPr>
        <p:spPr>
          <a:xfrm>
            <a:off x="806598" y="3668114"/>
            <a:ext cx="3876190" cy="4875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-Interviewee A</a:t>
            </a:r>
            <a:endParaRPr lang="en-US">
              <a:latin typeface="Lato" panose="020F0502020204030203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00080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ABF6829-DD44-2BCE-65DB-A5AE93B83F72}"/>
              </a:ext>
            </a:extLst>
          </p:cNvPr>
          <p:cNvSpPr txBox="1">
            <a:spLocks/>
          </p:cNvSpPr>
          <p:nvPr/>
        </p:nvSpPr>
        <p:spPr>
          <a:xfrm>
            <a:off x="573061" y="-1991191"/>
            <a:ext cx="11045871" cy="10872985"/>
          </a:xfrm>
          <a:prstGeom prst="ellipse">
            <a:avLst/>
          </a:prstGeom>
          <a:noFill/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ABC9-B9F0-1457-8AFE-A3627397C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963" y="2524206"/>
            <a:ext cx="6791387" cy="217965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I think in the Taiwanese market, you have to </a:t>
            </a:r>
            <a:r>
              <a:rPr lang="en-US" b="1">
                <a:solidFill>
                  <a:srgbClr val="4E95D9"/>
                </a:solidFill>
                <a:latin typeface="Lato" panose="020F0502020204030203" pitchFamily="34" charset="0"/>
                <a:ea typeface="+mn-lt"/>
                <a:cs typeface="+mn-lt"/>
              </a:rPr>
              <a:t>give back the benefits of environmental protection to consumers</a:t>
            </a: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. For example, you can recycle their old shoes and give them a </a:t>
            </a:r>
            <a:r>
              <a:rPr lang="en-US" b="1">
                <a:solidFill>
                  <a:srgbClr val="4E95D9"/>
                </a:solidFill>
                <a:latin typeface="Lato" panose="020F0502020204030203" pitchFamily="34" charset="0"/>
                <a:ea typeface="+mn-lt"/>
                <a:cs typeface="+mn-lt"/>
              </a:rPr>
              <a:t>discount on new shoes</a:t>
            </a: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. This will resonate.</a:t>
            </a:r>
            <a:endParaRPr lang="en-US">
              <a:latin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10AC9-9046-A72B-F894-8046A2DA6C7E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/>
                <a:ea typeface="Lato"/>
                <a:cs typeface="Lato"/>
              </a:rPr>
              <a:t>21</a:t>
            </a:r>
            <a:endParaRPr lang="en-US" sz="160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54F07-D45D-36F1-9518-EE09D03BDCC3}"/>
              </a:ext>
            </a:extLst>
          </p:cNvPr>
          <p:cNvSpPr txBox="1">
            <a:spLocks/>
          </p:cNvSpPr>
          <p:nvPr/>
        </p:nvSpPr>
        <p:spPr>
          <a:xfrm>
            <a:off x="2210989" y="1995629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“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4C439C-BA84-D2CD-E2C2-40904C627573}"/>
              </a:ext>
            </a:extLst>
          </p:cNvPr>
          <p:cNvSpPr txBox="1">
            <a:spLocks/>
          </p:cNvSpPr>
          <p:nvPr/>
        </p:nvSpPr>
        <p:spPr>
          <a:xfrm>
            <a:off x="9320424" y="4287305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”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FB0927-E120-539B-37DC-0AFD78028512}"/>
              </a:ext>
            </a:extLst>
          </p:cNvPr>
          <p:cNvSpPr txBox="1">
            <a:spLocks/>
          </p:cNvSpPr>
          <p:nvPr/>
        </p:nvSpPr>
        <p:spPr>
          <a:xfrm>
            <a:off x="4951536" y="5085449"/>
            <a:ext cx="2288925" cy="4875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-Interviewee A</a:t>
            </a:r>
            <a:endParaRPr lang="en-US"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4608308-E579-19EE-FCBD-6E4FF1E3C90E}"/>
              </a:ext>
            </a:extLst>
          </p:cNvPr>
          <p:cNvSpPr txBox="1">
            <a:spLocks/>
          </p:cNvSpPr>
          <p:nvPr/>
        </p:nvSpPr>
        <p:spPr>
          <a:xfrm>
            <a:off x="2095046" y="735478"/>
            <a:ext cx="80019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A Possible Solution for Sustainability</a:t>
            </a:r>
            <a:endParaRPr lang="en-US" sz="3800" b="1">
              <a:solidFill>
                <a:srgbClr val="46506E"/>
              </a:solidFill>
              <a:latin typeface="Lato Black"/>
              <a:ea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89684483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F4C6774-E128-A1AD-F6DB-8B69A1C65570}"/>
              </a:ext>
            </a:extLst>
          </p:cNvPr>
          <p:cNvSpPr txBox="1">
            <a:spLocks/>
          </p:cNvSpPr>
          <p:nvPr/>
        </p:nvSpPr>
        <p:spPr>
          <a:xfrm>
            <a:off x="573061" y="-1991191"/>
            <a:ext cx="11045871" cy="10872985"/>
          </a:xfrm>
          <a:prstGeom prst="ellipse">
            <a:avLst/>
          </a:prstGeom>
          <a:noFill/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10AC9-9046-A72B-F894-8046A2DA6C7E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/>
                <a:ea typeface="Lato"/>
                <a:cs typeface="Lato"/>
              </a:rPr>
              <a:t>22</a:t>
            </a:r>
            <a:endParaRPr lang="en-US" sz="160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54F07-D45D-36F1-9518-EE09D03BDCC3}"/>
              </a:ext>
            </a:extLst>
          </p:cNvPr>
          <p:cNvSpPr txBox="1">
            <a:spLocks/>
          </p:cNvSpPr>
          <p:nvPr/>
        </p:nvSpPr>
        <p:spPr>
          <a:xfrm>
            <a:off x="1975585" y="2367105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“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4C439C-BA84-D2CD-E2C2-40904C627573}"/>
              </a:ext>
            </a:extLst>
          </p:cNvPr>
          <p:cNvSpPr txBox="1">
            <a:spLocks/>
          </p:cNvSpPr>
          <p:nvPr/>
        </p:nvSpPr>
        <p:spPr>
          <a:xfrm>
            <a:off x="9414815" y="4032276"/>
            <a:ext cx="395815" cy="38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0" b="1">
                <a:solidFill>
                  <a:srgbClr val="779EAB"/>
                </a:solidFill>
                <a:latin typeface="Lato" panose="020F0502020204030203" pitchFamily="34" charset="0"/>
                <a:ea typeface="+mn-lt"/>
                <a:cs typeface="+mn-lt"/>
              </a:rPr>
              <a:t>”</a:t>
            </a:r>
            <a:endParaRPr lang="en-US" sz="10000" b="1">
              <a:solidFill>
                <a:srgbClr val="779EAB"/>
              </a:solidFill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202AC86-E54B-04DD-C913-FD186BD0E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5E70DA9-0A1F-15E3-8066-275FF28F7E23}"/>
              </a:ext>
            </a:extLst>
          </p:cNvPr>
          <p:cNvSpPr txBox="1">
            <a:spLocks/>
          </p:cNvSpPr>
          <p:nvPr/>
        </p:nvSpPr>
        <p:spPr>
          <a:xfrm>
            <a:off x="2532350" y="2801487"/>
            <a:ext cx="7127301" cy="2539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600">
                <a:latin typeface="Lato" panose="020F0502020204030203" pitchFamily="34" charset="0"/>
              </a:rPr>
              <a:t>[Middle aged and elderly] would prefer that the shoes they buy are </a:t>
            </a:r>
            <a:r>
              <a:rPr lang="en-US" altLang="en-US" sz="2600" b="1">
                <a:solidFill>
                  <a:srgbClr val="4E95D9"/>
                </a:solidFill>
                <a:latin typeface="Lato" panose="020F0502020204030203" pitchFamily="34" charset="0"/>
              </a:rPr>
              <a:t>less heavy, lighter, and... more flexible</a:t>
            </a:r>
            <a:r>
              <a:rPr lang="en-US" altLang="en-US" sz="2600">
                <a:latin typeface="Lato" panose="020F0502020204030203" pitchFamily="34" charset="0"/>
              </a:rPr>
              <a:t>…[Feebees] are more convenient to wear and</a:t>
            </a:r>
            <a:r>
              <a:rPr lang="en-US" altLang="en-US" sz="2600" b="1">
                <a:solidFill>
                  <a:srgbClr val="4E95D9"/>
                </a:solidFill>
                <a:latin typeface="Lato" panose="020F0502020204030203" pitchFamily="34" charset="0"/>
              </a:rPr>
              <a:t> can [be used for leisure] sports.</a:t>
            </a:r>
            <a:r>
              <a:rPr lang="en-US" altLang="en-US" sz="2600">
                <a:latin typeface="Lato" panose="020F0502020204030203" pitchFamily="34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DAC23D-175E-79AF-FFD8-E62D6D697436}"/>
              </a:ext>
            </a:extLst>
          </p:cNvPr>
          <p:cNvSpPr txBox="1">
            <a:spLocks/>
          </p:cNvSpPr>
          <p:nvPr/>
        </p:nvSpPr>
        <p:spPr>
          <a:xfrm>
            <a:off x="2628440" y="751808"/>
            <a:ext cx="6935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46506E"/>
                </a:solidFill>
                <a:latin typeface="Lato Black"/>
                <a:ea typeface="Lato Black"/>
                <a:cs typeface="Lato Black"/>
              </a:rPr>
              <a:t>Customers Buy Feebees for Comfort and Leisure Sport</a:t>
            </a:r>
            <a:endParaRPr lang="en-US" sz="3800" b="1">
              <a:solidFill>
                <a:srgbClr val="46506E"/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34E7003-E550-8C7D-C0F7-55681F33FD6D}"/>
              </a:ext>
            </a:extLst>
          </p:cNvPr>
          <p:cNvSpPr txBox="1">
            <a:spLocks/>
          </p:cNvSpPr>
          <p:nvPr/>
        </p:nvSpPr>
        <p:spPr>
          <a:xfrm>
            <a:off x="4951533" y="4853466"/>
            <a:ext cx="2288925" cy="4875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Lato" panose="020F0502020204030203" pitchFamily="34" charset="0"/>
                <a:ea typeface="+mn-lt"/>
                <a:cs typeface="+mn-lt"/>
              </a:rPr>
              <a:t>-Interviewee A</a:t>
            </a:r>
            <a:endParaRPr lang="en-US">
              <a:latin typeface="Lato" panose="020F0502020204030203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49731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F4894-0F30-AB37-EB3A-79F3A4B7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08073F07-F002-1169-15AC-FDA4B7F7C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" t="16488" r="1298" b="788"/>
          <a:stretch/>
        </p:blipFill>
        <p:spPr bwMode="auto">
          <a:xfrm>
            <a:off x="2739227" y="-7122869"/>
            <a:ext cx="9669642" cy="142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808E6E84-2C24-85C9-710E-4E0A6C477806}"/>
              </a:ext>
            </a:extLst>
          </p:cNvPr>
          <p:cNvSpPr txBox="1">
            <a:spLocks/>
          </p:cNvSpPr>
          <p:nvPr/>
        </p:nvSpPr>
        <p:spPr>
          <a:xfrm>
            <a:off x="-7722487" y="-2824072"/>
            <a:ext cx="13493931" cy="12502168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6B543-35B5-69F2-FF94-137B19C33954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23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0D7FFF-3652-F4A1-B961-729407254E48}"/>
              </a:ext>
            </a:extLst>
          </p:cNvPr>
          <p:cNvSpPr txBox="1"/>
          <p:nvPr/>
        </p:nvSpPr>
        <p:spPr>
          <a:xfrm>
            <a:off x="869254" y="11011960"/>
            <a:ext cx="3822189" cy="126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black"/>
                </a:solidFill>
                <a:latin typeface="Lato" panose="020F0502020204030203" pitchFamily="34" charset="0"/>
              </a:rPr>
              <a:t>3 interviews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1 from Feebees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536F78"/>
                </a:solidFill>
                <a:latin typeface="Lato" panose="020F0502020204030203" pitchFamily="34" charset="0"/>
              </a:rPr>
              <a:t>2 from Metro Oasis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F80D39E6-AD4D-BFE5-0BE4-A3FE7D9F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37" y="838040"/>
            <a:ext cx="3179989" cy="1325563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Consumer</a:t>
            </a:r>
            <a:b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Survey</a:t>
            </a:r>
          </a:p>
        </p:txBody>
      </p:sp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833E1404-D487-67DF-88F1-92EB15A79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38" y="2582985"/>
            <a:ext cx="1239372" cy="12393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1AEB9BF-2A06-4A6F-71A2-2E9BA7511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472" y="2539559"/>
            <a:ext cx="1312719" cy="1312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20A4D-E699-77E9-5F13-F1B22B6A7F31}"/>
              </a:ext>
            </a:extLst>
          </p:cNvPr>
          <p:cNvSpPr txBox="1"/>
          <p:nvPr/>
        </p:nvSpPr>
        <p:spPr>
          <a:xfrm>
            <a:off x="896472" y="4350521"/>
            <a:ext cx="4086275" cy="131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Target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536F78"/>
                </a:solidFill>
                <a:latin typeface="Lato" panose="020F0502020204030203" pitchFamily="34" charset="0"/>
              </a:rPr>
              <a:t>Feebees consumers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536F78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36F7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Non-Feebees consumers</a:t>
            </a:r>
          </a:p>
        </p:txBody>
      </p:sp>
    </p:spTree>
    <p:extLst>
      <p:ext uri="{BB962C8B-B14F-4D97-AF65-F5344CB8AC3E}">
        <p14:creationId xmlns:p14="http://schemas.microsoft.com/office/powerpoint/2010/main" val="1023011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C53F37-6169-62B2-D694-9456B40E496B}"/>
              </a:ext>
            </a:extLst>
          </p:cNvPr>
          <p:cNvSpPr txBox="1"/>
          <p:nvPr/>
        </p:nvSpPr>
        <p:spPr>
          <a:xfrm>
            <a:off x="1524000" y="687293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+mj-cs"/>
              </a:rPr>
              <a:t>Consumer Survey Demographics</a:t>
            </a:r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2BB2050-2710-CE38-D3E8-E79B72E4A0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418202"/>
              </p:ext>
            </p:extLst>
          </p:nvPr>
        </p:nvGraphicFramePr>
        <p:xfrm>
          <a:off x="4507978" y="2074804"/>
          <a:ext cx="7939837" cy="405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675AD1-D338-195C-2D44-9B0C9A37ABA9}"/>
              </a:ext>
            </a:extLst>
          </p:cNvPr>
          <p:cNvSpPr txBox="1">
            <a:spLocks/>
          </p:cNvSpPr>
          <p:nvPr/>
        </p:nvSpPr>
        <p:spPr>
          <a:xfrm>
            <a:off x="6312849" y="1863300"/>
            <a:ext cx="4502751" cy="629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latin typeface="Lato" panose="020F0502020204030203" pitchFamily="34" charset="0"/>
                <a:ea typeface="+mn-lt"/>
                <a:cs typeface="+mn-lt"/>
              </a:rPr>
              <a:t>Age (n=36)</a:t>
            </a:r>
            <a:endParaRPr lang="en-US" sz="2400">
              <a:latin typeface="Lato" panose="020F0502020204030203" pitchFamily="34" charset="0"/>
              <a:ea typeface="Calibri"/>
              <a:cs typeface="Calibri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8B3DD0-45BF-E282-479C-0F6CD3E7753C}"/>
              </a:ext>
            </a:extLst>
          </p:cNvPr>
          <p:cNvSpPr txBox="1">
            <a:spLocks/>
          </p:cNvSpPr>
          <p:nvPr/>
        </p:nvSpPr>
        <p:spPr>
          <a:xfrm>
            <a:off x="1093226" y="3404931"/>
            <a:ext cx="5394660" cy="2237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rgbClr val="4E95D9"/>
                </a:solidFill>
                <a:latin typeface="Lato" panose="020F0502020204030203" pitchFamily="34" charset="0"/>
                <a:ea typeface="+mn-lt"/>
                <a:cs typeface="Calibri"/>
              </a:rPr>
              <a:t>24 non-Feebees consumers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>
              <a:solidFill>
                <a:srgbClr val="4E95D9"/>
              </a:solidFill>
              <a:latin typeface="Lato" panose="020F0502020204030203" pitchFamily="34" charset="0"/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rgbClr val="4E95D9"/>
                </a:solidFill>
                <a:latin typeface="Lato" panose="020F0502020204030203" pitchFamily="34" charset="0"/>
                <a:ea typeface="+mn-lt"/>
                <a:cs typeface="+mn-lt"/>
              </a:rPr>
              <a:t>12 Feebees consumers</a:t>
            </a:r>
            <a:endParaRPr lang="en-US" b="1">
              <a:solidFill>
                <a:srgbClr val="4E95D9"/>
              </a:solidFill>
              <a:latin typeface="Lato" panose="020F0502020204030203" pitchFamily="34" charset="0"/>
              <a:ea typeface="+mn-lt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F9D8F5-4692-2CAA-5994-629F5FD81950}"/>
              </a:ext>
            </a:extLst>
          </p:cNvPr>
          <p:cNvSpPr txBox="1"/>
          <p:nvPr/>
        </p:nvSpPr>
        <p:spPr>
          <a:xfrm>
            <a:off x="1153852" y="2367058"/>
            <a:ext cx="4381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lt"/>
                <a:cs typeface="+mn-lt"/>
              </a:rPr>
              <a:t>36 total responses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41B4C-0BD0-980F-2F7E-9F208D0B2944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B57E2D-EDCE-E435-9EF2-3B09E4AC46FD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29450D-62E7-B536-B393-AE5B853A495D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99903-67B8-BD3D-E5CD-C98626477E5D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/>
                <a:ea typeface="Lato"/>
                <a:cs typeface="Lato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78515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pointing at something on rocks&#10;&#10;Description automatically generated">
            <a:extLst>
              <a:ext uri="{FF2B5EF4-FFF2-40B4-BE49-F238E27FC236}">
                <a16:creationId xmlns:a16="http://schemas.microsoft.com/office/drawing/2014/main" id="{0B7A1419-19DD-DAE6-065B-C4741629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9"/>
            <a:ext cx="12192000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4F5DFBF-C45C-91A5-9C89-BA26E25517BE}"/>
              </a:ext>
            </a:extLst>
          </p:cNvPr>
          <p:cNvSpPr txBox="1">
            <a:spLocks/>
          </p:cNvSpPr>
          <p:nvPr/>
        </p:nvSpPr>
        <p:spPr>
          <a:xfrm>
            <a:off x="1360553" y="-3014444"/>
            <a:ext cx="13493931" cy="12502168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B162F16B-0ED4-B2EE-A7F3-A0EBE59B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85" y="1944601"/>
            <a:ext cx="3179989" cy="1325563"/>
          </a:xfrm>
        </p:spPr>
        <p:txBody>
          <a:bodyPr>
            <a:noAutofit/>
          </a:bodyPr>
          <a:lstStyle/>
          <a:p>
            <a:r>
              <a:rPr lang="en-US" sz="6000">
                <a:solidFill>
                  <a:srgbClr val="46506E"/>
                </a:solidFill>
                <a:latin typeface="Lato Black" panose="020F0A02020204030203" pitchFamily="34" charset="0"/>
              </a:rPr>
              <a:t>75%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8694CACF-1DB9-445F-C2DA-CE62C013242A}"/>
              </a:ext>
            </a:extLst>
          </p:cNvPr>
          <p:cNvSpPr txBox="1">
            <a:spLocks/>
          </p:cNvSpPr>
          <p:nvPr/>
        </p:nvSpPr>
        <p:spPr>
          <a:xfrm>
            <a:off x="4594321" y="1911077"/>
            <a:ext cx="70263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95D9"/>
                </a:solidFill>
                <a:effectLst/>
                <a:uLnTx/>
                <a:uFillTx/>
                <a:latin typeface="Lato" panose="020F0502020204030203" pitchFamily="34" charset="0"/>
                <a:ea typeface="+mn-lt"/>
                <a:cs typeface="+mn-lt"/>
              </a:rPr>
              <a:t>Non-Feebees consumers </a:t>
            </a:r>
            <a:r>
              <a:rPr lang="en-US" sz="2800">
                <a:solidFill>
                  <a:srgbClr val="46506E"/>
                </a:solidFill>
                <a:latin typeface="Lato" panose="020F0502020204030203" pitchFamily="34" charset="0"/>
              </a:rPr>
              <a:t>were interested in a sneaker recycling and repair program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1705AD73-794A-03EC-1E6E-A0D4A2B4C01A}"/>
              </a:ext>
            </a:extLst>
          </p:cNvPr>
          <p:cNvSpPr txBox="1">
            <a:spLocks/>
          </p:cNvSpPr>
          <p:nvPr/>
        </p:nvSpPr>
        <p:spPr>
          <a:xfrm>
            <a:off x="2324050" y="3528338"/>
            <a:ext cx="31799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46506E"/>
                </a:solidFill>
                <a:latin typeface="Lato Black" panose="020F0A02020204030203" pitchFamily="34" charset="0"/>
              </a:rPr>
              <a:t>100%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8F771DAF-7BF7-D5C0-FA2F-0F605C7F29E7}"/>
              </a:ext>
            </a:extLst>
          </p:cNvPr>
          <p:cNvSpPr txBox="1">
            <a:spLocks/>
          </p:cNvSpPr>
          <p:nvPr/>
        </p:nvSpPr>
        <p:spPr>
          <a:xfrm>
            <a:off x="4594321" y="3508409"/>
            <a:ext cx="73037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4E95D9"/>
                </a:solidFill>
                <a:latin typeface="Lato" panose="020F0502020204030203" pitchFamily="34" charset="0"/>
              </a:rPr>
              <a:t>Feebees consumers</a:t>
            </a:r>
            <a:r>
              <a:rPr lang="en-US" sz="2800">
                <a:solidFill>
                  <a:srgbClr val="4E95D9"/>
                </a:solidFill>
                <a:latin typeface="Lato" panose="020F0502020204030203" pitchFamily="34" charset="0"/>
              </a:rPr>
              <a:t> </a:t>
            </a:r>
            <a:r>
              <a:rPr lang="en-US" sz="2800">
                <a:solidFill>
                  <a:srgbClr val="46506E"/>
                </a:solidFill>
                <a:latin typeface="Lato" panose="020F0502020204030203" pitchFamily="34" charset="0"/>
              </a:rPr>
              <a:t>would recycle or repair their sneakers rather than throwing them out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25AB42-6C0B-EB6E-D165-57C181C8AC11}"/>
              </a:ext>
            </a:extLst>
          </p:cNvPr>
          <p:cNvSpPr txBox="1"/>
          <p:nvPr/>
        </p:nvSpPr>
        <p:spPr>
          <a:xfrm>
            <a:off x="2160282" y="3000070"/>
            <a:ext cx="13983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1A2B42"/>
                </a:solidFill>
                <a:latin typeface="Lato" panose="020F0502020204030203" pitchFamily="34" charset="0"/>
              </a:rPr>
              <a:t>n=24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57E2FD-F325-7FB0-F3D0-D95E114E3AA6}"/>
              </a:ext>
            </a:extLst>
          </p:cNvPr>
          <p:cNvSpPr txBox="1"/>
          <p:nvPr/>
        </p:nvSpPr>
        <p:spPr>
          <a:xfrm>
            <a:off x="2296352" y="4603139"/>
            <a:ext cx="11261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1A2B42"/>
                </a:solidFill>
                <a:latin typeface="Lato" panose="020F0502020204030203" pitchFamily="34" charset="0"/>
              </a:rPr>
              <a:t>n=12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FD88C6-9E00-313D-7D9E-DBE75A1EDF7E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A4E917-D792-4960-B495-B44A322B37A9}"/>
              </a:ext>
            </a:extLst>
          </p:cNvPr>
          <p:cNvSpPr txBox="1"/>
          <p:nvPr/>
        </p:nvSpPr>
        <p:spPr>
          <a:xfrm>
            <a:off x="-3699347" y="82876"/>
            <a:ext cx="4322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latin typeface="Lato" panose="020F0502020204030203" pitchFamily="34" charset="0"/>
              </a:rPr>
              <a:t>[14]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D0EC69-E1BF-E679-CF47-774AE15E56E3}"/>
              </a:ext>
            </a:extLst>
          </p:cNvPr>
          <p:cNvSpPr txBox="1"/>
          <p:nvPr/>
        </p:nvSpPr>
        <p:spPr>
          <a:xfrm>
            <a:off x="21786179" y="758229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6506E"/>
                </a:solidFill>
                <a:latin typeface="Lato" panose="020F0502020204030203" pitchFamily="34" charset="0"/>
              </a:rPr>
              <a:t>n=36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3FF6A599-9317-4944-B061-54C581F1DEDD}"/>
              </a:ext>
            </a:extLst>
          </p:cNvPr>
          <p:cNvSpPr txBox="1">
            <a:spLocks/>
          </p:cNvSpPr>
          <p:nvPr/>
        </p:nvSpPr>
        <p:spPr>
          <a:xfrm>
            <a:off x="2048030" y="326340"/>
            <a:ext cx="10047514" cy="1978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Taiwanese People Want to Be Sustainable</a:t>
            </a:r>
            <a:endParaRPr lang="en-US" sz="38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5025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9D259C-8581-56FD-2A12-52B3A3D1E540}"/>
              </a:ext>
            </a:extLst>
          </p:cNvPr>
          <p:cNvSpPr txBox="1">
            <a:spLocks/>
          </p:cNvSpPr>
          <p:nvPr/>
        </p:nvSpPr>
        <p:spPr>
          <a:xfrm>
            <a:off x="1401536" y="70758"/>
            <a:ext cx="9388928" cy="1978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Consumers Don’t Need a Big Incentive to Recycle or Repair</a:t>
            </a:r>
            <a:endParaRPr lang="en-US" sz="38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B8170-323A-EEB8-779D-D954F06E041B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/>
                <a:ea typeface="Lato"/>
                <a:cs typeface="Lato"/>
              </a:rPr>
              <a:t>26</a:t>
            </a:r>
            <a:endParaRPr lang="en-US" sz="1600">
              <a:latin typeface="Lato" panose="020F0502020204030203" pitchFamily="34" charset="0"/>
              <a:ea typeface="Lato"/>
              <a:cs typeface="Lato"/>
            </a:endParaRP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FE2DBAFD-8061-F419-DAA0-DD6FCF00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684067"/>
            <a:ext cx="8623300" cy="471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9630202-696B-1030-12D3-68EE91718407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F638E-7184-45E5-362F-AA1516E2DCB8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A2CCC97-5CFA-B938-1C0A-C4DA9ACE08EE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0122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14A8561-76C7-119A-4C13-E5EBBAC4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50" y="1935595"/>
            <a:ext cx="7718100" cy="476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B8E220-0F5B-051D-0EEE-4EEAD47353E2}"/>
              </a:ext>
            </a:extLst>
          </p:cNvPr>
          <p:cNvSpPr/>
          <p:nvPr/>
        </p:nvSpPr>
        <p:spPr>
          <a:xfrm>
            <a:off x="7143749" y="1585913"/>
            <a:ext cx="3774485" cy="50117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F8A2404-5A3A-6856-08E8-92E178BF8F27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65E257E-E910-34D9-3457-ABCF04A0A9B5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BB0ACE3-8779-E730-327E-8D008D9BBC41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C9AF6-3972-7A10-A75D-F35B90961E2D}"/>
              </a:ext>
            </a:extLst>
          </p:cNvPr>
          <p:cNvSpPr txBox="1">
            <a:spLocks/>
          </p:cNvSpPr>
          <p:nvPr/>
        </p:nvSpPr>
        <p:spPr>
          <a:xfrm>
            <a:off x="1885163" y="308456"/>
            <a:ext cx="8421674" cy="1694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>
                <a:solidFill>
                  <a:srgbClr val="46506E"/>
                </a:solidFill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Non-Feebees Consumers Buy Sneakers for Walking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8557C-5F7E-74AF-79E8-7A3E90A7C2B4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/>
                <a:ea typeface="Lato"/>
                <a:cs typeface="Lato"/>
              </a:rPr>
              <a:t>27</a:t>
            </a:r>
            <a:endParaRPr lang="en-US" sz="160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F00EE9-04E6-6ED3-9A59-A6FDBE8697CD}"/>
              </a:ext>
            </a:extLst>
          </p:cNvPr>
          <p:cNvSpPr txBox="1">
            <a:spLocks/>
          </p:cNvSpPr>
          <p:nvPr/>
        </p:nvSpPr>
        <p:spPr>
          <a:xfrm>
            <a:off x="5386525" y="1272814"/>
            <a:ext cx="1418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46506E"/>
                </a:solidFill>
                <a:latin typeface="Lato Black" panose="020F0A02020204030203" pitchFamily="34" charset="0"/>
              </a:rPr>
              <a:t>(n=24)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7720003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71C8D4-21D3-5641-6C1D-04C126FF6A16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28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FA20C50-514D-E323-9836-9AB5A9DF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96085"/>
            <a:ext cx="10985499" cy="1325563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  <a:t>Recommendation 1:</a:t>
            </a:r>
            <a:b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4000" b="1" i="1">
                <a:solidFill>
                  <a:srgbClr val="46506E"/>
                </a:solidFill>
                <a:latin typeface="Lato Black" panose="020F0A02020204030203" pitchFamily="34" charset="0"/>
              </a:rPr>
              <a:t>Change How Sustainability of Sneakers is Promoted</a:t>
            </a:r>
            <a:endParaRPr lang="en-US" sz="3800" b="1" i="1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DFFE7D-9AB3-7AA6-5118-476E29952603}"/>
              </a:ext>
            </a:extLst>
          </p:cNvPr>
          <p:cNvSpPr/>
          <p:nvPr/>
        </p:nvSpPr>
        <p:spPr>
          <a:xfrm>
            <a:off x="3653244" y="2259874"/>
            <a:ext cx="7246619" cy="1043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>
                <a:latin typeface="Lato" panose="020F0502020204030203" pitchFamily="34" charset="0"/>
              </a:rPr>
              <a:t>Recyclable</a:t>
            </a:r>
            <a:r>
              <a:rPr lang="en-US" sz="2400" b="1">
                <a:latin typeface="Lato" panose="020F0502020204030203" pitchFamily="34" charset="0"/>
              </a:rPr>
              <a:t> s</a:t>
            </a:r>
            <a:r>
              <a:rPr lang="en-US" sz="2400">
                <a:latin typeface="Lato" panose="020F0502020204030203" pitchFamily="34" charset="0"/>
              </a:rPr>
              <a:t>neakers made of </a:t>
            </a:r>
            <a:r>
              <a:rPr lang="en-US" sz="2400" b="1" u="sng">
                <a:latin typeface="Lato" panose="020F0502020204030203" pitchFamily="34" charset="0"/>
              </a:rPr>
              <a:t>recycled</a:t>
            </a:r>
            <a:r>
              <a:rPr lang="en-US" sz="2400">
                <a:latin typeface="Lato" panose="020F0502020204030203" pitchFamily="34" charset="0"/>
              </a:rPr>
              <a:t> materials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4B3598-3832-CCD3-B02C-402A24E5BEB8}"/>
              </a:ext>
            </a:extLst>
          </p:cNvPr>
          <p:cNvSpPr/>
          <p:nvPr/>
        </p:nvSpPr>
        <p:spPr>
          <a:xfrm>
            <a:off x="821871" y="2313760"/>
            <a:ext cx="2511334" cy="10439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>
                <a:solidFill>
                  <a:srgbClr val="46506E"/>
                </a:solidFill>
                <a:latin typeface="Lato" panose="020F0502020204030203" pitchFamily="34" charset="0"/>
              </a:rPr>
              <a:t>Current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3AC680-0545-3BD5-67FA-664F03AD74D5}"/>
              </a:ext>
            </a:extLst>
          </p:cNvPr>
          <p:cNvGrpSpPr/>
          <p:nvPr/>
        </p:nvGrpSpPr>
        <p:grpSpPr>
          <a:xfrm>
            <a:off x="821871" y="3990160"/>
            <a:ext cx="5869500" cy="1043940"/>
            <a:chOff x="821871" y="2450920"/>
            <a:chExt cx="5869500" cy="104394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452A718-ECDC-421F-706B-77394175CD42}"/>
                </a:ext>
              </a:extLst>
            </p:cNvPr>
            <p:cNvSpPr/>
            <p:nvPr/>
          </p:nvSpPr>
          <p:spPr>
            <a:xfrm>
              <a:off x="821871" y="2450920"/>
              <a:ext cx="2511334" cy="10439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>
                  <a:solidFill>
                    <a:srgbClr val="46506E"/>
                  </a:solidFill>
                  <a:latin typeface="Lato" panose="020F0502020204030203" pitchFamily="34" charset="0"/>
                </a:rPr>
                <a:t>Recommended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259ECB-1B48-2B11-E87A-FF46E73680B0}"/>
                </a:ext>
              </a:extLst>
            </p:cNvPr>
            <p:cNvSpPr/>
            <p:nvPr/>
          </p:nvSpPr>
          <p:spPr>
            <a:xfrm>
              <a:off x="3653245" y="2450920"/>
              <a:ext cx="3038126" cy="1043940"/>
            </a:xfrm>
            <a:prstGeom prst="roundRect">
              <a:avLst/>
            </a:prstGeom>
            <a:solidFill>
              <a:srgbClr val="779E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u="sng">
                  <a:latin typeface="Lato" panose="020F0502020204030203" pitchFamily="34" charset="0"/>
                </a:rPr>
                <a:t>Recyclable</a:t>
              </a:r>
              <a:r>
                <a:rPr lang="en-US" sz="2400">
                  <a:latin typeface="Lato" panose="020F0502020204030203" pitchFamily="34" charset="0"/>
                </a:rPr>
                <a:t> sneakers </a:t>
              </a:r>
              <a:endParaRPr lang="en-US" sz="2400" b="1" u="sng">
                <a:latin typeface="Lato" panose="020F0502020204030203" pitchFamily="34" charset="0"/>
              </a:endParaRP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88A739-BB96-853B-F6D6-1B31EE39D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8946404"/>
            <a:ext cx="73550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Promote recycling program on homepage</a:t>
            </a:r>
          </a:p>
          <a:p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10-20% price incentive for recycling or repair programs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095C5E-FF44-35B9-AC00-7EA36DA4B67A}"/>
              </a:ext>
            </a:extLst>
          </p:cNvPr>
          <p:cNvGrpSpPr/>
          <p:nvPr/>
        </p:nvGrpSpPr>
        <p:grpSpPr>
          <a:xfrm>
            <a:off x="8117061" y="7299741"/>
            <a:ext cx="3605040" cy="3605040"/>
            <a:chOff x="8117061" y="1991141"/>
            <a:chExt cx="3605040" cy="360504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42289F4-270F-4C08-5D1C-88C7854F7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1" b="21215"/>
            <a:stretch/>
          </p:blipFill>
          <p:spPr bwMode="auto">
            <a:xfrm>
              <a:off x="8210550" y="2064592"/>
              <a:ext cx="3432741" cy="34327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BBB6A7-9D2F-FE82-65D9-86725BD929E5}"/>
                </a:ext>
              </a:extLst>
            </p:cNvPr>
            <p:cNvSpPr/>
            <p:nvPr/>
          </p:nvSpPr>
          <p:spPr>
            <a:xfrm>
              <a:off x="8117061" y="1991141"/>
              <a:ext cx="3605040" cy="360504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9478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71C8D4-21D3-5641-6C1D-04C126FF6A16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29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FA20C50-514D-E323-9836-9AB5A9DF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96085"/>
            <a:ext cx="10985499" cy="1325563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  <a:t>Recommendation 1:</a:t>
            </a:r>
            <a:b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4000" b="1" i="1">
                <a:solidFill>
                  <a:srgbClr val="46506E"/>
                </a:solidFill>
                <a:latin typeface="Lato Black" panose="020F0A02020204030203" pitchFamily="34" charset="0"/>
              </a:rPr>
              <a:t>Change How Sustainability of Sneakers is Promoted</a:t>
            </a:r>
            <a:endParaRPr lang="en-US" sz="3800" b="1" i="1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AD10FB-64A4-3527-2FFD-C61BDD4A1010}"/>
              </a:ext>
            </a:extLst>
          </p:cNvPr>
          <p:cNvGrpSpPr/>
          <p:nvPr/>
        </p:nvGrpSpPr>
        <p:grpSpPr>
          <a:xfrm>
            <a:off x="821871" y="2450920"/>
            <a:ext cx="5869500" cy="1043940"/>
            <a:chOff x="821871" y="2450920"/>
            <a:chExt cx="5869500" cy="104394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4DCA152-5B48-F1D9-BCBF-39B1D4DE2624}"/>
                </a:ext>
              </a:extLst>
            </p:cNvPr>
            <p:cNvSpPr/>
            <p:nvPr/>
          </p:nvSpPr>
          <p:spPr>
            <a:xfrm>
              <a:off x="821871" y="2450920"/>
              <a:ext cx="2511334" cy="10439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b="1">
                  <a:solidFill>
                    <a:srgbClr val="46506E"/>
                  </a:solidFill>
                  <a:latin typeface="Lato" panose="020F0502020204030203" pitchFamily="34" charset="0"/>
                </a:rPr>
                <a:t>Recommended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8F7C27F-03B0-031A-B0B7-89F9393A45FE}"/>
                </a:ext>
              </a:extLst>
            </p:cNvPr>
            <p:cNvSpPr/>
            <p:nvPr/>
          </p:nvSpPr>
          <p:spPr>
            <a:xfrm>
              <a:off x="3653245" y="2450920"/>
              <a:ext cx="3038126" cy="1043940"/>
            </a:xfrm>
            <a:prstGeom prst="roundRect">
              <a:avLst/>
            </a:prstGeom>
            <a:solidFill>
              <a:srgbClr val="779E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u="sng">
                  <a:latin typeface="Lato" panose="020F0502020204030203" pitchFamily="34" charset="0"/>
                </a:rPr>
                <a:t>Recyclable</a:t>
              </a:r>
              <a:r>
                <a:rPr lang="en-US" sz="2400">
                  <a:latin typeface="Lato" panose="020F0502020204030203" pitchFamily="34" charset="0"/>
                </a:rPr>
                <a:t> sneakers </a:t>
              </a:r>
              <a:endParaRPr lang="en-US" sz="2400" b="1" u="sng">
                <a:latin typeface="Lato" panose="020F0502020204030203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AFA25A5-3752-F122-D94F-8FF2D6450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637804"/>
            <a:ext cx="73550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Promote recycling program on homepage</a:t>
            </a:r>
          </a:p>
          <a:p>
            <a:r>
              <a:rPr lang="en-US">
                <a:solidFill>
                  <a:srgbClr val="1A2B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10-20% price incentive for recycling or repair programs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3957FF-EB3E-3AA0-2232-772F0C94AF9C}"/>
              </a:ext>
            </a:extLst>
          </p:cNvPr>
          <p:cNvGrpSpPr/>
          <p:nvPr/>
        </p:nvGrpSpPr>
        <p:grpSpPr>
          <a:xfrm>
            <a:off x="8117061" y="1991141"/>
            <a:ext cx="3605040" cy="3605040"/>
            <a:chOff x="8117061" y="1991141"/>
            <a:chExt cx="3605040" cy="360504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44C84CB-74B6-435E-2A6A-A9B61354B4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1" b="21215"/>
            <a:stretch/>
          </p:blipFill>
          <p:spPr bwMode="auto">
            <a:xfrm>
              <a:off x="8210550" y="2064592"/>
              <a:ext cx="3432741" cy="34327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6E5518-259B-9424-4729-0EDFC228934E}"/>
                </a:ext>
              </a:extLst>
            </p:cNvPr>
            <p:cNvSpPr/>
            <p:nvPr/>
          </p:nvSpPr>
          <p:spPr>
            <a:xfrm>
              <a:off x="8117061" y="1991141"/>
              <a:ext cx="3605040" cy="360504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1605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D63B3-69C6-04E0-B869-143D2DFFD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recycling process&#10;&#10;Description automatically generated">
            <a:extLst>
              <a:ext uri="{FF2B5EF4-FFF2-40B4-BE49-F238E27FC236}">
                <a16:creationId xmlns:a16="http://schemas.microsoft.com/office/drawing/2014/main" id="{5C35C97B-3BDC-B1C9-96E5-D0F377FF2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53" y="1841434"/>
            <a:ext cx="6729094" cy="4813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027F82-C25A-5693-1AEC-A89B5DE8D545}"/>
              </a:ext>
            </a:extLst>
          </p:cNvPr>
          <p:cNvSpPr txBox="1"/>
          <p:nvPr/>
        </p:nvSpPr>
        <p:spPr>
          <a:xfrm>
            <a:off x="838202" y="1373323"/>
            <a:ext cx="98874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390906">
              <a:spcAft>
                <a:spcPts val="338"/>
              </a:spcAft>
            </a:pPr>
            <a:r>
              <a:rPr lang="en-US" sz="2400" u="sng">
                <a:latin typeface="Lato"/>
                <a:ea typeface="Lato"/>
                <a:cs typeface="Lato"/>
              </a:rPr>
              <a:t>R</a:t>
            </a:r>
            <a:r>
              <a:rPr lang="en-US" sz="2400" u="sng" kern="1200">
                <a:latin typeface="Lato"/>
                <a:ea typeface="Lato"/>
                <a:cs typeface="Lato"/>
              </a:rPr>
              <a:t>epurposing</a:t>
            </a:r>
            <a:r>
              <a:rPr lang="en-US" sz="2400" kern="1200">
                <a:latin typeface="Lato"/>
                <a:ea typeface="Lato"/>
                <a:cs typeface="Lato"/>
              </a:rPr>
              <a:t> &amp; </a:t>
            </a:r>
            <a:r>
              <a:rPr lang="en-US" sz="2400" u="sng" kern="1200">
                <a:latin typeface="Lato"/>
                <a:ea typeface="Lato"/>
                <a:cs typeface="Lato"/>
              </a:rPr>
              <a:t>repairing</a:t>
            </a:r>
            <a:r>
              <a:rPr lang="en-US" sz="2400" kern="1200">
                <a:latin typeface="Lato"/>
                <a:ea typeface="Lato"/>
                <a:cs typeface="Lato"/>
              </a:rPr>
              <a:t> products to achieve an end of waste</a:t>
            </a:r>
            <a:endParaRPr lang="en-US" sz="2400"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A8B77DA-FDDB-BD14-17F0-121B5306A6F4}"/>
              </a:ext>
            </a:extLst>
          </p:cNvPr>
          <p:cNvSpPr txBox="1">
            <a:spLocks/>
          </p:cNvSpPr>
          <p:nvPr/>
        </p:nvSpPr>
        <p:spPr>
          <a:xfrm>
            <a:off x="10807228" y="943436"/>
            <a:ext cx="5050171" cy="4971128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1" name="Title 7">
            <a:extLst>
              <a:ext uri="{FF2B5EF4-FFF2-40B4-BE49-F238E27FC236}">
                <a16:creationId xmlns:a16="http://schemas.microsoft.com/office/drawing/2014/main" id="{1CFFE953-E809-D97B-27D1-72BA7C66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5886689" cy="1325563"/>
          </a:xfrm>
        </p:spPr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Circular Economy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2FB3DE4-B04B-AB5C-F34B-BCDF0091EC61}"/>
              </a:ext>
            </a:extLst>
          </p:cNvPr>
          <p:cNvSpPr txBox="1">
            <a:spLocks/>
          </p:cNvSpPr>
          <p:nvPr/>
        </p:nvSpPr>
        <p:spPr>
          <a:xfrm>
            <a:off x="9913827" y="5003744"/>
            <a:ext cx="3128836" cy="307986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3DBC09-171C-724B-2265-5C667F8889D8}"/>
              </a:ext>
            </a:extLst>
          </p:cNvPr>
          <p:cNvSpPr/>
          <p:nvPr/>
        </p:nvSpPr>
        <p:spPr>
          <a:xfrm>
            <a:off x="11772900" y="6407149"/>
            <a:ext cx="342899" cy="3323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47E3D-C9D9-9FD3-5AD8-762CCF5FC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135" y="4667699"/>
            <a:ext cx="2085149" cy="718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52E79-61DF-8A12-8767-9BC336483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419" y="2263221"/>
            <a:ext cx="1699668" cy="988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14293-AB64-85DA-DD94-1C0C90001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882" y="6247950"/>
            <a:ext cx="2085149" cy="650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ECA574-3C85-A3FA-486A-DEB427E67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78" y="5386466"/>
            <a:ext cx="1291870" cy="931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1C4725-A27C-DA44-DD74-C5B1457E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190" y="2200181"/>
            <a:ext cx="1117739" cy="812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25E179-AC97-86BE-552D-8024FB714DFB}"/>
              </a:ext>
            </a:extLst>
          </p:cNvPr>
          <p:cNvSpPr txBox="1"/>
          <p:nvPr/>
        </p:nvSpPr>
        <p:spPr>
          <a:xfrm>
            <a:off x="9311330" y="1879827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330032536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08A253-76DE-7ADC-4EC7-80751DAD0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7" t="4755" r="7055" b="11055"/>
          <a:stretch/>
        </p:blipFill>
        <p:spPr>
          <a:xfrm>
            <a:off x="7157449" y="1158191"/>
            <a:ext cx="3450426" cy="48539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0AF99DD-30B5-A981-EACC-CB03A5AB6B55}"/>
              </a:ext>
            </a:extLst>
          </p:cNvPr>
          <p:cNvSpPr/>
          <p:nvPr/>
        </p:nvSpPr>
        <p:spPr>
          <a:xfrm>
            <a:off x="8739810" y="6012179"/>
            <a:ext cx="2106358" cy="53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38CE12-E139-30A9-5DF6-9B03886EAD1D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  <a:ea typeface="Lato"/>
                <a:cs typeface="Lato"/>
              </a:rPr>
              <a:t>30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233B06-56AE-E8E0-A9E8-CB97C7FEDA67}"/>
              </a:ext>
            </a:extLst>
          </p:cNvPr>
          <p:cNvCxnSpPr>
            <a:cxnSpLocks/>
          </p:cNvCxnSpPr>
          <p:nvPr/>
        </p:nvCxnSpPr>
        <p:spPr>
          <a:xfrm>
            <a:off x="6254749" y="2420526"/>
            <a:ext cx="0" cy="38613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7397F1B4-7B1A-00BA-B6AB-3DFD0D2E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96085"/>
            <a:ext cx="10985499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  <a:t>Recommendation 2:</a:t>
            </a:r>
            <a:b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sz="4000" b="1" i="1">
                <a:solidFill>
                  <a:srgbClr val="46506E"/>
                </a:solidFill>
                <a:latin typeface="Lato Black" panose="020F0A02020204030203" pitchFamily="34" charset="0"/>
              </a:rPr>
              <a:t>Promote Leisure Lifestyle</a:t>
            </a:r>
            <a:endParaRPr lang="en-US" sz="3800" b="1" i="1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1598D50-2A4C-DBF3-01BF-1C1CC2EAD3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3"/>
          <a:stretch/>
        </p:blipFill>
        <p:spPr>
          <a:xfrm>
            <a:off x="4220693" y="3638078"/>
            <a:ext cx="1269849" cy="2175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93E22A-3931-671D-BB73-8E7C6AF53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268" y="4693137"/>
            <a:ext cx="2752089" cy="10545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A1856A1-22ED-E263-4E45-8BB3C40717B5}"/>
              </a:ext>
            </a:extLst>
          </p:cNvPr>
          <p:cNvSpPr/>
          <p:nvPr/>
        </p:nvSpPr>
        <p:spPr>
          <a:xfrm>
            <a:off x="7711621" y="5765977"/>
            <a:ext cx="2511334" cy="10439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>
                <a:solidFill>
                  <a:srgbClr val="46506E"/>
                </a:solidFill>
                <a:latin typeface="Lato" panose="020F0502020204030203" pitchFamily="34" charset="0"/>
              </a:rPr>
              <a:t>Recommended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6401189-8291-3B49-AB79-B6F557A345C5}"/>
              </a:ext>
            </a:extLst>
          </p:cNvPr>
          <p:cNvSpPr/>
          <p:nvPr/>
        </p:nvSpPr>
        <p:spPr>
          <a:xfrm>
            <a:off x="2101963" y="5765977"/>
            <a:ext cx="2511334" cy="10439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46506E"/>
                </a:solidFill>
                <a:latin typeface="Lato" panose="020F0502020204030203" pitchFamily="34" charset="0"/>
              </a:rPr>
              <a:t>Current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12D63B-09E5-C507-BD75-E799FAF781B7}"/>
              </a:ext>
            </a:extLst>
          </p:cNvPr>
          <p:cNvSpPr txBox="1"/>
          <p:nvPr/>
        </p:nvSpPr>
        <p:spPr>
          <a:xfrm>
            <a:off x="4633630" y="2081972"/>
            <a:ext cx="66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[15]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39743A-B3E9-5162-715A-2D60941D229D}"/>
              </a:ext>
            </a:extLst>
          </p:cNvPr>
          <p:cNvSpPr txBox="1"/>
          <p:nvPr/>
        </p:nvSpPr>
        <p:spPr>
          <a:xfrm>
            <a:off x="10607875" y="1560960"/>
            <a:ext cx="66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[16]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8D299-EA34-8C77-7FAA-94310B90E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76" y="2158230"/>
            <a:ext cx="2238687" cy="2467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3C3BF9-4793-8BB5-5F98-967D2E94C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598" y="2158231"/>
            <a:ext cx="1302032" cy="1415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EF0FC-AE86-0E73-D9A7-5AAA996CA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35" y="3638078"/>
            <a:ext cx="819922" cy="9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0076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F068A3-4B38-B4C9-FDAE-E7DAECA33F84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498EE-0891-2EF9-E54A-194C18108794}"/>
              </a:ext>
            </a:extLst>
          </p:cNvPr>
          <p:cNvSpPr>
            <a:spLocks/>
          </p:cNvSpPr>
          <p:nvPr/>
        </p:nvSpPr>
        <p:spPr>
          <a:xfrm>
            <a:off x="888106" y="1690690"/>
            <a:ext cx="5322194" cy="4500355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/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r>
              <a:rPr lang="en-US" sz="2800" b="1" kern="1200">
                <a:solidFill>
                  <a:srgbClr val="1A2B42"/>
                </a:solidFill>
                <a:latin typeface="Lato" panose="020F0502020204030203" pitchFamily="34" charset="0"/>
              </a:rPr>
              <a:t>Thanks to </a:t>
            </a:r>
          </a:p>
          <a:p>
            <a:pPr defTabSz="686357"/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Professor Wen-Hua Du, Robert Kinicki</a:t>
            </a:r>
          </a:p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endParaRPr lang="en-US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r>
              <a:rPr lang="en-US" sz="2800" b="1" kern="1200">
                <a:solidFill>
                  <a:srgbClr val="1A2B42"/>
                </a:solidFill>
                <a:latin typeface="Lato" panose="020F0502020204030203" pitchFamily="34" charset="0"/>
              </a:rPr>
              <a:t>Special thanks to</a:t>
            </a:r>
            <a:endParaRPr lang="en-US" sz="2800" b="1">
              <a:solidFill>
                <a:srgbClr val="1A2B42"/>
              </a:solidFill>
              <a:latin typeface="Lato" panose="020F0502020204030203" pitchFamily="34" charset="0"/>
            </a:endParaRPr>
          </a:p>
          <a:p>
            <a:pPr defTabSz="686357"/>
            <a:r>
              <a:rPr lang="en-US" sz="2200" kern="1200" err="1">
                <a:solidFill>
                  <a:schemeClr val="tx1"/>
                </a:solidFill>
                <a:latin typeface="Lato" panose="020F0502020204030203" pitchFamily="34" charset="0"/>
              </a:rPr>
              <a:t>Kuming</a:t>
            </a:r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 Chen</a:t>
            </a:r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endParaRPr lang="en-US" sz="2000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/>
            <a:r>
              <a:rPr lang="en-US" sz="2200" kern="1200">
                <a:solidFill>
                  <a:schemeClr val="tx1"/>
                </a:solidFill>
                <a:latin typeface="Lato" panose="020F0502020204030203" pitchFamily="34" charset="0"/>
              </a:rPr>
              <a:t>Amy, Jennifer, Larissa, Riley, and Vicky</a:t>
            </a:r>
            <a:endParaRPr lang="en-US" sz="1600" i="1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defTabSz="686357">
              <a:spcBef>
                <a:spcPts val="750"/>
              </a:spcBef>
              <a:defRPr/>
            </a:pPr>
            <a:endParaRPr lang="en-US" sz="1600" i="1" kern="12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0"/>
            <a:endParaRPr lang="en-US" sz="3200">
              <a:latin typeface="Lato" panose="020F0502020204030203" pitchFamily="34" charset="0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9E520C9-0700-8DA5-879B-9130483E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Acknowledgements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E3E2DD6-E806-12EB-9C9B-4A2B9845A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t="8420" r="20689"/>
          <a:stretch/>
        </p:blipFill>
        <p:spPr bwMode="auto">
          <a:xfrm rot="2550545">
            <a:off x="6539038" y="-589738"/>
            <a:ext cx="8147573" cy="8041930"/>
          </a:xfrm>
          <a:prstGeom prst="ellipse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orcester Polytechnic Institute - Wikipedia">
            <a:extLst>
              <a:ext uri="{FF2B5EF4-FFF2-40B4-BE49-F238E27FC236}">
                <a16:creationId xmlns:a16="http://schemas.microsoft.com/office/drawing/2014/main" id="{19D4C681-DF82-7EEB-5ADC-344B23EDB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3"/>
          <a:stretch/>
        </p:blipFill>
        <p:spPr bwMode="auto">
          <a:xfrm>
            <a:off x="6282206" y="1214794"/>
            <a:ext cx="1408239" cy="142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eebees sock sneakers">
            <a:extLst>
              <a:ext uri="{FF2B5EF4-FFF2-40B4-BE49-F238E27FC236}">
                <a16:creationId xmlns:a16="http://schemas.microsoft.com/office/drawing/2014/main" id="{B2ECFDD8-AE9E-6D64-3EAE-C3A23A4D4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53"/>
          <a:stretch/>
        </p:blipFill>
        <p:spPr bwMode="auto">
          <a:xfrm>
            <a:off x="5950759" y="2815049"/>
            <a:ext cx="1163039" cy="119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ochow University (Taipei) - Wikipedia">
            <a:extLst>
              <a:ext uri="{FF2B5EF4-FFF2-40B4-BE49-F238E27FC236}">
                <a16:creationId xmlns:a16="http://schemas.microsoft.com/office/drawing/2014/main" id="{D226C50A-36AE-813C-EB9C-56D0C9B6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45" y="4426821"/>
            <a:ext cx="1201959" cy="119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00E04-4EA6-FB36-8877-F8CF4D6B041D}"/>
              </a:ext>
            </a:extLst>
          </p:cNvPr>
          <p:cNvSpPr txBox="1"/>
          <p:nvPr/>
        </p:nvSpPr>
        <p:spPr>
          <a:xfrm>
            <a:off x="11620717" y="6441311"/>
            <a:ext cx="4748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solidFill>
                  <a:schemeClr val="bg2"/>
                </a:solidFill>
                <a:latin typeface="Lato"/>
                <a:ea typeface="Lato"/>
                <a:cs typeface="Lato"/>
              </a:rPr>
              <a:t>31</a:t>
            </a:r>
            <a:endParaRPr lang="en-US" sz="1600">
              <a:solidFill>
                <a:schemeClr val="bg2"/>
              </a:solidFill>
              <a:latin typeface="Lato" panose="020F0502020204030203" pitchFamily="34" charset="0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6730805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eebees】 赤足健身訓練襪鞋- 酷跑款(23#-29#)">
            <a:extLst>
              <a:ext uri="{FF2B5EF4-FFF2-40B4-BE49-F238E27FC236}">
                <a16:creationId xmlns:a16="http://schemas.microsoft.com/office/drawing/2014/main" id="{A2F7EFD5-6892-F1C4-17BA-9768D854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4B2C2E-12D0-E347-B73C-CA0F377E8D9F}"/>
              </a:ext>
            </a:extLst>
          </p:cNvPr>
          <p:cNvSpPr txBox="1">
            <a:spLocks/>
          </p:cNvSpPr>
          <p:nvPr/>
        </p:nvSpPr>
        <p:spPr>
          <a:xfrm>
            <a:off x="-3678488" y="-738543"/>
            <a:ext cx="8755246" cy="8618212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601" b="1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901D-895B-85AD-B018-A3B46F4D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22" y="1898248"/>
            <a:ext cx="3893913" cy="2751345"/>
          </a:xfrm>
        </p:spPr>
        <p:txBody>
          <a:bodyPr>
            <a:noAutofit/>
          </a:bodyPr>
          <a:lstStyle/>
          <a:p>
            <a:r>
              <a:rPr lang="zh-CN" altLang="en-US" sz="5401" b="1">
                <a:solidFill>
                  <a:srgbClr val="46506E"/>
                </a:solidFill>
                <a:latin typeface="Lato Black" panose="020F0A02020204030203" pitchFamily="34" charset="0"/>
              </a:rPr>
              <a:t>謝謝！</a:t>
            </a:r>
            <a:br>
              <a:rPr lang="en-US" altLang="zh-CN" sz="5401" b="1">
                <a:solidFill>
                  <a:srgbClr val="46506E"/>
                </a:solidFill>
                <a:latin typeface="Lato Black" panose="020F0A02020204030203" pitchFamily="34" charset="0"/>
              </a:rPr>
            </a:br>
            <a:r>
              <a:rPr lang="en-US" altLang="zh-CN" sz="5401" b="1">
                <a:solidFill>
                  <a:srgbClr val="46506E"/>
                </a:solidFill>
                <a:latin typeface="Lato Black" panose="020F0A02020204030203" pitchFamily="34" charset="0"/>
              </a:rPr>
              <a:t>Questions?</a:t>
            </a:r>
            <a:endParaRPr lang="en-US" sz="5401" b="1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C10ABC-FA0C-28D2-772F-86AD8217940A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Lato"/>
                <a:ea typeface="Lato"/>
                <a:cs typeface="Lato"/>
              </a:rPr>
              <a:t>32</a:t>
            </a:r>
            <a:endParaRPr lang="en-US" sz="160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BAD48-FCB1-2885-EF28-451B1268A11B}"/>
              </a:ext>
            </a:extLst>
          </p:cNvPr>
          <p:cNvSpPr txBox="1"/>
          <p:nvPr/>
        </p:nvSpPr>
        <p:spPr>
          <a:xfrm>
            <a:off x="11499448" y="0"/>
            <a:ext cx="69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[17]</a:t>
            </a:r>
          </a:p>
        </p:txBody>
      </p:sp>
    </p:spTree>
    <p:extLst>
      <p:ext uri="{BB962C8B-B14F-4D97-AF65-F5344CB8AC3E}">
        <p14:creationId xmlns:p14="http://schemas.microsoft.com/office/powerpoint/2010/main" val="313057765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9CFB6-9AE6-B947-4A42-4F30806ED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100" y="1509377"/>
            <a:ext cx="11189900" cy="5078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[1] Feebees Google Review Photos </a:t>
            </a:r>
            <a:r>
              <a:rPr lang="en-US" sz="1200">
                <a:latin typeface="Lato" panose="020F0502020204030203" pitchFamily="34" charset="0"/>
                <a:hlinkClick r:id="rId3"/>
              </a:rPr>
              <a:t>https://lh3.googleusercontent.com/p/AF1QipMqyVLfaSn0ncqBX5OsbHX-fOTTl5GDXIB_qmwl=s1360-w1360-h1020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[2] </a:t>
            </a:r>
            <a:r>
              <a:rPr lang="en-US" sz="1200">
                <a:latin typeface="Lato" panose="020F0502020204030203" pitchFamily="34" charset="0"/>
                <a:hlinkClick r:id="rId4" invalidUrl="https:///"/>
              </a:rPr>
              <a:t>https://</a:t>
            </a:r>
            <a:r>
              <a:rPr lang="en-US" sz="1200">
                <a:latin typeface="Lato" panose="020F0502020204030203" pitchFamily="34" charset="0"/>
                <a:hlinkClick r:id="rId5"/>
              </a:rPr>
              <a:t>english.cw.com.tw/article/article.action?id=3252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[3] </a:t>
            </a:r>
            <a:r>
              <a:rPr lang="en-US" sz="1200">
                <a:latin typeface="Lato" panose="020F0502020204030203" pitchFamily="34" charset="0"/>
                <a:hlinkClick r:id="rId6"/>
              </a:rPr>
              <a:t>https://www.nature.com/articles/531435a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[4] </a:t>
            </a:r>
            <a:r>
              <a:rPr lang="en-US" sz="1200">
                <a:latin typeface="Lato" panose="020F0502020204030203" pitchFamily="34" charset="0"/>
                <a:hlinkClick r:id="rId7"/>
              </a:rPr>
              <a:t>https://www.feebees.com.tw/pages/feebees-features-1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[5] </a:t>
            </a:r>
            <a:r>
              <a:rPr lang="en-US" sz="1200">
                <a:latin typeface="Lato" panose="020F0502020204030203" pitchFamily="34" charset="0"/>
                <a:hlinkClick r:id="rId8"/>
              </a:rPr>
              <a:t>https://en.pinkoi.com/product/pqULRwm5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[6, 10, 16] </a:t>
            </a:r>
            <a:r>
              <a:rPr lang="en-US" sz="1200">
                <a:latin typeface="Lato" panose="020F0502020204030203" pitchFamily="34" charset="0"/>
                <a:hlinkClick r:id="rId9"/>
              </a:rPr>
              <a:t>https://www.feebees.com.tw/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[7] </a:t>
            </a:r>
            <a:r>
              <a:rPr lang="en-US" sz="1200">
                <a:latin typeface="Lato" panose="020F0502020204030203" pitchFamily="34" charset="0"/>
                <a:hlinkClick r:id="rId10"/>
              </a:rPr>
              <a:t>https://www.facebook.com/Feebees0825/posts/pfbid02qWbda9np2jZ6nJ3u5StbF7XH5FUdsRGBV6B9f5Tmk8r58DwFCozoqYZqK9DyevVml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[8] </a:t>
            </a:r>
            <a:r>
              <a:rPr lang="en-US" sz="1200">
                <a:latin typeface="Lato" panose="020F0502020204030203" pitchFamily="34" charset="0"/>
                <a:hlinkClick r:id="rId11"/>
              </a:rPr>
              <a:t>https://www.facebook.com/photo.php?fbid=721945670095604&amp;set=pb.100068405326821.-2207520000&amp;type=3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[9] </a:t>
            </a:r>
            <a:r>
              <a:rPr lang="en-US" sz="1200">
                <a:latin typeface="Lato" panose="020F0502020204030203" pitchFamily="34" charset="0"/>
                <a:hlinkClick r:id="rId12"/>
              </a:rPr>
              <a:t>https://www.aninews.in/news/business/business/indias-new-market-for-green-credits-a-promising-initiative-for-environmental-sustainability-insight-by-libf-india20231009171626/</a:t>
            </a:r>
            <a:endParaRPr lang="en-US" sz="120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[11] </a:t>
            </a:r>
            <a:r>
              <a:rPr lang="en-US" sz="1200">
                <a:latin typeface="Lato" panose="020F0502020204030203" pitchFamily="34" charset="0"/>
                <a:hlinkClick r:id="rId13"/>
              </a:rPr>
              <a:t>https://www.facebook.com/Feebees0825/posts/pfbid0rV4Tx9tTRqwrPGEQHc4N4TEsPryhtX3mPizCsSzKaUZpbQbRgWa5FibLdYk5jd4Rl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[12] </a:t>
            </a:r>
            <a:r>
              <a:rPr lang="en-US" sz="1200">
                <a:latin typeface="Lato" panose="020F0502020204030203" pitchFamily="34" charset="0"/>
                <a:hlinkClick r:id="rId14"/>
              </a:rPr>
              <a:t>https://www.facebook.com/Feebees0825/posts/pfbid0mNzVAioScxE7R3MECX55s1L1mvNacth1eR7PDZwzdKtiBLfSfpdtF52escGNB12hl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[13] </a:t>
            </a:r>
            <a:r>
              <a:rPr lang="en-US" sz="1200">
                <a:latin typeface="Lato" panose="020F0502020204030203" pitchFamily="34" charset="0"/>
                <a:hlinkClick r:id="rId15"/>
              </a:rPr>
              <a:t>https://www.facebook.com/Feebees0825/posts/pfbid02FED6rBLBCuhxLzjkuXcego8eNTHKDQQhEMu9oW3ieJN55yMaiPonGacd1mnBGcj4l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[14] </a:t>
            </a:r>
            <a:r>
              <a:rPr lang="en-US" sz="1200">
                <a:latin typeface="Lato" panose="020F0502020204030203" pitchFamily="34" charset="0"/>
                <a:hlinkClick r:id="rId16"/>
              </a:rPr>
              <a:t>https://www.youtube.com/watch?v=o6rqhJXpcBs</a:t>
            </a:r>
            <a:r>
              <a:rPr lang="en-US" sz="1200">
                <a:latin typeface="Lato" panose="020F0502020204030203" pitchFamily="34" charset="0"/>
              </a:rPr>
              <a:t>  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[15] Stock images</a:t>
            </a:r>
          </a:p>
          <a:p>
            <a:pPr marL="0" indent="0">
              <a:buNone/>
            </a:pPr>
            <a:r>
              <a:rPr lang="en-US" sz="1200">
                <a:latin typeface="Lato" panose="020F0502020204030203" pitchFamily="34" charset="0"/>
              </a:rPr>
              <a:t>[17] </a:t>
            </a:r>
            <a:r>
              <a:rPr lang="en-US" sz="1200">
                <a:latin typeface="Lato" panose="020F0502020204030203" pitchFamily="34" charset="0"/>
                <a:hlinkClick r:id="rId17"/>
              </a:rPr>
              <a:t>https://www.feebeeshop.com.tw/ecommerce/%E9%98%B2%E6%BD%91%E6%B0%B4%E6%87%B6%E4%BA%BA%E9%81%8B%E5%8B%95%E8%A5%AA%E9%9E%8B-1.html</a:t>
            </a:r>
            <a:r>
              <a:rPr lang="en-US" sz="1200">
                <a:latin typeface="Lato" panose="020F0502020204030203" pitchFamily="34" charset="0"/>
              </a:rPr>
              <a:t> </a:t>
            </a:r>
          </a:p>
          <a:p>
            <a:pPr marL="0" indent="0">
              <a:buNone/>
            </a:pPr>
            <a:endParaRPr lang="en-US" sz="1200">
              <a:latin typeface="Lato" panose="020F0502020204030203" pitchFamily="34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82E491F-8D6F-334D-6297-581404ED18A6}"/>
              </a:ext>
            </a:extLst>
          </p:cNvPr>
          <p:cNvSpPr txBox="1">
            <a:spLocks/>
          </p:cNvSpPr>
          <p:nvPr/>
        </p:nvSpPr>
        <p:spPr>
          <a:xfrm>
            <a:off x="990602" y="460377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46506E"/>
                </a:solidFill>
                <a:latin typeface="Lato Black" panose="020F0A02020204030203" pitchFamily="34" charset="0"/>
              </a:rPr>
              <a:t>Image 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2014C-057D-C77C-03ED-1B772783F546}"/>
              </a:ext>
            </a:extLst>
          </p:cNvPr>
          <p:cNvSpPr txBox="1"/>
          <p:nvPr/>
        </p:nvSpPr>
        <p:spPr>
          <a:xfrm>
            <a:off x="10463515" y="6441311"/>
            <a:ext cx="163203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>
                <a:latin typeface="Lato"/>
                <a:ea typeface="Lato"/>
                <a:cs typeface="Lato"/>
              </a:rPr>
              <a:t>33</a:t>
            </a:r>
          </a:p>
          <a:p>
            <a:pPr algn="r"/>
            <a:endParaRPr lang="en-US" sz="1600"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F52C8-CF7C-9A8B-375D-0958F6658499}"/>
              </a:ext>
            </a:extLst>
          </p:cNvPr>
          <p:cNvSpPr txBox="1">
            <a:spLocks/>
          </p:cNvSpPr>
          <p:nvPr/>
        </p:nvSpPr>
        <p:spPr>
          <a:xfrm>
            <a:off x="10796437" y="-1145315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BA40A0-BB41-D21A-FC0C-9B4C01E791E3}"/>
              </a:ext>
            </a:extLst>
          </p:cNvPr>
          <p:cNvSpPr txBox="1">
            <a:spLocks/>
          </p:cNvSpPr>
          <p:nvPr/>
        </p:nvSpPr>
        <p:spPr>
          <a:xfrm>
            <a:off x="9097074" y="-1185356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28D8EA-F77D-3CB5-BEF0-87E625731D76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24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752D-9C07-5AA3-D838-405EF2FA4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1" y="2766218"/>
            <a:ext cx="2819398" cy="1325563"/>
          </a:xfrm>
        </p:spPr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Appendix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66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D6421DBC-B149-D1E9-1E16-32FB9274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85" y="930147"/>
            <a:ext cx="9111029" cy="56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96378-A542-F6A5-15C7-ECA6BC12D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86" y="6114394"/>
            <a:ext cx="578775" cy="56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Feebees sock sneakers">
            <a:extLst>
              <a:ext uri="{FF2B5EF4-FFF2-40B4-BE49-F238E27FC236}">
                <a16:creationId xmlns:a16="http://schemas.microsoft.com/office/drawing/2014/main" id="{8A3540BC-0391-D3B4-8B78-48E1C2C8E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52"/>
          <a:stretch/>
        </p:blipFill>
        <p:spPr bwMode="auto">
          <a:xfrm>
            <a:off x="4300265" y="6067129"/>
            <a:ext cx="522323" cy="56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D420B0-D9AF-9420-B2FA-8A4E592D85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>
          <a:xfrm>
            <a:off x="5073139" y="6108044"/>
            <a:ext cx="569639" cy="567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0E4234-C8F9-999D-D8B0-34E23D0EBA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"/>
          <a:stretch/>
        </p:blipFill>
        <p:spPr>
          <a:xfrm>
            <a:off x="5840228" y="6108045"/>
            <a:ext cx="583985" cy="56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09B51-C1EA-47D6-A589-5F0574A13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18" y="6078389"/>
            <a:ext cx="569639" cy="569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E0CFD2-F72E-FBE5-4FBC-DBB8D12EB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38" y="6082644"/>
            <a:ext cx="563359" cy="56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FC9622-0F09-E8F2-0B0E-9DB95E874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51" y="6078389"/>
            <a:ext cx="840830" cy="5678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1EC304-6115-4E95-E249-CC6D7F2A75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78" y="6078389"/>
            <a:ext cx="583883" cy="5678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2" descr="Product image lanew會員VIP鑽石卡號88折免費分享">
            <a:extLst>
              <a:ext uri="{FF2B5EF4-FFF2-40B4-BE49-F238E27FC236}">
                <a16:creationId xmlns:a16="http://schemas.microsoft.com/office/drawing/2014/main" id="{13A12B64-C664-1DC4-CC90-70E0FFAC0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15" b="6268"/>
          <a:stretch/>
        </p:blipFill>
        <p:spPr bwMode="auto">
          <a:xfrm>
            <a:off x="9824555" y="6078389"/>
            <a:ext cx="583884" cy="56781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20F526-0942-A1C2-0FCE-92A82693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427" y="19139"/>
            <a:ext cx="7067143" cy="1325563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Total Capital of Companies</a:t>
            </a:r>
            <a:endParaRPr lang="en-US" sz="3800"/>
          </a:p>
        </p:txBody>
      </p:sp>
    </p:spTree>
    <p:extLst>
      <p:ext uri="{BB962C8B-B14F-4D97-AF65-F5344CB8AC3E}">
        <p14:creationId xmlns:p14="http://schemas.microsoft.com/office/powerpoint/2010/main" val="929169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569B58-B3BF-995C-6E62-B26565C9C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09" y="1207155"/>
            <a:ext cx="9169766" cy="5190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083F14-ADA3-2C91-2B99-06637FDF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857" y="38100"/>
            <a:ext cx="878987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Feebees Branding </a:t>
            </a:r>
            <a:r>
              <a:rPr lang="en-US" sz="3800" u="sng">
                <a:solidFill>
                  <a:srgbClr val="46506E"/>
                </a:solidFill>
                <a:latin typeface="Lato Black" panose="020F0A02020204030203" pitchFamily="34" charset="0"/>
              </a:rPr>
              <a:t>Mainly</a:t>
            </a:r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 Focuses on Shoe Qualities</a:t>
            </a:r>
            <a:endParaRPr lang="en-US" sz="3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9BEAD-0E50-E90C-DB98-20E50A01EB7F}"/>
              </a:ext>
            </a:extLst>
          </p:cNvPr>
          <p:cNvSpPr/>
          <p:nvPr/>
        </p:nvSpPr>
        <p:spPr>
          <a:xfrm>
            <a:off x="3987800" y="6240766"/>
            <a:ext cx="5822764" cy="499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3E637-7302-53A8-5316-A6F97BCB9A15}"/>
              </a:ext>
            </a:extLst>
          </p:cNvPr>
          <p:cNvSpPr txBox="1"/>
          <p:nvPr/>
        </p:nvSpPr>
        <p:spPr>
          <a:xfrm>
            <a:off x="10902169" y="500826"/>
            <a:ext cx="8561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Lato" panose="020F0502020204030203" pitchFamily="34" charset="0"/>
              </a:rPr>
              <a:t>n=8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F0AFA6-C493-6EFF-5CDC-D6D4AD5DBB8D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15DEF4-E5F2-A055-660B-B113B75303FC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1F9128-375F-73D5-FA00-EB4369AC4B12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9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F14-ADA3-2C91-2B99-06637FDF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139"/>
            <a:ext cx="10985499" cy="94177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46506E"/>
                </a:solidFill>
                <a:latin typeface="Lato Black" panose="020F0A02020204030203" pitchFamily="34" charset="0"/>
              </a:rPr>
              <a:t>Feebees Brands Comfort</a:t>
            </a:r>
            <a:endParaRPr lang="en-US" sz="3800" b="1">
              <a:solidFill>
                <a:srgbClr val="46506E"/>
              </a:solidFill>
              <a:latin typeface="Lato Black" panose="020F0A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9BEAD-0E50-E90C-DB98-20E50A01EB7F}"/>
              </a:ext>
            </a:extLst>
          </p:cNvPr>
          <p:cNvSpPr/>
          <p:nvPr/>
        </p:nvSpPr>
        <p:spPr>
          <a:xfrm>
            <a:off x="3987800" y="6240766"/>
            <a:ext cx="5822764" cy="499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C0AB2-8246-EE07-BC42-1B011236E4E6}"/>
              </a:ext>
            </a:extLst>
          </p:cNvPr>
          <p:cNvSpPr/>
          <p:nvPr/>
        </p:nvSpPr>
        <p:spPr>
          <a:xfrm>
            <a:off x="2829564" y="1344702"/>
            <a:ext cx="1564636" cy="523995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496C86-DBD7-3DA3-3832-574C60EC8EE2}"/>
              </a:ext>
            </a:extLst>
          </p:cNvPr>
          <p:cNvSpPr/>
          <p:nvPr/>
        </p:nvSpPr>
        <p:spPr>
          <a:xfrm>
            <a:off x="5758408" y="1344702"/>
            <a:ext cx="3487191" cy="523995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284E89FC-B5C0-8FAC-3A17-C86080D0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48" y="1001105"/>
            <a:ext cx="8732520" cy="54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CA6EB-B0B9-119A-DEC0-98F6A0B5F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69" y="6009597"/>
            <a:ext cx="578775" cy="56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 descr="Feebees sock sneakers">
            <a:extLst>
              <a:ext uri="{FF2B5EF4-FFF2-40B4-BE49-F238E27FC236}">
                <a16:creationId xmlns:a16="http://schemas.microsoft.com/office/drawing/2014/main" id="{CE79C4D4-B98C-F14A-03F0-23009BD5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52"/>
          <a:stretch/>
        </p:blipFill>
        <p:spPr bwMode="auto">
          <a:xfrm>
            <a:off x="3432871" y="5970674"/>
            <a:ext cx="522323" cy="56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FF5D50-9651-CA72-E1A0-C03B97517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>
          <a:xfrm>
            <a:off x="5863591" y="6009597"/>
            <a:ext cx="569639" cy="567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F9B6ED-E45A-893F-E2D5-A4BF5D9BD6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"/>
          <a:stretch/>
        </p:blipFill>
        <p:spPr>
          <a:xfrm>
            <a:off x="4214621" y="6003049"/>
            <a:ext cx="583985" cy="56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1A9F84-86E7-8337-4B01-3A46C9274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77" y="6007771"/>
            <a:ext cx="569639" cy="5696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C03B2D-70A3-D386-821E-A48465265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87" y="6003050"/>
            <a:ext cx="563359" cy="56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65843C-4220-9D11-E09C-E999C1A4F9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71" y="6003050"/>
            <a:ext cx="796861" cy="53812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955940-BAB2-0EED-2CAE-2EE7375EB4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65" y="6017538"/>
            <a:ext cx="583883" cy="5678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2" descr="Product image lanew會員VIP鑽石卡號88折免費分享">
            <a:extLst>
              <a:ext uri="{FF2B5EF4-FFF2-40B4-BE49-F238E27FC236}">
                <a16:creationId xmlns:a16="http://schemas.microsoft.com/office/drawing/2014/main" id="{C6DDFD3B-1895-585B-FB3A-D473393BC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15" b="6268"/>
          <a:stretch/>
        </p:blipFill>
        <p:spPr bwMode="auto">
          <a:xfrm>
            <a:off x="2614698" y="6033567"/>
            <a:ext cx="583884" cy="56781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B37E64-4AFE-4858-C9AE-F4A06BEEE4EE}"/>
              </a:ext>
            </a:extLst>
          </p:cNvPr>
          <p:cNvSpPr txBox="1"/>
          <p:nvPr/>
        </p:nvSpPr>
        <p:spPr>
          <a:xfrm>
            <a:off x="10902169" y="500826"/>
            <a:ext cx="8561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Lato" panose="020F0502020204030203" pitchFamily="34" charset="0"/>
              </a:rPr>
              <a:t>n=30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976CB53-D401-F6E4-3BCB-C2011EA5AC5F}"/>
              </a:ext>
            </a:extLst>
          </p:cNvPr>
          <p:cNvSpPr txBox="1">
            <a:spLocks/>
          </p:cNvSpPr>
          <p:nvPr/>
        </p:nvSpPr>
        <p:spPr>
          <a:xfrm>
            <a:off x="10902169" y="-165740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B5D8E38-EC97-DA5F-9439-416C6B73777C}"/>
              </a:ext>
            </a:extLst>
          </p:cNvPr>
          <p:cNvSpPr txBox="1">
            <a:spLocks/>
          </p:cNvSpPr>
          <p:nvPr/>
        </p:nvSpPr>
        <p:spPr>
          <a:xfrm>
            <a:off x="10178652" y="-1377344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68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BB0ACE3-8779-E730-327E-8D008D9BBC41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C1E3E6-AF6C-03FD-5E2F-81F179B3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66185" y="4313186"/>
            <a:ext cx="9615783" cy="10857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27AC2E2-D9D0-6736-C787-3BD5E98DC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2502628"/>
              </p:ext>
            </p:extLst>
          </p:nvPr>
        </p:nvGraphicFramePr>
        <p:xfrm>
          <a:off x="1166185" y="1438953"/>
          <a:ext cx="9268711" cy="4984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3E9B1394-F6BF-3C9B-3585-1203DD8C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19" y="0"/>
            <a:ext cx="9376042" cy="1438953"/>
          </a:xfrm>
        </p:spPr>
        <p:txBody>
          <a:bodyPr>
            <a:noAutofit/>
          </a:bodyPr>
          <a:lstStyle/>
          <a:p>
            <a:pPr algn="ctr"/>
            <a:r>
              <a:rPr lang="en-US" sz="3000" b="1">
                <a:solidFill>
                  <a:srgbClr val="46506E"/>
                </a:solidFill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Feebees Customers Already Associate Brand with Comfort  </a:t>
            </a:r>
            <a:r>
              <a:rPr lang="en-US" sz="2000">
                <a:solidFill>
                  <a:srgbClr val="46506E"/>
                </a:solidFill>
                <a:latin typeface="Lato Black" panose="020F0A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(n=12)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208A6-021D-5AEF-CC57-F40DFF9B45AE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39AEE4-1C1A-4152-4777-8DE5D677D000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98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E2140B1-5152-97AE-2681-374DB9C5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51" y="582024"/>
            <a:ext cx="9213850" cy="569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BB0ACE3-8779-E730-327E-8D008D9BBC41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208A6-021D-5AEF-CC57-F40DFF9B45AE}"/>
              </a:ext>
            </a:extLst>
          </p:cNvPr>
          <p:cNvSpPr txBox="1">
            <a:spLocks/>
          </p:cNvSpPr>
          <p:nvPr/>
        </p:nvSpPr>
        <p:spPr>
          <a:xfrm>
            <a:off x="11080244" y="64062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39AEE4-1C1A-4152-4777-8DE5D677D000}"/>
              </a:ext>
            </a:extLst>
          </p:cNvPr>
          <p:cNvSpPr txBox="1">
            <a:spLocks/>
          </p:cNvSpPr>
          <p:nvPr/>
        </p:nvSpPr>
        <p:spPr>
          <a:xfrm>
            <a:off x="10356727" y="-114754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1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6C91B-C8AF-7281-78A4-0F465FD54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43402D1-3128-59E3-EC30-27E48E8F03FB}"/>
              </a:ext>
            </a:extLst>
          </p:cNvPr>
          <p:cNvGrpSpPr/>
          <p:nvPr/>
        </p:nvGrpSpPr>
        <p:grpSpPr>
          <a:xfrm>
            <a:off x="3487747" y="-772063"/>
            <a:ext cx="8455870" cy="7823392"/>
            <a:chOff x="3581400" y="0"/>
            <a:chExt cx="8455870" cy="7823392"/>
          </a:xfrm>
        </p:grpSpPr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B5E2C636-A466-C5DB-275D-EB88E7E8B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862033"/>
              <a:ext cx="8455870" cy="5630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272D69-4A92-982F-F799-6B769DAD6D76}"/>
                </a:ext>
              </a:extLst>
            </p:cNvPr>
            <p:cNvSpPr/>
            <p:nvPr/>
          </p:nvSpPr>
          <p:spPr>
            <a:xfrm>
              <a:off x="9408117" y="0"/>
              <a:ext cx="2479083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EDD166-6CB5-4156-B1A0-421D1ADA92A9}"/>
                </a:ext>
              </a:extLst>
            </p:cNvPr>
            <p:cNvSpPr/>
            <p:nvPr/>
          </p:nvSpPr>
          <p:spPr>
            <a:xfrm>
              <a:off x="10114257" y="761239"/>
              <a:ext cx="1837650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5139DA-88C5-EAC5-B45B-F418219E9BFF}"/>
                </a:ext>
              </a:extLst>
            </p:cNvPr>
            <p:cNvSpPr/>
            <p:nvPr/>
          </p:nvSpPr>
          <p:spPr>
            <a:xfrm>
              <a:off x="4426542" y="0"/>
              <a:ext cx="2479083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505964-A77C-8026-88E4-5AB025D195CE}"/>
                </a:ext>
              </a:extLst>
            </p:cNvPr>
            <p:cNvSpPr/>
            <p:nvPr/>
          </p:nvSpPr>
          <p:spPr>
            <a:xfrm>
              <a:off x="4779611" y="862033"/>
              <a:ext cx="2479083" cy="203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CF87CF-8275-A0B8-0B0B-B8FDBFEE81BE}"/>
                </a:ext>
              </a:extLst>
            </p:cNvPr>
            <p:cNvSpPr/>
            <p:nvPr/>
          </p:nvSpPr>
          <p:spPr>
            <a:xfrm>
              <a:off x="10472001" y="4400976"/>
              <a:ext cx="1479905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5437A3-DBAE-D32B-B513-FDCB99A89693}"/>
                </a:ext>
              </a:extLst>
            </p:cNvPr>
            <p:cNvSpPr/>
            <p:nvPr/>
          </p:nvSpPr>
          <p:spPr>
            <a:xfrm>
              <a:off x="9408117" y="5446926"/>
              <a:ext cx="2479083" cy="237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03D139-CCBA-9A57-DFD1-EF19F7A4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1844225"/>
            <a:ext cx="3872341" cy="3870775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5CE5F81-3B9A-0C1C-9982-21DDA175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Feebees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88BAF-2EAA-2606-8F30-130B45C58936}"/>
              </a:ext>
            </a:extLst>
          </p:cNvPr>
          <p:cNvSpPr txBox="1"/>
          <p:nvPr/>
        </p:nvSpPr>
        <p:spPr>
          <a:xfrm>
            <a:off x="5121796" y="1101101"/>
            <a:ext cx="27676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Lato"/>
                <a:ea typeface="Lato"/>
                <a:cs typeface="Lato"/>
              </a:rPr>
              <a:t>Upper knit</a:t>
            </a:r>
          </a:p>
          <a:p>
            <a:r>
              <a:rPr lang="en-US" sz="2800">
                <a:latin typeface="Lato"/>
                <a:ea typeface="Lato"/>
                <a:cs typeface="Lato"/>
              </a:rPr>
              <a:t>sock</a:t>
            </a:r>
          </a:p>
          <a:p>
            <a:endParaRPr lang="en-US">
              <a:latin typeface="Lato"/>
              <a:ea typeface="Lato"/>
              <a:cs typeface="Lato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2746F9-F088-EA88-ACF7-540FDFC1D7A4}"/>
              </a:ext>
            </a:extLst>
          </p:cNvPr>
          <p:cNvCxnSpPr>
            <a:cxnSpLocks/>
          </p:cNvCxnSpPr>
          <p:nvPr/>
        </p:nvCxnSpPr>
        <p:spPr>
          <a:xfrm flipH="1" flipV="1">
            <a:off x="6239509" y="2071808"/>
            <a:ext cx="469982" cy="516762"/>
          </a:xfrm>
          <a:prstGeom prst="line">
            <a:avLst/>
          </a:prstGeom>
          <a:ln>
            <a:solidFill>
              <a:srgbClr val="264D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810E90-551B-CB8F-5BC6-160225EA2F2B}"/>
              </a:ext>
            </a:extLst>
          </p:cNvPr>
          <p:cNvCxnSpPr>
            <a:cxnSpLocks/>
          </p:cNvCxnSpPr>
          <p:nvPr/>
        </p:nvCxnSpPr>
        <p:spPr>
          <a:xfrm flipH="1" flipV="1">
            <a:off x="8506336" y="4965080"/>
            <a:ext cx="450135" cy="449049"/>
          </a:xfrm>
          <a:prstGeom prst="line">
            <a:avLst/>
          </a:prstGeom>
          <a:ln>
            <a:solidFill>
              <a:srgbClr val="264D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6686C7-C74F-20EC-7AC9-692150789E52}"/>
              </a:ext>
            </a:extLst>
          </p:cNvPr>
          <p:cNvSpPr txBox="1"/>
          <p:nvPr/>
        </p:nvSpPr>
        <p:spPr>
          <a:xfrm>
            <a:off x="9164176" y="4893550"/>
            <a:ext cx="27215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Lato"/>
                <a:ea typeface="Lato"/>
                <a:cs typeface="Lato"/>
              </a:rPr>
              <a:t>Lower molded</a:t>
            </a:r>
          </a:p>
          <a:p>
            <a:r>
              <a:rPr lang="en-US" sz="2800">
                <a:latin typeface="Lato"/>
                <a:ea typeface="Lato"/>
                <a:cs typeface="Lato"/>
              </a:rPr>
              <a:t>PU</a:t>
            </a:r>
          </a:p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57C83-1099-FF2A-6DCA-6BE11F844D23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EA83F6-C3B8-13B2-1993-760D63790C01}"/>
              </a:ext>
            </a:extLst>
          </p:cNvPr>
          <p:cNvSpPr txBox="1"/>
          <p:nvPr/>
        </p:nvSpPr>
        <p:spPr>
          <a:xfrm>
            <a:off x="4062646" y="1952369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[4]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DB338-821C-C811-F76C-2CBCE8B31262}"/>
              </a:ext>
            </a:extLst>
          </p:cNvPr>
          <p:cNvSpPr txBox="1"/>
          <p:nvPr/>
        </p:nvSpPr>
        <p:spPr>
          <a:xfrm>
            <a:off x="10246489" y="1724571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[5]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636D3C-B117-B3AC-CC61-C2E302C88FEC}"/>
              </a:ext>
            </a:extLst>
          </p:cNvPr>
          <p:cNvSpPr/>
          <p:nvPr/>
        </p:nvSpPr>
        <p:spPr>
          <a:xfrm>
            <a:off x="748859" y="1751826"/>
            <a:ext cx="4048855" cy="404885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75CEA4CE-7898-16C5-ABC3-25E0A73A4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 bwMode="auto">
          <a:xfrm>
            <a:off x="1045727" y="1351874"/>
            <a:ext cx="10100545" cy="53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F89223-2A21-5342-A336-CDA54C24BC6A}"/>
              </a:ext>
            </a:extLst>
          </p:cNvPr>
          <p:cNvSpPr txBox="1">
            <a:spLocks/>
          </p:cNvSpPr>
          <p:nvPr/>
        </p:nvSpPr>
        <p:spPr>
          <a:xfrm>
            <a:off x="2234946" y="0"/>
            <a:ext cx="7722107" cy="1978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solidFill>
                  <a:srgbClr val="46506E"/>
                </a:solidFill>
                <a:latin typeface="Lato Black" panose="020F0A02020204030203" pitchFamily="34" charset="0"/>
              </a:rPr>
              <a:t>Sneaker Purchasing Tendencies</a:t>
            </a:r>
            <a:endParaRPr lang="en-US" sz="3800">
              <a:latin typeface="Lato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C95A9-E5ED-CEA8-2644-B94F57C7A490}"/>
              </a:ext>
            </a:extLst>
          </p:cNvPr>
          <p:cNvSpPr txBox="1"/>
          <p:nvPr/>
        </p:nvSpPr>
        <p:spPr>
          <a:xfrm>
            <a:off x="9498012" y="782044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6506E"/>
                </a:solidFill>
                <a:latin typeface="Lato" panose="020F0502020204030203" pitchFamily="34" charset="0"/>
              </a:rPr>
              <a:t>n=36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EEB39E-3A6F-199D-7C3E-0C13B95BDA92}"/>
              </a:ext>
            </a:extLst>
          </p:cNvPr>
          <p:cNvCxnSpPr/>
          <p:nvPr/>
        </p:nvCxnSpPr>
        <p:spPr>
          <a:xfrm flipV="1">
            <a:off x="7086600" y="1763486"/>
            <a:ext cx="0" cy="43182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6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3B2D-6B7A-4396-6A0C-B8A69391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80A7D4-4FA6-B790-405F-617ED5374F2E}"/>
              </a:ext>
            </a:extLst>
          </p:cNvPr>
          <p:cNvSpPr txBox="1"/>
          <p:nvPr/>
        </p:nvSpPr>
        <p:spPr>
          <a:xfrm>
            <a:off x="1975645" y="9624197"/>
            <a:ext cx="21833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Young adults, high intensity</a:t>
            </a:r>
            <a:endParaRPr lang="en-US" sz="2200" kern="12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F0D8940-262A-FC7A-6BAF-81377F395000}"/>
              </a:ext>
            </a:extLst>
          </p:cNvPr>
          <p:cNvSpPr txBox="1">
            <a:spLocks/>
          </p:cNvSpPr>
          <p:nvPr/>
        </p:nvSpPr>
        <p:spPr>
          <a:xfrm>
            <a:off x="9791729" y="-197853"/>
            <a:ext cx="4396722" cy="4327907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FD89154-B163-60AF-1D23-9758EE38C2F9}"/>
              </a:ext>
            </a:extLst>
          </p:cNvPr>
          <p:cNvSpPr txBox="1">
            <a:spLocks/>
          </p:cNvSpPr>
          <p:nvPr/>
        </p:nvSpPr>
        <p:spPr>
          <a:xfrm>
            <a:off x="8220015" y="-1185356"/>
            <a:ext cx="2886637" cy="2841457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835F1-1B19-BD22-7BC7-764002E90ED5}"/>
              </a:ext>
            </a:extLst>
          </p:cNvPr>
          <p:cNvSpPr txBox="1"/>
          <p:nvPr/>
        </p:nvSpPr>
        <p:spPr>
          <a:xfrm>
            <a:off x="762002" y="1360718"/>
            <a:ext cx="8073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+mj-cs"/>
              </a:rPr>
              <a:t>Branding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D53A6-7A0E-D806-4657-7C92B381AF3A}"/>
              </a:ext>
            </a:extLst>
          </p:cNvPr>
          <p:cNvSpPr txBox="1"/>
          <p:nvPr/>
        </p:nvSpPr>
        <p:spPr>
          <a:xfrm>
            <a:off x="762002" y="3836265"/>
            <a:ext cx="8073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+mj-cs"/>
              </a:rPr>
              <a:t>Marketing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E8F17-0443-27DC-A1EE-F8DDD70AEFB1}"/>
              </a:ext>
            </a:extLst>
          </p:cNvPr>
          <p:cNvSpPr txBox="1"/>
          <p:nvPr/>
        </p:nvSpPr>
        <p:spPr>
          <a:xfrm>
            <a:off x="596584" y="7336943"/>
            <a:ext cx="4937937" cy="74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46506E"/>
                </a:solidFill>
                <a:latin typeface="Lato Black" panose="020F0A02020204030203" pitchFamily="34" charset="0"/>
                <a:ea typeface="+mj-ea"/>
                <a:cs typeface="+mj-cs"/>
              </a:rPr>
              <a:t>Current Branding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C3C1E825-4972-C3C1-7A50-7E6645BB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2681"/>
          <a:stretch/>
        </p:blipFill>
        <p:spPr bwMode="auto">
          <a:xfrm>
            <a:off x="1362589" y="8310756"/>
            <a:ext cx="3405926" cy="3405926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29B784-98BF-391A-C548-289561A80416}"/>
              </a:ext>
            </a:extLst>
          </p:cNvPr>
          <p:cNvSpPr txBox="1"/>
          <p:nvPr/>
        </p:nvSpPr>
        <p:spPr>
          <a:xfrm>
            <a:off x="6657480" y="7380823"/>
            <a:ext cx="4937937" cy="74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46506E"/>
                </a:solidFill>
                <a:latin typeface="Lato Black" panose="020F0A02020204030203" pitchFamily="34" charset="0"/>
                <a:ea typeface="+mj-ea"/>
                <a:cs typeface="+mj-cs"/>
              </a:rPr>
              <a:t>Current Marketing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AEE88-C719-9FA8-C8B3-6123AFFF9F79}"/>
              </a:ext>
            </a:extLst>
          </p:cNvPr>
          <p:cNvSpPr txBox="1"/>
          <p:nvPr/>
        </p:nvSpPr>
        <p:spPr>
          <a:xfrm>
            <a:off x="4295345" y="11311021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[7]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8DAC8-51E3-1258-8426-D22AA4B8C02D}"/>
              </a:ext>
            </a:extLst>
          </p:cNvPr>
          <p:cNvSpPr txBox="1"/>
          <p:nvPr/>
        </p:nvSpPr>
        <p:spPr>
          <a:xfrm>
            <a:off x="10324727" y="11350751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[8]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A2C12C-C1D4-305C-0507-CCBBC7215A8F}"/>
              </a:ext>
            </a:extLst>
          </p:cNvPr>
          <p:cNvCxnSpPr>
            <a:cxnSpLocks/>
          </p:cNvCxnSpPr>
          <p:nvPr/>
        </p:nvCxnSpPr>
        <p:spPr>
          <a:xfrm>
            <a:off x="6096000" y="7673117"/>
            <a:ext cx="0" cy="6229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DB9810BB-E3A2-781D-803C-489A2FD5EC4C}"/>
              </a:ext>
            </a:extLst>
          </p:cNvPr>
          <p:cNvSpPr txBox="1">
            <a:spLocks/>
          </p:cNvSpPr>
          <p:nvPr/>
        </p:nvSpPr>
        <p:spPr>
          <a:xfrm>
            <a:off x="762002" y="1722598"/>
            <a:ext cx="10515600" cy="163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Lato" panose="020F0502020204030203" pitchFamily="34" charset="0"/>
              </a:rPr>
              <a:t>A company’s </a:t>
            </a:r>
            <a:r>
              <a:rPr lang="en-US" sz="3200" b="1" u="sng">
                <a:solidFill>
                  <a:srgbClr val="4E95D9"/>
                </a:solidFill>
                <a:latin typeface="Lato" panose="020F0502020204030203" pitchFamily="34" charset="0"/>
              </a:rPr>
              <a:t>identity</a:t>
            </a:r>
            <a:r>
              <a:rPr lang="en-US" sz="3200">
                <a:latin typeface="Lato" panose="020F0502020204030203" pitchFamily="34" charset="0"/>
              </a:rPr>
              <a:t> and </a:t>
            </a:r>
            <a:r>
              <a:rPr lang="en-US" sz="3200" b="1" u="sng">
                <a:solidFill>
                  <a:srgbClr val="4E95D9"/>
                </a:solidFill>
                <a:latin typeface="Lato" panose="020F0502020204030203" pitchFamily="34" charset="0"/>
              </a:rPr>
              <a:t>values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DA826B5-CA4B-88CA-B3CA-4B4308D56344}"/>
              </a:ext>
            </a:extLst>
          </p:cNvPr>
          <p:cNvSpPr txBox="1">
            <a:spLocks/>
          </p:cNvSpPr>
          <p:nvPr/>
        </p:nvSpPr>
        <p:spPr>
          <a:xfrm>
            <a:off x="762002" y="4216971"/>
            <a:ext cx="10515600" cy="163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Lato" panose="020F0502020204030203" pitchFamily="34" charset="0"/>
              </a:rPr>
              <a:t>How a company </a:t>
            </a:r>
            <a:r>
              <a:rPr lang="en-US" sz="3200" b="1" u="sng">
                <a:solidFill>
                  <a:srgbClr val="4E95D9"/>
                </a:solidFill>
                <a:latin typeface="Lato" panose="020F0502020204030203" pitchFamily="34" charset="0"/>
              </a:rPr>
              <a:t>reaches</a:t>
            </a:r>
            <a:r>
              <a:rPr lang="en-US" sz="3200">
                <a:latin typeface="Lato" panose="020F0502020204030203" pitchFamily="34" charset="0"/>
              </a:rPr>
              <a:t> to consumers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19F583-0441-A177-B9D1-9E613D5968E1}"/>
              </a:ext>
            </a:extLst>
          </p:cNvPr>
          <p:cNvSpPr/>
          <p:nvPr/>
        </p:nvSpPr>
        <p:spPr>
          <a:xfrm>
            <a:off x="1278758" y="8236682"/>
            <a:ext cx="3573588" cy="35735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4644E-13BF-1F47-17DB-8D78ED4F4C59}"/>
              </a:ext>
            </a:extLst>
          </p:cNvPr>
          <p:cNvSpPr txBox="1"/>
          <p:nvPr/>
        </p:nvSpPr>
        <p:spPr>
          <a:xfrm>
            <a:off x="8066046" y="9760631"/>
            <a:ext cx="18824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Old adults, high intensity</a:t>
            </a:r>
            <a:endParaRPr lang="en-US" sz="2200" kern="12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7164AE-8B74-31BA-069E-BE9787965E2B}"/>
              </a:ext>
            </a:extLst>
          </p:cNvPr>
          <p:cNvSpPr/>
          <p:nvPr/>
        </p:nvSpPr>
        <p:spPr>
          <a:xfrm>
            <a:off x="7324579" y="8283494"/>
            <a:ext cx="3573588" cy="35735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3455460-DF0B-B0E6-97AE-8E400F1A6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6989" r="1052" b="27527"/>
          <a:stretch/>
        </p:blipFill>
        <p:spPr bwMode="auto">
          <a:xfrm>
            <a:off x="7414558" y="8367325"/>
            <a:ext cx="3393630" cy="3405926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854C7-F805-4D63-2E5D-889798242BF8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377085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3B2D-6B7A-4396-6A0C-B8A69391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BA31222-B192-309C-B5CC-0E7D177F7D87}"/>
              </a:ext>
            </a:extLst>
          </p:cNvPr>
          <p:cNvSpPr txBox="1"/>
          <p:nvPr/>
        </p:nvSpPr>
        <p:spPr>
          <a:xfrm>
            <a:off x="8050806" y="3710351"/>
            <a:ext cx="18824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Old adults, high intensity</a:t>
            </a:r>
            <a:endParaRPr lang="en-US" sz="2200" kern="12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5C078B-7114-AFAD-9C99-4B706D747364}"/>
              </a:ext>
            </a:extLst>
          </p:cNvPr>
          <p:cNvSpPr txBox="1"/>
          <p:nvPr/>
        </p:nvSpPr>
        <p:spPr>
          <a:xfrm>
            <a:off x="2409399" y="3551643"/>
            <a:ext cx="21833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Young adults, high intensity</a:t>
            </a:r>
            <a:endParaRPr lang="en-US" sz="2200" kern="12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B17E45E-A5CD-8228-BAE3-A481C54D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2681"/>
          <a:stretch/>
        </p:blipFill>
        <p:spPr bwMode="auto">
          <a:xfrm>
            <a:off x="1362589" y="2266954"/>
            <a:ext cx="3405926" cy="3405926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5D6AC-49EF-19BB-F749-20EC0EEF4369}"/>
              </a:ext>
            </a:extLst>
          </p:cNvPr>
          <p:cNvSpPr txBox="1"/>
          <p:nvPr/>
        </p:nvSpPr>
        <p:spPr>
          <a:xfrm>
            <a:off x="596584" y="1293141"/>
            <a:ext cx="4937937" cy="74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46506E"/>
                </a:solidFill>
                <a:latin typeface="Lato Black" panose="020F0A02020204030203" pitchFamily="34" charset="0"/>
                <a:ea typeface="+mj-ea"/>
                <a:cs typeface="+mj-cs"/>
              </a:rPr>
              <a:t>Current Branding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868FA-1414-B4E6-C3AC-2A172272BD4A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7E94CE-7C03-5573-BF9D-A78C93705FD6}"/>
              </a:ext>
            </a:extLst>
          </p:cNvPr>
          <p:cNvCxnSpPr>
            <a:cxnSpLocks/>
          </p:cNvCxnSpPr>
          <p:nvPr/>
        </p:nvCxnSpPr>
        <p:spPr>
          <a:xfrm>
            <a:off x="6096000" y="314325"/>
            <a:ext cx="0" cy="6229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C7FE05-CB96-4D92-B8E8-A90E38AD5687}"/>
              </a:ext>
            </a:extLst>
          </p:cNvPr>
          <p:cNvSpPr txBox="1"/>
          <p:nvPr/>
        </p:nvSpPr>
        <p:spPr>
          <a:xfrm>
            <a:off x="6657480" y="1337021"/>
            <a:ext cx="4937937" cy="74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46506E"/>
                </a:solidFill>
                <a:latin typeface="Lato Black" panose="020F0A02020204030203" pitchFamily="34" charset="0"/>
                <a:ea typeface="+mj-ea"/>
                <a:cs typeface="+mj-cs"/>
              </a:rPr>
              <a:t>Current Marketing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2168146-FD09-2A80-43B8-7CCBED4469BE}"/>
              </a:ext>
            </a:extLst>
          </p:cNvPr>
          <p:cNvSpPr txBox="1">
            <a:spLocks/>
          </p:cNvSpPr>
          <p:nvPr/>
        </p:nvSpPr>
        <p:spPr>
          <a:xfrm>
            <a:off x="-1983569" y="9432431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F15B3-9C5E-ACAB-A105-426C20ED6077}"/>
              </a:ext>
            </a:extLst>
          </p:cNvPr>
          <p:cNvSpPr txBox="1"/>
          <p:nvPr/>
        </p:nvSpPr>
        <p:spPr>
          <a:xfrm>
            <a:off x="4295345" y="5267219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[6]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A27897-EBCB-5B9B-3EF1-B88DFEE8BB59}"/>
              </a:ext>
            </a:extLst>
          </p:cNvPr>
          <p:cNvSpPr txBox="1"/>
          <p:nvPr/>
        </p:nvSpPr>
        <p:spPr>
          <a:xfrm>
            <a:off x="10324727" y="5306949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[7]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889009-6DDD-B29D-A901-82DF8857CADA}"/>
              </a:ext>
            </a:extLst>
          </p:cNvPr>
          <p:cNvSpPr txBox="1"/>
          <p:nvPr/>
        </p:nvSpPr>
        <p:spPr>
          <a:xfrm>
            <a:off x="7343147" y="10083314"/>
            <a:ext cx="73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[8,9]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4D81E1-4682-074A-8777-97DC12C6ED73}"/>
              </a:ext>
            </a:extLst>
          </p:cNvPr>
          <p:cNvSpPr txBox="1">
            <a:spLocks/>
          </p:cNvSpPr>
          <p:nvPr/>
        </p:nvSpPr>
        <p:spPr>
          <a:xfrm>
            <a:off x="10913793" y="-7983583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4A0400-1718-1EFD-C3C9-11872104A582}"/>
              </a:ext>
            </a:extLst>
          </p:cNvPr>
          <p:cNvSpPr txBox="1">
            <a:spLocks/>
          </p:cNvSpPr>
          <p:nvPr/>
        </p:nvSpPr>
        <p:spPr>
          <a:xfrm>
            <a:off x="9097074" y="-7736632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A65FD-1429-BD62-8C6E-D9BAB004F9AD}"/>
              </a:ext>
            </a:extLst>
          </p:cNvPr>
          <p:cNvSpPr txBox="1"/>
          <p:nvPr/>
        </p:nvSpPr>
        <p:spPr>
          <a:xfrm>
            <a:off x="691913" y="-5258782"/>
            <a:ext cx="8073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+mj-cs"/>
              </a:rPr>
              <a:t>Branding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FB761-84F8-6F78-E0D2-D7BE7162EA5D}"/>
              </a:ext>
            </a:extLst>
          </p:cNvPr>
          <p:cNvSpPr txBox="1"/>
          <p:nvPr/>
        </p:nvSpPr>
        <p:spPr>
          <a:xfrm>
            <a:off x="762002" y="-2715011"/>
            <a:ext cx="8073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6506E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+mj-cs"/>
              </a:rPr>
              <a:t>Marketing</a:t>
            </a:r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439F857-C942-5106-05F3-6E236072E74F}"/>
              </a:ext>
            </a:extLst>
          </p:cNvPr>
          <p:cNvSpPr txBox="1">
            <a:spLocks/>
          </p:cNvSpPr>
          <p:nvPr/>
        </p:nvSpPr>
        <p:spPr>
          <a:xfrm>
            <a:off x="762002" y="-4144802"/>
            <a:ext cx="10515600" cy="163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Lato" panose="020F0502020204030203" pitchFamily="34" charset="0"/>
              </a:rPr>
              <a:t>A company’s </a:t>
            </a:r>
            <a:r>
              <a:rPr lang="en-US" sz="3200" b="1" u="sng">
                <a:solidFill>
                  <a:srgbClr val="4E95D9"/>
                </a:solidFill>
                <a:latin typeface="Lato" panose="020F0502020204030203" pitchFamily="34" charset="0"/>
              </a:rPr>
              <a:t>identity</a:t>
            </a:r>
            <a:r>
              <a:rPr lang="en-US" sz="3200">
                <a:latin typeface="Lato" panose="020F0502020204030203" pitchFamily="34" charset="0"/>
              </a:rPr>
              <a:t> and </a:t>
            </a:r>
            <a:r>
              <a:rPr lang="en-US" sz="3200" b="1" u="sng">
                <a:solidFill>
                  <a:srgbClr val="4E95D9"/>
                </a:solidFill>
                <a:latin typeface="Lato" panose="020F0502020204030203" pitchFamily="34" charset="0"/>
              </a:rPr>
              <a:t>values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1BBAA58-66FA-C368-638C-47B01E4EAF33}"/>
              </a:ext>
            </a:extLst>
          </p:cNvPr>
          <p:cNvSpPr txBox="1">
            <a:spLocks/>
          </p:cNvSpPr>
          <p:nvPr/>
        </p:nvSpPr>
        <p:spPr>
          <a:xfrm>
            <a:off x="762002" y="-1650429"/>
            <a:ext cx="10515600" cy="163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Lato" panose="020F0502020204030203" pitchFamily="34" charset="0"/>
              </a:rPr>
              <a:t>How a company </a:t>
            </a:r>
            <a:r>
              <a:rPr lang="en-US" sz="3200" b="1" u="sng">
                <a:solidFill>
                  <a:srgbClr val="4E95D9"/>
                </a:solidFill>
                <a:latin typeface="Lato" panose="020F0502020204030203" pitchFamily="34" charset="0"/>
              </a:rPr>
              <a:t>reaches</a:t>
            </a:r>
            <a:r>
              <a:rPr lang="en-US" sz="3200">
                <a:latin typeface="Lato" panose="020F0502020204030203" pitchFamily="34" charset="0"/>
              </a:rPr>
              <a:t> to consumers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13E706-D3AA-9208-A2A2-4143BE6455B9}"/>
              </a:ext>
            </a:extLst>
          </p:cNvPr>
          <p:cNvGrpSpPr/>
          <p:nvPr/>
        </p:nvGrpSpPr>
        <p:grpSpPr>
          <a:xfrm>
            <a:off x="4613365" y="8109410"/>
            <a:ext cx="2965269" cy="2888151"/>
            <a:chOff x="4332408" y="3186188"/>
            <a:chExt cx="3496869" cy="3405926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8BBA612-4DDA-0F41-9A13-4182076F8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3" r="16063"/>
            <a:stretch/>
          </p:blipFill>
          <p:spPr bwMode="auto">
            <a:xfrm>
              <a:off x="4362722" y="3186188"/>
              <a:ext cx="3466555" cy="34059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blue and white shoe&#10;&#10;Description automatically generated">
              <a:extLst>
                <a:ext uri="{FF2B5EF4-FFF2-40B4-BE49-F238E27FC236}">
                  <a16:creationId xmlns:a16="http://schemas.microsoft.com/office/drawing/2014/main" id="{785FC698-B2BC-1CE8-C62A-5ECC3F37D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0"/>
            <a:stretch/>
          </p:blipFill>
          <p:spPr>
            <a:xfrm>
              <a:off x="4332408" y="3716278"/>
              <a:ext cx="3466555" cy="2789899"/>
            </a:xfrm>
            <a:prstGeom prst="rect">
              <a:avLst/>
            </a:prstGeom>
          </p:spPr>
        </p:pic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16A979E-BC65-B108-0BAD-6ED96F7E8B57}"/>
              </a:ext>
            </a:extLst>
          </p:cNvPr>
          <p:cNvSpPr txBox="1">
            <a:spLocks/>
          </p:cNvSpPr>
          <p:nvPr/>
        </p:nvSpPr>
        <p:spPr>
          <a:xfrm>
            <a:off x="9791729" y="-5973813"/>
            <a:ext cx="4396722" cy="4327907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9538D4B-FC7E-5E02-BF3D-AA4C29C586C4}"/>
              </a:ext>
            </a:extLst>
          </p:cNvPr>
          <p:cNvSpPr txBox="1">
            <a:spLocks/>
          </p:cNvSpPr>
          <p:nvPr/>
        </p:nvSpPr>
        <p:spPr>
          <a:xfrm>
            <a:off x="8220015" y="-6961316"/>
            <a:ext cx="2886637" cy="2841457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043ED6-C47E-DE99-7BC8-050C4D86D2E1}"/>
              </a:ext>
            </a:extLst>
          </p:cNvPr>
          <p:cNvSpPr/>
          <p:nvPr/>
        </p:nvSpPr>
        <p:spPr>
          <a:xfrm>
            <a:off x="1278758" y="2183123"/>
            <a:ext cx="3573588" cy="35735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38339D5-58A3-43B0-BD0E-9B28E1819DE8}"/>
              </a:ext>
            </a:extLst>
          </p:cNvPr>
          <p:cNvSpPr/>
          <p:nvPr/>
        </p:nvSpPr>
        <p:spPr>
          <a:xfrm>
            <a:off x="7309339" y="2233214"/>
            <a:ext cx="3573588" cy="35735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DD56A85A-6E8D-E757-6B9F-4CB7B19A9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6989" r="1052" b="27527"/>
          <a:stretch/>
        </p:blipFill>
        <p:spPr bwMode="auto">
          <a:xfrm>
            <a:off x="7399318" y="2317045"/>
            <a:ext cx="3393630" cy="3405926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8120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3B2D-6B7A-4396-6A0C-B8A69391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CC74CD-195E-D75F-8483-6851394A881C}"/>
              </a:ext>
            </a:extLst>
          </p:cNvPr>
          <p:cNvSpPr txBox="1"/>
          <p:nvPr/>
        </p:nvSpPr>
        <p:spPr>
          <a:xfrm>
            <a:off x="4020730" y="1510896"/>
            <a:ext cx="21833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Young adults, high intensity</a:t>
            </a:r>
            <a:endParaRPr lang="en-US" sz="2200" kern="12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5B0EA-B83E-3706-4391-2D76D79D04BB}"/>
              </a:ext>
            </a:extLst>
          </p:cNvPr>
          <p:cNvSpPr txBox="1"/>
          <p:nvPr/>
        </p:nvSpPr>
        <p:spPr>
          <a:xfrm>
            <a:off x="6161788" y="2282957"/>
            <a:ext cx="18824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Old adults, high intensity</a:t>
            </a:r>
            <a:endParaRPr lang="en-US" sz="2200" kern="12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5D6AC-49EF-19BB-F749-20EC0EEF4369}"/>
              </a:ext>
            </a:extLst>
          </p:cNvPr>
          <p:cNvSpPr txBox="1"/>
          <p:nvPr/>
        </p:nvSpPr>
        <p:spPr>
          <a:xfrm>
            <a:off x="46252" y="324950"/>
            <a:ext cx="4937937" cy="74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46506E"/>
                </a:solidFill>
                <a:latin typeface="Lato Black" panose="020F0A02020204030203" pitchFamily="34" charset="0"/>
                <a:ea typeface="+mj-ea"/>
                <a:cs typeface="+mj-cs"/>
              </a:rPr>
              <a:t>Current Branding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B17E45E-A5CD-8228-BAE3-A481C54D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2681"/>
          <a:stretch/>
        </p:blipFill>
        <p:spPr bwMode="auto">
          <a:xfrm>
            <a:off x="584489" y="1157361"/>
            <a:ext cx="3405926" cy="3405926"/>
          </a:xfrm>
          <a:prstGeom prst="ellipse">
            <a:avLst/>
          </a:prstGeom>
          <a:noFill/>
          <a:ln w="12700">
            <a:solidFill>
              <a:srgbClr val="1A2B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C7FE05-CB96-4D92-B8E8-A90E38AD5687}"/>
              </a:ext>
            </a:extLst>
          </p:cNvPr>
          <p:cNvSpPr txBox="1"/>
          <p:nvPr/>
        </p:nvSpPr>
        <p:spPr>
          <a:xfrm>
            <a:off x="7297677" y="326290"/>
            <a:ext cx="4937937" cy="74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46506E"/>
                </a:solidFill>
                <a:latin typeface="Lato Black" panose="020F0A02020204030203" pitchFamily="34" charset="0"/>
                <a:ea typeface="+mj-ea"/>
                <a:cs typeface="+mj-cs"/>
              </a:rPr>
              <a:t>Current Marketing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A0ACCA-1052-9558-92ED-184E57172406}"/>
              </a:ext>
            </a:extLst>
          </p:cNvPr>
          <p:cNvSpPr txBox="1"/>
          <p:nvPr/>
        </p:nvSpPr>
        <p:spPr>
          <a:xfrm>
            <a:off x="3471534" y="4064278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[6]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92044E4-FF9C-DC8C-9CF1-1B3667F65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6989" r="1052" b="27527"/>
          <a:stretch/>
        </p:blipFill>
        <p:spPr bwMode="auto">
          <a:xfrm>
            <a:off x="8053485" y="1157361"/>
            <a:ext cx="3393630" cy="3405926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F0D8940-262A-FC7A-6BAF-81377F395000}"/>
              </a:ext>
            </a:extLst>
          </p:cNvPr>
          <p:cNvSpPr txBox="1">
            <a:spLocks/>
          </p:cNvSpPr>
          <p:nvPr/>
        </p:nvSpPr>
        <p:spPr>
          <a:xfrm>
            <a:off x="10913793" y="-3461138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FD89154-B163-60AF-1D23-9758EE38C2F9}"/>
              </a:ext>
            </a:extLst>
          </p:cNvPr>
          <p:cNvSpPr txBox="1">
            <a:spLocks/>
          </p:cNvSpPr>
          <p:nvPr/>
        </p:nvSpPr>
        <p:spPr>
          <a:xfrm>
            <a:off x="9097074" y="-3214187"/>
            <a:ext cx="2009578" cy="1978125"/>
          </a:xfrm>
          <a:prstGeom prst="ellipse">
            <a:avLst/>
          </a:prstGeom>
          <a:solidFill>
            <a:srgbClr val="536F78"/>
          </a:solidFill>
          <a:ln w="174625" cmpd="thinThick">
            <a:solidFill>
              <a:srgbClr val="536F78"/>
            </a:solidFill>
            <a:extLst>
              <a:ext uri="{C807C97D-BFC1-408E-A445-0C87EB9F89A2}">
                <ask:lineSketchStyleProps xmlns:ask="http://schemas.microsoft.com/office/drawing/2018/sketchyshapes" sd="4036532127">
                  <a:custGeom>
                    <a:avLst/>
                    <a:gdLst>
                      <a:gd name="connsiteX0" fmla="*/ 0 w 2149581"/>
                      <a:gd name="connsiteY0" fmla="*/ 1057969 h 2115937"/>
                      <a:gd name="connsiteX1" fmla="*/ 1074791 w 2149581"/>
                      <a:gd name="connsiteY1" fmla="*/ 0 h 2115937"/>
                      <a:gd name="connsiteX2" fmla="*/ 2149582 w 2149581"/>
                      <a:gd name="connsiteY2" fmla="*/ 1057969 h 2115937"/>
                      <a:gd name="connsiteX3" fmla="*/ 1074791 w 2149581"/>
                      <a:gd name="connsiteY3" fmla="*/ 2115938 h 2115937"/>
                      <a:gd name="connsiteX4" fmla="*/ 0 w 2149581"/>
                      <a:gd name="connsiteY4" fmla="*/ 1057969 h 2115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49581" h="2115937" fill="none" extrusionOk="0">
                        <a:moveTo>
                          <a:pt x="0" y="1057969"/>
                        </a:moveTo>
                        <a:cubicBezTo>
                          <a:pt x="-81600" y="492902"/>
                          <a:pt x="453458" y="43402"/>
                          <a:pt x="1074791" y="0"/>
                        </a:cubicBezTo>
                        <a:cubicBezTo>
                          <a:pt x="1673574" y="-29807"/>
                          <a:pt x="2258009" y="454674"/>
                          <a:pt x="2149582" y="1057969"/>
                        </a:cubicBezTo>
                        <a:cubicBezTo>
                          <a:pt x="2178751" y="1668417"/>
                          <a:pt x="1660456" y="2115404"/>
                          <a:pt x="1074791" y="2115938"/>
                        </a:cubicBezTo>
                        <a:cubicBezTo>
                          <a:pt x="476816" y="2094120"/>
                          <a:pt x="30328" y="1550857"/>
                          <a:pt x="0" y="1057969"/>
                        </a:cubicBezTo>
                        <a:close/>
                      </a:path>
                      <a:path w="2149581" h="2115937" stroke="0" extrusionOk="0">
                        <a:moveTo>
                          <a:pt x="0" y="1057969"/>
                        </a:moveTo>
                        <a:cubicBezTo>
                          <a:pt x="-58127" y="436817"/>
                          <a:pt x="472390" y="85215"/>
                          <a:pt x="1074791" y="0"/>
                        </a:cubicBezTo>
                        <a:cubicBezTo>
                          <a:pt x="1659988" y="74425"/>
                          <a:pt x="2148895" y="395554"/>
                          <a:pt x="2149582" y="1057969"/>
                        </a:cubicBezTo>
                        <a:cubicBezTo>
                          <a:pt x="2105577" y="1724484"/>
                          <a:pt x="1588511" y="2127373"/>
                          <a:pt x="1074791" y="2115938"/>
                        </a:cubicBezTo>
                        <a:cubicBezTo>
                          <a:pt x="560413" y="2054130"/>
                          <a:pt x="22026" y="1624627"/>
                          <a:pt x="0" y="10579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176521E-DB6E-BEB2-0C48-34F8C0C2EFDE}"/>
              </a:ext>
            </a:extLst>
          </p:cNvPr>
          <p:cNvSpPr txBox="1">
            <a:spLocks/>
          </p:cNvSpPr>
          <p:nvPr/>
        </p:nvSpPr>
        <p:spPr>
          <a:xfrm>
            <a:off x="-1983569" y="5559709"/>
            <a:ext cx="3068917" cy="3020884"/>
          </a:xfrm>
          <a:prstGeom prst="ellipse">
            <a:avLst/>
          </a:prstGeom>
          <a:solidFill>
            <a:srgbClr val="779EAB"/>
          </a:solidFill>
          <a:ln w="174625" cmpd="thinThick">
            <a:solidFill>
              <a:srgbClr val="779EAB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84E9D5-4297-904F-194D-C1E8BA952511}"/>
              </a:ext>
            </a:extLst>
          </p:cNvPr>
          <p:cNvGrpSpPr/>
          <p:nvPr/>
        </p:nvGrpSpPr>
        <p:grpSpPr>
          <a:xfrm>
            <a:off x="4613365" y="3722437"/>
            <a:ext cx="2965269" cy="2888151"/>
            <a:chOff x="4332408" y="3186188"/>
            <a:chExt cx="3496869" cy="340592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66B90ED-02B6-E3ED-BAF5-7841E050B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3" r="16063"/>
            <a:stretch/>
          </p:blipFill>
          <p:spPr bwMode="auto">
            <a:xfrm>
              <a:off x="4362722" y="3186188"/>
              <a:ext cx="3466555" cy="34059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A blue and white shoe&#10;&#10;Description automatically generated">
              <a:extLst>
                <a:ext uri="{FF2B5EF4-FFF2-40B4-BE49-F238E27FC236}">
                  <a16:creationId xmlns:a16="http://schemas.microsoft.com/office/drawing/2014/main" id="{8A84FFF4-25FE-A3E7-3EE4-4BF3CCF71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0"/>
            <a:stretch/>
          </p:blipFill>
          <p:spPr>
            <a:xfrm>
              <a:off x="4332408" y="3716278"/>
              <a:ext cx="3466555" cy="2789899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BBCB76C-87AD-7547-742C-904EDA8332F9}"/>
              </a:ext>
            </a:extLst>
          </p:cNvPr>
          <p:cNvSpPr txBox="1"/>
          <p:nvPr/>
        </p:nvSpPr>
        <p:spPr>
          <a:xfrm>
            <a:off x="10463515" y="6441311"/>
            <a:ext cx="163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0537E1-C047-FD04-88A2-F9C410763C80}"/>
              </a:ext>
            </a:extLst>
          </p:cNvPr>
          <p:cNvSpPr txBox="1"/>
          <p:nvPr/>
        </p:nvSpPr>
        <p:spPr>
          <a:xfrm>
            <a:off x="11051002" y="4104008"/>
            <a:ext cx="43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[7]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314C5D-0573-37F1-BEB1-6C5BF418BDF7}"/>
              </a:ext>
            </a:extLst>
          </p:cNvPr>
          <p:cNvSpPr txBox="1"/>
          <p:nvPr/>
        </p:nvSpPr>
        <p:spPr>
          <a:xfrm>
            <a:off x="7297677" y="6210592"/>
            <a:ext cx="73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Lato" panose="020F0502020204030203" pitchFamily="34" charset="0"/>
              </a:rPr>
              <a:t>[8,9]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486AB6-E3DF-A0AD-B591-75846BE21C85}"/>
              </a:ext>
            </a:extLst>
          </p:cNvPr>
          <p:cNvCxnSpPr>
            <a:cxnSpLocks/>
          </p:cNvCxnSpPr>
          <p:nvPr/>
        </p:nvCxnSpPr>
        <p:spPr>
          <a:xfrm>
            <a:off x="6096000" y="-6431700"/>
            <a:ext cx="0" cy="6229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ross 7">
            <a:extLst>
              <a:ext uri="{FF2B5EF4-FFF2-40B4-BE49-F238E27FC236}">
                <a16:creationId xmlns:a16="http://schemas.microsoft.com/office/drawing/2014/main" id="{627518F5-1603-95D9-EA0F-90BCE7F9F121}"/>
              </a:ext>
            </a:extLst>
          </p:cNvPr>
          <p:cNvSpPr/>
          <p:nvPr/>
        </p:nvSpPr>
        <p:spPr>
          <a:xfrm rot="2770692">
            <a:off x="4159107" y="3097848"/>
            <a:ext cx="3899491" cy="3927303"/>
          </a:xfrm>
          <a:prstGeom prst="plus">
            <a:avLst>
              <a:gd name="adj" fmla="val 48683"/>
            </a:avLst>
          </a:prstGeom>
          <a:solidFill>
            <a:srgbClr val="920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006A57-EB1F-6462-B20E-1D3EAEFA1376}"/>
              </a:ext>
            </a:extLst>
          </p:cNvPr>
          <p:cNvSpPr/>
          <p:nvPr/>
        </p:nvSpPr>
        <p:spPr>
          <a:xfrm>
            <a:off x="500658" y="1083124"/>
            <a:ext cx="3573588" cy="35735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C236EE-9FC9-436E-B513-0B5CBE59D200}"/>
              </a:ext>
            </a:extLst>
          </p:cNvPr>
          <p:cNvSpPr/>
          <p:nvPr/>
        </p:nvSpPr>
        <p:spPr>
          <a:xfrm>
            <a:off x="7963506" y="1073549"/>
            <a:ext cx="3573588" cy="35735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8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F6B8D-D12E-E743-A2A6-5F8FA2413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1CBD8A3-E9D9-C27B-82A7-CC1186396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8238"/>
            <a:ext cx="14938311" cy="84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D4BBDFE-D636-94AE-F65D-9F74834F3BDC}"/>
              </a:ext>
            </a:extLst>
          </p:cNvPr>
          <p:cNvSpPr txBox="1">
            <a:spLocks/>
          </p:cNvSpPr>
          <p:nvPr/>
        </p:nvSpPr>
        <p:spPr>
          <a:xfrm>
            <a:off x="-1402080" y="-1446809"/>
            <a:ext cx="9906670" cy="975161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B6C5A-389A-01ED-E057-D52623C9D991}"/>
              </a:ext>
            </a:extLst>
          </p:cNvPr>
          <p:cNvSpPr txBox="1"/>
          <p:nvPr/>
        </p:nvSpPr>
        <p:spPr>
          <a:xfrm>
            <a:off x="889779" y="2683435"/>
            <a:ext cx="665402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>
                <a:latin typeface="Lato"/>
              </a:rPr>
              <a:t>Determine an effective branding and marketing strategy for Feebees to </a:t>
            </a:r>
            <a:r>
              <a:rPr lang="en-US" sz="3000" b="1" u="sng">
                <a:solidFill>
                  <a:srgbClr val="224466"/>
                </a:solidFill>
                <a:latin typeface="Lato"/>
              </a:rPr>
              <a:t>expand its customer outreach</a:t>
            </a:r>
            <a:r>
              <a:rPr lang="en-US" sz="3000" b="1">
                <a:solidFill>
                  <a:srgbClr val="224466"/>
                </a:solidFill>
                <a:latin typeface="Lato"/>
              </a:rPr>
              <a:t> </a:t>
            </a:r>
            <a:r>
              <a:rPr lang="en-US" sz="3000">
                <a:latin typeface="Lato"/>
              </a:rPr>
              <a:t>and </a:t>
            </a:r>
            <a:r>
              <a:rPr lang="en-US" sz="3000" b="1" u="sng">
                <a:solidFill>
                  <a:srgbClr val="224466"/>
                </a:solidFill>
                <a:latin typeface="Lato"/>
              </a:rPr>
              <a:t>emphasize their sustainability</a:t>
            </a:r>
            <a:r>
              <a:rPr lang="en-US" sz="3000">
                <a:latin typeface="Lato"/>
              </a:rPr>
              <a:t> mission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AD346D77-64CD-06DA-3008-4267703A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81" y="1542502"/>
            <a:ext cx="3179989" cy="1325563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Mission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922E54-2263-1F26-A61A-B9691E7F3FDF}"/>
              </a:ext>
            </a:extLst>
          </p:cNvPr>
          <p:cNvSpPr/>
          <p:nvPr/>
        </p:nvSpPr>
        <p:spPr>
          <a:xfrm>
            <a:off x="11772900" y="6407149"/>
            <a:ext cx="342899" cy="3323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FF3FC-0201-529B-9A8D-6EFCB93FB9C6}"/>
              </a:ext>
            </a:extLst>
          </p:cNvPr>
          <p:cNvGrpSpPr/>
          <p:nvPr/>
        </p:nvGrpSpPr>
        <p:grpSpPr>
          <a:xfrm>
            <a:off x="12605223" y="575604"/>
            <a:ext cx="5797530" cy="5706789"/>
            <a:chOff x="3197235" y="575604"/>
            <a:chExt cx="5797530" cy="570678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0939DED8-846C-33E8-5DD8-CFEA321C077E}"/>
                </a:ext>
              </a:extLst>
            </p:cNvPr>
            <p:cNvSpPr txBox="1">
              <a:spLocks/>
            </p:cNvSpPr>
            <p:nvPr/>
          </p:nvSpPr>
          <p:spPr>
            <a:xfrm>
              <a:off x="3197235" y="575604"/>
              <a:ext cx="5797530" cy="5706789"/>
            </a:xfrm>
            <a:prstGeom prst="ellipse">
              <a:avLst/>
            </a:prstGeom>
            <a:solidFill>
              <a:schemeClr val="bg1"/>
            </a:solidFill>
            <a:ln w="174625" cmpd="thinThick">
              <a:solidFill>
                <a:schemeClr val="bg1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F0302020204030204"/>
                <a:ea typeface="+mj-ea"/>
                <a:cs typeface="+mj-cs"/>
              </a:endParaRPr>
            </a:p>
          </p:txBody>
        </p:sp>
        <p:sp>
          <p:nvSpPr>
            <p:cNvPr id="5" name="Title 7">
              <a:extLst>
                <a:ext uri="{FF2B5EF4-FFF2-40B4-BE49-F238E27FC236}">
                  <a16:creationId xmlns:a16="http://schemas.microsoft.com/office/drawing/2014/main" id="{61F09336-4C4C-C746-DC31-620784EC87F6}"/>
                </a:ext>
              </a:extLst>
            </p:cNvPr>
            <p:cNvSpPr txBox="1">
              <a:spLocks/>
            </p:cNvSpPr>
            <p:nvPr/>
          </p:nvSpPr>
          <p:spPr>
            <a:xfrm>
              <a:off x="4626973" y="2105592"/>
              <a:ext cx="2938054" cy="2401584"/>
            </a:xfrm>
            <a:prstGeom prst="rect">
              <a:avLst/>
            </a:prstGeom>
            <a:noFill/>
          </p:spPr>
          <p:txBody>
            <a:bodyPr vert="horz" lIns="91440" tIns="45721" rIns="91440" bIns="45721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46506E"/>
                  </a:solidFill>
                  <a:effectLst/>
                  <a:uLnTx/>
                  <a:uFillTx/>
                  <a:latin typeface="Lato Black" panose="020F0A02020204030203" pitchFamily="34" charset="0"/>
                  <a:ea typeface="+mj-ea"/>
                  <a:cs typeface="+mj-cs"/>
                </a:rPr>
                <a:t>Project</a:t>
              </a:r>
              <a:r>
                <a:rPr lang="en-US">
                  <a:solidFill>
                    <a:srgbClr val="46506E"/>
                  </a:solidFill>
                  <a:latin typeface="Lato Black" panose="020F0A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46506E"/>
                  </a:solidFill>
                  <a:effectLst/>
                  <a:uLnTx/>
                  <a:uFillTx/>
                  <a:latin typeface="Lato Black" panose="020F0A02020204030203" pitchFamily="34" charset="0"/>
                  <a:ea typeface="+mj-ea"/>
                  <a:cs typeface="+mj-cs"/>
                </a:rPr>
                <a:t>Objectives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78670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F6B8D-D12E-E743-A2A6-5F8FA2413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CE3BE1F8-A440-DB38-6AB2-82E1E299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907" y="-208238"/>
            <a:ext cx="14938311" cy="84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95348-F4EE-4D07-1DE9-72A5FF91325C}"/>
              </a:ext>
            </a:extLst>
          </p:cNvPr>
          <p:cNvGrpSpPr/>
          <p:nvPr/>
        </p:nvGrpSpPr>
        <p:grpSpPr>
          <a:xfrm>
            <a:off x="3197235" y="575604"/>
            <a:ext cx="5797530" cy="5706789"/>
            <a:chOff x="3197235" y="575604"/>
            <a:chExt cx="5797530" cy="5706789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6E0673EC-931E-CD8C-C222-80E539C09B97}"/>
                </a:ext>
              </a:extLst>
            </p:cNvPr>
            <p:cNvSpPr txBox="1">
              <a:spLocks/>
            </p:cNvSpPr>
            <p:nvPr/>
          </p:nvSpPr>
          <p:spPr>
            <a:xfrm>
              <a:off x="3197235" y="575604"/>
              <a:ext cx="5797530" cy="5706789"/>
            </a:xfrm>
            <a:prstGeom prst="ellipse">
              <a:avLst/>
            </a:prstGeom>
            <a:solidFill>
              <a:schemeClr val="bg1"/>
            </a:solidFill>
            <a:ln w="174625" cmpd="thinThick">
              <a:solidFill>
                <a:schemeClr val="bg1"/>
              </a:solidFill>
            </a:ln>
          </p:spPr>
          <p:txBody>
            <a:bodyPr vert="horz" lIns="91440" tIns="45721" rIns="91440" bIns="4572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F0302020204030204"/>
                <a:ea typeface="+mj-ea"/>
                <a:cs typeface="+mj-cs"/>
              </a:endParaRPr>
            </a:p>
          </p:txBody>
        </p:sp>
        <p:sp>
          <p:nvSpPr>
            <p:cNvPr id="34" name="Title 7">
              <a:extLst>
                <a:ext uri="{FF2B5EF4-FFF2-40B4-BE49-F238E27FC236}">
                  <a16:creationId xmlns:a16="http://schemas.microsoft.com/office/drawing/2014/main" id="{86137688-1FF4-2A03-9C06-0970AE337AF4}"/>
                </a:ext>
              </a:extLst>
            </p:cNvPr>
            <p:cNvSpPr txBox="1">
              <a:spLocks/>
            </p:cNvSpPr>
            <p:nvPr/>
          </p:nvSpPr>
          <p:spPr>
            <a:xfrm>
              <a:off x="4626973" y="2105592"/>
              <a:ext cx="2938054" cy="2401584"/>
            </a:xfrm>
            <a:prstGeom prst="rect">
              <a:avLst/>
            </a:prstGeom>
            <a:noFill/>
          </p:spPr>
          <p:txBody>
            <a:bodyPr vert="horz" lIns="91440" tIns="45721" rIns="91440" bIns="45721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46506E"/>
                  </a:solidFill>
                  <a:effectLst/>
                  <a:uLnTx/>
                  <a:uFillTx/>
                  <a:latin typeface="Lato Black" panose="020F0A02020204030203" pitchFamily="34" charset="0"/>
                  <a:ea typeface="+mj-ea"/>
                  <a:cs typeface="+mj-cs"/>
                </a:rPr>
                <a:t>Project</a:t>
              </a:r>
              <a:r>
                <a:rPr lang="en-US">
                  <a:solidFill>
                    <a:srgbClr val="46506E"/>
                  </a:solidFill>
                  <a:latin typeface="Lato Black" panose="020F0A02020204030203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46506E"/>
                  </a:solidFill>
                  <a:effectLst/>
                  <a:uLnTx/>
                  <a:uFillTx/>
                  <a:latin typeface="Lato Black" panose="020F0A02020204030203" pitchFamily="34" charset="0"/>
                  <a:ea typeface="+mj-ea"/>
                  <a:cs typeface="+mj-cs"/>
                </a:rPr>
                <a:t>Objectives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F4425A3F-5115-D29A-C12D-595B8ECBD7F2}"/>
              </a:ext>
            </a:extLst>
          </p:cNvPr>
          <p:cNvSpPr/>
          <p:nvPr/>
        </p:nvSpPr>
        <p:spPr>
          <a:xfrm>
            <a:off x="11772900" y="6407149"/>
            <a:ext cx="342899" cy="3323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930951-FC35-7D80-A4A1-185B5097B312}"/>
              </a:ext>
            </a:extLst>
          </p:cNvPr>
          <p:cNvSpPr txBox="1">
            <a:spLocks/>
          </p:cNvSpPr>
          <p:nvPr/>
        </p:nvSpPr>
        <p:spPr>
          <a:xfrm>
            <a:off x="-10134600" y="-1446809"/>
            <a:ext cx="9906670" cy="975161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0F030202020403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4DFEC-BCFA-EB3A-E946-B024327078FE}"/>
              </a:ext>
            </a:extLst>
          </p:cNvPr>
          <p:cNvSpPr txBox="1"/>
          <p:nvPr/>
        </p:nvSpPr>
        <p:spPr>
          <a:xfrm>
            <a:off x="-7842741" y="2683435"/>
            <a:ext cx="665402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>
                <a:latin typeface="Lato"/>
              </a:rPr>
              <a:t>Determine an effective branding and marketing strategy for Feebees to </a:t>
            </a:r>
            <a:r>
              <a:rPr lang="en-US" sz="3000" b="1" u="sng">
                <a:solidFill>
                  <a:srgbClr val="224466"/>
                </a:solidFill>
                <a:latin typeface="Lato"/>
              </a:rPr>
              <a:t>expand its customer outreach</a:t>
            </a:r>
            <a:r>
              <a:rPr lang="en-US" sz="3000" b="1">
                <a:solidFill>
                  <a:srgbClr val="224466"/>
                </a:solidFill>
                <a:latin typeface="Lato"/>
              </a:rPr>
              <a:t> </a:t>
            </a:r>
            <a:r>
              <a:rPr lang="en-US" sz="3000">
                <a:latin typeface="Lato"/>
              </a:rPr>
              <a:t>and </a:t>
            </a:r>
            <a:r>
              <a:rPr lang="en-US" sz="3000" b="1" u="sng">
                <a:solidFill>
                  <a:srgbClr val="224466"/>
                </a:solidFill>
                <a:latin typeface="Lato"/>
              </a:rPr>
              <a:t>emphasize their sustainability</a:t>
            </a:r>
            <a:r>
              <a:rPr lang="en-US" sz="3000">
                <a:latin typeface="Lato"/>
              </a:rPr>
              <a:t> mission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9FD13D-4318-6CEF-4094-E719531649B1}"/>
              </a:ext>
            </a:extLst>
          </p:cNvPr>
          <p:cNvSpPr txBox="1">
            <a:spLocks/>
          </p:cNvSpPr>
          <p:nvPr/>
        </p:nvSpPr>
        <p:spPr>
          <a:xfrm>
            <a:off x="12419930" y="2131112"/>
            <a:ext cx="3124124" cy="3015306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Investigate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 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264D6A"/>
              </a:solidFill>
              <a:effectLst/>
              <a:uLnTx/>
              <a:uFillTx/>
              <a:latin typeface="Lato" panose="020F0502020204030203" pitchFamily="34" charset="0"/>
              <a:ea typeface="+mn-lt"/>
              <a:cs typeface="+mn-lt"/>
            </a:endParaRPr>
          </a:p>
          <a:p>
            <a:pPr algn="ctr"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factors between</a:t>
            </a:r>
            <a:r>
              <a:rPr lang="en-US" sz="2600">
                <a:solidFill>
                  <a:srgbClr val="264D6A"/>
                </a:solidFill>
                <a:latin typeface="Lato"/>
                <a:ea typeface="+mn-lt"/>
                <a:cs typeface="+mn-lt"/>
              </a:rPr>
              <a:t> sustainable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 </a:t>
            </a:r>
            <a:r>
              <a:rPr lang="en-US" sz="2600">
                <a:solidFill>
                  <a:srgbClr val="264D6A"/>
                </a:solidFill>
                <a:latin typeface="Lato"/>
                <a:ea typeface="+mn-lt"/>
                <a:cs typeface="+mn-lt"/>
              </a:rPr>
              <a:t>shoe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4D6A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 brands </a:t>
            </a: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264D6A"/>
              </a:solidFill>
              <a:effectLst/>
              <a:uLnTx/>
              <a:uFillTx/>
              <a:latin typeface="Lato"/>
              <a:ea typeface="+mn-lt"/>
              <a:cs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22F08C-1406-8850-2F7A-8B8D17EB4A5E}"/>
              </a:ext>
            </a:extLst>
          </p:cNvPr>
          <p:cNvSpPr txBox="1">
            <a:spLocks/>
          </p:cNvSpPr>
          <p:nvPr/>
        </p:nvSpPr>
        <p:spPr>
          <a:xfrm>
            <a:off x="19490695" y="2105592"/>
            <a:ext cx="3124123" cy="3066346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536F78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Determine 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536F78"/>
              </a:solidFill>
              <a:effectLst/>
              <a:uLnTx/>
              <a:uFillTx/>
              <a:latin typeface="Lato" panose="020F0502020204030203" pitchFamily="34" charset="0"/>
              <a:ea typeface="+mn-lt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536F78"/>
                </a:solidFill>
                <a:effectLst/>
                <a:uLnTx/>
                <a:uFillTx/>
                <a:latin typeface="Lato"/>
                <a:ea typeface="+mn-lt"/>
                <a:cs typeface="+mn-lt"/>
              </a:rPr>
              <a:t>views on sustainable branding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536F78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95A1D9-1B48-A61B-8C80-9BF22E34232C}"/>
              </a:ext>
            </a:extLst>
          </p:cNvPr>
          <p:cNvSpPr txBox="1">
            <a:spLocks/>
          </p:cNvSpPr>
          <p:nvPr/>
        </p:nvSpPr>
        <p:spPr>
          <a:xfrm>
            <a:off x="15981314" y="2168073"/>
            <a:ext cx="3072120" cy="294138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79EAB"/>
                </a:solidFill>
                <a:effectLst/>
                <a:uLnTx/>
                <a:uFillTx/>
                <a:latin typeface="Lato"/>
                <a:ea typeface="Aptos"/>
                <a:cs typeface="Aptos"/>
              </a:rPr>
              <a:t>Assess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79EAB"/>
                </a:solidFill>
                <a:effectLst/>
                <a:uLnTx/>
                <a:uFillTx/>
                <a:latin typeface="Lato"/>
                <a:ea typeface="Aptos"/>
                <a:cs typeface="Aptos"/>
              </a:rPr>
              <a:t> 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779EAB"/>
              </a:solidFill>
              <a:effectLst/>
              <a:uLnTx/>
              <a:uFillTx/>
              <a:latin typeface="Lato" panose="020F0502020204030203" pitchFamily="34" charset="0"/>
              <a:ea typeface="Aptos"/>
              <a:cs typeface="Apto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79EAB"/>
                </a:solidFill>
                <a:effectLst/>
                <a:uLnTx/>
                <a:uFillTx/>
                <a:latin typeface="Lato"/>
                <a:ea typeface="Aptos"/>
                <a:cs typeface="Aptos"/>
              </a:rPr>
              <a:t>sneaker preferences of Taiwanese public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779EAB"/>
              </a:solidFill>
              <a:effectLst/>
              <a:uLnTx/>
              <a:uFillTx/>
              <a:latin typeface="Lato"/>
              <a:ea typeface="+mj-ea"/>
              <a:cs typeface="+mj-cs"/>
            </a:endParaRP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9FB93208-BD2C-0B57-7AC3-0E579C09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30439" y="1505291"/>
            <a:ext cx="3179989" cy="1325563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46506E"/>
                </a:solidFill>
                <a:latin typeface="Lato Black" panose="020F0A02020204030203" pitchFamily="34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311878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F4AB715CD7D348B9EB6F7EE0CE87AF" ma:contentTypeVersion="17" ma:contentTypeDescription="Create a new document." ma:contentTypeScope="" ma:versionID="dc867cffe79a269b44be30653d8726eb">
  <xsd:schema xmlns:xsd="http://www.w3.org/2001/XMLSchema" xmlns:xs="http://www.w3.org/2001/XMLSchema" xmlns:p="http://schemas.microsoft.com/office/2006/metadata/properties" xmlns:ns3="e03c5b87-ca02-4129-8389-a748bad21db9" xmlns:ns4="30ef2084-6849-4126-9791-ab34764d2fef" targetNamespace="http://schemas.microsoft.com/office/2006/metadata/properties" ma:root="true" ma:fieldsID="7a9f585b08910e77140a36ac1ecfefe2" ns3:_="" ns4:_="">
    <xsd:import namespace="e03c5b87-ca02-4129-8389-a748bad21db9"/>
    <xsd:import namespace="30ef2084-6849-4126-9791-ab34764d2f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LengthInSecond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c5b87-ca02-4129-8389-a748bad21d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ef2084-6849-4126-9791-ab34764d2f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0ef2084-6849-4126-9791-ab34764d2fe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508216-F0DC-4F2A-9F75-CF1ABA3C6D29}">
  <ds:schemaRefs>
    <ds:schemaRef ds:uri="30ef2084-6849-4126-9791-ab34764d2fef"/>
    <ds:schemaRef ds:uri="e03c5b87-ca02-4129-8389-a748bad21d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2A17491-C0A9-4A1B-9128-C92D33D49F0C}">
  <ds:schemaRefs>
    <ds:schemaRef ds:uri="30ef2084-6849-4126-9791-ab34764d2fef"/>
    <ds:schemaRef ds:uri="e03c5b87-ca02-4129-8389-a748bad21d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6D6F55-3090-4A93-9E83-3A7D31009B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Feebees_PracticePresentation5_Results+Practice</Template>
  <TotalTime>0</TotalTime>
  <Words>1151</Words>
  <Application>Microsoft Office PowerPoint</Application>
  <PresentationFormat>Widescreen</PresentationFormat>
  <Paragraphs>279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Lato</vt:lpstr>
      <vt:lpstr>Lato Black</vt:lpstr>
      <vt:lpstr>Times New Roman</vt:lpstr>
      <vt:lpstr>Office Theme</vt:lpstr>
      <vt:lpstr>1_office theme</vt:lpstr>
      <vt:lpstr>Expanding the  Market of  Recyclable Shoes  in Taiwan</vt:lpstr>
      <vt:lpstr>PowerPoint Presentation</vt:lpstr>
      <vt:lpstr>Circular Economy</vt:lpstr>
      <vt:lpstr>Feebees</vt:lpstr>
      <vt:lpstr>PowerPoint Presentation</vt:lpstr>
      <vt:lpstr>PowerPoint Presentation</vt:lpstr>
      <vt:lpstr>PowerPoint Presentation</vt:lpstr>
      <vt:lpstr>Mission</vt:lpstr>
      <vt:lpstr>Mission</vt:lpstr>
      <vt:lpstr>PowerPoint Presentation</vt:lpstr>
      <vt:lpstr>Competitor Analysis </vt:lpstr>
      <vt:lpstr>PowerPoint Presentation</vt:lpstr>
      <vt:lpstr>Company Branding Seems to Focus on Product Qualities and Sustainability</vt:lpstr>
      <vt:lpstr>Company Branding Mainly Focuses on Product Qualities</vt:lpstr>
      <vt:lpstr>Feebees sneakers are made for…</vt:lpstr>
      <vt:lpstr>PowerPoint Presentation</vt:lpstr>
      <vt:lpstr>PowerPoint Presentation</vt:lpstr>
      <vt:lpstr>PowerPoint Presentation</vt:lpstr>
      <vt:lpstr>PowerPoint Presentation</vt:lpstr>
      <vt:lpstr>Sustainability Has Negative Meaning</vt:lpstr>
      <vt:lpstr>PowerPoint Presentation</vt:lpstr>
      <vt:lpstr>PowerPoint Presentation</vt:lpstr>
      <vt:lpstr>Consumer Survey</vt:lpstr>
      <vt:lpstr>PowerPoint Presentation</vt:lpstr>
      <vt:lpstr>75%</vt:lpstr>
      <vt:lpstr>PowerPoint Presentation</vt:lpstr>
      <vt:lpstr>PowerPoint Presentation</vt:lpstr>
      <vt:lpstr>Recommendation 1: Change How Sustainability of Sneakers is Promoted</vt:lpstr>
      <vt:lpstr>Recommendation 1: Change How Sustainability of Sneakers is Promoted</vt:lpstr>
      <vt:lpstr>Recommendation 2: Promote Leisure Lifestyle</vt:lpstr>
      <vt:lpstr>Acknowledgements</vt:lpstr>
      <vt:lpstr>謝謝！ Questions?</vt:lpstr>
      <vt:lpstr>PowerPoint Presentation</vt:lpstr>
      <vt:lpstr>Appendix</vt:lpstr>
      <vt:lpstr>Total Capital of Companies</vt:lpstr>
      <vt:lpstr>Feebees Branding Mainly Focuses on Shoe Qualities</vt:lpstr>
      <vt:lpstr>Feebees Brands Comfort</vt:lpstr>
      <vt:lpstr>Feebees Customers Already Associate Brand with Comfort  (n=12)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Feebees: Results + Analysis</dc:title>
  <dc:creator>Chen, Roey</dc:creator>
  <cp:lastModifiedBy>Kinicki, Robert</cp:lastModifiedBy>
  <cp:revision>3</cp:revision>
  <dcterms:created xsi:type="dcterms:W3CDTF">2024-04-21T17:57:28Z</dcterms:created>
  <dcterms:modified xsi:type="dcterms:W3CDTF">2024-05-21T18:07:55Z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0x0101003BF4AB715CD7D348B9EB6F7EE0CE87AF</vt:lpwstr>
  </property>
</Properties>
</file>