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5143500" type="screen16x9"/>
  <p:notesSz cx="6858000" cy="9144000"/>
  <p:embeddedFontLst>
    <p:embeddedFont>
      <p:font typeface="Catamaran" panose="020B0604020202020204" charset="0"/>
      <p:regular r:id="rId29"/>
      <p:bold r:id="rId30"/>
    </p:embeddedFont>
    <p:embeddedFont>
      <p:font typeface="Catamaran Light" panose="020B0604020202020204" charset="0"/>
      <p:regular r:id="rId31"/>
      <p:bold r:id="rId32"/>
    </p:embeddedFont>
    <p:embeddedFont>
      <p:font typeface="Fira Sans Extra Condensed Medium" panose="020B0604020202020204" charset="0"/>
      <p:regular r:id="rId33"/>
      <p:bold r:id="rId34"/>
      <p:italic r:id="rId35"/>
      <p:boldItalic r:id="rId36"/>
    </p:embeddedFont>
    <p:embeddedFont>
      <p:font typeface="Livvic" pitchFamily="2" charset="0"/>
      <p:regular r:id="rId37"/>
      <p:bold r:id="rId38"/>
      <p:italic r:id="rId39"/>
      <p:boldItalic r:id="rId40"/>
    </p:embeddedFont>
    <p:embeddedFont>
      <p:font typeface="Livvic Light" pitchFamily="2" charset="0"/>
      <p:regular r:id="rId41"/>
      <p:bold r:id="rId42"/>
      <p:italic r:id="rId43"/>
      <p:boldItalic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4F6040-FD35-497F-84BC-297C2370E306}" v="29" dt="2023-04-28T03:05:24.4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352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kuodatravel.com%2Fcuenca-ecuador-the-history-athens-of-the-andes%2F&amp;psig=AOvVaw05hSQ1mHeDMMqccu6ZBvyZ&amp;ust=1677613476806000&amp;source=images&amp;cd=vfe&amp;ved=0CA8QjRxqFwoTCMjikK27tv0CFQAAAAAdAAAAABAO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kuodatravel.com%2Fcuenca-ecuador-the-history-athens-of-the-andes%2F&amp;psig=AOvVaw05hSQ1mHeDMMqccu6ZBvyZ&amp;ust=1677613476806000&amp;source=images&amp;cd=vfe&amp;ved=0CA8QjRxqFwoTCMjikK27tv0CFQAAAAAdAAAAABAO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e1cb9d578d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e1cb9d578d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11f48965f4913e5_1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11f48965f4913e5_1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cam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11f48965f4913e5_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11f48965f4913e5_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Gachauchau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11f48965f4913e5_1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11f48965f4913e5_1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Sam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11f48965f4913e5_1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11f48965f4913e5_1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Sam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11f48965f4913e5_1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11f48965f4913e5_1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Ilana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e1d81e1e3b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e1d81e1e3b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Ilana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e1cb9d578d_1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e1cb9d578d_1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Gachau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e1cb9d578d_1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e1cb9d578d_1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Gachau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e1cb9d578d_1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e1cb9d578d_1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Cam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e1cb9d578d_1_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e1cb9d578d_1_7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Gio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11f48965f4913e5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11f48965f4913e5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Sam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e1cb9d578d_1_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e1cb9d578d_1_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Gachau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e1d81e1e3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e1d81e1e3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e1d81e1e3b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e1d81e1e3b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Gio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e1d81e1e3b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e1d81e1e3b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Ilana, mention big mapathon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e1d81e1e3b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e1d81e1e3b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https://www.google.com/url?sa=i&amp;url=https%3A%2F%2Fwww.kuodatravel.com%2Fcuenca-ecuador-the-history-athens-of-the-andes%2F&amp;psig=AOvVaw05hSQ1mHeDMMqccu6ZBvyZ&amp;ust=1677613476806000&amp;source=images&amp;cd=vfe&amp;ved=0CA8QjRxqFwoTCMjikK27tv0CFQAAAAAdAAAAABAO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Ilana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e1d81e1e3b_3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e1d81e1e3b_3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https://www.google.com/url?sa=i&amp;url=https%3A%2F%2Fwww.kuodatravel.com%2Fcuenca-ecuador-the-history-athens-of-the-andes%2F&amp;psig=AOvVaw05hSQ1mHeDMMqccu6ZBvyZ&amp;ust=1677613476806000&amp;source=images&amp;cd=vfe&amp;ved=0CA8QjRxqFwoTCMjikK27tv0CFQAAAAAdAAAAABAO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11f48965f4913e5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11f48965f4913e5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Sam</a:t>
            </a:r>
            <a:endParaRPr sz="1200">
              <a:solidFill>
                <a:srgbClr val="434343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e1cb9d578d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e1cb9d578d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Ilana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1d5c53b81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1d5c53b81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Ilana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11f48965f4913e5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11f48965f4913e5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Cam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11f48965f4913e5_10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11f48965f4913e5_10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Cam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Outcomes: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1: Learn the potential impact of Project Sidewalk in Cuenca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2: Learn technical and social obstacles in implementing Project Sidewalk in Cuenca 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3: Learn how Project Sidewalk affects accessibility awareness and receive feedback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e1d81e1e3b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e1d81e1e3b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Gio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e1d5c53b8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e1d5c53b8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Gio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ubTitle" idx="1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title" idx="2" hasCustomPrompt="1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5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4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title" idx="5" hasCustomPrompt="1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5"/>
          <p:cNvSpPr txBox="1">
            <a:spLocks noGrp="1"/>
          </p:cNvSpPr>
          <p:nvPr>
            <p:ph type="ctrTitle" idx="6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7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 idx="8" hasCustomPrompt="1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5"/>
          <p:cNvSpPr txBox="1">
            <a:spLocks noGrp="1"/>
          </p:cNvSpPr>
          <p:nvPr>
            <p:ph type="ctrTitle" idx="9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ctrTitle" idx="13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4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15" hasCustomPrompt="1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 txBox="1">
            <a:spLocks noGrp="1"/>
          </p:cNvSpPr>
          <p:nvPr>
            <p:ph type="ctrTitle" idx="16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17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18" hasCustomPrompt="1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27_1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ctrTitle" idx="2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ctrTitle" idx="4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ctrTitle" idx="6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ctrTitle" idx="7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8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27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1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ctrTitle" idx="2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3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ctrTitle" idx="4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ctrTitle" idx="5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6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4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subTitle" idx="1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8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subTitle" idx="1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2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CUSTOM_16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subTitle" idx="1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4">
  <p:cSld name="CUSTOM_16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>
            <a:spLocks noGrp="1"/>
          </p:cNvSpPr>
          <p:nvPr>
            <p:ph type="subTitle" idx="1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ctrTitle"/>
          </p:nvPr>
        </p:nvSpPr>
        <p:spPr>
          <a:xfrm rot="5400000">
            <a:off x="6612409" y="1752564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35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CUSTOM_38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2" hasCustomPrompt="1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30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ctrTitle" idx="2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subTitle" idx="3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ctrTitle" idx="4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5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ctrTitle" idx="6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ctrTitle" idx="7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subTitle" idx="8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ctrTitle" idx="9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subTitle" idx="13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ctrTitle" idx="14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subTitle" idx="15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3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2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subTitle" idx="1"/>
          </p:nvPr>
        </p:nvSpPr>
        <p:spPr>
          <a:xfrm>
            <a:off x="4633950" y="1847896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2"/>
          </p:nvPr>
        </p:nvSpPr>
        <p:spPr>
          <a:xfrm>
            <a:off x="4633950" y="382787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ctrTitle"/>
          </p:nvPr>
        </p:nvSpPr>
        <p:spPr>
          <a:xfrm>
            <a:off x="4633950" y="153929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ctrTitle" idx="3"/>
          </p:nvPr>
        </p:nvSpPr>
        <p:spPr>
          <a:xfrm>
            <a:off x="4633950" y="351927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ctrTitle" idx="4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5">
  <p:cSld name="CUSTOM_3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ctrTitle"/>
          </p:nvPr>
        </p:nvSpPr>
        <p:spPr>
          <a:xfrm rot="5400000">
            <a:off x="7241489" y="1041025"/>
            <a:ext cx="1702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4">
  <p:cSld name="CUSTOM_33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>
            <a:spLocks noGrp="1"/>
          </p:cNvSpPr>
          <p:nvPr>
            <p:ph type="subTitle" idx="1"/>
          </p:nvPr>
        </p:nvSpPr>
        <p:spPr>
          <a:xfrm flipH="1">
            <a:off x="840600" y="2432150"/>
            <a:ext cx="16503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subTitle" idx="2"/>
          </p:nvPr>
        </p:nvSpPr>
        <p:spPr>
          <a:xfrm>
            <a:off x="4702174" y="1049093"/>
            <a:ext cx="1960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ctrTitle"/>
          </p:nvPr>
        </p:nvSpPr>
        <p:spPr>
          <a:xfrm>
            <a:off x="-533400" y="2047350"/>
            <a:ext cx="3024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ctrTitle" idx="3"/>
          </p:nvPr>
        </p:nvSpPr>
        <p:spPr>
          <a:xfrm>
            <a:off x="4702174" y="664293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subTitle" idx="4"/>
          </p:nvPr>
        </p:nvSpPr>
        <p:spPr>
          <a:xfrm>
            <a:off x="4702174" y="3788925"/>
            <a:ext cx="2214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9"/>
          <p:cNvSpPr txBox="1">
            <a:spLocks noGrp="1"/>
          </p:cNvSpPr>
          <p:nvPr>
            <p:ph type="ctrTitle" idx="5"/>
          </p:nvPr>
        </p:nvSpPr>
        <p:spPr>
          <a:xfrm>
            <a:off x="4702174" y="3389725"/>
            <a:ext cx="24756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ctrTitle" idx="6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0" name="Google Shape;160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CUSTOM_34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>
            <a:spLocks noGrp="1"/>
          </p:cNvSpPr>
          <p:nvPr>
            <p:ph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" name="Google Shape;163;p30"/>
          <p:cNvSpPr txBox="1">
            <a:spLocks noGrp="1"/>
          </p:cNvSpPr>
          <p:nvPr>
            <p:ph type="subTitle" idx="1"/>
          </p:nvPr>
        </p:nvSpPr>
        <p:spPr>
          <a:xfrm>
            <a:off x="1579064" y="2147200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ctrTitle" idx="2"/>
          </p:nvPr>
        </p:nvSpPr>
        <p:spPr>
          <a:xfrm>
            <a:off x="1579064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5" name="Google Shape;165;p30"/>
          <p:cNvSpPr txBox="1">
            <a:spLocks noGrp="1"/>
          </p:cNvSpPr>
          <p:nvPr>
            <p:ph type="subTitle" idx="3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ctrTitle" idx="4"/>
          </p:nvPr>
        </p:nvSpPr>
        <p:spPr>
          <a:xfrm>
            <a:off x="3075567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CUSTOM_11_1_2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USTOM_25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 txBox="1">
            <a:spLocks noGrp="1"/>
          </p:cNvSpPr>
          <p:nvPr>
            <p:ph type="body" idx="1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32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75" name="Google Shape;175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000000"/>
                </a:solidFill>
              </a:defRPr>
            </a:lvl1pPr>
            <a:lvl2pPr lvl="1" rtl="0">
              <a:buNone/>
              <a:defRPr>
                <a:solidFill>
                  <a:srgbClr val="000000"/>
                </a:solidFill>
              </a:defRPr>
            </a:lvl2pPr>
            <a:lvl3pPr lvl="2" rtl="0">
              <a:buNone/>
              <a:defRPr>
                <a:solidFill>
                  <a:srgbClr val="000000"/>
                </a:solidFill>
              </a:defRPr>
            </a:lvl3pPr>
            <a:lvl4pPr lvl="3" rtl="0">
              <a:buNone/>
              <a:defRPr>
                <a:solidFill>
                  <a:srgbClr val="000000"/>
                </a:solidFill>
              </a:defRPr>
            </a:lvl4pPr>
            <a:lvl5pPr lvl="4" rtl="0">
              <a:buNone/>
              <a:defRPr>
                <a:solidFill>
                  <a:srgbClr val="000000"/>
                </a:solidFill>
              </a:defRPr>
            </a:lvl5pPr>
            <a:lvl6pPr lvl="5" rtl="0">
              <a:buNone/>
              <a:defRPr>
                <a:solidFill>
                  <a:srgbClr val="000000"/>
                </a:solidFill>
              </a:defRPr>
            </a:lvl6pPr>
            <a:lvl7pPr lvl="6" rtl="0">
              <a:buNone/>
              <a:defRPr>
                <a:solidFill>
                  <a:srgbClr val="000000"/>
                </a:solidFill>
              </a:defRPr>
            </a:lvl7pPr>
            <a:lvl8pPr lvl="7" rtl="0">
              <a:buNone/>
              <a:defRPr>
                <a:solidFill>
                  <a:srgbClr val="000000"/>
                </a:solidFill>
              </a:defRPr>
            </a:lvl8pPr>
            <a:lvl9pPr lvl="8" rtl="0"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25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>
            <a:spLocks noGrp="1"/>
          </p:cNvSpPr>
          <p:nvPr>
            <p:ph type="body" idx="1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33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79" name="Google Shape;179;p33"/>
          <p:cNvSpPr txBox="1">
            <a:spLocks noGrp="1"/>
          </p:cNvSpPr>
          <p:nvPr>
            <p:ph type="subTitle" idx="2"/>
          </p:nvPr>
        </p:nvSpPr>
        <p:spPr>
          <a:xfrm>
            <a:off x="642050" y="540000"/>
            <a:ext cx="46554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000000"/>
                </a:solidFill>
              </a:defRPr>
            </a:lvl1pPr>
            <a:lvl2pPr lvl="1" rtl="0">
              <a:buNone/>
              <a:defRPr>
                <a:solidFill>
                  <a:srgbClr val="000000"/>
                </a:solidFill>
              </a:defRPr>
            </a:lvl2pPr>
            <a:lvl3pPr lvl="2" rtl="0">
              <a:buNone/>
              <a:defRPr>
                <a:solidFill>
                  <a:srgbClr val="000000"/>
                </a:solidFill>
              </a:defRPr>
            </a:lvl3pPr>
            <a:lvl4pPr lvl="3" rtl="0">
              <a:buNone/>
              <a:defRPr>
                <a:solidFill>
                  <a:srgbClr val="000000"/>
                </a:solidFill>
              </a:defRPr>
            </a:lvl4pPr>
            <a:lvl5pPr lvl="4" rtl="0">
              <a:buNone/>
              <a:defRPr>
                <a:solidFill>
                  <a:srgbClr val="000000"/>
                </a:solidFill>
              </a:defRPr>
            </a:lvl5pPr>
            <a:lvl6pPr lvl="5" rtl="0">
              <a:buNone/>
              <a:defRPr>
                <a:solidFill>
                  <a:srgbClr val="000000"/>
                </a:solidFill>
              </a:defRPr>
            </a:lvl6pPr>
            <a:lvl7pPr lvl="6" rtl="0">
              <a:buNone/>
              <a:defRPr>
                <a:solidFill>
                  <a:srgbClr val="000000"/>
                </a:solidFill>
              </a:defRPr>
            </a:lvl7pPr>
            <a:lvl8pPr lvl="7" rtl="0">
              <a:buNone/>
              <a:defRPr>
                <a:solidFill>
                  <a:srgbClr val="000000"/>
                </a:solidFill>
              </a:defRPr>
            </a:lvl8pPr>
            <a:lvl9pPr lvl="8" rtl="0"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4"/>
          <p:cNvPicPr preferRelativeResize="0"/>
          <p:nvPr/>
        </p:nvPicPr>
        <p:blipFill rotWithShape="1">
          <a:blip r:embed="rId3">
            <a:alphaModFix/>
          </a:blip>
          <a:srcRect t="514" b="514"/>
          <a:stretch/>
        </p:blipFill>
        <p:spPr>
          <a:xfrm>
            <a:off x="2214590" y="0"/>
            <a:ext cx="692941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4"/>
          <p:cNvSpPr/>
          <p:nvPr/>
        </p:nvSpPr>
        <p:spPr>
          <a:xfrm rot="5400000">
            <a:off x="2469575" y="-1821150"/>
            <a:ext cx="2526600" cy="6382800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4"/>
          <p:cNvSpPr txBox="1">
            <a:spLocks noGrp="1"/>
          </p:cNvSpPr>
          <p:nvPr>
            <p:ph type="subTitle" idx="1"/>
          </p:nvPr>
        </p:nvSpPr>
        <p:spPr>
          <a:xfrm>
            <a:off x="541675" y="1940000"/>
            <a:ext cx="59253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Sam Curtis, Gachau Kabuga, Cambria Pomeranz, Gio Ramirez, Ilana Whittaker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188" name="Google Shape;188;p34"/>
          <p:cNvSpPr txBox="1">
            <a:spLocks noGrp="1"/>
          </p:cNvSpPr>
          <p:nvPr>
            <p:ph type="ctrTitle"/>
          </p:nvPr>
        </p:nvSpPr>
        <p:spPr>
          <a:xfrm>
            <a:off x="528625" y="2725"/>
            <a:ext cx="6578400" cy="206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</a:rPr>
              <a:t>MEJORANDO LA ACCESIBILIDAD A NIVEL DE CALLE EN CUENCA, ECUADOR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189" name="Google Shape;189;p34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0" name="Google Shape;190;p34"/>
          <p:cNvPicPr preferRelativeResize="0"/>
          <p:nvPr/>
        </p:nvPicPr>
        <p:blipFill rotWithShape="1">
          <a:blip r:embed="rId4">
            <a:alphaModFix/>
          </a:blip>
          <a:srcRect t="9282" b="11853"/>
          <a:stretch/>
        </p:blipFill>
        <p:spPr>
          <a:xfrm>
            <a:off x="214525" y="2700350"/>
            <a:ext cx="1909800" cy="150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4"/>
          <p:cNvPicPr preferRelativeResize="0"/>
          <p:nvPr/>
        </p:nvPicPr>
        <p:blipFill rotWithShape="1">
          <a:blip r:embed="rId5">
            <a:alphaModFix/>
          </a:blip>
          <a:srcRect t="25010" b="20068"/>
          <a:stretch/>
        </p:blipFill>
        <p:spPr>
          <a:xfrm>
            <a:off x="0" y="4206499"/>
            <a:ext cx="2210400" cy="93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3"/>
          <p:cNvSpPr txBox="1">
            <a:spLocks noGrp="1"/>
          </p:cNvSpPr>
          <p:nvPr>
            <p:ph type="ctrTitle" idx="4294967295"/>
          </p:nvPr>
        </p:nvSpPr>
        <p:spPr>
          <a:xfrm>
            <a:off x="-9600" y="0"/>
            <a:ext cx="8756400" cy="6483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</a:rPr>
              <a:t>Entrevistas con Expertos y Miembros de la Comunidad</a:t>
            </a:r>
            <a:endParaRPr sz="2900">
              <a:solidFill>
                <a:schemeClr val="lt1"/>
              </a:solidFill>
            </a:endParaRPr>
          </a:p>
        </p:txBody>
      </p:sp>
      <p:sp>
        <p:nvSpPr>
          <p:cNvPr id="288" name="Google Shape;288;p43"/>
          <p:cNvSpPr txBox="1">
            <a:spLocks noGrp="1"/>
          </p:cNvSpPr>
          <p:nvPr>
            <p:ph type="sldNum" idx="12"/>
          </p:nvPr>
        </p:nvSpPr>
        <p:spPr>
          <a:xfrm>
            <a:off x="8595309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latin typeface="Catamaran"/>
                <a:ea typeface="Catamaran"/>
                <a:cs typeface="Catamaran"/>
                <a:sym typeface="Catamaran"/>
              </a:rPr>
              <a:t>10</a:t>
            </a:fld>
            <a:endParaRPr sz="2000"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89" name="Google Shape;289;p43"/>
          <p:cNvSpPr txBox="1"/>
          <p:nvPr/>
        </p:nvSpPr>
        <p:spPr>
          <a:xfrm>
            <a:off x="4762625" y="4759425"/>
            <a:ext cx="405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"/>
              <a:buChar char="●"/>
            </a:pPr>
            <a:endParaRPr sz="1800" b="1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290" name="Google Shape;290;p43"/>
          <p:cNvSpPr/>
          <p:nvPr/>
        </p:nvSpPr>
        <p:spPr>
          <a:xfrm>
            <a:off x="951600" y="2247600"/>
            <a:ext cx="2893800" cy="648300"/>
          </a:xfrm>
          <a:prstGeom prst="rect">
            <a:avLst/>
          </a:prstGeom>
          <a:solidFill>
            <a:srgbClr val="6D9EEB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El Proceso</a:t>
            </a:r>
            <a:endParaRPr sz="2900"/>
          </a:p>
        </p:txBody>
      </p:sp>
      <p:sp>
        <p:nvSpPr>
          <p:cNvPr id="291" name="Google Shape;291;p43"/>
          <p:cNvSpPr/>
          <p:nvPr/>
        </p:nvSpPr>
        <p:spPr>
          <a:xfrm>
            <a:off x="480262" y="3105266"/>
            <a:ext cx="3807900" cy="184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3"/>
          <p:cNvSpPr txBox="1"/>
          <p:nvPr/>
        </p:nvSpPr>
        <p:spPr>
          <a:xfrm>
            <a:off x="578212" y="3105266"/>
            <a:ext cx="36120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"/>
              <a:buChar char="●"/>
            </a:pPr>
            <a:r>
              <a:rPr lang="en" sz="1800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Preguntar sobre:</a:t>
            </a:r>
            <a:endParaRPr sz="1800"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"/>
              <a:buChar char="○"/>
            </a:pPr>
            <a:r>
              <a:rPr lang="en" sz="1800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La accesibilidad e infraestructura </a:t>
            </a:r>
            <a:endParaRPr sz="1800" b="1"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"/>
              <a:buChar char="○"/>
            </a:pPr>
            <a:r>
              <a:rPr lang="en" sz="1800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Project Sidewalk</a:t>
            </a:r>
            <a:endParaRPr sz="1800"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"/>
              <a:buChar char="○"/>
            </a:pPr>
            <a:r>
              <a:rPr lang="en" sz="1800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Participación comunitaria</a:t>
            </a:r>
            <a:endParaRPr sz="1800"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pic>
        <p:nvPicPr>
          <p:cNvPr id="293" name="Google Shape;29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625" y="2148717"/>
            <a:ext cx="3738199" cy="280364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4" name="Google Shape;294;p43"/>
          <p:cNvSpPr/>
          <p:nvPr/>
        </p:nvSpPr>
        <p:spPr>
          <a:xfrm>
            <a:off x="382075" y="744075"/>
            <a:ext cx="8046600" cy="648300"/>
          </a:xfrm>
          <a:prstGeom prst="rect">
            <a:avLst/>
          </a:prstGeom>
          <a:solidFill>
            <a:srgbClr val="3C78D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Expertos: infraestructura, canal de infraestructura, Project Sidewalk y participación de la comunidad</a:t>
            </a:r>
            <a:endParaRPr sz="1800" dirty="0"/>
          </a:p>
        </p:txBody>
      </p:sp>
      <p:sp>
        <p:nvSpPr>
          <p:cNvPr id="2" name="Google Shape;294;p43">
            <a:extLst>
              <a:ext uri="{FF2B5EF4-FFF2-40B4-BE49-F238E27FC236}">
                <a16:creationId xmlns:a16="http://schemas.microsoft.com/office/drawing/2014/main" id="{B7E7F4BD-85E5-CFF3-060B-ACEDFA8E0854}"/>
              </a:ext>
            </a:extLst>
          </p:cNvPr>
          <p:cNvSpPr/>
          <p:nvPr/>
        </p:nvSpPr>
        <p:spPr>
          <a:xfrm>
            <a:off x="382075" y="1475762"/>
            <a:ext cx="8076125" cy="49948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700" b="1" dirty="0">
                <a:solidFill>
                  <a:schemeClr val="bg1"/>
                </a:solidFill>
                <a:latin typeface="Livic"/>
                <a:cs typeface="Khmer UI" panose="020B0604020202020204" pitchFamily="34" charset="0"/>
              </a:rPr>
              <a:t>Miembros de la Comunidad</a:t>
            </a:r>
            <a:r>
              <a:rPr lang="en-US" sz="1700" b="1" dirty="0">
                <a:solidFill>
                  <a:schemeClr val="bg1"/>
                </a:solidFill>
                <a:latin typeface="Livic"/>
                <a:cs typeface="Khmer UI" panose="020B0604020202020204" pitchFamily="34" charset="0"/>
              </a:rPr>
              <a:t>: personas con </a:t>
            </a:r>
            <a:r>
              <a:rPr lang="en-US" sz="1700" b="1" dirty="0" err="1">
                <a:solidFill>
                  <a:schemeClr val="bg1"/>
                </a:solidFill>
                <a:latin typeface="Livic"/>
                <a:cs typeface="Khmer UI" panose="020B0604020202020204" pitchFamily="34" charset="0"/>
              </a:rPr>
              <a:t>discapacidades</a:t>
            </a:r>
            <a:r>
              <a:rPr lang="en-US" sz="1700" b="1" dirty="0">
                <a:solidFill>
                  <a:schemeClr val="bg1"/>
                </a:solidFill>
                <a:latin typeface="Livic"/>
                <a:cs typeface="Khmer UI" panose="020B0604020202020204" pitchFamily="34" charset="0"/>
              </a:rPr>
              <a:t>, </a:t>
            </a:r>
            <a:r>
              <a:rPr lang="en-US" sz="1700" b="1" dirty="0" err="1">
                <a:solidFill>
                  <a:schemeClr val="bg1"/>
                </a:solidFill>
                <a:latin typeface="Livic"/>
                <a:cs typeface="Khmer UI" panose="020B0604020202020204" pitchFamily="34" charset="0"/>
              </a:rPr>
              <a:t>estudiante</a:t>
            </a:r>
            <a:r>
              <a:rPr lang="en-US" sz="1700" b="1" dirty="0">
                <a:solidFill>
                  <a:schemeClr val="bg1"/>
                </a:solidFill>
                <a:latin typeface="Livic"/>
                <a:cs typeface="Khmer UI" panose="020B0604020202020204" pitchFamily="34" charset="0"/>
              </a:rPr>
              <a:t> de la Universidad</a:t>
            </a:r>
            <a:endParaRPr sz="1700" b="1" dirty="0">
              <a:solidFill>
                <a:schemeClr val="bg1"/>
              </a:solidFill>
              <a:latin typeface="Livic"/>
              <a:cs typeface="Khmer UI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4"/>
          <p:cNvSpPr txBox="1">
            <a:spLocks noGrp="1"/>
          </p:cNvSpPr>
          <p:nvPr>
            <p:ph type="ctrTitle" idx="4294967295"/>
          </p:nvPr>
        </p:nvSpPr>
        <p:spPr>
          <a:xfrm>
            <a:off x="-9600" y="0"/>
            <a:ext cx="8756400" cy="6483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Realizar una Prueba de “Mapatón”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300" name="Google Shape;300;p44"/>
          <p:cNvSpPr txBox="1">
            <a:spLocks noGrp="1"/>
          </p:cNvSpPr>
          <p:nvPr>
            <p:ph type="sldNum" idx="12"/>
          </p:nvPr>
        </p:nvSpPr>
        <p:spPr>
          <a:xfrm>
            <a:off x="8595309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latin typeface="Catamaran"/>
                <a:ea typeface="Catamaran"/>
                <a:cs typeface="Catamaran"/>
                <a:sym typeface="Catamaran"/>
              </a:rPr>
              <a:t>11</a:t>
            </a:fld>
            <a:endParaRPr sz="2000"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01" name="Google Shape;301;p44"/>
          <p:cNvSpPr/>
          <p:nvPr/>
        </p:nvSpPr>
        <p:spPr>
          <a:xfrm>
            <a:off x="160200" y="1858525"/>
            <a:ext cx="4194000" cy="2791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4"/>
          <p:cNvSpPr txBox="1"/>
          <p:nvPr/>
        </p:nvSpPr>
        <p:spPr>
          <a:xfrm>
            <a:off x="160200" y="1867100"/>
            <a:ext cx="4160700" cy="28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ivvic Light"/>
              <a:buChar char="●"/>
            </a:pPr>
            <a:r>
              <a:rPr lang="en" sz="1900" dirty="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Explicar </a:t>
            </a:r>
            <a:r>
              <a:rPr lang="en" sz="19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Project Sidewalk</a:t>
            </a:r>
            <a:r>
              <a:rPr lang="en" sz="1900" dirty="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 </a:t>
            </a:r>
            <a:endParaRPr sz="1900" dirty="0"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ivvic Light"/>
              <a:buChar char="●"/>
            </a:pPr>
            <a:r>
              <a:rPr lang="en" sz="1900" dirty="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Hage que los estudiantes completen un tutorial</a:t>
            </a:r>
            <a:endParaRPr sz="1900" dirty="0"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ivvic Light"/>
              <a:buChar char="●"/>
            </a:pPr>
            <a:r>
              <a:rPr lang="en" sz="1900" dirty="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Revisar los materiales de capacitación</a:t>
            </a:r>
            <a:endParaRPr sz="1900" dirty="0"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ivvic Light"/>
              <a:buChar char="●"/>
            </a:pPr>
            <a:r>
              <a:rPr lang="en" sz="1900" dirty="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Completar </a:t>
            </a:r>
            <a:r>
              <a:rPr lang="en" sz="19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misiones de auditoría</a:t>
            </a:r>
            <a:endParaRPr sz="1900" b="1"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ivvic Light"/>
              <a:buChar char="●"/>
            </a:pPr>
            <a:r>
              <a:rPr lang="en" sz="1900" dirty="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Realizar </a:t>
            </a:r>
            <a:r>
              <a:rPr lang="en" sz="19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entrevistas </a:t>
            </a:r>
            <a:r>
              <a:rPr lang="en" sz="1900" dirty="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al final</a:t>
            </a:r>
            <a:endParaRPr sz="1900" dirty="0"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</p:txBody>
      </p:sp>
      <p:sp>
        <p:nvSpPr>
          <p:cNvPr id="303" name="Google Shape;303;p44"/>
          <p:cNvSpPr/>
          <p:nvPr/>
        </p:nvSpPr>
        <p:spPr>
          <a:xfrm>
            <a:off x="810300" y="1004875"/>
            <a:ext cx="2893800" cy="648300"/>
          </a:xfrm>
          <a:prstGeom prst="rect">
            <a:avLst/>
          </a:prstGeom>
          <a:solidFill>
            <a:srgbClr val="6D9EEB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El Proceso</a:t>
            </a:r>
            <a:endParaRPr sz="2900"/>
          </a:p>
        </p:txBody>
      </p:sp>
      <p:sp>
        <p:nvSpPr>
          <p:cNvPr id="304" name="Google Shape;304;p44"/>
          <p:cNvSpPr txBox="1"/>
          <p:nvPr/>
        </p:nvSpPr>
        <p:spPr>
          <a:xfrm>
            <a:off x="4765225" y="2156250"/>
            <a:ext cx="4054200" cy="17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 Light"/>
              <a:buChar char="●"/>
            </a:pPr>
            <a:r>
              <a:rPr lang="en" sz="180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Promote </a:t>
            </a:r>
            <a:r>
              <a:rPr lang="en" sz="1800" b="1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Project Sidewalk</a:t>
            </a:r>
            <a:endParaRPr sz="1800" b="1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 Light"/>
              <a:buChar char="●"/>
            </a:pPr>
            <a:r>
              <a:rPr lang="en" sz="180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Receive </a:t>
            </a:r>
            <a:r>
              <a:rPr lang="en" sz="1800" b="1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feedback</a:t>
            </a:r>
            <a:r>
              <a:rPr lang="en" sz="180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 on </a:t>
            </a:r>
            <a:r>
              <a:rPr lang="en" sz="1800" b="1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auditing</a:t>
            </a:r>
            <a:r>
              <a:rPr lang="en" sz="180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 process explanation</a:t>
            </a:r>
            <a:endParaRPr sz="1800"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 Light"/>
              <a:buChar char="●"/>
            </a:pPr>
            <a:r>
              <a:rPr lang="en" sz="180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Spread </a:t>
            </a:r>
            <a:r>
              <a:rPr lang="en" sz="1800" b="1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awareness</a:t>
            </a:r>
            <a:r>
              <a:rPr lang="en" sz="180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 about </a:t>
            </a:r>
            <a:r>
              <a:rPr lang="en" sz="1800" b="1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accessibility </a:t>
            </a:r>
            <a:endParaRPr sz="1800" b="1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pic>
        <p:nvPicPr>
          <p:cNvPr id="305" name="Google Shape;30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0700" y="1858525"/>
            <a:ext cx="3798077" cy="28485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5"/>
          <p:cNvSpPr txBox="1">
            <a:spLocks noGrp="1"/>
          </p:cNvSpPr>
          <p:nvPr>
            <p:ph type="ctrTitle" idx="4294967295"/>
          </p:nvPr>
        </p:nvSpPr>
        <p:spPr>
          <a:xfrm>
            <a:off x="-9600" y="0"/>
            <a:ext cx="8756400" cy="602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Barrio de Quinta Chica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311" name="Google Shape;311;p45"/>
          <p:cNvSpPr txBox="1">
            <a:spLocks noGrp="1"/>
          </p:cNvSpPr>
          <p:nvPr>
            <p:ph type="sldNum" idx="12"/>
          </p:nvPr>
        </p:nvSpPr>
        <p:spPr>
          <a:xfrm>
            <a:off x="8595309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latin typeface="Catamaran"/>
                <a:ea typeface="Catamaran"/>
                <a:cs typeface="Catamaran"/>
                <a:sym typeface="Catamaran"/>
              </a:rPr>
              <a:t>12</a:t>
            </a:fld>
            <a:endParaRPr sz="2000" b="1"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312" name="Google Shape;312;p45"/>
          <p:cNvPicPr preferRelativeResize="0"/>
          <p:nvPr/>
        </p:nvPicPr>
        <p:blipFill rotWithShape="1">
          <a:blip r:embed="rId3">
            <a:alphaModFix/>
          </a:blip>
          <a:srcRect l="3200" t="-2400" r="-3200" b="2400"/>
          <a:stretch/>
        </p:blipFill>
        <p:spPr>
          <a:xfrm>
            <a:off x="7023925" y="665400"/>
            <a:ext cx="1571374" cy="209516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3" name="Google Shape;31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3913" y="2823550"/>
            <a:ext cx="1571399" cy="209519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4" name="Google Shape;314;p45" title="Cha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181" y="737927"/>
            <a:ext cx="6694275" cy="413929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5" name="Google Shape;315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0854" y="948867"/>
            <a:ext cx="1929975" cy="1746168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316" name="Google Shape;316;p45"/>
          <p:cNvSpPr txBox="1"/>
          <p:nvPr/>
        </p:nvSpPr>
        <p:spPr>
          <a:xfrm>
            <a:off x="5287350" y="839875"/>
            <a:ext cx="1165800" cy="35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Catamaran"/>
                <a:ea typeface="Catamaran"/>
                <a:cs typeface="Catamaran"/>
                <a:sym typeface="Catamaran"/>
              </a:rPr>
              <a:t>Leyendo</a:t>
            </a:r>
            <a:endParaRPr sz="1100"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17" name="Google Shape;317;p45"/>
          <p:cNvSpPr txBox="1"/>
          <p:nvPr/>
        </p:nvSpPr>
        <p:spPr>
          <a:xfrm>
            <a:off x="5652175" y="2130825"/>
            <a:ext cx="10785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Catamaran"/>
                <a:ea typeface="Catamaran"/>
                <a:cs typeface="Catamaran"/>
                <a:sym typeface="Catamaran"/>
              </a:rPr>
              <a:t>Etiqueta positiva</a:t>
            </a:r>
            <a:endParaRPr sz="1000"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18" name="Google Shape;318;p45"/>
          <p:cNvSpPr txBox="1"/>
          <p:nvPr/>
        </p:nvSpPr>
        <p:spPr>
          <a:xfrm>
            <a:off x="5652175" y="1416050"/>
            <a:ext cx="10785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Catamaran"/>
                <a:ea typeface="Catamaran"/>
                <a:cs typeface="Catamaran"/>
                <a:sym typeface="Catamaran"/>
              </a:rPr>
              <a:t>Etiqueta negativa</a:t>
            </a:r>
            <a:endParaRPr sz="1000" b="1"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6"/>
          <p:cNvSpPr txBox="1">
            <a:spLocks noGrp="1"/>
          </p:cNvSpPr>
          <p:nvPr>
            <p:ph type="ctrTitle" idx="4294967295"/>
          </p:nvPr>
        </p:nvSpPr>
        <p:spPr>
          <a:xfrm>
            <a:off x="-9600" y="0"/>
            <a:ext cx="8756400" cy="602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Barrio de Universidad del Azuay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324" name="Google Shape;324;p46"/>
          <p:cNvSpPr txBox="1">
            <a:spLocks noGrp="1"/>
          </p:cNvSpPr>
          <p:nvPr>
            <p:ph type="sldNum" idx="12"/>
          </p:nvPr>
        </p:nvSpPr>
        <p:spPr>
          <a:xfrm>
            <a:off x="8595309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latin typeface="Catamaran"/>
                <a:ea typeface="Catamaran"/>
                <a:cs typeface="Catamaran"/>
                <a:sym typeface="Catamaran"/>
              </a:rPr>
              <a:t>13</a:t>
            </a:fld>
            <a:endParaRPr sz="2000" b="1"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325" name="Google Shape;325;p46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75" y="718850"/>
            <a:ext cx="6475500" cy="40040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26" name="Google Shape;326;p46"/>
          <p:cNvCxnSpPr/>
          <p:nvPr/>
        </p:nvCxnSpPr>
        <p:spPr>
          <a:xfrm>
            <a:off x="503457" y="3183149"/>
            <a:ext cx="5947500" cy="45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7" name="Google Shape;327;p46"/>
          <p:cNvSpPr txBox="1"/>
          <p:nvPr/>
        </p:nvSpPr>
        <p:spPr>
          <a:xfrm>
            <a:off x="6739525" y="1234975"/>
            <a:ext cx="2329200" cy="1174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tamaran"/>
                <a:ea typeface="Catamaran"/>
                <a:cs typeface="Catamaran"/>
                <a:sym typeface="Catamaran"/>
              </a:rPr>
              <a:t>Calculación</a:t>
            </a:r>
            <a:endParaRPr b="1"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tamaran Light"/>
                <a:ea typeface="Catamaran Light"/>
                <a:cs typeface="Catamaran Light"/>
                <a:sym typeface="Catamaran Light"/>
              </a:rPr>
              <a:t> = número de etiquetas negativas</a:t>
            </a:r>
            <a:endParaRPr sz="1200"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latin typeface="Catamaran Light"/>
                <a:ea typeface="Catamaran Light"/>
                <a:cs typeface="Catamaran Light"/>
                <a:sym typeface="Catamaran Light"/>
              </a:rPr>
              <a:t> kilómetros caminados</a:t>
            </a:r>
            <a:endParaRPr sz="1200"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cxnSp>
        <p:nvCxnSpPr>
          <p:cNvPr id="328" name="Google Shape;328;p46"/>
          <p:cNvCxnSpPr/>
          <p:nvPr/>
        </p:nvCxnSpPr>
        <p:spPr>
          <a:xfrm>
            <a:off x="7096475" y="2001013"/>
            <a:ext cx="1743600" cy="108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7"/>
          <p:cNvSpPr txBox="1">
            <a:spLocks noGrp="1"/>
          </p:cNvSpPr>
          <p:nvPr>
            <p:ph type="ctrTitle" idx="4294967295"/>
          </p:nvPr>
        </p:nvSpPr>
        <p:spPr>
          <a:xfrm>
            <a:off x="-9600" y="0"/>
            <a:ext cx="8756400" cy="602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Comparación de Todos los Barrios: Kilómetros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334" name="Google Shape;334;p47"/>
          <p:cNvSpPr txBox="1">
            <a:spLocks noGrp="1"/>
          </p:cNvSpPr>
          <p:nvPr>
            <p:ph type="sldNum" idx="12"/>
          </p:nvPr>
        </p:nvSpPr>
        <p:spPr>
          <a:xfrm>
            <a:off x="8595309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latin typeface="Catamaran"/>
                <a:ea typeface="Catamaran"/>
                <a:cs typeface="Catamaran"/>
                <a:sym typeface="Catamaran"/>
              </a:rPr>
              <a:t>14</a:t>
            </a:fld>
            <a:endParaRPr sz="2000" b="1"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335" name="Google Shape;335;p47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25" y="755350"/>
            <a:ext cx="6493950" cy="401542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36" name="Google Shape;336;p47"/>
          <p:cNvCxnSpPr>
            <a:endCxn id="335" idx="3"/>
          </p:cNvCxnSpPr>
          <p:nvPr/>
        </p:nvCxnSpPr>
        <p:spPr>
          <a:xfrm>
            <a:off x="605675" y="2758563"/>
            <a:ext cx="5947500" cy="45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37" name="Google Shape;337;p47"/>
          <p:cNvSpPr txBox="1"/>
          <p:nvPr/>
        </p:nvSpPr>
        <p:spPr>
          <a:xfrm>
            <a:off x="6712550" y="1315900"/>
            <a:ext cx="2329200" cy="1174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tamaran"/>
                <a:ea typeface="Catamaran"/>
                <a:cs typeface="Catamaran"/>
                <a:sym typeface="Catamaran"/>
              </a:rPr>
              <a:t>Calculación</a:t>
            </a:r>
            <a:endParaRPr b="1"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tamaran Light"/>
                <a:ea typeface="Catamaran Light"/>
                <a:cs typeface="Catamaran Light"/>
                <a:sym typeface="Catamaran Light"/>
              </a:rPr>
              <a:t> = número de etiquetas negativas</a:t>
            </a:r>
            <a:endParaRPr sz="1200"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latin typeface="Catamaran Light"/>
                <a:ea typeface="Catamaran Light"/>
                <a:cs typeface="Catamaran Light"/>
                <a:sym typeface="Catamaran Light"/>
              </a:rPr>
              <a:t> kilómetros caminados</a:t>
            </a:r>
            <a:endParaRPr sz="1200"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cxnSp>
        <p:nvCxnSpPr>
          <p:cNvPr id="338" name="Google Shape;338;p47"/>
          <p:cNvCxnSpPr/>
          <p:nvPr/>
        </p:nvCxnSpPr>
        <p:spPr>
          <a:xfrm>
            <a:off x="7087475" y="2099913"/>
            <a:ext cx="1743600" cy="108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8"/>
          <p:cNvSpPr txBox="1">
            <a:spLocks noGrp="1"/>
          </p:cNvSpPr>
          <p:nvPr>
            <p:ph type="ctrTitle" idx="4294967295"/>
          </p:nvPr>
        </p:nvSpPr>
        <p:spPr>
          <a:xfrm>
            <a:off x="-9600" y="0"/>
            <a:ext cx="8756400" cy="602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Comparación de Todos los Barrios: GSV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344" name="Google Shape;344;p48"/>
          <p:cNvSpPr txBox="1">
            <a:spLocks noGrp="1"/>
          </p:cNvSpPr>
          <p:nvPr>
            <p:ph type="sldNum" idx="12"/>
          </p:nvPr>
        </p:nvSpPr>
        <p:spPr>
          <a:xfrm>
            <a:off x="8595309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latin typeface="Catamaran"/>
                <a:ea typeface="Catamaran"/>
                <a:cs typeface="Catamaran"/>
                <a:sym typeface="Catamaran"/>
              </a:rPr>
              <a:t>15</a:t>
            </a:fld>
            <a:endParaRPr sz="2000" b="1"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345" name="Google Shape;345;p48" title="Chart"/>
          <p:cNvPicPr preferRelativeResize="0"/>
          <p:nvPr/>
        </p:nvPicPr>
        <p:blipFill rotWithShape="1">
          <a:blip r:embed="rId3">
            <a:alphaModFix/>
          </a:blip>
          <a:srcRect l="-693" t="-1523" r="-4403" b="-3573"/>
          <a:stretch/>
        </p:blipFill>
        <p:spPr>
          <a:xfrm>
            <a:off x="54800" y="664875"/>
            <a:ext cx="6851157" cy="423629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6" name="Google Shape;346;p48"/>
          <p:cNvSpPr txBox="1"/>
          <p:nvPr/>
        </p:nvSpPr>
        <p:spPr>
          <a:xfrm>
            <a:off x="6905950" y="1347475"/>
            <a:ext cx="2238000" cy="1569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atamaran"/>
                <a:ea typeface="Catamaran"/>
                <a:cs typeface="Catamaran"/>
                <a:sym typeface="Catamaran"/>
              </a:rPr>
              <a:t>Calculación</a:t>
            </a:r>
            <a:endParaRPr sz="1200" b="1"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tamaran Light"/>
                <a:ea typeface="Catamaran Light"/>
                <a:cs typeface="Catamaran Light"/>
                <a:sym typeface="Catamaran Light"/>
              </a:rPr>
              <a:t>= número de diferencias en GSV</a:t>
            </a:r>
            <a:endParaRPr sz="1200"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tamaran Light"/>
                <a:ea typeface="Catamaran Light"/>
                <a:cs typeface="Catamaran Light"/>
                <a:sym typeface="Catamaran Light"/>
              </a:rPr>
              <a:t>número de etiquetas en persona</a:t>
            </a:r>
            <a:endParaRPr sz="1200"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tamaran Light"/>
                <a:ea typeface="Catamaran Light"/>
                <a:cs typeface="Catamaran Light"/>
                <a:sym typeface="Catamaran Light"/>
              </a:rPr>
              <a:t>         </a:t>
            </a:r>
            <a:endParaRPr sz="1200"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cxnSp>
        <p:nvCxnSpPr>
          <p:cNvPr id="347" name="Google Shape;347;p48"/>
          <p:cNvCxnSpPr/>
          <p:nvPr/>
        </p:nvCxnSpPr>
        <p:spPr>
          <a:xfrm rot="10800000" flipH="1">
            <a:off x="7147750" y="2192400"/>
            <a:ext cx="1754400" cy="108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9"/>
          <p:cNvSpPr txBox="1">
            <a:spLocks noGrp="1"/>
          </p:cNvSpPr>
          <p:nvPr>
            <p:ph type="ctrTitle" idx="4294967295"/>
          </p:nvPr>
        </p:nvSpPr>
        <p:spPr>
          <a:xfrm>
            <a:off x="-9600" y="0"/>
            <a:ext cx="8756400" cy="584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Entrevistas - Temas Comunes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353" name="Google Shape;353;p49"/>
          <p:cNvSpPr txBox="1">
            <a:spLocks noGrp="1"/>
          </p:cNvSpPr>
          <p:nvPr>
            <p:ph type="sldNum" idx="12"/>
          </p:nvPr>
        </p:nvSpPr>
        <p:spPr>
          <a:xfrm>
            <a:off x="8595309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latin typeface="Catamaran"/>
                <a:ea typeface="Catamaran"/>
                <a:cs typeface="Catamaran"/>
                <a:sym typeface="Catamaran"/>
              </a:rPr>
              <a:t>16</a:t>
            </a:fld>
            <a:endParaRPr sz="2000"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54" name="Google Shape;354;p49"/>
          <p:cNvSpPr/>
          <p:nvPr/>
        </p:nvSpPr>
        <p:spPr>
          <a:xfrm>
            <a:off x="2328750" y="931900"/>
            <a:ext cx="4486500" cy="36231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49"/>
          <p:cNvSpPr txBox="1"/>
          <p:nvPr/>
        </p:nvSpPr>
        <p:spPr>
          <a:xfrm>
            <a:off x="2345100" y="1058975"/>
            <a:ext cx="4453800" cy="3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Expertos (8) :</a:t>
            </a:r>
            <a:endParaRPr sz="1800" b="1"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Char char="●"/>
            </a:pPr>
            <a:r>
              <a:rPr lang="en" sz="16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Creen que la solución </a:t>
            </a:r>
            <a:r>
              <a:rPr lang="en" sz="1600" b="1" dirty="0">
                <a:solidFill>
                  <a:srgbClr val="FFFF00"/>
                </a:solidFill>
                <a:latin typeface="Livvic"/>
                <a:ea typeface="Livvic"/>
                <a:cs typeface="Livvic"/>
                <a:sym typeface="Livvic"/>
              </a:rPr>
              <a:t>no está clara</a:t>
            </a:r>
            <a:endParaRPr sz="1600" b="1" dirty="0">
              <a:solidFill>
                <a:srgbClr val="FFFF00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Char char="●"/>
            </a:pPr>
            <a:r>
              <a:rPr lang="en" sz="16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Creen que hay una falta de concienciación/educación</a:t>
            </a:r>
            <a:endParaRPr sz="1600" b="1" dirty="0">
              <a:solidFill>
                <a:srgbClr val="FFFF00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Char char="●"/>
            </a:pPr>
            <a:r>
              <a:rPr lang="en" sz="16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Utilizaría Project Sidewalk</a:t>
            </a:r>
            <a:endParaRPr sz="1600" b="1"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Char char="●"/>
            </a:pPr>
            <a:r>
              <a:rPr lang="en" sz="16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Aceptar que ofrecer </a:t>
            </a:r>
            <a:r>
              <a:rPr lang="en" sz="1600" b="1" dirty="0">
                <a:solidFill>
                  <a:srgbClr val="FFFF00"/>
                </a:solidFill>
                <a:latin typeface="Livvic"/>
                <a:ea typeface="Livvic"/>
                <a:cs typeface="Livvic"/>
                <a:sym typeface="Livvic"/>
              </a:rPr>
              <a:t>servicio comunitario</a:t>
            </a:r>
            <a:r>
              <a:rPr lang="en" sz="16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 o </a:t>
            </a:r>
            <a:r>
              <a:rPr lang="en" sz="1600" b="1" dirty="0">
                <a:solidFill>
                  <a:srgbClr val="FFFF00"/>
                </a:solidFill>
                <a:latin typeface="Livvic"/>
                <a:ea typeface="Livvic"/>
                <a:cs typeface="Livvic"/>
                <a:sym typeface="Livvic"/>
              </a:rPr>
              <a:t>crédito escolar</a:t>
            </a:r>
            <a:r>
              <a:rPr lang="en" sz="16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 para la auditoría son métodos efectivos de participación </a:t>
            </a:r>
            <a:endParaRPr sz="1600" b="1"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914400" lvl="1" indent="-3302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600"/>
              <a:buFont typeface="Livvic"/>
              <a:buChar char="○"/>
            </a:pPr>
            <a:r>
              <a:rPr lang="en" sz="16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Puedo ayudar </a:t>
            </a:r>
            <a:r>
              <a:rPr lang="en" sz="1600" b="1" dirty="0">
                <a:solidFill>
                  <a:srgbClr val="FFFF00"/>
                </a:solidFill>
                <a:latin typeface="Livvic"/>
                <a:ea typeface="Livvic"/>
                <a:cs typeface="Livvic"/>
                <a:sym typeface="Livvic"/>
              </a:rPr>
              <a:t>organizar iniciativas</a:t>
            </a:r>
            <a:endParaRPr sz="1600" b="1" dirty="0">
              <a:solidFill>
                <a:srgbClr val="FFFF00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0"/>
          <p:cNvSpPr/>
          <p:nvPr/>
        </p:nvSpPr>
        <p:spPr>
          <a:xfrm>
            <a:off x="2328750" y="1060475"/>
            <a:ext cx="4486500" cy="29415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0"/>
          <p:cNvSpPr txBox="1">
            <a:spLocks noGrp="1"/>
          </p:cNvSpPr>
          <p:nvPr>
            <p:ph type="ctrTitle" idx="4294967295"/>
          </p:nvPr>
        </p:nvSpPr>
        <p:spPr>
          <a:xfrm>
            <a:off x="-9600" y="0"/>
            <a:ext cx="8756400" cy="584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Entrevistas - Temas Comunes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362" name="Google Shape;362;p50"/>
          <p:cNvSpPr txBox="1">
            <a:spLocks noGrp="1"/>
          </p:cNvSpPr>
          <p:nvPr>
            <p:ph type="sldNum" idx="12"/>
          </p:nvPr>
        </p:nvSpPr>
        <p:spPr>
          <a:xfrm>
            <a:off x="8595309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latin typeface="Catamaran"/>
                <a:ea typeface="Catamaran"/>
                <a:cs typeface="Catamaran"/>
                <a:sym typeface="Catamaran"/>
              </a:rPr>
              <a:t>17</a:t>
            </a:fld>
            <a:endParaRPr sz="2000"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63" name="Google Shape;363;p50"/>
          <p:cNvSpPr txBox="1"/>
          <p:nvPr/>
        </p:nvSpPr>
        <p:spPr>
          <a:xfrm>
            <a:off x="2576400" y="1578075"/>
            <a:ext cx="3991200" cy="17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Miembros de la comunidad (3) :</a:t>
            </a:r>
            <a:endParaRPr sz="1800" b="1"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vvic"/>
              <a:buChar char="●"/>
            </a:pPr>
            <a:r>
              <a:rPr lang="en" sz="16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Reportan </a:t>
            </a:r>
            <a:r>
              <a:rPr lang="en" sz="1600" b="1" dirty="0">
                <a:solidFill>
                  <a:srgbClr val="FFFF00"/>
                </a:solidFill>
                <a:latin typeface="Livvic"/>
                <a:ea typeface="Livvic"/>
                <a:cs typeface="Livvic"/>
                <a:sym typeface="Livvic"/>
              </a:rPr>
              <a:t>dificultades </a:t>
            </a:r>
            <a:r>
              <a:rPr lang="en" sz="16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para viajar por Cuenca</a:t>
            </a:r>
            <a:endParaRPr sz="1600" b="1"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600"/>
              <a:buFont typeface="Livvic"/>
              <a:buChar char="●"/>
            </a:pPr>
            <a:r>
              <a:rPr lang="en" sz="1600" b="1" dirty="0">
                <a:solidFill>
                  <a:srgbClr val="FFFF00"/>
                </a:solidFill>
                <a:latin typeface="Livvic"/>
                <a:ea typeface="Livvic"/>
                <a:cs typeface="Livvic"/>
                <a:sym typeface="Livvic"/>
              </a:rPr>
              <a:t>Utilizará y/o promociona</a:t>
            </a:r>
            <a:r>
              <a:rPr lang="en" sz="16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 Project Sidewalk a amigos y familiares</a:t>
            </a:r>
            <a:endParaRPr sz="1600" b="1"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1"/>
          <p:cNvSpPr txBox="1">
            <a:spLocks noGrp="1"/>
          </p:cNvSpPr>
          <p:nvPr>
            <p:ph type="ctrTitle" idx="4294967295"/>
          </p:nvPr>
        </p:nvSpPr>
        <p:spPr>
          <a:xfrm>
            <a:off x="-9600" y="0"/>
            <a:ext cx="8756400" cy="584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Todas las Entrevistas - Análisis Cuantitativo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369" name="Google Shape;369;p51"/>
          <p:cNvSpPr txBox="1">
            <a:spLocks noGrp="1"/>
          </p:cNvSpPr>
          <p:nvPr>
            <p:ph type="sldNum" idx="12"/>
          </p:nvPr>
        </p:nvSpPr>
        <p:spPr>
          <a:xfrm>
            <a:off x="8595309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latin typeface="Catamaran"/>
                <a:ea typeface="Catamaran"/>
                <a:cs typeface="Catamaran"/>
                <a:sym typeface="Catamaran"/>
              </a:rPr>
              <a:t>18</a:t>
            </a:fld>
            <a:endParaRPr sz="2000"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70" name="Google Shape;370;p51"/>
          <p:cNvSpPr txBox="1"/>
          <p:nvPr/>
        </p:nvSpPr>
        <p:spPr>
          <a:xfrm>
            <a:off x="654750" y="1560000"/>
            <a:ext cx="355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 sz="1800" b="1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pic>
        <p:nvPicPr>
          <p:cNvPr id="371" name="Google Shape;371;p5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3975" y="746600"/>
            <a:ext cx="7256052" cy="4180074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2"/>
          <p:cNvSpPr txBox="1">
            <a:spLocks noGrp="1"/>
          </p:cNvSpPr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2"/>
          <p:cNvSpPr txBox="1">
            <a:spLocks noGrp="1"/>
          </p:cNvSpPr>
          <p:nvPr>
            <p:ph type="ctrTitle" idx="5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2"/>
          <p:cNvSpPr txBox="1">
            <a:spLocks noGrp="1"/>
          </p:cNvSpPr>
          <p:nvPr>
            <p:ph type="sldNum" idx="12"/>
          </p:nvPr>
        </p:nvSpPr>
        <p:spPr>
          <a:xfrm>
            <a:off x="8595309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latin typeface="Catamaran"/>
                <a:ea typeface="Catamaran"/>
                <a:cs typeface="Catamaran"/>
                <a:sym typeface="Catamaran"/>
              </a:rPr>
              <a:t>19</a:t>
            </a:fld>
            <a:endParaRPr sz="2000"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79" name="Google Shape;379;p52"/>
          <p:cNvSpPr txBox="1">
            <a:spLocks noGrp="1"/>
          </p:cNvSpPr>
          <p:nvPr>
            <p:ph type="ctrTitle" idx="4294967295"/>
          </p:nvPr>
        </p:nvSpPr>
        <p:spPr>
          <a:xfrm>
            <a:off x="-9600" y="0"/>
            <a:ext cx="8756400" cy="584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Entrevistas Expertos - Análisis Cuantitativo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380" name="Google Shape;380;p5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463" y="788550"/>
            <a:ext cx="7922275" cy="417279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>
            <a:spLocks noGrp="1"/>
          </p:cNvSpPr>
          <p:nvPr>
            <p:ph type="ctrTitle" idx="4294967295"/>
          </p:nvPr>
        </p:nvSpPr>
        <p:spPr>
          <a:xfrm>
            <a:off x="-9600" y="0"/>
            <a:ext cx="8756400" cy="602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¿Porque Necesitamos Ciudades Accesibles?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197" name="Google Shape;197;p35"/>
          <p:cNvSpPr txBox="1">
            <a:spLocks noGrp="1"/>
          </p:cNvSpPr>
          <p:nvPr>
            <p:ph type="sldNum" idx="12"/>
          </p:nvPr>
        </p:nvSpPr>
        <p:spPr>
          <a:xfrm>
            <a:off x="8595309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latin typeface="Catamaran"/>
                <a:ea typeface="Catamaran"/>
                <a:cs typeface="Catamaran"/>
                <a:sym typeface="Catamaran"/>
              </a:rPr>
              <a:t>2</a:t>
            </a:fld>
            <a:endParaRPr sz="2000"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98" name="Google Shape;198;p35"/>
          <p:cNvSpPr/>
          <p:nvPr/>
        </p:nvSpPr>
        <p:spPr>
          <a:xfrm>
            <a:off x="152700" y="1013325"/>
            <a:ext cx="2628300" cy="15585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ivvic"/>
              <a:buChar char="●"/>
            </a:pPr>
            <a:r>
              <a:rPr lang="en" sz="1700" b="1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Directrices de las Naciones Unidas sobre accesibilidad</a:t>
            </a:r>
            <a:endParaRPr sz="1700" b="1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ivvic"/>
              <a:buChar char="●"/>
            </a:pPr>
            <a:r>
              <a:rPr lang="en" sz="1700" b="1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CRPD- Artículo 9</a:t>
            </a:r>
            <a:r>
              <a:rPr lang="en" sz="1900" b="1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endParaRPr sz="1900" b="1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pic>
        <p:nvPicPr>
          <p:cNvPr id="199" name="Google Shape;199;p3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9050" y="1013325"/>
            <a:ext cx="6043150" cy="37264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0" name="Google Shape;200;p35"/>
          <p:cNvPicPr preferRelativeResize="0"/>
          <p:nvPr/>
        </p:nvPicPr>
        <p:blipFill rotWithShape="1">
          <a:blip r:embed="rId4">
            <a:alphaModFix/>
          </a:blip>
          <a:srcRect l="5854" r="5712"/>
          <a:stretch/>
        </p:blipFill>
        <p:spPr>
          <a:xfrm>
            <a:off x="513350" y="2571751"/>
            <a:ext cx="1907000" cy="21563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5"/>
          <p:cNvSpPr txBox="1"/>
          <p:nvPr/>
        </p:nvSpPr>
        <p:spPr>
          <a:xfrm>
            <a:off x="2988000" y="1138725"/>
            <a:ext cx="57588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b="1" dirty="0">
                <a:solidFill>
                  <a:schemeClr val="accent4"/>
                </a:solidFill>
                <a:highlight>
                  <a:srgbClr val="FFFFFF"/>
                </a:highlight>
              </a:rPr>
              <a:t>Provincias de Ecuador y residentes con discapacidad</a:t>
            </a:r>
            <a:endParaRPr b="1" dirty="0">
              <a:solidFill>
                <a:schemeClr val="accent4"/>
              </a:solidFill>
            </a:endParaRPr>
          </a:p>
        </p:txBody>
      </p:sp>
      <p:sp>
        <p:nvSpPr>
          <p:cNvPr id="202" name="Google Shape;202;p35"/>
          <p:cNvSpPr txBox="1"/>
          <p:nvPr/>
        </p:nvSpPr>
        <p:spPr>
          <a:xfrm rot="-5400000">
            <a:off x="1770050" y="3021475"/>
            <a:ext cx="2679600" cy="33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>
                <a:solidFill>
                  <a:schemeClr val="accent4"/>
                </a:solidFill>
                <a:highlight>
                  <a:srgbClr val="FFFFFF"/>
                </a:highlight>
              </a:rPr>
              <a:t>porcentaje de residentes con discapacidad</a:t>
            </a:r>
            <a:endParaRPr sz="1000" b="1">
              <a:solidFill>
                <a:schemeClr val="accent4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03" name="Google Shape;203;p35"/>
          <p:cNvSpPr txBox="1"/>
          <p:nvPr/>
        </p:nvSpPr>
        <p:spPr>
          <a:xfrm>
            <a:off x="5712350" y="4318175"/>
            <a:ext cx="1013400" cy="33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 b="1">
                <a:solidFill>
                  <a:schemeClr val="accent4"/>
                </a:solidFill>
                <a:highlight>
                  <a:srgbClr val="FFFFFF"/>
                </a:highlight>
              </a:rPr>
              <a:t>Provincia</a:t>
            </a:r>
            <a:endParaRPr sz="1000" b="1">
              <a:solidFill>
                <a:schemeClr val="accent4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00A4CF-297D-BA04-FD99-488F78D83834}"/>
              </a:ext>
            </a:extLst>
          </p:cNvPr>
          <p:cNvSpPr/>
          <p:nvPr/>
        </p:nvSpPr>
        <p:spPr>
          <a:xfrm rot="5400000" flipV="1">
            <a:off x="3016567" y="2677238"/>
            <a:ext cx="1514473" cy="14621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3"/>
          <p:cNvSpPr txBox="1">
            <a:spLocks noGrp="1"/>
          </p:cNvSpPr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3"/>
          <p:cNvSpPr txBox="1">
            <a:spLocks noGrp="1"/>
          </p:cNvSpPr>
          <p:nvPr>
            <p:ph type="ctrTitle" idx="5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3"/>
          <p:cNvSpPr txBox="1">
            <a:spLocks noGrp="1"/>
          </p:cNvSpPr>
          <p:nvPr>
            <p:ph type="sldNum" idx="12"/>
          </p:nvPr>
        </p:nvSpPr>
        <p:spPr>
          <a:xfrm>
            <a:off x="8595309" y="954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latin typeface="Catamaran"/>
                <a:ea typeface="Catamaran"/>
                <a:cs typeface="Catamaran"/>
                <a:sym typeface="Catamaran"/>
              </a:rPr>
              <a:t>20</a:t>
            </a:fld>
            <a:endParaRPr sz="2000"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88" name="Google Shape;388;p53"/>
          <p:cNvSpPr txBox="1">
            <a:spLocks noGrp="1"/>
          </p:cNvSpPr>
          <p:nvPr>
            <p:ph type="ctrTitle" idx="4294967295"/>
          </p:nvPr>
        </p:nvSpPr>
        <p:spPr>
          <a:xfrm>
            <a:off x="-9600" y="0"/>
            <a:ext cx="8756400" cy="584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Mapatón 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389" name="Google Shape;38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975" y="1120213"/>
            <a:ext cx="3841823" cy="3629626"/>
          </a:xfrm>
          <a:prstGeom prst="rect">
            <a:avLst/>
          </a:prstGeom>
          <a:noFill/>
          <a:ln w="9525" cap="flat" cmpd="sng">
            <a:solidFill>
              <a:srgbClr val="04617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0" name="Google Shape;390;p53"/>
          <p:cNvSpPr/>
          <p:nvPr/>
        </p:nvSpPr>
        <p:spPr>
          <a:xfrm>
            <a:off x="5214025" y="1398750"/>
            <a:ext cx="3491400" cy="23460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3"/>
          <p:cNvSpPr txBox="1"/>
          <p:nvPr/>
        </p:nvSpPr>
        <p:spPr>
          <a:xfrm>
            <a:off x="5172625" y="1348825"/>
            <a:ext cx="35742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"/>
              <a:buChar char="●"/>
            </a:pPr>
            <a:r>
              <a:rPr lang="en" sz="1800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Ejecutó una prueba </a:t>
            </a:r>
            <a:r>
              <a:rPr lang="en" sz="18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piloto</a:t>
            </a:r>
            <a:r>
              <a:rPr lang="en" sz="1800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 para un “Mapatón”</a:t>
            </a:r>
            <a:endParaRPr sz="1800"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"/>
              <a:buChar char="●"/>
            </a:pPr>
            <a:r>
              <a:rPr lang="en" sz="1800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Visitamos una clase de Estudios Urbanos con 18 estudiantes</a:t>
            </a:r>
            <a:endParaRPr sz="1800"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"/>
              <a:buChar char="●"/>
            </a:pPr>
            <a:r>
              <a:rPr lang="en" sz="1800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Logramos </a:t>
            </a:r>
            <a:r>
              <a:rPr lang="en" sz="18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14 km, 1,700 etiquetas y 1,280 validaciones</a:t>
            </a:r>
            <a:endParaRPr sz="1800"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54"/>
          <p:cNvPicPr preferRelativeResize="0"/>
          <p:nvPr/>
        </p:nvPicPr>
        <p:blipFill rotWithShape="1">
          <a:blip r:embed="rId3">
            <a:alphaModFix/>
          </a:blip>
          <a:srcRect t="18593" r="7783" b="19776"/>
          <a:stretch/>
        </p:blipFill>
        <p:spPr>
          <a:xfrm>
            <a:off x="3372125" y="0"/>
            <a:ext cx="577187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4"/>
          <p:cNvSpPr/>
          <p:nvPr/>
        </p:nvSpPr>
        <p:spPr>
          <a:xfrm rot="5400000">
            <a:off x="2008450" y="-4925"/>
            <a:ext cx="1060800" cy="4451700"/>
          </a:xfrm>
          <a:prstGeom prst="rect">
            <a:avLst/>
          </a:prstGeom>
          <a:solidFill>
            <a:schemeClr val="accent1">
              <a:alpha val="8616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4"/>
          <p:cNvSpPr txBox="1">
            <a:spLocks noGrp="1"/>
          </p:cNvSpPr>
          <p:nvPr>
            <p:ph type="ctrTitle"/>
          </p:nvPr>
        </p:nvSpPr>
        <p:spPr>
          <a:xfrm>
            <a:off x="313075" y="1690537"/>
            <a:ext cx="4821000" cy="8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</a:rPr>
              <a:t>Recomendaciones</a:t>
            </a:r>
            <a:endParaRPr sz="38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399" name="Google Shape;399;p54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4"/>
          <p:cNvSpPr txBox="1">
            <a:spLocks noGrp="1"/>
          </p:cNvSpPr>
          <p:nvPr>
            <p:ph type="sldNum" idx="12"/>
          </p:nvPr>
        </p:nvSpPr>
        <p:spPr>
          <a:xfrm>
            <a:off x="8595309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21</a:t>
            </a:fld>
            <a:endParaRPr sz="2000" b="1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5"/>
          <p:cNvSpPr txBox="1">
            <a:spLocks noGrp="1"/>
          </p:cNvSpPr>
          <p:nvPr>
            <p:ph type="sldNum" idx="12"/>
          </p:nvPr>
        </p:nvSpPr>
        <p:spPr>
          <a:xfrm>
            <a:off x="8595309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22</a:t>
            </a:fld>
            <a:endParaRPr sz="2000" b="1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06" name="Google Shape;406;p55"/>
          <p:cNvSpPr txBox="1"/>
          <p:nvPr/>
        </p:nvSpPr>
        <p:spPr>
          <a:xfrm>
            <a:off x="8652000" y="4743300"/>
            <a:ext cx="49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[10]</a:t>
            </a:r>
            <a:endParaRPr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07" name="Google Shape;407;p55"/>
          <p:cNvSpPr/>
          <p:nvPr/>
        </p:nvSpPr>
        <p:spPr>
          <a:xfrm rot="5400000">
            <a:off x="3130500" y="-1086275"/>
            <a:ext cx="2883000" cy="6548100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55"/>
          <p:cNvSpPr txBox="1">
            <a:spLocks noGrp="1"/>
          </p:cNvSpPr>
          <p:nvPr>
            <p:ph type="ctrTitle"/>
          </p:nvPr>
        </p:nvSpPr>
        <p:spPr>
          <a:xfrm>
            <a:off x="1333950" y="2295150"/>
            <a:ext cx="6476100" cy="138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/>
              <a:t>Priorizar las Mejoras en las Aceras</a:t>
            </a:r>
            <a:endParaRPr sz="3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"/>
              <a:buChar char="●"/>
            </a:pPr>
            <a:r>
              <a:rPr lang="en" dirty="0"/>
              <a:t>Barrio del U Azuay y Quinta Chica 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"/>
              <a:buChar char="●"/>
            </a:pPr>
            <a:r>
              <a:rPr lang="en" dirty="0"/>
              <a:t>Actualizar rampas de acera intransitables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Font typeface="Livvic"/>
              <a:buChar char="●"/>
            </a:pPr>
            <a:r>
              <a:rPr lang="en" dirty="0"/>
              <a:t>Educación continua de los trabajadores tecnológicos</a:t>
            </a:r>
            <a:endParaRPr sz="3800" dirty="0"/>
          </a:p>
        </p:txBody>
      </p:sp>
      <p:cxnSp>
        <p:nvCxnSpPr>
          <p:cNvPr id="409" name="Google Shape;409;p55"/>
          <p:cNvCxnSpPr/>
          <p:nvPr/>
        </p:nvCxnSpPr>
        <p:spPr>
          <a:xfrm>
            <a:off x="1439850" y="2175775"/>
            <a:ext cx="6264300" cy="24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6"/>
          <p:cNvSpPr txBox="1">
            <a:spLocks noGrp="1"/>
          </p:cNvSpPr>
          <p:nvPr>
            <p:ph type="sldNum" idx="12"/>
          </p:nvPr>
        </p:nvSpPr>
        <p:spPr>
          <a:xfrm>
            <a:off x="8595309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23</a:t>
            </a:fld>
            <a:endParaRPr sz="2000"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15" name="Google Shape;415;p56"/>
          <p:cNvSpPr/>
          <p:nvPr/>
        </p:nvSpPr>
        <p:spPr>
          <a:xfrm rot="5400000">
            <a:off x="3322500" y="-1089850"/>
            <a:ext cx="2499000" cy="6548100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56"/>
          <p:cNvSpPr txBox="1">
            <a:spLocks noGrp="1"/>
          </p:cNvSpPr>
          <p:nvPr>
            <p:ph type="ctrTitle"/>
          </p:nvPr>
        </p:nvSpPr>
        <p:spPr>
          <a:xfrm>
            <a:off x="1247700" y="2114550"/>
            <a:ext cx="6476100" cy="138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/>
              <a:t>Seguir Utilizar Project Sidewalk en Cuenca</a:t>
            </a:r>
            <a:endParaRPr sz="3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"/>
              <a:buChar char="●"/>
            </a:pPr>
            <a:r>
              <a:rPr lang="en" dirty="0"/>
              <a:t>Identificar otras àreas a mejorar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Font typeface="Livvic"/>
              <a:buChar char="●"/>
            </a:pPr>
            <a:r>
              <a:rPr lang="en" dirty="0"/>
              <a:t>Colaborar con la Universidad del Azuay en el futuro</a:t>
            </a:r>
            <a:endParaRPr dirty="0"/>
          </a:p>
        </p:txBody>
      </p:sp>
      <p:cxnSp>
        <p:nvCxnSpPr>
          <p:cNvPr id="417" name="Google Shape;417;p56"/>
          <p:cNvCxnSpPr/>
          <p:nvPr/>
        </p:nvCxnSpPr>
        <p:spPr>
          <a:xfrm>
            <a:off x="1439850" y="2387575"/>
            <a:ext cx="6264300" cy="24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7"/>
          <p:cNvSpPr/>
          <p:nvPr/>
        </p:nvSpPr>
        <p:spPr>
          <a:xfrm rot="5400000">
            <a:off x="2565300" y="131475"/>
            <a:ext cx="4013400" cy="4747800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57"/>
          <p:cNvSpPr txBox="1">
            <a:spLocks noGrp="1"/>
          </p:cNvSpPr>
          <p:nvPr>
            <p:ph type="title"/>
          </p:nvPr>
        </p:nvSpPr>
        <p:spPr>
          <a:xfrm>
            <a:off x="1811400" y="453725"/>
            <a:ext cx="5521200" cy="9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Agradecimiento Especial a:</a:t>
            </a:r>
            <a:endParaRPr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</a:rPr>
              <a:t>Professor Kinicki </a:t>
            </a:r>
            <a:r>
              <a:rPr lang="en" sz="1600" dirty="0">
                <a:solidFill>
                  <a:schemeClr val="lt1"/>
                </a:solidFill>
              </a:rPr>
              <a:t>(WPI) 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</a:rPr>
              <a:t>Professor Pollice </a:t>
            </a:r>
            <a:r>
              <a:rPr lang="en" sz="1600" dirty="0">
                <a:solidFill>
                  <a:schemeClr val="lt1"/>
                </a:solidFill>
              </a:rPr>
              <a:t>(WPI)</a:t>
            </a:r>
            <a:endParaRPr sz="16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</a:rPr>
              <a:t>Guilherme Chalhoub</a:t>
            </a:r>
            <a:r>
              <a:rPr lang="en-US" sz="2000" dirty="0">
                <a:solidFill>
                  <a:schemeClr val="lt1"/>
                </a:solidFill>
              </a:rPr>
              <a:t> </a:t>
            </a:r>
            <a:r>
              <a:rPr lang="en-US" sz="1600" dirty="0">
                <a:solidFill>
                  <a:schemeClr val="lt1"/>
                </a:solidFill>
              </a:rPr>
              <a:t>(EMOV)</a:t>
            </a:r>
            <a:endParaRPr sz="16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</a:rPr>
              <a:t>Professor Kurlanska </a:t>
            </a:r>
            <a:r>
              <a:rPr lang="en" sz="1600" dirty="0">
                <a:solidFill>
                  <a:schemeClr val="lt1"/>
                </a:solidFill>
              </a:rPr>
              <a:t>(WPI)</a:t>
            </a:r>
            <a:endParaRPr sz="16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</a:rPr>
              <a:t>Jon Froelich </a:t>
            </a:r>
            <a:r>
              <a:rPr lang="en" sz="1600" dirty="0">
                <a:solidFill>
                  <a:schemeClr val="lt1"/>
                </a:solidFill>
              </a:rPr>
              <a:t>(Project Sidewalk)</a:t>
            </a:r>
            <a:endParaRPr sz="16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</a:rPr>
              <a:t>Mikey Staugstad </a:t>
            </a:r>
            <a:r>
              <a:rPr lang="en" sz="1600" dirty="0">
                <a:solidFill>
                  <a:schemeClr val="lt1"/>
                </a:solidFill>
              </a:rPr>
              <a:t>(Project Sidewalk)</a:t>
            </a:r>
            <a:endParaRPr sz="16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</a:rPr>
              <a:t>Professor Hermida </a:t>
            </a:r>
            <a:r>
              <a:rPr lang="en" sz="1600" dirty="0">
                <a:solidFill>
                  <a:schemeClr val="lt1"/>
                </a:solidFill>
              </a:rPr>
              <a:t>(UDA)</a:t>
            </a:r>
            <a:endParaRPr sz="16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</a:rPr>
              <a:t>Professor Carassco </a:t>
            </a:r>
            <a:r>
              <a:rPr lang="en" sz="1600" dirty="0">
                <a:solidFill>
                  <a:schemeClr val="lt1"/>
                </a:solidFill>
              </a:rPr>
              <a:t>(UDA)</a:t>
            </a:r>
            <a:endParaRPr sz="16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</a:rPr>
              <a:t>Urban Development Team </a:t>
            </a:r>
            <a:r>
              <a:rPr lang="en" sz="1600" dirty="0">
                <a:solidFill>
                  <a:schemeClr val="lt1"/>
                </a:solidFill>
              </a:rPr>
              <a:t>(WPI)</a:t>
            </a:r>
            <a:endParaRPr sz="16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424" name="Google Shape;424;p57"/>
          <p:cNvSpPr/>
          <p:nvPr/>
        </p:nvSpPr>
        <p:spPr>
          <a:xfrm rot="-5400000" flipH="1">
            <a:off x="593250" y="3993775"/>
            <a:ext cx="556500" cy="17430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57"/>
          <p:cNvSpPr/>
          <p:nvPr/>
        </p:nvSpPr>
        <p:spPr>
          <a:xfrm rot="-5400000" flipH="1">
            <a:off x="8279175" y="74250"/>
            <a:ext cx="939000" cy="7905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7"/>
          <p:cNvSpPr txBox="1">
            <a:spLocks noGrp="1"/>
          </p:cNvSpPr>
          <p:nvPr>
            <p:ph type="sldNum" idx="12"/>
          </p:nvPr>
        </p:nvSpPr>
        <p:spPr>
          <a:xfrm>
            <a:off x="8474334" y="601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24</a:t>
            </a:fld>
            <a:endParaRPr sz="2000" b="1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27" name="Google Shape;427;p57"/>
          <p:cNvSpPr txBox="1"/>
          <p:nvPr/>
        </p:nvSpPr>
        <p:spPr>
          <a:xfrm>
            <a:off x="8652000" y="4701125"/>
            <a:ext cx="49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[16]</a:t>
            </a:r>
            <a:endParaRPr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8"/>
          <p:cNvSpPr/>
          <p:nvPr/>
        </p:nvSpPr>
        <p:spPr>
          <a:xfrm rot="5400000">
            <a:off x="3937050" y="155375"/>
            <a:ext cx="1269900" cy="4451700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58"/>
          <p:cNvSpPr txBox="1">
            <a:spLocks noGrp="1"/>
          </p:cNvSpPr>
          <p:nvPr>
            <p:ph type="title"/>
          </p:nvPr>
        </p:nvSpPr>
        <p:spPr>
          <a:xfrm>
            <a:off x="2346150" y="1748875"/>
            <a:ext cx="4451700" cy="9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¿Algunas Preguntas?</a:t>
            </a:r>
            <a:endParaRPr sz="20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34" name="Google Shape;434;p58"/>
          <p:cNvSpPr/>
          <p:nvPr/>
        </p:nvSpPr>
        <p:spPr>
          <a:xfrm rot="-5400000" flipH="1">
            <a:off x="593250" y="3993775"/>
            <a:ext cx="556500" cy="17430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58"/>
          <p:cNvSpPr/>
          <p:nvPr/>
        </p:nvSpPr>
        <p:spPr>
          <a:xfrm rot="-5400000" flipH="1">
            <a:off x="8279175" y="74250"/>
            <a:ext cx="939000" cy="7905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58"/>
          <p:cNvSpPr txBox="1">
            <a:spLocks noGrp="1"/>
          </p:cNvSpPr>
          <p:nvPr>
            <p:ph type="sldNum" idx="12"/>
          </p:nvPr>
        </p:nvSpPr>
        <p:spPr>
          <a:xfrm>
            <a:off x="8595234" y="383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latin typeface="Catamaran"/>
                <a:ea typeface="Catamaran"/>
                <a:cs typeface="Catamaran"/>
                <a:sym typeface="Catamaran"/>
              </a:rPr>
              <a:t>25</a:t>
            </a:fld>
            <a:endParaRPr sz="2000"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37" name="Google Shape;437;p58"/>
          <p:cNvSpPr txBox="1"/>
          <p:nvPr/>
        </p:nvSpPr>
        <p:spPr>
          <a:xfrm>
            <a:off x="8652000" y="4701125"/>
            <a:ext cx="49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[16]</a:t>
            </a:r>
            <a:endParaRPr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>
            <a:spLocks noGrp="1"/>
          </p:cNvSpPr>
          <p:nvPr>
            <p:ph type="subTitle" idx="1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09" name="Google Shape;209;p36"/>
          <p:cNvSpPr txBox="1">
            <a:spLocks noGrp="1"/>
          </p:cNvSpPr>
          <p:nvPr>
            <p:ph type="sldNum" idx="12"/>
          </p:nvPr>
        </p:nvSpPr>
        <p:spPr>
          <a:xfrm>
            <a:off x="8595309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latin typeface="Catamaran"/>
                <a:ea typeface="Catamaran"/>
                <a:cs typeface="Catamaran"/>
                <a:sym typeface="Catamaran"/>
              </a:rPr>
              <a:t>3</a:t>
            </a:fld>
            <a:endParaRPr sz="2000"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10" name="Google Shape;210;p36"/>
          <p:cNvSpPr txBox="1">
            <a:spLocks noGrp="1"/>
          </p:cNvSpPr>
          <p:nvPr>
            <p:ph type="ctrTitle"/>
          </p:nvPr>
        </p:nvSpPr>
        <p:spPr>
          <a:xfrm>
            <a:off x="-9600" y="0"/>
            <a:ext cx="8756400" cy="602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Más Motivación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211" name="Google Shape;211;p36"/>
          <p:cNvPicPr preferRelativeResize="0"/>
          <p:nvPr/>
        </p:nvPicPr>
        <p:blipFill rotWithShape="1">
          <a:blip r:embed="rId3">
            <a:alphaModFix/>
          </a:blip>
          <a:srcRect l="6041" t="4537" r="15187" b="13856"/>
          <a:stretch/>
        </p:blipFill>
        <p:spPr>
          <a:xfrm>
            <a:off x="392918" y="1226050"/>
            <a:ext cx="4179084" cy="3247051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2" name="Google Shape;212;p36"/>
          <p:cNvPicPr preferRelativeResize="0"/>
          <p:nvPr/>
        </p:nvPicPr>
        <p:blipFill rotWithShape="1">
          <a:blip r:embed="rId4">
            <a:alphaModFix/>
          </a:blip>
          <a:srcRect t="17797" b="14012"/>
          <a:stretch/>
        </p:blipFill>
        <p:spPr>
          <a:xfrm>
            <a:off x="4897974" y="1226050"/>
            <a:ext cx="3571400" cy="3247048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F47034-893A-302D-7CB9-0E1720322BB9}"/>
              </a:ext>
            </a:extLst>
          </p:cNvPr>
          <p:cNvSpPr txBox="1"/>
          <p:nvPr/>
        </p:nvSpPr>
        <p:spPr>
          <a:xfrm>
            <a:off x="1621632" y="4554141"/>
            <a:ext cx="1732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</a:t>
            </a:r>
            <a:r>
              <a:rPr lang="en-US" dirty="0"/>
              <a:t>alle Luis Cordero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ECFC2D-32BE-EC45-E11C-DF2F21B00C63}"/>
              </a:ext>
            </a:extLst>
          </p:cNvPr>
          <p:cNvSpPr txBox="1"/>
          <p:nvPr/>
        </p:nvSpPr>
        <p:spPr>
          <a:xfrm>
            <a:off x="6449618" y="4550569"/>
            <a:ext cx="937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 Centro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>
            <a:spLocks noGrp="1"/>
          </p:cNvSpPr>
          <p:nvPr>
            <p:ph type="ctrTitle" idx="4294967295"/>
          </p:nvPr>
        </p:nvSpPr>
        <p:spPr>
          <a:xfrm>
            <a:off x="0" y="0"/>
            <a:ext cx="8715600" cy="760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</a:rPr>
              <a:t>Nuestros Colaboradores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218" name="Google Shape;218;p37"/>
          <p:cNvSpPr txBox="1">
            <a:spLocks noGrp="1"/>
          </p:cNvSpPr>
          <p:nvPr>
            <p:ph type="sldNum" idx="12"/>
          </p:nvPr>
        </p:nvSpPr>
        <p:spPr>
          <a:xfrm>
            <a:off x="8595309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latin typeface="Catamaran"/>
                <a:ea typeface="Catamaran"/>
                <a:cs typeface="Catamaran"/>
                <a:sym typeface="Catamaran"/>
              </a:rPr>
              <a:t>4</a:t>
            </a:fld>
            <a:endParaRPr sz="2000" b="1"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219" name="Google Shape;219;p37"/>
          <p:cNvPicPr preferRelativeResize="0"/>
          <p:nvPr/>
        </p:nvPicPr>
        <p:blipFill rotWithShape="1">
          <a:blip r:embed="rId3">
            <a:alphaModFix/>
          </a:blip>
          <a:srcRect r="-23885" b="-25093"/>
          <a:stretch/>
        </p:blipFill>
        <p:spPr>
          <a:xfrm>
            <a:off x="0" y="1503500"/>
            <a:ext cx="4340875" cy="438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7"/>
          <p:cNvSpPr txBox="1"/>
          <p:nvPr/>
        </p:nvSpPr>
        <p:spPr>
          <a:xfrm>
            <a:off x="0" y="760200"/>
            <a:ext cx="4677600" cy="4383300"/>
          </a:xfrm>
          <a:prstGeom prst="rect">
            <a:avLst/>
          </a:prstGeom>
          <a:solidFill>
            <a:srgbClr val="CDD7E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pic>
        <p:nvPicPr>
          <p:cNvPr id="221" name="Google Shape;22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775" y="1401075"/>
            <a:ext cx="2900050" cy="29000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2" name="Google Shape;222;p37"/>
          <p:cNvSpPr txBox="1"/>
          <p:nvPr/>
        </p:nvSpPr>
        <p:spPr>
          <a:xfrm>
            <a:off x="4677600" y="760200"/>
            <a:ext cx="4466400" cy="43833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pic>
        <p:nvPicPr>
          <p:cNvPr id="223" name="Google Shape;22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2775" y="1443400"/>
            <a:ext cx="2815400" cy="28154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9" name="Google Shape;22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800" y="114925"/>
            <a:ext cx="8440399" cy="491365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9"/>
          <p:cNvPicPr preferRelativeResize="0"/>
          <p:nvPr/>
        </p:nvPicPr>
        <p:blipFill rotWithShape="1">
          <a:blip r:embed="rId3">
            <a:alphaModFix/>
          </a:blip>
          <a:srcRect b="9958"/>
          <a:stretch/>
        </p:blipFill>
        <p:spPr>
          <a:xfrm>
            <a:off x="383325" y="0"/>
            <a:ext cx="428416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9"/>
          <p:cNvSpPr txBox="1">
            <a:spLocks noGrp="1"/>
          </p:cNvSpPr>
          <p:nvPr>
            <p:ph type="ctrTitle"/>
          </p:nvPr>
        </p:nvSpPr>
        <p:spPr>
          <a:xfrm>
            <a:off x="3887125" y="1270325"/>
            <a:ext cx="4828500" cy="594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</a:rPr>
              <a:t>La Meta del Proyecto</a:t>
            </a:r>
            <a:endParaRPr sz="3300">
              <a:solidFill>
                <a:schemeClr val="lt1"/>
              </a:solidFill>
            </a:endParaRPr>
          </a:p>
        </p:txBody>
      </p:sp>
      <p:sp>
        <p:nvSpPr>
          <p:cNvPr id="236" name="Google Shape;236;p39"/>
          <p:cNvSpPr txBox="1">
            <a:spLocks noGrp="1"/>
          </p:cNvSpPr>
          <p:nvPr>
            <p:ph type="subTitle" idx="1"/>
          </p:nvPr>
        </p:nvSpPr>
        <p:spPr>
          <a:xfrm>
            <a:off x="3887125" y="2116325"/>
            <a:ext cx="4828500" cy="1936500"/>
          </a:xfrm>
          <a:prstGeom prst="rect">
            <a:avLst/>
          </a:prstGeom>
          <a:solidFill>
            <a:srgbClr val="CDD7E5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Ayudar a EMOV EP en sus esfuerzos para abordar la accesibilidad a nivel de calle en Cuenca mediante la implementación del </a:t>
            </a:r>
            <a:r>
              <a:rPr lang="en" sz="2100" b="1">
                <a:latin typeface="Catamaran"/>
                <a:ea typeface="Catamaran"/>
                <a:cs typeface="Catamaran"/>
                <a:sym typeface="Catamaran"/>
              </a:rPr>
              <a:t>Project Sidewalk</a:t>
            </a:r>
            <a:r>
              <a:rPr lang="en" sz="2100"/>
              <a:t> y la determinación de métodos para </a:t>
            </a:r>
            <a:r>
              <a:rPr lang="en" sz="2100" b="1">
                <a:latin typeface="Catamaran"/>
                <a:ea typeface="Catamaran"/>
                <a:cs typeface="Catamaran"/>
                <a:sym typeface="Catamaran"/>
              </a:rPr>
              <a:t>involucrar a la comunidad</a:t>
            </a:r>
            <a:endParaRPr sz="1400"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37" name="Google Shape;237;p39"/>
          <p:cNvSpPr/>
          <p:nvPr/>
        </p:nvSpPr>
        <p:spPr>
          <a:xfrm rot="-5400000">
            <a:off x="6600" y="1660525"/>
            <a:ext cx="1057500" cy="10707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9"/>
          <p:cNvSpPr txBox="1">
            <a:spLocks noGrp="1"/>
          </p:cNvSpPr>
          <p:nvPr>
            <p:ph type="sldNum" idx="12"/>
          </p:nvPr>
        </p:nvSpPr>
        <p:spPr>
          <a:xfrm>
            <a:off x="8546034" y="466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latin typeface="Catamaran"/>
                <a:ea typeface="Catamaran"/>
                <a:cs typeface="Catamaran"/>
                <a:sym typeface="Catamaran"/>
              </a:rPr>
              <a:t>6</a:t>
            </a:fld>
            <a:endParaRPr sz="2000" b="1"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>
            <a:spLocks noGrp="1"/>
          </p:cNvSpPr>
          <p:nvPr>
            <p:ph type="ctrTitle" idx="4294967295"/>
          </p:nvPr>
        </p:nvSpPr>
        <p:spPr>
          <a:xfrm>
            <a:off x="-9600" y="0"/>
            <a:ext cx="8756400" cy="6483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Diagrama de Flujo de la Metodología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244" name="Google Shape;244;p40"/>
          <p:cNvSpPr txBox="1">
            <a:spLocks noGrp="1"/>
          </p:cNvSpPr>
          <p:nvPr>
            <p:ph type="sldNum" idx="12"/>
          </p:nvPr>
        </p:nvSpPr>
        <p:spPr>
          <a:xfrm>
            <a:off x="8595309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latin typeface="Catamaran"/>
                <a:ea typeface="Catamaran"/>
                <a:cs typeface="Catamaran"/>
                <a:sym typeface="Catamaran"/>
              </a:rPr>
              <a:t>7</a:t>
            </a:fld>
            <a:endParaRPr sz="2000"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45" name="Google Shape;245;p40"/>
          <p:cNvSpPr/>
          <p:nvPr/>
        </p:nvSpPr>
        <p:spPr>
          <a:xfrm>
            <a:off x="5815625" y="1471450"/>
            <a:ext cx="2259000" cy="2037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FFFFFF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246" name="Google Shape;246;p40"/>
          <p:cNvSpPr/>
          <p:nvPr/>
        </p:nvSpPr>
        <p:spPr>
          <a:xfrm>
            <a:off x="3239100" y="1425500"/>
            <a:ext cx="2259000" cy="2777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FFFFFF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247" name="Google Shape;247;p40"/>
          <p:cNvSpPr/>
          <p:nvPr/>
        </p:nvSpPr>
        <p:spPr>
          <a:xfrm>
            <a:off x="662575" y="1425500"/>
            <a:ext cx="2259000" cy="2777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FFFFFF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248" name="Google Shape;248;p40"/>
          <p:cNvSpPr txBox="1"/>
          <p:nvPr/>
        </p:nvSpPr>
        <p:spPr>
          <a:xfrm>
            <a:off x="585775" y="1471450"/>
            <a:ext cx="24126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Comprender los Desafíos de Accesibilidad a Nivel de Calle de Cuenca</a:t>
            </a:r>
            <a:endParaRPr sz="1700" b="1" dirty="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49" name="Google Shape;249;p40"/>
          <p:cNvSpPr txBox="1"/>
          <p:nvPr/>
        </p:nvSpPr>
        <p:spPr>
          <a:xfrm>
            <a:off x="3162300" y="1418950"/>
            <a:ext cx="24126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Determinar la Pertinencia del uso del Project Sidewalk en Cuenca</a:t>
            </a:r>
            <a:endParaRPr sz="1700" b="1" dirty="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50" name="Google Shape;250;p40"/>
          <p:cNvSpPr txBox="1"/>
          <p:nvPr/>
        </p:nvSpPr>
        <p:spPr>
          <a:xfrm>
            <a:off x="5815625" y="1471450"/>
            <a:ext cx="22590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Explore Métodos para Involucrar a la Comunidad y Difundir la Conciencia</a:t>
            </a:r>
            <a:endParaRPr sz="1700"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51" name="Google Shape;251;p40"/>
          <p:cNvSpPr/>
          <p:nvPr/>
        </p:nvSpPr>
        <p:spPr>
          <a:xfrm>
            <a:off x="809875" y="2737825"/>
            <a:ext cx="1964400" cy="5172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atamaran Light"/>
                <a:ea typeface="Catamaran Light"/>
                <a:cs typeface="Catamaran Light"/>
                <a:sym typeface="Catamaran Light"/>
              </a:rPr>
              <a:t>Piloto Modificado de</a:t>
            </a:r>
            <a:endParaRPr sz="1500"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atamaran Light"/>
                <a:ea typeface="Catamaran Light"/>
                <a:cs typeface="Catamaran Light"/>
                <a:sym typeface="Catamaran Light"/>
              </a:rPr>
              <a:t> Project Sidewalk</a:t>
            </a:r>
            <a:endParaRPr/>
          </a:p>
        </p:txBody>
      </p:sp>
      <p:sp>
        <p:nvSpPr>
          <p:cNvPr id="252" name="Google Shape;252;p40"/>
          <p:cNvSpPr/>
          <p:nvPr/>
        </p:nvSpPr>
        <p:spPr>
          <a:xfrm>
            <a:off x="6007900" y="4083550"/>
            <a:ext cx="1964400" cy="5172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atamaran Light"/>
                <a:ea typeface="Catamaran Light"/>
                <a:cs typeface="Catamaran Light"/>
                <a:sym typeface="Catamaran Light"/>
              </a:rPr>
              <a:t>Prueba de “Mapatón”</a:t>
            </a:r>
            <a:endParaRPr/>
          </a:p>
        </p:txBody>
      </p:sp>
      <p:sp>
        <p:nvSpPr>
          <p:cNvPr id="253" name="Google Shape;253;p40"/>
          <p:cNvSpPr/>
          <p:nvPr/>
        </p:nvSpPr>
        <p:spPr>
          <a:xfrm>
            <a:off x="3408900" y="2737813"/>
            <a:ext cx="1964400" cy="5172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atamaran Light"/>
                <a:ea typeface="Catamaran Light"/>
                <a:cs typeface="Catamaran Light"/>
                <a:sym typeface="Catamaran Light"/>
              </a:rPr>
              <a:t>Piloto Modificado de</a:t>
            </a:r>
            <a:endParaRPr sz="1500"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atamaran Light"/>
                <a:ea typeface="Catamaran Light"/>
                <a:cs typeface="Catamaran Light"/>
                <a:sym typeface="Catamaran Light"/>
              </a:rPr>
              <a:t> Project Sidewalk</a:t>
            </a:r>
            <a:endParaRPr/>
          </a:p>
        </p:txBody>
      </p:sp>
      <p:sp>
        <p:nvSpPr>
          <p:cNvPr id="254" name="Google Shape;254;p40"/>
          <p:cNvSpPr/>
          <p:nvPr/>
        </p:nvSpPr>
        <p:spPr>
          <a:xfrm>
            <a:off x="809875" y="3340500"/>
            <a:ext cx="1964400" cy="7782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latin typeface="Catamaran Light"/>
                <a:ea typeface="Catamaran Light"/>
                <a:cs typeface="Catamaran Light"/>
                <a:sym typeface="Catamaran Light"/>
              </a:rPr>
              <a:t>Entrevistas con Expertos y Miembros de la Comunidad</a:t>
            </a:r>
            <a:endParaRPr dirty="0"/>
          </a:p>
        </p:txBody>
      </p:sp>
      <p:sp>
        <p:nvSpPr>
          <p:cNvPr id="255" name="Google Shape;255;p40"/>
          <p:cNvSpPr/>
          <p:nvPr/>
        </p:nvSpPr>
        <p:spPr>
          <a:xfrm>
            <a:off x="6751925" y="3599345"/>
            <a:ext cx="386400" cy="393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0"/>
          <p:cNvSpPr txBox="1"/>
          <p:nvPr/>
        </p:nvSpPr>
        <p:spPr>
          <a:xfrm>
            <a:off x="6007900" y="5046325"/>
            <a:ext cx="1964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57" name="Google Shape;257;p40"/>
          <p:cNvSpPr/>
          <p:nvPr/>
        </p:nvSpPr>
        <p:spPr>
          <a:xfrm>
            <a:off x="0" y="648300"/>
            <a:ext cx="2058000" cy="466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Objetivos</a:t>
            </a:r>
            <a:endParaRPr sz="2300"/>
          </a:p>
        </p:txBody>
      </p:sp>
      <p:sp>
        <p:nvSpPr>
          <p:cNvPr id="258" name="Google Shape;258;p40"/>
          <p:cNvSpPr/>
          <p:nvPr/>
        </p:nvSpPr>
        <p:spPr>
          <a:xfrm>
            <a:off x="2058000" y="648300"/>
            <a:ext cx="2058000" cy="466800"/>
          </a:xfrm>
          <a:prstGeom prst="rect">
            <a:avLst/>
          </a:prstGeom>
          <a:solidFill>
            <a:srgbClr val="F9CB9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Livvic"/>
                <a:ea typeface="Livvic"/>
                <a:cs typeface="Livvic"/>
                <a:sym typeface="Livvic"/>
              </a:rPr>
              <a:t> Métodos</a:t>
            </a:r>
            <a:endParaRPr sz="2300"/>
          </a:p>
        </p:txBody>
      </p:sp>
      <p:sp>
        <p:nvSpPr>
          <p:cNvPr id="259" name="Google Shape;259;p40"/>
          <p:cNvSpPr/>
          <p:nvPr/>
        </p:nvSpPr>
        <p:spPr>
          <a:xfrm>
            <a:off x="3386400" y="3342400"/>
            <a:ext cx="1964400" cy="7782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atamaran Light"/>
                <a:ea typeface="Catamaran Light"/>
                <a:cs typeface="Catamaran Light"/>
                <a:sym typeface="Catamaran Light"/>
              </a:rPr>
              <a:t>Entrevistas con Expertos y Miembros de la Comunidad</a:t>
            </a:r>
            <a:endParaRPr/>
          </a:p>
        </p:txBody>
      </p:sp>
      <p:sp>
        <p:nvSpPr>
          <p:cNvPr id="260" name="Google Shape;260;p40"/>
          <p:cNvSpPr/>
          <p:nvPr/>
        </p:nvSpPr>
        <p:spPr>
          <a:xfrm>
            <a:off x="5962925" y="2607325"/>
            <a:ext cx="1964400" cy="7782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latin typeface="Catamaran Light"/>
                <a:ea typeface="Catamaran Light"/>
                <a:cs typeface="Catamaran Light"/>
                <a:sym typeface="Catamaran Light"/>
              </a:rPr>
              <a:t>Entrevistas con Expertos y Miembros de la Comunidad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 animBg="1"/>
      <p:bldP spid="246" grpId="0" animBg="1"/>
      <p:bldP spid="247" grpId="0" animBg="1"/>
      <p:bldP spid="248" grpId="0"/>
      <p:bldP spid="249" grpId="0"/>
      <p:bldP spid="250" grpId="0"/>
      <p:bldP spid="251" grpId="0" animBg="1"/>
      <p:bldP spid="252" grpId="0" animBg="1"/>
      <p:bldP spid="253" grpId="0" animBg="1"/>
      <p:bldP spid="254" grpId="0" animBg="1"/>
      <p:bldP spid="255" grpId="0" animBg="1"/>
      <p:bldP spid="259" grpId="0" animBg="1"/>
      <p:bldP spid="2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1"/>
          <p:cNvSpPr txBox="1"/>
          <p:nvPr/>
        </p:nvSpPr>
        <p:spPr>
          <a:xfrm>
            <a:off x="4572000" y="648300"/>
            <a:ext cx="4572000" cy="449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66" name="Google Shape;266;p41"/>
          <p:cNvSpPr txBox="1"/>
          <p:nvPr/>
        </p:nvSpPr>
        <p:spPr>
          <a:xfrm>
            <a:off x="1650" y="648300"/>
            <a:ext cx="4572000" cy="449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67" name="Google Shape;267;p41"/>
          <p:cNvSpPr txBox="1">
            <a:spLocks noGrp="1"/>
          </p:cNvSpPr>
          <p:nvPr>
            <p:ph type="ctrTitle" idx="4294967295"/>
          </p:nvPr>
        </p:nvSpPr>
        <p:spPr>
          <a:xfrm>
            <a:off x="-11225" y="0"/>
            <a:ext cx="9004200" cy="6483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Llevar a Cabo un Piloto Modificado de Project Sidewalk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268" name="Google Shape;268;p41"/>
          <p:cNvSpPr txBox="1">
            <a:spLocks noGrp="1"/>
          </p:cNvSpPr>
          <p:nvPr>
            <p:ph type="sldNum" idx="12"/>
          </p:nvPr>
        </p:nvSpPr>
        <p:spPr>
          <a:xfrm>
            <a:off x="8671509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000" b="1">
                <a:latin typeface="Catamaran"/>
                <a:ea typeface="Catamaran"/>
                <a:cs typeface="Catamaran"/>
                <a:sym typeface="Catamaran"/>
              </a:rPr>
              <a:t>8</a:t>
            </a:fld>
            <a:endParaRPr sz="2000" b="1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69" name="Google Shape;269;p41"/>
          <p:cNvSpPr/>
          <p:nvPr/>
        </p:nvSpPr>
        <p:spPr>
          <a:xfrm>
            <a:off x="278250" y="2068200"/>
            <a:ext cx="4121100" cy="219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41"/>
          <p:cNvSpPr txBox="1"/>
          <p:nvPr/>
        </p:nvSpPr>
        <p:spPr>
          <a:xfrm>
            <a:off x="260550" y="2105100"/>
            <a:ext cx="40542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Auditoría de campo</a:t>
            </a:r>
            <a:r>
              <a:rPr lang="en" sz="1800" dirty="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 6 barrios</a:t>
            </a:r>
            <a:endParaRPr sz="1800" dirty="0"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 Light"/>
              <a:buChar char="●"/>
            </a:pPr>
            <a:r>
              <a:rPr lang="en" sz="1800" dirty="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Grabar </a:t>
            </a:r>
            <a:r>
              <a:rPr lang="en" sz="18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etiquetas</a:t>
            </a:r>
            <a:r>
              <a:rPr lang="en" sz="1800" dirty="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 que Project Sidewalk usa</a:t>
            </a:r>
            <a:endParaRPr sz="1800" dirty="0"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 Light"/>
              <a:buChar char="●"/>
            </a:pPr>
            <a:r>
              <a:rPr lang="en" sz="1800" dirty="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Observa</a:t>
            </a:r>
            <a:r>
              <a:rPr lang="en" sz="18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 virtualmente </a:t>
            </a:r>
            <a:r>
              <a:rPr lang="en" sz="1800" dirty="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las</a:t>
            </a:r>
            <a:r>
              <a:rPr lang="en" sz="18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" sz="1800" dirty="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mismas calles usando </a:t>
            </a:r>
            <a:r>
              <a:rPr lang="en" sz="18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Google Street View (GSV)</a:t>
            </a:r>
            <a:endParaRPr sz="1800" b="1"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 Light"/>
              <a:buChar char="●"/>
            </a:pPr>
            <a:r>
              <a:rPr lang="en" sz="1800" b="1" dirty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Comparar </a:t>
            </a:r>
            <a:r>
              <a:rPr lang="en" sz="1800" dirty="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hallazgos</a:t>
            </a:r>
            <a:endParaRPr sz="1800" dirty="0"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</p:txBody>
      </p:sp>
      <p:sp>
        <p:nvSpPr>
          <p:cNvPr id="271" name="Google Shape;271;p41"/>
          <p:cNvSpPr/>
          <p:nvPr/>
        </p:nvSpPr>
        <p:spPr>
          <a:xfrm>
            <a:off x="891900" y="1305063"/>
            <a:ext cx="2893800" cy="648300"/>
          </a:xfrm>
          <a:prstGeom prst="rect">
            <a:avLst/>
          </a:prstGeom>
          <a:solidFill>
            <a:srgbClr val="6D9EEB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Proceso</a:t>
            </a:r>
            <a:endParaRPr sz="2900"/>
          </a:p>
        </p:txBody>
      </p:sp>
      <p:sp>
        <p:nvSpPr>
          <p:cNvPr id="272" name="Google Shape;272;p41"/>
          <p:cNvSpPr txBox="1"/>
          <p:nvPr/>
        </p:nvSpPr>
        <p:spPr>
          <a:xfrm>
            <a:off x="4862600" y="2349300"/>
            <a:ext cx="4054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 Light"/>
              <a:buChar char="●"/>
            </a:pPr>
            <a:r>
              <a:rPr lang="en" sz="180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Understand Cuenca’s street-level </a:t>
            </a:r>
            <a:r>
              <a:rPr lang="en" sz="1800" b="1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accessibility challenges</a:t>
            </a:r>
            <a:endParaRPr sz="1800" b="1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vvic Light"/>
              <a:buChar char="●"/>
            </a:pPr>
            <a:r>
              <a:rPr lang="en" sz="180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Determine relevance of using </a:t>
            </a:r>
            <a:r>
              <a:rPr lang="en" sz="1800" b="1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Project Sidewalk</a:t>
            </a:r>
            <a:r>
              <a:rPr lang="en" sz="1800">
                <a:solidFill>
                  <a:schemeClr val="lt1"/>
                </a:solidFill>
                <a:latin typeface="Livvic Light"/>
                <a:ea typeface="Livvic Light"/>
                <a:cs typeface="Livvic Light"/>
                <a:sym typeface="Livvic Light"/>
              </a:rPr>
              <a:t> in Cuenca</a:t>
            </a:r>
            <a:endParaRPr sz="1800">
              <a:solidFill>
                <a:schemeClr val="lt1"/>
              </a:solidFill>
              <a:latin typeface="Livvic Light"/>
              <a:ea typeface="Livvic Light"/>
              <a:cs typeface="Livvic Light"/>
              <a:sym typeface="Livvic Light"/>
            </a:endParaRPr>
          </a:p>
        </p:txBody>
      </p:sp>
      <p:pic>
        <p:nvPicPr>
          <p:cNvPr id="273" name="Google Shape;27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75232"/>
            <a:ext cx="4121098" cy="3090843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2"/>
          <p:cNvSpPr txBox="1">
            <a:spLocks noGrp="1"/>
          </p:cNvSpPr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2"/>
          <p:cNvSpPr txBox="1">
            <a:spLocks noGrp="1"/>
          </p:cNvSpPr>
          <p:nvPr>
            <p:ph type="ctrTitle" idx="2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42"/>
          <p:cNvSpPr txBox="1">
            <a:spLocks noGrp="1"/>
          </p:cNvSpPr>
          <p:nvPr>
            <p:ph type="ctrTitle" idx="5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1" name="Google Shape;281;p42"/>
          <p:cNvPicPr preferRelativeResize="0"/>
          <p:nvPr/>
        </p:nvPicPr>
        <p:blipFill rotWithShape="1">
          <a:blip r:embed="rId3">
            <a:alphaModFix/>
          </a:blip>
          <a:srcRect t="18173" b="6292"/>
          <a:stretch/>
        </p:blipFill>
        <p:spPr>
          <a:xfrm>
            <a:off x="392075" y="872025"/>
            <a:ext cx="8268174" cy="39033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2" name="Google Shape;282;p42"/>
          <p:cNvSpPr txBox="1">
            <a:spLocks noGrp="1"/>
          </p:cNvSpPr>
          <p:nvPr>
            <p:ph type="ctrTitle" idx="4294967295"/>
          </p:nvPr>
        </p:nvSpPr>
        <p:spPr>
          <a:xfrm>
            <a:off x="-9600" y="0"/>
            <a:ext cx="8756400" cy="6483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Mapa del Barrios Observados</a:t>
            </a:r>
            <a:endParaRPr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556D96"/>
      </a:accent1>
      <a:accent2>
        <a:srgbClr val="212121"/>
      </a:accent2>
      <a:accent3>
        <a:srgbClr val="A9B9D3"/>
      </a:accent3>
      <a:accent4>
        <a:srgbClr val="26529E"/>
      </a:accent4>
      <a:accent5>
        <a:srgbClr val="62779B"/>
      </a:accent5>
      <a:accent6>
        <a:srgbClr val="363F4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805</Words>
  <Application>Microsoft Office PowerPoint</Application>
  <PresentationFormat>On-screen Show (16:9)</PresentationFormat>
  <Paragraphs>242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Livvic</vt:lpstr>
      <vt:lpstr>Catamaran</vt:lpstr>
      <vt:lpstr>Livic</vt:lpstr>
      <vt:lpstr>Roboto</vt:lpstr>
      <vt:lpstr>Arial</vt:lpstr>
      <vt:lpstr>Catamaran Light</vt:lpstr>
      <vt:lpstr>Fira Sans Extra Condensed Medium</vt:lpstr>
      <vt:lpstr>Livvic Light</vt:lpstr>
      <vt:lpstr>Simple Light</vt:lpstr>
      <vt:lpstr>Engineering Project Proposal by Slidesgo</vt:lpstr>
      <vt:lpstr> MEJORANDO LA ACCESIBILIDAD A NIVEL DE CALLE EN CUENCA, ECUADOR</vt:lpstr>
      <vt:lpstr>¿Porque Necesitamos Ciudades Accesibles?</vt:lpstr>
      <vt:lpstr>Más Motivación</vt:lpstr>
      <vt:lpstr>Nuestros Colaboradores</vt:lpstr>
      <vt:lpstr>PowerPoint Presentation</vt:lpstr>
      <vt:lpstr>La Meta del Proyecto</vt:lpstr>
      <vt:lpstr>Diagrama de Flujo de la Metodología</vt:lpstr>
      <vt:lpstr>Llevar a Cabo un Piloto Modificado de Project Sidewalk</vt:lpstr>
      <vt:lpstr>PowerPoint Presentation</vt:lpstr>
      <vt:lpstr>Entrevistas con Expertos y Miembros de la Comunidad</vt:lpstr>
      <vt:lpstr>Realizar una Prueba de “Mapatón”</vt:lpstr>
      <vt:lpstr>Barrio de Quinta Chica</vt:lpstr>
      <vt:lpstr>Barrio de Universidad del Azuay</vt:lpstr>
      <vt:lpstr>Comparación de Todos los Barrios: Kilómetros</vt:lpstr>
      <vt:lpstr>Comparación de Todos los Barrios: GSV</vt:lpstr>
      <vt:lpstr>Entrevistas - Temas Comunes</vt:lpstr>
      <vt:lpstr>Entrevistas - Temas Comunes</vt:lpstr>
      <vt:lpstr>Todas las Entrevistas - Análisis Cuantitativo</vt:lpstr>
      <vt:lpstr>PowerPoint Presentation</vt:lpstr>
      <vt:lpstr>PowerPoint Presentation</vt:lpstr>
      <vt:lpstr>Recomendaciones</vt:lpstr>
      <vt:lpstr>Priorizar las Mejoras en las Aceras  Barrio del U Azuay y Quinta Chica  Actualizar rampas de acera intransitables Educación continua de los trabajadores tecnológicos</vt:lpstr>
      <vt:lpstr>Seguir Utilizar Project Sidewalk en Cuenca  Identificar otras àreas a mejorar Colaborar con la Universidad del Azuay en el futuro</vt:lpstr>
      <vt:lpstr>Agradecimiento Especial a: Professor Kinicki (WPI)  Professor Pollice (WPI) Guilherme Chalhoub (EMOV) Professor Kurlanska (WPI) Jon Froelich (Project Sidewalk) Mikey Staugstad (Project Sidewalk) Professor Hermida (UDA) Professor Carassco (UDA) Urban Development Team (WPI) </vt:lpstr>
      <vt:lpstr>¿Algunas Preguntas?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MEJORANDO LA ACCESIBILIDAD A NIVEL DE CALLE EN CUENCA, ECUADOR</dc:title>
  <dc:creator>saman</dc:creator>
  <cp:lastModifiedBy>REK</cp:lastModifiedBy>
  <cp:revision>8</cp:revision>
  <dcterms:modified xsi:type="dcterms:W3CDTF">2023-06-20T18:07:56Z</dcterms:modified>
</cp:coreProperties>
</file>