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8" r:id="rId1"/>
  </p:sldMasterIdLst>
  <p:notesMasterIdLst>
    <p:notesMasterId r:id="rId36"/>
  </p:notesMasterIdLst>
  <p:sldIdLst>
    <p:sldId id="301" r:id="rId2"/>
    <p:sldId id="284" r:id="rId3"/>
    <p:sldId id="283" r:id="rId4"/>
    <p:sldId id="296" r:id="rId5"/>
    <p:sldId id="302" r:id="rId6"/>
    <p:sldId id="321" r:id="rId7"/>
    <p:sldId id="324" r:id="rId8"/>
    <p:sldId id="323" r:id="rId9"/>
    <p:sldId id="326" r:id="rId10"/>
    <p:sldId id="327" r:id="rId11"/>
    <p:sldId id="317" r:id="rId12"/>
    <p:sldId id="318" r:id="rId13"/>
    <p:sldId id="286" r:id="rId14"/>
    <p:sldId id="276" r:id="rId15"/>
    <p:sldId id="287" r:id="rId16"/>
    <p:sldId id="280" r:id="rId17"/>
    <p:sldId id="307" r:id="rId18"/>
    <p:sldId id="308" r:id="rId19"/>
    <p:sldId id="304" r:id="rId20"/>
    <p:sldId id="263" r:id="rId21"/>
    <p:sldId id="315" r:id="rId22"/>
    <p:sldId id="310" r:id="rId23"/>
    <p:sldId id="259" r:id="rId24"/>
    <p:sldId id="319" r:id="rId25"/>
    <p:sldId id="325" r:id="rId26"/>
    <p:sldId id="313" r:id="rId27"/>
    <p:sldId id="312" r:id="rId28"/>
    <p:sldId id="303" r:id="rId29"/>
    <p:sldId id="277" r:id="rId30"/>
    <p:sldId id="288" r:id="rId31"/>
    <p:sldId id="285" r:id="rId32"/>
    <p:sldId id="262" r:id="rId33"/>
    <p:sldId id="289" r:id="rId34"/>
    <p:sldId id="29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8BA7D1"/>
    <a:srgbClr val="7799C9"/>
    <a:srgbClr val="6D9ACE"/>
    <a:srgbClr val="F4986B"/>
    <a:srgbClr val="EC5309"/>
    <a:srgbClr val="2971B9"/>
    <a:srgbClr val="FF7E79"/>
    <a:srgbClr val="73FB79"/>
    <a:srgbClr val="3AF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3C3FE6-9B6F-382D-1F51-B843953717AE}" v="58" dt="2024-02-28T06:59:46.994"/>
    <p1510:client id="{60BC33F7-D285-6328-BD14-1CE3CCAD4BA5}" v="677" dt="2024-02-27T21:21:30.448"/>
    <p1510:client id="{61A99AF2-D0F2-284C-BB1B-E75FB6F16B9F}" v="4172" dt="2024-02-28T07:08:29.106"/>
    <p1510:client id="{65E3B707-2E8E-0435-1B3A-13A82154CC2D}" v="239" dt="2024-02-28T06:45:25.944"/>
    <p1510:client id="{6937BB0B-E3F9-44B3-F151-FED14895BAE8}" v="669" dt="2024-02-27T20:31:17.228"/>
    <p1510:client id="{9401FB4B-399C-8E44-988E-A4392E6FDD7A}" v="50" dt="2024-02-28T06:48:26.478"/>
    <p1510:client id="{A63CEDAA-C4E3-5636-AF33-A0882DF7B822}" v="985" dt="2024-02-28T02:07:43.613"/>
    <p1510:client id="{A828C574-016C-185C-F4C2-E03D933A3128}" v="1" dt="2024-02-28T05:15:46.899"/>
    <p1510:client id="{BC3A0BE7-83A7-48CF-8A88-FACC8FF5E1FA}" v="1056" dt="2024-02-28T02:09:54.061"/>
    <p1510:client id="{E4AA5FE0-95C9-1C33-6856-CA57D683BED4}" v="1" dt="2024-02-28T05:14:05.4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/>
    <p:restoredTop sz="94691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7D4A0A-32B1-47C6-AD36-40522697A4CD}" type="doc">
      <dgm:prSet loTypeId="urn:microsoft.com/office/officeart/2005/8/layout/cycle7" loCatId="cycl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992DE39-662A-4AAC-83D0-E55F5F64D068}">
      <dgm:prSet phldr="0"/>
      <dgm:spPr/>
      <dgm:t>
        <a:bodyPr/>
        <a:lstStyle/>
        <a:p>
          <a:pPr rtl="0"/>
          <a:r>
            <a:rPr lang="en-US" b="1">
              <a:latin typeface="Calibri"/>
              <a:ea typeface="Calibri"/>
              <a:cs typeface="Calibri"/>
            </a:rPr>
            <a:t>Use of Artificial Intelligence</a:t>
          </a:r>
          <a:endParaRPr lang="en-US">
            <a:latin typeface="Calibri"/>
            <a:ea typeface="Calibri"/>
            <a:cs typeface="Calibri"/>
          </a:endParaRPr>
        </a:p>
      </dgm:t>
    </dgm:pt>
    <dgm:pt modelId="{D0879BBC-AA57-4240-B490-069364CCD99C}" type="parTrans" cxnId="{04692900-6EDE-496F-862E-B1CB8B16C570}">
      <dgm:prSet/>
      <dgm:spPr/>
    </dgm:pt>
    <dgm:pt modelId="{FCAEA44D-A7E5-4413-AA65-6D8A23EDC418}" type="sibTrans" cxnId="{04692900-6EDE-496F-862E-B1CB8B16C570}">
      <dgm:prSet/>
      <dgm:spPr/>
      <dgm:t>
        <a:bodyPr/>
        <a:lstStyle/>
        <a:p>
          <a:endParaRPr lang="en-US"/>
        </a:p>
      </dgm:t>
    </dgm:pt>
    <dgm:pt modelId="{81327778-93FC-40F8-A142-39BC3C75D8E9}">
      <dgm:prSet phldr="0"/>
      <dgm:spPr/>
      <dgm:t>
        <a:bodyPr/>
        <a:lstStyle/>
        <a:p>
          <a:pPr rtl="0"/>
          <a:r>
            <a:rPr lang="en-US" b="1">
              <a:latin typeface="Calibri"/>
              <a:ea typeface="Calibri"/>
              <a:cs typeface="Calibri"/>
            </a:rPr>
            <a:t>High-Speed Internet</a:t>
          </a:r>
          <a:endParaRPr lang="en-US">
            <a:latin typeface="Calibri"/>
            <a:ea typeface="Calibri"/>
            <a:cs typeface="Calibri"/>
          </a:endParaRPr>
        </a:p>
      </dgm:t>
    </dgm:pt>
    <dgm:pt modelId="{EDFEC4EE-8A38-4797-9A97-0DB2A4BC0DE1}" type="parTrans" cxnId="{3B5C0C3E-04E3-48CB-98AE-23580B263AD9}">
      <dgm:prSet/>
      <dgm:spPr/>
    </dgm:pt>
    <dgm:pt modelId="{0C013FCC-1930-4D18-9D81-DDB5ED263617}" type="sibTrans" cxnId="{3B5C0C3E-04E3-48CB-98AE-23580B263AD9}">
      <dgm:prSet/>
      <dgm:spPr/>
      <dgm:t>
        <a:bodyPr/>
        <a:lstStyle/>
        <a:p>
          <a:endParaRPr lang="en-US"/>
        </a:p>
      </dgm:t>
    </dgm:pt>
    <dgm:pt modelId="{5FD11A30-C740-4F09-8688-FE72AB448F7B}">
      <dgm:prSet phldr="0"/>
      <dgm:spPr/>
      <dgm:t>
        <a:bodyPr/>
        <a:lstStyle/>
        <a:p>
          <a:pPr rtl="0"/>
          <a:r>
            <a:rPr lang="en-US" b="1">
              <a:latin typeface="Calibri"/>
              <a:ea typeface="Calibri"/>
              <a:cs typeface="Calibri"/>
            </a:rPr>
            <a:t>Improved Coverage</a:t>
          </a:r>
          <a:endParaRPr lang="en-US">
            <a:latin typeface="Calibri"/>
            <a:ea typeface="Calibri"/>
            <a:cs typeface="Calibri"/>
          </a:endParaRPr>
        </a:p>
      </dgm:t>
    </dgm:pt>
    <dgm:pt modelId="{30D429B0-BC96-465C-AD76-DB1B71BFC680}" type="parTrans" cxnId="{9ADEDB07-45BE-462D-BFA9-190B8241921F}">
      <dgm:prSet/>
      <dgm:spPr/>
    </dgm:pt>
    <dgm:pt modelId="{7533F107-339D-4037-9A90-3E965B75A717}" type="sibTrans" cxnId="{9ADEDB07-45BE-462D-BFA9-190B8241921F}">
      <dgm:prSet/>
      <dgm:spPr/>
      <dgm:t>
        <a:bodyPr/>
        <a:lstStyle/>
        <a:p>
          <a:endParaRPr lang="en-US"/>
        </a:p>
      </dgm:t>
    </dgm:pt>
    <dgm:pt modelId="{A7067B69-D888-4251-9820-92982C411386}" type="pres">
      <dgm:prSet presAssocID="{557D4A0A-32B1-47C6-AD36-40522697A4CD}" presName="Name0" presStyleCnt="0">
        <dgm:presLayoutVars>
          <dgm:dir/>
          <dgm:resizeHandles val="exact"/>
        </dgm:presLayoutVars>
      </dgm:prSet>
      <dgm:spPr/>
    </dgm:pt>
    <dgm:pt modelId="{7FD16B37-EC7A-4B5C-9B11-8D21E252131C}" type="pres">
      <dgm:prSet presAssocID="{D992DE39-662A-4AAC-83D0-E55F5F64D068}" presName="node" presStyleLbl="node1" presStyleIdx="0" presStyleCnt="3">
        <dgm:presLayoutVars>
          <dgm:bulletEnabled val="1"/>
        </dgm:presLayoutVars>
      </dgm:prSet>
      <dgm:spPr/>
    </dgm:pt>
    <dgm:pt modelId="{F5349064-F9B4-4AE8-A3DE-8872C7C36D3B}" type="pres">
      <dgm:prSet presAssocID="{FCAEA44D-A7E5-4413-AA65-6D8A23EDC418}" presName="sibTrans" presStyleLbl="sibTrans2D1" presStyleIdx="0" presStyleCnt="3"/>
      <dgm:spPr/>
    </dgm:pt>
    <dgm:pt modelId="{EA40C2AC-53CD-4CBB-8240-D1370575E1C6}" type="pres">
      <dgm:prSet presAssocID="{FCAEA44D-A7E5-4413-AA65-6D8A23EDC418}" presName="connectorText" presStyleLbl="sibTrans2D1" presStyleIdx="0" presStyleCnt="3"/>
      <dgm:spPr/>
    </dgm:pt>
    <dgm:pt modelId="{45B40DA9-0F43-4A63-AFC3-36E76F4A0268}" type="pres">
      <dgm:prSet presAssocID="{81327778-93FC-40F8-A142-39BC3C75D8E9}" presName="node" presStyleLbl="node1" presStyleIdx="1" presStyleCnt="3">
        <dgm:presLayoutVars>
          <dgm:bulletEnabled val="1"/>
        </dgm:presLayoutVars>
      </dgm:prSet>
      <dgm:spPr/>
    </dgm:pt>
    <dgm:pt modelId="{6504F9A8-85D9-4F6F-B53B-9E4F8F261A8D}" type="pres">
      <dgm:prSet presAssocID="{0C013FCC-1930-4D18-9D81-DDB5ED263617}" presName="sibTrans" presStyleLbl="sibTrans2D1" presStyleIdx="1" presStyleCnt="3"/>
      <dgm:spPr/>
    </dgm:pt>
    <dgm:pt modelId="{30E44BE8-75C4-4611-90E6-E2177CE65CA2}" type="pres">
      <dgm:prSet presAssocID="{0C013FCC-1930-4D18-9D81-DDB5ED263617}" presName="connectorText" presStyleLbl="sibTrans2D1" presStyleIdx="1" presStyleCnt="3"/>
      <dgm:spPr/>
    </dgm:pt>
    <dgm:pt modelId="{FA57D37B-1B02-4013-A742-AFFE8248FFF3}" type="pres">
      <dgm:prSet presAssocID="{5FD11A30-C740-4F09-8688-FE72AB448F7B}" presName="node" presStyleLbl="node1" presStyleIdx="2" presStyleCnt="3">
        <dgm:presLayoutVars>
          <dgm:bulletEnabled val="1"/>
        </dgm:presLayoutVars>
      </dgm:prSet>
      <dgm:spPr/>
    </dgm:pt>
    <dgm:pt modelId="{8F15A278-A9ED-4EC6-802A-9A07A29F6E37}" type="pres">
      <dgm:prSet presAssocID="{7533F107-339D-4037-9A90-3E965B75A717}" presName="sibTrans" presStyleLbl="sibTrans2D1" presStyleIdx="2" presStyleCnt="3"/>
      <dgm:spPr/>
    </dgm:pt>
    <dgm:pt modelId="{90E324E5-C146-455A-9C26-E1418C6A433B}" type="pres">
      <dgm:prSet presAssocID="{7533F107-339D-4037-9A90-3E965B75A717}" presName="connectorText" presStyleLbl="sibTrans2D1" presStyleIdx="2" presStyleCnt="3"/>
      <dgm:spPr/>
    </dgm:pt>
  </dgm:ptLst>
  <dgm:cxnLst>
    <dgm:cxn modelId="{04692900-6EDE-496F-862E-B1CB8B16C570}" srcId="{557D4A0A-32B1-47C6-AD36-40522697A4CD}" destId="{D992DE39-662A-4AAC-83D0-E55F5F64D068}" srcOrd="0" destOrd="0" parTransId="{D0879BBC-AA57-4240-B490-069364CCD99C}" sibTransId="{FCAEA44D-A7E5-4413-AA65-6D8A23EDC418}"/>
    <dgm:cxn modelId="{9ADEDB07-45BE-462D-BFA9-190B8241921F}" srcId="{557D4A0A-32B1-47C6-AD36-40522697A4CD}" destId="{5FD11A30-C740-4F09-8688-FE72AB448F7B}" srcOrd="2" destOrd="0" parTransId="{30D429B0-BC96-465C-AD76-DB1B71BFC680}" sibTransId="{7533F107-339D-4037-9A90-3E965B75A717}"/>
    <dgm:cxn modelId="{04479414-79BB-4546-BA4A-3B28BD7F048F}" type="presOf" srcId="{7533F107-339D-4037-9A90-3E965B75A717}" destId="{8F15A278-A9ED-4EC6-802A-9A07A29F6E37}" srcOrd="0" destOrd="0" presId="urn:microsoft.com/office/officeart/2005/8/layout/cycle7"/>
    <dgm:cxn modelId="{3B5C0C3E-04E3-48CB-98AE-23580B263AD9}" srcId="{557D4A0A-32B1-47C6-AD36-40522697A4CD}" destId="{81327778-93FC-40F8-A142-39BC3C75D8E9}" srcOrd="1" destOrd="0" parTransId="{EDFEC4EE-8A38-4797-9A97-0DB2A4BC0DE1}" sibTransId="{0C013FCC-1930-4D18-9D81-DDB5ED263617}"/>
    <dgm:cxn modelId="{29EA0660-FA83-41A1-9CBC-1C3BD4192499}" type="presOf" srcId="{557D4A0A-32B1-47C6-AD36-40522697A4CD}" destId="{A7067B69-D888-4251-9820-92982C411386}" srcOrd="0" destOrd="0" presId="urn:microsoft.com/office/officeart/2005/8/layout/cycle7"/>
    <dgm:cxn modelId="{F4FE1D61-64AF-4E73-94B7-1BEEE653EACB}" type="presOf" srcId="{FCAEA44D-A7E5-4413-AA65-6D8A23EDC418}" destId="{F5349064-F9B4-4AE8-A3DE-8872C7C36D3B}" srcOrd="0" destOrd="0" presId="urn:microsoft.com/office/officeart/2005/8/layout/cycle7"/>
    <dgm:cxn modelId="{DB33F37C-7B8B-453C-AE82-3A07942E7898}" type="presOf" srcId="{81327778-93FC-40F8-A142-39BC3C75D8E9}" destId="{45B40DA9-0F43-4A63-AFC3-36E76F4A0268}" srcOrd="0" destOrd="0" presId="urn:microsoft.com/office/officeart/2005/8/layout/cycle7"/>
    <dgm:cxn modelId="{5514FC7D-92EB-45AB-A43B-6801E5B9528A}" type="presOf" srcId="{7533F107-339D-4037-9A90-3E965B75A717}" destId="{90E324E5-C146-455A-9C26-E1418C6A433B}" srcOrd="1" destOrd="0" presId="urn:microsoft.com/office/officeart/2005/8/layout/cycle7"/>
    <dgm:cxn modelId="{BD810690-7546-44A8-97DF-D04DC6CAE26D}" type="presOf" srcId="{0C013FCC-1930-4D18-9D81-DDB5ED263617}" destId="{6504F9A8-85D9-4F6F-B53B-9E4F8F261A8D}" srcOrd="0" destOrd="0" presId="urn:microsoft.com/office/officeart/2005/8/layout/cycle7"/>
    <dgm:cxn modelId="{7435F1B5-B8A3-4DE2-90CF-B5B3A94A8593}" type="presOf" srcId="{FCAEA44D-A7E5-4413-AA65-6D8A23EDC418}" destId="{EA40C2AC-53CD-4CBB-8240-D1370575E1C6}" srcOrd="1" destOrd="0" presId="urn:microsoft.com/office/officeart/2005/8/layout/cycle7"/>
    <dgm:cxn modelId="{E10CA7D3-5C7B-4AB4-9736-EA505AF398E3}" type="presOf" srcId="{0C013FCC-1930-4D18-9D81-DDB5ED263617}" destId="{30E44BE8-75C4-4611-90E6-E2177CE65CA2}" srcOrd="1" destOrd="0" presId="urn:microsoft.com/office/officeart/2005/8/layout/cycle7"/>
    <dgm:cxn modelId="{44A8D7DA-A539-402C-8F90-05C88565B5D8}" type="presOf" srcId="{D992DE39-662A-4AAC-83D0-E55F5F64D068}" destId="{7FD16B37-EC7A-4B5C-9B11-8D21E252131C}" srcOrd="0" destOrd="0" presId="urn:microsoft.com/office/officeart/2005/8/layout/cycle7"/>
    <dgm:cxn modelId="{1259F3EF-CF26-482C-AA33-025772C8D55C}" type="presOf" srcId="{5FD11A30-C740-4F09-8688-FE72AB448F7B}" destId="{FA57D37B-1B02-4013-A742-AFFE8248FFF3}" srcOrd="0" destOrd="0" presId="urn:microsoft.com/office/officeart/2005/8/layout/cycle7"/>
    <dgm:cxn modelId="{61AFED8F-ED23-4D5D-B672-A2823488D929}" type="presParOf" srcId="{A7067B69-D888-4251-9820-92982C411386}" destId="{7FD16B37-EC7A-4B5C-9B11-8D21E252131C}" srcOrd="0" destOrd="0" presId="urn:microsoft.com/office/officeart/2005/8/layout/cycle7"/>
    <dgm:cxn modelId="{4D2AA4D1-0F43-4BD6-ADFA-165F1ED525ED}" type="presParOf" srcId="{A7067B69-D888-4251-9820-92982C411386}" destId="{F5349064-F9B4-4AE8-A3DE-8872C7C36D3B}" srcOrd="1" destOrd="0" presId="urn:microsoft.com/office/officeart/2005/8/layout/cycle7"/>
    <dgm:cxn modelId="{B13F7746-FE59-4D7E-AA18-A13F1E17AE9C}" type="presParOf" srcId="{F5349064-F9B4-4AE8-A3DE-8872C7C36D3B}" destId="{EA40C2AC-53CD-4CBB-8240-D1370575E1C6}" srcOrd="0" destOrd="0" presId="urn:microsoft.com/office/officeart/2005/8/layout/cycle7"/>
    <dgm:cxn modelId="{843850E6-DEA3-4069-945A-88443C7D5100}" type="presParOf" srcId="{A7067B69-D888-4251-9820-92982C411386}" destId="{45B40DA9-0F43-4A63-AFC3-36E76F4A0268}" srcOrd="2" destOrd="0" presId="urn:microsoft.com/office/officeart/2005/8/layout/cycle7"/>
    <dgm:cxn modelId="{8397F5F3-FB93-45D4-9947-5ACC0CF30E67}" type="presParOf" srcId="{A7067B69-D888-4251-9820-92982C411386}" destId="{6504F9A8-85D9-4F6F-B53B-9E4F8F261A8D}" srcOrd="3" destOrd="0" presId="urn:microsoft.com/office/officeart/2005/8/layout/cycle7"/>
    <dgm:cxn modelId="{6E341653-8A03-4DEE-901A-95753EF219C3}" type="presParOf" srcId="{6504F9A8-85D9-4F6F-B53B-9E4F8F261A8D}" destId="{30E44BE8-75C4-4611-90E6-E2177CE65CA2}" srcOrd="0" destOrd="0" presId="urn:microsoft.com/office/officeart/2005/8/layout/cycle7"/>
    <dgm:cxn modelId="{C0B8E5F5-204A-4FE5-A563-5A05B3B7CA48}" type="presParOf" srcId="{A7067B69-D888-4251-9820-92982C411386}" destId="{FA57D37B-1B02-4013-A742-AFFE8248FFF3}" srcOrd="4" destOrd="0" presId="urn:microsoft.com/office/officeart/2005/8/layout/cycle7"/>
    <dgm:cxn modelId="{908A69B7-E015-49F5-B286-279191AED4B0}" type="presParOf" srcId="{A7067B69-D888-4251-9820-92982C411386}" destId="{8F15A278-A9ED-4EC6-802A-9A07A29F6E37}" srcOrd="5" destOrd="0" presId="urn:microsoft.com/office/officeart/2005/8/layout/cycle7"/>
    <dgm:cxn modelId="{E7A5BCE8-998A-4A82-8EDA-ED2C4302270B}" type="presParOf" srcId="{8F15A278-A9ED-4EC6-802A-9A07A29F6E37}" destId="{90E324E5-C146-455A-9C26-E1418C6A433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16B37-EC7A-4B5C-9B11-8D21E252131C}">
      <dsp:nvSpPr>
        <dsp:cNvPr id="0" name=""/>
        <dsp:cNvSpPr/>
      </dsp:nvSpPr>
      <dsp:spPr>
        <a:xfrm>
          <a:off x="1438734" y="287716"/>
          <a:ext cx="1740913" cy="8704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"/>
              <a:ea typeface="Calibri"/>
              <a:cs typeface="Calibri"/>
            </a:rPr>
            <a:t>Use of Artificial Intelligence</a:t>
          </a:r>
          <a:endParaRPr lang="en-US" sz="1900" kern="1200">
            <a:latin typeface="Calibri"/>
            <a:ea typeface="Calibri"/>
            <a:cs typeface="Calibri"/>
          </a:endParaRPr>
        </a:p>
      </dsp:txBody>
      <dsp:txXfrm>
        <a:off x="1464229" y="313211"/>
        <a:ext cx="1689923" cy="819466"/>
      </dsp:txXfrm>
    </dsp:sp>
    <dsp:sp modelId="{F5349064-F9B4-4AE8-A3DE-8872C7C36D3B}">
      <dsp:nvSpPr>
        <dsp:cNvPr id="0" name=""/>
        <dsp:cNvSpPr/>
      </dsp:nvSpPr>
      <dsp:spPr>
        <a:xfrm rot="3600000">
          <a:off x="2574274" y="1815617"/>
          <a:ext cx="907438" cy="30465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665672" y="1876549"/>
        <a:ext cx="724642" cy="182795"/>
      </dsp:txXfrm>
    </dsp:sp>
    <dsp:sp modelId="{45B40DA9-0F43-4A63-AFC3-36E76F4A0268}">
      <dsp:nvSpPr>
        <dsp:cNvPr id="0" name=""/>
        <dsp:cNvSpPr/>
      </dsp:nvSpPr>
      <dsp:spPr>
        <a:xfrm>
          <a:off x="2876339" y="2777722"/>
          <a:ext cx="1740913" cy="8704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"/>
              <a:ea typeface="Calibri"/>
              <a:cs typeface="Calibri"/>
            </a:rPr>
            <a:t>High-Speed Internet</a:t>
          </a:r>
          <a:endParaRPr lang="en-US" sz="1900" kern="1200">
            <a:latin typeface="Calibri"/>
            <a:ea typeface="Calibri"/>
            <a:cs typeface="Calibri"/>
          </a:endParaRPr>
        </a:p>
      </dsp:txBody>
      <dsp:txXfrm>
        <a:off x="2901834" y="2803217"/>
        <a:ext cx="1689923" cy="819466"/>
      </dsp:txXfrm>
    </dsp:sp>
    <dsp:sp modelId="{6504F9A8-85D9-4F6F-B53B-9E4F8F261A8D}">
      <dsp:nvSpPr>
        <dsp:cNvPr id="0" name=""/>
        <dsp:cNvSpPr/>
      </dsp:nvSpPr>
      <dsp:spPr>
        <a:xfrm rot="10800000">
          <a:off x="1855471" y="3060620"/>
          <a:ext cx="907438" cy="30465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1946869" y="3121552"/>
        <a:ext cx="724642" cy="182795"/>
      </dsp:txXfrm>
    </dsp:sp>
    <dsp:sp modelId="{FA57D37B-1B02-4013-A742-AFFE8248FFF3}">
      <dsp:nvSpPr>
        <dsp:cNvPr id="0" name=""/>
        <dsp:cNvSpPr/>
      </dsp:nvSpPr>
      <dsp:spPr>
        <a:xfrm>
          <a:off x="1128" y="2777722"/>
          <a:ext cx="1740913" cy="8704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"/>
              <a:ea typeface="Calibri"/>
              <a:cs typeface="Calibri"/>
            </a:rPr>
            <a:t>Improved Coverage</a:t>
          </a:r>
          <a:endParaRPr lang="en-US" sz="1900" kern="1200">
            <a:latin typeface="Calibri"/>
            <a:ea typeface="Calibri"/>
            <a:cs typeface="Calibri"/>
          </a:endParaRPr>
        </a:p>
      </dsp:txBody>
      <dsp:txXfrm>
        <a:off x="26623" y="2803217"/>
        <a:ext cx="1689923" cy="819466"/>
      </dsp:txXfrm>
    </dsp:sp>
    <dsp:sp modelId="{8F15A278-A9ED-4EC6-802A-9A07A29F6E37}">
      <dsp:nvSpPr>
        <dsp:cNvPr id="0" name=""/>
        <dsp:cNvSpPr/>
      </dsp:nvSpPr>
      <dsp:spPr>
        <a:xfrm rot="18000000">
          <a:off x="1136668" y="1815617"/>
          <a:ext cx="907438" cy="30465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1228066" y="1876549"/>
        <a:ext cx="724642" cy="182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20D74-2604-B749-AFC9-002F1ABDF094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5F8B1-E4F6-AA44-A0D1-01EBEFADA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7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21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-As for the social aspects, there are both positive and negative outlooks</a:t>
            </a:r>
            <a:endParaRPr lang="en-US"/>
          </a:p>
          <a:p>
            <a:r>
              <a:rPr lang="en-US"/>
              <a:t>-Internet enhances communications, supply chains, and business practices, increasing productivity</a:t>
            </a:r>
            <a:endParaRPr lang="en-US">
              <a:cs typeface="Calibri"/>
            </a:endParaRPr>
          </a:p>
          <a:p>
            <a:r>
              <a:rPr lang="en-US"/>
              <a:t>-By improving connectivity and supporting smart city initiatives, 6G could enhance the quality of life and foster more sustainable, efficient, and livable urban environments</a:t>
            </a:r>
          </a:p>
          <a:p>
            <a:r>
              <a:rPr lang="en-US">
                <a:cs typeface="Calibri" panose="020F0502020204030204"/>
              </a:rPr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97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08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have three main goals in our projects:</a:t>
            </a:r>
          </a:p>
          <a:p>
            <a:endParaRPr lang="en-US"/>
          </a:p>
          <a:p>
            <a:r>
              <a:rPr lang="en-US"/>
              <a:t>We want to investigate areas relating to the current and historical rollouts of 5G, public data usage, and public perceptions on AI.</a:t>
            </a:r>
          </a:p>
          <a:p>
            <a:r>
              <a:rPr lang="en-US"/>
              <a:t>All of these will provide us with an understanding of the hurdles for 6G</a:t>
            </a:r>
          </a:p>
          <a:p>
            <a:endParaRPr lang="en-US"/>
          </a:p>
          <a:p>
            <a:r>
              <a:rPr lang="en-US"/>
              <a:t>The goal of our project is to assist Taiwan’s Institute of Economic Research in their research on Taiwan’s telecommunications future.</a:t>
            </a:r>
          </a:p>
          <a:p>
            <a:endParaRPr lang="en-US"/>
          </a:p>
          <a:p>
            <a:r>
              <a:rPr lang="en-US"/>
              <a:t>And allow us to provide recommendations and strategies on the deployment of 6G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55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Owen</a:t>
            </a:r>
          </a:p>
          <a:p>
            <a:r>
              <a:rPr lang="en-US"/>
              <a:t>Explain what our project will do to address the problem</a:t>
            </a:r>
          </a:p>
          <a:p>
            <a:r>
              <a:rPr lang="en-US"/>
              <a:t>Almost like the information from the </a:t>
            </a:r>
            <a:r>
              <a:rPr lang="en-US" err="1"/>
              <a:t>eProjects</a:t>
            </a:r>
            <a:r>
              <a:rPr lang="en-US"/>
              <a:t> listing</a:t>
            </a:r>
          </a:p>
          <a:p>
            <a:pPr lvl="1"/>
            <a:r>
              <a:rPr lang="en-US"/>
              <a:t>10,000 foot overview</a:t>
            </a:r>
          </a:p>
          <a:p>
            <a:pPr lvl="1"/>
            <a:r>
              <a:rPr lang="en-US"/>
              <a:t>Like </a:t>
            </a:r>
            <a:r>
              <a:rPr lang="en-US" err="1"/>
              <a:t>eProjects</a:t>
            </a:r>
            <a:r>
              <a:rPr lang="en-US"/>
              <a:t> but updated with what we have learned from our sponsor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3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Like with any new technology, there are bound to be both social and technical issues that have to be assessed and addressed.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Be very clear about distinction between social and technical objectives (left vs right)</a:t>
            </a:r>
          </a:p>
          <a:p>
            <a:r>
              <a:rPr lang="en-US"/>
              <a:t>We hope looking at both aspects of the problem will give us a more complete understanding of our goal as they pose very different challenges</a:t>
            </a:r>
            <a:br>
              <a:rPr lang="en-US"/>
            </a:br>
            <a:endParaRPr lang="en-US"/>
          </a:p>
          <a:p>
            <a:r>
              <a:rPr lang="en-US"/>
              <a:t>For the social aspect:</a:t>
            </a:r>
          </a:p>
          <a:p>
            <a:r>
              <a:rPr lang="en-US"/>
              <a:t>We want to uncover the public perception of 6G and AI</a:t>
            </a:r>
          </a:p>
          <a:p>
            <a:pPr marL="171450" indent="-171450">
              <a:buFontTx/>
              <a:buChar char="-"/>
            </a:pPr>
            <a:r>
              <a:rPr lang="en-US"/>
              <a:t>Specifically, what is the general publics thoughts, what are some of their concerns, what are they looking forward towards</a:t>
            </a:r>
          </a:p>
          <a:p>
            <a:pPr marL="171450" indent="-171450">
              <a:buFontTx/>
              <a:buChar char="-"/>
            </a:pPr>
            <a:r>
              <a:rPr lang="en-US"/>
              <a:t>Do they like or not like the implementation of AI into another aspect of their life</a:t>
            </a:r>
          </a:p>
          <a:p>
            <a:endParaRPr lang="en-US"/>
          </a:p>
          <a:p>
            <a:r>
              <a:rPr lang="en-US"/>
              <a:t>As for the technical aspect:</a:t>
            </a:r>
            <a:br>
              <a:rPr lang="en-US"/>
            </a:br>
            <a:r>
              <a:rPr lang="en-US"/>
              <a:t>We want to focus on examining the historical and current issues of the implementation of 5G.</a:t>
            </a:r>
          </a:p>
          <a:p>
            <a:r>
              <a:rPr lang="en-US"/>
              <a:t>- Looking into areas like its rollout processes, complications, and accomplishments, what is good? What was bad?</a:t>
            </a:r>
          </a:p>
          <a:p>
            <a:endParaRPr lang="en-US"/>
          </a:p>
          <a:p>
            <a:r>
              <a:rPr lang="en-US"/>
              <a:t>And also</a:t>
            </a:r>
          </a:p>
          <a:p>
            <a:r>
              <a:rPr lang="en-US"/>
              <a:t>We want to determine the current technical feasibility of 6G in Taiwan.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32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Owen</a:t>
            </a:r>
          </a:p>
          <a:p>
            <a:r>
              <a:rPr lang="en-US"/>
              <a:t>Explain what our project will do to address the problem</a:t>
            </a:r>
          </a:p>
          <a:p>
            <a:r>
              <a:rPr lang="en-US"/>
              <a:t>Almost like the information from the </a:t>
            </a:r>
            <a:r>
              <a:rPr lang="en-US" err="1"/>
              <a:t>eProjects</a:t>
            </a:r>
            <a:r>
              <a:rPr lang="en-US"/>
              <a:t> listing</a:t>
            </a:r>
          </a:p>
          <a:p>
            <a:pPr lvl="1"/>
            <a:r>
              <a:rPr lang="en-US"/>
              <a:t>10,000 foot overview</a:t>
            </a:r>
          </a:p>
          <a:p>
            <a:pPr lvl="1"/>
            <a:r>
              <a:rPr lang="en-US"/>
              <a:t>Like </a:t>
            </a:r>
            <a:r>
              <a:rPr lang="en-US" err="1"/>
              <a:t>eProjects</a:t>
            </a:r>
            <a:r>
              <a:rPr lang="en-US"/>
              <a:t> but updated with what we have learned from our sponsor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41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Owen</a:t>
            </a:r>
          </a:p>
          <a:p>
            <a:endParaRPr lang="en-US"/>
          </a:p>
          <a:p>
            <a:r>
              <a:rPr lang="en-US"/>
              <a:t>Interview</a:t>
            </a:r>
          </a:p>
          <a:p>
            <a:r>
              <a:rPr lang="en-US"/>
              <a:t>- In person</a:t>
            </a:r>
          </a:p>
          <a:p>
            <a:r>
              <a:rPr lang="en-US"/>
              <a:t>- Semi-structured</a:t>
            </a:r>
          </a:p>
          <a:p>
            <a:r>
              <a:rPr lang="en-US"/>
              <a:t>- Qualitative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 </a:t>
            </a:r>
            <a:r>
              <a:rPr lang="en-US">
                <a:cs typeface="Calibri"/>
              </a:rPr>
              <a:t>Work with TIER to find candidates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Snow ball sampling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Survey Habits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Online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Quantitative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Work with TIER to distribute survey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Survey Perception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Online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Mixed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Work with TIER to distribute survey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9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 read left to right off the diagram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33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 week meeting team, finishing survey</a:t>
            </a:r>
          </a:p>
          <a:p>
            <a:endParaRPr lang="en-US"/>
          </a:p>
          <a:p>
            <a:r>
              <a:rPr lang="en-US"/>
              <a:t>3 weeks gathering data</a:t>
            </a:r>
          </a:p>
          <a:p>
            <a:endParaRPr lang="en-US"/>
          </a:p>
          <a:p>
            <a:r>
              <a:rPr lang="en-US"/>
              <a:t>Start report week 3</a:t>
            </a:r>
          </a:p>
          <a:p>
            <a:endParaRPr lang="en-US"/>
          </a:p>
          <a:p>
            <a:r>
              <a:rPr lang="en-US"/>
              <a:t>Last weeks analyzing data, creating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78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2AE0B-4DB5-110B-9017-D04B86B75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27D870-A982-920E-A9C7-54795B1878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74E359-2E39-685C-5752-354E0F648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summarize our project:</a:t>
            </a:r>
          </a:p>
          <a:p>
            <a:r>
              <a:rPr lang="en-US"/>
              <a:t>We will be working with TIER to </a:t>
            </a:r>
          </a:p>
          <a:p>
            <a:r>
              <a:rPr lang="en-US"/>
              <a:t>- </a:t>
            </a:r>
            <a:r>
              <a:rPr lang="en">
                <a:latin typeface="Calibri Light"/>
                <a:cs typeface="Calibri Light"/>
              </a:rPr>
              <a:t>Anticipate hurdles that 6G will experience when being implemented</a:t>
            </a:r>
          </a:p>
          <a:p>
            <a:r>
              <a:rPr lang="en">
                <a:latin typeface="Calibri Light"/>
                <a:cs typeface="Calibri Light"/>
              </a:rPr>
              <a:t>- and recommend a path to avoid these obstacles</a:t>
            </a:r>
          </a:p>
          <a:p>
            <a:r>
              <a:rPr lang="en">
                <a:latin typeface="Calibri Light"/>
                <a:cs typeface="Calibri Light"/>
              </a:rPr>
              <a:t>- we will do this by leveraging surveys and interviews</a:t>
            </a:r>
          </a:p>
          <a:p>
            <a:endParaRPr lang="en">
              <a:latin typeface="Calibri Light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hope our work will advance certain </a:t>
            </a:r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United Nations Sustainable Development Goals: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Decent work and Economic Growth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Industry, Innovation and infrastructure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reduced inequalities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71620-A232-F895-95C9-4D491E1C1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41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i="1"/>
              <a:t>Vision and research directions of 6G technologies and applications</a:t>
            </a:r>
            <a:r>
              <a:rPr lang="en"/>
              <a:t>, 2022)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98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Because TIER is a think-tank and not a company</a:t>
            </a:r>
          </a:p>
          <a:p>
            <a:r>
              <a:rPr lang="en-US"/>
              <a:t>We can focus on a more holistic picture</a:t>
            </a:r>
          </a:p>
          <a:p>
            <a:r>
              <a:rPr lang="en-US"/>
              <a:t>We can incorporate significant research towards the social aspects</a:t>
            </a:r>
          </a:p>
          <a:p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>
                <a:ea typeface="Calibri"/>
                <a:cs typeface="Calibri"/>
              </a:rPr>
              <a:t>Our sponsor is the Taiwan Institute of Economic Research (TIER)</a:t>
            </a:r>
            <a:endParaRPr lang="en-US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200">
                <a:ea typeface="Calibri"/>
                <a:cs typeface="Calibri"/>
              </a:rPr>
              <a:t>Research on domestic and foreign macroeconomics and industrial economics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200">
                <a:ea typeface="Calibri"/>
                <a:cs typeface="Calibri"/>
              </a:rPr>
              <a:t>Provides consultation to government and enterprises to promote economic development of Taiwan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endParaRPr lang="en-US" sz="12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How TIER fits in/working with this project: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Resource for important background info and context for research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endParaRPr lang="en-US" sz="12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Private independent think tank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39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Because TIER is a think-tank and not a company</a:t>
            </a:r>
          </a:p>
          <a:p>
            <a:r>
              <a:rPr lang="en-US"/>
              <a:t>We can focus on a more holistic picture</a:t>
            </a:r>
          </a:p>
          <a:p>
            <a:r>
              <a:rPr lang="en-US"/>
              <a:t>We can incorporate significant research towards the social aspects</a:t>
            </a:r>
          </a:p>
          <a:p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>
                <a:ea typeface="Calibri"/>
                <a:cs typeface="Calibri"/>
              </a:rPr>
              <a:t>Our sponsor is the Taiwan Institute of Economic Research (TIER)</a:t>
            </a:r>
            <a:endParaRPr lang="en-US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200">
                <a:ea typeface="Calibri"/>
                <a:cs typeface="Calibri"/>
              </a:rPr>
              <a:t>Research on domestic and foreign macroeconomics and industrial economics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200">
                <a:ea typeface="Calibri"/>
                <a:cs typeface="Calibri"/>
              </a:rPr>
              <a:t>Provides consultation to government and enterprises to promote economic development of Taiwan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endParaRPr lang="en-US" sz="12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How TIER fits in/working with this project: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Resource for important background info and context for research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endParaRPr lang="en-US" sz="12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Private independent think tank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832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Because TIER is a think-tank and not a company</a:t>
            </a:r>
          </a:p>
          <a:p>
            <a:r>
              <a:rPr lang="en-US"/>
              <a:t>We can focus on a more holistic picture</a:t>
            </a:r>
          </a:p>
          <a:p>
            <a:r>
              <a:rPr lang="en-US"/>
              <a:t>We can incorporate significant research towards the social aspects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58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Owen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973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Owen</a:t>
            </a:r>
          </a:p>
          <a:p>
            <a:r>
              <a:rPr lang="en-US"/>
              <a:t>Explain what our project will do to address the problem</a:t>
            </a:r>
          </a:p>
          <a:p>
            <a:r>
              <a:rPr lang="en-US"/>
              <a:t>Almost like the information from the </a:t>
            </a:r>
            <a:r>
              <a:rPr lang="en-US" err="1"/>
              <a:t>eProjects</a:t>
            </a:r>
            <a:r>
              <a:rPr lang="en-US"/>
              <a:t> listing</a:t>
            </a:r>
          </a:p>
          <a:p>
            <a:pPr lvl="1"/>
            <a:r>
              <a:rPr lang="en-US"/>
              <a:t>10,000 foot overview</a:t>
            </a:r>
          </a:p>
          <a:p>
            <a:pPr lvl="1"/>
            <a:r>
              <a:rPr lang="en-US"/>
              <a:t>Like </a:t>
            </a:r>
            <a:r>
              <a:rPr lang="en-US" err="1"/>
              <a:t>eProjects</a:t>
            </a:r>
            <a:r>
              <a:rPr lang="en-US"/>
              <a:t> but updated with what we have learned from our sponsor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513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Owen</a:t>
            </a:r>
          </a:p>
          <a:p>
            <a:r>
              <a:rPr lang="en-US"/>
              <a:t>Explain what our project will do to address the problem</a:t>
            </a:r>
          </a:p>
          <a:p>
            <a:r>
              <a:rPr lang="en-US"/>
              <a:t>Almost like the information from the </a:t>
            </a:r>
            <a:r>
              <a:rPr lang="en-US" err="1"/>
              <a:t>eProjects</a:t>
            </a:r>
            <a:r>
              <a:rPr lang="en-US"/>
              <a:t> listing</a:t>
            </a:r>
          </a:p>
          <a:p>
            <a:pPr lvl="1"/>
            <a:r>
              <a:rPr lang="en-US"/>
              <a:t>10,000 foot overview</a:t>
            </a:r>
          </a:p>
          <a:p>
            <a:pPr lvl="1"/>
            <a:r>
              <a:rPr lang="en-US"/>
              <a:t>Like </a:t>
            </a:r>
            <a:r>
              <a:rPr lang="en-US" err="1"/>
              <a:t>eProjects</a:t>
            </a:r>
            <a:r>
              <a:rPr lang="en-US"/>
              <a:t> but updated with what we have learned from our sponsor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408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Owen</a:t>
            </a:r>
          </a:p>
          <a:p>
            <a:r>
              <a:rPr lang="en-US"/>
              <a:t>Interview with 5G experts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Survey on usage habits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Survey on AI and 6G perception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965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02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ericsson.com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-(START) 6G is set to provide universal</a:t>
            </a:r>
            <a:r>
              <a:rPr lang="en-US"/>
              <a:t> high-speed internet with the</a:t>
            </a:r>
            <a:r>
              <a:rPr lang="en-US" b="1"/>
              <a:t> </a:t>
            </a:r>
            <a:r>
              <a:rPr lang="en-US"/>
              <a:t>utilization of AI, and improved internet coverage even in remote and underserved areas, thus enabling greater access to education, healthcare, and economic opportunities for all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24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-(START) 6G is set to provide universal</a:t>
            </a:r>
            <a:r>
              <a:rPr lang="en-US"/>
              <a:t> high-speed internet with the</a:t>
            </a:r>
            <a:r>
              <a:rPr lang="en-US" b="1"/>
              <a:t> </a:t>
            </a:r>
            <a:r>
              <a:rPr lang="en-US"/>
              <a:t>utilization of AI, and improved internet coverage even in remote and underserved areas, thus enabling greater access to education, healthcare, and economic opportunities for all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95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-(START) 6G is set to provide universal</a:t>
            </a:r>
            <a:r>
              <a:rPr lang="en-US"/>
              <a:t> high-speed internet with the</a:t>
            </a:r>
            <a:r>
              <a:rPr lang="en-US" b="1"/>
              <a:t> </a:t>
            </a:r>
            <a:r>
              <a:rPr lang="en-US"/>
              <a:t>utilization of AI, and improved internet coverage even in remote and underserved areas, thus enabling greater access to education, healthcare, and economic opportunities for all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91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Because TIER is a think-tank and not a company</a:t>
            </a:r>
          </a:p>
          <a:p>
            <a:r>
              <a:rPr lang="en-US"/>
              <a:t>We can focus on a more holistic picture</a:t>
            </a:r>
          </a:p>
          <a:p>
            <a:r>
              <a:rPr lang="en-US"/>
              <a:t>We can incorporate significant research towards the social aspects</a:t>
            </a:r>
          </a:p>
          <a:p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>
                <a:ea typeface="Calibri"/>
                <a:cs typeface="Calibri"/>
              </a:rPr>
              <a:t>Our sponsor is the Taiwan Institute of Economic Research (TIER)</a:t>
            </a:r>
            <a:endParaRPr lang="en-US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200">
                <a:ea typeface="Calibri"/>
                <a:cs typeface="Calibri"/>
              </a:rPr>
              <a:t>Research on domestic and foreign macroeconomics and industrial economics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200">
                <a:ea typeface="Calibri"/>
                <a:cs typeface="Calibri"/>
              </a:rPr>
              <a:t>Provides consultation to government and enterprises to promote economic development of Taiwan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endParaRPr lang="en-US" sz="12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How TIER fits in/working with this project: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Resource for important background info and context for research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endParaRPr lang="en-US" sz="12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Private independent think tank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39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Because TIER is a think-tank and not a company</a:t>
            </a:r>
          </a:p>
          <a:p>
            <a:r>
              <a:rPr lang="en-US"/>
              <a:t>We can focus on a more holistic picture</a:t>
            </a:r>
          </a:p>
          <a:p>
            <a:r>
              <a:rPr lang="en-US"/>
              <a:t>We can incorporate significant research towards the social aspects</a:t>
            </a:r>
          </a:p>
          <a:p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>
                <a:ea typeface="Calibri"/>
                <a:cs typeface="Calibri"/>
              </a:rPr>
              <a:t>Our sponsor is the Taiwan Institute of Economic Research (TIER)</a:t>
            </a:r>
            <a:endParaRPr lang="en-US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200">
                <a:ea typeface="Calibri"/>
                <a:cs typeface="Calibri"/>
              </a:rPr>
              <a:t>Research on domestic and foreign macroeconomics and industrial economics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200">
                <a:ea typeface="Calibri"/>
                <a:cs typeface="Calibri"/>
              </a:rPr>
              <a:t>Provides consultation to government and enterprises to promote economic development of Taiwan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endParaRPr lang="en-US" sz="12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How TIER fits in/working with this project: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Resource for important background info and context for research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endParaRPr lang="en-US" sz="12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Private independent think tank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93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-As for the social aspects, there are both positive and negative outlooks</a:t>
            </a:r>
            <a:endParaRPr lang="en-US"/>
          </a:p>
          <a:p>
            <a:r>
              <a:rPr lang="en-US"/>
              <a:t>-Internet enhances communications, supply chains, and business practices, increasing productivity</a:t>
            </a:r>
            <a:endParaRPr lang="en-US">
              <a:cs typeface="Calibri"/>
            </a:endParaRPr>
          </a:p>
          <a:p>
            <a:r>
              <a:rPr lang="en-US"/>
              <a:t>-By improving connectivity and supporting smart city initiatives, 6G could enhance the quality of life and foster more sustainable, efficient, and livable urban environments</a:t>
            </a:r>
          </a:p>
          <a:p>
            <a:r>
              <a:rPr lang="en-US">
                <a:cs typeface="Calibri" panose="020F0502020204030204"/>
              </a:rPr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76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4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80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6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05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7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6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6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3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7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3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4.png"/><Relationship Id="rId10" Type="http://schemas.openxmlformats.org/officeDocument/2006/relationships/image" Target="../media/image15.svg"/><Relationship Id="rId4" Type="http://schemas.microsoft.com/office/2007/relationships/hdphoto" Target="../media/hdphoto3.wdp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10" Type="http://schemas.openxmlformats.org/officeDocument/2006/relationships/image" Target="../media/image25.svg"/><Relationship Id="rId4" Type="http://schemas.microsoft.com/office/2007/relationships/hdphoto" Target="../media/hdphoto4.wdp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5.svg"/><Relationship Id="rId4" Type="http://schemas.microsoft.com/office/2007/relationships/hdphoto" Target="../media/hdphoto6.wdp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34.sv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34.sv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4.png"/><Relationship Id="rId10" Type="http://schemas.openxmlformats.org/officeDocument/2006/relationships/image" Target="../media/image15.svg"/><Relationship Id="rId4" Type="http://schemas.microsoft.com/office/2007/relationships/hdphoto" Target="../media/hdphoto3.wdp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8E8AE6E-3B51-93CD-C29C-CDBDB25D5DE1}"/>
              </a:ext>
            </a:extLst>
          </p:cNvPr>
          <p:cNvSpPr/>
          <p:nvPr/>
        </p:nvSpPr>
        <p:spPr>
          <a:xfrm>
            <a:off x="494124" y="-4352977"/>
            <a:ext cx="12493645" cy="16230600"/>
          </a:xfrm>
          <a:prstGeom prst="ellipse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tile tx="-1143000" ty="4000500" sx="65000" sy="6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9A4AA1-CF80-46BE-BF51-17CA388EC2D2}"/>
              </a:ext>
            </a:extLst>
          </p:cNvPr>
          <p:cNvSpPr/>
          <p:nvPr/>
        </p:nvSpPr>
        <p:spPr>
          <a:xfrm>
            <a:off x="-1730153" y="-2943277"/>
            <a:ext cx="8090876" cy="13411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540" y="2736933"/>
            <a:ext cx="5714342" cy="1695180"/>
          </a:xfrm>
        </p:spPr>
        <p:txBody>
          <a:bodyPr anchor="b">
            <a:normAutofit/>
          </a:bodyPr>
          <a:lstStyle/>
          <a:p>
            <a:r>
              <a:rPr lang="en-US" sz="3500" b="1"/>
              <a:t>Taiwan's 6G Future: The Impact of Next-Gen Infrastructure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4124" y="4872922"/>
            <a:ext cx="5013698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cs typeface="Calibri"/>
              </a:rPr>
              <a:t>Aaron Zhang, Owen Sullivan, Bryce Lukacs, Jameson Courtney</a:t>
            </a:r>
          </a:p>
          <a:p>
            <a:endParaRPr lang="en-US"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7B2EA1-82EE-8A91-C4C7-B9284F4F50C3}"/>
              </a:ext>
            </a:extLst>
          </p:cNvPr>
          <p:cNvGrpSpPr/>
          <p:nvPr/>
        </p:nvGrpSpPr>
        <p:grpSpPr>
          <a:xfrm>
            <a:off x="10293810" y="78379"/>
            <a:ext cx="1982394" cy="684950"/>
            <a:chOff x="10293810" y="78379"/>
            <a:chExt cx="1982394" cy="684950"/>
          </a:xfrm>
        </p:grpSpPr>
        <p:pic>
          <p:nvPicPr>
            <p:cNvPr id="6" name="Picture 5" descr="Worcester Polytechnic Institute - Wikipedia">
              <a:extLst>
                <a:ext uri="{FF2B5EF4-FFF2-40B4-BE49-F238E27FC236}">
                  <a16:creationId xmlns:a16="http://schemas.microsoft.com/office/drawing/2014/main" id="{9C5FF30F-8F42-6B81-4D0C-651F89808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93810" y="78379"/>
              <a:ext cx="1724365" cy="62077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14790E-84A7-976E-E522-2556608C2560}"/>
                </a:ext>
              </a:extLst>
            </p:cNvPr>
            <p:cNvSpPr txBox="1"/>
            <p:nvPr/>
          </p:nvSpPr>
          <p:spPr>
            <a:xfrm>
              <a:off x="11922492" y="547885"/>
              <a:ext cx="353712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800">
                  <a:solidFill>
                    <a:schemeClr val="bg1"/>
                  </a:solidFill>
                </a:rPr>
                <a:t>[1]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4AC680-3601-511B-B142-2F19A2EB762A}"/>
              </a:ext>
            </a:extLst>
          </p:cNvPr>
          <p:cNvSpPr txBox="1"/>
          <p:nvPr/>
        </p:nvSpPr>
        <p:spPr>
          <a:xfrm>
            <a:off x="5742288" y="-29343"/>
            <a:ext cx="35371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</a:rPr>
              <a:t>[3]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3E23921-6DA4-7D5C-F7B8-C8DBE6B34F06}"/>
              </a:ext>
            </a:extLst>
          </p:cNvPr>
          <p:cNvSpPr txBox="1">
            <a:spLocks/>
          </p:cNvSpPr>
          <p:nvPr/>
        </p:nvSpPr>
        <p:spPr>
          <a:xfrm>
            <a:off x="1105989" y="5939519"/>
            <a:ext cx="4330506" cy="12140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>
                <a:cs typeface="Calibri"/>
              </a:rPr>
              <a:t>     PQP: Wen-Hua Du, Robert Kinicki</a:t>
            </a:r>
          </a:p>
          <a:p>
            <a:pPr algn="l"/>
            <a:r>
              <a:rPr lang="en-US" sz="2200">
                <a:cs typeface="Calibri"/>
              </a:rPr>
              <a:t>ID2050: Amanda Wittman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5130E6-EFE2-8FBE-93B7-BCC2B4EDAEF1}"/>
              </a:ext>
            </a:extLst>
          </p:cNvPr>
          <p:cNvGrpSpPr/>
          <p:nvPr/>
        </p:nvGrpSpPr>
        <p:grpSpPr>
          <a:xfrm>
            <a:off x="1985285" y="699150"/>
            <a:ext cx="2357693" cy="1817378"/>
            <a:chOff x="1985285" y="699150"/>
            <a:chExt cx="2357693" cy="18173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58B7BA-FAF7-E3F1-47BA-68A1FAAC913C}"/>
                </a:ext>
              </a:extLst>
            </p:cNvPr>
            <p:cNvSpPr txBox="1"/>
            <p:nvPr/>
          </p:nvSpPr>
          <p:spPr>
            <a:xfrm>
              <a:off x="3977902" y="2296978"/>
              <a:ext cx="365076" cy="2195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800"/>
                <a:t>[2]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03F3530-9FD0-D918-E912-0EF76F032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5285" y="699150"/>
              <a:ext cx="2046046" cy="1664383"/>
            </a:xfrm>
            <a:prstGeom prst="rect">
              <a:avLst/>
            </a:prstGeom>
          </p:spPr>
        </p:pic>
      </p:grp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56EDCD3-9924-2847-0637-F1C6F29DE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2698" y="6492875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46743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6 Best Hotels in Taipei City. Hotels from $21/night - KAYAK">
            <a:extLst>
              <a:ext uri="{FF2B5EF4-FFF2-40B4-BE49-F238E27FC236}">
                <a16:creationId xmlns:a16="http://schemas.microsoft.com/office/drawing/2014/main" id="{29D1B789-9262-BAE4-8D29-ACF352D96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28ED6720-DE27-0BD2-5E3A-0D804E86A459}"/>
              </a:ext>
            </a:extLst>
          </p:cNvPr>
          <p:cNvSpPr/>
          <p:nvPr/>
        </p:nvSpPr>
        <p:spPr>
          <a:xfrm>
            <a:off x="7521357" y="1571356"/>
            <a:ext cx="4095849" cy="976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DBFA232F-8E99-536D-1892-76FCF410E6DA}"/>
              </a:ext>
            </a:extLst>
          </p:cNvPr>
          <p:cNvSpPr/>
          <p:nvPr/>
        </p:nvSpPr>
        <p:spPr>
          <a:xfrm>
            <a:off x="7521358" y="3086287"/>
            <a:ext cx="4095849" cy="976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36926475-50EF-B23C-1F95-2B981D31A470}"/>
              </a:ext>
            </a:extLst>
          </p:cNvPr>
          <p:cNvSpPr/>
          <p:nvPr/>
        </p:nvSpPr>
        <p:spPr>
          <a:xfrm>
            <a:off x="7521358" y="4712086"/>
            <a:ext cx="4095849" cy="976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B7350554-8C03-8AAA-4DE2-3D0A4F2FBCFD}"/>
              </a:ext>
            </a:extLst>
          </p:cNvPr>
          <p:cNvSpPr/>
          <p:nvPr/>
        </p:nvSpPr>
        <p:spPr>
          <a:xfrm>
            <a:off x="771123" y="4615477"/>
            <a:ext cx="4805720" cy="1078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C5A29319-87A5-53F5-BAF5-62604A4914C6}"/>
              </a:ext>
            </a:extLst>
          </p:cNvPr>
          <p:cNvSpPr/>
          <p:nvPr/>
        </p:nvSpPr>
        <p:spPr>
          <a:xfrm>
            <a:off x="771123" y="2945625"/>
            <a:ext cx="4805720" cy="1078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8A48E-9792-D7E0-0A53-71BCD7F0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443" y="534428"/>
            <a:ext cx="4563674" cy="1773305"/>
          </a:xfrm>
        </p:spPr>
        <p:txBody>
          <a:bodyPr>
            <a:normAutofit/>
          </a:bodyPr>
          <a:lstStyle/>
          <a:p>
            <a:r>
              <a:rPr lang="en-US" sz="3800" b="1">
                <a:solidFill>
                  <a:schemeClr val="bg1"/>
                </a:solidFill>
                <a:cs typeface="Calibri Light"/>
              </a:rPr>
              <a:t>Taiwan’s Institute of Economic Research (TIER)</a:t>
            </a:r>
            <a:endParaRPr lang="en-US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CF9DA-4B98-415A-4877-489D137C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44523" y="6858000"/>
            <a:ext cx="2743200" cy="365125"/>
          </a:xfrm>
        </p:spPr>
        <p:txBody>
          <a:bodyPr/>
          <a:lstStyle/>
          <a:p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19F625-2488-3997-A968-D98C3F1361A6}"/>
              </a:ext>
            </a:extLst>
          </p:cNvPr>
          <p:cNvGrpSpPr/>
          <p:nvPr/>
        </p:nvGrpSpPr>
        <p:grpSpPr>
          <a:xfrm>
            <a:off x="7701066" y="3058500"/>
            <a:ext cx="3916144" cy="1031961"/>
            <a:chOff x="977127" y="3307490"/>
            <a:chExt cx="3916144" cy="1031961"/>
          </a:xfrm>
        </p:grpSpPr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48A1823B-F52C-6F3A-BFAA-9686D0BE2159}"/>
                </a:ext>
              </a:extLst>
            </p:cNvPr>
            <p:cNvSpPr txBox="1">
              <a:spLocks/>
            </p:cNvSpPr>
            <p:nvPr/>
          </p:nvSpPr>
          <p:spPr>
            <a:xfrm>
              <a:off x="2067694" y="3307490"/>
              <a:ext cx="2825577" cy="10319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1800" b="1">
                  <a:ea typeface="Calibri"/>
                  <a:cs typeface="Calibri"/>
                </a:rPr>
                <a:t>Provides:</a:t>
              </a:r>
              <a:r>
                <a:rPr lang="en-US" sz="1800">
                  <a:ea typeface="Calibri"/>
                  <a:cs typeface="Calibri"/>
                </a:rPr>
                <a:t> consultation to government and enterprises </a:t>
              </a:r>
            </a:p>
          </p:txBody>
        </p:sp>
        <p:pic>
          <p:nvPicPr>
            <p:cNvPr id="21" name="Graphic 20" descr="Questions with solid fill">
              <a:extLst>
                <a:ext uri="{FF2B5EF4-FFF2-40B4-BE49-F238E27FC236}">
                  <a16:creationId xmlns:a16="http://schemas.microsoft.com/office/drawing/2014/main" id="{834BBFCF-5D2C-215C-B3C6-A9F29E187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7127" y="3429000"/>
              <a:ext cx="788943" cy="78894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766E9C2-129C-BBAD-7A29-6FBE7984FE70}"/>
              </a:ext>
            </a:extLst>
          </p:cNvPr>
          <p:cNvGrpSpPr/>
          <p:nvPr/>
        </p:nvGrpSpPr>
        <p:grpSpPr>
          <a:xfrm>
            <a:off x="7701065" y="4661902"/>
            <a:ext cx="3916143" cy="1031961"/>
            <a:chOff x="977127" y="4731652"/>
            <a:chExt cx="3916143" cy="1031961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533FC237-F5CB-0667-230B-835FE33DF46F}"/>
                </a:ext>
              </a:extLst>
            </p:cNvPr>
            <p:cNvSpPr txBox="1">
              <a:spLocks/>
            </p:cNvSpPr>
            <p:nvPr/>
          </p:nvSpPr>
          <p:spPr>
            <a:xfrm>
              <a:off x="2067693" y="4731652"/>
              <a:ext cx="2825577" cy="10319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1800" b="1">
                  <a:ea typeface="Calibri"/>
                  <a:cs typeface="Calibri"/>
                </a:rPr>
                <a:t>Promotes: </a:t>
              </a:r>
              <a:r>
                <a:rPr lang="en-US" sz="1800">
                  <a:ea typeface="Calibri"/>
                  <a:cs typeface="Calibri"/>
                </a:rPr>
                <a:t>economic development of Taiwan</a:t>
              </a:r>
            </a:p>
          </p:txBody>
        </p:sp>
        <p:pic>
          <p:nvPicPr>
            <p:cNvPr id="25" name="Graphic 24" descr="Upward trend with solid fill">
              <a:extLst>
                <a:ext uri="{FF2B5EF4-FFF2-40B4-BE49-F238E27FC236}">
                  <a16:creationId xmlns:a16="http://schemas.microsoft.com/office/drawing/2014/main" id="{CEDB4E14-3B39-8521-EE98-967FC15AA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7127" y="4853161"/>
              <a:ext cx="788944" cy="78894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DB31BCD-C184-A914-817E-5C74008A580D}"/>
              </a:ext>
            </a:extLst>
          </p:cNvPr>
          <p:cNvGrpSpPr/>
          <p:nvPr/>
        </p:nvGrpSpPr>
        <p:grpSpPr>
          <a:xfrm>
            <a:off x="916261" y="2899199"/>
            <a:ext cx="4529352" cy="1124812"/>
            <a:chOff x="6777080" y="3483805"/>
            <a:chExt cx="4529352" cy="1124812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AA1DF050-3215-06D9-D0F7-53156D2B7CD4}"/>
                </a:ext>
              </a:extLst>
            </p:cNvPr>
            <p:cNvSpPr txBox="1">
              <a:spLocks/>
            </p:cNvSpPr>
            <p:nvPr/>
          </p:nvSpPr>
          <p:spPr>
            <a:xfrm>
              <a:off x="7784880" y="3483805"/>
              <a:ext cx="3521552" cy="1124812"/>
            </a:xfrm>
            <a:prstGeom prst="rect">
              <a:avLst/>
            </a:prstGeom>
            <a:noFill/>
            <a:effectLst/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b="1">
                  <a:ea typeface="Calibri"/>
                  <a:cs typeface="Calibri"/>
                </a:rPr>
                <a:t>Collaboration with TIER</a:t>
              </a:r>
              <a:r>
                <a:rPr lang="en-US" sz="1800">
                  <a:ea typeface="Calibri"/>
                  <a:cs typeface="Calibri"/>
                </a:rPr>
                <a:t>: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>
                  <a:ea typeface="Calibri"/>
                  <a:cs typeface="Calibri"/>
                </a:rPr>
                <a:t>Resource for important background info and context for research</a:t>
              </a:r>
            </a:p>
          </p:txBody>
        </p:sp>
        <p:pic>
          <p:nvPicPr>
            <p:cNvPr id="42" name="Graphic 41" descr="Cycle with people with solid fill">
              <a:extLst>
                <a:ext uri="{FF2B5EF4-FFF2-40B4-BE49-F238E27FC236}">
                  <a16:creationId xmlns:a16="http://schemas.microsoft.com/office/drawing/2014/main" id="{D3EBD6D7-83D5-F8CC-31E4-5E3B27F12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77080" y="3651925"/>
              <a:ext cx="788943" cy="788943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C84A874-5AFB-B24A-1763-514EB67F8DB8}"/>
              </a:ext>
            </a:extLst>
          </p:cNvPr>
          <p:cNvGrpSpPr/>
          <p:nvPr/>
        </p:nvGrpSpPr>
        <p:grpSpPr>
          <a:xfrm>
            <a:off x="1030892" y="4763680"/>
            <a:ext cx="4294697" cy="781980"/>
            <a:chOff x="6777080" y="5106081"/>
            <a:chExt cx="4294697" cy="781980"/>
          </a:xfrm>
        </p:grpSpPr>
        <p:pic>
          <p:nvPicPr>
            <p:cNvPr id="44" name="Graphic 43" descr="Group brainstorm with solid fill">
              <a:extLst>
                <a:ext uri="{FF2B5EF4-FFF2-40B4-BE49-F238E27FC236}">
                  <a16:creationId xmlns:a16="http://schemas.microsoft.com/office/drawing/2014/main" id="{8A63E88C-2294-B670-AD26-DBABB2C7B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77080" y="5106081"/>
              <a:ext cx="781980" cy="78198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578898F-6B86-8E88-298C-01104EBA28BC}"/>
                </a:ext>
              </a:extLst>
            </p:cNvPr>
            <p:cNvSpPr txBox="1"/>
            <p:nvPr/>
          </p:nvSpPr>
          <p:spPr>
            <a:xfrm>
              <a:off x="7784880" y="5312405"/>
              <a:ext cx="3286897" cy="36933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>
                  <a:ea typeface="Calibri"/>
                  <a:cs typeface="Calibri"/>
                </a:rPr>
                <a:t>Private </a:t>
              </a:r>
              <a:r>
                <a:rPr lang="en-US">
                  <a:ea typeface="Calibri"/>
                  <a:cs typeface="Calibri"/>
                </a:rPr>
                <a:t>I</a:t>
              </a:r>
              <a:r>
                <a:rPr lang="en-US" sz="1800">
                  <a:ea typeface="Calibri"/>
                  <a:cs typeface="Calibri"/>
                </a:rPr>
                <a:t>ndependent </a:t>
              </a:r>
              <a:r>
                <a:rPr lang="en-US" b="1">
                  <a:ea typeface="Calibri"/>
                  <a:cs typeface="Calibri"/>
                </a:rPr>
                <a:t>T</a:t>
              </a:r>
              <a:r>
                <a:rPr lang="en-US" sz="1800" b="1">
                  <a:ea typeface="Calibri"/>
                  <a:cs typeface="Calibri"/>
                </a:rPr>
                <a:t>hink </a:t>
              </a:r>
              <a:r>
                <a:rPr lang="en-US" b="1">
                  <a:ea typeface="Calibri"/>
                  <a:cs typeface="Calibri"/>
                </a:rPr>
                <a:t>T</a:t>
              </a:r>
              <a:r>
                <a:rPr lang="en-US" sz="1800" b="1">
                  <a:ea typeface="Calibri"/>
                  <a:cs typeface="Calibri"/>
                </a:rPr>
                <a:t>ank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F58C168-A228-E2E7-82F5-392884937B1C}"/>
              </a:ext>
            </a:extLst>
          </p:cNvPr>
          <p:cNvSpPr txBox="1"/>
          <p:nvPr/>
        </p:nvSpPr>
        <p:spPr>
          <a:xfrm>
            <a:off x="16639309" y="2701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8AA4FA-5BE4-7321-297C-27115ECDA1C4}"/>
              </a:ext>
            </a:extLst>
          </p:cNvPr>
          <p:cNvGrpSpPr/>
          <p:nvPr/>
        </p:nvGrpSpPr>
        <p:grpSpPr>
          <a:xfrm>
            <a:off x="7756741" y="1594621"/>
            <a:ext cx="3713446" cy="950662"/>
            <a:chOff x="7736287" y="1467577"/>
            <a:chExt cx="3713446" cy="950662"/>
          </a:xfrm>
        </p:grpSpPr>
        <p:pic>
          <p:nvPicPr>
            <p:cNvPr id="19" name="Graphic 18" descr="Research with solid fill">
              <a:extLst>
                <a:ext uri="{FF2B5EF4-FFF2-40B4-BE49-F238E27FC236}">
                  <a16:creationId xmlns:a16="http://schemas.microsoft.com/office/drawing/2014/main" id="{D79E040D-D419-F753-8117-C6D950C49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736287" y="1536898"/>
              <a:ext cx="788943" cy="788943"/>
            </a:xfrm>
            <a:prstGeom prst="rect">
              <a:avLst/>
            </a:prstGeom>
          </p:spPr>
        </p:pic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1B80158B-7382-F3C5-538E-14B2B6BAD629}"/>
                </a:ext>
              </a:extLst>
            </p:cNvPr>
            <p:cNvSpPr txBox="1">
              <a:spLocks/>
            </p:cNvSpPr>
            <p:nvPr/>
          </p:nvSpPr>
          <p:spPr>
            <a:xfrm>
              <a:off x="8760613" y="1467577"/>
              <a:ext cx="2689120" cy="9506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786384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Calibri"/>
                </a:rPr>
                <a:t>Researches: 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Calibri"/>
                </a:rPr>
                <a:t>Domestic and Foreign Macroeconomics and Industrial Economics</a:t>
              </a:r>
              <a:endParaRPr lang="en-US">
                <a:solidFill>
                  <a:srgbClr val="000000"/>
                </a:solidFill>
                <a:ea typeface="Calibri"/>
                <a:cs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7E4302-E08F-43AD-096C-958F74CE686C}"/>
              </a:ext>
            </a:extLst>
          </p:cNvPr>
          <p:cNvGrpSpPr/>
          <p:nvPr/>
        </p:nvGrpSpPr>
        <p:grpSpPr>
          <a:xfrm>
            <a:off x="682259" y="598321"/>
            <a:ext cx="2357693" cy="1817378"/>
            <a:chOff x="1985285" y="699150"/>
            <a:chExt cx="2357693" cy="18173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FF2C1E-EB66-6AB9-FBCF-21BADB86238F}"/>
                </a:ext>
              </a:extLst>
            </p:cNvPr>
            <p:cNvSpPr txBox="1"/>
            <p:nvPr/>
          </p:nvSpPr>
          <p:spPr>
            <a:xfrm>
              <a:off x="3977902" y="2296978"/>
              <a:ext cx="365076" cy="2195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800">
                  <a:solidFill>
                    <a:schemeClr val="bg1"/>
                  </a:solidFill>
                </a:rPr>
                <a:t>[2]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7681A6-B833-65B4-041C-392D1D80D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85285" y="699150"/>
              <a:ext cx="2046046" cy="16643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69499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12 Awesome Things to Do in Taipei + Popular Day Tours from the Capital">
            <a:extLst>
              <a:ext uri="{FF2B5EF4-FFF2-40B4-BE49-F238E27FC236}">
                <a16:creationId xmlns:a16="http://schemas.microsoft.com/office/drawing/2014/main" id="{199550BA-81A1-4B8F-D7B2-592FE02F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08"/>
          <a:stretch/>
        </p:blipFill>
        <p:spPr bwMode="auto">
          <a:xfrm>
            <a:off x="-61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2 Awesome Things to Do in Taipei + Popular Day Tours from the Capital">
            <a:extLst>
              <a:ext uri="{FF2B5EF4-FFF2-40B4-BE49-F238E27FC236}">
                <a16:creationId xmlns:a16="http://schemas.microsoft.com/office/drawing/2014/main" id="{C42D1C1C-E494-C1EA-1159-4B9169E41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17" t="6736" r="10017" b="24319"/>
          <a:stretch/>
        </p:blipFill>
        <p:spPr bwMode="auto">
          <a:xfrm>
            <a:off x="1221219" y="548640"/>
            <a:ext cx="9749562" cy="5616047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B95687-1368-C392-3386-810874206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266" y="-673823"/>
            <a:ext cx="3932237" cy="623553"/>
          </a:xfrm>
        </p:spPr>
        <p:txBody>
          <a:bodyPr anchor="ctr">
            <a:noAutofit/>
          </a:bodyPr>
          <a:lstStyle/>
          <a:p>
            <a:pPr algn="ctr"/>
            <a:r>
              <a:rPr lang="en-US" sz="4600" b="1">
                <a:solidFill>
                  <a:schemeClr val="bg1"/>
                </a:solidFill>
                <a:cs typeface="Calibri Light"/>
              </a:rPr>
              <a:t>Social Aspects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58AAE-ACCC-838F-A595-951A1864C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3422420" y="3974624"/>
            <a:ext cx="3932237" cy="10617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Enhanced Connectivity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Quality of Life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Reduce Digital Divide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79AC735-C800-45A1-8B48-804F7F5A2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385864-8790-CBFA-C17B-09EC89618F25}"/>
              </a:ext>
            </a:extLst>
          </p:cNvPr>
          <p:cNvGrpSpPr/>
          <p:nvPr/>
        </p:nvGrpSpPr>
        <p:grpSpPr>
          <a:xfrm>
            <a:off x="-2249733" y="2082699"/>
            <a:ext cx="1586865" cy="1587754"/>
            <a:chOff x="2632233" y="1958715"/>
            <a:chExt cx="1586865" cy="158775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5C06656-D28B-812C-C034-233EB7B508C7}"/>
                </a:ext>
              </a:extLst>
            </p:cNvPr>
            <p:cNvSpPr/>
            <p:nvPr/>
          </p:nvSpPr>
          <p:spPr>
            <a:xfrm>
              <a:off x="2632233" y="1958715"/>
              <a:ext cx="1586865" cy="158775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73FB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4988D81-7336-AD13-AA23-3ABE91F83F22}"/>
                </a:ext>
              </a:extLst>
            </p:cNvPr>
            <p:cNvSpPr/>
            <p:nvPr/>
          </p:nvSpPr>
          <p:spPr>
            <a:xfrm>
              <a:off x="2739866" y="2066408"/>
              <a:ext cx="1371600" cy="1372368"/>
            </a:xfrm>
            <a:prstGeom prst="ellipse">
              <a:avLst/>
            </a:prstGeom>
            <a:solidFill>
              <a:srgbClr val="73FB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 descr="Thumbs up sign with solid fill">
              <a:extLst>
                <a:ext uri="{FF2B5EF4-FFF2-40B4-BE49-F238E27FC236}">
                  <a16:creationId xmlns:a16="http://schemas.microsoft.com/office/drawing/2014/main" id="{3551D25E-E1A2-30DE-FDB4-11F943FC1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68466" y="2295392"/>
              <a:ext cx="914400" cy="9144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097F3B-C2EA-06C6-0B98-9668F9A8E958}"/>
              </a:ext>
            </a:extLst>
          </p:cNvPr>
          <p:cNvGrpSpPr/>
          <p:nvPr/>
        </p:nvGrpSpPr>
        <p:grpSpPr>
          <a:xfrm>
            <a:off x="12978855" y="2082699"/>
            <a:ext cx="1586865" cy="1587754"/>
            <a:chOff x="7972904" y="1881118"/>
            <a:chExt cx="1586865" cy="158775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99A87CD-0AD8-8F52-4D7C-DFF669DBE8CE}"/>
                </a:ext>
              </a:extLst>
            </p:cNvPr>
            <p:cNvSpPr/>
            <p:nvPr/>
          </p:nvSpPr>
          <p:spPr>
            <a:xfrm>
              <a:off x="7972904" y="1881118"/>
              <a:ext cx="1586865" cy="158775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7E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E01F998-C4CD-95C5-EBB3-01980261EFA2}"/>
                </a:ext>
              </a:extLst>
            </p:cNvPr>
            <p:cNvSpPr/>
            <p:nvPr/>
          </p:nvSpPr>
          <p:spPr>
            <a:xfrm>
              <a:off x="8080534" y="2002524"/>
              <a:ext cx="1371600" cy="1372368"/>
            </a:xfrm>
            <a:prstGeom prst="ellipse">
              <a:avLst/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 descr="Thumbs Down with solid fill">
              <a:extLst>
                <a:ext uri="{FF2B5EF4-FFF2-40B4-BE49-F238E27FC236}">
                  <a16:creationId xmlns:a16="http://schemas.microsoft.com/office/drawing/2014/main" id="{C8D5E255-40B9-5F4B-E007-DA13355A5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309134" y="2295392"/>
              <a:ext cx="914400" cy="914400"/>
            </a:xfrm>
            <a:prstGeom prst="rect">
              <a:avLst/>
            </a:prstGeom>
          </p:spPr>
        </p:pic>
      </p:grp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9A465AA-B875-F6D3-6B47-9F240C901EA5}"/>
              </a:ext>
            </a:extLst>
          </p:cNvPr>
          <p:cNvSpPr txBox="1">
            <a:spLocks/>
          </p:cNvSpPr>
          <p:nvPr/>
        </p:nvSpPr>
        <p:spPr>
          <a:xfrm>
            <a:off x="11806170" y="3974624"/>
            <a:ext cx="3932237" cy="10617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Fear of AI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Privacy Concerns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Increased Surveillance</a:t>
            </a:r>
          </a:p>
        </p:txBody>
      </p:sp>
    </p:spTree>
    <p:extLst>
      <p:ext uri="{BB962C8B-B14F-4D97-AF65-F5344CB8AC3E}">
        <p14:creationId xmlns:p14="http://schemas.microsoft.com/office/powerpoint/2010/main" val="550005292"/>
      </p:ext>
    </p:extLst>
  </p:cSld>
  <p:clrMapOvr>
    <a:masterClrMapping/>
  </p:clrMapOvr>
  <p:transition spd="slow" advTm="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12 Awesome Things to Do in Taipei + Popular Day Tours from the Capital">
            <a:extLst>
              <a:ext uri="{FF2B5EF4-FFF2-40B4-BE49-F238E27FC236}">
                <a16:creationId xmlns:a16="http://schemas.microsoft.com/office/drawing/2014/main" id="{199550BA-81A1-4B8F-D7B2-592FE02F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08"/>
          <a:stretch/>
        </p:blipFill>
        <p:spPr bwMode="auto">
          <a:xfrm>
            <a:off x="-61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2 Awesome Things to Do in Taipei + Popular Day Tours from the Capital">
            <a:extLst>
              <a:ext uri="{FF2B5EF4-FFF2-40B4-BE49-F238E27FC236}">
                <a16:creationId xmlns:a16="http://schemas.microsoft.com/office/drawing/2014/main" id="{C42D1C1C-E494-C1EA-1159-4B9169E41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17" t="6736" r="10017" b="24319"/>
          <a:stretch/>
        </p:blipFill>
        <p:spPr bwMode="auto">
          <a:xfrm>
            <a:off x="1221219" y="548640"/>
            <a:ext cx="9749562" cy="5616047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B95687-1368-C392-3386-810874206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266" y="1154975"/>
            <a:ext cx="3932237" cy="623553"/>
          </a:xfrm>
        </p:spPr>
        <p:txBody>
          <a:bodyPr anchor="ctr">
            <a:noAutofit/>
          </a:bodyPr>
          <a:lstStyle/>
          <a:p>
            <a:pPr algn="ctr"/>
            <a:r>
              <a:rPr lang="en-US" sz="4600" b="1">
                <a:solidFill>
                  <a:schemeClr val="bg1"/>
                </a:solidFill>
                <a:cs typeface="Calibri Light"/>
              </a:rPr>
              <a:t>Social Aspects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58AAE-ACCC-838F-A595-951A1864C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9546" y="3974624"/>
            <a:ext cx="3932237" cy="10617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Enhanced Connectivity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Quality of Life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Reduce Digital Divide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79AC735-C800-45A1-8B48-804F7F5A2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385864-8790-CBFA-C17B-09EC89618F25}"/>
              </a:ext>
            </a:extLst>
          </p:cNvPr>
          <p:cNvGrpSpPr/>
          <p:nvPr/>
        </p:nvGrpSpPr>
        <p:grpSpPr>
          <a:xfrm>
            <a:off x="2632233" y="2082699"/>
            <a:ext cx="1586865" cy="1587754"/>
            <a:chOff x="2632233" y="1958715"/>
            <a:chExt cx="1586865" cy="158775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5C06656-D28B-812C-C034-233EB7B508C7}"/>
                </a:ext>
              </a:extLst>
            </p:cNvPr>
            <p:cNvSpPr/>
            <p:nvPr/>
          </p:nvSpPr>
          <p:spPr>
            <a:xfrm>
              <a:off x="2632233" y="1958715"/>
              <a:ext cx="1586865" cy="158775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73FB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4988D81-7336-AD13-AA23-3ABE91F83F22}"/>
                </a:ext>
              </a:extLst>
            </p:cNvPr>
            <p:cNvSpPr/>
            <p:nvPr/>
          </p:nvSpPr>
          <p:spPr>
            <a:xfrm>
              <a:off x="2739866" y="2066408"/>
              <a:ext cx="1371600" cy="1372368"/>
            </a:xfrm>
            <a:prstGeom prst="ellipse">
              <a:avLst/>
            </a:prstGeom>
            <a:solidFill>
              <a:srgbClr val="73FB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 descr="Thumbs up sign with solid fill">
              <a:extLst>
                <a:ext uri="{FF2B5EF4-FFF2-40B4-BE49-F238E27FC236}">
                  <a16:creationId xmlns:a16="http://schemas.microsoft.com/office/drawing/2014/main" id="{3551D25E-E1A2-30DE-FDB4-11F943FC1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68466" y="2295392"/>
              <a:ext cx="914400" cy="9144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097F3B-C2EA-06C6-0B98-9668F9A8E958}"/>
              </a:ext>
            </a:extLst>
          </p:cNvPr>
          <p:cNvGrpSpPr/>
          <p:nvPr/>
        </p:nvGrpSpPr>
        <p:grpSpPr>
          <a:xfrm>
            <a:off x="7972904" y="2082699"/>
            <a:ext cx="1586865" cy="1587754"/>
            <a:chOff x="7972904" y="1881118"/>
            <a:chExt cx="1586865" cy="158775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99A87CD-0AD8-8F52-4D7C-DFF669DBE8CE}"/>
                </a:ext>
              </a:extLst>
            </p:cNvPr>
            <p:cNvSpPr/>
            <p:nvPr/>
          </p:nvSpPr>
          <p:spPr>
            <a:xfrm>
              <a:off x="7972904" y="1881118"/>
              <a:ext cx="1586865" cy="158775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7E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E01F998-C4CD-95C5-EBB3-01980261EFA2}"/>
                </a:ext>
              </a:extLst>
            </p:cNvPr>
            <p:cNvSpPr/>
            <p:nvPr/>
          </p:nvSpPr>
          <p:spPr>
            <a:xfrm>
              <a:off x="8080534" y="2002524"/>
              <a:ext cx="1371600" cy="1372368"/>
            </a:xfrm>
            <a:prstGeom prst="ellipse">
              <a:avLst/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 descr="Thumbs Down with solid fill">
              <a:extLst>
                <a:ext uri="{FF2B5EF4-FFF2-40B4-BE49-F238E27FC236}">
                  <a16:creationId xmlns:a16="http://schemas.microsoft.com/office/drawing/2014/main" id="{C8D5E255-40B9-5F4B-E007-DA13355A5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309134" y="2295392"/>
              <a:ext cx="914400" cy="914400"/>
            </a:xfrm>
            <a:prstGeom prst="rect">
              <a:avLst/>
            </a:prstGeom>
          </p:spPr>
        </p:pic>
      </p:grp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9A465AA-B875-F6D3-6B47-9F240C901EA5}"/>
              </a:ext>
            </a:extLst>
          </p:cNvPr>
          <p:cNvSpPr txBox="1">
            <a:spLocks/>
          </p:cNvSpPr>
          <p:nvPr/>
        </p:nvSpPr>
        <p:spPr>
          <a:xfrm>
            <a:off x="6800219" y="3974624"/>
            <a:ext cx="3932237" cy="10617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Fear of AI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Privacy Concerns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Increased Surveillance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8792F6-91CE-8333-2879-DA1ABFBA985E}"/>
              </a:ext>
            </a:extLst>
          </p:cNvPr>
          <p:cNvSpPr txBox="1"/>
          <p:nvPr/>
        </p:nvSpPr>
        <p:spPr>
          <a:xfrm>
            <a:off x="0" y="0"/>
            <a:ext cx="48763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</a:rPr>
              <a:t>[6]</a:t>
            </a:r>
          </a:p>
        </p:txBody>
      </p:sp>
    </p:spTree>
    <p:extLst>
      <p:ext uri="{BB962C8B-B14F-4D97-AF65-F5344CB8AC3E}">
        <p14:creationId xmlns:p14="http://schemas.microsoft.com/office/powerpoint/2010/main" val="2250334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ACADCB-C9A1-5194-7B72-9398469F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06830" y="6270056"/>
            <a:ext cx="2743200" cy="365125"/>
          </a:xfrm>
        </p:spPr>
        <p:txBody>
          <a:bodyPr/>
          <a:lstStyle/>
          <a:p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631FC-EAC1-07DD-DF89-452DE41B83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1237" y="-1179513"/>
            <a:ext cx="10169525" cy="1179513"/>
          </a:xfrm>
        </p:spPr>
        <p:txBody>
          <a:bodyPr/>
          <a:lstStyle/>
          <a:p>
            <a:pPr algn="ctr"/>
            <a:r>
              <a:rPr lang="en-US" b="1"/>
              <a:t>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A8E9D9-7AC4-E11E-7126-564E56D1A2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7077914" y="2506710"/>
            <a:ext cx="2871788" cy="118903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2000"/>
              <a:t>Historical rollout of 5G</a:t>
            </a:r>
          </a:p>
          <a:p>
            <a:pPr marL="0" indent="0" algn="r">
              <a:buNone/>
            </a:pPr>
            <a:r>
              <a:rPr lang="en-US" sz="2000"/>
              <a:t>Public data usage</a:t>
            </a:r>
          </a:p>
          <a:p>
            <a:pPr marL="0" indent="0" algn="r">
              <a:buNone/>
            </a:pPr>
            <a:r>
              <a:rPr lang="en-US" sz="2000"/>
              <a:t>Public perception on AI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9520BF4-3F5B-81FC-133C-35545EB86B99}"/>
              </a:ext>
            </a:extLst>
          </p:cNvPr>
          <p:cNvSpPr txBox="1">
            <a:spLocks/>
          </p:cNvSpPr>
          <p:nvPr/>
        </p:nvSpPr>
        <p:spPr>
          <a:xfrm>
            <a:off x="16299036" y="4066858"/>
            <a:ext cx="2876552" cy="885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Taiwan’s Institute of Economic Research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6C0CAA2-8160-1555-1F42-25FF3CA28924}"/>
              </a:ext>
            </a:extLst>
          </p:cNvPr>
          <p:cNvSpPr txBox="1">
            <a:spLocks/>
          </p:cNvSpPr>
          <p:nvPr/>
        </p:nvSpPr>
        <p:spPr>
          <a:xfrm>
            <a:off x="-7263566" y="5121393"/>
            <a:ext cx="3061820" cy="1060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/>
              <a:t>Recommendations and strategies on the deployment of 6G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667D94-8732-1B8C-5C5F-014064DC67A9}"/>
              </a:ext>
            </a:extLst>
          </p:cNvPr>
          <p:cNvSpPr txBox="1">
            <a:spLocks/>
          </p:cNvSpPr>
          <p:nvPr/>
        </p:nvSpPr>
        <p:spPr>
          <a:xfrm>
            <a:off x="-6664461" y="2022560"/>
            <a:ext cx="246221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b="1"/>
              <a:t>Investigate: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919E2CB5-2CB2-1616-0A93-C0490A0CD252}"/>
              </a:ext>
            </a:extLst>
          </p:cNvPr>
          <p:cNvSpPr txBox="1">
            <a:spLocks/>
          </p:cNvSpPr>
          <p:nvPr/>
        </p:nvSpPr>
        <p:spPr>
          <a:xfrm>
            <a:off x="16299036" y="3640444"/>
            <a:ext cx="215099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Assist: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2550CAC0-2FCF-F6FB-49E8-A7863AD25154}"/>
              </a:ext>
            </a:extLst>
          </p:cNvPr>
          <p:cNvSpPr txBox="1">
            <a:spLocks/>
          </p:cNvSpPr>
          <p:nvPr/>
        </p:nvSpPr>
        <p:spPr>
          <a:xfrm>
            <a:off x="-6352741" y="4643966"/>
            <a:ext cx="215099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b="1"/>
              <a:t>Provide: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6228CB-9B24-D11C-C530-E2742B2EEBA9}"/>
              </a:ext>
            </a:extLst>
          </p:cNvPr>
          <p:cNvSpPr/>
          <p:nvPr/>
        </p:nvSpPr>
        <p:spPr>
          <a:xfrm>
            <a:off x="-2352840" y="4438362"/>
            <a:ext cx="1829969" cy="1831694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7BE0A5-3D77-E234-DAD2-4DA8B65A73CB}"/>
              </a:ext>
            </a:extLst>
          </p:cNvPr>
          <p:cNvSpPr/>
          <p:nvPr/>
        </p:nvSpPr>
        <p:spPr>
          <a:xfrm>
            <a:off x="12675032" y="3177082"/>
            <a:ext cx="1829969" cy="1831694"/>
          </a:xfrm>
          <a:prstGeom prst="rect">
            <a:avLst/>
          </a:prstGeom>
          <a:solidFill>
            <a:srgbClr val="00349B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41EB32-4D9A-5C8E-8157-9EFAEBC07E36}"/>
              </a:ext>
            </a:extLst>
          </p:cNvPr>
          <p:cNvSpPr/>
          <p:nvPr/>
        </p:nvSpPr>
        <p:spPr>
          <a:xfrm>
            <a:off x="-2444327" y="2022560"/>
            <a:ext cx="1829969" cy="1831694"/>
          </a:xfrm>
          <a:prstGeom prst="rect">
            <a:avLst/>
          </a:prstGeom>
          <a:solidFill>
            <a:srgbClr val="004EE9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B1654D2-F90D-5B89-0F9B-A10588B04217}"/>
              </a:ext>
            </a:extLst>
          </p:cNvPr>
          <p:cNvGrpSpPr/>
          <p:nvPr/>
        </p:nvGrpSpPr>
        <p:grpSpPr>
          <a:xfrm flipH="1">
            <a:off x="14889341" y="4066858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ACA21F-BCBF-1C44-9AFF-449DDA632282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FD09C-08C1-CEBA-4456-BA84A1B99C1C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811367E-1289-23D2-AB4F-A4B54251ACD9}"/>
              </a:ext>
            </a:extLst>
          </p:cNvPr>
          <p:cNvGrpSpPr/>
          <p:nvPr/>
        </p:nvGrpSpPr>
        <p:grpSpPr>
          <a:xfrm>
            <a:off x="-4006949" y="2890733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58B4D38-0923-93E2-4095-4B9A5C212E05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F659DF8-6976-42B4-D84C-E0AEFDCE7E76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6D113C-CEBB-D0C0-BEDA-C518F5C7CCD2}"/>
              </a:ext>
            </a:extLst>
          </p:cNvPr>
          <p:cNvGrpSpPr/>
          <p:nvPr/>
        </p:nvGrpSpPr>
        <p:grpSpPr>
          <a:xfrm>
            <a:off x="-3905349" y="5325633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C4A40B3-24AB-3F48-A6A2-CA58C2691437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6E1918-5633-1D31-1CA4-8FB44333047D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55" name="Content Placeholder 6">
            <a:extLst>
              <a:ext uri="{FF2B5EF4-FFF2-40B4-BE49-F238E27FC236}">
                <a16:creationId xmlns:a16="http://schemas.microsoft.com/office/drawing/2014/main" id="{64BF6352-592D-DF08-444E-B4E436500331}"/>
              </a:ext>
            </a:extLst>
          </p:cNvPr>
          <p:cNvSpPr txBox="1">
            <a:spLocks/>
          </p:cNvSpPr>
          <p:nvPr/>
        </p:nvSpPr>
        <p:spPr>
          <a:xfrm>
            <a:off x="-3817907" y="2392289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1</a:t>
            </a:r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7B84308C-1F7C-E62C-BB68-96DE1CCB8922}"/>
              </a:ext>
            </a:extLst>
          </p:cNvPr>
          <p:cNvSpPr txBox="1">
            <a:spLocks/>
          </p:cNvSpPr>
          <p:nvPr/>
        </p:nvSpPr>
        <p:spPr>
          <a:xfrm>
            <a:off x="14942434" y="3633328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2</a:t>
            </a:r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id="{ACF59BED-6880-897A-41DE-622C374FEA1D}"/>
              </a:ext>
            </a:extLst>
          </p:cNvPr>
          <p:cNvSpPr txBox="1">
            <a:spLocks/>
          </p:cNvSpPr>
          <p:nvPr/>
        </p:nvSpPr>
        <p:spPr>
          <a:xfrm>
            <a:off x="-3774451" y="4879318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3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DBABCF6-5510-A181-3E54-B6AFC2839050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63420837"/>
      </p:ext>
    </p:extLst>
  </p:cSld>
  <p:clrMapOvr>
    <a:masterClrMapping/>
  </p:clrMapOvr>
  <p:transition spd="slow" advTm="13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631FC-EAC1-07DD-DF89-452DE41B83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6688" y="728738"/>
            <a:ext cx="10167938" cy="1179513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A8E9D9-7AC4-E11E-7126-564E56D1A2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2843" y="2506710"/>
            <a:ext cx="2871788" cy="118903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2000"/>
              <a:t>Historical rollout of 5G</a:t>
            </a:r>
          </a:p>
          <a:p>
            <a:pPr marL="0" indent="0" algn="r">
              <a:buNone/>
            </a:pPr>
            <a:r>
              <a:rPr lang="en-US" sz="2000"/>
              <a:t>Public data usage</a:t>
            </a:r>
          </a:p>
          <a:p>
            <a:pPr marL="0" indent="0" algn="r">
              <a:buNone/>
            </a:pPr>
            <a:r>
              <a:rPr lang="en-US" sz="2000"/>
              <a:t>Public perception on AI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9520BF4-3F5B-81FC-133C-35545EB86B99}"/>
              </a:ext>
            </a:extLst>
          </p:cNvPr>
          <p:cNvSpPr txBox="1">
            <a:spLocks/>
          </p:cNvSpPr>
          <p:nvPr/>
        </p:nvSpPr>
        <p:spPr>
          <a:xfrm>
            <a:off x="8799678" y="4066858"/>
            <a:ext cx="2876552" cy="885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Taiwan’s Institute of Economic Research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6C0CAA2-8160-1555-1F42-25FF3CA28924}"/>
              </a:ext>
            </a:extLst>
          </p:cNvPr>
          <p:cNvSpPr txBox="1">
            <a:spLocks/>
          </p:cNvSpPr>
          <p:nvPr/>
        </p:nvSpPr>
        <p:spPr>
          <a:xfrm>
            <a:off x="254834" y="5121393"/>
            <a:ext cx="3061820" cy="1060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/>
              <a:t>Recommendations and strategies on the deployment of 6G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667D94-8732-1B8C-5C5F-014064DC67A9}"/>
              </a:ext>
            </a:extLst>
          </p:cNvPr>
          <p:cNvSpPr txBox="1">
            <a:spLocks/>
          </p:cNvSpPr>
          <p:nvPr/>
        </p:nvSpPr>
        <p:spPr>
          <a:xfrm>
            <a:off x="854439" y="2022560"/>
            <a:ext cx="246221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b="1"/>
              <a:t>Investigate: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919E2CB5-2CB2-1616-0A93-C0490A0CD252}"/>
              </a:ext>
            </a:extLst>
          </p:cNvPr>
          <p:cNvSpPr txBox="1">
            <a:spLocks/>
          </p:cNvSpPr>
          <p:nvPr/>
        </p:nvSpPr>
        <p:spPr>
          <a:xfrm>
            <a:off x="8799678" y="3640444"/>
            <a:ext cx="215099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Assist: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2550CAC0-2FCF-F6FB-49E8-A7863AD25154}"/>
              </a:ext>
            </a:extLst>
          </p:cNvPr>
          <p:cNvSpPr txBox="1">
            <a:spLocks/>
          </p:cNvSpPr>
          <p:nvPr/>
        </p:nvSpPr>
        <p:spPr>
          <a:xfrm>
            <a:off x="1165659" y="4643966"/>
            <a:ext cx="215099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b="1"/>
              <a:t>Provide: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6228CB-9B24-D11C-C530-E2742B2EEBA9}"/>
              </a:ext>
            </a:extLst>
          </p:cNvPr>
          <p:cNvSpPr/>
          <p:nvPr/>
        </p:nvSpPr>
        <p:spPr>
          <a:xfrm>
            <a:off x="5165560" y="4438362"/>
            <a:ext cx="1829969" cy="1831694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7BE0A5-3D77-E234-DAD2-4DA8B65A73CB}"/>
              </a:ext>
            </a:extLst>
          </p:cNvPr>
          <p:cNvSpPr/>
          <p:nvPr/>
        </p:nvSpPr>
        <p:spPr>
          <a:xfrm>
            <a:off x="5175674" y="3177082"/>
            <a:ext cx="1829969" cy="1831694"/>
          </a:xfrm>
          <a:prstGeom prst="rect">
            <a:avLst/>
          </a:prstGeom>
          <a:solidFill>
            <a:srgbClr val="00349B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41EB32-4D9A-5C8E-8157-9EFAEBC07E36}"/>
              </a:ext>
            </a:extLst>
          </p:cNvPr>
          <p:cNvSpPr/>
          <p:nvPr/>
        </p:nvSpPr>
        <p:spPr>
          <a:xfrm>
            <a:off x="5175673" y="2022560"/>
            <a:ext cx="1829969" cy="1831694"/>
          </a:xfrm>
          <a:prstGeom prst="rect">
            <a:avLst/>
          </a:prstGeom>
          <a:solidFill>
            <a:srgbClr val="004EE9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B1654D2-F90D-5B89-0F9B-A10588B04217}"/>
              </a:ext>
            </a:extLst>
          </p:cNvPr>
          <p:cNvGrpSpPr/>
          <p:nvPr/>
        </p:nvGrpSpPr>
        <p:grpSpPr>
          <a:xfrm flipH="1">
            <a:off x="7389983" y="4066858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ACA21F-BCBF-1C44-9AFF-449DDA632282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FD09C-08C1-CEBA-4456-BA84A1B99C1C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811367E-1289-23D2-AB4F-A4B54251ACD9}"/>
              </a:ext>
            </a:extLst>
          </p:cNvPr>
          <p:cNvGrpSpPr/>
          <p:nvPr/>
        </p:nvGrpSpPr>
        <p:grpSpPr>
          <a:xfrm>
            <a:off x="3624202" y="2890733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58B4D38-0923-93E2-4095-4B9A5C212E05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F659DF8-6976-42B4-D84C-E0AEFDCE7E76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6D113C-CEBB-D0C0-BEDA-C518F5C7CCD2}"/>
              </a:ext>
            </a:extLst>
          </p:cNvPr>
          <p:cNvGrpSpPr/>
          <p:nvPr/>
        </p:nvGrpSpPr>
        <p:grpSpPr>
          <a:xfrm>
            <a:off x="3624202" y="5325633"/>
            <a:ext cx="1164268" cy="153722"/>
            <a:chOff x="3631570" y="2890733"/>
            <a:chExt cx="1164268" cy="15372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C4A40B3-24AB-3F48-A6A2-CA58C2691437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6E1918-5633-1D31-1CA4-8FB44333047D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55" name="Content Placeholder 6">
            <a:extLst>
              <a:ext uri="{FF2B5EF4-FFF2-40B4-BE49-F238E27FC236}">
                <a16:creationId xmlns:a16="http://schemas.microsoft.com/office/drawing/2014/main" id="{64BF6352-592D-DF08-444E-B4E436500331}"/>
              </a:ext>
            </a:extLst>
          </p:cNvPr>
          <p:cNvSpPr txBox="1">
            <a:spLocks/>
          </p:cNvSpPr>
          <p:nvPr/>
        </p:nvSpPr>
        <p:spPr>
          <a:xfrm>
            <a:off x="3802093" y="2392289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1</a:t>
            </a:r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7B84308C-1F7C-E62C-BB68-96DE1CCB8922}"/>
              </a:ext>
            </a:extLst>
          </p:cNvPr>
          <p:cNvSpPr txBox="1">
            <a:spLocks/>
          </p:cNvSpPr>
          <p:nvPr/>
        </p:nvSpPr>
        <p:spPr>
          <a:xfrm>
            <a:off x="7443076" y="3633328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2</a:t>
            </a:r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id="{ACF59BED-6880-897A-41DE-622C374FEA1D}"/>
              </a:ext>
            </a:extLst>
          </p:cNvPr>
          <p:cNvSpPr txBox="1">
            <a:spLocks/>
          </p:cNvSpPr>
          <p:nvPr/>
        </p:nvSpPr>
        <p:spPr>
          <a:xfrm>
            <a:off x="3743949" y="4879318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3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084CD28-5F86-5105-9001-55B37D32D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83044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0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ACADCB-C9A1-5194-7B72-9398469F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46509" y="6356350"/>
            <a:ext cx="2743200" cy="365125"/>
          </a:xfrm>
        </p:spPr>
        <p:txBody>
          <a:bodyPr/>
          <a:lstStyle/>
          <a:p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631FC-EAC1-07DD-DF89-452DE41B83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1237" y="-1179513"/>
            <a:ext cx="10169525" cy="1179513"/>
          </a:xfrm>
        </p:spPr>
        <p:txBody>
          <a:bodyPr/>
          <a:lstStyle/>
          <a:p>
            <a:pPr algn="ctr"/>
            <a:r>
              <a:rPr lang="en-US" b="1"/>
              <a:t>Objectives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A8E9D9-7AC4-E11E-7126-564E56D1A2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399559" y="5240875"/>
            <a:ext cx="2462212" cy="806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Technical Feasibility of 6G in Taiwan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9520BF4-3F5B-81FC-133C-35545EB86B99}"/>
              </a:ext>
            </a:extLst>
          </p:cNvPr>
          <p:cNvSpPr txBox="1">
            <a:spLocks/>
          </p:cNvSpPr>
          <p:nvPr/>
        </p:nvSpPr>
        <p:spPr>
          <a:xfrm>
            <a:off x="16399559" y="2938989"/>
            <a:ext cx="2876552" cy="885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Historical and current issues of 5G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6C0CAA2-8160-1555-1F42-25FF3CA28924}"/>
              </a:ext>
            </a:extLst>
          </p:cNvPr>
          <p:cNvSpPr txBox="1">
            <a:spLocks/>
          </p:cNvSpPr>
          <p:nvPr/>
        </p:nvSpPr>
        <p:spPr>
          <a:xfrm>
            <a:off x="-6339680" y="4023191"/>
            <a:ext cx="2150995" cy="1060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/>
              <a:t>Public Perception of 6G and AI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667D94-8732-1B8C-5C5F-014064DC67A9}"/>
              </a:ext>
            </a:extLst>
          </p:cNvPr>
          <p:cNvSpPr txBox="1">
            <a:spLocks/>
          </p:cNvSpPr>
          <p:nvPr/>
        </p:nvSpPr>
        <p:spPr>
          <a:xfrm>
            <a:off x="16402811" y="4776677"/>
            <a:ext cx="2462214" cy="464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Determine: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919E2CB5-2CB2-1616-0A93-C0490A0CD252}"/>
              </a:ext>
            </a:extLst>
          </p:cNvPr>
          <p:cNvSpPr txBox="1">
            <a:spLocks/>
          </p:cNvSpPr>
          <p:nvPr/>
        </p:nvSpPr>
        <p:spPr>
          <a:xfrm>
            <a:off x="16399559" y="2512575"/>
            <a:ext cx="215099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Examine: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2550CAC0-2FCF-F6FB-49E8-A7863AD25154}"/>
              </a:ext>
            </a:extLst>
          </p:cNvPr>
          <p:cNvSpPr txBox="1">
            <a:spLocks/>
          </p:cNvSpPr>
          <p:nvPr/>
        </p:nvSpPr>
        <p:spPr>
          <a:xfrm>
            <a:off x="-6339679" y="3545764"/>
            <a:ext cx="215099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b="1"/>
              <a:t>Uncover: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6228CB-9B24-D11C-C530-E2742B2EEBA9}"/>
              </a:ext>
            </a:extLst>
          </p:cNvPr>
          <p:cNvSpPr/>
          <p:nvPr/>
        </p:nvSpPr>
        <p:spPr>
          <a:xfrm>
            <a:off x="12701469" y="4438362"/>
            <a:ext cx="1829969" cy="1831694"/>
          </a:xfrm>
          <a:prstGeom prst="rect">
            <a:avLst/>
          </a:prstGeom>
          <a:solidFill>
            <a:srgbClr val="00340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7BE0A5-3D77-E234-DAD2-4DA8B65A73CB}"/>
              </a:ext>
            </a:extLst>
          </p:cNvPr>
          <p:cNvSpPr/>
          <p:nvPr/>
        </p:nvSpPr>
        <p:spPr>
          <a:xfrm>
            <a:off x="-2328704" y="3177082"/>
            <a:ext cx="1829969" cy="1831694"/>
          </a:xfrm>
          <a:prstGeom prst="rect">
            <a:avLst/>
          </a:prstGeom>
          <a:solidFill>
            <a:srgbClr val="00820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41EB32-4D9A-5C8E-8157-9EFAEBC07E36}"/>
              </a:ext>
            </a:extLst>
          </p:cNvPr>
          <p:cNvSpPr/>
          <p:nvPr/>
        </p:nvSpPr>
        <p:spPr>
          <a:xfrm>
            <a:off x="12710570" y="2022560"/>
            <a:ext cx="1829969" cy="1831694"/>
          </a:xfrm>
          <a:prstGeom prst="rect">
            <a:avLst/>
          </a:prstGeom>
          <a:solidFill>
            <a:srgbClr val="00D10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B1654D2-F90D-5B89-0F9B-A10588B04217}"/>
              </a:ext>
            </a:extLst>
          </p:cNvPr>
          <p:cNvGrpSpPr/>
          <p:nvPr/>
        </p:nvGrpSpPr>
        <p:grpSpPr>
          <a:xfrm flipH="1">
            <a:off x="14926014" y="2916004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ACA21F-BCBF-1C44-9AFF-449DDA632282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FD09C-08C1-CEBA-4456-BA84A1B99C1C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6D113C-CEBB-D0C0-BEDA-C518F5C7CCD2}"/>
              </a:ext>
            </a:extLst>
          </p:cNvPr>
          <p:cNvGrpSpPr/>
          <p:nvPr/>
        </p:nvGrpSpPr>
        <p:grpSpPr>
          <a:xfrm>
            <a:off x="-3878448" y="4067171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C4A40B3-24AB-3F48-A6A2-CA58C2691437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6E1918-5633-1D31-1CA4-8FB44333047D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7B84308C-1F7C-E62C-BB68-96DE1CCB8922}"/>
              </a:ext>
            </a:extLst>
          </p:cNvPr>
          <p:cNvSpPr txBox="1">
            <a:spLocks/>
          </p:cNvSpPr>
          <p:nvPr/>
        </p:nvSpPr>
        <p:spPr>
          <a:xfrm>
            <a:off x="14904855" y="2392289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1</a:t>
            </a:r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id="{ACF59BED-6880-897A-41DE-622C374FEA1D}"/>
              </a:ext>
            </a:extLst>
          </p:cNvPr>
          <p:cNvSpPr txBox="1">
            <a:spLocks/>
          </p:cNvSpPr>
          <p:nvPr/>
        </p:nvSpPr>
        <p:spPr>
          <a:xfrm>
            <a:off x="-3673137" y="3608779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182825-7778-94AC-70F9-83836939DDD8}"/>
              </a:ext>
            </a:extLst>
          </p:cNvPr>
          <p:cNvGrpSpPr/>
          <p:nvPr/>
        </p:nvGrpSpPr>
        <p:grpSpPr>
          <a:xfrm flipH="1">
            <a:off x="14919679" y="5341330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BF7B7D2-1B33-6C71-FC51-7351290413AB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56E4375-5159-60ED-01F9-49195129315B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C6D5FDB4-A90C-EA38-BE10-06A08839E5F9}"/>
              </a:ext>
            </a:extLst>
          </p:cNvPr>
          <p:cNvSpPr txBox="1">
            <a:spLocks/>
          </p:cNvSpPr>
          <p:nvPr/>
        </p:nvSpPr>
        <p:spPr>
          <a:xfrm>
            <a:off x="14969808" y="4857180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3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3390401-37E1-D238-D6FB-A6A4199A6390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84210450"/>
      </p:ext>
    </p:extLst>
  </p:cSld>
  <p:clrMapOvr>
    <a:masterClrMapping/>
  </p:clrMapOvr>
  <p:transition spd="slow" advTm="130">
    <p:push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0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ACADCB-C9A1-5194-7B72-9398469F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631FC-EAC1-07DD-DF89-452DE41B83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6575" y="717754"/>
            <a:ext cx="10167938" cy="1179513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Objectives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A8E9D9-7AC4-E11E-7126-564E56D1A2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64662" y="5239967"/>
            <a:ext cx="2462212" cy="806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Technical Feasibility of 6G in Taiwan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9520BF4-3F5B-81FC-133C-35545EB86B99}"/>
              </a:ext>
            </a:extLst>
          </p:cNvPr>
          <p:cNvSpPr txBox="1">
            <a:spLocks/>
          </p:cNvSpPr>
          <p:nvPr/>
        </p:nvSpPr>
        <p:spPr>
          <a:xfrm>
            <a:off x="8864662" y="2938989"/>
            <a:ext cx="2876552" cy="885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Historical and current issues of 5G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6C0CAA2-8160-1555-1F42-25FF3CA28924}"/>
              </a:ext>
            </a:extLst>
          </p:cNvPr>
          <p:cNvSpPr txBox="1">
            <a:spLocks/>
          </p:cNvSpPr>
          <p:nvPr/>
        </p:nvSpPr>
        <p:spPr>
          <a:xfrm>
            <a:off x="1164698" y="4023191"/>
            <a:ext cx="2150995" cy="1060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/>
              <a:t>Public Perception of 6G and AI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667D94-8732-1B8C-5C5F-014064DC67A9}"/>
              </a:ext>
            </a:extLst>
          </p:cNvPr>
          <p:cNvSpPr txBox="1">
            <a:spLocks/>
          </p:cNvSpPr>
          <p:nvPr/>
        </p:nvSpPr>
        <p:spPr>
          <a:xfrm>
            <a:off x="8864662" y="4776677"/>
            <a:ext cx="2462214" cy="464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Determine: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919E2CB5-2CB2-1616-0A93-C0490A0CD252}"/>
              </a:ext>
            </a:extLst>
          </p:cNvPr>
          <p:cNvSpPr txBox="1">
            <a:spLocks/>
          </p:cNvSpPr>
          <p:nvPr/>
        </p:nvSpPr>
        <p:spPr>
          <a:xfrm>
            <a:off x="8864662" y="2512575"/>
            <a:ext cx="215099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Examine: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2550CAC0-2FCF-F6FB-49E8-A7863AD25154}"/>
              </a:ext>
            </a:extLst>
          </p:cNvPr>
          <p:cNvSpPr txBox="1">
            <a:spLocks/>
          </p:cNvSpPr>
          <p:nvPr/>
        </p:nvSpPr>
        <p:spPr>
          <a:xfrm>
            <a:off x="1164699" y="3545764"/>
            <a:ext cx="215099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b="1"/>
              <a:t>Uncover: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6228CB-9B24-D11C-C530-E2742B2EEBA9}"/>
              </a:ext>
            </a:extLst>
          </p:cNvPr>
          <p:cNvSpPr/>
          <p:nvPr/>
        </p:nvSpPr>
        <p:spPr>
          <a:xfrm>
            <a:off x="5165560" y="4438362"/>
            <a:ext cx="1829969" cy="1831694"/>
          </a:xfrm>
          <a:prstGeom prst="rect">
            <a:avLst/>
          </a:prstGeom>
          <a:solidFill>
            <a:srgbClr val="00340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7BE0A5-3D77-E234-DAD2-4DA8B65A73CB}"/>
              </a:ext>
            </a:extLst>
          </p:cNvPr>
          <p:cNvSpPr/>
          <p:nvPr/>
        </p:nvSpPr>
        <p:spPr>
          <a:xfrm>
            <a:off x="5175674" y="3177082"/>
            <a:ext cx="1829969" cy="1831694"/>
          </a:xfrm>
          <a:prstGeom prst="rect">
            <a:avLst/>
          </a:prstGeom>
          <a:solidFill>
            <a:srgbClr val="00820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41EB32-4D9A-5C8E-8157-9EFAEBC07E36}"/>
              </a:ext>
            </a:extLst>
          </p:cNvPr>
          <p:cNvSpPr/>
          <p:nvPr/>
        </p:nvSpPr>
        <p:spPr>
          <a:xfrm>
            <a:off x="5175673" y="2022560"/>
            <a:ext cx="1829969" cy="1831694"/>
          </a:xfrm>
          <a:prstGeom prst="rect">
            <a:avLst/>
          </a:prstGeom>
          <a:solidFill>
            <a:srgbClr val="00D10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B1654D2-F90D-5B89-0F9B-A10588B04217}"/>
              </a:ext>
            </a:extLst>
          </p:cNvPr>
          <p:cNvGrpSpPr/>
          <p:nvPr/>
        </p:nvGrpSpPr>
        <p:grpSpPr>
          <a:xfrm flipH="1">
            <a:off x="7391117" y="2916004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ACA21F-BCBF-1C44-9AFF-449DDA632282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FD09C-08C1-CEBA-4456-BA84A1B99C1C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6D113C-CEBB-D0C0-BEDA-C518F5C7CCD2}"/>
              </a:ext>
            </a:extLst>
          </p:cNvPr>
          <p:cNvGrpSpPr/>
          <p:nvPr/>
        </p:nvGrpSpPr>
        <p:grpSpPr>
          <a:xfrm>
            <a:off x="3625930" y="4067171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C4A40B3-24AB-3F48-A6A2-CA58C2691437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6E1918-5633-1D31-1CA4-8FB44333047D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7B84308C-1F7C-E62C-BB68-96DE1CCB8922}"/>
              </a:ext>
            </a:extLst>
          </p:cNvPr>
          <p:cNvSpPr txBox="1">
            <a:spLocks/>
          </p:cNvSpPr>
          <p:nvPr/>
        </p:nvSpPr>
        <p:spPr>
          <a:xfrm>
            <a:off x="7369958" y="2392289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1</a:t>
            </a:r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id="{ACF59BED-6880-897A-41DE-622C374FEA1D}"/>
              </a:ext>
            </a:extLst>
          </p:cNvPr>
          <p:cNvSpPr txBox="1">
            <a:spLocks/>
          </p:cNvSpPr>
          <p:nvPr/>
        </p:nvSpPr>
        <p:spPr>
          <a:xfrm>
            <a:off x="3831241" y="3608779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182825-7778-94AC-70F9-83836939DDD8}"/>
              </a:ext>
            </a:extLst>
          </p:cNvPr>
          <p:cNvGrpSpPr/>
          <p:nvPr/>
        </p:nvGrpSpPr>
        <p:grpSpPr>
          <a:xfrm flipH="1">
            <a:off x="7383770" y="5341330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BF7B7D2-1B33-6C71-FC51-7351290413AB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56E4375-5159-60ED-01F9-49195129315B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C6D5FDB4-A90C-EA38-BE10-06A08839E5F9}"/>
              </a:ext>
            </a:extLst>
          </p:cNvPr>
          <p:cNvSpPr txBox="1">
            <a:spLocks/>
          </p:cNvSpPr>
          <p:nvPr/>
        </p:nvSpPr>
        <p:spPr>
          <a:xfrm>
            <a:off x="7433899" y="4857180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71215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6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ACADCB-C9A1-5194-7B72-9398469F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13ECA26-790F-8831-FA1F-A882142B2034}"/>
              </a:ext>
            </a:extLst>
          </p:cNvPr>
          <p:cNvSpPr txBox="1">
            <a:spLocks/>
          </p:cNvSpPr>
          <p:nvPr/>
        </p:nvSpPr>
        <p:spPr>
          <a:xfrm>
            <a:off x="-2256921" y="2781298"/>
            <a:ext cx="10167937" cy="117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chemeClr val="bg1"/>
                </a:solidFill>
              </a:rPr>
              <a:t>Methods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5A9795-A541-5FE0-942D-F673B01E4505}"/>
              </a:ext>
            </a:extLst>
          </p:cNvPr>
          <p:cNvGrpSpPr/>
          <p:nvPr/>
        </p:nvGrpSpPr>
        <p:grpSpPr>
          <a:xfrm>
            <a:off x="-1891798" y="0"/>
            <a:ext cx="3429000" cy="6858000"/>
            <a:chOff x="6096000" y="0"/>
            <a:chExt cx="3429000" cy="6858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32F98CC-8444-50BA-95D0-3138387D8077}"/>
                </a:ext>
              </a:extLst>
            </p:cNvPr>
            <p:cNvGrpSpPr/>
            <p:nvPr/>
          </p:nvGrpSpPr>
          <p:grpSpPr>
            <a:xfrm>
              <a:off x="6096000" y="0"/>
              <a:ext cx="3429000" cy="6858000"/>
              <a:chOff x="8114144" y="0"/>
              <a:chExt cx="4539677" cy="6858000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9DC8E36-4532-343E-E8F5-AB020B52F912}"/>
                  </a:ext>
                </a:extLst>
              </p:cNvPr>
              <p:cNvGrpSpPr/>
              <p:nvPr/>
            </p:nvGrpSpPr>
            <p:grpSpPr>
              <a:xfrm>
                <a:off x="8114144" y="0"/>
                <a:ext cx="4539677" cy="6858000"/>
                <a:chOff x="8114144" y="0"/>
                <a:chExt cx="4539677" cy="6858000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69AE660-D942-1BFA-5586-BAC5FB033211}"/>
                    </a:ext>
                  </a:extLst>
                </p:cNvPr>
                <p:cNvSpPr/>
                <p:nvPr/>
              </p:nvSpPr>
              <p:spPr>
                <a:xfrm>
                  <a:off x="8114144" y="0"/>
                  <a:ext cx="4077859" cy="6858000"/>
                </a:xfrm>
                <a:prstGeom prst="rect">
                  <a:avLst/>
                </a:prstGeom>
                <a:solidFill>
                  <a:srgbClr val="944F4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riangle 25">
                  <a:extLst>
                    <a:ext uri="{FF2B5EF4-FFF2-40B4-BE49-F238E27FC236}">
                      <a16:creationId xmlns:a16="http://schemas.microsoft.com/office/drawing/2014/main" id="{6F758B72-9C5B-212C-E444-18E04924597A}"/>
                    </a:ext>
                  </a:extLst>
                </p:cNvPr>
                <p:cNvSpPr/>
                <p:nvPr/>
              </p:nvSpPr>
              <p:spPr>
                <a:xfrm rot="5400000">
                  <a:off x="11879120" y="887844"/>
                  <a:ext cx="1087582" cy="461821"/>
                </a:xfrm>
                <a:prstGeom prst="triangle">
                  <a:avLst/>
                </a:prstGeom>
                <a:solidFill>
                  <a:srgbClr val="944E4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9" name="Content Placeholder 6">
                <a:extLst>
                  <a:ext uri="{FF2B5EF4-FFF2-40B4-BE49-F238E27FC236}">
                    <a16:creationId xmlns:a16="http://schemas.microsoft.com/office/drawing/2014/main" id="{4258B6A0-37A1-9C73-5327-1BA801F627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16699" y="2541544"/>
                <a:ext cx="2872747" cy="4795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1800">
                    <a:solidFill>
                      <a:schemeClr val="bg1"/>
                    </a:solidFill>
                  </a:rPr>
                  <a:t>Online Surveys</a:t>
                </a:r>
              </a:p>
            </p:txBody>
          </p:sp>
          <p:sp>
            <p:nvSpPr>
              <p:cNvPr id="70" name="Content Placeholder 6">
                <a:extLst>
                  <a:ext uri="{FF2B5EF4-FFF2-40B4-BE49-F238E27FC236}">
                    <a16:creationId xmlns:a16="http://schemas.microsoft.com/office/drawing/2014/main" id="{C2BBD9FB-3B47-4E0F-2A62-9A3F1AD80F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40510" y="820523"/>
                <a:ext cx="3335379" cy="10875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3000" b="1">
                    <a:solidFill>
                      <a:schemeClr val="bg1"/>
                    </a:solidFill>
                  </a:rPr>
                  <a:t>Survey on AI and 6G Perception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0A495B7-81DB-F52F-8558-DBE594BF2F31}"/>
                  </a:ext>
                </a:extLst>
              </p:cNvPr>
              <p:cNvSpPr txBox="1"/>
              <p:nvPr/>
            </p:nvSpPr>
            <p:spPr>
              <a:xfrm>
                <a:off x="8572696" y="3088346"/>
                <a:ext cx="3271003" cy="1707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Familiarity with Tech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Impact of 5G on QOL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Perception of AI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Perception of 6G</a:t>
                </a:r>
              </a:p>
            </p:txBody>
          </p:sp>
        </p:grpSp>
        <p:pic>
          <p:nvPicPr>
            <p:cNvPr id="10" name="Graphic 9" descr="Clipboard with solid fill">
              <a:extLst>
                <a:ext uri="{FF2B5EF4-FFF2-40B4-BE49-F238E27FC236}">
                  <a16:creationId xmlns:a16="http://schemas.microsoft.com/office/drawing/2014/main" id="{01A6D40C-E3B0-2649-48AD-5F1EEDE1B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99655" y="5270031"/>
              <a:ext cx="872858" cy="87285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168E52-A020-3209-5CAB-FEB57E768ABF}"/>
              </a:ext>
            </a:extLst>
          </p:cNvPr>
          <p:cNvGrpSpPr/>
          <p:nvPr/>
        </p:nvGrpSpPr>
        <p:grpSpPr>
          <a:xfrm>
            <a:off x="-2295703" y="0"/>
            <a:ext cx="3429000" cy="6858000"/>
            <a:chOff x="3055215" y="0"/>
            <a:chExt cx="3429000" cy="6858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FF4EE0A-26B6-33F4-EF9D-4E05B3C67775}"/>
                </a:ext>
              </a:extLst>
            </p:cNvPr>
            <p:cNvGrpSpPr/>
            <p:nvPr/>
          </p:nvGrpSpPr>
          <p:grpSpPr>
            <a:xfrm>
              <a:off x="3055215" y="0"/>
              <a:ext cx="3429000" cy="6858000"/>
              <a:chOff x="4050147" y="0"/>
              <a:chExt cx="4525821" cy="685800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EE683CD-D083-6DDC-16F5-B81B7C6ADAA1}"/>
                  </a:ext>
                </a:extLst>
              </p:cNvPr>
              <p:cNvGrpSpPr/>
              <p:nvPr/>
            </p:nvGrpSpPr>
            <p:grpSpPr>
              <a:xfrm>
                <a:off x="4050147" y="0"/>
                <a:ext cx="4525821" cy="6858000"/>
                <a:chOff x="4050146" y="0"/>
                <a:chExt cx="4525820" cy="6858000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4D8F564-53B9-3C6D-87B5-9B6B5C5D2BDD}"/>
                    </a:ext>
                  </a:extLst>
                </p:cNvPr>
                <p:cNvSpPr/>
                <p:nvPr/>
              </p:nvSpPr>
              <p:spPr>
                <a:xfrm>
                  <a:off x="4050146" y="0"/>
                  <a:ext cx="4063997" cy="6858000"/>
                </a:xfrm>
                <a:prstGeom prst="rect">
                  <a:avLst/>
                </a:prstGeom>
                <a:solidFill>
                  <a:srgbClr val="5F32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riangle 22">
                  <a:extLst>
                    <a:ext uri="{FF2B5EF4-FFF2-40B4-BE49-F238E27FC236}">
                      <a16:creationId xmlns:a16="http://schemas.microsoft.com/office/drawing/2014/main" id="{E45D0740-A141-17A1-72B7-434E4F79AB1A}"/>
                    </a:ext>
                  </a:extLst>
                </p:cNvPr>
                <p:cNvSpPr/>
                <p:nvPr/>
              </p:nvSpPr>
              <p:spPr>
                <a:xfrm rot="5400000">
                  <a:off x="7801265" y="887846"/>
                  <a:ext cx="1087582" cy="461821"/>
                </a:xfrm>
                <a:prstGeom prst="triangle">
                  <a:avLst/>
                </a:prstGeom>
                <a:solidFill>
                  <a:srgbClr val="5F32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Content Placeholder 6">
                <a:extLst>
                  <a:ext uri="{FF2B5EF4-FFF2-40B4-BE49-F238E27FC236}">
                    <a16:creationId xmlns:a16="http://schemas.microsoft.com/office/drawing/2014/main" id="{9D168DA1-1C21-9172-5609-E5AFA9F740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45772" y="2541544"/>
                <a:ext cx="2872748" cy="4795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1800">
                    <a:solidFill>
                      <a:schemeClr val="bg1"/>
                    </a:solidFill>
                  </a:rPr>
                  <a:t>Online Surveys</a:t>
                </a:r>
              </a:p>
            </p:txBody>
          </p:sp>
          <p:sp>
            <p:nvSpPr>
              <p:cNvPr id="48" name="Content Placeholder 6">
                <a:extLst>
                  <a:ext uri="{FF2B5EF4-FFF2-40B4-BE49-F238E27FC236}">
                    <a16:creationId xmlns:a16="http://schemas.microsoft.com/office/drawing/2014/main" id="{D600A5C6-2559-24D0-7B96-8DC40D199C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58162" y="1118753"/>
                <a:ext cx="3061820" cy="4841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3000" b="1">
                    <a:solidFill>
                      <a:schemeClr val="bg1"/>
                    </a:solidFill>
                  </a:rPr>
                  <a:t>Survey on Usage Habits: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1A17FA8-E546-6E3E-D1CB-F50E980B3D59}"/>
                  </a:ext>
                </a:extLst>
              </p:cNvPr>
              <p:cNvSpPr txBox="1"/>
              <p:nvPr/>
            </p:nvSpPr>
            <p:spPr>
              <a:xfrm>
                <a:off x="4894501" y="3088345"/>
                <a:ext cx="2803936" cy="1707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Internet usage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Phone carrier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Connection type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74" name="Graphic 73" descr="Clipboard with solid fill">
              <a:extLst>
                <a:ext uri="{FF2B5EF4-FFF2-40B4-BE49-F238E27FC236}">
                  <a16:creationId xmlns:a16="http://schemas.microsoft.com/office/drawing/2014/main" id="{9A8B964F-ED7C-BE16-A838-089326BB9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52429" y="5270031"/>
              <a:ext cx="872858" cy="87285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D1FF3B-73C2-BA8C-EB3F-207F833039BC}"/>
              </a:ext>
            </a:extLst>
          </p:cNvPr>
          <p:cNvGrpSpPr/>
          <p:nvPr/>
        </p:nvGrpSpPr>
        <p:grpSpPr>
          <a:xfrm>
            <a:off x="-2720708" y="0"/>
            <a:ext cx="3429000" cy="6858000"/>
            <a:chOff x="2616" y="0"/>
            <a:chExt cx="3429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AD4ACB6-242E-6FAC-6054-A0D784CBD5A8}"/>
                </a:ext>
              </a:extLst>
            </p:cNvPr>
            <p:cNvGrpSpPr/>
            <p:nvPr/>
          </p:nvGrpSpPr>
          <p:grpSpPr>
            <a:xfrm>
              <a:off x="2616" y="0"/>
              <a:ext cx="3429000" cy="6858000"/>
              <a:chOff x="-2985" y="0"/>
              <a:chExt cx="4525820" cy="685800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1293F88C-A271-6E73-A701-35A3402163DB}"/>
                  </a:ext>
                </a:extLst>
              </p:cNvPr>
              <p:cNvGrpSpPr/>
              <p:nvPr/>
            </p:nvGrpSpPr>
            <p:grpSpPr>
              <a:xfrm>
                <a:off x="-2985" y="0"/>
                <a:ext cx="4525820" cy="6858000"/>
                <a:chOff x="0" y="0"/>
                <a:chExt cx="4525820" cy="6858000"/>
              </a:xfrm>
            </p:grpSpPr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C44C9288-8E23-4DC8-49D1-FFEE9063F46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64000" cy="6858000"/>
                </a:xfrm>
                <a:prstGeom prst="rect">
                  <a:avLst/>
                </a:prstGeom>
                <a:solidFill>
                  <a:srgbClr val="361D1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riangle 18">
                  <a:extLst>
                    <a:ext uri="{FF2B5EF4-FFF2-40B4-BE49-F238E27FC236}">
                      <a16:creationId xmlns:a16="http://schemas.microsoft.com/office/drawing/2014/main" id="{3F6E1B47-B2A7-5CF3-724A-A669FFFD6A46}"/>
                    </a:ext>
                  </a:extLst>
                </p:cNvPr>
                <p:cNvSpPr/>
                <p:nvPr/>
              </p:nvSpPr>
              <p:spPr>
                <a:xfrm rot="5400000">
                  <a:off x="3751119" y="887845"/>
                  <a:ext cx="1087582" cy="461821"/>
                </a:xfrm>
                <a:prstGeom prst="triangle">
                  <a:avLst/>
                </a:prstGeom>
                <a:solidFill>
                  <a:srgbClr val="361D1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Content Placeholder 6">
                <a:extLst>
                  <a:ext uri="{FF2B5EF4-FFF2-40B4-BE49-F238E27FC236}">
                    <a16:creationId xmlns:a16="http://schemas.microsoft.com/office/drawing/2014/main" id="{3C57A053-6D65-1660-618D-CD4D36FCF7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870" y="2541544"/>
                <a:ext cx="2872747" cy="4795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1800">
                    <a:solidFill>
                      <a:schemeClr val="bg1"/>
                    </a:solidFill>
                  </a:rPr>
                  <a:t>In-Person Interviews</a:t>
                </a:r>
              </a:p>
            </p:txBody>
          </p:sp>
          <p:sp>
            <p:nvSpPr>
              <p:cNvPr id="29" name="Content Placeholder 6">
                <a:extLst>
                  <a:ext uri="{FF2B5EF4-FFF2-40B4-BE49-F238E27FC236}">
                    <a16:creationId xmlns:a16="http://schemas.microsoft.com/office/drawing/2014/main" id="{8E8461FD-3804-F05F-B0F4-2BD6022A70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335" y="1168508"/>
                <a:ext cx="3061820" cy="4841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3000" b="1">
                    <a:solidFill>
                      <a:schemeClr val="bg1"/>
                    </a:solidFill>
                  </a:rPr>
                  <a:t>Interview 5G Experts: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42FA79B-94FD-6CF9-6710-546A09F26F20}"/>
                  </a:ext>
                </a:extLst>
              </p:cNvPr>
              <p:cNvSpPr txBox="1"/>
              <p:nvPr/>
            </p:nvSpPr>
            <p:spPr>
              <a:xfrm>
                <a:off x="616532" y="3088345"/>
                <a:ext cx="2789987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bg1"/>
                    </a:solidFill>
                  </a:rPr>
                  <a:t>Background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bg1"/>
                    </a:solidFill>
                  </a:rPr>
                  <a:t>Roadblocks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bg1"/>
                    </a:solidFill>
                  </a:rPr>
                  <a:t>Public perception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bg1"/>
                    </a:solidFill>
                  </a:rPr>
                  <a:t>Digital divide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0" name="Graphic 39" descr="Meeting with solid fill">
              <a:extLst>
                <a:ext uri="{FF2B5EF4-FFF2-40B4-BE49-F238E27FC236}">
                  <a16:creationId xmlns:a16="http://schemas.microsoft.com/office/drawing/2014/main" id="{54940A5B-6109-597A-105F-44356801C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0557" y="5186962"/>
              <a:ext cx="1038997" cy="1038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9405098"/>
      </p:ext>
    </p:extLst>
  </p:cSld>
  <p:clrMapOvr>
    <a:masterClrMapping/>
  </p:clrMapOvr>
  <p:transition spd="slow" advTm="0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6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ACADCB-C9A1-5194-7B72-9398469F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184" y="6492875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13ECA26-790F-8831-FA1F-A882142B2034}"/>
              </a:ext>
            </a:extLst>
          </p:cNvPr>
          <p:cNvSpPr txBox="1">
            <a:spLocks/>
          </p:cNvSpPr>
          <p:nvPr/>
        </p:nvSpPr>
        <p:spPr>
          <a:xfrm>
            <a:off x="5701735" y="2781299"/>
            <a:ext cx="10167937" cy="117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chemeClr val="bg1"/>
                </a:solidFill>
              </a:rPr>
              <a:t>Methods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5A9795-A541-5FE0-942D-F673B01E4505}"/>
              </a:ext>
            </a:extLst>
          </p:cNvPr>
          <p:cNvGrpSpPr/>
          <p:nvPr/>
        </p:nvGrpSpPr>
        <p:grpSpPr>
          <a:xfrm>
            <a:off x="6096000" y="0"/>
            <a:ext cx="3429001" cy="6858000"/>
            <a:chOff x="6096000" y="0"/>
            <a:chExt cx="3429001" cy="6858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32F98CC-8444-50BA-95D0-3138387D8077}"/>
                </a:ext>
              </a:extLst>
            </p:cNvPr>
            <p:cNvGrpSpPr/>
            <p:nvPr/>
          </p:nvGrpSpPr>
          <p:grpSpPr>
            <a:xfrm>
              <a:off x="6096000" y="0"/>
              <a:ext cx="3429001" cy="6858000"/>
              <a:chOff x="8114143" y="0"/>
              <a:chExt cx="4539678" cy="6858000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9DC8E36-4532-343E-E8F5-AB020B52F912}"/>
                  </a:ext>
                </a:extLst>
              </p:cNvPr>
              <p:cNvGrpSpPr/>
              <p:nvPr/>
            </p:nvGrpSpPr>
            <p:grpSpPr>
              <a:xfrm>
                <a:off x="8114143" y="0"/>
                <a:ext cx="4539678" cy="6858000"/>
                <a:chOff x="8114143" y="0"/>
                <a:chExt cx="4539678" cy="6858000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69AE660-D942-1BFA-5586-BAC5FB033211}"/>
                    </a:ext>
                  </a:extLst>
                </p:cNvPr>
                <p:cNvSpPr/>
                <p:nvPr/>
              </p:nvSpPr>
              <p:spPr>
                <a:xfrm>
                  <a:off x="8114143" y="0"/>
                  <a:ext cx="4077860" cy="6858000"/>
                </a:xfrm>
                <a:prstGeom prst="rect">
                  <a:avLst/>
                </a:prstGeom>
                <a:solidFill>
                  <a:srgbClr val="944F4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riangle 25">
                  <a:extLst>
                    <a:ext uri="{FF2B5EF4-FFF2-40B4-BE49-F238E27FC236}">
                      <a16:creationId xmlns:a16="http://schemas.microsoft.com/office/drawing/2014/main" id="{6F758B72-9C5B-212C-E444-18E04924597A}"/>
                    </a:ext>
                  </a:extLst>
                </p:cNvPr>
                <p:cNvSpPr/>
                <p:nvPr/>
              </p:nvSpPr>
              <p:spPr>
                <a:xfrm rot="5400000">
                  <a:off x="11879120" y="887844"/>
                  <a:ext cx="1087582" cy="461821"/>
                </a:xfrm>
                <a:prstGeom prst="triangle">
                  <a:avLst/>
                </a:prstGeom>
                <a:solidFill>
                  <a:srgbClr val="944E4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9" name="Content Placeholder 6">
                <a:extLst>
                  <a:ext uri="{FF2B5EF4-FFF2-40B4-BE49-F238E27FC236}">
                    <a16:creationId xmlns:a16="http://schemas.microsoft.com/office/drawing/2014/main" id="{4258B6A0-37A1-9C73-5327-1BA801F627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16699" y="2541544"/>
                <a:ext cx="2872747" cy="4795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1800">
                    <a:solidFill>
                      <a:schemeClr val="bg1"/>
                    </a:solidFill>
                  </a:rPr>
                  <a:t>Online Surveys</a:t>
                </a:r>
              </a:p>
            </p:txBody>
          </p:sp>
          <p:sp>
            <p:nvSpPr>
              <p:cNvPr id="70" name="Content Placeholder 6">
                <a:extLst>
                  <a:ext uri="{FF2B5EF4-FFF2-40B4-BE49-F238E27FC236}">
                    <a16:creationId xmlns:a16="http://schemas.microsoft.com/office/drawing/2014/main" id="{C2BBD9FB-3B47-4E0F-2A62-9A3F1AD80F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40510" y="820523"/>
                <a:ext cx="3335379" cy="10875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3000" b="1">
                    <a:solidFill>
                      <a:schemeClr val="bg1"/>
                    </a:solidFill>
                  </a:rPr>
                  <a:t>Survey on AI and 6G Perception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0A495B7-81DB-F52F-8558-DBE594BF2F31}"/>
                  </a:ext>
                </a:extLst>
              </p:cNvPr>
              <p:cNvSpPr txBox="1"/>
              <p:nvPr/>
            </p:nvSpPr>
            <p:spPr>
              <a:xfrm>
                <a:off x="8572696" y="3088346"/>
                <a:ext cx="3271003" cy="1707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Familiarity with Tech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Impact of 5G on QOL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Perception of AI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Perception of 6G</a:t>
                </a:r>
              </a:p>
            </p:txBody>
          </p:sp>
        </p:grpSp>
        <p:pic>
          <p:nvPicPr>
            <p:cNvPr id="10" name="Graphic 9" descr="Clipboard with solid fill">
              <a:extLst>
                <a:ext uri="{FF2B5EF4-FFF2-40B4-BE49-F238E27FC236}">
                  <a16:creationId xmlns:a16="http://schemas.microsoft.com/office/drawing/2014/main" id="{01A6D40C-E3B0-2649-48AD-5F1EEDE1B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41294" y="5270031"/>
              <a:ext cx="872858" cy="87285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168E52-A020-3209-5CAB-FEB57E768ABF}"/>
              </a:ext>
            </a:extLst>
          </p:cNvPr>
          <p:cNvGrpSpPr/>
          <p:nvPr/>
        </p:nvGrpSpPr>
        <p:grpSpPr>
          <a:xfrm>
            <a:off x="3055215" y="0"/>
            <a:ext cx="3429000" cy="6858000"/>
            <a:chOff x="3055215" y="0"/>
            <a:chExt cx="3429000" cy="6858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FF4EE0A-26B6-33F4-EF9D-4E05B3C67775}"/>
                </a:ext>
              </a:extLst>
            </p:cNvPr>
            <p:cNvGrpSpPr/>
            <p:nvPr/>
          </p:nvGrpSpPr>
          <p:grpSpPr>
            <a:xfrm>
              <a:off x="3055215" y="0"/>
              <a:ext cx="3429000" cy="6858000"/>
              <a:chOff x="4050147" y="0"/>
              <a:chExt cx="4525821" cy="685800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EE683CD-D083-6DDC-16F5-B81B7C6ADAA1}"/>
                  </a:ext>
                </a:extLst>
              </p:cNvPr>
              <p:cNvGrpSpPr/>
              <p:nvPr/>
            </p:nvGrpSpPr>
            <p:grpSpPr>
              <a:xfrm>
                <a:off x="4050147" y="0"/>
                <a:ext cx="4525821" cy="6858000"/>
                <a:chOff x="4050146" y="0"/>
                <a:chExt cx="4525820" cy="6858000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4D8F564-53B9-3C6D-87B5-9B6B5C5D2BDD}"/>
                    </a:ext>
                  </a:extLst>
                </p:cNvPr>
                <p:cNvSpPr/>
                <p:nvPr/>
              </p:nvSpPr>
              <p:spPr>
                <a:xfrm>
                  <a:off x="4050146" y="0"/>
                  <a:ext cx="4064000" cy="6858000"/>
                </a:xfrm>
                <a:prstGeom prst="rect">
                  <a:avLst/>
                </a:prstGeom>
                <a:solidFill>
                  <a:srgbClr val="5F32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riangle 22">
                  <a:extLst>
                    <a:ext uri="{FF2B5EF4-FFF2-40B4-BE49-F238E27FC236}">
                      <a16:creationId xmlns:a16="http://schemas.microsoft.com/office/drawing/2014/main" id="{E45D0740-A141-17A1-72B7-434E4F79AB1A}"/>
                    </a:ext>
                  </a:extLst>
                </p:cNvPr>
                <p:cNvSpPr/>
                <p:nvPr/>
              </p:nvSpPr>
              <p:spPr>
                <a:xfrm rot="5400000">
                  <a:off x="7801265" y="887846"/>
                  <a:ext cx="1087582" cy="461821"/>
                </a:xfrm>
                <a:prstGeom prst="triangle">
                  <a:avLst/>
                </a:prstGeom>
                <a:solidFill>
                  <a:srgbClr val="5F32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Content Placeholder 6">
                <a:extLst>
                  <a:ext uri="{FF2B5EF4-FFF2-40B4-BE49-F238E27FC236}">
                    <a16:creationId xmlns:a16="http://schemas.microsoft.com/office/drawing/2014/main" id="{9D168DA1-1C21-9172-5609-E5AFA9F740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45772" y="2541544"/>
                <a:ext cx="2872748" cy="4795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1800">
                    <a:solidFill>
                      <a:schemeClr val="bg1"/>
                    </a:solidFill>
                  </a:rPr>
                  <a:t>Online Surveys</a:t>
                </a:r>
              </a:p>
            </p:txBody>
          </p:sp>
          <p:sp>
            <p:nvSpPr>
              <p:cNvPr id="48" name="Content Placeholder 6">
                <a:extLst>
                  <a:ext uri="{FF2B5EF4-FFF2-40B4-BE49-F238E27FC236}">
                    <a16:creationId xmlns:a16="http://schemas.microsoft.com/office/drawing/2014/main" id="{D600A5C6-2559-24D0-7B96-8DC40D199C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58162" y="1118753"/>
                <a:ext cx="3061820" cy="4841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3000" b="1">
                    <a:solidFill>
                      <a:schemeClr val="bg1"/>
                    </a:solidFill>
                  </a:rPr>
                  <a:t>Survey on Usage Habits: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1A17FA8-E546-6E3E-D1CB-F50E980B3D59}"/>
                  </a:ext>
                </a:extLst>
              </p:cNvPr>
              <p:cNvSpPr txBox="1"/>
              <p:nvPr/>
            </p:nvSpPr>
            <p:spPr>
              <a:xfrm>
                <a:off x="4894501" y="3088345"/>
                <a:ext cx="2803936" cy="1707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Internet usage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Phone carrier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Connection type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74" name="Graphic 73" descr="Clipboard with solid fill">
              <a:extLst>
                <a:ext uri="{FF2B5EF4-FFF2-40B4-BE49-F238E27FC236}">
                  <a16:creationId xmlns:a16="http://schemas.microsoft.com/office/drawing/2014/main" id="{9A8B964F-ED7C-BE16-A838-089326BB9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52429" y="5270031"/>
              <a:ext cx="872858" cy="87285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D1FF3B-73C2-BA8C-EB3F-207F833039BC}"/>
              </a:ext>
            </a:extLst>
          </p:cNvPr>
          <p:cNvGrpSpPr/>
          <p:nvPr/>
        </p:nvGrpSpPr>
        <p:grpSpPr>
          <a:xfrm>
            <a:off x="2616" y="0"/>
            <a:ext cx="3429000" cy="6858000"/>
            <a:chOff x="2616" y="0"/>
            <a:chExt cx="3429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AD4ACB6-242E-6FAC-6054-A0D784CBD5A8}"/>
                </a:ext>
              </a:extLst>
            </p:cNvPr>
            <p:cNvGrpSpPr/>
            <p:nvPr/>
          </p:nvGrpSpPr>
          <p:grpSpPr>
            <a:xfrm>
              <a:off x="2616" y="0"/>
              <a:ext cx="3429000" cy="6858000"/>
              <a:chOff x="-2985" y="0"/>
              <a:chExt cx="4525820" cy="685800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1293F88C-A271-6E73-A701-35A3402163DB}"/>
                  </a:ext>
                </a:extLst>
              </p:cNvPr>
              <p:cNvGrpSpPr/>
              <p:nvPr/>
            </p:nvGrpSpPr>
            <p:grpSpPr>
              <a:xfrm>
                <a:off x="-2985" y="0"/>
                <a:ext cx="4525820" cy="6858000"/>
                <a:chOff x="0" y="0"/>
                <a:chExt cx="4525820" cy="6858000"/>
              </a:xfrm>
            </p:grpSpPr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C44C9288-8E23-4DC8-49D1-FFEE9063F46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64000" cy="6858000"/>
                </a:xfrm>
                <a:prstGeom prst="rect">
                  <a:avLst/>
                </a:prstGeom>
                <a:solidFill>
                  <a:srgbClr val="361D1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riangle 18">
                  <a:extLst>
                    <a:ext uri="{FF2B5EF4-FFF2-40B4-BE49-F238E27FC236}">
                      <a16:creationId xmlns:a16="http://schemas.microsoft.com/office/drawing/2014/main" id="{3F6E1B47-B2A7-5CF3-724A-A669FFFD6A46}"/>
                    </a:ext>
                  </a:extLst>
                </p:cNvPr>
                <p:cNvSpPr/>
                <p:nvPr/>
              </p:nvSpPr>
              <p:spPr>
                <a:xfrm rot="5400000">
                  <a:off x="3751119" y="887845"/>
                  <a:ext cx="1087582" cy="461821"/>
                </a:xfrm>
                <a:prstGeom prst="triangle">
                  <a:avLst/>
                </a:prstGeom>
                <a:solidFill>
                  <a:srgbClr val="361D1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Content Placeholder 6">
                <a:extLst>
                  <a:ext uri="{FF2B5EF4-FFF2-40B4-BE49-F238E27FC236}">
                    <a16:creationId xmlns:a16="http://schemas.microsoft.com/office/drawing/2014/main" id="{3C57A053-6D65-1660-618D-CD4D36FCF7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870" y="2541544"/>
                <a:ext cx="2872747" cy="4795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1800">
                    <a:solidFill>
                      <a:schemeClr val="bg1"/>
                    </a:solidFill>
                  </a:rPr>
                  <a:t>In-Person Interviews</a:t>
                </a:r>
              </a:p>
            </p:txBody>
          </p:sp>
          <p:sp>
            <p:nvSpPr>
              <p:cNvPr id="29" name="Content Placeholder 6">
                <a:extLst>
                  <a:ext uri="{FF2B5EF4-FFF2-40B4-BE49-F238E27FC236}">
                    <a16:creationId xmlns:a16="http://schemas.microsoft.com/office/drawing/2014/main" id="{8E8461FD-3804-F05F-B0F4-2BD6022A70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335" y="1168508"/>
                <a:ext cx="3061820" cy="4841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3000" b="1">
                    <a:solidFill>
                      <a:schemeClr val="bg1"/>
                    </a:solidFill>
                  </a:rPr>
                  <a:t>Interview 5G Experts: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42FA79B-94FD-6CF9-6710-546A09F26F20}"/>
                  </a:ext>
                </a:extLst>
              </p:cNvPr>
              <p:cNvSpPr txBox="1"/>
              <p:nvPr/>
            </p:nvSpPr>
            <p:spPr>
              <a:xfrm>
                <a:off x="616532" y="3088345"/>
                <a:ext cx="2789987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bg1"/>
                    </a:solidFill>
                  </a:rPr>
                  <a:t>Background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bg1"/>
                    </a:solidFill>
                  </a:rPr>
                  <a:t>Roadblocks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bg1"/>
                    </a:solidFill>
                  </a:rPr>
                  <a:t>Public perception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bg1"/>
                    </a:solidFill>
                  </a:rPr>
                  <a:t>Digital divide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0" name="Graphic 39" descr="Meeting with solid fill">
              <a:extLst>
                <a:ext uri="{FF2B5EF4-FFF2-40B4-BE49-F238E27FC236}">
                  <a16:creationId xmlns:a16="http://schemas.microsoft.com/office/drawing/2014/main" id="{54940A5B-6109-597A-105F-44356801C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0557" y="5186962"/>
              <a:ext cx="1038997" cy="1038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0506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B3F5C8E-2E13-8105-191F-236B6D5F1602}"/>
              </a:ext>
            </a:extLst>
          </p:cNvPr>
          <p:cNvGrpSpPr/>
          <p:nvPr/>
        </p:nvGrpSpPr>
        <p:grpSpPr>
          <a:xfrm>
            <a:off x="643467" y="1470987"/>
            <a:ext cx="10905063" cy="5005005"/>
            <a:chOff x="1569001" y="2020601"/>
            <a:chExt cx="9182884" cy="4472274"/>
          </a:xfrm>
        </p:grpSpPr>
        <p:sp>
          <p:nvSpPr>
            <p:cNvPr id="5" name="Rectangle: Rounded Corners 10">
              <a:extLst>
                <a:ext uri="{FF2B5EF4-FFF2-40B4-BE49-F238E27FC236}">
                  <a16:creationId xmlns:a16="http://schemas.microsoft.com/office/drawing/2014/main" id="{9A5066B9-DE05-46B5-5E8B-61BFA1D56D40}"/>
                </a:ext>
              </a:extLst>
            </p:cNvPr>
            <p:cNvSpPr/>
            <p:nvPr/>
          </p:nvSpPr>
          <p:spPr>
            <a:xfrm>
              <a:off x="1569001" y="3750316"/>
              <a:ext cx="1939636" cy="1640945"/>
            </a:xfrm>
            <a:prstGeom prst="roundRect">
              <a:avLst/>
            </a:prstGeom>
            <a:solidFill>
              <a:srgbClr val="91D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Anticipate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hurdles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 for 6G</a:t>
              </a:r>
              <a:endParaRPr lang="en-US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6" name="Rectangle: Rounded Corners 11">
              <a:extLst>
                <a:ext uri="{FF2B5EF4-FFF2-40B4-BE49-F238E27FC236}">
                  <a16:creationId xmlns:a16="http://schemas.microsoft.com/office/drawing/2014/main" id="{74840C68-587E-8E53-E13B-9F1496395AB1}"/>
                </a:ext>
              </a:extLst>
            </p:cNvPr>
            <p:cNvSpPr/>
            <p:nvPr/>
          </p:nvSpPr>
          <p:spPr>
            <a:xfrm>
              <a:off x="3983417" y="2616803"/>
              <a:ext cx="1939636" cy="1640945"/>
            </a:xfrm>
            <a:prstGeom prst="roundRect">
              <a:avLst/>
            </a:prstGeom>
            <a:solidFill>
              <a:srgbClr val="B0E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Determine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technical feasibility 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of 6G,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historical issues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 of 5G</a:t>
              </a:r>
              <a:endParaRPr lang="en-US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7" name="Rectangle: Rounded Corners 12">
              <a:extLst>
                <a:ext uri="{FF2B5EF4-FFF2-40B4-BE49-F238E27FC236}">
                  <a16:creationId xmlns:a16="http://schemas.microsoft.com/office/drawing/2014/main" id="{DC74418E-89CF-AFEC-80B3-4211026E3A4F}"/>
                </a:ext>
              </a:extLst>
            </p:cNvPr>
            <p:cNvSpPr/>
            <p:nvPr/>
          </p:nvSpPr>
          <p:spPr>
            <a:xfrm>
              <a:off x="3983417" y="4765481"/>
              <a:ext cx="1939636" cy="1640945"/>
            </a:xfrm>
            <a:prstGeom prst="roundRect">
              <a:avLst/>
            </a:prstGeom>
            <a:solidFill>
              <a:srgbClr val="B0E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Determine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public perception 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of 6G and AI</a:t>
              </a:r>
              <a:endParaRPr lang="en-US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8" name="Rectangle: Rounded Corners 13">
              <a:extLst>
                <a:ext uri="{FF2B5EF4-FFF2-40B4-BE49-F238E27FC236}">
                  <a16:creationId xmlns:a16="http://schemas.microsoft.com/office/drawing/2014/main" id="{5DCD2A21-2AAF-9673-8CD9-A2D5FE29EFBB}"/>
                </a:ext>
              </a:extLst>
            </p:cNvPr>
            <p:cNvSpPr/>
            <p:nvPr/>
          </p:nvSpPr>
          <p:spPr>
            <a:xfrm>
              <a:off x="6397833" y="2547729"/>
              <a:ext cx="1939636" cy="1053963"/>
            </a:xfrm>
            <a:prstGeom prst="roundRect">
              <a:avLst/>
            </a:prstGeom>
            <a:solidFill>
              <a:srgbClr val="CA86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Interview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5G experts</a:t>
              </a:r>
              <a:endParaRPr lang="en-US" b="1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9" name="Rectangle: Rounded Corners 14">
              <a:extLst>
                <a:ext uri="{FF2B5EF4-FFF2-40B4-BE49-F238E27FC236}">
                  <a16:creationId xmlns:a16="http://schemas.microsoft.com/office/drawing/2014/main" id="{D8FCCF31-5482-8CC7-7E03-6BD9DE32DB13}"/>
                </a:ext>
              </a:extLst>
            </p:cNvPr>
            <p:cNvSpPr/>
            <p:nvPr/>
          </p:nvSpPr>
          <p:spPr>
            <a:xfrm>
              <a:off x="6397833" y="3993321"/>
              <a:ext cx="1939636" cy="1053962"/>
            </a:xfrm>
            <a:prstGeom prst="roundRect">
              <a:avLst/>
            </a:prstGeom>
            <a:solidFill>
              <a:srgbClr val="CA86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Survey on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usage habits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0" name="Rectangle: Rounded Corners 15">
              <a:extLst>
                <a:ext uri="{FF2B5EF4-FFF2-40B4-BE49-F238E27FC236}">
                  <a16:creationId xmlns:a16="http://schemas.microsoft.com/office/drawing/2014/main" id="{300C79DA-F140-1B40-159D-3FDE861BA51E}"/>
                </a:ext>
              </a:extLst>
            </p:cNvPr>
            <p:cNvSpPr/>
            <p:nvPr/>
          </p:nvSpPr>
          <p:spPr>
            <a:xfrm>
              <a:off x="6397833" y="5438914"/>
              <a:ext cx="1939636" cy="1053961"/>
            </a:xfrm>
            <a:prstGeom prst="roundRect">
              <a:avLst/>
            </a:prstGeom>
            <a:solidFill>
              <a:srgbClr val="CA86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Survey on AI and 6G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perception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1" name="Rectangle: Rounded Corners 16">
              <a:extLst>
                <a:ext uri="{FF2B5EF4-FFF2-40B4-BE49-F238E27FC236}">
                  <a16:creationId xmlns:a16="http://schemas.microsoft.com/office/drawing/2014/main" id="{D569F352-549D-CD49-D7F7-BD2AB728FA21}"/>
                </a:ext>
              </a:extLst>
            </p:cNvPr>
            <p:cNvSpPr/>
            <p:nvPr/>
          </p:nvSpPr>
          <p:spPr>
            <a:xfrm>
              <a:off x="8812249" y="3699830"/>
              <a:ext cx="1939636" cy="1640945"/>
            </a:xfrm>
            <a:prstGeom prst="roundRect">
              <a:avLst/>
            </a:prstGeom>
            <a:solidFill>
              <a:srgbClr val="A293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Recommend path for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6G adoption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cxnSp>
          <p:nvCxnSpPr>
            <p:cNvPr id="12" name="Connector: Elbow 26">
              <a:extLst>
                <a:ext uri="{FF2B5EF4-FFF2-40B4-BE49-F238E27FC236}">
                  <a16:creationId xmlns:a16="http://schemas.microsoft.com/office/drawing/2014/main" id="{DA46FA0B-77E3-8A8C-B702-E54E370CE451}"/>
                </a:ext>
              </a:extLst>
            </p:cNvPr>
            <p:cNvCxnSpPr>
              <a:stCxn id="9" idx="3"/>
              <a:endCxn id="10" idx="1"/>
            </p:cNvCxnSpPr>
            <p:nvPr/>
          </p:nvCxnSpPr>
          <p:spPr>
            <a:xfrm flipV="1">
              <a:off x="3508637" y="3437276"/>
              <a:ext cx="474780" cy="1133513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or: Elbow 28">
              <a:extLst>
                <a:ext uri="{FF2B5EF4-FFF2-40B4-BE49-F238E27FC236}">
                  <a16:creationId xmlns:a16="http://schemas.microsoft.com/office/drawing/2014/main" id="{BA10E64E-94AF-455D-21A8-A2D7EDA4AB7D}"/>
                </a:ext>
              </a:extLst>
            </p:cNvPr>
            <p:cNvCxnSpPr>
              <a:stCxn id="9" idx="3"/>
              <a:endCxn id="11" idx="1"/>
            </p:cNvCxnSpPr>
            <p:nvPr/>
          </p:nvCxnSpPr>
          <p:spPr>
            <a:xfrm>
              <a:off x="3508637" y="4570789"/>
              <a:ext cx="474780" cy="1015165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Elbow 32">
              <a:extLst>
                <a:ext uri="{FF2B5EF4-FFF2-40B4-BE49-F238E27FC236}">
                  <a16:creationId xmlns:a16="http://schemas.microsoft.com/office/drawing/2014/main" id="{49736E25-D91F-03D2-5720-377CF834BCBC}"/>
                </a:ext>
              </a:extLst>
            </p:cNvPr>
            <p:cNvCxnSpPr>
              <a:stCxn id="10" idx="3"/>
              <a:endCxn id="12" idx="1"/>
            </p:cNvCxnSpPr>
            <p:nvPr/>
          </p:nvCxnSpPr>
          <p:spPr>
            <a:xfrm flipV="1">
              <a:off x="5923053" y="3074711"/>
              <a:ext cx="474780" cy="362565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34">
              <a:extLst>
                <a:ext uri="{FF2B5EF4-FFF2-40B4-BE49-F238E27FC236}">
                  <a16:creationId xmlns:a16="http://schemas.microsoft.com/office/drawing/2014/main" id="{9CEB80EB-E6A0-0C03-4BC7-27E9B72B6F77}"/>
                </a:ext>
              </a:extLst>
            </p:cNvPr>
            <p:cNvCxnSpPr>
              <a:stCxn id="10" idx="3"/>
              <a:endCxn id="13" idx="1"/>
            </p:cNvCxnSpPr>
            <p:nvPr/>
          </p:nvCxnSpPr>
          <p:spPr>
            <a:xfrm>
              <a:off x="5923053" y="3437276"/>
              <a:ext cx="474780" cy="1083026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Elbow 36">
              <a:extLst>
                <a:ext uri="{FF2B5EF4-FFF2-40B4-BE49-F238E27FC236}">
                  <a16:creationId xmlns:a16="http://schemas.microsoft.com/office/drawing/2014/main" id="{3118B570-9D5A-1731-1980-97731DC1BAF4}"/>
                </a:ext>
              </a:extLst>
            </p:cNvPr>
            <p:cNvCxnSpPr>
              <a:stCxn id="11" idx="3"/>
              <a:endCxn id="14" idx="1"/>
            </p:cNvCxnSpPr>
            <p:nvPr/>
          </p:nvCxnSpPr>
          <p:spPr>
            <a:xfrm>
              <a:off x="5923053" y="5585954"/>
              <a:ext cx="474780" cy="379941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or: Elbow 43">
              <a:extLst>
                <a:ext uri="{FF2B5EF4-FFF2-40B4-BE49-F238E27FC236}">
                  <a16:creationId xmlns:a16="http://schemas.microsoft.com/office/drawing/2014/main" id="{1D713BF5-D1E0-AD67-016B-F79E961DB076}"/>
                </a:ext>
              </a:extLst>
            </p:cNvPr>
            <p:cNvCxnSpPr>
              <a:stCxn id="12" idx="3"/>
              <a:endCxn id="15" idx="1"/>
            </p:cNvCxnSpPr>
            <p:nvPr/>
          </p:nvCxnSpPr>
          <p:spPr>
            <a:xfrm>
              <a:off x="8337469" y="3074711"/>
              <a:ext cx="474780" cy="1445592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or: Elbow 47">
              <a:extLst>
                <a:ext uri="{FF2B5EF4-FFF2-40B4-BE49-F238E27FC236}">
                  <a16:creationId xmlns:a16="http://schemas.microsoft.com/office/drawing/2014/main" id="{D7A26A35-9D3B-190E-F617-C6C2EABD5736}"/>
                </a:ext>
              </a:extLst>
            </p:cNvPr>
            <p:cNvCxnSpPr>
              <a:stCxn id="13" idx="3"/>
              <a:endCxn id="15" idx="1"/>
            </p:cNvCxnSpPr>
            <p:nvPr/>
          </p:nvCxnSpPr>
          <p:spPr>
            <a:xfrm>
              <a:off x="8337469" y="4520302"/>
              <a:ext cx="474780" cy="1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or: Elbow 53">
              <a:extLst>
                <a:ext uri="{FF2B5EF4-FFF2-40B4-BE49-F238E27FC236}">
                  <a16:creationId xmlns:a16="http://schemas.microsoft.com/office/drawing/2014/main" id="{0FA2ACCE-2EAF-6A75-7AD4-DC692CAC960B}"/>
                </a:ext>
              </a:extLst>
            </p:cNvPr>
            <p:cNvCxnSpPr>
              <a:stCxn id="14" idx="3"/>
              <a:endCxn id="15" idx="1"/>
            </p:cNvCxnSpPr>
            <p:nvPr/>
          </p:nvCxnSpPr>
          <p:spPr>
            <a:xfrm flipV="1">
              <a:off x="8337469" y="4520303"/>
              <a:ext cx="474780" cy="1445592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Rounded Corners 61">
              <a:extLst>
                <a:ext uri="{FF2B5EF4-FFF2-40B4-BE49-F238E27FC236}">
                  <a16:creationId xmlns:a16="http://schemas.microsoft.com/office/drawing/2014/main" id="{FF0E587F-ACC5-A2B4-A6E2-749BE176C55D}"/>
                </a:ext>
              </a:extLst>
            </p:cNvPr>
            <p:cNvSpPr/>
            <p:nvPr/>
          </p:nvSpPr>
          <p:spPr>
            <a:xfrm>
              <a:off x="1569001" y="2020601"/>
              <a:ext cx="1939636" cy="380956"/>
            </a:xfrm>
            <a:prstGeom prst="roundRect">
              <a:avLst/>
            </a:prstGeom>
            <a:solidFill>
              <a:srgbClr val="91D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sz="2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Goal</a:t>
              </a:r>
              <a:endParaRPr lang="en-US" sz="2400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21" name="Rectangle: Rounded Corners 62">
              <a:extLst>
                <a:ext uri="{FF2B5EF4-FFF2-40B4-BE49-F238E27FC236}">
                  <a16:creationId xmlns:a16="http://schemas.microsoft.com/office/drawing/2014/main" id="{82A108FE-880F-FF21-7075-43475C667F06}"/>
                </a:ext>
              </a:extLst>
            </p:cNvPr>
            <p:cNvSpPr/>
            <p:nvPr/>
          </p:nvSpPr>
          <p:spPr>
            <a:xfrm>
              <a:off x="3983417" y="2020601"/>
              <a:ext cx="1939636" cy="380956"/>
            </a:xfrm>
            <a:prstGeom prst="roundRect">
              <a:avLst/>
            </a:prstGeom>
            <a:solidFill>
              <a:srgbClr val="B0E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sz="2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Objectives</a:t>
              </a:r>
              <a:endParaRPr lang="en-US" sz="2400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22" name="Rectangle: Rounded Corners 63">
              <a:extLst>
                <a:ext uri="{FF2B5EF4-FFF2-40B4-BE49-F238E27FC236}">
                  <a16:creationId xmlns:a16="http://schemas.microsoft.com/office/drawing/2014/main" id="{9F2A1BDA-92D5-C4D7-B3C3-F276BB2F520C}"/>
                </a:ext>
              </a:extLst>
            </p:cNvPr>
            <p:cNvSpPr/>
            <p:nvPr/>
          </p:nvSpPr>
          <p:spPr>
            <a:xfrm>
              <a:off x="6397833" y="2020601"/>
              <a:ext cx="1939636" cy="380956"/>
            </a:xfrm>
            <a:prstGeom prst="roundRect">
              <a:avLst/>
            </a:prstGeom>
            <a:solidFill>
              <a:srgbClr val="CA86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sz="2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Methods</a:t>
              </a:r>
              <a:endParaRPr lang="en-US" sz="2400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23" name="Rectangle: Rounded Corners 64">
              <a:extLst>
                <a:ext uri="{FF2B5EF4-FFF2-40B4-BE49-F238E27FC236}">
                  <a16:creationId xmlns:a16="http://schemas.microsoft.com/office/drawing/2014/main" id="{C0BA6CDA-6ADA-A514-C648-350883B11532}"/>
                </a:ext>
              </a:extLst>
            </p:cNvPr>
            <p:cNvSpPr/>
            <p:nvPr/>
          </p:nvSpPr>
          <p:spPr>
            <a:xfrm>
              <a:off x="8812249" y="2020601"/>
              <a:ext cx="1939636" cy="380956"/>
            </a:xfrm>
            <a:prstGeom prst="roundRect">
              <a:avLst/>
            </a:prstGeom>
            <a:solidFill>
              <a:srgbClr val="6C498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sz="2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Outcome</a:t>
              </a:r>
              <a:endParaRPr lang="en-US" sz="2800">
                <a:solidFill>
                  <a:srgbClr val="000000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A01573B5-644A-0C5A-FE00-23EBB37FBA36}"/>
              </a:ext>
            </a:extLst>
          </p:cNvPr>
          <p:cNvSpPr txBox="1">
            <a:spLocks/>
          </p:cNvSpPr>
          <p:nvPr/>
        </p:nvSpPr>
        <p:spPr>
          <a:xfrm>
            <a:off x="645638" y="-155403"/>
            <a:ext cx="10902892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/>
              <a:t>Project Outline</a:t>
            </a:r>
            <a:r>
              <a:rPr lang="en-US" sz="2800" b="1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3485060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Top 15 Big Data Technologies You Need to Know">
            <a:extLst>
              <a:ext uri="{FF2B5EF4-FFF2-40B4-BE49-F238E27FC236}">
                <a16:creationId xmlns:a16="http://schemas.microsoft.com/office/drawing/2014/main" id="{D399C981-CCB3-41DA-1AC1-A8547B8F3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op 15 Big Data Technologies You Need to Know">
            <a:extLst>
              <a:ext uri="{FF2B5EF4-FFF2-40B4-BE49-F238E27FC236}">
                <a16:creationId xmlns:a16="http://schemas.microsoft.com/office/drawing/2014/main" id="{6FD889FE-2C20-0DF1-A7F6-7FA8EFED6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4" t="10823" r="11508" b="22109"/>
          <a:stretch/>
        </p:blipFill>
        <p:spPr bwMode="auto">
          <a:xfrm>
            <a:off x="1371871" y="848230"/>
            <a:ext cx="9417143" cy="525635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AC41BE0-B765-BACC-D433-E4A452663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2698" y="6492875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F49B1ED4-C4A7-8113-37F8-CDF864655D97}"/>
              </a:ext>
            </a:extLst>
          </p:cNvPr>
          <p:cNvSpPr txBox="1">
            <a:spLocks/>
          </p:cNvSpPr>
          <p:nvPr/>
        </p:nvSpPr>
        <p:spPr>
          <a:xfrm>
            <a:off x="7045263" y="4824328"/>
            <a:ext cx="2530851" cy="62232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bg1"/>
                </a:solidFill>
              </a:rPr>
              <a:t>By 2030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3F11B3-24BD-6A24-38E7-8CD6F21DDBF1}"/>
              </a:ext>
            </a:extLst>
          </p:cNvPr>
          <p:cNvSpPr txBox="1">
            <a:spLocks/>
          </p:cNvSpPr>
          <p:nvPr/>
        </p:nvSpPr>
        <p:spPr>
          <a:xfrm>
            <a:off x="7045264" y="3369011"/>
            <a:ext cx="4774868" cy="62232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bg1"/>
                </a:solidFill>
              </a:rPr>
              <a:t>Current (2022)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49066DB-4168-C65E-5C15-50CA36F311DA}"/>
              </a:ext>
            </a:extLst>
          </p:cNvPr>
          <p:cNvSpPr txBox="1">
            <a:spLocks/>
          </p:cNvSpPr>
          <p:nvPr/>
        </p:nvSpPr>
        <p:spPr>
          <a:xfrm>
            <a:off x="3989639" y="1848270"/>
            <a:ext cx="4212722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solidFill>
                  <a:schemeClr val="bg1"/>
                </a:solidFill>
              </a:rPr>
              <a:t>(Average Per-User/Month)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4874C2-521B-0BB6-AD96-6028B743B4D3}"/>
              </a:ext>
            </a:extLst>
          </p:cNvPr>
          <p:cNvSpPr txBox="1">
            <a:spLocks/>
          </p:cNvSpPr>
          <p:nvPr/>
        </p:nvSpPr>
        <p:spPr>
          <a:xfrm>
            <a:off x="1402986" y="947497"/>
            <a:ext cx="9417143" cy="11795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>
                <a:solidFill>
                  <a:schemeClr val="bg1"/>
                </a:solidFill>
              </a:rPr>
              <a:t>Mobile Data Statistics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C26A0F68-3AE5-390B-CB02-6CF0B9EF7B3E}"/>
              </a:ext>
            </a:extLst>
          </p:cNvPr>
          <p:cNvSpPr txBox="1">
            <a:spLocks/>
          </p:cNvSpPr>
          <p:nvPr/>
        </p:nvSpPr>
        <p:spPr>
          <a:xfrm>
            <a:off x="3828782" y="3543314"/>
            <a:ext cx="4572000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1BBBBF47-8EB9-772E-9936-C27A9A4AA413}"/>
              </a:ext>
            </a:extLst>
          </p:cNvPr>
          <p:cNvSpPr txBox="1">
            <a:spLocks/>
          </p:cNvSpPr>
          <p:nvPr/>
        </p:nvSpPr>
        <p:spPr>
          <a:xfrm>
            <a:off x="3809999" y="5387445"/>
            <a:ext cx="4572000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24A4335-44C7-6476-E71A-2A9064DE8F11}"/>
              </a:ext>
            </a:extLst>
          </p:cNvPr>
          <p:cNvSpPr txBox="1">
            <a:spLocks/>
          </p:cNvSpPr>
          <p:nvPr/>
        </p:nvSpPr>
        <p:spPr>
          <a:xfrm>
            <a:off x="3828782" y="3205129"/>
            <a:ext cx="4572000" cy="6223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bg1"/>
                </a:solidFill>
              </a:rPr>
              <a:t>5.3GB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EAB4DD75-98E3-F66C-4ECE-31D563DFAC63}"/>
              </a:ext>
            </a:extLst>
          </p:cNvPr>
          <p:cNvSpPr txBox="1">
            <a:spLocks/>
          </p:cNvSpPr>
          <p:nvPr/>
        </p:nvSpPr>
        <p:spPr>
          <a:xfrm>
            <a:off x="3828782" y="4670121"/>
            <a:ext cx="4572000" cy="6223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bg1"/>
                </a:solidFill>
              </a:rPr>
              <a:t>257GB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2D15E3-8ABF-8953-0782-E5796D1CE79B}"/>
              </a:ext>
            </a:extLst>
          </p:cNvPr>
          <p:cNvSpPr txBox="1"/>
          <p:nvPr/>
        </p:nvSpPr>
        <p:spPr>
          <a:xfrm>
            <a:off x="0" y="33257"/>
            <a:ext cx="35371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</a:rPr>
              <a:t>[4]</a:t>
            </a:r>
          </a:p>
        </p:txBody>
      </p:sp>
    </p:spTree>
    <p:extLst>
      <p:ext uri="{BB962C8B-B14F-4D97-AF65-F5344CB8AC3E}">
        <p14:creationId xmlns:p14="http://schemas.microsoft.com/office/powerpoint/2010/main" val="40883694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E303A07-6D82-F670-443F-D04373E0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6122571-785B-F5EA-8267-DB5D840D67C6}"/>
              </a:ext>
            </a:extLst>
          </p:cNvPr>
          <p:cNvSpPr txBox="1">
            <a:spLocks/>
          </p:cNvSpPr>
          <p:nvPr/>
        </p:nvSpPr>
        <p:spPr>
          <a:xfrm>
            <a:off x="4585243" y="143934"/>
            <a:ext cx="3021513" cy="762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/>
              <a:t>6G Timeline</a:t>
            </a:r>
            <a:endParaRPr lang="en-US" sz="2800" b="1" kern="120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EC13D8-2FE2-62BA-8D2C-DA7A32055BDC}"/>
              </a:ext>
            </a:extLst>
          </p:cNvPr>
          <p:cNvGrpSpPr/>
          <p:nvPr/>
        </p:nvGrpSpPr>
        <p:grpSpPr>
          <a:xfrm>
            <a:off x="347133" y="1168400"/>
            <a:ext cx="11497734" cy="4914969"/>
            <a:chOff x="347133" y="1168400"/>
            <a:chExt cx="11497734" cy="491496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E2DC1E-40D6-CB35-932B-AC356B146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133" y="1256611"/>
              <a:ext cx="11497734" cy="482675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A6D0A23-0FD6-0CE3-B0BC-668DB51D6ACB}"/>
                </a:ext>
              </a:extLst>
            </p:cNvPr>
            <p:cNvSpPr/>
            <p:nvPr/>
          </p:nvSpPr>
          <p:spPr>
            <a:xfrm>
              <a:off x="5588000" y="1168400"/>
              <a:ext cx="1278467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462384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482DBF-4C37-4455-A75F-792995924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DE319864-2E02-02A4-B898-26BB59B0EF18}"/>
              </a:ext>
            </a:extLst>
          </p:cNvPr>
          <p:cNvSpPr txBox="1">
            <a:spLocks/>
          </p:cNvSpPr>
          <p:nvPr/>
        </p:nvSpPr>
        <p:spPr>
          <a:xfrm>
            <a:off x="4585243" y="143934"/>
            <a:ext cx="3021513" cy="762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/>
              <a:t>Recap</a:t>
            </a:r>
            <a:endParaRPr lang="en-US" sz="2800" b="1" kern="120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A60ADB-0395-2890-B199-3B11156ABFEE}"/>
              </a:ext>
            </a:extLst>
          </p:cNvPr>
          <p:cNvGrpSpPr/>
          <p:nvPr/>
        </p:nvGrpSpPr>
        <p:grpSpPr>
          <a:xfrm>
            <a:off x="2266866" y="3614625"/>
            <a:ext cx="7658265" cy="1964908"/>
            <a:chOff x="2601488" y="2827225"/>
            <a:chExt cx="6274810" cy="16099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FCA7E5-45D0-1F66-9D47-4CF03A4CC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1488" y="2827225"/>
              <a:ext cx="1600423" cy="16099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C34926-3304-CE7D-DC09-474628BF5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3918" y="2827225"/>
              <a:ext cx="1609950" cy="160995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D166E7-CDB0-AC88-F8B2-ACB0D6332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875" y="2827225"/>
              <a:ext cx="1600423" cy="160995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2F203E-4C4A-556A-19A1-B625DE47B696}"/>
              </a:ext>
            </a:extLst>
          </p:cNvPr>
          <p:cNvGrpSpPr/>
          <p:nvPr/>
        </p:nvGrpSpPr>
        <p:grpSpPr>
          <a:xfrm>
            <a:off x="4783667" y="1142999"/>
            <a:ext cx="3149177" cy="2296394"/>
            <a:chOff x="1985285" y="699150"/>
            <a:chExt cx="2357693" cy="181737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E4C351-B48D-AA8E-ADB0-C6806A4CD2D9}"/>
                </a:ext>
              </a:extLst>
            </p:cNvPr>
            <p:cNvSpPr txBox="1"/>
            <p:nvPr/>
          </p:nvSpPr>
          <p:spPr>
            <a:xfrm>
              <a:off x="3977902" y="2296978"/>
              <a:ext cx="365076" cy="2195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800"/>
                <a:t>[2]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ED6E879-5558-E3B8-6382-77F781597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5285" y="699150"/>
              <a:ext cx="2046046" cy="166438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24C4593-21C1-A0C0-5619-39D594A00FAB}"/>
              </a:ext>
            </a:extLst>
          </p:cNvPr>
          <p:cNvSpPr txBox="1"/>
          <p:nvPr/>
        </p:nvSpPr>
        <p:spPr>
          <a:xfrm>
            <a:off x="4151677" y="5532641"/>
            <a:ext cx="48763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/>
              <a:t>[5]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BE303A07-6D82-F670-443F-D04373E0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40548398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D578A-F2C4-4EA9-A811-B48E66D63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A531DB-8FEA-3D97-F59A-C69553358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57" y="4940493"/>
            <a:ext cx="9707911" cy="10788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Thanks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5263E-F4E5-E04C-7345-145CA7E4A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1866" y="6019391"/>
            <a:ext cx="7386147" cy="6982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Any Questions?</a:t>
            </a:r>
          </a:p>
        </p:txBody>
      </p:sp>
      <p:pic>
        <p:nvPicPr>
          <p:cNvPr id="4" name="Picture 3" descr="Worcester Polytechnic Institute - Wikipedia">
            <a:extLst>
              <a:ext uri="{FF2B5EF4-FFF2-40B4-BE49-F238E27FC236}">
                <a16:creationId xmlns:a16="http://schemas.microsoft.com/office/drawing/2014/main" id="{F80DBDF8-F7E4-885D-3F4C-5629B6436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718" y="1817501"/>
            <a:ext cx="4533764" cy="16321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B77FF3F-147D-46F7-DADC-177F5E461520}"/>
              </a:ext>
            </a:extLst>
          </p:cNvPr>
          <p:cNvGrpSpPr/>
          <p:nvPr/>
        </p:nvGrpSpPr>
        <p:grpSpPr>
          <a:xfrm>
            <a:off x="1964267" y="1490133"/>
            <a:ext cx="3149177" cy="2296394"/>
            <a:chOff x="1985285" y="699150"/>
            <a:chExt cx="2357693" cy="181737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8122E9-9AFD-335E-340D-95D1E02BBC0C}"/>
                </a:ext>
              </a:extLst>
            </p:cNvPr>
            <p:cNvSpPr txBox="1"/>
            <p:nvPr/>
          </p:nvSpPr>
          <p:spPr>
            <a:xfrm>
              <a:off x="3977902" y="2296978"/>
              <a:ext cx="365076" cy="2195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800"/>
                <a:t>[2]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C968E30-6ACB-F5CA-2EE6-65FB4B93C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5285" y="699150"/>
              <a:ext cx="2046046" cy="166438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6907BC3-5ED9-12F9-8FC4-D2A80FF68C6F}"/>
              </a:ext>
            </a:extLst>
          </p:cNvPr>
          <p:cNvSpPr txBox="1"/>
          <p:nvPr/>
        </p:nvSpPr>
        <p:spPr>
          <a:xfrm>
            <a:off x="10703292" y="3104818"/>
            <a:ext cx="35371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/>
              <a:t>[1]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ED7760D-8DAD-7CF8-35C1-D9AA2DFF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09890418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04696-8908-AE8C-236C-1F19876F7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FA2A011-C4F2-D636-54A1-EB2987C55C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9214637"/>
              </p:ext>
            </p:extLst>
          </p:nvPr>
        </p:nvGraphicFramePr>
        <p:xfrm>
          <a:off x="838200" y="1825625"/>
          <a:ext cx="10515600" cy="33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06948957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4139818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venir Next LT Pro"/>
                        </a:rPr>
                        <a:t>https://en.wikipedia.org/wiki/Worcester_Polytechnic_Institute</a:t>
                      </a:r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804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venir Next LT Pro"/>
                        </a:rPr>
                        <a:t>https://english.tier.org.tw/</a:t>
                      </a:r>
                      <a:endParaRPr 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447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bg1"/>
                          </a:solidFill>
                        </a:rPr>
                        <a:t>https://</a:t>
                      </a:r>
                      <a:r>
                        <a:rPr lang="en-US" b="0" err="1">
                          <a:solidFill>
                            <a:schemeClr val="bg1"/>
                          </a:solidFill>
                        </a:rPr>
                        <a:t>english.cw.com.tw</a:t>
                      </a:r>
                      <a:r>
                        <a:rPr lang="en-US" b="0">
                          <a:solidFill>
                            <a:schemeClr val="bg1"/>
                          </a:solidFill>
                        </a:rPr>
                        <a:t>/article/</a:t>
                      </a:r>
                      <a:r>
                        <a:rPr lang="en-US" b="0" err="1">
                          <a:solidFill>
                            <a:schemeClr val="bg1"/>
                          </a:solidFill>
                        </a:rPr>
                        <a:t>article.action?id</a:t>
                      </a:r>
                      <a:r>
                        <a:rPr lang="en-US" b="0">
                          <a:solidFill>
                            <a:schemeClr val="bg1"/>
                          </a:solidFill>
                        </a:rPr>
                        <a:t>=3491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063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bg1"/>
                          </a:solidFill>
                        </a:rPr>
                        <a:t>https://www.datamation.com/big-data/big-data-technologies/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931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bg1"/>
                          </a:solidFill>
                        </a:rPr>
                        <a:t>https://</a:t>
                      </a:r>
                      <a:r>
                        <a:rPr lang="en-US" b="0" err="1">
                          <a:solidFill>
                            <a:schemeClr val="bg1"/>
                          </a:solidFill>
                        </a:rPr>
                        <a:t>libguides.wpi.edu</a:t>
                      </a:r>
                      <a:r>
                        <a:rPr lang="en-US" b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b="0" err="1">
                          <a:solidFill>
                            <a:schemeClr val="bg1"/>
                          </a:solidFill>
                        </a:rPr>
                        <a:t>sdgs</a:t>
                      </a:r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676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bg1"/>
                          </a:solidFill>
                        </a:rPr>
                        <a:t>https://</a:t>
                      </a:r>
                      <a:r>
                        <a:rPr lang="en-US" b="0" err="1">
                          <a:solidFill>
                            <a:schemeClr val="bg1"/>
                          </a:solidFill>
                        </a:rPr>
                        <a:t>www.escapemanila.com</a:t>
                      </a:r>
                      <a:r>
                        <a:rPr lang="en-US" b="0">
                          <a:solidFill>
                            <a:schemeClr val="bg1"/>
                          </a:solidFill>
                        </a:rPr>
                        <a:t>/2022/10/things-to-do-in-</a:t>
                      </a:r>
                      <a:r>
                        <a:rPr lang="en-US" b="0" err="1">
                          <a:solidFill>
                            <a:schemeClr val="bg1"/>
                          </a:solidFill>
                        </a:rPr>
                        <a:t>taipei.html</a:t>
                      </a:r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347852"/>
                  </a:ext>
                </a:extLst>
              </a:tr>
            </a:tbl>
          </a:graphicData>
        </a:graphic>
      </p:graphicFrame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F32B6A0-512D-AB80-2845-105E3B312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50240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33E72FA3-BD00-444A-AD9B-E6C3D069C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80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8A48E-9792-D7E0-0A53-71BCD7F0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10515600" cy="111053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Taiwan’s Institute of Economic Research (TIER)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CF9DA-4B98-415A-4877-489D137C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/>
              <a:t>6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BF6106-D23A-4608-A47D-9CE9CEB90152}"/>
              </a:ext>
            </a:extLst>
          </p:cNvPr>
          <p:cNvGrpSpPr/>
          <p:nvPr/>
        </p:nvGrpSpPr>
        <p:grpSpPr>
          <a:xfrm>
            <a:off x="4184357" y="2009466"/>
            <a:ext cx="3792797" cy="1182038"/>
            <a:chOff x="766118" y="3143271"/>
            <a:chExt cx="4365098" cy="1360398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BB330A1B-8F06-3E6E-85C3-034DC639312D}"/>
                </a:ext>
              </a:extLst>
            </p:cNvPr>
            <p:cNvSpPr/>
            <p:nvPr/>
          </p:nvSpPr>
          <p:spPr>
            <a:xfrm>
              <a:off x="766118" y="3143271"/>
              <a:ext cx="4365098" cy="1360398"/>
            </a:xfrm>
            <a:prstGeom prst="roundRect">
              <a:avLst/>
            </a:prstGeom>
            <a:solidFill>
              <a:srgbClr val="F4986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19F625-2488-3997-A968-D98C3F1361A6}"/>
                </a:ext>
              </a:extLst>
            </p:cNvPr>
            <p:cNvGrpSpPr/>
            <p:nvPr/>
          </p:nvGrpSpPr>
          <p:grpSpPr>
            <a:xfrm>
              <a:off x="977127" y="3307490"/>
              <a:ext cx="3916144" cy="1031961"/>
              <a:chOff x="977127" y="3307490"/>
              <a:chExt cx="3916144" cy="1031961"/>
            </a:xfrm>
          </p:grpSpPr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48A1823B-F52C-6F3A-BFAA-9686D0BE21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67694" y="3307490"/>
                <a:ext cx="2825577" cy="10319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786384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548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Provides:</a:t>
                </a:r>
                <a:r>
                  <a:rPr lang="en-US" sz="1548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 consultation to government and enterprises </a:t>
                </a:r>
                <a:endParaRPr lang="en-US" sz="1800">
                  <a:ea typeface="Calibri"/>
                  <a:cs typeface="Calibri"/>
                </a:endParaRPr>
              </a:p>
            </p:txBody>
          </p:sp>
          <p:pic>
            <p:nvPicPr>
              <p:cNvPr id="21" name="Graphic 20" descr="Questions with solid fill">
                <a:extLst>
                  <a:ext uri="{FF2B5EF4-FFF2-40B4-BE49-F238E27FC236}">
                    <a16:creationId xmlns:a16="http://schemas.microsoft.com/office/drawing/2014/main" id="{834BBFCF-5D2C-215C-B3C6-A9F29E187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7127" y="3429000"/>
                <a:ext cx="788943" cy="788943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C3B87A-7365-5DDC-B3E9-DD6B3BDC9E54}"/>
              </a:ext>
            </a:extLst>
          </p:cNvPr>
          <p:cNvGrpSpPr/>
          <p:nvPr/>
        </p:nvGrpSpPr>
        <p:grpSpPr>
          <a:xfrm>
            <a:off x="8177714" y="2009464"/>
            <a:ext cx="3792797" cy="1182039"/>
            <a:chOff x="766118" y="4667888"/>
            <a:chExt cx="4365096" cy="1360398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1D6F4146-A556-69A4-EAC0-C52985C84D05}"/>
                </a:ext>
              </a:extLst>
            </p:cNvPr>
            <p:cNvSpPr/>
            <p:nvPr/>
          </p:nvSpPr>
          <p:spPr>
            <a:xfrm>
              <a:off x="766118" y="4667888"/>
              <a:ext cx="4365096" cy="1360398"/>
            </a:xfrm>
            <a:prstGeom prst="roundRect">
              <a:avLst/>
            </a:prstGeom>
            <a:solidFill>
              <a:srgbClr val="F4986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766E9C2-129C-BBAD-7A29-6FBE7984FE70}"/>
                </a:ext>
              </a:extLst>
            </p:cNvPr>
            <p:cNvGrpSpPr/>
            <p:nvPr/>
          </p:nvGrpSpPr>
          <p:grpSpPr>
            <a:xfrm>
              <a:off x="977126" y="4832106"/>
              <a:ext cx="3916143" cy="1031961"/>
              <a:chOff x="977127" y="4731652"/>
              <a:chExt cx="3916143" cy="1031961"/>
            </a:xfrm>
          </p:grpSpPr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533FC237-F5CB-0667-230B-835FE33DF4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67693" y="4731652"/>
                <a:ext cx="2825577" cy="10319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786384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548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Promotes: </a:t>
                </a:r>
                <a:r>
                  <a:rPr lang="en-US" sz="1548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economic development of Taiwan</a:t>
                </a:r>
                <a:endParaRPr lang="en-US" sz="1800">
                  <a:ea typeface="Calibri"/>
                  <a:cs typeface="Calibri"/>
                </a:endParaRPr>
              </a:p>
            </p:txBody>
          </p:sp>
          <p:pic>
            <p:nvPicPr>
              <p:cNvPr id="25" name="Graphic 24" descr="Upward trend with solid fill">
                <a:extLst>
                  <a:ext uri="{FF2B5EF4-FFF2-40B4-BE49-F238E27FC236}">
                    <a16:creationId xmlns:a16="http://schemas.microsoft.com/office/drawing/2014/main" id="{CEDB4E14-3B39-8521-EE98-967FC15AA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77127" y="4853161"/>
                <a:ext cx="788944" cy="788944"/>
              </a:xfrm>
              <a:prstGeom prst="rect">
                <a:avLst/>
              </a:prstGeom>
            </p:spPr>
          </p:pic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9F6D1B9-56A3-498D-E6BF-641FC674F58C}"/>
              </a:ext>
            </a:extLst>
          </p:cNvPr>
          <p:cNvGrpSpPr/>
          <p:nvPr/>
        </p:nvGrpSpPr>
        <p:grpSpPr>
          <a:xfrm>
            <a:off x="184811" y="2004014"/>
            <a:ext cx="3792797" cy="1182038"/>
            <a:chOff x="766119" y="1719109"/>
            <a:chExt cx="4365098" cy="1360398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8E5A9B59-FC0A-07A0-6180-89B36CE7500F}"/>
                </a:ext>
              </a:extLst>
            </p:cNvPr>
            <p:cNvSpPr/>
            <p:nvPr/>
          </p:nvSpPr>
          <p:spPr>
            <a:xfrm>
              <a:off x="766119" y="1719109"/>
              <a:ext cx="4365098" cy="1360398"/>
            </a:xfrm>
            <a:prstGeom prst="roundRect">
              <a:avLst/>
            </a:prstGeom>
            <a:solidFill>
              <a:srgbClr val="F4986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2978205-AC03-8159-AED0-4E2EC8B780A6}"/>
                </a:ext>
              </a:extLst>
            </p:cNvPr>
            <p:cNvGrpSpPr/>
            <p:nvPr/>
          </p:nvGrpSpPr>
          <p:grpSpPr>
            <a:xfrm>
              <a:off x="977127" y="1883328"/>
              <a:ext cx="3916143" cy="1031961"/>
              <a:chOff x="977127" y="1883328"/>
              <a:chExt cx="3916143" cy="1031961"/>
            </a:xfrm>
          </p:grpSpPr>
          <p:pic>
            <p:nvPicPr>
              <p:cNvPr id="19" name="Graphic 18" descr="Research with solid fill">
                <a:extLst>
                  <a:ext uri="{FF2B5EF4-FFF2-40B4-BE49-F238E27FC236}">
                    <a16:creationId xmlns:a16="http://schemas.microsoft.com/office/drawing/2014/main" id="{D79E040D-D419-F753-8117-C6D950C49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77127" y="2004839"/>
                <a:ext cx="788943" cy="788943"/>
              </a:xfrm>
              <a:prstGeom prst="rect">
                <a:avLst/>
              </a:prstGeom>
            </p:spPr>
          </p:pic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1B80158B-7382-F3C5-538E-14B2B6BAD6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67693" y="1883328"/>
                <a:ext cx="2825577" cy="10319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786384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548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Researches: </a:t>
                </a:r>
                <a:r>
                  <a:rPr lang="en-US" sz="1548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Domestic and Foreign Macroeconomics and Industrial Economics</a:t>
                </a:r>
                <a:endParaRPr lang="en-US" sz="1800">
                  <a:ea typeface="Calibri"/>
                  <a:cs typeface="Calibri"/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F219A27-AB58-0D71-1F6F-8D9AC730C457}"/>
              </a:ext>
            </a:extLst>
          </p:cNvPr>
          <p:cNvGrpSpPr/>
          <p:nvPr/>
        </p:nvGrpSpPr>
        <p:grpSpPr>
          <a:xfrm>
            <a:off x="4184357" y="4673140"/>
            <a:ext cx="3792797" cy="1055653"/>
            <a:chOff x="6777080" y="3200127"/>
            <a:chExt cx="4887698" cy="1360398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6EFB745-5817-08FA-2836-AF827B377AF9}"/>
                </a:ext>
              </a:extLst>
            </p:cNvPr>
            <p:cNvSpPr/>
            <p:nvPr/>
          </p:nvSpPr>
          <p:spPr>
            <a:xfrm>
              <a:off x="6777080" y="3200127"/>
              <a:ext cx="4887698" cy="1360398"/>
            </a:xfrm>
            <a:prstGeom prst="roundRect">
              <a:avLst/>
            </a:prstGeom>
            <a:solidFill>
              <a:srgbClr val="8BA7D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DB31BCD-C184-A914-817E-5C74008A580D}"/>
                </a:ext>
              </a:extLst>
            </p:cNvPr>
            <p:cNvGrpSpPr/>
            <p:nvPr/>
          </p:nvGrpSpPr>
          <p:grpSpPr>
            <a:xfrm>
              <a:off x="7035729" y="3317920"/>
              <a:ext cx="4529352" cy="1124812"/>
              <a:chOff x="6777080" y="3483805"/>
              <a:chExt cx="4529352" cy="1124812"/>
            </a:xfrm>
          </p:grpSpPr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A1DF050-3215-06D9-D0F7-53156D2B7C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84880" y="3483805"/>
                <a:ext cx="3521552" cy="112481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704088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386" b="1">
                    <a:cs typeface="Calibri"/>
                  </a:rPr>
                  <a:t>How </a:t>
                </a:r>
                <a:r>
                  <a:rPr lang="en-US" sz="1386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TIER</a:t>
                </a:r>
                <a:r>
                  <a:rPr lang="en-US" sz="1386" b="1">
                    <a:cs typeface="Calibri"/>
                  </a:rPr>
                  <a:t> Fits?</a:t>
                </a:r>
                <a:endParaRPr lang="en-US" sz="1386" kern="1200">
                  <a:solidFill>
                    <a:schemeClr val="tx1"/>
                  </a:solidFill>
                  <a:latin typeface="+mn-lt"/>
                  <a:ea typeface="+mn-ea"/>
                  <a:cs typeface="Calibri"/>
                </a:endParaRPr>
              </a:p>
              <a:p>
                <a:pPr marL="0" indent="0" defTabSz="704088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386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Resource for important background info and context for research</a:t>
                </a:r>
                <a:endParaRPr lang="en-US" sz="1800">
                  <a:ea typeface="Calibri"/>
                  <a:cs typeface="Calibri"/>
                </a:endParaRPr>
              </a:p>
            </p:txBody>
          </p:sp>
          <p:pic>
            <p:nvPicPr>
              <p:cNvPr id="42" name="Graphic 41" descr="Cycle with people with solid fill">
                <a:extLst>
                  <a:ext uri="{FF2B5EF4-FFF2-40B4-BE49-F238E27FC236}">
                    <a16:creationId xmlns:a16="http://schemas.microsoft.com/office/drawing/2014/main" id="{D3EBD6D7-83D5-F8CC-31E4-5E3B27F12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777080" y="3651925"/>
                <a:ext cx="788943" cy="788943"/>
              </a:xfrm>
              <a:prstGeom prst="rect">
                <a:avLst/>
              </a:prstGeom>
            </p:spPr>
          </p:pic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E735927-7788-9DBA-A18F-3E0BC13C48F0}"/>
              </a:ext>
            </a:extLst>
          </p:cNvPr>
          <p:cNvGrpSpPr/>
          <p:nvPr/>
        </p:nvGrpSpPr>
        <p:grpSpPr>
          <a:xfrm>
            <a:off x="8177714" y="4673140"/>
            <a:ext cx="3792797" cy="1055653"/>
            <a:chOff x="6793679" y="4846935"/>
            <a:chExt cx="4887698" cy="1360398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71E4941B-7463-6351-574F-5D92800DBAF6}"/>
                </a:ext>
              </a:extLst>
            </p:cNvPr>
            <p:cNvSpPr/>
            <p:nvPr/>
          </p:nvSpPr>
          <p:spPr>
            <a:xfrm>
              <a:off x="6793679" y="4846935"/>
              <a:ext cx="4887698" cy="1360398"/>
            </a:xfrm>
            <a:prstGeom prst="roundRect">
              <a:avLst/>
            </a:prstGeom>
            <a:solidFill>
              <a:srgbClr val="8BA7D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C84A874-5AFB-B24A-1763-514EB67F8DB8}"/>
                </a:ext>
              </a:extLst>
            </p:cNvPr>
            <p:cNvGrpSpPr/>
            <p:nvPr/>
          </p:nvGrpSpPr>
          <p:grpSpPr>
            <a:xfrm>
              <a:off x="7035729" y="5136144"/>
              <a:ext cx="4294697" cy="781980"/>
              <a:chOff x="6777080" y="5106081"/>
              <a:chExt cx="4294697" cy="781980"/>
            </a:xfrm>
          </p:grpSpPr>
          <p:pic>
            <p:nvPicPr>
              <p:cNvPr id="44" name="Graphic 43" descr="Group brainstorm with solid fill">
                <a:extLst>
                  <a:ext uri="{FF2B5EF4-FFF2-40B4-BE49-F238E27FC236}">
                    <a16:creationId xmlns:a16="http://schemas.microsoft.com/office/drawing/2014/main" id="{8A63E88C-2294-B670-AD26-DBABB2C7B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777080" y="5106081"/>
                <a:ext cx="781980" cy="781980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578898F-6B86-8E88-298C-01104EBA28BC}"/>
                  </a:ext>
                </a:extLst>
              </p:cNvPr>
              <p:cNvSpPr txBox="1"/>
              <p:nvPr/>
            </p:nvSpPr>
            <p:spPr>
              <a:xfrm>
                <a:off x="7784880" y="5312405"/>
                <a:ext cx="3286897" cy="369332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352044">
                  <a:spcAft>
                    <a:spcPts val="600"/>
                  </a:spcAft>
                </a:pPr>
                <a:r>
                  <a:rPr lang="en-US" sz="1386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Private Independent </a:t>
                </a:r>
                <a:r>
                  <a:rPr lang="en-US" sz="1386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Think Tank</a:t>
                </a:r>
                <a:endParaRPr lang="en-US" sz="1800" b="1">
                  <a:ea typeface="Calibri"/>
                  <a:cs typeface="Calibri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F1D2FC-8CCF-696A-453D-96FBB9359FC4}"/>
              </a:ext>
            </a:extLst>
          </p:cNvPr>
          <p:cNvGrpSpPr/>
          <p:nvPr/>
        </p:nvGrpSpPr>
        <p:grpSpPr>
          <a:xfrm>
            <a:off x="879681" y="3843879"/>
            <a:ext cx="2578527" cy="2056977"/>
            <a:chOff x="1985285" y="699150"/>
            <a:chExt cx="2357693" cy="181737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488FB5-4F00-63C4-C5FF-9F77D3BF5412}"/>
                </a:ext>
              </a:extLst>
            </p:cNvPr>
            <p:cNvSpPr txBox="1"/>
            <p:nvPr/>
          </p:nvSpPr>
          <p:spPr>
            <a:xfrm>
              <a:off x="3977902" y="2296978"/>
              <a:ext cx="365076" cy="2195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516636">
                <a:spcAft>
                  <a:spcPts val="600"/>
                </a:spcAft>
              </a:pPr>
              <a:r>
                <a:rPr lang="en-US" sz="9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[2]</a:t>
              </a:r>
              <a:endParaRPr lang="en-US" sz="80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F2DF40-97EA-ED46-3821-1550954B6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85285" y="699150"/>
              <a:ext cx="2046046" cy="1664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9134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33E72FA3-BD00-444A-AD9B-E6C3D069C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80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8A48E-9792-D7E0-0A53-71BCD7F0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349" y="188077"/>
            <a:ext cx="6722809" cy="24549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Taiwan’s Institute of Economic Research (TIER)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CF9DA-4B98-415A-4877-489D137C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/>
              <a:t>6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BF6106-D23A-4608-A47D-9CE9CEB90152}"/>
              </a:ext>
            </a:extLst>
          </p:cNvPr>
          <p:cNvGrpSpPr/>
          <p:nvPr/>
        </p:nvGrpSpPr>
        <p:grpSpPr>
          <a:xfrm>
            <a:off x="1470747" y="3861740"/>
            <a:ext cx="3792797" cy="1182038"/>
            <a:chOff x="766118" y="3143271"/>
            <a:chExt cx="4365098" cy="1360398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BB330A1B-8F06-3E6E-85C3-034DC639312D}"/>
                </a:ext>
              </a:extLst>
            </p:cNvPr>
            <p:cNvSpPr/>
            <p:nvPr/>
          </p:nvSpPr>
          <p:spPr>
            <a:xfrm>
              <a:off x="766118" y="3143271"/>
              <a:ext cx="4365098" cy="1360398"/>
            </a:xfrm>
            <a:prstGeom prst="roundRect">
              <a:avLst/>
            </a:prstGeom>
            <a:solidFill>
              <a:srgbClr val="F4986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19F625-2488-3997-A968-D98C3F1361A6}"/>
                </a:ext>
              </a:extLst>
            </p:cNvPr>
            <p:cNvGrpSpPr/>
            <p:nvPr/>
          </p:nvGrpSpPr>
          <p:grpSpPr>
            <a:xfrm>
              <a:off x="977127" y="3307490"/>
              <a:ext cx="3916144" cy="1031961"/>
              <a:chOff x="977127" y="3307490"/>
              <a:chExt cx="3916144" cy="1031961"/>
            </a:xfrm>
          </p:grpSpPr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48A1823B-F52C-6F3A-BFAA-9686D0BE21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67694" y="3307490"/>
                <a:ext cx="2825577" cy="10319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786384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548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Provides:</a:t>
                </a:r>
                <a:r>
                  <a:rPr lang="en-US" sz="1548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 consultation to government and enterprises </a:t>
                </a:r>
                <a:endParaRPr lang="en-US" sz="1800">
                  <a:ea typeface="Calibri"/>
                  <a:cs typeface="Calibri"/>
                </a:endParaRPr>
              </a:p>
            </p:txBody>
          </p:sp>
          <p:pic>
            <p:nvPicPr>
              <p:cNvPr id="21" name="Graphic 20" descr="Questions with solid fill">
                <a:extLst>
                  <a:ext uri="{FF2B5EF4-FFF2-40B4-BE49-F238E27FC236}">
                    <a16:creationId xmlns:a16="http://schemas.microsoft.com/office/drawing/2014/main" id="{834BBFCF-5D2C-215C-B3C6-A9F29E187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7127" y="3429000"/>
                <a:ext cx="788943" cy="788943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C3B87A-7365-5DDC-B3E9-DD6B3BDC9E54}"/>
              </a:ext>
            </a:extLst>
          </p:cNvPr>
          <p:cNvGrpSpPr/>
          <p:nvPr/>
        </p:nvGrpSpPr>
        <p:grpSpPr>
          <a:xfrm>
            <a:off x="1451552" y="5204494"/>
            <a:ext cx="3792797" cy="1182039"/>
            <a:chOff x="766118" y="4667888"/>
            <a:chExt cx="4365096" cy="1360398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1D6F4146-A556-69A4-EAC0-C52985C84D05}"/>
                </a:ext>
              </a:extLst>
            </p:cNvPr>
            <p:cNvSpPr/>
            <p:nvPr/>
          </p:nvSpPr>
          <p:spPr>
            <a:xfrm>
              <a:off x="766118" y="4667888"/>
              <a:ext cx="4365096" cy="1360398"/>
            </a:xfrm>
            <a:prstGeom prst="roundRect">
              <a:avLst/>
            </a:prstGeom>
            <a:solidFill>
              <a:srgbClr val="F4986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766E9C2-129C-BBAD-7A29-6FBE7984FE70}"/>
                </a:ext>
              </a:extLst>
            </p:cNvPr>
            <p:cNvGrpSpPr/>
            <p:nvPr/>
          </p:nvGrpSpPr>
          <p:grpSpPr>
            <a:xfrm>
              <a:off x="977126" y="4832106"/>
              <a:ext cx="3916143" cy="1031961"/>
              <a:chOff x="977127" y="4731652"/>
              <a:chExt cx="3916143" cy="1031961"/>
            </a:xfrm>
          </p:grpSpPr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533FC237-F5CB-0667-230B-835FE33DF4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67693" y="4731652"/>
                <a:ext cx="2825577" cy="10319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786384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548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Promotes: </a:t>
                </a:r>
                <a:r>
                  <a:rPr lang="en-US" sz="1548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economic development of Taiwan</a:t>
                </a:r>
                <a:endParaRPr lang="en-US" sz="1800">
                  <a:ea typeface="Calibri"/>
                  <a:cs typeface="Calibri"/>
                </a:endParaRPr>
              </a:p>
            </p:txBody>
          </p:sp>
          <p:pic>
            <p:nvPicPr>
              <p:cNvPr id="25" name="Graphic 24" descr="Upward trend with solid fill">
                <a:extLst>
                  <a:ext uri="{FF2B5EF4-FFF2-40B4-BE49-F238E27FC236}">
                    <a16:creationId xmlns:a16="http://schemas.microsoft.com/office/drawing/2014/main" id="{CEDB4E14-3B39-8521-EE98-967FC15AA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77127" y="4853161"/>
                <a:ext cx="788944" cy="788944"/>
              </a:xfrm>
              <a:prstGeom prst="rect">
                <a:avLst/>
              </a:prstGeom>
            </p:spPr>
          </p:pic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9F6D1B9-56A3-498D-E6BF-641FC674F58C}"/>
              </a:ext>
            </a:extLst>
          </p:cNvPr>
          <p:cNvGrpSpPr/>
          <p:nvPr/>
        </p:nvGrpSpPr>
        <p:grpSpPr>
          <a:xfrm>
            <a:off x="1451552" y="2522583"/>
            <a:ext cx="3792797" cy="1182038"/>
            <a:chOff x="766119" y="1719109"/>
            <a:chExt cx="4365098" cy="1360398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8E5A9B59-FC0A-07A0-6180-89B36CE7500F}"/>
                </a:ext>
              </a:extLst>
            </p:cNvPr>
            <p:cNvSpPr/>
            <p:nvPr/>
          </p:nvSpPr>
          <p:spPr>
            <a:xfrm>
              <a:off x="766119" y="1719109"/>
              <a:ext cx="4365098" cy="1360398"/>
            </a:xfrm>
            <a:prstGeom prst="roundRect">
              <a:avLst/>
            </a:prstGeom>
            <a:solidFill>
              <a:srgbClr val="F4986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2978205-AC03-8159-AED0-4E2EC8B780A6}"/>
                </a:ext>
              </a:extLst>
            </p:cNvPr>
            <p:cNvGrpSpPr/>
            <p:nvPr/>
          </p:nvGrpSpPr>
          <p:grpSpPr>
            <a:xfrm>
              <a:off x="977127" y="1883328"/>
              <a:ext cx="3916143" cy="1031961"/>
              <a:chOff x="977127" y="1883328"/>
              <a:chExt cx="3916143" cy="1031961"/>
            </a:xfrm>
          </p:grpSpPr>
          <p:pic>
            <p:nvPicPr>
              <p:cNvPr id="19" name="Graphic 18" descr="Research with solid fill">
                <a:extLst>
                  <a:ext uri="{FF2B5EF4-FFF2-40B4-BE49-F238E27FC236}">
                    <a16:creationId xmlns:a16="http://schemas.microsoft.com/office/drawing/2014/main" id="{D79E040D-D419-F753-8117-C6D950C49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77127" y="2004839"/>
                <a:ext cx="788943" cy="788943"/>
              </a:xfrm>
              <a:prstGeom prst="rect">
                <a:avLst/>
              </a:prstGeom>
            </p:spPr>
          </p:pic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1B80158B-7382-F3C5-538E-14B2B6BAD6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67693" y="1883328"/>
                <a:ext cx="2825577" cy="10319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786384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548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Researches: </a:t>
                </a:r>
                <a:r>
                  <a:rPr lang="en-US" sz="1548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Domestic and Foreign Macroeconomics and Industrial Economics</a:t>
                </a:r>
                <a:endParaRPr lang="en-US" sz="1800">
                  <a:ea typeface="Calibri"/>
                  <a:cs typeface="Calibri"/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F219A27-AB58-0D71-1F6F-8D9AC730C457}"/>
              </a:ext>
            </a:extLst>
          </p:cNvPr>
          <p:cNvGrpSpPr/>
          <p:nvPr/>
        </p:nvGrpSpPr>
        <p:grpSpPr>
          <a:xfrm>
            <a:off x="6765897" y="3270243"/>
            <a:ext cx="3792797" cy="1055653"/>
            <a:chOff x="6777080" y="3200127"/>
            <a:chExt cx="4887698" cy="1360398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6EFB745-5817-08FA-2836-AF827B377AF9}"/>
                </a:ext>
              </a:extLst>
            </p:cNvPr>
            <p:cNvSpPr/>
            <p:nvPr/>
          </p:nvSpPr>
          <p:spPr>
            <a:xfrm>
              <a:off x="6777080" y="3200127"/>
              <a:ext cx="4887698" cy="1360398"/>
            </a:xfrm>
            <a:prstGeom prst="roundRect">
              <a:avLst/>
            </a:prstGeom>
            <a:solidFill>
              <a:srgbClr val="8BA7D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DB31BCD-C184-A914-817E-5C74008A580D}"/>
                </a:ext>
              </a:extLst>
            </p:cNvPr>
            <p:cNvGrpSpPr/>
            <p:nvPr/>
          </p:nvGrpSpPr>
          <p:grpSpPr>
            <a:xfrm>
              <a:off x="7035729" y="3317920"/>
              <a:ext cx="4529352" cy="1124812"/>
              <a:chOff x="6777080" y="3483805"/>
              <a:chExt cx="4529352" cy="1124812"/>
            </a:xfrm>
          </p:grpSpPr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A1DF050-3215-06D9-D0F7-53156D2B7C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84880" y="3483805"/>
                <a:ext cx="3521552" cy="112481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704088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386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Collaboration with TIER</a:t>
                </a:r>
                <a:r>
                  <a:rPr lang="en-US" sz="1386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:</a:t>
                </a:r>
              </a:p>
              <a:p>
                <a:pPr marL="0" indent="0" defTabSz="704088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386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Resource for important background info and context for research</a:t>
                </a:r>
                <a:endParaRPr lang="en-US" sz="1800">
                  <a:ea typeface="Calibri"/>
                  <a:cs typeface="Calibri"/>
                </a:endParaRPr>
              </a:p>
            </p:txBody>
          </p:sp>
          <p:pic>
            <p:nvPicPr>
              <p:cNvPr id="42" name="Graphic 41" descr="Cycle with people with solid fill">
                <a:extLst>
                  <a:ext uri="{FF2B5EF4-FFF2-40B4-BE49-F238E27FC236}">
                    <a16:creationId xmlns:a16="http://schemas.microsoft.com/office/drawing/2014/main" id="{D3EBD6D7-83D5-F8CC-31E4-5E3B27F12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777080" y="3651925"/>
                <a:ext cx="788943" cy="788943"/>
              </a:xfrm>
              <a:prstGeom prst="rect">
                <a:avLst/>
              </a:prstGeom>
            </p:spPr>
          </p:pic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E735927-7788-9DBA-A18F-3E0BC13C48F0}"/>
              </a:ext>
            </a:extLst>
          </p:cNvPr>
          <p:cNvGrpSpPr/>
          <p:nvPr/>
        </p:nvGrpSpPr>
        <p:grpSpPr>
          <a:xfrm>
            <a:off x="6765897" y="4747939"/>
            <a:ext cx="3792797" cy="1055653"/>
            <a:chOff x="6793679" y="4846935"/>
            <a:chExt cx="4887698" cy="1360398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71E4941B-7463-6351-574F-5D92800DBAF6}"/>
                </a:ext>
              </a:extLst>
            </p:cNvPr>
            <p:cNvSpPr/>
            <p:nvPr/>
          </p:nvSpPr>
          <p:spPr>
            <a:xfrm>
              <a:off x="6793679" y="4846935"/>
              <a:ext cx="4887698" cy="1360398"/>
            </a:xfrm>
            <a:prstGeom prst="roundRect">
              <a:avLst/>
            </a:prstGeom>
            <a:solidFill>
              <a:srgbClr val="8BA7D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C84A874-5AFB-B24A-1763-514EB67F8DB8}"/>
                </a:ext>
              </a:extLst>
            </p:cNvPr>
            <p:cNvGrpSpPr/>
            <p:nvPr/>
          </p:nvGrpSpPr>
          <p:grpSpPr>
            <a:xfrm>
              <a:off x="7035729" y="5136144"/>
              <a:ext cx="4294697" cy="781980"/>
              <a:chOff x="6777080" y="5106081"/>
              <a:chExt cx="4294697" cy="781980"/>
            </a:xfrm>
          </p:grpSpPr>
          <p:pic>
            <p:nvPicPr>
              <p:cNvPr id="44" name="Graphic 43" descr="Group brainstorm with solid fill">
                <a:extLst>
                  <a:ext uri="{FF2B5EF4-FFF2-40B4-BE49-F238E27FC236}">
                    <a16:creationId xmlns:a16="http://schemas.microsoft.com/office/drawing/2014/main" id="{8A63E88C-2294-B670-AD26-DBABB2C7B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777080" y="5106081"/>
                <a:ext cx="781980" cy="781980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578898F-6B86-8E88-298C-01104EBA28BC}"/>
                  </a:ext>
                </a:extLst>
              </p:cNvPr>
              <p:cNvSpPr txBox="1"/>
              <p:nvPr/>
            </p:nvSpPr>
            <p:spPr>
              <a:xfrm>
                <a:off x="7784880" y="5312405"/>
                <a:ext cx="3286897" cy="369332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352044">
                  <a:spcAft>
                    <a:spcPts val="600"/>
                  </a:spcAft>
                </a:pPr>
                <a:r>
                  <a:rPr lang="en-US" sz="1386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Private Independent </a:t>
                </a:r>
                <a:r>
                  <a:rPr lang="en-US" sz="1386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Think Tank</a:t>
                </a:r>
                <a:endParaRPr lang="en-US" sz="1800" b="1">
                  <a:ea typeface="Calibri"/>
                  <a:cs typeface="Calibri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F1D2FC-8CCF-696A-453D-96FBB9359FC4}"/>
              </a:ext>
            </a:extLst>
          </p:cNvPr>
          <p:cNvGrpSpPr/>
          <p:nvPr/>
        </p:nvGrpSpPr>
        <p:grpSpPr>
          <a:xfrm>
            <a:off x="8528822" y="253444"/>
            <a:ext cx="3181349" cy="2537868"/>
            <a:chOff x="1985285" y="699150"/>
            <a:chExt cx="2357693" cy="181737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488FB5-4F00-63C4-C5FF-9F77D3BF5412}"/>
                </a:ext>
              </a:extLst>
            </p:cNvPr>
            <p:cNvSpPr txBox="1"/>
            <p:nvPr/>
          </p:nvSpPr>
          <p:spPr>
            <a:xfrm>
              <a:off x="3977902" y="2296978"/>
              <a:ext cx="365076" cy="2195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516636">
                <a:spcAft>
                  <a:spcPts val="600"/>
                </a:spcAft>
              </a:pPr>
              <a:r>
                <a:rPr lang="en-US" sz="9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[2]</a:t>
              </a:r>
              <a:endParaRPr lang="en-US" sz="80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F2DF40-97EA-ED46-3821-1550954B6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85285" y="699150"/>
              <a:ext cx="2046046" cy="1664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6664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A48E-9792-D7E0-0A53-71BCD7F0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678" y="601238"/>
            <a:ext cx="3185375" cy="788943"/>
          </a:xfrm>
        </p:spPr>
        <p:txBody>
          <a:bodyPr/>
          <a:lstStyle/>
          <a:p>
            <a:pPr algn="ctr"/>
            <a:r>
              <a:rPr lang="en-US" sz="4600">
                <a:ea typeface="Calibri Light"/>
                <a:cs typeface="Calibri Light"/>
              </a:rPr>
              <a:t>Our Sponsor</a:t>
            </a:r>
            <a:endParaRPr lang="en-US" sz="460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F5C5F-2B39-72DC-4B65-C81A06E09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ea typeface="Calibri"/>
                <a:cs typeface="Calibri"/>
              </a:rPr>
              <a:t>Our sponsor is the Taiwan Institute of Economic Research (TIER)</a:t>
            </a: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ea typeface="Calibri"/>
                <a:cs typeface="Calibri"/>
              </a:rPr>
              <a:t>Private independent think tank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ea typeface="Calibri"/>
                <a:cs typeface="Calibri"/>
              </a:rPr>
              <a:t>Research on domestic and foreign macroeconomics and industrial economics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ea typeface="Calibri"/>
                <a:cs typeface="Calibri"/>
              </a:rPr>
              <a:t>Provides consultation to government and enterprises to promote economic development of Taiwan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ea typeface="Calibri"/>
                <a:cs typeface="Calibri"/>
              </a:rPr>
              <a:t>How TIER fits in/working with this project: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ea typeface="Calibri"/>
                <a:cs typeface="Calibri"/>
              </a:rPr>
              <a:t>Resource for important background info and context for research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en-US" sz="1800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CF9DA-4B98-415A-4877-489D137C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B8C42B-F135-2E2B-34FA-004D4FD99B48}"/>
              </a:ext>
            </a:extLst>
          </p:cNvPr>
          <p:cNvGrpSpPr/>
          <p:nvPr/>
        </p:nvGrpSpPr>
        <p:grpSpPr>
          <a:xfrm>
            <a:off x="8992964" y="399793"/>
            <a:ext cx="2357693" cy="1817378"/>
            <a:chOff x="1985285" y="699150"/>
            <a:chExt cx="2357693" cy="181737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16EF2F-1E0E-0B35-AC0A-30C8F93F7D55}"/>
                </a:ext>
              </a:extLst>
            </p:cNvPr>
            <p:cNvSpPr txBox="1"/>
            <p:nvPr/>
          </p:nvSpPr>
          <p:spPr>
            <a:xfrm>
              <a:off x="3977902" y="2296978"/>
              <a:ext cx="365076" cy="2195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800"/>
                <a:t>[2]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96E784-B892-13BC-2074-3EAEC460B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5285" y="699150"/>
              <a:ext cx="2046046" cy="1664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8763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8BD1-319F-7517-F37F-716BAABD1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735" y="601238"/>
            <a:ext cx="2927798" cy="70308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600">
                <a:cs typeface="Calibri Light"/>
              </a:rPr>
              <a:t>Our Project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797A1D-0E34-1EC6-628A-E781F19DE119}"/>
              </a:ext>
            </a:extLst>
          </p:cNvPr>
          <p:cNvSpPr txBox="1"/>
          <p:nvPr/>
        </p:nvSpPr>
        <p:spPr>
          <a:xfrm>
            <a:off x="763747" y="2109977"/>
            <a:ext cx="388098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Project Description:</a:t>
            </a:r>
          </a:p>
          <a:p>
            <a:r>
              <a:rPr lang="en-US">
                <a:ea typeface="Calibri"/>
                <a:cs typeface="Calibri"/>
              </a:rPr>
              <a:t>Student team will assist TIER by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Interviewing experts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Surveying the people in Taiwan</a:t>
            </a:r>
          </a:p>
          <a:p>
            <a:r>
              <a:rPr lang="en-US">
                <a:ea typeface="Calibri"/>
                <a:cs typeface="Calibri"/>
              </a:rPr>
              <a:t>In order to gain insight on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Public Opinion of 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6G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AI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Data Usage/Preferences</a:t>
            </a:r>
          </a:p>
          <a:p>
            <a:r>
              <a:rPr lang="en-US">
                <a:ea typeface="Calibri"/>
                <a:cs typeface="Calibri"/>
              </a:rPr>
              <a:t>We will provide TIER with our research and give recommendations on the implementation and release of 6G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4D37AF-9526-842D-E702-90E7F18366A5}"/>
              </a:ext>
            </a:extLst>
          </p:cNvPr>
          <p:cNvSpPr txBox="1"/>
          <p:nvPr/>
        </p:nvSpPr>
        <p:spPr>
          <a:xfrm>
            <a:off x="6396332" y="2109977"/>
            <a:ext cx="495742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How TIER fits in/working with this project: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Resource for important background info and context for research</a:t>
            </a: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D908FAF-984C-EAC7-9DB9-A70476ADB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02121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01D65BF-9899-CB80-AD7E-02E419E27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Project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E1E1F-95DB-D81F-C708-81517435E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02" y="2268693"/>
            <a:ext cx="1817318" cy="5613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b="1"/>
              <a:t>Arrival Date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62E17A-54E6-8455-8ED4-4CB6AF86C7FE}"/>
              </a:ext>
            </a:extLst>
          </p:cNvPr>
          <p:cNvSpPr/>
          <p:nvPr/>
        </p:nvSpPr>
        <p:spPr>
          <a:xfrm>
            <a:off x="1211283" y="4304805"/>
            <a:ext cx="670957" cy="67095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49BDF7D-6521-1D1D-58C1-D3AFE45F4AD3}"/>
              </a:ext>
            </a:extLst>
          </p:cNvPr>
          <p:cNvSpPr/>
          <p:nvPr/>
        </p:nvSpPr>
        <p:spPr>
          <a:xfrm>
            <a:off x="4170961" y="4304803"/>
            <a:ext cx="670957" cy="67095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D29A05-5223-0FE8-36FE-D5EBBC27573A}"/>
              </a:ext>
            </a:extLst>
          </p:cNvPr>
          <p:cNvSpPr/>
          <p:nvPr/>
        </p:nvSpPr>
        <p:spPr>
          <a:xfrm>
            <a:off x="7109113" y="4304803"/>
            <a:ext cx="670957" cy="67095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0E4E1D-B0F2-75D0-3FC4-ECF1D07C93EC}"/>
              </a:ext>
            </a:extLst>
          </p:cNvPr>
          <p:cNvSpPr/>
          <p:nvPr/>
        </p:nvSpPr>
        <p:spPr>
          <a:xfrm>
            <a:off x="10068791" y="4304803"/>
            <a:ext cx="670957" cy="67095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7CDF0E-BFF6-2921-94F6-517517C8455D}"/>
              </a:ext>
            </a:extLst>
          </p:cNvPr>
          <p:cNvCxnSpPr>
            <a:stCxn id="4" idx="6"/>
            <a:endCxn id="5" idx="2"/>
          </p:cNvCxnSpPr>
          <p:nvPr/>
        </p:nvCxnSpPr>
        <p:spPr>
          <a:xfrm flipV="1">
            <a:off x="1882240" y="4640282"/>
            <a:ext cx="2288721" cy="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B806EA-530A-CCD1-33BF-B0E9941F9FF9}"/>
              </a:ext>
            </a:extLst>
          </p:cNvPr>
          <p:cNvCxnSpPr/>
          <p:nvPr/>
        </p:nvCxnSpPr>
        <p:spPr>
          <a:xfrm flipV="1">
            <a:off x="4841918" y="4640278"/>
            <a:ext cx="2288721" cy="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403954-947B-EB61-A940-C8005467AF63}"/>
              </a:ext>
            </a:extLst>
          </p:cNvPr>
          <p:cNvCxnSpPr/>
          <p:nvPr/>
        </p:nvCxnSpPr>
        <p:spPr>
          <a:xfrm flipV="1">
            <a:off x="7780070" y="4640278"/>
            <a:ext cx="2288721" cy="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8CED360-B349-58BA-45EC-EC4A1D21CA5A}"/>
              </a:ext>
            </a:extLst>
          </p:cNvPr>
          <p:cNvSpPr txBox="1">
            <a:spLocks/>
          </p:cNvSpPr>
          <p:nvPr/>
        </p:nvSpPr>
        <p:spPr>
          <a:xfrm>
            <a:off x="1882240" y="3119011"/>
            <a:ext cx="1817318" cy="561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Get acquainted with the TIER team</a:t>
            </a:r>
          </a:p>
        </p:txBody>
      </p:sp>
    </p:spTree>
    <p:extLst>
      <p:ext uri="{BB962C8B-B14F-4D97-AF65-F5344CB8AC3E}">
        <p14:creationId xmlns:p14="http://schemas.microsoft.com/office/powerpoint/2010/main" val="9951479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2A0310F-BB12-7642-1000-1B475B453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D301B-C758-CC26-5F03-3DC487C38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Objectives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513C653-B8EF-00FB-EC4F-1A08C1D0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56883"/>
            <a:ext cx="2743200" cy="365125"/>
          </a:xfrm>
        </p:spPr>
        <p:txBody>
          <a:bodyPr/>
          <a:lstStyle/>
          <a:p>
            <a:r>
              <a:rPr lang="en-US"/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B814D-0084-A8D2-9277-F757819EF4DD}"/>
              </a:ext>
            </a:extLst>
          </p:cNvPr>
          <p:cNvSpPr/>
          <p:nvPr/>
        </p:nvSpPr>
        <p:spPr>
          <a:xfrm>
            <a:off x="496955" y="788504"/>
            <a:ext cx="152401" cy="702000"/>
          </a:xfrm>
          <a:prstGeom prst="rect">
            <a:avLst/>
          </a:prstGeom>
          <a:solidFill>
            <a:srgbClr val="F241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91DF86-E5E7-DF57-9BF9-CF379E32E657}"/>
              </a:ext>
            </a:extLst>
          </p:cNvPr>
          <p:cNvSpPr/>
          <p:nvPr/>
        </p:nvSpPr>
        <p:spPr>
          <a:xfrm>
            <a:off x="1608190" y="3897448"/>
            <a:ext cx="1939636" cy="1640945"/>
          </a:xfrm>
          <a:prstGeom prst="roundRect">
            <a:avLst/>
          </a:prstGeom>
          <a:solidFill>
            <a:srgbClr val="3A65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Anticipate </a:t>
            </a:r>
            <a:r>
              <a:rPr lang="en-US" b="1"/>
              <a:t>hurdles</a:t>
            </a:r>
            <a:r>
              <a:rPr lang="en-US"/>
              <a:t> for 6G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ECBE4B-2EED-3938-6153-1B46811A5A8E}"/>
              </a:ext>
            </a:extLst>
          </p:cNvPr>
          <p:cNvSpPr/>
          <p:nvPr/>
        </p:nvSpPr>
        <p:spPr>
          <a:xfrm>
            <a:off x="4022606" y="2763935"/>
            <a:ext cx="1939636" cy="1640945"/>
          </a:xfrm>
          <a:prstGeom prst="roundRect">
            <a:avLst/>
          </a:prstGeom>
          <a:solidFill>
            <a:srgbClr val="357B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Determine </a:t>
            </a:r>
            <a:r>
              <a:rPr lang="en-US" b="1"/>
              <a:t>technical feasibility </a:t>
            </a:r>
            <a:r>
              <a:rPr lang="en-US"/>
              <a:t>of 6G; </a:t>
            </a:r>
            <a:r>
              <a:rPr lang="en-US" b="1"/>
              <a:t>historical issues</a:t>
            </a:r>
            <a:r>
              <a:rPr lang="en-US"/>
              <a:t> of 5G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19DEB3C-2B69-8E05-8001-CE6990CEA45B}"/>
              </a:ext>
            </a:extLst>
          </p:cNvPr>
          <p:cNvSpPr/>
          <p:nvPr/>
        </p:nvSpPr>
        <p:spPr>
          <a:xfrm>
            <a:off x="4022606" y="4912613"/>
            <a:ext cx="1939636" cy="1640945"/>
          </a:xfrm>
          <a:prstGeom prst="roundRect">
            <a:avLst/>
          </a:prstGeom>
          <a:solidFill>
            <a:srgbClr val="357B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Determine </a:t>
            </a:r>
            <a:r>
              <a:rPr lang="en-US" b="1"/>
              <a:t>public perception </a:t>
            </a:r>
            <a:r>
              <a:rPr lang="en-US"/>
              <a:t>of 6G and AI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4AA71DA-9764-6EB0-D346-23E27D5282A1}"/>
              </a:ext>
            </a:extLst>
          </p:cNvPr>
          <p:cNvSpPr/>
          <p:nvPr/>
        </p:nvSpPr>
        <p:spPr>
          <a:xfrm>
            <a:off x="6437022" y="2694861"/>
            <a:ext cx="1939636" cy="1053963"/>
          </a:xfrm>
          <a:prstGeom prst="roundRect">
            <a:avLst/>
          </a:prstGeom>
          <a:solidFill>
            <a:srgbClr val="B769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Interview </a:t>
            </a:r>
            <a:r>
              <a:rPr lang="en-US" b="1"/>
              <a:t>5G experts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C317B60-2A74-DB15-AC43-EB654336F423}"/>
              </a:ext>
            </a:extLst>
          </p:cNvPr>
          <p:cNvSpPr/>
          <p:nvPr/>
        </p:nvSpPr>
        <p:spPr>
          <a:xfrm>
            <a:off x="6437022" y="4140453"/>
            <a:ext cx="1939636" cy="1053962"/>
          </a:xfrm>
          <a:prstGeom prst="roundRect">
            <a:avLst/>
          </a:prstGeom>
          <a:solidFill>
            <a:srgbClr val="B769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Survey on </a:t>
            </a:r>
            <a:r>
              <a:rPr lang="en-US" b="1"/>
              <a:t>usage habits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E717C49-83D1-6CC1-1FC1-995879441F02}"/>
              </a:ext>
            </a:extLst>
          </p:cNvPr>
          <p:cNvSpPr/>
          <p:nvPr/>
        </p:nvSpPr>
        <p:spPr>
          <a:xfrm>
            <a:off x="6437022" y="5586046"/>
            <a:ext cx="1939636" cy="1053961"/>
          </a:xfrm>
          <a:prstGeom prst="roundRect">
            <a:avLst/>
          </a:prstGeom>
          <a:solidFill>
            <a:srgbClr val="B769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Survey on AI and 6G </a:t>
            </a:r>
            <a:r>
              <a:rPr lang="en-US" b="1"/>
              <a:t>perception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29DD40-CEAF-676D-BD87-A6F42698EAAA}"/>
              </a:ext>
            </a:extLst>
          </p:cNvPr>
          <p:cNvSpPr/>
          <p:nvPr/>
        </p:nvSpPr>
        <p:spPr>
          <a:xfrm>
            <a:off x="8851438" y="3846962"/>
            <a:ext cx="1939636" cy="1640945"/>
          </a:xfrm>
          <a:prstGeom prst="roundRect">
            <a:avLst/>
          </a:prstGeom>
          <a:solidFill>
            <a:srgbClr val="6C49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Recommend path for </a:t>
            </a:r>
            <a:r>
              <a:rPr lang="en-US" b="1"/>
              <a:t>6G adoption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E4AF88AF-12EA-7C12-046F-BCF2EF3A2FD0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 flipV="1">
            <a:off x="3547826" y="3584408"/>
            <a:ext cx="474780" cy="1133513"/>
          </a:xfrm>
          <a:prstGeom prst="bentConnector3">
            <a:avLst/>
          </a:prstGeom>
          <a:ln w="38100">
            <a:solidFill>
              <a:srgbClr val="646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A3FDEE0E-2A28-44D2-42F4-1939833FFAB8}"/>
              </a:ext>
            </a:extLst>
          </p:cNvPr>
          <p:cNvCxnSpPr>
            <a:stCxn id="11" idx="3"/>
            <a:endCxn id="13" idx="1"/>
          </p:cNvCxnSpPr>
          <p:nvPr/>
        </p:nvCxnSpPr>
        <p:spPr>
          <a:xfrm>
            <a:off x="3547826" y="4717921"/>
            <a:ext cx="474780" cy="1015165"/>
          </a:xfrm>
          <a:prstGeom prst="bentConnector3">
            <a:avLst/>
          </a:prstGeom>
          <a:ln w="38100">
            <a:solidFill>
              <a:srgbClr val="646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D3E5C8D3-FED5-3AC5-CE7D-0B98C6F6AA48}"/>
              </a:ext>
            </a:extLst>
          </p:cNvPr>
          <p:cNvCxnSpPr>
            <a:stCxn id="12" idx="3"/>
            <a:endCxn id="14" idx="1"/>
          </p:cNvCxnSpPr>
          <p:nvPr/>
        </p:nvCxnSpPr>
        <p:spPr>
          <a:xfrm flipV="1">
            <a:off x="5962242" y="3221843"/>
            <a:ext cx="474780" cy="362565"/>
          </a:xfrm>
          <a:prstGeom prst="bentConnector3">
            <a:avLst/>
          </a:prstGeom>
          <a:ln w="38100">
            <a:solidFill>
              <a:srgbClr val="646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42BDBBBF-8368-326D-BB55-9E6C0EE030C0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>
            <a:off x="5962242" y="3584408"/>
            <a:ext cx="474780" cy="1083026"/>
          </a:xfrm>
          <a:prstGeom prst="bentConnector3">
            <a:avLst/>
          </a:prstGeom>
          <a:ln w="38100">
            <a:solidFill>
              <a:srgbClr val="646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A27F35ED-C721-8ACB-0E57-EBD5BC7CD6F6}"/>
              </a:ext>
            </a:extLst>
          </p:cNvPr>
          <p:cNvCxnSpPr>
            <a:stCxn id="13" idx="3"/>
            <a:endCxn id="16" idx="1"/>
          </p:cNvCxnSpPr>
          <p:nvPr/>
        </p:nvCxnSpPr>
        <p:spPr>
          <a:xfrm>
            <a:off x="5962242" y="5733086"/>
            <a:ext cx="474780" cy="379941"/>
          </a:xfrm>
          <a:prstGeom prst="bentConnector3">
            <a:avLst/>
          </a:prstGeom>
          <a:ln w="38100">
            <a:solidFill>
              <a:srgbClr val="646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BDD935E5-92E3-96C3-0DA1-C7CEE9507F25}"/>
              </a:ext>
            </a:extLst>
          </p:cNvPr>
          <p:cNvCxnSpPr>
            <a:stCxn id="14" idx="3"/>
            <a:endCxn id="17" idx="1"/>
          </p:cNvCxnSpPr>
          <p:nvPr/>
        </p:nvCxnSpPr>
        <p:spPr>
          <a:xfrm>
            <a:off x="8376658" y="3221843"/>
            <a:ext cx="474780" cy="1445592"/>
          </a:xfrm>
          <a:prstGeom prst="bentConnector3">
            <a:avLst/>
          </a:prstGeom>
          <a:ln w="38100">
            <a:solidFill>
              <a:srgbClr val="646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0E7CDED4-4522-4E2A-1056-572947B725BF}"/>
              </a:ext>
            </a:extLst>
          </p:cNvPr>
          <p:cNvCxnSpPr>
            <a:stCxn id="15" idx="3"/>
            <a:endCxn id="17" idx="1"/>
          </p:cNvCxnSpPr>
          <p:nvPr/>
        </p:nvCxnSpPr>
        <p:spPr>
          <a:xfrm>
            <a:off x="8376658" y="4667434"/>
            <a:ext cx="474780" cy="1"/>
          </a:xfrm>
          <a:prstGeom prst="bentConnector3">
            <a:avLst/>
          </a:prstGeom>
          <a:ln w="38100">
            <a:solidFill>
              <a:srgbClr val="646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48AAB889-DC93-509A-799E-DFCB85D53364}"/>
              </a:ext>
            </a:extLst>
          </p:cNvPr>
          <p:cNvCxnSpPr>
            <a:stCxn id="16" idx="3"/>
            <a:endCxn id="17" idx="1"/>
          </p:cNvCxnSpPr>
          <p:nvPr/>
        </p:nvCxnSpPr>
        <p:spPr>
          <a:xfrm flipV="1">
            <a:off x="8376658" y="4667435"/>
            <a:ext cx="474780" cy="1445592"/>
          </a:xfrm>
          <a:prstGeom prst="bentConnector3">
            <a:avLst/>
          </a:prstGeom>
          <a:ln w="38100">
            <a:solidFill>
              <a:srgbClr val="646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41435F5-2322-1F53-300F-486B43B9213A}"/>
              </a:ext>
            </a:extLst>
          </p:cNvPr>
          <p:cNvSpPr/>
          <p:nvPr/>
        </p:nvSpPr>
        <p:spPr>
          <a:xfrm>
            <a:off x="1608190" y="2167733"/>
            <a:ext cx="1939636" cy="380956"/>
          </a:xfrm>
          <a:prstGeom prst="roundRect">
            <a:avLst/>
          </a:prstGeom>
          <a:solidFill>
            <a:srgbClr val="3A65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Goal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97EA9FC-84E4-AE52-288A-42C9502599E9}"/>
              </a:ext>
            </a:extLst>
          </p:cNvPr>
          <p:cNvSpPr/>
          <p:nvPr/>
        </p:nvSpPr>
        <p:spPr>
          <a:xfrm>
            <a:off x="4022606" y="2167733"/>
            <a:ext cx="1939636" cy="380956"/>
          </a:xfrm>
          <a:prstGeom prst="roundRect">
            <a:avLst/>
          </a:prstGeom>
          <a:solidFill>
            <a:srgbClr val="357B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Objectives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16D1E127-1F5C-C19B-8C7B-1DFD5C1EB38A}"/>
              </a:ext>
            </a:extLst>
          </p:cNvPr>
          <p:cNvSpPr/>
          <p:nvPr/>
        </p:nvSpPr>
        <p:spPr>
          <a:xfrm>
            <a:off x="6437022" y="2167733"/>
            <a:ext cx="1939636" cy="380956"/>
          </a:xfrm>
          <a:prstGeom prst="roundRect">
            <a:avLst/>
          </a:prstGeom>
          <a:solidFill>
            <a:srgbClr val="B769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Methods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E021D9E-22E3-53E2-D4C4-C85E105EBF46}"/>
              </a:ext>
            </a:extLst>
          </p:cNvPr>
          <p:cNvSpPr/>
          <p:nvPr/>
        </p:nvSpPr>
        <p:spPr>
          <a:xfrm>
            <a:off x="8851438" y="2167733"/>
            <a:ext cx="1939636" cy="380956"/>
          </a:xfrm>
          <a:prstGeom prst="roundRect">
            <a:avLst/>
          </a:prstGeom>
          <a:solidFill>
            <a:srgbClr val="6C49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Outcome</a:t>
            </a:r>
          </a:p>
        </p:txBody>
      </p:sp>
    </p:spTree>
    <p:extLst>
      <p:ext uri="{BB962C8B-B14F-4D97-AF65-F5344CB8AC3E}">
        <p14:creationId xmlns:p14="http://schemas.microsoft.com/office/powerpoint/2010/main" val="2738409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Top 15 Big Data Technologies You Need to Know">
            <a:extLst>
              <a:ext uri="{FF2B5EF4-FFF2-40B4-BE49-F238E27FC236}">
                <a16:creationId xmlns:a16="http://schemas.microsoft.com/office/drawing/2014/main" id="{D399C981-CCB3-41DA-1AC1-A8547B8F3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op 15 Big Data Technologies You Need to Know">
            <a:extLst>
              <a:ext uri="{FF2B5EF4-FFF2-40B4-BE49-F238E27FC236}">
                <a16:creationId xmlns:a16="http://schemas.microsoft.com/office/drawing/2014/main" id="{6FD889FE-2C20-0DF1-A7F6-7FA8EFED6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4" t="10823" r="11508" b="22109"/>
          <a:stretch/>
        </p:blipFill>
        <p:spPr bwMode="auto">
          <a:xfrm>
            <a:off x="1371871" y="848230"/>
            <a:ext cx="9417143" cy="525635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AC41BE0-B765-BACC-D433-E4A452663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2698" y="6492875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F49B1ED4-C4A7-8113-37F8-CDF864655D97}"/>
              </a:ext>
            </a:extLst>
          </p:cNvPr>
          <p:cNvSpPr txBox="1">
            <a:spLocks/>
          </p:cNvSpPr>
          <p:nvPr/>
        </p:nvSpPr>
        <p:spPr>
          <a:xfrm>
            <a:off x="4389481" y="4260638"/>
            <a:ext cx="3444154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5G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3F11B3-24BD-6A24-38E7-8CD6F21DDBF1}"/>
              </a:ext>
            </a:extLst>
          </p:cNvPr>
          <p:cNvSpPr txBox="1">
            <a:spLocks/>
          </p:cNvSpPr>
          <p:nvPr/>
        </p:nvSpPr>
        <p:spPr>
          <a:xfrm>
            <a:off x="1966174" y="2366112"/>
            <a:ext cx="8259651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4G/LTE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49066DB-4168-C65E-5C15-50CA36F311DA}"/>
              </a:ext>
            </a:extLst>
          </p:cNvPr>
          <p:cNvSpPr txBox="1">
            <a:spLocks/>
          </p:cNvSpPr>
          <p:nvPr/>
        </p:nvSpPr>
        <p:spPr>
          <a:xfrm>
            <a:off x="3989639" y="1848270"/>
            <a:ext cx="4212722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solidFill>
                  <a:schemeClr val="bg1"/>
                </a:solidFill>
              </a:rPr>
              <a:t>(2023 Subscribers)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4874C2-521B-0BB6-AD96-6028B743B4D3}"/>
              </a:ext>
            </a:extLst>
          </p:cNvPr>
          <p:cNvSpPr txBox="1">
            <a:spLocks/>
          </p:cNvSpPr>
          <p:nvPr/>
        </p:nvSpPr>
        <p:spPr>
          <a:xfrm>
            <a:off x="1402986" y="947497"/>
            <a:ext cx="9417143" cy="11795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>
                <a:solidFill>
                  <a:schemeClr val="bg1"/>
                </a:solidFill>
              </a:rPr>
              <a:t>Mobile Data Statistics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C26A0F68-3AE5-390B-CB02-6CF0B9EF7B3E}"/>
              </a:ext>
            </a:extLst>
          </p:cNvPr>
          <p:cNvSpPr txBox="1">
            <a:spLocks/>
          </p:cNvSpPr>
          <p:nvPr/>
        </p:nvSpPr>
        <p:spPr>
          <a:xfrm>
            <a:off x="3828782" y="3543314"/>
            <a:ext cx="4572000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5.142 Billion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1BBBBF47-8EB9-772E-9936-C27A9A4AA413}"/>
              </a:ext>
            </a:extLst>
          </p:cNvPr>
          <p:cNvSpPr txBox="1">
            <a:spLocks/>
          </p:cNvSpPr>
          <p:nvPr/>
        </p:nvSpPr>
        <p:spPr>
          <a:xfrm>
            <a:off x="3809999" y="5387445"/>
            <a:ext cx="4572000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1.562 Billion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24A4335-44C7-6476-E71A-2A9064DE8F11}"/>
              </a:ext>
            </a:extLst>
          </p:cNvPr>
          <p:cNvSpPr txBox="1">
            <a:spLocks/>
          </p:cNvSpPr>
          <p:nvPr/>
        </p:nvSpPr>
        <p:spPr>
          <a:xfrm>
            <a:off x="3828782" y="2844190"/>
            <a:ext cx="4572000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500" b="1">
                <a:solidFill>
                  <a:schemeClr val="bg1"/>
                </a:solidFill>
              </a:rPr>
              <a:t>60.78%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EAB4DD75-98E3-F66C-4ECE-31D563DFAC63}"/>
              </a:ext>
            </a:extLst>
          </p:cNvPr>
          <p:cNvSpPr txBox="1">
            <a:spLocks/>
          </p:cNvSpPr>
          <p:nvPr/>
        </p:nvSpPr>
        <p:spPr>
          <a:xfrm>
            <a:off x="3828782" y="4670121"/>
            <a:ext cx="4572000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500" b="1">
                <a:solidFill>
                  <a:schemeClr val="bg1"/>
                </a:solidFill>
              </a:rPr>
              <a:t>18.46%</a:t>
            </a: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559E8121-913D-A86E-033D-8F4C78C1BDB1}"/>
              </a:ext>
            </a:extLst>
          </p:cNvPr>
          <p:cNvSpPr/>
          <p:nvPr/>
        </p:nvSpPr>
        <p:spPr>
          <a:xfrm>
            <a:off x="4208069" y="4670121"/>
            <a:ext cx="362823" cy="829158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E196E1AF-4AD7-A5E2-C39F-295170691C20}"/>
              </a:ext>
            </a:extLst>
          </p:cNvPr>
          <p:cNvSpPr/>
          <p:nvPr/>
        </p:nvSpPr>
        <p:spPr>
          <a:xfrm flipV="1">
            <a:off x="7470812" y="2863243"/>
            <a:ext cx="362823" cy="829158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81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BF6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ACADCB-C9A1-5194-7B72-9398469F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3180" y="6383502"/>
            <a:ext cx="2743200" cy="365125"/>
          </a:xfrm>
        </p:spPr>
        <p:txBody>
          <a:bodyPr/>
          <a:lstStyle/>
          <a:p>
            <a:r>
              <a:rPr lang="en-US"/>
              <a:t>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631FC-EAC1-07DD-DF89-452DE41B83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208088"/>
            <a:ext cx="10167938" cy="117951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A8E9D9-7AC4-E11E-7126-564E56D1A2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855913"/>
            <a:ext cx="2873375" cy="479425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1800">
                <a:solidFill>
                  <a:schemeClr val="bg1"/>
                </a:solidFill>
              </a:rPr>
              <a:t>In-Person Interviews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9520BF4-3F5B-81FC-133C-35545EB86B99}"/>
              </a:ext>
            </a:extLst>
          </p:cNvPr>
          <p:cNvSpPr txBox="1">
            <a:spLocks/>
          </p:cNvSpPr>
          <p:nvPr/>
        </p:nvSpPr>
        <p:spPr>
          <a:xfrm>
            <a:off x="16318078" y="3934000"/>
            <a:ext cx="2876552" cy="443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/>
                </a:solidFill>
              </a:rPr>
              <a:t>Online Survey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6C0CAA2-8160-1555-1F42-25FF3CA28924}"/>
              </a:ext>
            </a:extLst>
          </p:cNvPr>
          <p:cNvSpPr txBox="1">
            <a:spLocks/>
          </p:cNvSpPr>
          <p:nvPr/>
        </p:nvSpPr>
        <p:spPr>
          <a:xfrm>
            <a:off x="-5961513" y="5237280"/>
            <a:ext cx="1867436" cy="484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/>
                </a:solidFill>
              </a:rPr>
              <a:t>Online Survey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667D94-8732-1B8C-5C5F-014064DC67A9}"/>
              </a:ext>
            </a:extLst>
          </p:cNvPr>
          <p:cNvSpPr txBox="1">
            <a:spLocks/>
          </p:cNvSpPr>
          <p:nvPr/>
        </p:nvSpPr>
        <p:spPr>
          <a:xfrm>
            <a:off x="-7148855" y="2228206"/>
            <a:ext cx="3061820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Interview 5G Experts: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919E2CB5-2CB2-1616-0A93-C0490A0CD252}"/>
              </a:ext>
            </a:extLst>
          </p:cNvPr>
          <p:cNvSpPr txBox="1">
            <a:spLocks/>
          </p:cNvSpPr>
          <p:nvPr/>
        </p:nvSpPr>
        <p:spPr>
          <a:xfrm>
            <a:off x="16318078" y="3309768"/>
            <a:ext cx="2374947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Survey on Usage Habits: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2550CAC0-2FCF-F6FB-49E8-A7863AD25154}"/>
              </a:ext>
            </a:extLst>
          </p:cNvPr>
          <p:cNvSpPr txBox="1">
            <a:spLocks/>
          </p:cNvSpPr>
          <p:nvPr/>
        </p:nvSpPr>
        <p:spPr>
          <a:xfrm>
            <a:off x="-6972217" y="4485527"/>
            <a:ext cx="2872747" cy="1125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Survey Public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6228CB-9B24-D11C-C530-E2742B2EEBA9}"/>
              </a:ext>
            </a:extLst>
          </p:cNvPr>
          <p:cNvSpPr/>
          <p:nvPr/>
        </p:nvSpPr>
        <p:spPr>
          <a:xfrm>
            <a:off x="-2352840" y="4438362"/>
            <a:ext cx="1829969" cy="1831694"/>
          </a:xfrm>
          <a:prstGeom prst="rect">
            <a:avLst/>
          </a:prstGeom>
          <a:solidFill>
            <a:srgbClr val="361D17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7BE0A5-3D77-E234-DAD2-4DA8B65A73CB}"/>
              </a:ext>
            </a:extLst>
          </p:cNvPr>
          <p:cNvSpPr/>
          <p:nvPr/>
        </p:nvSpPr>
        <p:spPr>
          <a:xfrm>
            <a:off x="12694074" y="3177082"/>
            <a:ext cx="1829969" cy="1831694"/>
          </a:xfrm>
          <a:prstGeom prst="rect">
            <a:avLst/>
          </a:prstGeom>
          <a:solidFill>
            <a:srgbClr val="5F3229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41EB32-4D9A-5C8E-8157-9EFAEBC07E36}"/>
              </a:ext>
            </a:extLst>
          </p:cNvPr>
          <p:cNvSpPr/>
          <p:nvPr/>
        </p:nvSpPr>
        <p:spPr>
          <a:xfrm>
            <a:off x="-2291927" y="2022560"/>
            <a:ext cx="1829969" cy="1831694"/>
          </a:xfrm>
          <a:prstGeom prst="rect">
            <a:avLst/>
          </a:prstGeom>
          <a:solidFill>
            <a:srgbClr val="944F4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B1654D2-F90D-5B89-0F9B-A10588B04217}"/>
              </a:ext>
            </a:extLst>
          </p:cNvPr>
          <p:cNvGrpSpPr/>
          <p:nvPr/>
        </p:nvGrpSpPr>
        <p:grpSpPr>
          <a:xfrm flipH="1">
            <a:off x="14908383" y="4066858"/>
            <a:ext cx="1164268" cy="153722"/>
            <a:chOff x="3631570" y="2890733"/>
            <a:chExt cx="1164268" cy="153722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ACA21F-BCBF-1C44-9AFF-449DDA632282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FD09C-08C1-CEBA-4456-BA84A1B99C1C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811367E-1289-23D2-AB4F-A4B54251ACD9}"/>
              </a:ext>
            </a:extLst>
          </p:cNvPr>
          <p:cNvGrpSpPr/>
          <p:nvPr/>
        </p:nvGrpSpPr>
        <p:grpSpPr>
          <a:xfrm>
            <a:off x="-3854549" y="2890733"/>
            <a:ext cx="1164268" cy="153722"/>
            <a:chOff x="3631570" y="2890733"/>
            <a:chExt cx="1164268" cy="153722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58B4D38-0923-93E2-4095-4B9A5C212E05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F659DF8-6976-42B4-D84C-E0AEFDCE7E76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6D113C-CEBB-D0C0-BEDA-C518F5C7CCD2}"/>
              </a:ext>
            </a:extLst>
          </p:cNvPr>
          <p:cNvGrpSpPr/>
          <p:nvPr/>
        </p:nvGrpSpPr>
        <p:grpSpPr>
          <a:xfrm>
            <a:off x="-3905349" y="5325633"/>
            <a:ext cx="1164268" cy="153722"/>
            <a:chOff x="3631570" y="2890733"/>
            <a:chExt cx="1164268" cy="15372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C4A40B3-24AB-3F48-A6A2-CA58C2691437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6E1918-5633-1D31-1CA4-8FB44333047D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Content Placeholder 6">
            <a:extLst>
              <a:ext uri="{FF2B5EF4-FFF2-40B4-BE49-F238E27FC236}">
                <a16:creationId xmlns:a16="http://schemas.microsoft.com/office/drawing/2014/main" id="{64BF6352-592D-DF08-444E-B4E436500331}"/>
              </a:ext>
            </a:extLst>
          </p:cNvPr>
          <p:cNvSpPr txBox="1">
            <a:spLocks/>
          </p:cNvSpPr>
          <p:nvPr/>
        </p:nvSpPr>
        <p:spPr>
          <a:xfrm>
            <a:off x="-3665507" y="2392289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7B84308C-1F7C-E62C-BB68-96DE1CCB8922}"/>
              </a:ext>
            </a:extLst>
          </p:cNvPr>
          <p:cNvSpPr txBox="1">
            <a:spLocks/>
          </p:cNvSpPr>
          <p:nvPr/>
        </p:nvSpPr>
        <p:spPr>
          <a:xfrm>
            <a:off x="14961476" y="3633328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id="{ACF59BED-6880-897A-41DE-622C374FEA1D}"/>
              </a:ext>
            </a:extLst>
          </p:cNvPr>
          <p:cNvSpPr txBox="1">
            <a:spLocks/>
          </p:cNvSpPr>
          <p:nvPr/>
        </p:nvSpPr>
        <p:spPr>
          <a:xfrm>
            <a:off x="-3774451" y="4879318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A9D55C-A6B1-C215-B670-912474B7410B}"/>
              </a:ext>
            </a:extLst>
          </p:cNvPr>
          <p:cNvSpPr txBox="1"/>
          <p:nvPr/>
        </p:nvSpPr>
        <p:spPr>
          <a:xfrm>
            <a:off x="-7321932" y="5788040"/>
            <a:ext cx="2743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Familiarity with Tech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Impact of 5G on QOL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6ED3BC-7BB0-A595-4150-53CB4973B15E}"/>
              </a:ext>
            </a:extLst>
          </p:cNvPr>
          <p:cNvSpPr txBox="1"/>
          <p:nvPr/>
        </p:nvSpPr>
        <p:spPr>
          <a:xfrm>
            <a:off x="-4562843" y="5765223"/>
            <a:ext cx="25453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Perception of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Perception of 6G</a:t>
            </a:r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041854-C755-FC73-6639-320012F90B5E}"/>
              </a:ext>
            </a:extLst>
          </p:cNvPr>
          <p:cNvSpPr txBox="1"/>
          <p:nvPr/>
        </p:nvSpPr>
        <p:spPr>
          <a:xfrm>
            <a:off x="16319151" y="4375218"/>
            <a:ext cx="27058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Internet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Phone carrier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Connection type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297CBC-754F-ACDF-B66E-4F29453B2ECF}"/>
              </a:ext>
            </a:extLst>
          </p:cNvPr>
          <p:cNvSpPr txBox="1"/>
          <p:nvPr/>
        </p:nvSpPr>
        <p:spPr>
          <a:xfrm>
            <a:off x="-7187276" y="3365385"/>
            <a:ext cx="24341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Roadblocks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30DE98-5C5A-8BE7-4FD8-83DE73FE7A51}"/>
              </a:ext>
            </a:extLst>
          </p:cNvPr>
          <p:cNvSpPr txBox="1"/>
          <p:nvPr/>
        </p:nvSpPr>
        <p:spPr>
          <a:xfrm>
            <a:off x="-5106106" y="3367038"/>
            <a:ext cx="23630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Public perception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Digital divide</a:t>
            </a:r>
          </a:p>
        </p:txBody>
      </p:sp>
    </p:spTree>
    <p:extLst>
      <p:ext uri="{BB962C8B-B14F-4D97-AF65-F5344CB8AC3E}">
        <p14:creationId xmlns:p14="http://schemas.microsoft.com/office/powerpoint/2010/main" val="520023548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BF6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ACADCB-C9A1-5194-7B72-9398469F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3180" y="6383502"/>
            <a:ext cx="2743200" cy="365125"/>
          </a:xfrm>
        </p:spPr>
        <p:txBody>
          <a:bodyPr/>
          <a:lstStyle/>
          <a:p>
            <a:r>
              <a:rPr lang="en-US"/>
              <a:t>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631FC-EAC1-07DD-DF89-452DE41B83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08013"/>
            <a:ext cx="10167938" cy="1179512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A8E9D9-7AC4-E11E-7126-564E56D1A2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855913"/>
            <a:ext cx="2873375" cy="479425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1800">
                <a:solidFill>
                  <a:schemeClr val="bg1"/>
                </a:solidFill>
              </a:rPr>
              <a:t>In-Person Interviews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9520BF4-3F5B-81FC-133C-35545EB86B99}"/>
              </a:ext>
            </a:extLst>
          </p:cNvPr>
          <p:cNvSpPr txBox="1">
            <a:spLocks/>
          </p:cNvSpPr>
          <p:nvPr/>
        </p:nvSpPr>
        <p:spPr>
          <a:xfrm>
            <a:off x="8799678" y="3934000"/>
            <a:ext cx="2876552" cy="443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/>
                </a:solidFill>
              </a:rPr>
              <a:t>Online Survey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6C0CAA2-8160-1555-1F42-25FF3CA28924}"/>
              </a:ext>
            </a:extLst>
          </p:cNvPr>
          <p:cNvSpPr txBox="1">
            <a:spLocks/>
          </p:cNvSpPr>
          <p:nvPr/>
        </p:nvSpPr>
        <p:spPr>
          <a:xfrm>
            <a:off x="1556887" y="5237280"/>
            <a:ext cx="1867436" cy="484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/>
                </a:solidFill>
              </a:rPr>
              <a:t>Online Survey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667D94-8732-1B8C-5C5F-014064DC67A9}"/>
              </a:ext>
            </a:extLst>
          </p:cNvPr>
          <p:cNvSpPr txBox="1">
            <a:spLocks/>
          </p:cNvSpPr>
          <p:nvPr/>
        </p:nvSpPr>
        <p:spPr>
          <a:xfrm>
            <a:off x="318745" y="2228206"/>
            <a:ext cx="3061820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Interview 5G Experts: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919E2CB5-2CB2-1616-0A93-C0490A0CD252}"/>
              </a:ext>
            </a:extLst>
          </p:cNvPr>
          <p:cNvSpPr txBox="1">
            <a:spLocks/>
          </p:cNvSpPr>
          <p:nvPr/>
        </p:nvSpPr>
        <p:spPr>
          <a:xfrm>
            <a:off x="8799678" y="3309768"/>
            <a:ext cx="2374947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Survey on Usage Habits: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2550CAC0-2FCF-F6FB-49E8-A7863AD25154}"/>
              </a:ext>
            </a:extLst>
          </p:cNvPr>
          <p:cNvSpPr txBox="1">
            <a:spLocks/>
          </p:cNvSpPr>
          <p:nvPr/>
        </p:nvSpPr>
        <p:spPr>
          <a:xfrm>
            <a:off x="546183" y="4485527"/>
            <a:ext cx="2872747" cy="1125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Survey Public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6228CB-9B24-D11C-C530-E2742B2EEBA9}"/>
              </a:ext>
            </a:extLst>
          </p:cNvPr>
          <p:cNvSpPr/>
          <p:nvPr/>
        </p:nvSpPr>
        <p:spPr>
          <a:xfrm>
            <a:off x="5165560" y="4438362"/>
            <a:ext cx="1829969" cy="1831694"/>
          </a:xfrm>
          <a:prstGeom prst="rect">
            <a:avLst/>
          </a:prstGeom>
          <a:solidFill>
            <a:srgbClr val="361D17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7BE0A5-3D77-E234-DAD2-4DA8B65A73CB}"/>
              </a:ext>
            </a:extLst>
          </p:cNvPr>
          <p:cNvSpPr/>
          <p:nvPr/>
        </p:nvSpPr>
        <p:spPr>
          <a:xfrm>
            <a:off x="5175674" y="3177082"/>
            <a:ext cx="1829969" cy="1831694"/>
          </a:xfrm>
          <a:prstGeom prst="rect">
            <a:avLst/>
          </a:prstGeom>
          <a:solidFill>
            <a:srgbClr val="5F3229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41EB32-4D9A-5C8E-8157-9EFAEBC07E36}"/>
              </a:ext>
            </a:extLst>
          </p:cNvPr>
          <p:cNvSpPr/>
          <p:nvPr/>
        </p:nvSpPr>
        <p:spPr>
          <a:xfrm>
            <a:off x="5175673" y="2022560"/>
            <a:ext cx="1829969" cy="1831694"/>
          </a:xfrm>
          <a:prstGeom prst="rect">
            <a:avLst/>
          </a:prstGeom>
          <a:solidFill>
            <a:srgbClr val="944F4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B1654D2-F90D-5B89-0F9B-A10588B04217}"/>
              </a:ext>
            </a:extLst>
          </p:cNvPr>
          <p:cNvGrpSpPr/>
          <p:nvPr/>
        </p:nvGrpSpPr>
        <p:grpSpPr>
          <a:xfrm flipH="1">
            <a:off x="7389983" y="4066858"/>
            <a:ext cx="1164268" cy="153722"/>
            <a:chOff x="3631570" y="2890733"/>
            <a:chExt cx="1164268" cy="153722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ACA21F-BCBF-1C44-9AFF-449DDA632282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FD09C-08C1-CEBA-4456-BA84A1B99C1C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811367E-1289-23D2-AB4F-A4B54251ACD9}"/>
              </a:ext>
            </a:extLst>
          </p:cNvPr>
          <p:cNvGrpSpPr/>
          <p:nvPr/>
        </p:nvGrpSpPr>
        <p:grpSpPr>
          <a:xfrm>
            <a:off x="3613051" y="2890733"/>
            <a:ext cx="1164268" cy="153722"/>
            <a:chOff x="3631570" y="2890733"/>
            <a:chExt cx="1164268" cy="153722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58B4D38-0923-93E2-4095-4B9A5C212E05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F659DF8-6976-42B4-D84C-E0AEFDCE7E76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6D113C-CEBB-D0C0-BEDA-C518F5C7CCD2}"/>
              </a:ext>
            </a:extLst>
          </p:cNvPr>
          <p:cNvGrpSpPr/>
          <p:nvPr/>
        </p:nvGrpSpPr>
        <p:grpSpPr>
          <a:xfrm>
            <a:off x="3613051" y="5325633"/>
            <a:ext cx="1164268" cy="153722"/>
            <a:chOff x="3631570" y="2890733"/>
            <a:chExt cx="1164268" cy="15372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C4A40B3-24AB-3F48-A6A2-CA58C2691437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6E1918-5633-1D31-1CA4-8FB44333047D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Content Placeholder 6">
            <a:extLst>
              <a:ext uri="{FF2B5EF4-FFF2-40B4-BE49-F238E27FC236}">
                <a16:creationId xmlns:a16="http://schemas.microsoft.com/office/drawing/2014/main" id="{64BF6352-592D-DF08-444E-B4E436500331}"/>
              </a:ext>
            </a:extLst>
          </p:cNvPr>
          <p:cNvSpPr txBox="1">
            <a:spLocks/>
          </p:cNvSpPr>
          <p:nvPr/>
        </p:nvSpPr>
        <p:spPr>
          <a:xfrm>
            <a:off x="3802093" y="2392289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7B84308C-1F7C-E62C-BB68-96DE1CCB8922}"/>
              </a:ext>
            </a:extLst>
          </p:cNvPr>
          <p:cNvSpPr txBox="1">
            <a:spLocks/>
          </p:cNvSpPr>
          <p:nvPr/>
        </p:nvSpPr>
        <p:spPr>
          <a:xfrm>
            <a:off x="7443076" y="3633328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id="{ACF59BED-6880-897A-41DE-622C374FEA1D}"/>
              </a:ext>
            </a:extLst>
          </p:cNvPr>
          <p:cNvSpPr txBox="1">
            <a:spLocks/>
          </p:cNvSpPr>
          <p:nvPr/>
        </p:nvSpPr>
        <p:spPr>
          <a:xfrm>
            <a:off x="3743949" y="4879318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A9D55C-A6B1-C215-B670-912474B7410B}"/>
              </a:ext>
            </a:extLst>
          </p:cNvPr>
          <p:cNvSpPr txBox="1"/>
          <p:nvPr/>
        </p:nvSpPr>
        <p:spPr>
          <a:xfrm>
            <a:off x="196468" y="5788040"/>
            <a:ext cx="2743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Familiarity with Tech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Impact of 5G on QOL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6ED3BC-7BB0-A595-4150-53CB4973B15E}"/>
              </a:ext>
            </a:extLst>
          </p:cNvPr>
          <p:cNvSpPr txBox="1"/>
          <p:nvPr/>
        </p:nvSpPr>
        <p:spPr>
          <a:xfrm>
            <a:off x="2955557" y="5765223"/>
            <a:ext cx="25453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Perception of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Perception of 6G</a:t>
            </a:r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041854-C755-FC73-6639-320012F90B5E}"/>
              </a:ext>
            </a:extLst>
          </p:cNvPr>
          <p:cNvSpPr txBox="1"/>
          <p:nvPr/>
        </p:nvSpPr>
        <p:spPr>
          <a:xfrm>
            <a:off x="8800751" y="4375218"/>
            <a:ext cx="27058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Internet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Phone carrier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Connection type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297CBC-754F-ACDF-B66E-4F29453B2ECF}"/>
              </a:ext>
            </a:extLst>
          </p:cNvPr>
          <p:cNvSpPr txBox="1"/>
          <p:nvPr/>
        </p:nvSpPr>
        <p:spPr>
          <a:xfrm>
            <a:off x="280324" y="3365385"/>
            <a:ext cx="24341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Roadblocks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30DE98-5C5A-8BE7-4FD8-83DE73FE7A51}"/>
              </a:ext>
            </a:extLst>
          </p:cNvPr>
          <p:cNvSpPr txBox="1"/>
          <p:nvPr/>
        </p:nvSpPr>
        <p:spPr>
          <a:xfrm>
            <a:off x="2361494" y="3367038"/>
            <a:ext cx="23630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Public perception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Digital divide</a:t>
            </a:r>
          </a:p>
        </p:txBody>
      </p:sp>
    </p:spTree>
    <p:extLst>
      <p:ext uri="{BB962C8B-B14F-4D97-AF65-F5344CB8AC3E}">
        <p14:creationId xmlns:p14="http://schemas.microsoft.com/office/powerpoint/2010/main" val="723086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C31C-5861-0412-7B6C-62D4D5E14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Methods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2C139A4-25AA-9DE7-540E-BA31040E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56883"/>
            <a:ext cx="2743200" cy="365125"/>
          </a:xfrm>
        </p:spPr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BDAC66-B56A-1DDB-624C-53441823DAA5}"/>
              </a:ext>
            </a:extLst>
          </p:cNvPr>
          <p:cNvSpPr/>
          <p:nvPr/>
        </p:nvSpPr>
        <p:spPr>
          <a:xfrm>
            <a:off x="496955" y="788504"/>
            <a:ext cx="152401" cy="702000"/>
          </a:xfrm>
          <a:prstGeom prst="rect">
            <a:avLst/>
          </a:prstGeom>
          <a:solidFill>
            <a:srgbClr val="F241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18BF27-48EB-2985-F0EF-69E48FA76091}"/>
              </a:ext>
            </a:extLst>
          </p:cNvPr>
          <p:cNvGrpSpPr/>
          <p:nvPr/>
        </p:nvGrpSpPr>
        <p:grpSpPr>
          <a:xfrm>
            <a:off x="684895" y="2270290"/>
            <a:ext cx="10822208" cy="1839762"/>
            <a:chOff x="1895994" y="3305822"/>
            <a:chExt cx="6825767" cy="105396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0B4A28D-3FC6-9191-6A93-2546CC703B19}"/>
                </a:ext>
              </a:extLst>
            </p:cNvPr>
            <p:cNvSpPr/>
            <p:nvPr/>
          </p:nvSpPr>
          <p:spPr>
            <a:xfrm>
              <a:off x="1895994" y="3305822"/>
              <a:ext cx="1939636" cy="1053963"/>
            </a:xfrm>
            <a:prstGeom prst="roundRect">
              <a:avLst/>
            </a:prstGeom>
            <a:solidFill>
              <a:srgbClr val="B7695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Interview </a:t>
              </a:r>
              <a:r>
                <a:rPr lang="en-US" sz="2800" b="1"/>
                <a:t>5G experts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F16B9E2-915F-01C1-3F6B-2CA42DFD10E7}"/>
                </a:ext>
              </a:extLst>
            </p:cNvPr>
            <p:cNvSpPr/>
            <p:nvPr/>
          </p:nvSpPr>
          <p:spPr>
            <a:xfrm>
              <a:off x="4339059" y="3305822"/>
              <a:ext cx="1939636" cy="1053962"/>
            </a:xfrm>
            <a:prstGeom prst="roundRect">
              <a:avLst/>
            </a:prstGeom>
            <a:solidFill>
              <a:srgbClr val="B7695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Survey on </a:t>
              </a:r>
              <a:r>
                <a:rPr lang="en-US" sz="2800" b="1"/>
                <a:t>usage habits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96A691C-ECF2-1F57-251F-A73AE65DBCDF}"/>
                </a:ext>
              </a:extLst>
            </p:cNvPr>
            <p:cNvSpPr/>
            <p:nvPr/>
          </p:nvSpPr>
          <p:spPr>
            <a:xfrm>
              <a:off x="6782125" y="3305823"/>
              <a:ext cx="1939636" cy="1053961"/>
            </a:xfrm>
            <a:prstGeom prst="roundRect">
              <a:avLst/>
            </a:prstGeom>
            <a:solidFill>
              <a:srgbClr val="B7695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Survey on AI and 6G </a:t>
              </a:r>
              <a:r>
                <a:rPr lang="en-US" sz="2800" b="1"/>
                <a:t>perception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BE30AC5-F9DB-06AD-973B-ABB097CF2D9B}"/>
              </a:ext>
            </a:extLst>
          </p:cNvPr>
          <p:cNvSpPr txBox="1"/>
          <p:nvPr/>
        </p:nvSpPr>
        <p:spPr>
          <a:xfrm>
            <a:off x="684895" y="4352544"/>
            <a:ext cx="3075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In-Person Interviews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Roadblocks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Public perception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Digital divide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227C10-CA19-7022-2A3F-B547B21E5445}"/>
              </a:ext>
            </a:extLst>
          </p:cNvPr>
          <p:cNvSpPr txBox="1"/>
          <p:nvPr/>
        </p:nvSpPr>
        <p:spPr>
          <a:xfrm>
            <a:off x="4558359" y="4352543"/>
            <a:ext cx="3075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Online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Internet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Phone carrier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Connection type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A85F77-2A95-1FD0-462A-479BAD061A71}"/>
              </a:ext>
            </a:extLst>
          </p:cNvPr>
          <p:cNvSpPr txBox="1"/>
          <p:nvPr/>
        </p:nvSpPr>
        <p:spPr>
          <a:xfrm>
            <a:off x="8431823" y="4352542"/>
            <a:ext cx="3075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Online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Familiarity with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Impact of 5G on QOL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Perception of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Perception of 6G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24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B0417D-2BBA-57CD-FCC7-8DB4A21AD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33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EAA6F6-5986-E853-6280-182B144604D1}"/>
              </a:ext>
            </a:extLst>
          </p:cNvPr>
          <p:cNvSpPr txBox="1">
            <a:spLocks/>
          </p:cNvSpPr>
          <p:nvPr/>
        </p:nvSpPr>
        <p:spPr>
          <a:xfrm>
            <a:off x="1402986" y="947497"/>
            <a:ext cx="9417143" cy="11795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600" b="1"/>
              <a:t>6G Timeline Proposal</a:t>
            </a:r>
            <a:endParaRPr lang="en-US" sz="4600" b="1"/>
          </a:p>
        </p:txBody>
      </p:sp>
      <p:pic>
        <p:nvPicPr>
          <p:cNvPr id="4" name="Picture 3" descr="Image">
            <a:extLst>
              <a:ext uri="{FF2B5EF4-FFF2-40B4-BE49-F238E27FC236}">
                <a16:creationId xmlns:a16="http://schemas.microsoft.com/office/drawing/2014/main" id="{39BCF65D-CDBB-4E4D-E66D-68431C271A1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397"/>
            <a:ext cx="12192000" cy="69131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854943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8E8AE6E-3B51-93CD-C29C-CDBDB25D5DE1}"/>
              </a:ext>
            </a:extLst>
          </p:cNvPr>
          <p:cNvSpPr/>
          <p:nvPr/>
        </p:nvSpPr>
        <p:spPr>
          <a:xfrm>
            <a:off x="-6160665" y="-4352977"/>
            <a:ext cx="12493645" cy="16230600"/>
          </a:xfrm>
          <a:prstGeom prst="ellipse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tile tx="-1143000" ty="4000500" sx="65000" sy="6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9A4AA1-CF80-46BE-BF51-17CA388EC2D2}"/>
              </a:ext>
            </a:extLst>
          </p:cNvPr>
          <p:cNvSpPr/>
          <p:nvPr/>
        </p:nvSpPr>
        <p:spPr>
          <a:xfrm>
            <a:off x="-1730153" y="-2943277"/>
            <a:ext cx="8090876" cy="13411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540" y="2736933"/>
            <a:ext cx="5714342" cy="1695180"/>
          </a:xfrm>
        </p:spPr>
        <p:txBody>
          <a:bodyPr anchor="b">
            <a:normAutofit/>
          </a:bodyPr>
          <a:lstStyle/>
          <a:p>
            <a:r>
              <a:rPr lang="en-US" sz="3500" b="1"/>
              <a:t>Taiwan's 6G Future: The Impact of Next-Gen Infrastructure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4124" y="4872922"/>
            <a:ext cx="5013698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Aaron Zhang, Owen Sullivan, Bryce Lukacs, Jameson Courtney</a:t>
            </a:r>
          </a:p>
        </p:txBody>
      </p:sp>
      <p:pic>
        <p:nvPicPr>
          <p:cNvPr id="6" name="Picture 5" descr="Worcester Polytechnic Institute - Wikipedia">
            <a:extLst>
              <a:ext uri="{FF2B5EF4-FFF2-40B4-BE49-F238E27FC236}">
                <a16:creationId xmlns:a16="http://schemas.microsoft.com/office/drawing/2014/main" id="{9C5FF30F-8F42-6B81-4D0C-651F89808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7001" y="151217"/>
            <a:ext cx="1724365" cy="6207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14790E-84A7-976E-E522-2556608C2560}"/>
              </a:ext>
            </a:extLst>
          </p:cNvPr>
          <p:cNvSpPr txBox="1"/>
          <p:nvPr/>
        </p:nvSpPr>
        <p:spPr>
          <a:xfrm>
            <a:off x="11919624" y="647565"/>
            <a:ext cx="35371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/>
              <a:t>[1]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422FBD-0875-6E22-5DA0-6D764744A498}"/>
              </a:ext>
            </a:extLst>
          </p:cNvPr>
          <p:cNvGrpSpPr/>
          <p:nvPr/>
        </p:nvGrpSpPr>
        <p:grpSpPr>
          <a:xfrm>
            <a:off x="1998444" y="627211"/>
            <a:ext cx="2344534" cy="1889317"/>
            <a:chOff x="1928128" y="848847"/>
            <a:chExt cx="2300684" cy="1853981"/>
          </a:xfrm>
        </p:grpSpPr>
        <p:pic>
          <p:nvPicPr>
            <p:cNvPr id="8" name="Picture 7" descr="Taiwan Institute of Economic Research | LinkedIn">
              <a:extLst>
                <a:ext uri="{FF2B5EF4-FFF2-40B4-BE49-F238E27FC236}">
                  <a16:creationId xmlns:a16="http://schemas.microsoft.com/office/drawing/2014/main" id="{AAB1F079-5259-BC39-1D73-0AB0F7C0D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831" t="17515" r="9455" b="20689"/>
            <a:stretch/>
          </p:blipFill>
          <p:spPr>
            <a:xfrm>
              <a:off x="1928128" y="848847"/>
              <a:ext cx="2049559" cy="169517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58B7BA-FAF7-E3F1-47BA-68A1FAAC913C}"/>
                </a:ext>
              </a:extLst>
            </p:cNvPr>
            <p:cNvSpPr txBox="1"/>
            <p:nvPr/>
          </p:nvSpPr>
          <p:spPr>
            <a:xfrm>
              <a:off x="3870564" y="2487384"/>
              <a:ext cx="358248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800"/>
                <a:t>[2]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4AC680-3601-511B-B142-2F19A2EB762A}"/>
              </a:ext>
            </a:extLst>
          </p:cNvPr>
          <p:cNvSpPr txBox="1"/>
          <p:nvPr/>
        </p:nvSpPr>
        <p:spPr>
          <a:xfrm>
            <a:off x="11931200" y="6689052"/>
            <a:ext cx="35371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</a:rPr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296098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7A12B19-874D-E878-BD1C-28D0D5761BFE}"/>
              </a:ext>
            </a:extLst>
          </p:cNvPr>
          <p:cNvGrpSpPr/>
          <p:nvPr/>
        </p:nvGrpSpPr>
        <p:grpSpPr>
          <a:xfrm>
            <a:off x="-2854884" y="3136123"/>
            <a:ext cx="3696446" cy="3128700"/>
            <a:chOff x="-1693888" y="3136123"/>
            <a:chExt cx="3696446" cy="3128700"/>
          </a:xfrm>
        </p:grpSpPr>
        <p:sp>
          <p:nvSpPr>
            <p:cNvPr id="11" name="L-Shape 10">
              <a:extLst>
                <a:ext uri="{FF2B5EF4-FFF2-40B4-BE49-F238E27FC236}">
                  <a16:creationId xmlns:a16="http://schemas.microsoft.com/office/drawing/2014/main" id="{BD059B8A-DD54-EF4D-1BC9-5F39FC259084}"/>
                </a:ext>
              </a:extLst>
            </p:cNvPr>
            <p:cNvSpPr/>
            <p:nvPr/>
          </p:nvSpPr>
          <p:spPr>
            <a:xfrm rot="5400000">
              <a:off x="-2719293" y="4161528"/>
              <a:ext cx="2346525" cy="295715"/>
            </a:xfrm>
            <a:prstGeom prst="corner">
              <a:avLst>
                <a:gd name="adj1" fmla="val 1000"/>
                <a:gd name="adj2" fmla="val 1000"/>
              </a:avLst>
            </a:prstGeom>
          </p:spPr>
          <p:style>
            <a:lnRef idx="1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D70EA6F-4DB0-CFBB-C99C-AC5CC3EE38E2}"/>
                </a:ext>
              </a:extLst>
            </p:cNvPr>
            <p:cNvSpPr/>
            <p:nvPr/>
          </p:nvSpPr>
          <p:spPr>
            <a:xfrm>
              <a:off x="-1693888" y="5482648"/>
              <a:ext cx="3696446" cy="782175"/>
            </a:xfrm>
            <a:custGeom>
              <a:avLst/>
              <a:gdLst>
                <a:gd name="connsiteX0" fmla="*/ 0 w 3696446"/>
                <a:gd name="connsiteY0" fmla="*/ 0 h 782175"/>
                <a:gd name="connsiteX1" fmla="*/ 3500902 w 3696446"/>
                <a:gd name="connsiteY1" fmla="*/ 0 h 782175"/>
                <a:gd name="connsiteX2" fmla="*/ 3696446 w 3696446"/>
                <a:gd name="connsiteY2" fmla="*/ 391088 h 782175"/>
                <a:gd name="connsiteX3" fmla="*/ 3500902 w 3696446"/>
                <a:gd name="connsiteY3" fmla="*/ 782175 h 782175"/>
                <a:gd name="connsiteX4" fmla="*/ 0 w 3696446"/>
                <a:gd name="connsiteY4" fmla="*/ 782175 h 782175"/>
                <a:gd name="connsiteX5" fmla="*/ 195544 w 3696446"/>
                <a:gd name="connsiteY5" fmla="*/ 391088 h 782175"/>
                <a:gd name="connsiteX6" fmla="*/ 0 w 3696446"/>
                <a:gd name="connsiteY6" fmla="*/ 0 h 7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6446" h="782175">
                  <a:moveTo>
                    <a:pt x="0" y="0"/>
                  </a:moveTo>
                  <a:lnTo>
                    <a:pt x="3500902" y="0"/>
                  </a:lnTo>
                  <a:lnTo>
                    <a:pt x="3696446" y="391088"/>
                  </a:lnTo>
                  <a:lnTo>
                    <a:pt x="3500902" y="782175"/>
                  </a:lnTo>
                  <a:lnTo>
                    <a:pt x="0" y="782175"/>
                  </a:lnTo>
                  <a:lnTo>
                    <a:pt x="195544" y="3910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lnRef>
            <a:fillRef idx="3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fillRef>
            <a:effectRef idx="2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6194" tIns="241300" rIns="316194" bIns="24130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1" kern="1200"/>
                <a:t>6G </a:t>
              </a:r>
              <a:r>
                <a:rPr lang="en-US" sz="1900" b="1" kern="1200">
                  <a:latin typeface="Calibri Light" panose="020F0302020204030204"/>
                </a:rPr>
                <a:t>Cellular Rollout</a:t>
              </a:r>
              <a:endParaRPr lang="en-US" sz="1900" b="1" kern="12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5B81641-1B4A-5805-9CEA-E46B9AE90DDD}"/>
                </a:ext>
              </a:extLst>
            </p:cNvPr>
            <p:cNvSpPr/>
            <p:nvPr/>
          </p:nvSpPr>
          <p:spPr>
            <a:xfrm>
              <a:off x="-1398172" y="3313552"/>
              <a:ext cx="3001514" cy="1647004"/>
            </a:xfrm>
            <a:custGeom>
              <a:avLst/>
              <a:gdLst>
                <a:gd name="connsiteX0" fmla="*/ 0 w 3001514"/>
                <a:gd name="connsiteY0" fmla="*/ 0 h 1647004"/>
                <a:gd name="connsiteX1" fmla="*/ 3001514 w 3001514"/>
                <a:gd name="connsiteY1" fmla="*/ 0 h 1647004"/>
                <a:gd name="connsiteX2" fmla="*/ 3001514 w 3001514"/>
                <a:gd name="connsiteY2" fmla="*/ 1647004 h 1647004"/>
                <a:gd name="connsiteX3" fmla="*/ 0 w 3001514"/>
                <a:gd name="connsiteY3" fmla="*/ 1647004 h 1647004"/>
                <a:gd name="connsiteX4" fmla="*/ 0 w 3001514"/>
                <a:gd name="connsiteY4" fmla="*/ 0 h 164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1514" h="1647004">
                  <a:moveTo>
                    <a:pt x="0" y="0"/>
                  </a:moveTo>
                  <a:lnTo>
                    <a:pt x="3001514" y="0"/>
                  </a:lnTo>
                  <a:lnTo>
                    <a:pt x="3001514" y="1647004"/>
                  </a:lnTo>
                  <a:lnTo>
                    <a:pt x="0" y="164700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>
                  <a:solidFill>
                    <a:schemeClr val="bg1"/>
                  </a:solidFill>
                </a:rPr>
                <a:t>2030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22B33E-B448-D143-86F4-9B60BB2081EB}"/>
              </a:ext>
            </a:extLst>
          </p:cNvPr>
          <p:cNvGrpSpPr/>
          <p:nvPr/>
        </p:nvGrpSpPr>
        <p:grpSpPr>
          <a:xfrm>
            <a:off x="-3084923" y="3136123"/>
            <a:ext cx="3696446" cy="3128700"/>
            <a:chOff x="-5279441" y="3136123"/>
            <a:chExt cx="3696446" cy="3128700"/>
          </a:xfrm>
          <a:effectLst>
            <a:outerShdw blurRad="50800" dist="50800" dir="5400000" algn="ctr" rotWithShape="0">
              <a:srgbClr val="000000"/>
            </a:outerShdw>
          </a:effectLst>
        </p:grpSpPr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1AE3DD3B-CDCA-51D2-6FA0-C091DDB84CD1}"/>
                </a:ext>
              </a:extLst>
            </p:cNvPr>
            <p:cNvSpPr/>
            <p:nvPr/>
          </p:nvSpPr>
          <p:spPr>
            <a:xfrm rot="5400000">
              <a:off x="-6304846" y="4161528"/>
              <a:ext cx="2346525" cy="295715"/>
            </a:xfrm>
            <a:prstGeom prst="corner">
              <a:avLst>
                <a:gd name="adj1" fmla="val 1000"/>
                <a:gd name="adj2" fmla="val 1000"/>
              </a:avLst>
            </a:prstGeom>
            <a:ln>
              <a:solidFill>
                <a:schemeClr val="accent4">
                  <a:shade val="50000"/>
                  <a:hueOff val="426158"/>
                  <a:satOff val="-30418"/>
                  <a:lumOff val="32964"/>
                </a:schemeClr>
              </a:solidFill>
            </a:ln>
          </p:spPr>
          <p:style>
            <a:lnRef idx="1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81B0B29-EE91-1C25-0C29-16AC3403BF76}"/>
                </a:ext>
              </a:extLst>
            </p:cNvPr>
            <p:cNvSpPr/>
            <p:nvPr/>
          </p:nvSpPr>
          <p:spPr>
            <a:xfrm>
              <a:off x="-5279441" y="5482648"/>
              <a:ext cx="3696446" cy="782175"/>
            </a:xfrm>
            <a:custGeom>
              <a:avLst/>
              <a:gdLst>
                <a:gd name="connsiteX0" fmla="*/ 0 w 3696446"/>
                <a:gd name="connsiteY0" fmla="*/ 0 h 782175"/>
                <a:gd name="connsiteX1" fmla="*/ 3500902 w 3696446"/>
                <a:gd name="connsiteY1" fmla="*/ 0 h 782175"/>
                <a:gd name="connsiteX2" fmla="*/ 3696446 w 3696446"/>
                <a:gd name="connsiteY2" fmla="*/ 391088 h 782175"/>
                <a:gd name="connsiteX3" fmla="*/ 3500902 w 3696446"/>
                <a:gd name="connsiteY3" fmla="*/ 782175 h 782175"/>
                <a:gd name="connsiteX4" fmla="*/ 0 w 3696446"/>
                <a:gd name="connsiteY4" fmla="*/ 782175 h 782175"/>
                <a:gd name="connsiteX5" fmla="*/ 195544 w 3696446"/>
                <a:gd name="connsiteY5" fmla="*/ 391088 h 782175"/>
                <a:gd name="connsiteX6" fmla="*/ 0 w 3696446"/>
                <a:gd name="connsiteY6" fmla="*/ 0 h 7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6446" h="782175">
                  <a:moveTo>
                    <a:pt x="0" y="0"/>
                  </a:moveTo>
                  <a:lnTo>
                    <a:pt x="3500902" y="0"/>
                  </a:lnTo>
                  <a:lnTo>
                    <a:pt x="3696446" y="391088"/>
                  </a:lnTo>
                  <a:lnTo>
                    <a:pt x="3500902" y="782175"/>
                  </a:lnTo>
                  <a:lnTo>
                    <a:pt x="0" y="782175"/>
                  </a:lnTo>
                  <a:lnTo>
                    <a:pt x="195544" y="39108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lnRef>
            <a:fillRef idx="3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fillRef>
            <a:effectRef idx="2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6194" tIns="241300" rIns="316194" bIns="24130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1" kern="1200"/>
                <a:t>6G </a:t>
              </a:r>
              <a:r>
                <a:rPr lang="en-US" sz="1900" b="1" kern="1200">
                  <a:latin typeface="Calibri Light" panose="020F0302020204030204"/>
                </a:rPr>
                <a:t>Cellular </a:t>
              </a:r>
              <a:r>
                <a:rPr lang="en-US" sz="1900" b="1" kern="1200"/>
                <a:t>Workshop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FB61CFB-1E9D-3463-EFF4-DD9B96B5ED85}"/>
                </a:ext>
              </a:extLst>
            </p:cNvPr>
            <p:cNvSpPr/>
            <p:nvPr/>
          </p:nvSpPr>
          <p:spPr>
            <a:xfrm>
              <a:off x="-4983725" y="3313552"/>
              <a:ext cx="3001514" cy="1647004"/>
            </a:xfrm>
            <a:custGeom>
              <a:avLst/>
              <a:gdLst>
                <a:gd name="connsiteX0" fmla="*/ 0 w 3001514"/>
                <a:gd name="connsiteY0" fmla="*/ 0 h 1647004"/>
                <a:gd name="connsiteX1" fmla="*/ 3001514 w 3001514"/>
                <a:gd name="connsiteY1" fmla="*/ 0 h 1647004"/>
                <a:gd name="connsiteX2" fmla="*/ 3001514 w 3001514"/>
                <a:gd name="connsiteY2" fmla="*/ 1647004 h 1647004"/>
                <a:gd name="connsiteX3" fmla="*/ 0 w 3001514"/>
                <a:gd name="connsiteY3" fmla="*/ 1647004 h 1647004"/>
                <a:gd name="connsiteX4" fmla="*/ 0 w 3001514"/>
                <a:gd name="connsiteY4" fmla="*/ 0 h 164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1514" h="1647004">
                  <a:moveTo>
                    <a:pt x="0" y="0"/>
                  </a:moveTo>
                  <a:lnTo>
                    <a:pt x="3001514" y="0"/>
                  </a:lnTo>
                  <a:lnTo>
                    <a:pt x="3001514" y="1647004"/>
                  </a:lnTo>
                  <a:lnTo>
                    <a:pt x="0" y="164700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>
                  <a:solidFill>
                    <a:schemeClr val="bg1"/>
                  </a:solidFill>
                </a:rPr>
                <a:t>2025</a:t>
              </a: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F9C28B76-E6EF-CB1A-A4F7-3ADDDCD52BBD}"/>
              </a:ext>
            </a:extLst>
          </p:cNvPr>
          <p:cNvSpPr txBox="1">
            <a:spLocks/>
          </p:cNvSpPr>
          <p:nvPr/>
        </p:nvSpPr>
        <p:spPr>
          <a:xfrm>
            <a:off x="1429262" y="877428"/>
            <a:ext cx="9417143" cy="1179576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>
                <a:solidFill>
                  <a:schemeClr val="bg1"/>
                </a:solidFill>
              </a:rPr>
              <a:t>Timeline Proposal for 6G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39B94F-431B-00D2-AB50-15C01E310FA6}"/>
              </a:ext>
            </a:extLst>
          </p:cNvPr>
          <p:cNvGrpSpPr/>
          <p:nvPr/>
        </p:nvGrpSpPr>
        <p:grpSpPr>
          <a:xfrm>
            <a:off x="-3257461" y="3227650"/>
            <a:ext cx="3297229" cy="2346525"/>
            <a:chOff x="-8864993" y="3136123"/>
            <a:chExt cx="3297229" cy="2346525"/>
          </a:xfrm>
          <a:effectLst>
            <a:outerShdw blurRad="50800" dist="50800" dir="5400000" algn="ctr" rotWithShape="0">
              <a:srgbClr val="000000"/>
            </a:outerShdw>
          </a:effectLst>
        </p:grpSpPr>
        <p:sp>
          <p:nvSpPr>
            <p:cNvPr id="4" name="L-Shape 3">
              <a:extLst>
                <a:ext uri="{FF2B5EF4-FFF2-40B4-BE49-F238E27FC236}">
                  <a16:creationId xmlns:a16="http://schemas.microsoft.com/office/drawing/2014/main" id="{FBAD6A54-1FFF-55BF-32D8-16F9362923BA}"/>
                </a:ext>
              </a:extLst>
            </p:cNvPr>
            <p:cNvSpPr/>
            <p:nvPr/>
          </p:nvSpPr>
          <p:spPr>
            <a:xfrm rot="5400000">
              <a:off x="-9890398" y="4161528"/>
              <a:ext cx="2346525" cy="295715"/>
            </a:xfrm>
            <a:prstGeom prst="corner">
              <a:avLst>
                <a:gd name="adj1" fmla="val 1000"/>
                <a:gd name="adj2" fmla="val 1000"/>
              </a:avLst>
            </a:prstGeom>
          </p:spPr>
          <p:style>
            <a:lnRef idx="1">
              <a:schemeClr val="accent4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BDDEC14-BD6A-F020-99C4-A7DE7A605800}"/>
                </a:ext>
              </a:extLst>
            </p:cNvPr>
            <p:cNvSpPr/>
            <p:nvPr/>
          </p:nvSpPr>
          <p:spPr>
            <a:xfrm>
              <a:off x="-8569278" y="3313552"/>
              <a:ext cx="3001514" cy="1647004"/>
            </a:xfrm>
            <a:custGeom>
              <a:avLst/>
              <a:gdLst>
                <a:gd name="connsiteX0" fmla="*/ 0 w 3001514"/>
                <a:gd name="connsiteY0" fmla="*/ 0 h 1647004"/>
                <a:gd name="connsiteX1" fmla="*/ 3001514 w 3001514"/>
                <a:gd name="connsiteY1" fmla="*/ 0 h 1647004"/>
                <a:gd name="connsiteX2" fmla="*/ 3001514 w 3001514"/>
                <a:gd name="connsiteY2" fmla="*/ 1647004 h 1647004"/>
                <a:gd name="connsiteX3" fmla="*/ 0 w 3001514"/>
                <a:gd name="connsiteY3" fmla="*/ 1647004 h 1647004"/>
                <a:gd name="connsiteX4" fmla="*/ 0 w 3001514"/>
                <a:gd name="connsiteY4" fmla="*/ 0 h 164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1514" h="1647004">
                  <a:moveTo>
                    <a:pt x="0" y="0"/>
                  </a:moveTo>
                  <a:lnTo>
                    <a:pt x="3001514" y="0"/>
                  </a:lnTo>
                  <a:lnTo>
                    <a:pt x="3001514" y="1647004"/>
                  </a:lnTo>
                  <a:lnTo>
                    <a:pt x="0" y="164700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>
                  <a:solidFill>
                    <a:schemeClr val="bg1"/>
                  </a:solidFill>
                </a:rPr>
                <a:t>2022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D5882C-465B-1B7A-D238-A303890ED8FA}"/>
              </a:ext>
            </a:extLst>
          </p:cNvPr>
          <p:cNvGrpSpPr/>
          <p:nvPr/>
        </p:nvGrpSpPr>
        <p:grpSpPr>
          <a:xfrm>
            <a:off x="-3257461" y="3136123"/>
            <a:ext cx="3696446" cy="3128700"/>
            <a:chOff x="702323" y="3136123"/>
            <a:chExt cx="3696446" cy="3128700"/>
          </a:xfrm>
        </p:grpSpPr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512064C8-1D74-4E15-E257-C32AEE7C10ED}"/>
                </a:ext>
              </a:extLst>
            </p:cNvPr>
            <p:cNvSpPr/>
            <p:nvPr/>
          </p:nvSpPr>
          <p:spPr>
            <a:xfrm rot="5400000">
              <a:off x="-323081" y="4161528"/>
              <a:ext cx="2346525" cy="295715"/>
            </a:xfrm>
            <a:prstGeom prst="corner">
              <a:avLst>
                <a:gd name="adj1" fmla="val 1000"/>
                <a:gd name="adj2" fmla="val 1000"/>
              </a:avLst>
            </a:prstGeom>
          </p:spPr>
          <p:style>
            <a:lnRef idx="1">
              <a:schemeClr val="accent4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1B905CB-1B29-EC33-C0EE-1151193B3264}"/>
                </a:ext>
              </a:extLst>
            </p:cNvPr>
            <p:cNvSpPr/>
            <p:nvPr/>
          </p:nvSpPr>
          <p:spPr>
            <a:xfrm>
              <a:off x="702323" y="5482648"/>
              <a:ext cx="3696446" cy="782175"/>
            </a:xfrm>
            <a:custGeom>
              <a:avLst/>
              <a:gdLst>
                <a:gd name="connsiteX0" fmla="*/ 0 w 3696446"/>
                <a:gd name="connsiteY0" fmla="*/ 0 h 782175"/>
                <a:gd name="connsiteX1" fmla="*/ 3500902 w 3696446"/>
                <a:gd name="connsiteY1" fmla="*/ 0 h 782175"/>
                <a:gd name="connsiteX2" fmla="*/ 3696446 w 3696446"/>
                <a:gd name="connsiteY2" fmla="*/ 391088 h 782175"/>
                <a:gd name="connsiteX3" fmla="*/ 3500902 w 3696446"/>
                <a:gd name="connsiteY3" fmla="*/ 782175 h 782175"/>
                <a:gd name="connsiteX4" fmla="*/ 0 w 3696446"/>
                <a:gd name="connsiteY4" fmla="*/ 782175 h 782175"/>
                <a:gd name="connsiteX5" fmla="*/ 0 w 3696446"/>
                <a:gd name="connsiteY5" fmla="*/ 0 h 7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96446" h="782175">
                  <a:moveTo>
                    <a:pt x="0" y="0"/>
                  </a:moveTo>
                  <a:lnTo>
                    <a:pt x="3500902" y="0"/>
                  </a:lnTo>
                  <a:lnTo>
                    <a:pt x="3696446" y="391088"/>
                  </a:lnTo>
                  <a:lnTo>
                    <a:pt x="3500902" y="782175"/>
                  </a:lnTo>
                  <a:lnTo>
                    <a:pt x="0" y="7821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shade val="50000"/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50" tIns="241300" rIns="218422" bIns="24130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1" kern="1200"/>
                <a:t>5G </a:t>
              </a:r>
              <a:r>
                <a:rPr lang="en-US" sz="1900" b="1">
                  <a:latin typeface="Calibri Light" panose="020F0302020204030204"/>
                </a:rPr>
                <a:t>Rollout</a:t>
              </a:r>
              <a:r>
                <a:rPr lang="en-US" sz="1900" b="1" kern="1200"/>
                <a:t> Complete</a:t>
              </a: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4492CB0-D471-1E3B-1A16-86C6E988E311}"/>
                </a:ext>
              </a:extLst>
            </p:cNvPr>
            <p:cNvSpPr/>
            <p:nvPr/>
          </p:nvSpPr>
          <p:spPr>
            <a:xfrm>
              <a:off x="998039" y="3313552"/>
              <a:ext cx="3001514" cy="1647004"/>
            </a:xfrm>
            <a:custGeom>
              <a:avLst/>
              <a:gdLst>
                <a:gd name="connsiteX0" fmla="*/ 0 w 3001514"/>
                <a:gd name="connsiteY0" fmla="*/ 0 h 1647004"/>
                <a:gd name="connsiteX1" fmla="*/ 3001514 w 3001514"/>
                <a:gd name="connsiteY1" fmla="*/ 0 h 1647004"/>
                <a:gd name="connsiteX2" fmla="*/ 3001514 w 3001514"/>
                <a:gd name="connsiteY2" fmla="*/ 1647004 h 1647004"/>
                <a:gd name="connsiteX3" fmla="*/ 0 w 3001514"/>
                <a:gd name="connsiteY3" fmla="*/ 1647004 h 1647004"/>
                <a:gd name="connsiteX4" fmla="*/ 0 w 3001514"/>
                <a:gd name="connsiteY4" fmla="*/ 0 h 164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1514" h="1647004">
                  <a:moveTo>
                    <a:pt x="0" y="0"/>
                  </a:moveTo>
                  <a:lnTo>
                    <a:pt x="3001514" y="0"/>
                  </a:lnTo>
                  <a:lnTo>
                    <a:pt x="3001514" y="1647004"/>
                  </a:lnTo>
                  <a:lnTo>
                    <a:pt x="0" y="164700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>
                  <a:solidFill>
                    <a:schemeClr val="bg1"/>
                  </a:solidFill>
                  <a:effectLst>
                    <a:outerShdw blurRad="152400" dir="2700000" algn="tl" rotWithShape="0">
                      <a:schemeClr val="tx1"/>
                    </a:outerShdw>
                  </a:effectLst>
                </a:rPr>
                <a:t>2022</a:t>
              </a:r>
            </a:p>
          </p:txBody>
        </p:sp>
      </p:grp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CC92DEB-5AF6-65F2-FA6C-80D07FA86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46640290"/>
      </p:ext>
    </p:extLst>
  </p:cSld>
  <p:clrMapOvr>
    <a:masterClrMapping/>
  </p:clrMapOvr>
  <p:transition spd="slow" advTm="13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C968949-3212-C80B-EDE9-23F73FA8312F}"/>
              </a:ext>
            </a:extLst>
          </p:cNvPr>
          <p:cNvGrpSpPr/>
          <p:nvPr/>
        </p:nvGrpSpPr>
        <p:grpSpPr>
          <a:xfrm>
            <a:off x="7873429" y="3136123"/>
            <a:ext cx="3696446" cy="3128700"/>
            <a:chOff x="7873429" y="3136123"/>
            <a:chExt cx="3696446" cy="3128700"/>
          </a:xfrm>
        </p:grpSpPr>
        <p:sp>
          <p:nvSpPr>
            <p:cNvPr id="11" name="L-Shape 10">
              <a:extLst>
                <a:ext uri="{FF2B5EF4-FFF2-40B4-BE49-F238E27FC236}">
                  <a16:creationId xmlns:a16="http://schemas.microsoft.com/office/drawing/2014/main" id="{FDC3D79C-7720-128F-5FD6-FCBB37704260}"/>
                </a:ext>
              </a:extLst>
            </p:cNvPr>
            <p:cNvSpPr/>
            <p:nvPr/>
          </p:nvSpPr>
          <p:spPr>
            <a:xfrm rot="5400000">
              <a:off x="6848024" y="4161528"/>
              <a:ext cx="2346525" cy="295715"/>
            </a:xfrm>
            <a:prstGeom prst="corner">
              <a:avLst>
                <a:gd name="adj1" fmla="val 1000"/>
                <a:gd name="adj2" fmla="val 1000"/>
              </a:avLst>
            </a:prstGeom>
          </p:spPr>
          <p:style>
            <a:lnRef idx="1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8C91521-0A61-FA8F-88E4-8FE4473F6438}"/>
                </a:ext>
              </a:extLst>
            </p:cNvPr>
            <p:cNvSpPr/>
            <p:nvPr/>
          </p:nvSpPr>
          <p:spPr>
            <a:xfrm>
              <a:off x="7873429" y="5482648"/>
              <a:ext cx="3696446" cy="782175"/>
            </a:xfrm>
            <a:custGeom>
              <a:avLst/>
              <a:gdLst>
                <a:gd name="connsiteX0" fmla="*/ 0 w 3696446"/>
                <a:gd name="connsiteY0" fmla="*/ 0 h 782175"/>
                <a:gd name="connsiteX1" fmla="*/ 3500902 w 3696446"/>
                <a:gd name="connsiteY1" fmla="*/ 0 h 782175"/>
                <a:gd name="connsiteX2" fmla="*/ 3696446 w 3696446"/>
                <a:gd name="connsiteY2" fmla="*/ 391088 h 782175"/>
                <a:gd name="connsiteX3" fmla="*/ 3500902 w 3696446"/>
                <a:gd name="connsiteY3" fmla="*/ 782175 h 782175"/>
                <a:gd name="connsiteX4" fmla="*/ 0 w 3696446"/>
                <a:gd name="connsiteY4" fmla="*/ 782175 h 782175"/>
                <a:gd name="connsiteX5" fmla="*/ 195544 w 3696446"/>
                <a:gd name="connsiteY5" fmla="*/ 391088 h 782175"/>
                <a:gd name="connsiteX6" fmla="*/ 0 w 3696446"/>
                <a:gd name="connsiteY6" fmla="*/ 0 h 7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6446" h="782175">
                  <a:moveTo>
                    <a:pt x="0" y="0"/>
                  </a:moveTo>
                  <a:lnTo>
                    <a:pt x="3500902" y="0"/>
                  </a:lnTo>
                  <a:lnTo>
                    <a:pt x="3696446" y="391088"/>
                  </a:lnTo>
                  <a:lnTo>
                    <a:pt x="3500902" y="782175"/>
                  </a:lnTo>
                  <a:lnTo>
                    <a:pt x="0" y="782175"/>
                  </a:lnTo>
                  <a:lnTo>
                    <a:pt x="195544" y="3910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lnRef>
            <a:fillRef idx="3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fillRef>
            <a:effectRef idx="2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6194" tIns="241300" rIns="316194" bIns="24130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1" kern="1200"/>
                <a:t>6G </a:t>
              </a:r>
              <a:r>
                <a:rPr lang="en-US" sz="1900" b="1" kern="1200">
                  <a:latin typeface="Calibri Light" panose="020F0302020204030204"/>
                </a:rPr>
                <a:t>Cellular Rollout</a:t>
              </a:r>
              <a:endParaRPr lang="en-US" sz="1900" b="1" kern="12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E26AB5E-5D31-7016-182F-F33E5A69604E}"/>
                </a:ext>
              </a:extLst>
            </p:cNvPr>
            <p:cNvSpPr/>
            <p:nvPr/>
          </p:nvSpPr>
          <p:spPr>
            <a:xfrm>
              <a:off x="8169145" y="3313552"/>
              <a:ext cx="3001514" cy="1647004"/>
            </a:xfrm>
            <a:custGeom>
              <a:avLst/>
              <a:gdLst>
                <a:gd name="connsiteX0" fmla="*/ 0 w 3001514"/>
                <a:gd name="connsiteY0" fmla="*/ 0 h 1647004"/>
                <a:gd name="connsiteX1" fmla="*/ 3001514 w 3001514"/>
                <a:gd name="connsiteY1" fmla="*/ 0 h 1647004"/>
                <a:gd name="connsiteX2" fmla="*/ 3001514 w 3001514"/>
                <a:gd name="connsiteY2" fmla="*/ 1647004 h 1647004"/>
                <a:gd name="connsiteX3" fmla="*/ 0 w 3001514"/>
                <a:gd name="connsiteY3" fmla="*/ 1647004 h 1647004"/>
                <a:gd name="connsiteX4" fmla="*/ 0 w 3001514"/>
                <a:gd name="connsiteY4" fmla="*/ 0 h 164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1514" h="1647004">
                  <a:moveTo>
                    <a:pt x="0" y="0"/>
                  </a:moveTo>
                  <a:lnTo>
                    <a:pt x="3001514" y="0"/>
                  </a:lnTo>
                  <a:lnTo>
                    <a:pt x="3001514" y="1647004"/>
                  </a:lnTo>
                  <a:lnTo>
                    <a:pt x="0" y="164700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>
                  <a:solidFill>
                    <a:schemeClr val="bg1"/>
                  </a:solidFill>
                  <a:effectLst>
                    <a:outerShdw blurRad="152400" dir="2700000" algn="tl" rotWithShape="0">
                      <a:prstClr val="black"/>
                    </a:outerShdw>
                  </a:effectLst>
                </a:rPr>
                <a:t>2030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DE381A-7838-00B5-0D8C-ED57A1CE5B31}"/>
              </a:ext>
            </a:extLst>
          </p:cNvPr>
          <p:cNvGrpSpPr/>
          <p:nvPr/>
        </p:nvGrpSpPr>
        <p:grpSpPr>
          <a:xfrm>
            <a:off x="4287876" y="3136123"/>
            <a:ext cx="3696446" cy="3128700"/>
            <a:chOff x="4287876" y="3136123"/>
            <a:chExt cx="3696446" cy="3128700"/>
          </a:xfrm>
        </p:grpSpPr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67881D13-389C-C4B8-5F63-51CAF26CE819}"/>
                </a:ext>
              </a:extLst>
            </p:cNvPr>
            <p:cNvSpPr/>
            <p:nvPr/>
          </p:nvSpPr>
          <p:spPr>
            <a:xfrm rot="5400000">
              <a:off x="3262471" y="4161528"/>
              <a:ext cx="2346525" cy="295715"/>
            </a:xfrm>
            <a:prstGeom prst="corner">
              <a:avLst>
                <a:gd name="adj1" fmla="val 1000"/>
                <a:gd name="adj2" fmla="val 1000"/>
              </a:avLst>
            </a:prstGeom>
          </p:spPr>
          <p:style>
            <a:lnRef idx="1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5C8ABFC-B8E2-D7B8-E92E-1523F33B347F}"/>
                </a:ext>
              </a:extLst>
            </p:cNvPr>
            <p:cNvSpPr/>
            <p:nvPr/>
          </p:nvSpPr>
          <p:spPr>
            <a:xfrm>
              <a:off x="4287876" y="5482648"/>
              <a:ext cx="3696446" cy="782175"/>
            </a:xfrm>
            <a:custGeom>
              <a:avLst/>
              <a:gdLst>
                <a:gd name="connsiteX0" fmla="*/ 0 w 3696446"/>
                <a:gd name="connsiteY0" fmla="*/ 0 h 782175"/>
                <a:gd name="connsiteX1" fmla="*/ 3500902 w 3696446"/>
                <a:gd name="connsiteY1" fmla="*/ 0 h 782175"/>
                <a:gd name="connsiteX2" fmla="*/ 3696446 w 3696446"/>
                <a:gd name="connsiteY2" fmla="*/ 391088 h 782175"/>
                <a:gd name="connsiteX3" fmla="*/ 3500902 w 3696446"/>
                <a:gd name="connsiteY3" fmla="*/ 782175 h 782175"/>
                <a:gd name="connsiteX4" fmla="*/ 0 w 3696446"/>
                <a:gd name="connsiteY4" fmla="*/ 782175 h 782175"/>
                <a:gd name="connsiteX5" fmla="*/ 195544 w 3696446"/>
                <a:gd name="connsiteY5" fmla="*/ 391088 h 782175"/>
                <a:gd name="connsiteX6" fmla="*/ 0 w 3696446"/>
                <a:gd name="connsiteY6" fmla="*/ 0 h 7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6446" h="782175">
                  <a:moveTo>
                    <a:pt x="0" y="0"/>
                  </a:moveTo>
                  <a:lnTo>
                    <a:pt x="3500902" y="0"/>
                  </a:lnTo>
                  <a:lnTo>
                    <a:pt x="3696446" y="391088"/>
                  </a:lnTo>
                  <a:lnTo>
                    <a:pt x="3500902" y="782175"/>
                  </a:lnTo>
                  <a:lnTo>
                    <a:pt x="0" y="782175"/>
                  </a:lnTo>
                  <a:lnTo>
                    <a:pt x="195544" y="3910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lnRef>
            <a:fillRef idx="3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fillRef>
            <a:effectRef idx="2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6194" tIns="241300" rIns="316194" bIns="24130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1" kern="1200"/>
                <a:t>6G </a:t>
              </a:r>
              <a:r>
                <a:rPr lang="en-US" sz="1900" b="1" kern="1200">
                  <a:latin typeface="Calibri Light" panose="020F0302020204030204"/>
                </a:rPr>
                <a:t>Cellular </a:t>
              </a:r>
              <a:r>
                <a:rPr lang="en-US" sz="1900" b="1" kern="1200"/>
                <a:t>Workshop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331B277-A8F0-7998-C00A-10ECF491E2AE}"/>
                </a:ext>
              </a:extLst>
            </p:cNvPr>
            <p:cNvSpPr/>
            <p:nvPr/>
          </p:nvSpPr>
          <p:spPr>
            <a:xfrm>
              <a:off x="4583592" y="3313552"/>
              <a:ext cx="3001514" cy="1647004"/>
            </a:xfrm>
            <a:custGeom>
              <a:avLst/>
              <a:gdLst>
                <a:gd name="connsiteX0" fmla="*/ 0 w 3001514"/>
                <a:gd name="connsiteY0" fmla="*/ 0 h 1647004"/>
                <a:gd name="connsiteX1" fmla="*/ 3001514 w 3001514"/>
                <a:gd name="connsiteY1" fmla="*/ 0 h 1647004"/>
                <a:gd name="connsiteX2" fmla="*/ 3001514 w 3001514"/>
                <a:gd name="connsiteY2" fmla="*/ 1647004 h 1647004"/>
                <a:gd name="connsiteX3" fmla="*/ 0 w 3001514"/>
                <a:gd name="connsiteY3" fmla="*/ 1647004 h 1647004"/>
                <a:gd name="connsiteX4" fmla="*/ 0 w 3001514"/>
                <a:gd name="connsiteY4" fmla="*/ 0 h 164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1514" h="1647004">
                  <a:moveTo>
                    <a:pt x="0" y="0"/>
                  </a:moveTo>
                  <a:lnTo>
                    <a:pt x="3001514" y="0"/>
                  </a:lnTo>
                  <a:lnTo>
                    <a:pt x="3001514" y="1647004"/>
                  </a:lnTo>
                  <a:lnTo>
                    <a:pt x="0" y="164700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>
                  <a:solidFill>
                    <a:schemeClr val="bg1"/>
                  </a:solidFill>
                  <a:effectLst>
                    <a:outerShdw blurRad="152400" dir="2700000" algn="tl" rotWithShape="0">
                      <a:prstClr val="black"/>
                    </a:outerShdw>
                  </a:effectLst>
                </a:rPr>
                <a:t>2025</a:t>
              </a: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F9C28B76-E6EF-CB1A-A4F7-3ADDDCD52BBD}"/>
              </a:ext>
            </a:extLst>
          </p:cNvPr>
          <p:cNvSpPr txBox="1">
            <a:spLocks/>
          </p:cNvSpPr>
          <p:nvPr/>
        </p:nvSpPr>
        <p:spPr>
          <a:xfrm>
            <a:off x="1429262" y="877428"/>
            <a:ext cx="9417143" cy="1179576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>
                <a:solidFill>
                  <a:schemeClr val="bg1"/>
                </a:solidFill>
              </a:rPr>
              <a:t>Timeline Proposal for 6G</a:t>
            </a:r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FE2197-C544-C783-0E75-65A80868D609}"/>
              </a:ext>
            </a:extLst>
          </p:cNvPr>
          <p:cNvGrpSpPr/>
          <p:nvPr/>
        </p:nvGrpSpPr>
        <p:grpSpPr>
          <a:xfrm>
            <a:off x="702323" y="3136123"/>
            <a:ext cx="3696446" cy="3128700"/>
            <a:chOff x="702323" y="3136123"/>
            <a:chExt cx="3696446" cy="3128700"/>
          </a:xfrm>
        </p:grpSpPr>
        <p:sp>
          <p:nvSpPr>
            <p:cNvPr id="4" name="L-Shape 3">
              <a:extLst>
                <a:ext uri="{FF2B5EF4-FFF2-40B4-BE49-F238E27FC236}">
                  <a16:creationId xmlns:a16="http://schemas.microsoft.com/office/drawing/2014/main" id="{DF5F8F83-831F-B4B9-5A9F-25D82CA1B81B}"/>
                </a:ext>
              </a:extLst>
            </p:cNvPr>
            <p:cNvSpPr/>
            <p:nvPr/>
          </p:nvSpPr>
          <p:spPr>
            <a:xfrm rot="5400000">
              <a:off x="-323081" y="4161528"/>
              <a:ext cx="2346525" cy="295715"/>
            </a:xfrm>
            <a:prstGeom prst="corner">
              <a:avLst>
                <a:gd name="adj1" fmla="val 1000"/>
                <a:gd name="adj2" fmla="val 1000"/>
              </a:avLst>
            </a:prstGeom>
          </p:spPr>
          <p:style>
            <a:lnRef idx="1">
              <a:schemeClr val="accent4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C7797B2-D5AF-A968-A7D0-C5C6ECB9777E}"/>
                </a:ext>
              </a:extLst>
            </p:cNvPr>
            <p:cNvSpPr/>
            <p:nvPr/>
          </p:nvSpPr>
          <p:spPr>
            <a:xfrm>
              <a:off x="702323" y="5482648"/>
              <a:ext cx="3696446" cy="782175"/>
            </a:xfrm>
            <a:custGeom>
              <a:avLst/>
              <a:gdLst>
                <a:gd name="connsiteX0" fmla="*/ 0 w 3696446"/>
                <a:gd name="connsiteY0" fmla="*/ 0 h 782175"/>
                <a:gd name="connsiteX1" fmla="*/ 3500902 w 3696446"/>
                <a:gd name="connsiteY1" fmla="*/ 0 h 782175"/>
                <a:gd name="connsiteX2" fmla="*/ 3696446 w 3696446"/>
                <a:gd name="connsiteY2" fmla="*/ 391088 h 782175"/>
                <a:gd name="connsiteX3" fmla="*/ 3500902 w 3696446"/>
                <a:gd name="connsiteY3" fmla="*/ 782175 h 782175"/>
                <a:gd name="connsiteX4" fmla="*/ 0 w 3696446"/>
                <a:gd name="connsiteY4" fmla="*/ 782175 h 782175"/>
                <a:gd name="connsiteX5" fmla="*/ 0 w 3696446"/>
                <a:gd name="connsiteY5" fmla="*/ 0 h 7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96446" h="782175">
                  <a:moveTo>
                    <a:pt x="0" y="0"/>
                  </a:moveTo>
                  <a:lnTo>
                    <a:pt x="3500902" y="0"/>
                  </a:lnTo>
                  <a:lnTo>
                    <a:pt x="3696446" y="391088"/>
                  </a:lnTo>
                  <a:lnTo>
                    <a:pt x="3500902" y="782175"/>
                  </a:lnTo>
                  <a:lnTo>
                    <a:pt x="0" y="7821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shade val="50000"/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50" tIns="241300" rIns="218422" bIns="24130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1" kern="1200"/>
                <a:t>5G </a:t>
              </a:r>
              <a:r>
                <a:rPr lang="en-US" sz="1900" b="1">
                  <a:latin typeface="Calibri Light" panose="020F0302020204030204"/>
                </a:rPr>
                <a:t>Rollout</a:t>
              </a:r>
              <a:r>
                <a:rPr lang="en-US" sz="1900" b="1" kern="1200"/>
                <a:t> Complete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C7D046-C1A1-E6AC-6E85-B6C39F3D6032}"/>
                </a:ext>
              </a:extLst>
            </p:cNvPr>
            <p:cNvSpPr/>
            <p:nvPr/>
          </p:nvSpPr>
          <p:spPr>
            <a:xfrm>
              <a:off x="998039" y="3313552"/>
              <a:ext cx="3001514" cy="1647004"/>
            </a:xfrm>
            <a:custGeom>
              <a:avLst/>
              <a:gdLst>
                <a:gd name="connsiteX0" fmla="*/ 0 w 3001514"/>
                <a:gd name="connsiteY0" fmla="*/ 0 h 1647004"/>
                <a:gd name="connsiteX1" fmla="*/ 3001514 w 3001514"/>
                <a:gd name="connsiteY1" fmla="*/ 0 h 1647004"/>
                <a:gd name="connsiteX2" fmla="*/ 3001514 w 3001514"/>
                <a:gd name="connsiteY2" fmla="*/ 1647004 h 1647004"/>
                <a:gd name="connsiteX3" fmla="*/ 0 w 3001514"/>
                <a:gd name="connsiteY3" fmla="*/ 1647004 h 1647004"/>
                <a:gd name="connsiteX4" fmla="*/ 0 w 3001514"/>
                <a:gd name="connsiteY4" fmla="*/ 0 h 164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1514" h="1647004">
                  <a:moveTo>
                    <a:pt x="0" y="0"/>
                  </a:moveTo>
                  <a:lnTo>
                    <a:pt x="3001514" y="0"/>
                  </a:lnTo>
                  <a:lnTo>
                    <a:pt x="3001514" y="1647004"/>
                  </a:lnTo>
                  <a:lnTo>
                    <a:pt x="0" y="164700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>
                  <a:solidFill>
                    <a:schemeClr val="bg1"/>
                  </a:solidFill>
                  <a:effectLst>
                    <a:outerShdw blurRad="152400" dir="2700000" algn="tl" rotWithShape="0">
                      <a:schemeClr val="tx1"/>
                    </a:outerShdw>
                  </a:effectLst>
                </a:rPr>
                <a:t>2022</a:t>
              </a:r>
            </a:p>
          </p:txBody>
        </p: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1959E9C-EE43-726E-5E1A-CF7C01456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57957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F9AE95-C5CE-7A41-D744-44F0E7EB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-1868122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/>
              <a:t>Our Project</a:t>
            </a:r>
          </a:p>
        </p:txBody>
      </p:sp>
      <p:pic>
        <p:nvPicPr>
          <p:cNvPr id="21" name="Picture 20" descr="Satellite dish under a starry night sky">
            <a:extLst>
              <a:ext uri="{FF2B5EF4-FFF2-40B4-BE49-F238E27FC236}">
                <a16:creationId xmlns:a16="http://schemas.microsoft.com/office/drawing/2014/main" id="{595A13A8-2BAA-6E5E-ACEB-06B042457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2" r="26661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34923CC-37A0-0BE8-3E73-A72F027F9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63956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/>
              <a:t>We are tasked with </a:t>
            </a:r>
            <a:r>
              <a:rPr lang="en-US" sz="2400" b="1"/>
              <a:t>identifying</a:t>
            </a:r>
            <a:r>
              <a:rPr lang="en-US" sz="2400"/>
              <a:t> the </a:t>
            </a:r>
            <a:r>
              <a:rPr lang="en-US" sz="2400" b="1"/>
              <a:t>steps</a:t>
            </a:r>
            <a:r>
              <a:rPr lang="en-US" sz="2400"/>
              <a:t> necessary in the </a:t>
            </a:r>
            <a:r>
              <a:rPr lang="en-US" sz="2400" b="1"/>
              <a:t>development of 6G</a:t>
            </a:r>
            <a:r>
              <a:rPr lang="en-US" sz="2400"/>
              <a:t> in Taiwan and how the standard aims to </a:t>
            </a:r>
            <a:r>
              <a:rPr lang="en-US" sz="2400" b="1"/>
              <a:t>benefit society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81904246"/>
      </p:ext>
    </p:extLst>
  </p:cSld>
  <p:clrMapOvr>
    <a:masterClrMapping/>
  </p:clrMapOvr>
  <p:transition spd="slow" advTm="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F9AE95-C5CE-7A41-D744-44F0E7EB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/>
              <a:t>Our Project</a:t>
            </a:r>
          </a:p>
        </p:txBody>
      </p:sp>
      <p:pic>
        <p:nvPicPr>
          <p:cNvPr id="21" name="Picture 20" descr="Satellite dish under a starry night sky">
            <a:extLst>
              <a:ext uri="{FF2B5EF4-FFF2-40B4-BE49-F238E27FC236}">
                <a16:creationId xmlns:a16="http://schemas.microsoft.com/office/drawing/2014/main" id="{595A13A8-2BAA-6E5E-ACEB-06B042457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2" r="26661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34923CC-37A0-0BE8-3E73-A72F027F9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/>
              <a:t>We are tasked with </a:t>
            </a:r>
            <a:r>
              <a:rPr lang="en-US" sz="2400" b="1"/>
              <a:t>identifying</a:t>
            </a:r>
            <a:r>
              <a:rPr lang="en-US" sz="2400"/>
              <a:t> the </a:t>
            </a:r>
            <a:r>
              <a:rPr lang="en-US" sz="2400" b="1"/>
              <a:t>steps</a:t>
            </a:r>
            <a:r>
              <a:rPr lang="en-US" sz="2400"/>
              <a:t> necessary in the </a:t>
            </a:r>
            <a:r>
              <a:rPr lang="en-US" sz="2400" b="1"/>
              <a:t>development of 6G</a:t>
            </a:r>
            <a:r>
              <a:rPr lang="en-US" sz="2400"/>
              <a:t> in Taiwan and how the standard aims to </a:t>
            </a:r>
            <a:r>
              <a:rPr lang="en-US" sz="2400" b="1"/>
              <a:t>benefit society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87072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9AE95-C5CE-7A41-D744-44F0E7EB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/>
              <a:t>Our Project</a:t>
            </a:r>
          </a:p>
        </p:txBody>
      </p:sp>
      <p:pic>
        <p:nvPicPr>
          <p:cNvPr id="21" name="Picture 20" descr="Satellite dish under a starry night sky">
            <a:extLst>
              <a:ext uri="{FF2B5EF4-FFF2-40B4-BE49-F238E27FC236}">
                <a16:creationId xmlns:a16="http://schemas.microsoft.com/office/drawing/2014/main" id="{595A13A8-2BAA-6E5E-ACEB-06B042457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2" r="26661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4A2F7D2-7973-7321-9119-73CA045F58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4924976"/>
              </p:ext>
            </p:extLst>
          </p:nvPr>
        </p:nvGraphicFramePr>
        <p:xfrm>
          <a:off x="6112643" y="1939487"/>
          <a:ext cx="4618382" cy="3935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81947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6 Best Hotels in Taipei City. Hotels from $21/night - KAYAK">
            <a:extLst>
              <a:ext uri="{FF2B5EF4-FFF2-40B4-BE49-F238E27FC236}">
                <a16:creationId xmlns:a16="http://schemas.microsoft.com/office/drawing/2014/main" id="{29D1B789-9262-BAE4-8D29-ACF352D96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28ED6720-DE27-0BD2-5E3A-0D804E86A459}"/>
              </a:ext>
            </a:extLst>
          </p:cNvPr>
          <p:cNvSpPr/>
          <p:nvPr/>
        </p:nvSpPr>
        <p:spPr>
          <a:xfrm>
            <a:off x="12427509" y="1571356"/>
            <a:ext cx="4095849" cy="976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DBFA232F-8E99-536D-1892-76FCF410E6DA}"/>
              </a:ext>
            </a:extLst>
          </p:cNvPr>
          <p:cNvSpPr/>
          <p:nvPr/>
        </p:nvSpPr>
        <p:spPr>
          <a:xfrm>
            <a:off x="12427510" y="3086287"/>
            <a:ext cx="4095849" cy="976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36926475-50EF-B23C-1F95-2B981D31A470}"/>
              </a:ext>
            </a:extLst>
          </p:cNvPr>
          <p:cNvSpPr/>
          <p:nvPr/>
        </p:nvSpPr>
        <p:spPr>
          <a:xfrm>
            <a:off x="12427510" y="4712086"/>
            <a:ext cx="4095849" cy="976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B7350554-8C03-8AAA-4DE2-3D0A4F2FBCFD}"/>
              </a:ext>
            </a:extLst>
          </p:cNvPr>
          <p:cNvSpPr/>
          <p:nvPr/>
        </p:nvSpPr>
        <p:spPr>
          <a:xfrm>
            <a:off x="-4936937" y="4615477"/>
            <a:ext cx="4805720" cy="1078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C5A29319-87A5-53F5-BAF5-62604A4914C6}"/>
              </a:ext>
            </a:extLst>
          </p:cNvPr>
          <p:cNvSpPr/>
          <p:nvPr/>
        </p:nvSpPr>
        <p:spPr>
          <a:xfrm>
            <a:off x="-4936937" y="2945625"/>
            <a:ext cx="4805720" cy="1078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8A48E-9792-D7E0-0A53-71BCD7F0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443" y="-2049748"/>
            <a:ext cx="4563674" cy="1773305"/>
          </a:xfrm>
        </p:spPr>
        <p:txBody>
          <a:bodyPr>
            <a:normAutofit/>
          </a:bodyPr>
          <a:lstStyle/>
          <a:p>
            <a:r>
              <a:rPr lang="en-US" sz="3800" b="1">
                <a:solidFill>
                  <a:schemeClr val="bg1"/>
                </a:solidFill>
                <a:cs typeface="Calibri Light"/>
              </a:rPr>
              <a:t>Taiwan’s Institute of Economic Research (TIER)</a:t>
            </a:r>
            <a:endParaRPr lang="en-US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CF9DA-4B98-415A-4877-489D137C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44523" y="6858000"/>
            <a:ext cx="2743200" cy="365125"/>
          </a:xfrm>
        </p:spPr>
        <p:txBody>
          <a:bodyPr/>
          <a:lstStyle/>
          <a:p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19F625-2488-3997-A968-D98C3F1361A6}"/>
              </a:ext>
            </a:extLst>
          </p:cNvPr>
          <p:cNvGrpSpPr/>
          <p:nvPr/>
        </p:nvGrpSpPr>
        <p:grpSpPr>
          <a:xfrm>
            <a:off x="12607218" y="3058500"/>
            <a:ext cx="3916144" cy="1031961"/>
            <a:chOff x="977127" y="3307490"/>
            <a:chExt cx="3916144" cy="1031961"/>
          </a:xfrm>
        </p:grpSpPr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48A1823B-F52C-6F3A-BFAA-9686D0BE2159}"/>
                </a:ext>
              </a:extLst>
            </p:cNvPr>
            <p:cNvSpPr txBox="1">
              <a:spLocks/>
            </p:cNvSpPr>
            <p:nvPr/>
          </p:nvSpPr>
          <p:spPr>
            <a:xfrm>
              <a:off x="2067694" y="3307490"/>
              <a:ext cx="2825577" cy="10319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1800" b="1">
                  <a:ea typeface="Calibri"/>
                  <a:cs typeface="Calibri"/>
                </a:rPr>
                <a:t>Provides:</a:t>
              </a:r>
              <a:r>
                <a:rPr lang="en-US" sz="1800">
                  <a:ea typeface="Calibri"/>
                  <a:cs typeface="Calibri"/>
                </a:rPr>
                <a:t> consultation to government and enterprises </a:t>
              </a:r>
            </a:p>
          </p:txBody>
        </p:sp>
        <p:pic>
          <p:nvPicPr>
            <p:cNvPr id="21" name="Graphic 20" descr="Questions with solid fill">
              <a:extLst>
                <a:ext uri="{FF2B5EF4-FFF2-40B4-BE49-F238E27FC236}">
                  <a16:creationId xmlns:a16="http://schemas.microsoft.com/office/drawing/2014/main" id="{834BBFCF-5D2C-215C-B3C6-A9F29E187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7127" y="3429000"/>
              <a:ext cx="788943" cy="78894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766E9C2-129C-BBAD-7A29-6FBE7984FE70}"/>
              </a:ext>
            </a:extLst>
          </p:cNvPr>
          <p:cNvGrpSpPr/>
          <p:nvPr/>
        </p:nvGrpSpPr>
        <p:grpSpPr>
          <a:xfrm>
            <a:off x="12607217" y="4661902"/>
            <a:ext cx="3916143" cy="1031961"/>
            <a:chOff x="977127" y="4731652"/>
            <a:chExt cx="3916143" cy="1031961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533FC237-F5CB-0667-230B-835FE33DF46F}"/>
                </a:ext>
              </a:extLst>
            </p:cNvPr>
            <p:cNvSpPr txBox="1">
              <a:spLocks/>
            </p:cNvSpPr>
            <p:nvPr/>
          </p:nvSpPr>
          <p:spPr>
            <a:xfrm>
              <a:off x="2067693" y="4731652"/>
              <a:ext cx="2825577" cy="10319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1800" b="1">
                  <a:ea typeface="Calibri"/>
                  <a:cs typeface="Calibri"/>
                </a:rPr>
                <a:t>Promotes: </a:t>
              </a:r>
              <a:r>
                <a:rPr lang="en-US" sz="1800">
                  <a:ea typeface="Calibri"/>
                  <a:cs typeface="Calibri"/>
                </a:rPr>
                <a:t>economic development of Taiwan</a:t>
              </a:r>
            </a:p>
          </p:txBody>
        </p:sp>
        <p:pic>
          <p:nvPicPr>
            <p:cNvPr id="25" name="Graphic 24" descr="Upward trend with solid fill">
              <a:extLst>
                <a:ext uri="{FF2B5EF4-FFF2-40B4-BE49-F238E27FC236}">
                  <a16:creationId xmlns:a16="http://schemas.microsoft.com/office/drawing/2014/main" id="{CEDB4E14-3B39-8521-EE98-967FC15AA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7127" y="4853161"/>
              <a:ext cx="788944" cy="78894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DB31BCD-C184-A914-817E-5C74008A580D}"/>
              </a:ext>
            </a:extLst>
          </p:cNvPr>
          <p:cNvGrpSpPr/>
          <p:nvPr/>
        </p:nvGrpSpPr>
        <p:grpSpPr>
          <a:xfrm>
            <a:off x="-4791799" y="2899199"/>
            <a:ext cx="4529352" cy="1124812"/>
            <a:chOff x="6777080" y="3483805"/>
            <a:chExt cx="4529352" cy="1124812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AA1DF050-3215-06D9-D0F7-53156D2B7CD4}"/>
                </a:ext>
              </a:extLst>
            </p:cNvPr>
            <p:cNvSpPr txBox="1">
              <a:spLocks/>
            </p:cNvSpPr>
            <p:nvPr/>
          </p:nvSpPr>
          <p:spPr>
            <a:xfrm>
              <a:off x="7784880" y="3483805"/>
              <a:ext cx="3521552" cy="1124812"/>
            </a:xfrm>
            <a:prstGeom prst="rect">
              <a:avLst/>
            </a:prstGeom>
            <a:noFill/>
            <a:effectLst/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b="1">
                  <a:ea typeface="Calibri"/>
                  <a:cs typeface="Calibri"/>
                </a:rPr>
                <a:t>Collaboration with TIER</a:t>
              </a:r>
              <a:r>
                <a:rPr lang="en-US" sz="1800">
                  <a:ea typeface="Calibri"/>
                  <a:cs typeface="Calibri"/>
                </a:rPr>
                <a:t>: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>
                  <a:ea typeface="Calibri"/>
                  <a:cs typeface="Calibri"/>
                </a:rPr>
                <a:t>Resource for important background info and context for research</a:t>
              </a:r>
            </a:p>
          </p:txBody>
        </p:sp>
        <p:pic>
          <p:nvPicPr>
            <p:cNvPr id="42" name="Graphic 41" descr="Cycle with people with solid fill">
              <a:extLst>
                <a:ext uri="{FF2B5EF4-FFF2-40B4-BE49-F238E27FC236}">
                  <a16:creationId xmlns:a16="http://schemas.microsoft.com/office/drawing/2014/main" id="{D3EBD6D7-83D5-F8CC-31E4-5E3B27F12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77080" y="3651925"/>
              <a:ext cx="788943" cy="788943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C84A874-5AFB-B24A-1763-514EB67F8DB8}"/>
              </a:ext>
            </a:extLst>
          </p:cNvPr>
          <p:cNvGrpSpPr/>
          <p:nvPr/>
        </p:nvGrpSpPr>
        <p:grpSpPr>
          <a:xfrm>
            <a:off x="-4677168" y="4763680"/>
            <a:ext cx="4294697" cy="781980"/>
            <a:chOff x="6777080" y="5106081"/>
            <a:chExt cx="4294697" cy="781980"/>
          </a:xfrm>
        </p:grpSpPr>
        <p:pic>
          <p:nvPicPr>
            <p:cNvPr id="44" name="Graphic 43" descr="Group brainstorm with solid fill">
              <a:extLst>
                <a:ext uri="{FF2B5EF4-FFF2-40B4-BE49-F238E27FC236}">
                  <a16:creationId xmlns:a16="http://schemas.microsoft.com/office/drawing/2014/main" id="{8A63E88C-2294-B670-AD26-DBABB2C7B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77080" y="5106081"/>
              <a:ext cx="781980" cy="78198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578898F-6B86-8E88-298C-01104EBA28BC}"/>
                </a:ext>
              </a:extLst>
            </p:cNvPr>
            <p:cNvSpPr txBox="1"/>
            <p:nvPr/>
          </p:nvSpPr>
          <p:spPr>
            <a:xfrm>
              <a:off x="7784880" y="5312405"/>
              <a:ext cx="3286897" cy="36933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>
                  <a:ea typeface="Calibri"/>
                  <a:cs typeface="Calibri"/>
                </a:rPr>
                <a:t>Private </a:t>
              </a:r>
              <a:r>
                <a:rPr lang="en-US">
                  <a:ea typeface="Calibri"/>
                  <a:cs typeface="Calibri"/>
                </a:rPr>
                <a:t>I</a:t>
              </a:r>
              <a:r>
                <a:rPr lang="en-US" sz="1800">
                  <a:ea typeface="Calibri"/>
                  <a:cs typeface="Calibri"/>
                </a:rPr>
                <a:t>ndependent </a:t>
              </a:r>
              <a:r>
                <a:rPr lang="en-US" b="1">
                  <a:ea typeface="Calibri"/>
                  <a:cs typeface="Calibri"/>
                </a:rPr>
                <a:t>T</a:t>
              </a:r>
              <a:r>
                <a:rPr lang="en-US" sz="1800" b="1">
                  <a:ea typeface="Calibri"/>
                  <a:cs typeface="Calibri"/>
                </a:rPr>
                <a:t>hink </a:t>
              </a:r>
              <a:r>
                <a:rPr lang="en-US" b="1">
                  <a:ea typeface="Calibri"/>
                  <a:cs typeface="Calibri"/>
                </a:rPr>
                <a:t>T</a:t>
              </a:r>
              <a:r>
                <a:rPr lang="en-US" sz="1800" b="1">
                  <a:ea typeface="Calibri"/>
                  <a:cs typeface="Calibri"/>
                </a:rPr>
                <a:t>ank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F58C168-A228-E2E7-82F5-392884937B1C}"/>
              </a:ext>
            </a:extLst>
          </p:cNvPr>
          <p:cNvSpPr txBox="1"/>
          <p:nvPr/>
        </p:nvSpPr>
        <p:spPr>
          <a:xfrm>
            <a:off x="16639309" y="2701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8AA4FA-5BE4-7321-297C-27115ECDA1C4}"/>
              </a:ext>
            </a:extLst>
          </p:cNvPr>
          <p:cNvGrpSpPr/>
          <p:nvPr/>
        </p:nvGrpSpPr>
        <p:grpSpPr>
          <a:xfrm>
            <a:off x="12662893" y="1594621"/>
            <a:ext cx="3713446" cy="950662"/>
            <a:chOff x="7736287" y="1467577"/>
            <a:chExt cx="3713446" cy="950662"/>
          </a:xfrm>
        </p:grpSpPr>
        <p:pic>
          <p:nvPicPr>
            <p:cNvPr id="19" name="Graphic 18" descr="Research with solid fill">
              <a:extLst>
                <a:ext uri="{FF2B5EF4-FFF2-40B4-BE49-F238E27FC236}">
                  <a16:creationId xmlns:a16="http://schemas.microsoft.com/office/drawing/2014/main" id="{D79E040D-D419-F753-8117-C6D950C49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736287" y="1536898"/>
              <a:ext cx="788943" cy="788943"/>
            </a:xfrm>
            <a:prstGeom prst="rect">
              <a:avLst/>
            </a:prstGeom>
          </p:spPr>
        </p:pic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1B80158B-7382-F3C5-538E-14B2B6BAD629}"/>
                </a:ext>
              </a:extLst>
            </p:cNvPr>
            <p:cNvSpPr txBox="1">
              <a:spLocks/>
            </p:cNvSpPr>
            <p:nvPr/>
          </p:nvSpPr>
          <p:spPr>
            <a:xfrm>
              <a:off x="8760613" y="1467577"/>
              <a:ext cx="2689120" cy="9506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786384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Calibri"/>
                </a:rPr>
                <a:t>Researches: 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Calibri"/>
                </a:rPr>
                <a:t>Domestic and Foreign Macroeconomics and Industrial Economics</a:t>
              </a:r>
              <a:endParaRPr lang="en-US">
                <a:solidFill>
                  <a:srgbClr val="000000"/>
                </a:solidFill>
                <a:ea typeface="Calibri"/>
                <a:cs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7E4302-E08F-43AD-096C-958F74CE686C}"/>
              </a:ext>
            </a:extLst>
          </p:cNvPr>
          <p:cNvGrpSpPr/>
          <p:nvPr/>
        </p:nvGrpSpPr>
        <p:grpSpPr>
          <a:xfrm>
            <a:off x="682259" y="-1985855"/>
            <a:ext cx="2357693" cy="1817378"/>
            <a:chOff x="1985285" y="699150"/>
            <a:chExt cx="2357693" cy="18173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FF2C1E-EB66-6AB9-FBCF-21BADB86238F}"/>
                </a:ext>
              </a:extLst>
            </p:cNvPr>
            <p:cNvSpPr txBox="1"/>
            <p:nvPr/>
          </p:nvSpPr>
          <p:spPr>
            <a:xfrm>
              <a:off x="3977902" y="2296978"/>
              <a:ext cx="365076" cy="2195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800">
                  <a:solidFill>
                    <a:schemeClr val="bg1"/>
                  </a:solidFill>
                </a:rPr>
                <a:t>[2]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7681A6-B833-65B4-041C-392D1D80D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85285" y="699150"/>
              <a:ext cx="2046046" cy="16643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217887678"/>
      </p:ext>
    </p:extLst>
  </p:cSld>
  <p:clrMapOvr>
    <a:masterClrMapping/>
  </p:clrMapOvr>
  <p:transition spd="slow" advTm="0">
    <p:push dir="u"/>
  </p:transition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2363</Words>
  <Application>Microsoft Office PowerPoint</Application>
  <PresentationFormat>Widescreen</PresentationFormat>
  <Paragraphs>520</Paragraphs>
  <Slides>34</Slides>
  <Notes>27</Notes>
  <HiddenSlides>11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Arial,Sans-Serif</vt:lpstr>
      <vt:lpstr>Avenir Next LT Pro</vt:lpstr>
      <vt:lpstr>Calibri</vt:lpstr>
      <vt:lpstr>Calibri Light</vt:lpstr>
      <vt:lpstr>Courier New</vt:lpstr>
      <vt:lpstr>Office 2013 - 2022 Theme</vt:lpstr>
      <vt:lpstr>Taiwan's 6G Future: The Impact of Next-Gen Infrastructure</vt:lpstr>
      <vt:lpstr>PowerPoint Presentation</vt:lpstr>
      <vt:lpstr>PowerPoint Presentation</vt:lpstr>
      <vt:lpstr>PowerPoint Presentation</vt:lpstr>
      <vt:lpstr>PowerPoint Presentation</vt:lpstr>
      <vt:lpstr>Our Project</vt:lpstr>
      <vt:lpstr>Our Project</vt:lpstr>
      <vt:lpstr>Our Project</vt:lpstr>
      <vt:lpstr>Taiwan’s Institute of Economic Research (TIER)</vt:lpstr>
      <vt:lpstr>Taiwan’s Institute of Economic Research (TIER)</vt:lpstr>
      <vt:lpstr>Social Aspects</vt:lpstr>
      <vt:lpstr>Social Aspects</vt:lpstr>
      <vt:lpstr>Goal</vt:lpstr>
      <vt:lpstr>Goal</vt:lpstr>
      <vt:lpstr>Objectives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  <vt:lpstr>Images</vt:lpstr>
      <vt:lpstr>Taiwan’s Institute of Economic Research (TIER)</vt:lpstr>
      <vt:lpstr>Taiwan’s Institute of Economic Research (TIER)</vt:lpstr>
      <vt:lpstr>Our Sponsor</vt:lpstr>
      <vt:lpstr>Our Project</vt:lpstr>
      <vt:lpstr>Project Timeline</vt:lpstr>
      <vt:lpstr>Project Objectives</vt:lpstr>
      <vt:lpstr>Methods</vt:lpstr>
      <vt:lpstr>Methods</vt:lpstr>
      <vt:lpstr>Project Methods</vt:lpstr>
      <vt:lpstr>PowerPoint Presentation</vt:lpstr>
      <vt:lpstr>Taiwan's 6G Future: The Impact of Next-Gen Infrastructure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rek</dc:creator>
  <cp:lastModifiedBy>REK</cp:lastModifiedBy>
  <cp:revision>1</cp:revision>
  <dcterms:created xsi:type="dcterms:W3CDTF">2024-02-22T19:41:45Z</dcterms:created>
  <dcterms:modified xsi:type="dcterms:W3CDTF">2024-02-28T18:49:58Z</dcterms:modified>
</cp:coreProperties>
</file>