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98" r:id="rId1"/>
  </p:sldMasterIdLst>
  <p:notesMasterIdLst>
    <p:notesMasterId r:id="rId39"/>
  </p:notesMasterIdLst>
  <p:sldIdLst>
    <p:sldId id="301" r:id="rId2"/>
    <p:sldId id="284" r:id="rId3"/>
    <p:sldId id="283" r:id="rId4"/>
    <p:sldId id="296" r:id="rId5"/>
    <p:sldId id="302" r:id="rId6"/>
    <p:sldId id="321" r:id="rId7"/>
    <p:sldId id="324" r:id="rId8"/>
    <p:sldId id="323" r:id="rId9"/>
    <p:sldId id="326" r:id="rId10"/>
    <p:sldId id="327" r:id="rId11"/>
    <p:sldId id="317" r:id="rId12"/>
    <p:sldId id="318" r:id="rId13"/>
    <p:sldId id="286" r:id="rId14"/>
    <p:sldId id="276" r:id="rId15"/>
    <p:sldId id="287" r:id="rId16"/>
    <p:sldId id="280" r:id="rId17"/>
    <p:sldId id="308" r:id="rId18"/>
    <p:sldId id="328" r:id="rId19"/>
    <p:sldId id="329" r:id="rId20"/>
    <p:sldId id="304" r:id="rId21"/>
    <p:sldId id="332" r:id="rId22"/>
    <p:sldId id="263" r:id="rId23"/>
    <p:sldId id="330" r:id="rId24"/>
    <p:sldId id="259" r:id="rId25"/>
    <p:sldId id="310" r:id="rId26"/>
    <p:sldId id="319" r:id="rId27"/>
    <p:sldId id="325" r:id="rId28"/>
    <p:sldId id="313" r:id="rId29"/>
    <p:sldId id="312" r:id="rId30"/>
    <p:sldId id="303" r:id="rId31"/>
    <p:sldId id="277" r:id="rId32"/>
    <p:sldId id="288" r:id="rId33"/>
    <p:sldId id="285" r:id="rId34"/>
    <p:sldId id="262" r:id="rId35"/>
    <p:sldId id="289" r:id="rId36"/>
    <p:sldId id="299" r:id="rId37"/>
    <p:sldId id="333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9"/>
    <a:srgbClr val="8BA7D1"/>
    <a:srgbClr val="7799C9"/>
    <a:srgbClr val="6D9ACE"/>
    <a:srgbClr val="F4986B"/>
    <a:srgbClr val="EC5309"/>
    <a:srgbClr val="2971B9"/>
    <a:srgbClr val="FF7E79"/>
    <a:srgbClr val="73FB79"/>
    <a:srgbClr val="3AFF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A99AF2-D0F2-284C-BB1B-E75FB6F16B9F}" v="5436" dt="2024-02-29T22:26:41.401"/>
    <p1510:client id="{BC3A0BE7-83A7-48CF-8A88-FACC8FF5E1FA}" v="1266" dt="2024-02-29T21:01:08.79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5"/>
    <p:restoredTop sz="83704"/>
  </p:normalViewPr>
  <p:slideViewPr>
    <p:cSldViewPr snapToGrid="0">
      <p:cViewPr varScale="1">
        <p:scale>
          <a:sx n="56" d="100"/>
          <a:sy n="56" d="100"/>
        </p:scale>
        <p:origin x="104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7D4A0A-32B1-47C6-AD36-40522697A4CD}" type="doc">
      <dgm:prSet loTypeId="urn:microsoft.com/office/officeart/2005/8/layout/cycle7" loCatId="cycle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D992DE39-662A-4AAC-83D0-E55F5F64D068}">
      <dgm:prSet phldr="0"/>
      <dgm:spPr/>
      <dgm:t>
        <a:bodyPr/>
        <a:lstStyle/>
        <a:p>
          <a:pPr rtl="0"/>
          <a:r>
            <a:rPr lang="en-US" b="1">
              <a:latin typeface="Calibri"/>
              <a:ea typeface="Calibri"/>
              <a:cs typeface="Calibri"/>
            </a:rPr>
            <a:t>Use of Artificial Intelligence</a:t>
          </a:r>
          <a:endParaRPr lang="en-US">
            <a:latin typeface="Calibri"/>
            <a:ea typeface="Calibri"/>
            <a:cs typeface="Calibri"/>
          </a:endParaRPr>
        </a:p>
      </dgm:t>
    </dgm:pt>
    <dgm:pt modelId="{D0879BBC-AA57-4240-B490-069364CCD99C}" type="parTrans" cxnId="{04692900-6EDE-496F-862E-B1CB8B16C570}">
      <dgm:prSet/>
      <dgm:spPr/>
    </dgm:pt>
    <dgm:pt modelId="{FCAEA44D-A7E5-4413-AA65-6D8A23EDC418}" type="sibTrans" cxnId="{04692900-6EDE-496F-862E-B1CB8B16C570}">
      <dgm:prSet/>
      <dgm:spPr/>
      <dgm:t>
        <a:bodyPr/>
        <a:lstStyle/>
        <a:p>
          <a:endParaRPr lang="en-US"/>
        </a:p>
      </dgm:t>
    </dgm:pt>
    <dgm:pt modelId="{81327778-93FC-40F8-A142-39BC3C75D8E9}">
      <dgm:prSet phldr="0"/>
      <dgm:spPr/>
      <dgm:t>
        <a:bodyPr/>
        <a:lstStyle/>
        <a:p>
          <a:pPr rtl="0"/>
          <a:r>
            <a:rPr lang="en-US" b="1">
              <a:latin typeface="Calibri"/>
              <a:ea typeface="Calibri"/>
              <a:cs typeface="Calibri"/>
            </a:rPr>
            <a:t>High-Speed Internet</a:t>
          </a:r>
          <a:endParaRPr lang="en-US">
            <a:latin typeface="Calibri"/>
            <a:ea typeface="Calibri"/>
            <a:cs typeface="Calibri"/>
          </a:endParaRPr>
        </a:p>
      </dgm:t>
    </dgm:pt>
    <dgm:pt modelId="{EDFEC4EE-8A38-4797-9A97-0DB2A4BC0DE1}" type="parTrans" cxnId="{3B5C0C3E-04E3-48CB-98AE-23580B263AD9}">
      <dgm:prSet/>
      <dgm:spPr/>
    </dgm:pt>
    <dgm:pt modelId="{0C013FCC-1930-4D18-9D81-DDB5ED263617}" type="sibTrans" cxnId="{3B5C0C3E-04E3-48CB-98AE-23580B263AD9}">
      <dgm:prSet/>
      <dgm:spPr/>
      <dgm:t>
        <a:bodyPr/>
        <a:lstStyle/>
        <a:p>
          <a:endParaRPr lang="en-US"/>
        </a:p>
      </dgm:t>
    </dgm:pt>
    <dgm:pt modelId="{5FD11A30-C740-4F09-8688-FE72AB448F7B}">
      <dgm:prSet phldr="0"/>
      <dgm:spPr/>
      <dgm:t>
        <a:bodyPr/>
        <a:lstStyle/>
        <a:p>
          <a:pPr rtl="0"/>
          <a:r>
            <a:rPr lang="en-US" b="1">
              <a:latin typeface="Calibri"/>
              <a:ea typeface="Calibri"/>
              <a:cs typeface="Calibri"/>
            </a:rPr>
            <a:t>Improved Coverage</a:t>
          </a:r>
          <a:endParaRPr lang="en-US">
            <a:latin typeface="Calibri"/>
            <a:ea typeface="Calibri"/>
            <a:cs typeface="Calibri"/>
          </a:endParaRPr>
        </a:p>
      </dgm:t>
    </dgm:pt>
    <dgm:pt modelId="{30D429B0-BC96-465C-AD76-DB1B71BFC680}" type="parTrans" cxnId="{9ADEDB07-45BE-462D-BFA9-190B8241921F}">
      <dgm:prSet/>
      <dgm:spPr/>
    </dgm:pt>
    <dgm:pt modelId="{7533F107-339D-4037-9A90-3E965B75A717}" type="sibTrans" cxnId="{9ADEDB07-45BE-462D-BFA9-190B8241921F}">
      <dgm:prSet/>
      <dgm:spPr/>
      <dgm:t>
        <a:bodyPr/>
        <a:lstStyle/>
        <a:p>
          <a:endParaRPr lang="en-US"/>
        </a:p>
      </dgm:t>
    </dgm:pt>
    <dgm:pt modelId="{A7067B69-D888-4251-9820-92982C411386}" type="pres">
      <dgm:prSet presAssocID="{557D4A0A-32B1-47C6-AD36-40522697A4CD}" presName="Name0" presStyleCnt="0">
        <dgm:presLayoutVars>
          <dgm:dir/>
          <dgm:resizeHandles val="exact"/>
        </dgm:presLayoutVars>
      </dgm:prSet>
      <dgm:spPr/>
    </dgm:pt>
    <dgm:pt modelId="{7FD16B37-EC7A-4B5C-9B11-8D21E252131C}" type="pres">
      <dgm:prSet presAssocID="{D992DE39-662A-4AAC-83D0-E55F5F64D068}" presName="node" presStyleLbl="node1" presStyleIdx="0" presStyleCnt="3">
        <dgm:presLayoutVars>
          <dgm:bulletEnabled val="1"/>
        </dgm:presLayoutVars>
      </dgm:prSet>
      <dgm:spPr/>
    </dgm:pt>
    <dgm:pt modelId="{F5349064-F9B4-4AE8-A3DE-8872C7C36D3B}" type="pres">
      <dgm:prSet presAssocID="{FCAEA44D-A7E5-4413-AA65-6D8A23EDC418}" presName="sibTrans" presStyleLbl="sibTrans2D1" presStyleIdx="0" presStyleCnt="3"/>
      <dgm:spPr/>
    </dgm:pt>
    <dgm:pt modelId="{EA40C2AC-53CD-4CBB-8240-D1370575E1C6}" type="pres">
      <dgm:prSet presAssocID="{FCAEA44D-A7E5-4413-AA65-6D8A23EDC418}" presName="connectorText" presStyleLbl="sibTrans2D1" presStyleIdx="0" presStyleCnt="3"/>
      <dgm:spPr/>
    </dgm:pt>
    <dgm:pt modelId="{45B40DA9-0F43-4A63-AFC3-36E76F4A0268}" type="pres">
      <dgm:prSet presAssocID="{81327778-93FC-40F8-A142-39BC3C75D8E9}" presName="node" presStyleLbl="node1" presStyleIdx="1" presStyleCnt="3">
        <dgm:presLayoutVars>
          <dgm:bulletEnabled val="1"/>
        </dgm:presLayoutVars>
      </dgm:prSet>
      <dgm:spPr/>
    </dgm:pt>
    <dgm:pt modelId="{6504F9A8-85D9-4F6F-B53B-9E4F8F261A8D}" type="pres">
      <dgm:prSet presAssocID="{0C013FCC-1930-4D18-9D81-DDB5ED263617}" presName="sibTrans" presStyleLbl="sibTrans2D1" presStyleIdx="1" presStyleCnt="3"/>
      <dgm:spPr/>
    </dgm:pt>
    <dgm:pt modelId="{30E44BE8-75C4-4611-90E6-E2177CE65CA2}" type="pres">
      <dgm:prSet presAssocID="{0C013FCC-1930-4D18-9D81-DDB5ED263617}" presName="connectorText" presStyleLbl="sibTrans2D1" presStyleIdx="1" presStyleCnt="3"/>
      <dgm:spPr/>
    </dgm:pt>
    <dgm:pt modelId="{FA57D37B-1B02-4013-A742-AFFE8248FFF3}" type="pres">
      <dgm:prSet presAssocID="{5FD11A30-C740-4F09-8688-FE72AB448F7B}" presName="node" presStyleLbl="node1" presStyleIdx="2" presStyleCnt="3">
        <dgm:presLayoutVars>
          <dgm:bulletEnabled val="1"/>
        </dgm:presLayoutVars>
      </dgm:prSet>
      <dgm:spPr/>
    </dgm:pt>
    <dgm:pt modelId="{8F15A278-A9ED-4EC6-802A-9A07A29F6E37}" type="pres">
      <dgm:prSet presAssocID="{7533F107-339D-4037-9A90-3E965B75A717}" presName="sibTrans" presStyleLbl="sibTrans2D1" presStyleIdx="2" presStyleCnt="3"/>
      <dgm:spPr/>
    </dgm:pt>
    <dgm:pt modelId="{90E324E5-C146-455A-9C26-E1418C6A433B}" type="pres">
      <dgm:prSet presAssocID="{7533F107-339D-4037-9A90-3E965B75A717}" presName="connectorText" presStyleLbl="sibTrans2D1" presStyleIdx="2" presStyleCnt="3"/>
      <dgm:spPr/>
    </dgm:pt>
  </dgm:ptLst>
  <dgm:cxnLst>
    <dgm:cxn modelId="{04692900-6EDE-496F-862E-B1CB8B16C570}" srcId="{557D4A0A-32B1-47C6-AD36-40522697A4CD}" destId="{D992DE39-662A-4AAC-83D0-E55F5F64D068}" srcOrd="0" destOrd="0" parTransId="{D0879BBC-AA57-4240-B490-069364CCD99C}" sibTransId="{FCAEA44D-A7E5-4413-AA65-6D8A23EDC418}"/>
    <dgm:cxn modelId="{9ADEDB07-45BE-462D-BFA9-190B8241921F}" srcId="{557D4A0A-32B1-47C6-AD36-40522697A4CD}" destId="{5FD11A30-C740-4F09-8688-FE72AB448F7B}" srcOrd="2" destOrd="0" parTransId="{30D429B0-BC96-465C-AD76-DB1B71BFC680}" sibTransId="{7533F107-339D-4037-9A90-3E965B75A717}"/>
    <dgm:cxn modelId="{04479414-79BB-4546-BA4A-3B28BD7F048F}" type="presOf" srcId="{7533F107-339D-4037-9A90-3E965B75A717}" destId="{8F15A278-A9ED-4EC6-802A-9A07A29F6E37}" srcOrd="0" destOrd="0" presId="urn:microsoft.com/office/officeart/2005/8/layout/cycle7"/>
    <dgm:cxn modelId="{3B5C0C3E-04E3-48CB-98AE-23580B263AD9}" srcId="{557D4A0A-32B1-47C6-AD36-40522697A4CD}" destId="{81327778-93FC-40F8-A142-39BC3C75D8E9}" srcOrd="1" destOrd="0" parTransId="{EDFEC4EE-8A38-4797-9A97-0DB2A4BC0DE1}" sibTransId="{0C013FCC-1930-4D18-9D81-DDB5ED263617}"/>
    <dgm:cxn modelId="{29EA0660-FA83-41A1-9CBC-1C3BD4192499}" type="presOf" srcId="{557D4A0A-32B1-47C6-AD36-40522697A4CD}" destId="{A7067B69-D888-4251-9820-92982C411386}" srcOrd="0" destOrd="0" presId="urn:microsoft.com/office/officeart/2005/8/layout/cycle7"/>
    <dgm:cxn modelId="{F4FE1D61-64AF-4E73-94B7-1BEEE653EACB}" type="presOf" srcId="{FCAEA44D-A7E5-4413-AA65-6D8A23EDC418}" destId="{F5349064-F9B4-4AE8-A3DE-8872C7C36D3B}" srcOrd="0" destOrd="0" presId="urn:microsoft.com/office/officeart/2005/8/layout/cycle7"/>
    <dgm:cxn modelId="{DB33F37C-7B8B-453C-AE82-3A07942E7898}" type="presOf" srcId="{81327778-93FC-40F8-A142-39BC3C75D8E9}" destId="{45B40DA9-0F43-4A63-AFC3-36E76F4A0268}" srcOrd="0" destOrd="0" presId="urn:microsoft.com/office/officeart/2005/8/layout/cycle7"/>
    <dgm:cxn modelId="{5514FC7D-92EB-45AB-A43B-6801E5B9528A}" type="presOf" srcId="{7533F107-339D-4037-9A90-3E965B75A717}" destId="{90E324E5-C146-455A-9C26-E1418C6A433B}" srcOrd="1" destOrd="0" presId="urn:microsoft.com/office/officeart/2005/8/layout/cycle7"/>
    <dgm:cxn modelId="{BD810690-7546-44A8-97DF-D04DC6CAE26D}" type="presOf" srcId="{0C013FCC-1930-4D18-9D81-DDB5ED263617}" destId="{6504F9A8-85D9-4F6F-B53B-9E4F8F261A8D}" srcOrd="0" destOrd="0" presId="urn:microsoft.com/office/officeart/2005/8/layout/cycle7"/>
    <dgm:cxn modelId="{7435F1B5-B8A3-4DE2-90CF-B5B3A94A8593}" type="presOf" srcId="{FCAEA44D-A7E5-4413-AA65-6D8A23EDC418}" destId="{EA40C2AC-53CD-4CBB-8240-D1370575E1C6}" srcOrd="1" destOrd="0" presId="urn:microsoft.com/office/officeart/2005/8/layout/cycle7"/>
    <dgm:cxn modelId="{E10CA7D3-5C7B-4AB4-9736-EA505AF398E3}" type="presOf" srcId="{0C013FCC-1930-4D18-9D81-DDB5ED263617}" destId="{30E44BE8-75C4-4611-90E6-E2177CE65CA2}" srcOrd="1" destOrd="0" presId="urn:microsoft.com/office/officeart/2005/8/layout/cycle7"/>
    <dgm:cxn modelId="{44A8D7DA-A539-402C-8F90-05C88565B5D8}" type="presOf" srcId="{D992DE39-662A-4AAC-83D0-E55F5F64D068}" destId="{7FD16B37-EC7A-4B5C-9B11-8D21E252131C}" srcOrd="0" destOrd="0" presId="urn:microsoft.com/office/officeart/2005/8/layout/cycle7"/>
    <dgm:cxn modelId="{1259F3EF-CF26-482C-AA33-025772C8D55C}" type="presOf" srcId="{5FD11A30-C740-4F09-8688-FE72AB448F7B}" destId="{FA57D37B-1B02-4013-A742-AFFE8248FFF3}" srcOrd="0" destOrd="0" presId="urn:microsoft.com/office/officeart/2005/8/layout/cycle7"/>
    <dgm:cxn modelId="{61AFED8F-ED23-4D5D-B672-A2823488D929}" type="presParOf" srcId="{A7067B69-D888-4251-9820-92982C411386}" destId="{7FD16B37-EC7A-4B5C-9B11-8D21E252131C}" srcOrd="0" destOrd="0" presId="urn:microsoft.com/office/officeart/2005/8/layout/cycle7"/>
    <dgm:cxn modelId="{4D2AA4D1-0F43-4BD6-ADFA-165F1ED525ED}" type="presParOf" srcId="{A7067B69-D888-4251-9820-92982C411386}" destId="{F5349064-F9B4-4AE8-A3DE-8872C7C36D3B}" srcOrd="1" destOrd="0" presId="urn:microsoft.com/office/officeart/2005/8/layout/cycle7"/>
    <dgm:cxn modelId="{B13F7746-FE59-4D7E-AA18-A13F1E17AE9C}" type="presParOf" srcId="{F5349064-F9B4-4AE8-A3DE-8872C7C36D3B}" destId="{EA40C2AC-53CD-4CBB-8240-D1370575E1C6}" srcOrd="0" destOrd="0" presId="urn:microsoft.com/office/officeart/2005/8/layout/cycle7"/>
    <dgm:cxn modelId="{843850E6-DEA3-4069-945A-88443C7D5100}" type="presParOf" srcId="{A7067B69-D888-4251-9820-92982C411386}" destId="{45B40DA9-0F43-4A63-AFC3-36E76F4A0268}" srcOrd="2" destOrd="0" presId="urn:microsoft.com/office/officeart/2005/8/layout/cycle7"/>
    <dgm:cxn modelId="{8397F5F3-FB93-45D4-9947-5ACC0CF30E67}" type="presParOf" srcId="{A7067B69-D888-4251-9820-92982C411386}" destId="{6504F9A8-85D9-4F6F-B53B-9E4F8F261A8D}" srcOrd="3" destOrd="0" presId="urn:microsoft.com/office/officeart/2005/8/layout/cycle7"/>
    <dgm:cxn modelId="{6E341653-8A03-4DEE-901A-95753EF219C3}" type="presParOf" srcId="{6504F9A8-85D9-4F6F-B53B-9E4F8F261A8D}" destId="{30E44BE8-75C4-4611-90E6-E2177CE65CA2}" srcOrd="0" destOrd="0" presId="urn:microsoft.com/office/officeart/2005/8/layout/cycle7"/>
    <dgm:cxn modelId="{C0B8E5F5-204A-4FE5-A563-5A05B3B7CA48}" type="presParOf" srcId="{A7067B69-D888-4251-9820-92982C411386}" destId="{FA57D37B-1B02-4013-A742-AFFE8248FFF3}" srcOrd="4" destOrd="0" presId="urn:microsoft.com/office/officeart/2005/8/layout/cycle7"/>
    <dgm:cxn modelId="{908A69B7-E015-49F5-B286-279191AED4B0}" type="presParOf" srcId="{A7067B69-D888-4251-9820-92982C411386}" destId="{8F15A278-A9ED-4EC6-802A-9A07A29F6E37}" srcOrd="5" destOrd="0" presId="urn:microsoft.com/office/officeart/2005/8/layout/cycle7"/>
    <dgm:cxn modelId="{E7A5BCE8-998A-4A82-8EDA-ED2C4302270B}" type="presParOf" srcId="{8F15A278-A9ED-4EC6-802A-9A07A29F6E37}" destId="{90E324E5-C146-455A-9C26-E1418C6A433B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D16B37-EC7A-4B5C-9B11-8D21E252131C}">
      <dsp:nvSpPr>
        <dsp:cNvPr id="0" name=""/>
        <dsp:cNvSpPr/>
      </dsp:nvSpPr>
      <dsp:spPr>
        <a:xfrm>
          <a:off x="1438734" y="287716"/>
          <a:ext cx="1740913" cy="87045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>
              <a:latin typeface="Calibri"/>
              <a:ea typeface="Calibri"/>
              <a:cs typeface="Calibri"/>
            </a:rPr>
            <a:t>Use of Artificial Intelligence</a:t>
          </a:r>
          <a:endParaRPr lang="en-US" sz="1900" kern="1200">
            <a:latin typeface="Calibri"/>
            <a:ea typeface="Calibri"/>
            <a:cs typeface="Calibri"/>
          </a:endParaRPr>
        </a:p>
      </dsp:txBody>
      <dsp:txXfrm>
        <a:off x="1464229" y="313211"/>
        <a:ext cx="1689923" cy="819466"/>
      </dsp:txXfrm>
    </dsp:sp>
    <dsp:sp modelId="{F5349064-F9B4-4AE8-A3DE-8872C7C36D3B}">
      <dsp:nvSpPr>
        <dsp:cNvPr id="0" name=""/>
        <dsp:cNvSpPr/>
      </dsp:nvSpPr>
      <dsp:spPr>
        <a:xfrm rot="3600000">
          <a:off x="2574274" y="1815617"/>
          <a:ext cx="907438" cy="304659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2665672" y="1876549"/>
        <a:ext cx="724642" cy="182795"/>
      </dsp:txXfrm>
    </dsp:sp>
    <dsp:sp modelId="{45B40DA9-0F43-4A63-AFC3-36E76F4A0268}">
      <dsp:nvSpPr>
        <dsp:cNvPr id="0" name=""/>
        <dsp:cNvSpPr/>
      </dsp:nvSpPr>
      <dsp:spPr>
        <a:xfrm>
          <a:off x="2876339" y="2777722"/>
          <a:ext cx="1740913" cy="87045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>
              <a:latin typeface="Calibri"/>
              <a:ea typeface="Calibri"/>
              <a:cs typeface="Calibri"/>
            </a:rPr>
            <a:t>High-Speed Internet</a:t>
          </a:r>
          <a:endParaRPr lang="en-US" sz="1900" kern="1200">
            <a:latin typeface="Calibri"/>
            <a:ea typeface="Calibri"/>
            <a:cs typeface="Calibri"/>
          </a:endParaRPr>
        </a:p>
      </dsp:txBody>
      <dsp:txXfrm>
        <a:off x="2901834" y="2803217"/>
        <a:ext cx="1689923" cy="819466"/>
      </dsp:txXfrm>
    </dsp:sp>
    <dsp:sp modelId="{6504F9A8-85D9-4F6F-B53B-9E4F8F261A8D}">
      <dsp:nvSpPr>
        <dsp:cNvPr id="0" name=""/>
        <dsp:cNvSpPr/>
      </dsp:nvSpPr>
      <dsp:spPr>
        <a:xfrm rot="10800000">
          <a:off x="1855471" y="3060620"/>
          <a:ext cx="907438" cy="304659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 rot="10800000">
        <a:off x="1946869" y="3121552"/>
        <a:ext cx="724642" cy="182795"/>
      </dsp:txXfrm>
    </dsp:sp>
    <dsp:sp modelId="{FA57D37B-1B02-4013-A742-AFFE8248FFF3}">
      <dsp:nvSpPr>
        <dsp:cNvPr id="0" name=""/>
        <dsp:cNvSpPr/>
      </dsp:nvSpPr>
      <dsp:spPr>
        <a:xfrm>
          <a:off x="1128" y="2777722"/>
          <a:ext cx="1740913" cy="87045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>
              <a:latin typeface="Calibri"/>
              <a:ea typeface="Calibri"/>
              <a:cs typeface="Calibri"/>
            </a:rPr>
            <a:t>Improved Coverage</a:t>
          </a:r>
          <a:endParaRPr lang="en-US" sz="1900" kern="1200">
            <a:latin typeface="Calibri"/>
            <a:ea typeface="Calibri"/>
            <a:cs typeface="Calibri"/>
          </a:endParaRPr>
        </a:p>
      </dsp:txBody>
      <dsp:txXfrm>
        <a:off x="26623" y="2803217"/>
        <a:ext cx="1689923" cy="819466"/>
      </dsp:txXfrm>
    </dsp:sp>
    <dsp:sp modelId="{8F15A278-A9ED-4EC6-802A-9A07A29F6E37}">
      <dsp:nvSpPr>
        <dsp:cNvPr id="0" name=""/>
        <dsp:cNvSpPr/>
      </dsp:nvSpPr>
      <dsp:spPr>
        <a:xfrm rot="18000000">
          <a:off x="1136668" y="1815617"/>
          <a:ext cx="907438" cy="304659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300" kern="1200"/>
        </a:p>
      </dsp:txBody>
      <dsp:txXfrm>
        <a:off x="1228066" y="1876549"/>
        <a:ext cx="724642" cy="1827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E20D74-2604-B749-AFC9-002F1ABDF094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45F8B1-E4F6-AA44-A0D1-01EBEFADA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017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45F8B1-E4F6-AA44-A0D1-01EBEFADA89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4219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-As for the social aspects, there are both positive and negative outlooks</a:t>
            </a:r>
            <a:endParaRPr lang="en-US" dirty="0"/>
          </a:p>
          <a:p>
            <a:r>
              <a:rPr lang="en-US" dirty="0"/>
              <a:t>-By improving connectivity and supporting smart city initiatives, 6G could enhance the quality of life and foster more sustainable, efficient, and livable urban environments</a:t>
            </a:r>
          </a:p>
          <a:p>
            <a:r>
              <a:rPr lang="en-US" dirty="0">
                <a:cs typeface="Calibri" panose="020F0502020204030204"/>
              </a:rPr>
              <a:t>-With increased coverage, faster internet will be more available, helping reduce the digital divide</a:t>
            </a:r>
          </a:p>
          <a:p>
            <a:r>
              <a:rPr lang="en-US" dirty="0">
                <a:cs typeface="Calibri" panose="020F0502020204030204"/>
              </a:rPr>
              <a:t>-As for the negative aspects, there is the fear of AI, here in the US a few years ago there was public concern with 5G, this still applies to AI</a:t>
            </a:r>
          </a:p>
          <a:p>
            <a:r>
              <a:rPr lang="en-US" dirty="0">
                <a:cs typeface="Calibri" panose="020F0502020204030204"/>
              </a:rPr>
              <a:t>-with this is also privacy concerns along with fear of an increase in surveillance, as AI could make it more efficient </a:t>
            </a:r>
            <a:r>
              <a:rPr lang="en-US">
                <a:cs typeface="Calibri" panose="020F0502020204030204"/>
              </a:rPr>
              <a:t>and accurate to survey</a:t>
            </a:r>
            <a:endParaRPr lang="en-US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45F8B1-E4F6-AA44-A0D1-01EBEFADA89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9972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45F8B1-E4F6-AA44-A0D1-01EBEFADA89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4088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ffectLst/>
                <a:latin typeface="Helvetica Neue" panose="02000503000000020004" pitchFamily="2" charset="0"/>
              </a:rPr>
              <a:t>Moving into specific details about our project, we want to focus one goal broken up into 3 parts.</a:t>
            </a:r>
            <a:br>
              <a:rPr lang="en-US" dirty="0">
                <a:effectLst/>
                <a:latin typeface="Helvetica Neue" panose="02000503000000020004" pitchFamily="2" charset="0"/>
              </a:rPr>
            </a:br>
            <a:endParaRPr lang="en-US" dirty="0">
              <a:effectLst/>
              <a:latin typeface="Helvetica Neue" panose="02000503000000020004" pitchFamily="2" charset="0"/>
            </a:endParaRPr>
          </a:p>
          <a:p>
            <a:r>
              <a:rPr lang="en-US" dirty="0">
                <a:effectLst/>
                <a:latin typeface="Helvetica Neue" panose="02000503000000020004" pitchFamily="2" charset="0"/>
              </a:rPr>
              <a:t>First, we want to investigate areas relating to the current development and the historical rollout of 5G, </a:t>
            </a:r>
          </a:p>
          <a:p>
            <a:r>
              <a:rPr lang="en-US" dirty="0">
                <a:effectLst/>
                <a:latin typeface="Helvetica Neue" panose="02000503000000020004" pitchFamily="2" charset="0"/>
              </a:rPr>
              <a:t>We want to look into the public data usage, and also the public perceptions on AI in Taiwan.</a:t>
            </a:r>
          </a:p>
          <a:p>
            <a:r>
              <a:rPr lang="en-US" dirty="0">
                <a:effectLst/>
                <a:latin typeface="Helvetica Neue" panose="02000503000000020004" pitchFamily="2" charset="0"/>
              </a:rPr>
              <a:t>All of these will help us understand and anticipate some of the hurdles for 6G</a:t>
            </a:r>
            <a:br>
              <a:rPr lang="en-US" dirty="0">
                <a:effectLst/>
                <a:latin typeface="Helvetica Neue" panose="02000503000000020004" pitchFamily="2" charset="0"/>
              </a:rPr>
            </a:br>
            <a:endParaRPr lang="en-US" dirty="0">
              <a:effectLst/>
              <a:latin typeface="Helvetica Neue" panose="02000503000000020004" pitchFamily="2" charset="0"/>
            </a:endParaRPr>
          </a:p>
          <a:p>
            <a:r>
              <a:rPr lang="en-US" dirty="0">
                <a:effectLst/>
                <a:latin typeface="Helvetica Neue" panose="02000503000000020004" pitchFamily="2" charset="0"/>
              </a:rPr>
              <a:t>Second, we want to assist TIER in their research on Taiwan’s telecommunications future.</a:t>
            </a:r>
            <a:br>
              <a:rPr lang="en-US" dirty="0">
                <a:effectLst/>
                <a:latin typeface="Helvetica Neue" panose="02000503000000020004" pitchFamily="2" charset="0"/>
              </a:rPr>
            </a:br>
            <a:endParaRPr lang="en-US" dirty="0">
              <a:effectLst/>
              <a:latin typeface="Helvetica Neue" panose="02000503000000020004" pitchFamily="2" charset="0"/>
            </a:endParaRPr>
          </a:p>
          <a:p>
            <a:r>
              <a:rPr lang="en-US" dirty="0">
                <a:effectLst/>
                <a:latin typeface="Helvetica Neue" panose="02000503000000020004" pitchFamily="2" charset="0"/>
              </a:rPr>
              <a:t>Finally, all of this research will allow us to provide recommendations and strategies on the deployment of 6G in Taiwan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45F8B1-E4F6-AA44-A0D1-01EBEFADA89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6558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45F8B1-E4F6-AA44-A0D1-01EBEFADA89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739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ffectLst/>
                <a:latin typeface="Helvetica Neue" panose="02000503000000020004" pitchFamily="2" charset="0"/>
              </a:rPr>
              <a:t>Like with any new technology, there are bound to be both social and technical issues that have to be assessed and addressed. </a:t>
            </a:r>
          </a:p>
          <a:p>
            <a:r>
              <a:rPr lang="en-US" dirty="0">
                <a:effectLst/>
                <a:latin typeface="Helvetica Neue" panose="02000503000000020004" pitchFamily="2" charset="0"/>
              </a:rPr>
              <a:t>We hope that by looking at both aspects of the problem, it will help give us a more complete understanding of our goal </a:t>
            </a:r>
          </a:p>
          <a:p>
            <a:r>
              <a:rPr lang="en-US" dirty="0">
                <a:effectLst/>
                <a:latin typeface="Helvetica Neue" panose="02000503000000020004" pitchFamily="2" charset="0"/>
              </a:rPr>
              <a:t>as they pose very different challenges</a:t>
            </a:r>
            <a:br>
              <a:rPr lang="en-US" dirty="0">
                <a:effectLst/>
                <a:latin typeface="Helvetica Neue" panose="02000503000000020004" pitchFamily="2" charset="0"/>
              </a:rPr>
            </a:br>
            <a:endParaRPr lang="en-US" dirty="0">
              <a:effectLst/>
              <a:latin typeface="Helvetica Neue" panose="02000503000000020004" pitchFamily="2" charset="0"/>
            </a:endParaRPr>
          </a:p>
          <a:p>
            <a:r>
              <a:rPr lang="en-US" dirty="0">
                <a:effectLst/>
                <a:latin typeface="Helvetica Neue" panose="02000503000000020004" pitchFamily="2" charset="0"/>
              </a:rPr>
              <a:t>For the social aspect, shown on the left:</a:t>
            </a:r>
          </a:p>
          <a:p>
            <a:r>
              <a:rPr lang="en-US" dirty="0">
                <a:effectLst/>
                <a:latin typeface="Helvetica Neue" panose="02000503000000020004" pitchFamily="2" charset="0"/>
              </a:rPr>
              <a:t>We want to uncover the public perception of 6G and AI in Taiwan</a:t>
            </a:r>
          </a:p>
          <a:p>
            <a:r>
              <a:rPr lang="en-US" dirty="0">
                <a:effectLst/>
                <a:latin typeface="Helvetica Neue" panose="02000503000000020004" pitchFamily="2" charset="0"/>
              </a:rPr>
              <a:t>So for 6G we want to explore areas like:</a:t>
            </a:r>
          </a:p>
          <a:p>
            <a:r>
              <a:rPr lang="en-US" dirty="0">
                <a:effectLst/>
                <a:latin typeface="Helvetica Neue" panose="02000503000000020004" pitchFamily="2" charset="0"/>
              </a:rPr>
              <a:t>what are the general publics’ thoughts, what are some of their concerns about it, what are they looking forward towards</a:t>
            </a:r>
          </a:p>
          <a:p>
            <a:r>
              <a:rPr lang="en-US" dirty="0">
                <a:effectLst/>
                <a:latin typeface="Helvetica Neue" panose="02000503000000020004" pitchFamily="2" charset="0"/>
              </a:rPr>
              <a:t>And for AI we would try and find out:</a:t>
            </a:r>
          </a:p>
          <a:p>
            <a:r>
              <a:rPr lang="en-US" dirty="0">
                <a:effectLst/>
                <a:latin typeface="Helvetica Neue" panose="02000503000000020004" pitchFamily="2" charset="0"/>
              </a:rPr>
              <a:t>-their thoughts on the implementation of AI into another aspect of their life</a:t>
            </a:r>
            <a:br>
              <a:rPr lang="en-US" dirty="0">
                <a:effectLst/>
                <a:latin typeface="Helvetica Neue" panose="02000503000000020004" pitchFamily="2" charset="0"/>
              </a:rPr>
            </a:br>
            <a:endParaRPr lang="en-US" dirty="0">
              <a:effectLst/>
              <a:latin typeface="Helvetica Neue" panose="02000503000000020004" pitchFamily="2" charset="0"/>
            </a:endParaRPr>
          </a:p>
          <a:p>
            <a:r>
              <a:rPr lang="en-US" dirty="0">
                <a:effectLst/>
                <a:latin typeface="Helvetica Neue" panose="02000503000000020004" pitchFamily="2" charset="0"/>
              </a:rPr>
              <a:t>As for the technical aspect, shown on the right:</a:t>
            </a:r>
            <a:br>
              <a:rPr lang="en-US" dirty="0">
                <a:effectLst/>
                <a:latin typeface="Helvetica Neue" panose="02000503000000020004" pitchFamily="2" charset="0"/>
              </a:rPr>
            </a:br>
            <a:r>
              <a:rPr lang="en-US" dirty="0">
                <a:effectLst/>
                <a:latin typeface="Helvetica Neue" panose="02000503000000020004" pitchFamily="2" charset="0"/>
              </a:rPr>
              <a:t>We want to focus on examining the historical and current issues of the implementation of 5G.</a:t>
            </a:r>
          </a:p>
          <a:p>
            <a:r>
              <a:rPr lang="en-US" dirty="0">
                <a:effectLst/>
                <a:latin typeface="Helvetica Neue" panose="02000503000000020004" pitchFamily="2" charset="0"/>
              </a:rPr>
              <a:t>- Looking into areas like its rollout processes, complications, and accomplishments, what is good? What was bad?</a:t>
            </a:r>
            <a:br>
              <a:rPr lang="en-US" dirty="0">
                <a:effectLst/>
                <a:latin typeface="Helvetica Neue" panose="02000503000000020004" pitchFamily="2" charset="0"/>
              </a:rPr>
            </a:br>
            <a:endParaRPr lang="en-US" dirty="0">
              <a:effectLst/>
              <a:latin typeface="Helvetica Neue" panose="02000503000000020004" pitchFamily="2" charset="0"/>
            </a:endParaRPr>
          </a:p>
          <a:p>
            <a:r>
              <a:rPr lang="en-US" dirty="0">
                <a:effectLst/>
                <a:latin typeface="Helvetica Neue" panose="02000503000000020004" pitchFamily="2" charset="0"/>
              </a:rPr>
              <a:t>In the end, determining the current technical feasibility of 6G in Taiwan.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45F8B1-E4F6-AA44-A0D1-01EBEFADA89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4324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Owen</a:t>
            </a:r>
          </a:p>
          <a:p>
            <a:endParaRPr lang="en-US"/>
          </a:p>
          <a:p>
            <a:r>
              <a:rPr lang="en-US"/>
              <a:t>Interview</a:t>
            </a:r>
          </a:p>
          <a:p>
            <a:r>
              <a:rPr lang="en-US"/>
              <a:t>- In person</a:t>
            </a:r>
          </a:p>
          <a:p>
            <a:r>
              <a:rPr lang="en-US"/>
              <a:t>- Semi-structured</a:t>
            </a:r>
          </a:p>
          <a:p>
            <a:r>
              <a:rPr lang="en-US"/>
              <a:t>- Qualitative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- </a:t>
            </a:r>
            <a:r>
              <a:rPr lang="en-US">
                <a:cs typeface="Calibri"/>
              </a:rPr>
              <a:t>Work with TIER to find candidates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ea typeface="Calibri"/>
                <a:cs typeface="Calibri"/>
              </a:rPr>
              <a:t>- Snow ball sampling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ea typeface="Calibri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ea typeface="Calibri"/>
                <a:cs typeface="Calibri"/>
              </a:rPr>
              <a:t>Survey Habits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ea typeface="Calibri"/>
                <a:cs typeface="Calibri"/>
              </a:rPr>
              <a:t>- Online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ea typeface="Calibri"/>
                <a:cs typeface="Calibri"/>
              </a:rPr>
              <a:t>- Quantitative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ea typeface="Calibri"/>
                <a:cs typeface="Calibri"/>
              </a:rPr>
              <a:t>- Work with TIER to distribute survey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ea typeface="Calibri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ea typeface="Calibri"/>
                <a:cs typeface="Calibri"/>
              </a:rPr>
              <a:t>Survey Perception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ea typeface="Calibri"/>
                <a:cs typeface="Calibri"/>
              </a:rPr>
              <a:t>- Online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ea typeface="Calibri"/>
                <a:cs typeface="Calibri"/>
              </a:rPr>
              <a:t>- Mixed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ea typeface="Calibri"/>
                <a:cs typeface="Calibri"/>
              </a:rPr>
              <a:t>- Work with TIER to distribute survey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45F8B1-E4F6-AA44-A0D1-01EBEFADA89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3396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FC8C87-F47F-2313-DC57-CDB7C630CA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49BA25-E644-CCDD-9195-9B10BCC1B7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359D77-C205-1D53-A35A-C59B259D68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Owen</a:t>
            </a:r>
          </a:p>
          <a:p>
            <a:endParaRPr lang="en-US"/>
          </a:p>
          <a:p>
            <a:r>
              <a:rPr lang="en-US"/>
              <a:t>Identified social technological divide in objectives</a:t>
            </a:r>
          </a:p>
          <a:p>
            <a:endParaRPr lang="en-US"/>
          </a:p>
          <a:p>
            <a:r>
              <a:rPr lang="en-US"/>
              <a:t>Interview</a:t>
            </a:r>
          </a:p>
          <a:p>
            <a:r>
              <a:rPr lang="en-US"/>
              <a:t>- In person</a:t>
            </a:r>
          </a:p>
          <a:p>
            <a:r>
              <a:rPr lang="en-US"/>
              <a:t>- Semi-structured</a:t>
            </a:r>
          </a:p>
          <a:p>
            <a:r>
              <a:rPr lang="en-US"/>
              <a:t>- Qualitative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- </a:t>
            </a:r>
            <a:r>
              <a:rPr lang="en-US">
                <a:cs typeface="Calibri"/>
              </a:rPr>
              <a:t>Work with TIER to find candidates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ea typeface="Calibri"/>
                <a:cs typeface="Calibri"/>
              </a:rPr>
              <a:t>- Snow ball sampling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ea typeface="Calibri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ea typeface="Calibri"/>
                <a:cs typeface="Calibri"/>
              </a:rPr>
              <a:t>Survey Habits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ea typeface="Calibri"/>
                <a:cs typeface="Calibri"/>
              </a:rPr>
              <a:t>- Online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ea typeface="Calibri"/>
                <a:cs typeface="Calibri"/>
              </a:rPr>
              <a:t>- Quantitative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ea typeface="Calibri"/>
                <a:cs typeface="Calibri"/>
              </a:rPr>
              <a:t>- Work with TIER to distribute survey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ea typeface="Calibri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ea typeface="Calibri"/>
                <a:cs typeface="Calibri"/>
              </a:rPr>
              <a:t>Survey Perception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ea typeface="Calibri"/>
                <a:cs typeface="Calibri"/>
              </a:rPr>
              <a:t>- Online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ea typeface="Calibri"/>
                <a:cs typeface="Calibri"/>
              </a:rPr>
              <a:t>- Mixed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ea typeface="Calibri"/>
                <a:cs typeface="Calibri"/>
              </a:rPr>
              <a:t>- Work with TIER to distribute survey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2D281C-A765-3DEA-DBFB-040E110ADE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45F8B1-E4F6-AA44-A0D1-01EBEFADA89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1549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Just read left to right off the diagram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45F8B1-E4F6-AA44-A0D1-01EBEFADA89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2192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Just read left to right off the diagram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45F8B1-E4F6-AA44-A0D1-01EBEFADA89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0333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C2AE0B-4DB5-110B-9017-D04B86B752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27D870-A982-920E-A9C7-54795B1878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74E359-2E39-685C-5752-354E0F6486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>
                <a:latin typeface="Calibri Light"/>
                <a:cs typeface="Calibri Light"/>
              </a:rPr>
              <a:t>Goal – Recommend path for 6G adoption</a:t>
            </a:r>
          </a:p>
          <a:p>
            <a:endParaRPr lang="en">
              <a:latin typeface="Calibri Light"/>
              <a:cs typeface="Calibri Light"/>
            </a:endParaRPr>
          </a:p>
          <a:p>
            <a:r>
              <a:rPr lang="en-US">
                <a:latin typeface="Calibri Light"/>
                <a:cs typeface="Calibri Light"/>
              </a:rPr>
              <a:t>F</a:t>
            </a:r>
            <a:r>
              <a:rPr lang="en">
                <a:latin typeface="Calibri Light"/>
                <a:cs typeface="Calibri Light"/>
              </a:rPr>
              <a:t>its into WPI and UN SDGs</a:t>
            </a:r>
          </a:p>
          <a:p>
            <a:endParaRPr lang="en">
              <a:latin typeface="Calibri Light"/>
              <a:cs typeface="Calibri Light"/>
            </a:endParaRPr>
          </a:p>
          <a:p>
            <a:endParaRPr lang="en">
              <a:latin typeface="Calibri Light"/>
              <a:cs typeface="Calibri Ligh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We hope our work will advance certain </a:t>
            </a:r>
            <a:r>
              <a:rPr lang="en-US" b="0" i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United Nations Sustainable Development Goals: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- Decent work and Economic Growth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- Industry, Innovation and infrastructure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- reduced inequalities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We hope in our research we can provide TIER with valuable insights into the future of 6G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- Allow Taiwan to explore the full benefits of the new tech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- Hopeful of social implications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 - reducing digital divide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 - boosting the economy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  <a:p>
            <a:r>
              <a:rPr lang="en-US"/>
              <a:t>To summarize our project:</a:t>
            </a:r>
          </a:p>
          <a:p>
            <a:r>
              <a:rPr lang="en-US"/>
              <a:t>We will be working with TIER to </a:t>
            </a:r>
          </a:p>
          <a:p>
            <a:r>
              <a:rPr lang="en-US"/>
              <a:t>- </a:t>
            </a:r>
            <a:r>
              <a:rPr lang="en">
                <a:latin typeface="Calibri Light"/>
                <a:cs typeface="Calibri Light"/>
              </a:rPr>
              <a:t>Anticipate hurdles that 6G will experience when being implemented</a:t>
            </a:r>
          </a:p>
          <a:p>
            <a:r>
              <a:rPr lang="en">
                <a:latin typeface="Calibri Light"/>
                <a:cs typeface="Calibri Light"/>
              </a:rPr>
              <a:t>- and recommend a path to avoid these obstacles</a:t>
            </a:r>
          </a:p>
          <a:p>
            <a:r>
              <a:rPr lang="en">
                <a:latin typeface="Calibri Light"/>
                <a:cs typeface="Calibri Light"/>
              </a:rPr>
              <a:t>- we will do this by leveraging surveys and interviews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371620-A232-F895-95C9-4D491E1C16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45F8B1-E4F6-AA44-A0D1-01EBEFADA89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1383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i="1"/>
              <a:t>Vision and research directions of 6G technologies and applications</a:t>
            </a:r>
            <a:r>
              <a:rPr lang="en"/>
              <a:t>, 2022)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45F8B1-E4F6-AA44-A0D1-01EBEFADA89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7982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 week meeting team, finishing survey</a:t>
            </a:r>
          </a:p>
          <a:p>
            <a:endParaRPr lang="en-US"/>
          </a:p>
          <a:p>
            <a:r>
              <a:rPr lang="en-US"/>
              <a:t>3 weeks gathering data</a:t>
            </a:r>
          </a:p>
          <a:p>
            <a:endParaRPr lang="en-US"/>
          </a:p>
          <a:p>
            <a:r>
              <a:rPr lang="en-US"/>
              <a:t>Start report week 3</a:t>
            </a:r>
          </a:p>
          <a:p>
            <a:endParaRPr lang="en-US"/>
          </a:p>
          <a:p>
            <a:r>
              <a:rPr lang="en-US"/>
              <a:t>Last weeks analyzing data, creating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45F8B1-E4F6-AA44-A0D1-01EBEFADA89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7787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45F8B1-E4F6-AA44-A0D1-01EBEFADA89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3028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Because TIER is a think-tank and not a company</a:t>
            </a:r>
          </a:p>
          <a:p>
            <a:r>
              <a:rPr lang="en-US"/>
              <a:t>We can focus on a more holistic picture</a:t>
            </a:r>
          </a:p>
          <a:p>
            <a:r>
              <a:rPr lang="en-US"/>
              <a:t>We can incorporate significant research towards the social aspects</a:t>
            </a:r>
          </a:p>
          <a:p>
            <a:endParaRPr lang="en-US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>
                <a:ea typeface="Calibri"/>
                <a:cs typeface="Calibri"/>
              </a:rPr>
              <a:t>Our sponsor is the Taiwan Institute of Economic Research (TIER)</a:t>
            </a:r>
            <a:endParaRPr lang="en-US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</a:pPr>
            <a:r>
              <a:rPr lang="en-US" sz="1200">
                <a:ea typeface="Calibri"/>
                <a:cs typeface="Calibri"/>
              </a:rPr>
              <a:t>Research on domestic and foreign macroeconomics and industrial economics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</a:pPr>
            <a:r>
              <a:rPr lang="en-US" sz="1200">
                <a:ea typeface="Calibri"/>
                <a:cs typeface="Calibri"/>
              </a:rPr>
              <a:t>Provides consultation to government and enterprises to promote economic development of Taiwan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</a:pPr>
            <a:endParaRPr lang="en-US" sz="1200">
              <a:ea typeface="Calibri"/>
              <a:cs typeface="Calibri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  <a:buChar char="•"/>
            </a:pPr>
            <a:r>
              <a:rPr lang="en-US" sz="1200">
                <a:ea typeface="Calibri"/>
                <a:cs typeface="Calibri"/>
              </a:rPr>
              <a:t>How TIER fits in/working with this project: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  <a:buChar char="•"/>
            </a:pPr>
            <a:r>
              <a:rPr lang="en-US" sz="1200">
                <a:ea typeface="Calibri"/>
                <a:cs typeface="Calibri"/>
              </a:rPr>
              <a:t>Resource for important background info and context for research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  <a:buChar char="•"/>
            </a:pPr>
            <a:endParaRPr lang="en-US" sz="1200">
              <a:ea typeface="Calibri"/>
              <a:cs typeface="Calibri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  <a:buChar char="•"/>
            </a:pPr>
            <a:r>
              <a:rPr lang="en-US" sz="1200">
                <a:ea typeface="Calibri"/>
                <a:cs typeface="Calibri"/>
              </a:rPr>
              <a:t>Private independent think tank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45F8B1-E4F6-AA44-A0D1-01EBEFADA89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4391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Because TIER is a think-tank and not a company</a:t>
            </a:r>
          </a:p>
          <a:p>
            <a:r>
              <a:rPr lang="en-US"/>
              <a:t>We can focus on a more holistic picture</a:t>
            </a:r>
          </a:p>
          <a:p>
            <a:r>
              <a:rPr lang="en-US"/>
              <a:t>We can incorporate significant research towards the social aspects</a:t>
            </a:r>
          </a:p>
          <a:p>
            <a:endParaRPr lang="en-US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>
                <a:ea typeface="Calibri"/>
                <a:cs typeface="Calibri"/>
              </a:rPr>
              <a:t>Our sponsor is the Taiwan Institute of Economic Research (TIER)</a:t>
            </a:r>
            <a:endParaRPr lang="en-US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</a:pPr>
            <a:r>
              <a:rPr lang="en-US" sz="1200">
                <a:ea typeface="Calibri"/>
                <a:cs typeface="Calibri"/>
              </a:rPr>
              <a:t>Research on domestic and foreign macroeconomics and industrial economics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</a:pPr>
            <a:r>
              <a:rPr lang="en-US" sz="1200">
                <a:ea typeface="Calibri"/>
                <a:cs typeface="Calibri"/>
              </a:rPr>
              <a:t>Provides consultation to government and enterprises to promote economic development of Taiwan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</a:pPr>
            <a:endParaRPr lang="en-US" sz="1200">
              <a:ea typeface="Calibri"/>
              <a:cs typeface="Calibri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  <a:buChar char="•"/>
            </a:pPr>
            <a:r>
              <a:rPr lang="en-US" sz="1200">
                <a:ea typeface="Calibri"/>
                <a:cs typeface="Calibri"/>
              </a:rPr>
              <a:t>How TIER fits in/working with this project: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  <a:buChar char="•"/>
            </a:pPr>
            <a:r>
              <a:rPr lang="en-US" sz="1200">
                <a:ea typeface="Calibri"/>
                <a:cs typeface="Calibri"/>
              </a:rPr>
              <a:t>Resource for important background info and context for research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  <a:buChar char="•"/>
            </a:pPr>
            <a:endParaRPr lang="en-US" sz="1200">
              <a:ea typeface="Calibri"/>
              <a:cs typeface="Calibri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  <a:buChar char="•"/>
            </a:pPr>
            <a:r>
              <a:rPr lang="en-US" sz="1200">
                <a:ea typeface="Calibri"/>
                <a:cs typeface="Calibri"/>
              </a:rPr>
              <a:t>Private independent think tank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45F8B1-E4F6-AA44-A0D1-01EBEFADA89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2832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Because TIER is a think-tank and not a company</a:t>
            </a:r>
          </a:p>
          <a:p>
            <a:r>
              <a:rPr lang="en-US"/>
              <a:t>We can focus on a more holistic picture</a:t>
            </a:r>
          </a:p>
          <a:p>
            <a:r>
              <a:rPr lang="en-US"/>
              <a:t>We can incorporate significant research towards the social aspects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45F8B1-E4F6-AA44-A0D1-01EBEFADA89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8580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Owen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45F8B1-E4F6-AA44-A0D1-01EBEFADA89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3973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Owen</a:t>
            </a:r>
          </a:p>
          <a:p>
            <a:r>
              <a:rPr lang="en-US"/>
              <a:t>Explain what our project will do to address the problem</a:t>
            </a:r>
          </a:p>
          <a:p>
            <a:r>
              <a:rPr lang="en-US"/>
              <a:t>Almost like the information from the </a:t>
            </a:r>
            <a:r>
              <a:rPr lang="en-US" err="1"/>
              <a:t>eProjects</a:t>
            </a:r>
            <a:r>
              <a:rPr lang="en-US"/>
              <a:t> listing</a:t>
            </a:r>
          </a:p>
          <a:p>
            <a:pPr lvl="1"/>
            <a:r>
              <a:rPr lang="en-US"/>
              <a:t>10,000 foot overview</a:t>
            </a:r>
          </a:p>
          <a:p>
            <a:pPr lvl="1"/>
            <a:r>
              <a:rPr lang="en-US"/>
              <a:t>Like </a:t>
            </a:r>
            <a:r>
              <a:rPr lang="en-US" err="1"/>
              <a:t>eProjects</a:t>
            </a:r>
            <a:r>
              <a:rPr lang="en-US"/>
              <a:t> but updated with what we have learned from our sponsor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45F8B1-E4F6-AA44-A0D1-01EBEFADA89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4513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Owen</a:t>
            </a:r>
          </a:p>
          <a:p>
            <a:r>
              <a:rPr lang="en-US"/>
              <a:t>Explain what our project will do to address the problem</a:t>
            </a:r>
          </a:p>
          <a:p>
            <a:r>
              <a:rPr lang="en-US"/>
              <a:t>Almost like the information from the </a:t>
            </a:r>
            <a:r>
              <a:rPr lang="en-US" err="1"/>
              <a:t>eProjects</a:t>
            </a:r>
            <a:r>
              <a:rPr lang="en-US"/>
              <a:t> listing</a:t>
            </a:r>
          </a:p>
          <a:p>
            <a:pPr lvl="1"/>
            <a:r>
              <a:rPr lang="en-US"/>
              <a:t>10,000 foot overview</a:t>
            </a:r>
          </a:p>
          <a:p>
            <a:pPr lvl="1"/>
            <a:r>
              <a:rPr lang="en-US"/>
              <a:t>Like </a:t>
            </a:r>
            <a:r>
              <a:rPr lang="en-US" err="1"/>
              <a:t>eProjects</a:t>
            </a:r>
            <a:r>
              <a:rPr lang="en-US"/>
              <a:t> but updated with what we have learned from our sponsor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45F8B1-E4F6-AA44-A0D1-01EBEFADA89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8408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Owen</a:t>
            </a:r>
          </a:p>
          <a:p>
            <a:r>
              <a:rPr lang="en-US"/>
              <a:t>Interview with 5G experts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  <a:p>
            <a:r>
              <a:rPr lang="en-US"/>
              <a:t>Survey on usage habits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  <a:p>
            <a:r>
              <a:rPr lang="en-US"/>
              <a:t>Survey on AI and 6G perception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45F8B1-E4F6-AA44-A0D1-01EBEFADA89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2965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45F8B1-E4F6-AA44-A0D1-01EBEFADA89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02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ericsson.com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45F8B1-E4F6-AA44-A0D1-01EBEFADA89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317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C0EAE4-A46B-7045-AFBC-CCB1BDA7CA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F07F3C-76F1-B7CF-055D-4BC1D67AE5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881A52-7656-0D12-E94C-08370CD8E7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Just read left to right off the diagram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E3FFC2-98C4-EA3F-8028-E6B9733AC5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45F8B1-E4F6-AA44-A0D1-01EBEFADA89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75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-(START) 6G is set to provide universal high-speed internet with the</a:t>
            </a:r>
            <a:r>
              <a:rPr lang="en-US" b="1"/>
              <a:t> </a:t>
            </a:r>
            <a:r>
              <a:rPr lang="en-US"/>
              <a:t>utilization of AI, and improved internet coverage even in remote and underserved areas, thus enabling greater access to education, healthcare, and economic opportunities for all</a:t>
            </a:r>
          </a:p>
          <a:p>
            <a:pPr>
              <a:defRPr/>
            </a:pPr>
            <a:endParaRPr lang="en-US"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45F8B1-E4F6-AA44-A0D1-01EBEFADA89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2247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cs typeface="Calibri"/>
              </a:rPr>
              <a:t>-(START) 6G is set to provide universal</a:t>
            </a:r>
            <a:r>
              <a:rPr lang="en-US"/>
              <a:t> high-speed internet with the</a:t>
            </a:r>
            <a:r>
              <a:rPr lang="en-US" b="1"/>
              <a:t> </a:t>
            </a:r>
            <a:r>
              <a:rPr lang="en-US"/>
              <a:t>utilization of AI, and improved internet coverage even in remote and underserved areas, thus enabling greater access to education, healthcare, and economic opportunities for all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45F8B1-E4F6-AA44-A0D1-01EBEFADA89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958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/>
              </a:rPr>
              <a:t>-6G is also set to utilize different factors such as the use of AI along with high speed internet and better coverage, with each factor essentially acting as a catalyst for the others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45F8B1-E4F6-AA44-A0D1-01EBEFADA89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3913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Because TIER is a think-tank and not a company</a:t>
            </a:r>
          </a:p>
          <a:p>
            <a:r>
              <a:rPr lang="en-US"/>
              <a:t>We can focus on a more holistic picture</a:t>
            </a:r>
          </a:p>
          <a:p>
            <a:r>
              <a:rPr lang="en-US"/>
              <a:t>We can incorporate significant research towards the social aspects</a:t>
            </a:r>
          </a:p>
          <a:p>
            <a:endParaRPr lang="en-US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>
                <a:ea typeface="Calibri"/>
                <a:cs typeface="Calibri"/>
              </a:rPr>
              <a:t>Our sponsor is the Taiwan Institute of Economic Research (TIER)</a:t>
            </a:r>
            <a:endParaRPr lang="en-US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</a:pPr>
            <a:r>
              <a:rPr lang="en-US" sz="1200">
                <a:ea typeface="Calibri"/>
                <a:cs typeface="Calibri"/>
              </a:rPr>
              <a:t>Research on domestic and foreign macroeconomics and industrial economics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</a:pPr>
            <a:r>
              <a:rPr lang="en-US" sz="1200">
                <a:ea typeface="Calibri"/>
                <a:cs typeface="Calibri"/>
              </a:rPr>
              <a:t>Provides consultation to government and enterprises to promote economic development of Taiwan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</a:pPr>
            <a:endParaRPr lang="en-US" sz="1200">
              <a:ea typeface="Calibri"/>
              <a:cs typeface="Calibri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  <a:buChar char="•"/>
            </a:pPr>
            <a:r>
              <a:rPr lang="en-US" sz="1200">
                <a:ea typeface="Calibri"/>
                <a:cs typeface="Calibri"/>
              </a:rPr>
              <a:t>How TIER fits in/working with this project: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  <a:buChar char="•"/>
            </a:pPr>
            <a:r>
              <a:rPr lang="en-US" sz="1200">
                <a:ea typeface="Calibri"/>
                <a:cs typeface="Calibri"/>
              </a:rPr>
              <a:t>Resource for important background info and context for research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  <a:buChar char="•"/>
            </a:pPr>
            <a:endParaRPr lang="en-US" sz="1200">
              <a:ea typeface="Calibri"/>
              <a:cs typeface="Calibri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  <a:buChar char="•"/>
            </a:pPr>
            <a:r>
              <a:rPr lang="en-US" sz="1200">
                <a:ea typeface="Calibri"/>
                <a:cs typeface="Calibri"/>
              </a:rPr>
              <a:t>Private independent think tank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45F8B1-E4F6-AA44-A0D1-01EBEFADA89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4391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Because TIER is a think-tank and not a company</a:t>
            </a:r>
          </a:p>
          <a:p>
            <a:r>
              <a:rPr lang="en-US"/>
              <a:t>We can focus on a more holistic picture</a:t>
            </a:r>
          </a:p>
          <a:p>
            <a:r>
              <a:rPr lang="en-US"/>
              <a:t>We can incorporate significant research towards the social aspects</a:t>
            </a:r>
          </a:p>
          <a:p>
            <a:endParaRPr lang="en-US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>
                <a:ea typeface="Calibri"/>
                <a:cs typeface="Calibri"/>
              </a:rPr>
              <a:t>Our sponsor is the Taiwan Institute of Economic Research (TIER)</a:t>
            </a:r>
            <a:endParaRPr lang="en-US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</a:pPr>
            <a:r>
              <a:rPr lang="en-US" sz="1200">
                <a:ea typeface="Calibri"/>
                <a:cs typeface="Calibri"/>
              </a:rPr>
              <a:t>Research on domestic and foreign macroeconomics and industrial economics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</a:pPr>
            <a:r>
              <a:rPr lang="en-US" sz="1200">
                <a:ea typeface="Calibri"/>
                <a:cs typeface="Calibri"/>
              </a:rPr>
              <a:t>Provides consultation to government and enterprises to promote economic development of Taiwan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</a:pPr>
            <a:endParaRPr lang="en-US" sz="1200">
              <a:ea typeface="Calibri"/>
              <a:cs typeface="Calibri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  <a:buChar char="•"/>
            </a:pPr>
            <a:r>
              <a:rPr lang="en-US" sz="1200">
                <a:ea typeface="Calibri"/>
                <a:cs typeface="Calibri"/>
              </a:rPr>
              <a:t>How TIER fits in/working with this project: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  <a:buChar char="•"/>
            </a:pPr>
            <a:r>
              <a:rPr lang="en-US" sz="1200">
                <a:ea typeface="Calibri"/>
                <a:cs typeface="Calibri"/>
              </a:rPr>
              <a:t>Resource for important background info and context for research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  <a:buChar char="•"/>
            </a:pPr>
            <a:endParaRPr lang="en-US" sz="1200">
              <a:ea typeface="Calibri"/>
              <a:cs typeface="Calibri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  <a:buChar char="•"/>
            </a:pPr>
            <a:r>
              <a:rPr lang="en-US" sz="1200">
                <a:ea typeface="Calibri"/>
                <a:cs typeface="Calibri"/>
              </a:rPr>
              <a:t>Private independent think tank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45F8B1-E4F6-AA44-A0D1-01EBEFADA89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6937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-As for the social aspects, there are both positive and negative outlooks</a:t>
            </a:r>
            <a:endParaRPr lang="en-US"/>
          </a:p>
          <a:p>
            <a:r>
              <a:rPr lang="en-US"/>
              <a:t>-Internet enhances communications, supply chains, and business practices, increasing productivity</a:t>
            </a:r>
            <a:endParaRPr lang="en-US">
              <a:cs typeface="Calibri"/>
            </a:endParaRPr>
          </a:p>
          <a:p>
            <a:r>
              <a:rPr lang="en-US"/>
              <a:t>-By improving connectivity and supporting smart city initiatives, 6G could enhance the quality of life and foster more sustainable, efficient, and livable urban environments</a:t>
            </a:r>
          </a:p>
          <a:p>
            <a:r>
              <a:rPr lang="en-US">
                <a:cs typeface="Calibri" panose="020F0502020204030204"/>
              </a:rPr>
              <a:t>-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45F8B1-E4F6-AA44-A0D1-01EBEFADA89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376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947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680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464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13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305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374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162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166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433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0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570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332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4.png"/><Relationship Id="rId10" Type="http://schemas.openxmlformats.org/officeDocument/2006/relationships/image" Target="../media/image15.svg"/><Relationship Id="rId4" Type="http://schemas.microsoft.com/office/2007/relationships/hdphoto" Target="../media/hdphoto3.wdp"/><Relationship Id="rId9" Type="http://schemas.openxmlformats.org/officeDocument/2006/relationships/image" Target="../media/image14.png"/><Relationship Id="rId14" Type="http://schemas.openxmlformats.org/officeDocument/2006/relationships/image" Target="../media/image1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microsoft.com/office/2007/relationships/hdphoto" Target="../media/hdphoto5.wdp"/><Relationship Id="rId5" Type="http://schemas.openxmlformats.org/officeDocument/2006/relationships/image" Target="../media/image21.png"/><Relationship Id="rId10" Type="http://schemas.openxmlformats.org/officeDocument/2006/relationships/image" Target="../media/image25.svg"/><Relationship Id="rId4" Type="http://schemas.microsoft.com/office/2007/relationships/hdphoto" Target="../media/hdphoto4.wdp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microsoft.com/office/2007/relationships/hdphoto" Target="../media/hdphoto7.wdp"/><Relationship Id="rId5" Type="http://schemas.openxmlformats.org/officeDocument/2006/relationships/image" Target="../media/image21.png"/><Relationship Id="rId10" Type="http://schemas.openxmlformats.org/officeDocument/2006/relationships/image" Target="../media/image25.svg"/><Relationship Id="rId4" Type="http://schemas.microsoft.com/office/2007/relationships/hdphoto" Target="../media/hdphoto6.wdp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4.png"/><Relationship Id="rId4" Type="http://schemas.microsoft.com/office/2007/relationships/hdphoto" Target="../media/hdphoto8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4.png"/><Relationship Id="rId3" Type="http://schemas.openxmlformats.org/officeDocument/2006/relationships/image" Target="../media/image10.png"/><Relationship Id="rId7" Type="http://schemas.openxmlformats.org/officeDocument/2006/relationships/image" Target="../media/image18.png"/><Relationship Id="rId12" Type="http://schemas.openxmlformats.org/officeDocument/2006/relationships/image" Target="../media/image17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openxmlformats.org/officeDocument/2006/relationships/image" Target="../media/image37.svg"/><Relationship Id="rId4" Type="http://schemas.openxmlformats.org/officeDocument/2006/relationships/image" Target="../media/image11.svg"/><Relationship Id="rId9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4.png"/><Relationship Id="rId3" Type="http://schemas.openxmlformats.org/officeDocument/2006/relationships/image" Target="../media/image10.png"/><Relationship Id="rId7" Type="http://schemas.openxmlformats.org/officeDocument/2006/relationships/image" Target="../media/image18.png"/><Relationship Id="rId12" Type="http://schemas.openxmlformats.org/officeDocument/2006/relationships/image" Target="../media/image17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openxmlformats.org/officeDocument/2006/relationships/image" Target="../media/image37.svg"/><Relationship Id="rId4" Type="http://schemas.openxmlformats.org/officeDocument/2006/relationships/image" Target="../media/image11.svg"/><Relationship Id="rId9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4.png"/><Relationship Id="rId10" Type="http://schemas.openxmlformats.org/officeDocument/2006/relationships/image" Target="../media/image15.svg"/><Relationship Id="rId4" Type="http://schemas.microsoft.com/office/2007/relationships/hdphoto" Target="../media/hdphoto3.wdp"/><Relationship Id="rId9" Type="http://schemas.openxmlformats.org/officeDocument/2006/relationships/image" Target="../media/image14.png"/><Relationship Id="rId14" Type="http://schemas.openxmlformats.org/officeDocument/2006/relationships/image" Target="../media/image1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F8E8AE6E-3B51-93CD-C29C-CDBDB25D5DE1}"/>
              </a:ext>
            </a:extLst>
          </p:cNvPr>
          <p:cNvSpPr/>
          <p:nvPr/>
        </p:nvSpPr>
        <p:spPr>
          <a:xfrm>
            <a:off x="494124" y="-4352977"/>
            <a:ext cx="12493645" cy="16230600"/>
          </a:xfrm>
          <a:prstGeom prst="ellipse">
            <a:avLst/>
          </a:prstGeom>
          <a:blipFill dpi="0"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tile tx="-1143000" ty="4000500" sx="65000" sy="6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49A4AA1-CF80-46BE-BF51-17CA388EC2D2}"/>
              </a:ext>
            </a:extLst>
          </p:cNvPr>
          <p:cNvSpPr/>
          <p:nvPr/>
        </p:nvSpPr>
        <p:spPr>
          <a:xfrm>
            <a:off x="-1730153" y="-2943277"/>
            <a:ext cx="8090876" cy="13411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540" y="2736933"/>
            <a:ext cx="5714342" cy="1695180"/>
          </a:xfrm>
        </p:spPr>
        <p:txBody>
          <a:bodyPr anchor="b">
            <a:normAutofit/>
          </a:bodyPr>
          <a:lstStyle/>
          <a:p>
            <a:r>
              <a:rPr lang="en-US" sz="3500" b="1"/>
              <a:t>Taiwan's 6G Future: The Impact of Next-Gen Infrastructure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4124" y="4872922"/>
            <a:ext cx="5013698" cy="120814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>
                <a:cs typeface="Calibri"/>
              </a:rPr>
              <a:t>Aaron Zhang, Owen Sullivan, Bryce Lukacs, Jameson Courtney</a:t>
            </a:r>
          </a:p>
          <a:p>
            <a:endParaRPr lang="en-US">
              <a:cs typeface="Calibri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77B2EA1-82EE-8A91-C4C7-B9284F4F50C3}"/>
              </a:ext>
            </a:extLst>
          </p:cNvPr>
          <p:cNvGrpSpPr/>
          <p:nvPr/>
        </p:nvGrpSpPr>
        <p:grpSpPr>
          <a:xfrm>
            <a:off x="10293810" y="78379"/>
            <a:ext cx="1982394" cy="684950"/>
            <a:chOff x="10293810" y="78379"/>
            <a:chExt cx="1982394" cy="684950"/>
          </a:xfrm>
        </p:grpSpPr>
        <p:pic>
          <p:nvPicPr>
            <p:cNvPr id="6" name="Picture 5" descr="Worcester Polytechnic Institute - Wikipedia">
              <a:extLst>
                <a:ext uri="{FF2B5EF4-FFF2-40B4-BE49-F238E27FC236}">
                  <a16:creationId xmlns:a16="http://schemas.microsoft.com/office/drawing/2014/main" id="{9C5FF30F-8F42-6B81-4D0C-651F898083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293810" y="78379"/>
              <a:ext cx="1724365" cy="62077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014790E-84A7-976E-E522-2556608C2560}"/>
                </a:ext>
              </a:extLst>
            </p:cNvPr>
            <p:cNvSpPr txBox="1"/>
            <p:nvPr/>
          </p:nvSpPr>
          <p:spPr>
            <a:xfrm>
              <a:off x="11922492" y="547885"/>
              <a:ext cx="353712" cy="21544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800">
                  <a:solidFill>
                    <a:schemeClr val="bg1"/>
                  </a:solidFill>
                </a:rPr>
                <a:t>[1]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94AC680-3601-511B-B142-2F19A2EB762A}"/>
              </a:ext>
            </a:extLst>
          </p:cNvPr>
          <p:cNvSpPr txBox="1"/>
          <p:nvPr/>
        </p:nvSpPr>
        <p:spPr>
          <a:xfrm>
            <a:off x="5742288" y="-29343"/>
            <a:ext cx="353712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800">
                <a:solidFill>
                  <a:schemeClr val="bg1"/>
                </a:solidFill>
              </a:rPr>
              <a:t>[3]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95130E6-EFE2-8FBE-93B7-BCC2B4EDAEF1}"/>
              </a:ext>
            </a:extLst>
          </p:cNvPr>
          <p:cNvGrpSpPr/>
          <p:nvPr/>
        </p:nvGrpSpPr>
        <p:grpSpPr>
          <a:xfrm>
            <a:off x="1985285" y="699150"/>
            <a:ext cx="2357693" cy="1817378"/>
            <a:chOff x="1985285" y="699150"/>
            <a:chExt cx="2357693" cy="181737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A58B7BA-FAF7-E3F1-47BA-68A1FAAC913C}"/>
                </a:ext>
              </a:extLst>
            </p:cNvPr>
            <p:cNvSpPr txBox="1"/>
            <p:nvPr/>
          </p:nvSpPr>
          <p:spPr>
            <a:xfrm>
              <a:off x="3977902" y="2296978"/>
              <a:ext cx="365076" cy="21955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800"/>
                <a:t>[2]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03F3530-9FD0-D918-E912-0EF76F032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85285" y="699150"/>
              <a:ext cx="2046046" cy="16643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67430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16 Best Hotels in Taipei City. Hotels from $21/night - KAYAK">
            <a:extLst>
              <a:ext uri="{FF2B5EF4-FFF2-40B4-BE49-F238E27FC236}">
                <a16:creationId xmlns:a16="http://schemas.microsoft.com/office/drawing/2014/main" id="{29D1B789-9262-BAE4-8D29-ACF352D96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0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4">
            <a:extLst>
              <a:ext uri="{FF2B5EF4-FFF2-40B4-BE49-F238E27FC236}">
                <a16:creationId xmlns:a16="http://schemas.microsoft.com/office/drawing/2014/main" id="{28ED6720-DE27-0BD2-5E3A-0D804E86A459}"/>
              </a:ext>
            </a:extLst>
          </p:cNvPr>
          <p:cNvSpPr/>
          <p:nvPr/>
        </p:nvSpPr>
        <p:spPr>
          <a:xfrm>
            <a:off x="7521357" y="1571356"/>
            <a:ext cx="4095849" cy="976386"/>
          </a:xfrm>
          <a:prstGeom prst="roundRect">
            <a:avLst/>
          </a:prstGeom>
          <a:solidFill>
            <a:srgbClr val="D9D9D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Rectangle: Rounded Corners 4">
            <a:extLst>
              <a:ext uri="{FF2B5EF4-FFF2-40B4-BE49-F238E27FC236}">
                <a16:creationId xmlns:a16="http://schemas.microsoft.com/office/drawing/2014/main" id="{DBFA232F-8E99-536D-1892-76FCF410E6DA}"/>
              </a:ext>
            </a:extLst>
          </p:cNvPr>
          <p:cNvSpPr/>
          <p:nvPr/>
        </p:nvSpPr>
        <p:spPr>
          <a:xfrm>
            <a:off x="7521358" y="3086287"/>
            <a:ext cx="4095849" cy="976386"/>
          </a:xfrm>
          <a:prstGeom prst="roundRect">
            <a:avLst/>
          </a:prstGeom>
          <a:solidFill>
            <a:srgbClr val="D9D9D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4">
            <a:extLst>
              <a:ext uri="{FF2B5EF4-FFF2-40B4-BE49-F238E27FC236}">
                <a16:creationId xmlns:a16="http://schemas.microsoft.com/office/drawing/2014/main" id="{36926475-50EF-B23C-1F95-2B981D31A470}"/>
              </a:ext>
            </a:extLst>
          </p:cNvPr>
          <p:cNvSpPr/>
          <p:nvPr/>
        </p:nvSpPr>
        <p:spPr>
          <a:xfrm>
            <a:off x="7521358" y="4712086"/>
            <a:ext cx="4095849" cy="976386"/>
          </a:xfrm>
          <a:prstGeom prst="roundRect">
            <a:avLst/>
          </a:prstGeom>
          <a:solidFill>
            <a:srgbClr val="D9D9D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4">
            <a:extLst>
              <a:ext uri="{FF2B5EF4-FFF2-40B4-BE49-F238E27FC236}">
                <a16:creationId xmlns:a16="http://schemas.microsoft.com/office/drawing/2014/main" id="{B7350554-8C03-8AAA-4DE2-3D0A4F2FBCFD}"/>
              </a:ext>
            </a:extLst>
          </p:cNvPr>
          <p:cNvSpPr/>
          <p:nvPr/>
        </p:nvSpPr>
        <p:spPr>
          <a:xfrm>
            <a:off x="771123" y="4615477"/>
            <a:ext cx="4805720" cy="1078386"/>
          </a:xfrm>
          <a:prstGeom prst="roundRect">
            <a:avLst/>
          </a:prstGeom>
          <a:solidFill>
            <a:srgbClr val="D9D9D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id="{C5A29319-87A5-53F5-BAF5-62604A4914C6}"/>
              </a:ext>
            </a:extLst>
          </p:cNvPr>
          <p:cNvSpPr/>
          <p:nvPr/>
        </p:nvSpPr>
        <p:spPr>
          <a:xfrm>
            <a:off x="771123" y="2945625"/>
            <a:ext cx="4805720" cy="1078386"/>
          </a:xfrm>
          <a:prstGeom prst="roundRect">
            <a:avLst/>
          </a:prstGeom>
          <a:solidFill>
            <a:srgbClr val="D9D9D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D8A48E-9792-D7E0-0A53-71BCD7F02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6443" y="534428"/>
            <a:ext cx="4563674" cy="1773305"/>
          </a:xfrm>
        </p:spPr>
        <p:txBody>
          <a:bodyPr>
            <a:normAutofit/>
          </a:bodyPr>
          <a:lstStyle/>
          <a:p>
            <a:r>
              <a:rPr lang="en-US" sz="3800" b="1">
                <a:solidFill>
                  <a:schemeClr val="bg1"/>
                </a:solidFill>
                <a:cs typeface="Calibri Light"/>
              </a:rPr>
              <a:t>Taiwan’s Institute of Economic Research (TIER)</a:t>
            </a:r>
            <a:endParaRPr lang="en-US">
              <a:ea typeface="Calibri Light" panose="020F0302020204030204"/>
              <a:cs typeface="Calibri Light" panose="020F03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BCF9DA-4B98-415A-4877-489D137C6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44523" y="6858000"/>
            <a:ext cx="2743200" cy="365125"/>
          </a:xfrm>
        </p:spPr>
        <p:txBody>
          <a:bodyPr/>
          <a:lstStyle/>
          <a:p>
            <a:r>
              <a:rPr lang="en-US" sz="1400">
                <a:solidFill>
                  <a:schemeClr val="tx1"/>
                </a:solidFill>
              </a:rPr>
              <a:t>6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119F625-2488-3997-A968-D98C3F1361A6}"/>
              </a:ext>
            </a:extLst>
          </p:cNvPr>
          <p:cNvGrpSpPr/>
          <p:nvPr/>
        </p:nvGrpSpPr>
        <p:grpSpPr>
          <a:xfrm>
            <a:off x="7701066" y="3058500"/>
            <a:ext cx="3916144" cy="1031961"/>
            <a:chOff x="977127" y="3307490"/>
            <a:chExt cx="3916144" cy="1031961"/>
          </a:xfrm>
        </p:grpSpPr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48A1823B-F52C-6F3A-BFAA-9686D0BE2159}"/>
                </a:ext>
              </a:extLst>
            </p:cNvPr>
            <p:cNvSpPr txBox="1">
              <a:spLocks/>
            </p:cNvSpPr>
            <p:nvPr/>
          </p:nvSpPr>
          <p:spPr>
            <a:xfrm>
              <a:off x="2067694" y="3307490"/>
              <a:ext cx="2825577" cy="103196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en-US" sz="1800" b="1">
                  <a:ea typeface="Calibri"/>
                  <a:cs typeface="Calibri"/>
                </a:rPr>
                <a:t>Provides:</a:t>
              </a:r>
              <a:r>
                <a:rPr lang="en-US" sz="1800">
                  <a:ea typeface="Calibri"/>
                  <a:cs typeface="Calibri"/>
                </a:rPr>
                <a:t> consultation to government and enterprises </a:t>
              </a:r>
            </a:p>
          </p:txBody>
        </p:sp>
        <p:pic>
          <p:nvPicPr>
            <p:cNvPr id="21" name="Graphic 20" descr="Questions with solid fill">
              <a:extLst>
                <a:ext uri="{FF2B5EF4-FFF2-40B4-BE49-F238E27FC236}">
                  <a16:creationId xmlns:a16="http://schemas.microsoft.com/office/drawing/2014/main" id="{834BBFCF-5D2C-215C-B3C6-A9F29E1877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77127" y="3429000"/>
              <a:ext cx="788943" cy="788943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766E9C2-129C-BBAD-7A29-6FBE7984FE70}"/>
              </a:ext>
            </a:extLst>
          </p:cNvPr>
          <p:cNvGrpSpPr/>
          <p:nvPr/>
        </p:nvGrpSpPr>
        <p:grpSpPr>
          <a:xfrm>
            <a:off x="7701065" y="4661902"/>
            <a:ext cx="3916143" cy="1031961"/>
            <a:chOff x="977127" y="4731652"/>
            <a:chExt cx="3916143" cy="1031961"/>
          </a:xfrm>
        </p:grpSpPr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533FC237-F5CB-0667-230B-835FE33DF46F}"/>
                </a:ext>
              </a:extLst>
            </p:cNvPr>
            <p:cNvSpPr txBox="1">
              <a:spLocks/>
            </p:cNvSpPr>
            <p:nvPr/>
          </p:nvSpPr>
          <p:spPr>
            <a:xfrm>
              <a:off x="2067693" y="4731652"/>
              <a:ext cx="2825577" cy="103196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en-US" sz="1800" b="1">
                  <a:ea typeface="Calibri"/>
                  <a:cs typeface="Calibri"/>
                </a:rPr>
                <a:t>Promotes: </a:t>
              </a:r>
              <a:r>
                <a:rPr lang="en-US" sz="1800">
                  <a:ea typeface="Calibri"/>
                  <a:cs typeface="Calibri"/>
                </a:rPr>
                <a:t>economic development of Taiwan</a:t>
              </a:r>
            </a:p>
          </p:txBody>
        </p:sp>
        <p:pic>
          <p:nvPicPr>
            <p:cNvPr id="25" name="Graphic 24" descr="Upward trend with solid fill">
              <a:extLst>
                <a:ext uri="{FF2B5EF4-FFF2-40B4-BE49-F238E27FC236}">
                  <a16:creationId xmlns:a16="http://schemas.microsoft.com/office/drawing/2014/main" id="{CEDB4E14-3B39-8521-EE98-967FC15AA8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77127" y="4853161"/>
              <a:ext cx="788944" cy="788944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DB31BCD-C184-A914-817E-5C74008A580D}"/>
              </a:ext>
            </a:extLst>
          </p:cNvPr>
          <p:cNvGrpSpPr/>
          <p:nvPr/>
        </p:nvGrpSpPr>
        <p:grpSpPr>
          <a:xfrm>
            <a:off x="916261" y="2899199"/>
            <a:ext cx="4529352" cy="1124812"/>
            <a:chOff x="6777080" y="3483805"/>
            <a:chExt cx="4529352" cy="1124812"/>
          </a:xfrm>
        </p:grpSpPr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AA1DF050-3215-06D9-D0F7-53156D2B7CD4}"/>
                </a:ext>
              </a:extLst>
            </p:cNvPr>
            <p:cNvSpPr txBox="1">
              <a:spLocks/>
            </p:cNvSpPr>
            <p:nvPr/>
          </p:nvSpPr>
          <p:spPr>
            <a:xfrm>
              <a:off x="7784880" y="3483805"/>
              <a:ext cx="3521552" cy="1124812"/>
            </a:xfrm>
            <a:prstGeom prst="rect">
              <a:avLst/>
            </a:prstGeom>
            <a:noFill/>
            <a:effectLst/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800" b="1">
                  <a:ea typeface="Calibri"/>
                  <a:cs typeface="Calibri"/>
                </a:rPr>
                <a:t>Collaboration with TIER</a:t>
              </a:r>
              <a:r>
                <a:rPr lang="en-US" sz="1800">
                  <a:ea typeface="Calibri"/>
                  <a:cs typeface="Calibri"/>
                </a:rPr>
                <a:t>:</a:t>
              </a: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800">
                  <a:ea typeface="Calibri"/>
                  <a:cs typeface="Calibri"/>
                </a:rPr>
                <a:t>Resource for important background info and context for research</a:t>
              </a:r>
            </a:p>
          </p:txBody>
        </p:sp>
        <p:pic>
          <p:nvPicPr>
            <p:cNvPr id="42" name="Graphic 41" descr="Cycle with people with solid fill">
              <a:extLst>
                <a:ext uri="{FF2B5EF4-FFF2-40B4-BE49-F238E27FC236}">
                  <a16:creationId xmlns:a16="http://schemas.microsoft.com/office/drawing/2014/main" id="{D3EBD6D7-83D5-F8CC-31E4-5E3B27F12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777080" y="3651925"/>
              <a:ext cx="788943" cy="788943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C84A874-5AFB-B24A-1763-514EB67F8DB8}"/>
              </a:ext>
            </a:extLst>
          </p:cNvPr>
          <p:cNvGrpSpPr/>
          <p:nvPr/>
        </p:nvGrpSpPr>
        <p:grpSpPr>
          <a:xfrm>
            <a:off x="1030892" y="4763680"/>
            <a:ext cx="4294697" cy="781980"/>
            <a:chOff x="6777080" y="5106081"/>
            <a:chExt cx="4294697" cy="781980"/>
          </a:xfrm>
        </p:grpSpPr>
        <p:pic>
          <p:nvPicPr>
            <p:cNvPr id="44" name="Graphic 43" descr="Group brainstorm with solid fill">
              <a:extLst>
                <a:ext uri="{FF2B5EF4-FFF2-40B4-BE49-F238E27FC236}">
                  <a16:creationId xmlns:a16="http://schemas.microsoft.com/office/drawing/2014/main" id="{8A63E88C-2294-B670-AD26-DBABB2C7B6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777080" y="5106081"/>
              <a:ext cx="781980" cy="781980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578898F-6B86-8E88-298C-01104EBA28BC}"/>
                </a:ext>
              </a:extLst>
            </p:cNvPr>
            <p:cNvSpPr txBox="1"/>
            <p:nvPr/>
          </p:nvSpPr>
          <p:spPr>
            <a:xfrm>
              <a:off x="7784880" y="5312405"/>
              <a:ext cx="3286897" cy="369332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800">
                  <a:ea typeface="Calibri"/>
                  <a:cs typeface="Calibri"/>
                </a:rPr>
                <a:t>Private </a:t>
              </a:r>
              <a:r>
                <a:rPr lang="en-US">
                  <a:ea typeface="Calibri"/>
                  <a:cs typeface="Calibri"/>
                </a:rPr>
                <a:t>I</a:t>
              </a:r>
              <a:r>
                <a:rPr lang="en-US" sz="1800">
                  <a:ea typeface="Calibri"/>
                  <a:cs typeface="Calibri"/>
                </a:rPr>
                <a:t>ndependent </a:t>
              </a:r>
              <a:r>
                <a:rPr lang="en-US" b="1">
                  <a:ea typeface="Calibri"/>
                  <a:cs typeface="Calibri"/>
                </a:rPr>
                <a:t>T</a:t>
              </a:r>
              <a:r>
                <a:rPr lang="en-US" sz="1800" b="1">
                  <a:ea typeface="Calibri"/>
                  <a:cs typeface="Calibri"/>
                </a:rPr>
                <a:t>hink </a:t>
              </a:r>
              <a:r>
                <a:rPr lang="en-US" b="1">
                  <a:ea typeface="Calibri"/>
                  <a:cs typeface="Calibri"/>
                </a:rPr>
                <a:t>T</a:t>
              </a:r>
              <a:r>
                <a:rPr lang="en-US" sz="1800" b="1">
                  <a:ea typeface="Calibri"/>
                  <a:cs typeface="Calibri"/>
                </a:rPr>
                <a:t>ank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F58C168-A228-E2E7-82F5-392884937B1C}"/>
              </a:ext>
            </a:extLst>
          </p:cNvPr>
          <p:cNvSpPr txBox="1"/>
          <p:nvPr/>
        </p:nvSpPr>
        <p:spPr>
          <a:xfrm>
            <a:off x="16639309" y="27016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88AA4FA-5BE4-7321-297C-27115ECDA1C4}"/>
              </a:ext>
            </a:extLst>
          </p:cNvPr>
          <p:cNvGrpSpPr/>
          <p:nvPr/>
        </p:nvGrpSpPr>
        <p:grpSpPr>
          <a:xfrm>
            <a:off x="7756741" y="1594621"/>
            <a:ext cx="3713446" cy="950662"/>
            <a:chOff x="7736287" y="1467577"/>
            <a:chExt cx="3713446" cy="950662"/>
          </a:xfrm>
        </p:grpSpPr>
        <p:pic>
          <p:nvPicPr>
            <p:cNvPr id="19" name="Graphic 18" descr="Research with solid fill">
              <a:extLst>
                <a:ext uri="{FF2B5EF4-FFF2-40B4-BE49-F238E27FC236}">
                  <a16:creationId xmlns:a16="http://schemas.microsoft.com/office/drawing/2014/main" id="{D79E040D-D419-F753-8117-C6D950C49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7736287" y="1536898"/>
              <a:ext cx="788943" cy="788943"/>
            </a:xfrm>
            <a:prstGeom prst="rect">
              <a:avLst/>
            </a:prstGeom>
          </p:spPr>
        </p:pic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1B80158B-7382-F3C5-538E-14B2B6BAD629}"/>
                </a:ext>
              </a:extLst>
            </p:cNvPr>
            <p:cNvSpPr txBox="1">
              <a:spLocks/>
            </p:cNvSpPr>
            <p:nvPr/>
          </p:nvSpPr>
          <p:spPr>
            <a:xfrm>
              <a:off x="8760613" y="1467577"/>
              <a:ext cx="2689120" cy="95066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786384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None/>
              </a:pPr>
              <a:r>
                <a:rPr lang="en-US" b="1" kern="1200">
                  <a:solidFill>
                    <a:srgbClr val="000000"/>
                  </a:solidFill>
                  <a:latin typeface="+mn-lt"/>
                  <a:ea typeface="+mn-ea"/>
                  <a:cs typeface="Calibri"/>
                </a:rPr>
                <a:t>Researches: </a:t>
              </a:r>
              <a:r>
                <a:rPr lang="en-US" kern="1200">
                  <a:solidFill>
                    <a:srgbClr val="000000"/>
                  </a:solidFill>
                  <a:latin typeface="+mn-lt"/>
                  <a:ea typeface="+mn-ea"/>
                  <a:cs typeface="Calibri"/>
                </a:rPr>
                <a:t>Domestic and Foreign Macroeconomics and Industrial Economics</a:t>
              </a:r>
              <a:endParaRPr lang="en-US">
                <a:solidFill>
                  <a:srgbClr val="000000"/>
                </a:solidFill>
                <a:ea typeface="Calibri"/>
                <a:cs typeface="Calibri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47E4302-E08F-43AD-096C-958F74CE686C}"/>
              </a:ext>
            </a:extLst>
          </p:cNvPr>
          <p:cNvGrpSpPr/>
          <p:nvPr/>
        </p:nvGrpSpPr>
        <p:grpSpPr>
          <a:xfrm>
            <a:off x="682259" y="598321"/>
            <a:ext cx="2357693" cy="1817378"/>
            <a:chOff x="1985285" y="699150"/>
            <a:chExt cx="2357693" cy="181737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CFF2C1E-EB66-6AB9-FBCF-21BADB86238F}"/>
                </a:ext>
              </a:extLst>
            </p:cNvPr>
            <p:cNvSpPr txBox="1"/>
            <p:nvPr/>
          </p:nvSpPr>
          <p:spPr>
            <a:xfrm>
              <a:off x="3977902" y="2296978"/>
              <a:ext cx="365076" cy="21955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800">
                  <a:solidFill>
                    <a:schemeClr val="bg1"/>
                  </a:solidFill>
                </a:rPr>
                <a:t>[2]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17681A6-B833-65B4-041C-392D1D80D7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985285" y="699150"/>
              <a:ext cx="2046046" cy="166438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CE731132-8F4A-D6E2-2270-A66E48C0F7C1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800" b="1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A2AF2F-DA32-34E5-7B75-0D72086E46BD}"/>
              </a:ext>
            </a:extLst>
          </p:cNvPr>
          <p:cNvSpPr txBox="1"/>
          <p:nvPr/>
        </p:nvSpPr>
        <p:spPr>
          <a:xfrm>
            <a:off x="0" y="0"/>
            <a:ext cx="487633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800">
                <a:solidFill>
                  <a:schemeClr val="bg1"/>
                </a:solidFill>
              </a:rPr>
              <a:t>[7]</a:t>
            </a:r>
          </a:p>
        </p:txBody>
      </p:sp>
    </p:spTree>
    <p:extLst>
      <p:ext uri="{BB962C8B-B14F-4D97-AF65-F5344CB8AC3E}">
        <p14:creationId xmlns:p14="http://schemas.microsoft.com/office/powerpoint/2010/main" val="4694998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12 Awesome Things to Do in Taipei + Popular Day Tours from the Capital">
            <a:extLst>
              <a:ext uri="{FF2B5EF4-FFF2-40B4-BE49-F238E27FC236}">
                <a16:creationId xmlns:a16="http://schemas.microsoft.com/office/drawing/2014/main" id="{199550BA-81A1-4B8F-D7B2-592FE02F26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808"/>
          <a:stretch/>
        </p:blipFill>
        <p:spPr bwMode="auto">
          <a:xfrm>
            <a:off x="-615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12 Awesome Things to Do in Taipei + Popular Day Tours from the Capital">
            <a:extLst>
              <a:ext uri="{FF2B5EF4-FFF2-40B4-BE49-F238E27FC236}">
                <a16:creationId xmlns:a16="http://schemas.microsoft.com/office/drawing/2014/main" id="{C42D1C1C-E494-C1EA-1159-4B9169E41A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100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17" t="6736" r="10017" b="24319"/>
          <a:stretch/>
        </p:blipFill>
        <p:spPr bwMode="auto">
          <a:xfrm>
            <a:off x="1221219" y="548640"/>
            <a:ext cx="9749562" cy="5616047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B95687-1368-C392-3386-810874206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9266" y="-673823"/>
            <a:ext cx="3932237" cy="623553"/>
          </a:xfrm>
        </p:spPr>
        <p:txBody>
          <a:bodyPr anchor="ctr">
            <a:noAutofit/>
          </a:bodyPr>
          <a:lstStyle/>
          <a:p>
            <a:pPr algn="ctr"/>
            <a:r>
              <a:rPr lang="en-US" sz="4600" b="1">
                <a:solidFill>
                  <a:schemeClr val="bg1"/>
                </a:solidFill>
                <a:cs typeface="Calibri Light"/>
              </a:rPr>
              <a:t>Social Aspects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258AAE-ACCC-838F-A595-951A1864CD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3422420" y="3974624"/>
            <a:ext cx="3932237" cy="10617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cs typeface="Calibri"/>
              </a:rPr>
              <a:t>Enhanced Connectivity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cs typeface="Calibri"/>
              </a:rPr>
              <a:t>Quality of Life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cs typeface="Calibri"/>
              </a:rPr>
              <a:t>Reduce Digital Divide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679AC735-C800-45A1-8B48-804F7F5A2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r>
              <a:rPr lang="en-US" sz="1400">
                <a:solidFill>
                  <a:schemeClr val="tx1"/>
                </a:solidFill>
              </a:rPr>
              <a:t>6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2385864-8790-CBFA-C17B-09EC89618F25}"/>
              </a:ext>
            </a:extLst>
          </p:cNvPr>
          <p:cNvGrpSpPr/>
          <p:nvPr/>
        </p:nvGrpSpPr>
        <p:grpSpPr>
          <a:xfrm>
            <a:off x="-2249733" y="2082699"/>
            <a:ext cx="1586865" cy="1587754"/>
            <a:chOff x="2632233" y="1958715"/>
            <a:chExt cx="1586865" cy="158775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5C06656-D28B-812C-C034-233EB7B508C7}"/>
                </a:ext>
              </a:extLst>
            </p:cNvPr>
            <p:cNvSpPr/>
            <p:nvPr/>
          </p:nvSpPr>
          <p:spPr>
            <a:xfrm>
              <a:off x="2632233" y="1958715"/>
              <a:ext cx="1586865" cy="1587754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73FB7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4988D81-7336-AD13-AA23-3ABE91F83F22}"/>
                </a:ext>
              </a:extLst>
            </p:cNvPr>
            <p:cNvSpPr/>
            <p:nvPr/>
          </p:nvSpPr>
          <p:spPr>
            <a:xfrm>
              <a:off x="2739866" y="2066408"/>
              <a:ext cx="1371600" cy="1372368"/>
            </a:xfrm>
            <a:prstGeom prst="ellipse">
              <a:avLst/>
            </a:prstGeom>
            <a:solidFill>
              <a:srgbClr val="73FB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Graphic 6" descr="Thumbs up sign with solid fill">
              <a:extLst>
                <a:ext uri="{FF2B5EF4-FFF2-40B4-BE49-F238E27FC236}">
                  <a16:creationId xmlns:a16="http://schemas.microsoft.com/office/drawing/2014/main" id="{3551D25E-E1A2-30DE-FDB4-11F943FC19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968466" y="2295392"/>
              <a:ext cx="914400" cy="914400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A097F3B-C2EA-06C6-0B98-9668F9A8E958}"/>
              </a:ext>
            </a:extLst>
          </p:cNvPr>
          <p:cNvGrpSpPr/>
          <p:nvPr/>
        </p:nvGrpSpPr>
        <p:grpSpPr>
          <a:xfrm>
            <a:off x="12978855" y="2082699"/>
            <a:ext cx="1586865" cy="1587754"/>
            <a:chOff x="7972904" y="1881118"/>
            <a:chExt cx="1586865" cy="158775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99A87CD-0AD8-8F52-4D7C-DFF669DBE8CE}"/>
                </a:ext>
              </a:extLst>
            </p:cNvPr>
            <p:cNvSpPr/>
            <p:nvPr/>
          </p:nvSpPr>
          <p:spPr>
            <a:xfrm>
              <a:off x="7972904" y="1881118"/>
              <a:ext cx="1586865" cy="1587754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FF7E7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E01F998-C4CD-95C5-EBB3-01980261EFA2}"/>
                </a:ext>
              </a:extLst>
            </p:cNvPr>
            <p:cNvSpPr/>
            <p:nvPr/>
          </p:nvSpPr>
          <p:spPr>
            <a:xfrm>
              <a:off x="8080534" y="2002524"/>
              <a:ext cx="1371600" cy="1372368"/>
            </a:xfrm>
            <a:prstGeom prst="ellipse">
              <a:avLst/>
            </a:prstGeom>
            <a:solidFill>
              <a:srgbClr val="FF7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Graphic 8" descr="Thumbs Down with solid fill">
              <a:extLst>
                <a:ext uri="{FF2B5EF4-FFF2-40B4-BE49-F238E27FC236}">
                  <a16:creationId xmlns:a16="http://schemas.microsoft.com/office/drawing/2014/main" id="{C8D5E255-40B9-5F4B-E007-DA13355A5EE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309134" y="2295392"/>
              <a:ext cx="914400" cy="914400"/>
            </a:xfrm>
            <a:prstGeom prst="rect">
              <a:avLst/>
            </a:prstGeom>
          </p:spPr>
        </p:pic>
      </p:grp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39A465AA-B875-F6D3-6B47-9F240C901EA5}"/>
              </a:ext>
            </a:extLst>
          </p:cNvPr>
          <p:cNvSpPr txBox="1">
            <a:spLocks/>
          </p:cNvSpPr>
          <p:nvPr/>
        </p:nvSpPr>
        <p:spPr>
          <a:xfrm>
            <a:off x="11806170" y="3974624"/>
            <a:ext cx="3932237" cy="10617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cs typeface="Calibri"/>
              </a:rPr>
              <a:t>Fear of AI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cs typeface="Calibri"/>
              </a:rPr>
              <a:t>Privacy Concerns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cs typeface="Calibri"/>
              </a:rPr>
              <a:t>Increased Surveillance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7747D95B-BEB3-ED4E-EA2B-324E96D4507A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800" b="1">
                <a:solidFill>
                  <a:schemeClr val="bg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550005292"/>
      </p:ext>
    </p:extLst>
  </p:cSld>
  <p:clrMapOvr>
    <a:masterClrMapping/>
  </p:clrMapOvr>
  <p:transition spd="slow" advTm="0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12 Awesome Things to Do in Taipei + Popular Day Tours from the Capital">
            <a:extLst>
              <a:ext uri="{FF2B5EF4-FFF2-40B4-BE49-F238E27FC236}">
                <a16:creationId xmlns:a16="http://schemas.microsoft.com/office/drawing/2014/main" id="{199550BA-81A1-4B8F-D7B2-592FE02F26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808"/>
          <a:stretch/>
        </p:blipFill>
        <p:spPr bwMode="auto">
          <a:xfrm>
            <a:off x="-615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12 Awesome Things to Do in Taipei + Popular Day Tours from the Capital">
            <a:extLst>
              <a:ext uri="{FF2B5EF4-FFF2-40B4-BE49-F238E27FC236}">
                <a16:creationId xmlns:a16="http://schemas.microsoft.com/office/drawing/2014/main" id="{C42D1C1C-E494-C1EA-1159-4B9169E41A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100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17" t="6736" r="10017" b="24319"/>
          <a:stretch/>
        </p:blipFill>
        <p:spPr bwMode="auto">
          <a:xfrm>
            <a:off x="1221219" y="548640"/>
            <a:ext cx="9749562" cy="5616047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B95687-1368-C392-3386-810874206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9266" y="1154975"/>
            <a:ext cx="3932237" cy="623553"/>
          </a:xfrm>
        </p:spPr>
        <p:txBody>
          <a:bodyPr anchor="ctr">
            <a:noAutofit/>
          </a:bodyPr>
          <a:lstStyle/>
          <a:p>
            <a:pPr algn="ctr"/>
            <a:r>
              <a:rPr lang="en-US" sz="4600" b="1">
                <a:solidFill>
                  <a:schemeClr val="bg1"/>
                </a:solidFill>
                <a:cs typeface="Calibri Light"/>
              </a:rPr>
              <a:t>Social Aspects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258AAE-ACCC-838F-A595-951A1864CD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59546" y="3974624"/>
            <a:ext cx="3932237" cy="10617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cs typeface="Calibri"/>
              </a:rPr>
              <a:t>Enhanced Connectivity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cs typeface="Calibri"/>
              </a:rPr>
              <a:t>Quality of Life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cs typeface="Calibri"/>
              </a:rPr>
              <a:t>Reduce Digital Divide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679AC735-C800-45A1-8B48-804F7F5A2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r>
              <a:rPr lang="en-US" sz="1400">
                <a:solidFill>
                  <a:schemeClr val="tx1"/>
                </a:solidFill>
              </a:rPr>
              <a:t>6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2385864-8790-CBFA-C17B-09EC89618F25}"/>
              </a:ext>
            </a:extLst>
          </p:cNvPr>
          <p:cNvGrpSpPr/>
          <p:nvPr/>
        </p:nvGrpSpPr>
        <p:grpSpPr>
          <a:xfrm>
            <a:off x="2632233" y="2082699"/>
            <a:ext cx="1586865" cy="1587754"/>
            <a:chOff x="2632233" y="1958715"/>
            <a:chExt cx="1586865" cy="158775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5C06656-D28B-812C-C034-233EB7B508C7}"/>
                </a:ext>
              </a:extLst>
            </p:cNvPr>
            <p:cNvSpPr/>
            <p:nvPr/>
          </p:nvSpPr>
          <p:spPr>
            <a:xfrm>
              <a:off x="2632233" y="1958715"/>
              <a:ext cx="1586865" cy="1587754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73FB7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4988D81-7336-AD13-AA23-3ABE91F83F22}"/>
                </a:ext>
              </a:extLst>
            </p:cNvPr>
            <p:cNvSpPr/>
            <p:nvPr/>
          </p:nvSpPr>
          <p:spPr>
            <a:xfrm>
              <a:off x="2739866" y="2066408"/>
              <a:ext cx="1371600" cy="1372368"/>
            </a:xfrm>
            <a:prstGeom prst="ellipse">
              <a:avLst/>
            </a:prstGeom>
            <a:solidFill>
              <a:srgbClr val="73FB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Graphic 6" descr="Thumbs up sign with solid fill">
              <a:extLst>
                <a:ext uri="{FF2B5EF4-FFF2-40B4-BE49-F238E27FC236}">
                  <a16:creationId xmlns:a16="http://schemas.microsoft.com/office/drawing/2014/main" id="{3551D25E-E1A2-30DE-FDB4-11F943FC19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968466" y="2295392"/>
              <a:ext cx="914400" cy="914400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A097F3B-C2EA-06C6-0B98-9668F9A8E958}"/>
              </a:ext>
            </a:extLst>
          </p:cNvPr>
          <p:cNvGrpSpPr/>
          <p:nvPr/>
        </p:nvGrpSpPr>
        <p:grpSpPr>
          <a:xfrm>
            <a:off x="7972904" y="2082699"/>
            <a:ext cx="1586865" cy="1587754"/>
            <a:chOff x="7972904" y="1881118"/>
            <a:chExt cx="1586865" cy="158775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99A87CD-0AD8-8F52-4D7C-DFF669DBE8CE}"/>
                </a:ext>
              </a:extLst>
            </p:cNvPr>
            <p:cNvSpPr/>
            <p:nvPr/>
          </p:nvSpPr>
          <p:spPr>
            <a:xfrm>
              <a:off x="7972904" y="1881118"/>
              <a:ext cx="1586865" cy="1587754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FF7E7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E01F998-C4CD-95C5-EBB3-01980261EFA2}"/>
                </a:ext>
              </a:extLst>
            </p:cNvPr>
            <p:cNvSpPr/>
            <p:nvPr/>
          </p:nvSpPr>
          <p:spPr>
            <a:xfrm>
              <a:off x="8080534" y="2002524"/>
              <a:ext cx="1371600" cy="1372368"/>
            </a:xfrm>
            <a:prstGeom prst="ellipse">
              <a:avLst/>
            </a:prstGeom>
            <a:solidFill>
              <a:srgbClr val="FF7E7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Graphic 8" descr="Thumbs Down with solid fill">
              <a:extLst>
                <a:ext uri="{FF2B5EF4-FFF2-40B4-BE49-F238E27FC236}">
                  <a16:creationId xmlns:a16="http://schemas.microsoft.com/office/drawing/2014/main" id="{C8D5E255-40B9-5F4B-E007-DA13355A5EE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309134" y="2295392"/>
              <a:ext cx="914400" cy="914400"/>
            </a:xfrm>
            <a:prstGeom prst="rect">
              <a:avLst/>
            </a:prstGeom>
          </p:spPr>
        </p:pic>
      </p:grp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39A465AA-B875-F6D3-6B47-9F240C901EA5}"/>
              </a:ext>
            </a:extLst>
          </p:cNvPr>
          <p:cNvSpPr txBox="1">
            <a:spLocks/>
          </p:cNvSpPr>
          <p:nvPr/>
        </p:nvSpPr>
        <p:spPr>
          <a:xfrm>
            <a:off x="6800219" y="3974624"/>
            <a:ext cx="3932237" cy="10617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cs typeface="Calibri"/>
              </a:rPr>
              <a:t>Fear of AI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cs typeface="Calibri"/>
              </a:rPr>
              <a:t>Privacy Concerns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  <a:cs typeface="Calibri"/>
              </a:rPr>
              <a:t>Increased Surveillance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8792F6-91CE-8333-2879-DA1ABFBA985E}"/>
              </a:ext>
            </a:extLst>
          </p:cNvPr>
          <p:cNvSpPr txBox="1"/>
          <p:nvPr/>
        </p:nvSpPr>
        <p:spPr>
          <a:xfrm>
            <a:off x="0" y="0"/>
            <a:ext cx="487633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800">
                <a:solidFill>
                  <a:schemeClr val="bg1"/>
                </a:solidFill>
              </a:rPr>
              <a:t>[6]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3F90CA92-02CA-8CB7-72A8-37313674B87B}"/>
              </a:ext>
            </a:extLst>
          </p:cNvPr>
          <p:cNvSpPr txBox="1">
            <a:spLocks/>
          </p:cNvSpPr>
          <p:nvPr/>
        </p:nvSpPr>
        <p:spPr>
          <a:xfrm>
            <a:off x="9448185" y="64928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800" b="1">
                <a:solidFill>
                  <a:schemeClr val="bg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2503345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1D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22ACADCB-C9A1-5194-7B72-9398469FE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706830" y="6270056"/>
            <a:ext cx="2743200" cy="365125"/>
          </a:xfrm>
        </p:spPr>
        <p:txBody>
          <a:bodyPr/>
          <a:lstStyle/>
          <a:p>
            <a:r>
              <a:rPr lang="en-US" sz="140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9631FC-EAC1-07DD-DF89-452DE41B834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11237" y="-1179513"/>
            <a:ext cx="10169525" cy="1179513"/>
          </a:xfrm>
        </p:spPr>
        <p:txBody>
          <a:bodyPr/>
          <a:lstStyle/>
          <a:p>
            <a:pPr algn="ctr"/>
            <a:r>
              <a:rPr lang="en-US" b="1"/>
              <a:t>Goal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1A8E9D9-7AC4-E11E-7126-564E56D1A20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-7077914" y="2506710"/>
            <a:ext cx="2871788" cy="1189037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en-US" sz="2000"/>
              <a:t>Historical rollout of 5G</a:t>
            </a:r>
          </a:p>
          <a:p>
            <a:pPr marL="0" indent="0" algn="r">
              <a:buNone/>
            </a:pPr>
            <a:r>
              <a:rPr lang="en-US" sz="2000"/>
              <a:t>Public data usage</a:t>
            </a:r>
          </a:p>
          <a:p>
            <a:pPr marL="0" indent="0" algn="r">
              <a:buNone/>
            </a:pPr>
            <a:r>
              <a:rPr lang="en-US" sz="2000"/>
              <a:t>Public perception on AI</a:t>
            </a: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99520BF4-3F5B-81FC-133C-35545EB86B99}"/>
              </a:ext>
            </a:extLst>
          </p:cNvPr>
          <p:cNvSpPr txBox="1">
            <a:spLocks/>
          </p:cNvSpPr>
          <p:nvPr/>
        </p:nvSpPr>
        <p:spPr>
          <a:xfrm>
            <a:off x="16299036" y="4066858"/>
            <a:ext cx="2876552" cy="885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/>
              <a:t>Taiwan’s Institute of Economic Research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F6C0CAA2-8160-1555-1F42-25FF3CA28924}"/>
              </a:ext>
            </a:extLst>
          </p:cNvPr>
          <p:cNvSpPr txBox="1">
            <a:spLocks/>
          </p:cNvSpPr>
          <p:nvPr/>
        </p:nvSpPr>
        <p:spPr>
          <a:xfrm>
            <a:off x="-7263566" y="5121393"/>
            <a:ext cx="3061820" cy="10607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2000"/>
              <a:t>Recommendations and strategies on the deployment of 6G</a:t>
            </a:r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84667D94-8732-1B8C-5C5F-014064DC67A9}"/>
              </a:ext>
            </a:extLst>
          </p:cNvPr>
          <p:cNvSpPr txBox="1">
            <a:spLocks/>
          </p:cNvSpPr>
          <p:nvPr/>
        </p:nvSpPr>
        <p:spPr>
          <a:xfrm>
            <a:off x="-6664461" y="2022560"/>
            <a:ext cx="2462214" cy="484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b="1"/>
              <a:t>Investigate</a:t>
            </a:r>
          </a:p>
        </p:txBody>
      </p:sp>
      <p:sp>
        <p:nvSpPr>
          <p:cNvPr id="24" name="Content Placeholder 6">
            <a:extLst>
              <a:ext uri="{FF2B5EF4-FFF2-40B4-BE49-F238E27FC236}">
                <a16:creationId xmlns:a16="http://schemas.microsoft.com/office/drawing/2014/main" id="{919E2CB5-2CB2-1616-0A93-C0490A0CD252}"/>
              </a:ext>
            </a:extLst>
          </p:cNvPr>
          <p:cNvSpPr txBox="1">
            <a:spLocks/>
          </p:cNvSpPr>
          <p:nvPr/>
        </p:nvSpPr>
        <p:spPr>
          <a:xfrm>
            <a:off x="16299036" y="3640444"/>
            <a:ext cx="2150994" cy="484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/>
              <a:t>Assist</a:t>
            </a:r>
          </a:p>
        </p:txBody>
      </p:sp>
      <p:sp>
        <p:nvSpPr>
          <p:cNvPr id="27" name="Content Placeholder 6">
            <a:extLst>
              <a:ext uri="{FF2B5EF4-FFF2-40B4-BE49-F238E27FC236}">
                <a16:creationId xmlns:a16="http://schemas.microsoft.com/office/drawing/2014/main" id="{2550CAC0-2FCF-F6FB-49E8-A7863AD25154}"/>
              </a:ext>
            </a:extLst>
          </p:cNvPr>
          <p:cNvSpPr txBox="1">
            <a:spLocks/>
          </p:cNvSpPr>
          <p:nvPr/>
        </p:nvSpPr>
        <p:spPr>
          <a:xfrm>
            <a:off x="-6352741" y="4643966"/>
            <a:ext cx="2150994" cy="484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b="1"/>
              <a:t>Provide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46228CB-9B24-D11C-C530-E2742B2EEBA9}"/>
              </a:ext>
            </a:extLst>
          </p:cNvPr>
          <p:cNvSpPr/>
          <p:nvPr/>
        </p:nvSpPr>
        <p:spPr>
          <a:xfrm>
            <a:off x="-2352840" y="4438362"/>
            <a:ext cx="1829969" cy="1831694"/>
          </a:xfrm>
          <a:prstGeom prst="rect">
            <a:avLst/>
          </a:prstGeom>
          <a:solidFill>
            <a:srgbClr val="002060"/>
          </a:solidFill>
          <a:ln>
            <a:noFill/>
          </a:ln>
          <a:scene3d>
            <a:camera prst="isometricTopUp"/>
            <a:lightRig rig="threePt" dir="t"/>
          </a:scene3d>
          <a:sp3d extrusionH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67BE0A5-3D77-E234-DAD2-4DA8B65A73CB}"/>
              </a:ext>
            </a:extLst>
          </p:cNvPr>
          <p:cNvSpPr/>
          <p:nvPr/>
        </p:nvSpPr>
        <p:spPr>
          <a:xfrm>
            <a:off x="12675032" y="3177082"/>
            <a:ext cx="1829969" cy="1831694"/>
          </a:xfrm>
          <a:prstGeom prst="rect">
            <a:avLst/>
          </a:prstGeom>
          <a:solidFill>
            <a:srgbClr val="00349B"/>
          </a:solidFill>
          <a:ln>
            <a:noFill/>
          </a:ln>
          <a:scene3d>
            <a:camera prst="isometricTopUp"/>
            <a:lightRig rig="threePt" dir="t"/>
          </a:scene3d>
          <a:sp3d extrusionH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C41EB32-4D9A-5C8E-8157-9EFAEBC07E36}"/>
              </a:ext>
            </a:extLst>
          </p:cNvPr>
          <p:cNvSpPr/>
          <p:nvPr/>
        </p:nvSpPr>
        <p:spPr>
          <a:xfrm>
            <a:off x="-2444327" y="2022560"/>
            <a:ext cx="1829969" cy="1831694"/>
          </a:xfrm>
          <a:prstGeom prst="rect">
            <a:avLst/>
          </a:prstGeom>
          <a:solidFill>
            <a:srgbClr val="004EE9"/>
          </a:solidFill>
          <a:ln>
            <a:noFill/>
          </a:ln>
          <a:scene3d>
            <a:camera prst="isometricTopUp"/>
            <a:lightRig rig="threePt" dir="t"/>
          </a:scene3d>
          <a:sp3d extrusionH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B1654D2-F90D-5B89-0F9B-A10588B04217}"/>
              </a:ext>
            </a:extLst>
          </p:cNvPr>
          <p:cNvGrpSpPr/>
          <p:nvPr/>
        </p:nvGrpSpPr>
        <p:grpSpPr>
          <a:xfrm flipH="1">
            <a:off x="14889341" y="4066858"/>
            <a:ext cx="1164268" cy="153722"/>
            <a:chOff x="3631570" y="2890733"/>
            <a:chExt cx="1164268" cy="153722"/>
          </a:xfrm>
          <a:solidFill>
            <a:schemeClr val="tx1"/>
          </a:solidFill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1ACA21F-BCBF-1C44-9AFF-449DDA632282}"/>
                </a:ext>
              </a:extLst>
            </p:cNvPr>
            <p:cNvCxnSpPr>
              <a:cxnSpLocks/>
            </p:cNvCxnSpPr>
            <p:nvPr/>
          </p:nvCxnSpPr>
          <p:spPr>
            <a:xfrm>
              <a:off x="3770483" y="2967594"/>
              <a:ext cx="1025355" cy="0"/>
            </a:xfrm>
            <a:prstGeom prst="lin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F4FD09C-08C1-CEBA-4456-BA84A1B99C1C}"/>
                </a:ext>
              </a:extLst>
            </p:cNvPr>
            <p:cNvSpPr/>
            <p:nvPr/>
          </p:nvSpPr>
          <p:spPr>
            <a:xfrm>
              <a:off x="3631570" y="2890733"/>
              <a:ext cx="171450" cy="15372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811367E-1289-23D2-AB4F-A4B54251ACD9}"/>
              </a:ext>
            </a:extLst>
          </p:cNvPr>
          <p:cNvGrpSpPr/>
          <p:nvPr/>
        </p:nvGrpSpPr>
        <p:grpSpPr>
          <a:xfrm>
            <a:off x="-4006949" y="2890733"/>
            <a:ext cx="1164268" cy="153722"/>
            <a:chOff x="3631570" y="2890733"/>
            <a:chExt cx="1164268" cy="153722"/>
          </a:xfrm>
          <a:solidFill>
            <a:schemeClr val="tx1"/>
          </a:solidFill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C58B4D38-0923-93E2-4095-4B9A5C212E05}"/>
                </a:ext>
              </a:extLst>
            </p:cNvPr>
            <p:cNvCxnSpPr>
              <a:cxnSpLocks/>
            </p:cNvCxnSpPr>
            <p:nvPr/>
          </p:nvCxnSpPr>
          <p:spPr>
            <a:xfrm>
              <a:off x="3770483" y="2967594"/>
              <a:ext cx="1025355" cy="0"/>
            </a:xfrm>
            <a:prstGeom prst="lin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9F659DF8-6976-42B4-D84C-E0AEFDCE7E76}"/>
                </a:ext>
              </a:extLst>
            </p:cNvPr>
            <p:cNvSpPr/>
            <p:nvPr/>
          </p:nvSpPr>
          <p:spPr>
            <a:xfrm>
              <a:off x="3631570" y="2890733"/>
              <a:ext cx="171450" cy="15372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D6D113C-CEBB-D0C0-BEDA-C518F5C7CCD2}"/>
              </a:ext>
            </a:extLst>
          </p:cNvPr>
          <p:cNvGrpSpPr/>
          <p:nvPr/>
        </p:nvGrpSpPr>
        <p:grpSpPr>
          <a:xfrm>
            <a:off x="-3905349" y="5325633"/>
            <a:ext cx="1164268" cy="153722"/>
            <a:chOff x="3631570" y="2890733"/>
            <a:chExt cx="1164268" cy="153722"/>
          </a:xfrm>
          <a:solidFill>
            <a:schemeClr val="tx1"/>
          </a:solidFill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5C4A40B3-24AB-3F48-A6A2-CA58C2691437}"/>
                </a:ext>
              </a:extLst>
            </p:cNvPr>
            <p:cNvCxnSpPr>
              <a:cxnSpLocks/>
            </p:cNvCxnSpPr>
            <p:nvPr/>
          </p:nvCxnSpPr>
          <p:spPr>
            <a:xfrm>
              <a:off x="3770483" y="2967594"/>
              <a:ext cx="1025355" cy="0"/>
            </a:xfrm>
            <a:prstGeom prst="lin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826E1918-5633-1D31-1CA4-8FB44333047D}"/>
                </a:ext>
              </a:extLst>
            </p:cNvPr>
            <p:cNvSpPr/>
            <p:nvPr/>
          </p:nvSpPr>
          <p:spPr>
            <a:xfrm>
              <a:off x="3631570" y="2890733"/>
              <a:ext cx="171450" cy="15372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</p:grpSp>
      <p:sp>
        <p:nvSpPr>
          <p:cNvPr id="55" name="Content Placeholder 6">
            <a:extLst>
              <a:ext uri="{FF2B5EF4-FFF2-40B4-BE49-F238E27FC236}">
                <a16:creationId xmlns:a16="http://schemas.microsoft.com/office/drawing/2014/main" id="{64BF6352-592D-DF08-444E-B4E436500331}"/>
              </a:ext>
            </a:extLst>
          </p:cNvPr>
          <p:cNvSpPr txBox="1">
            <a:spLocks/>
          </p:cNvSpPr>
          <p:nvPr/>
        </p:nvSpPr>
        <p:spPr>
          <a:xfrm>
            <a:off x="-3817907" y="2392289"/>
            <a:ext cx="925096" cy="484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/>
              <a:t>1</a:t>
            </a:r>
          </a:p>
        </p:txBody>
      </p:sp>
      <p:sp>
        <p:nvSpPr>
          <p:cNvPr id="56" name="Content Placeholder 6">
            <a:extLst>
              <a:ext uri="{FF2B5EF4-FFF2-40B4-BE49-F238E27FC236}">
                <a16:creationId xmlns:a16="http://schemas.microsoft.com/office/drawing/2014/main" id="{7B84308C-1F7C-E62C-BB68-96DE1CCB8922}"/>
              </a:ext>
            </a:extLst>
          </p:cNvPr>
          <p:cNvSpPr txBox="1">
            <a:spLocks/>
          </p:cNvSpPr>
          <p:nvPr/>
        </p:nvSpPr>
        <p:spPr>
          <a:xfrm>
            <a:off x="14942434" y="3633328"/>
            <a:ext cx="925096" cy="484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/>
              <a:t>2</a:t>
            </a:r>
          </a:p>
        </p:txBody>
      </p:sp>
      <p:sp>
        <p:nvSpPr>
          <p:cNvPr id="57" name="Content Placeholder 6">
            <a:extLst>
              <a:ext uri="{FF2B5EF4-FFF2-40B4-BE49-F238E27FC236}">
                <a16:creationId xmlns:a16="http://schemas.microsoft.com/office/drawing/2014/main" id="{ACF59BED-6880-897A-41DE-622C374FEA1D}"/>
              </a:ext>
            </a:extLst>
          </p:cNvPr>
          <p:cNvSpPr txBox="1">
            <a:spLocks/>
          </p:cNvSpPr>
          <p:nvPr/>
        </p:nvSpPr>
        <p:spPr>
          <a:xfrm>
            <a:off x="-3774451" y="4879318"/>
            <a:ext cx="925096" cy="484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/>
              <a:t>3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ADBABCF6-5510-A181-3E54-B6AFC2839050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tx1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663420837"/>
      </p:ext>
    </p:extLst>
  </p:cSld>
  <p:clrMapOvr>
    <a:masterClrMapping/>
  </p:clrMapOvr>
  <p:transition spd="slow" advTm="130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1D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631FC-EAC1-07DD-DF89-452DE41B834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06688" y="728738"/>
            <a:ext cx="10167938" cy="1179513"/>
          </a:xfrm>
        </p:spPr>
        <p:txBody>
          <a:bodyPr>
            <a:normAutofit/>
          </a:bodyPr>
          <a:lstStyle/>
          <a:p>
            <a:pPr algn="ctr"/>
            <a:r>
              <a:rPr lang="en-US" b="1"/>
              <a:t>Goal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1A8E9D9-7AC4-E11E-7126-564E56D1A20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42843" y="2506710"/>
            <a:ext cx="2871788" cy="1189037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en-US" sz="2000"/>
              <a:t>Historical rollout of 5G</a:t>
            </a:r>
          </a:p>
          <a:p>
            <a:pPr marL="0" indent="0" algn="r">
              <a:buNone/>
            </a:pPr>
            <a:r>
              <a:rPr lang="en-US" sz="2000"/>
              <a:t>Public data usage</a:t>
            </a:r>
          </a:p>
          <a:p>
            <a:pPr marL="0" indent="0" algn="r">
              <a:buNone/>
            </a:pPr>
            <a:r>
              <a:rPr lang="en-US" sz="2000"/>
              <a:t>Public perception on AI</a:t>
            </a: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99520BF4-3F5B-81FC-133C-35545EB86B99}"/>
              </a:ext>
            </a:extLst>
          </p:cNvPr>
          <p:cNvSpPr txBox="1">
            <a:spLocks/>
          </p:cNvSpPr>
          <p:nvPr/>
        </p:nvSpPr>
        <p:spPr>
          <a:xfrm>
            <a:off x="8799678" y="4066858"/>
            <a:ext cx="2876552" cy="885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/>
              <a:t>Taiwan’s Institute of Economic Research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F6C0CAA2-8160-1555-1F42-25FF3CA28924}"/>
              </a:ext>
            </a:extLst>
          </p:cNvPr>
          <p:cNvSpPr txBox="1">
            <a:spLocks/>
          </p:cNvSpPr>
          <p:nvPr/>
        </p:nvSpPr>
        <p:spPr>
          <a:xfrm>
            <a:off x="254834" y="5121393"/>
            <a:ext cx="3061820" cy="10607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2000"/>
              <a:t>Recommendations and strategies on the deployment of 6G</a:t>
            </a:r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84667D94-8732-1B8C-5C5F-014064DC67A9}"/>
              </a:ext>
            </a:extLst>
          </p:cNvPr>
          <p:cNvSpPr txBox="1">
            <a:spLocks/>
          </p:cNvSpPr>
          <p:nvPr/>
        </p:nvSpPr>
        <p:spPr>
          <a:xfrm>
            <a:off x="854439" y="2022560"/>
            <a:ext cx="2462214" cy="484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b="1"/>
              <a:t>Investigate</a:t>
            </a:r>
          </a:p>
        </p:txBody>
      </p:sp>
      <p:sp>
        <p:nvSpPr>
          <p:cNvPr id="24" name="Content Placeholder 6">
            <a:extLst>
              <a:ext uri="{FF2B5EF4-FFF2-40B4-BE49-F238E27FC236}">
                <a16:creationId xmlns:a16="http://schemas.microsoft.com/office/drawing/2014/main" id="{919E2CB5-2CB2-1616-0A93-C0490A0CD252}"/>
              </a:ext>
            </a:extLst>
          </p:cNvPr>
          <p:cNvSpPr txBox="1">
            <a:spLocks/>
          </p:cNvSpPr>
          <p:nvPr/>
        </p:nvSpPr>
        <p:spPr>
          <a:xfrm>
            <a:off x="8799678" y="3640444"/>
            <a:ext cx="2150994" cy="484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/>
              <a:t>Assist	</a:t>
            </a:r>
          </a:p>
        </p:txBody>
      </p:sp>
      <p:sp>
        <p:nvSpPr>
          <p:cNvPr id="27" name="Content Placeholder 6">
            <a:extLst>
              <a:ext uri="{FF2B5EF4-FFF2-40B4-BE49-F238E27FC236}">
                <a16:creationId xmlns:a16="http://schemas.microsoft.com/office/drawing/2014/main" id="{2550CAC0-2FCF-F6FB-49E8-A7863AD25154}"/>
              </a:ext>
            </a:extLst>
          </p:cNvPr>
          <p:cNvSpPr txBox="1">
            <a:spLocks/>
          </p:cNvSpPr>
          <p:nvPr/>
        </p:nvSpPr>
        <p:spPr>
          <a:xfrm>
            <a:off x="1165659" y="4643966"/>
            <a:ext cx="2150994" cy="484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b="1"/>
              <a:t>Provide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46228CB-9B24-D11C-C530-E2742B2EEBA9}"/>
              </a:ext>
            </a:extLst>
          </p:cNvPr>
          <p:cNvSpPr/>
          <p:nvPr/>
        </p:nvSpPr>
        <p:spPr>
          <a:xfrm>
            <a:off x="5165560" y="4438362"/>
            <a:ext cx="1829969" cy="1831694"/>
          </a:xfrm>
          <a:prstGeom prst="rect">
            <a:avLst/>
          </a:prstGeom>
          <a:solidFill>
            <a:srgbClr val="002060"/>
          </a:solidFill>
          <a:ln>
            <a:noFill/>
          </a:ln>
          <a:scene3d>
            <a:camera prst="isometricTopUp"/>
            <a:lightRig rig="threePt" dir="t"/>
          </a:scene3d>
          <a:sp3d extrusionH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67BE0A5-3D77-E234-DAD2-4DA8B65A73CB}"/>
              </a:ext>
            </a:extLst>
          </p:cNvPr>
          <p:cNvSpPr/>
          <p:nvPr/>
        </p:nvSpPr>
        <p:spPr>
          <a:xfrm>
            <a:off x="5175674" y="3177082"/>
            <a:ext cx="1829969" cy="1831694"/>
          </a:xfrm>
          <a:prstGeom prst="rect">
            <a:avLst/>
          </a:prstGeom>
          <a:solidFill>
            <a:srgbClr val="00349B"/>
          </a:solidFill>
          <a:ln>
            <a:noFill/>
          </a:ln>
          <a:scene3d>
            <a:camera prst="isometricTopUp"/>
            <a:lightRig rig="threePt" dir="t"/>
          </a:scene3d>
          <a:sp3d extrusionH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C41EB32-4D9A-5C8E-8157-9EFAEBC07E36}"/>
              </a:ext>
            </a:extLst>
          </p:cNvPr>
          <p:cNvSpPr/>
          <p:nvPr/>
        </p:nvSpPr>
        <p:spPr>
          <a:xfrm>
            <a:off x="5175673" y="2022560"/>
            <a:ext cx="1829969" cy="1831694"/>
          </a:xfrm>
          <a:prstGeom prst="rect">
            <a:avLst/>
          </a:prstGeom>
          <a:solidFill>
            <a:srgbClr val="004EE9"/>
          </a:solidFill>
          <a:ln>
            <a:noFill/>
          </a:ln>
          <a:scene3d>
            <a:camera prst="isometricTopUp"/>
            <a:lightRig rig="threePt" dir="t"/>
          </a:scene3d>
          <a:sp3d extrusionH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B1654D2-F90D-5B89-0F9B-A10588B04217}"/>
              </a:ext>
            </a:extLst>
          </p:cNvPr>
          <p:cNvGrpSpPr/>
          <p:nvPr/>
        </p:nvGrpSpPr>
        <p:grpSpPr>
          <a:xfrm flipH="1">
            <a:off x="7389983" y="4066858"/>
            <a:ext cx="1164268" cy="153722"/>
            <a:chOff x="3631570" y="2890733"/>
            <a:chExt cx="1164268" cy="153722"/>
          </a:xfrm>
          <a:solidFill>
            <a:schemeClr val="tx1"/>
          </a:solidFill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1ACA21F-BCBF-1C44-9AFF-449DDA632282}"/>
                </a:ext>
              </a:extLst>
            </p:cNvPr>
            <p:cNvCxnSpPr>
              <a:cxnSpLocks/>
            </p:cNvCxnSpPr>
            <p:nvPr/>
          </p:nvCxnSpPr>
          <p:spPr>
            <a:xfrm>
              <a:off x="3770483" y="2967594"/>
              <a:ext cx="1025355" cy="0"/>
            </a:xfrm>
            <a:prstGeom prst="lin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F4FD09C-08C1-CEBA-4456-BA84A1B99C1C}"/>
                </a:ext>
              </a:extLst>
            </p:cNvPr>
            <p:cNvSpPr/>
            <p:nvPr/>
          </p:nvSpPr>
          <p:spPr>
            <a:xfrm>
              <a:off x="3631570" y="2890733"/>
              <a:ext cx="171450" cy="15372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811367E-1289-23D2-AB4F-A4B54251ACD9}"/>
              </a:ext>
            </a:extLst>
          </p:cNvPr>
          <p:cNvGrpSpPr/>
          <p:nvPr/>
        </p:nvGrpSpPr>
        <p:grpSpPr>
          <a:xfrm>
            <a:off x="3624202" y="2890733"/>
            <a:ext cx="1164268" cy="153722"/>
            <a:chOff x="3631570" y="2890733"/>
            <a:chExt cx="1164268" cy="153722"/>
          </a:xfrm>
          <a:solidFill>
            <a:schemeClr val="tx1"/>
          </a:solidFill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C58B4D38-0923-93E2-4095-4B9A5C212E05}"/>
                </a:ext>
              </a:extLst>
            </p:cNvPr>
            <p:cNvCxnSpPr>
              <a:cxnSpLocks/>
            </p:cNvCxnSpPr>
            <p:nvPr/>
          </p:nvCxnSpPr>
          <p:spPr>
            <a:xfrm>
              <a:off x="3770483" y="2967594"/>
              <a:ext cx="1025355" cy="0"/>
            </a:xfrm>
            <a:prstGeom prst="lin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9F659DF8-6976-42B4-D84C-E0AEFDCE7E76}"/>
                </a:ext>
              </a:extLst>
            </p:cNvPr>
            <p:cNvSpPr/>
            <p:nvPr/>
          </p:nvSpPr>
          <p:spPr>
            <a:xfrm>
              <a:off x="3631570" y="2890733"/>
              <a:ext cx="171450" cy="15372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D6D113C-CEBB-D0C0-BEDA-C518F5C7CCD2}"/>
              </a:ext>
            </a:extLst>
          </p:cNvPr>
          <p:cNvGrpSpPr/>
          <p:nvPr/>
        </p:nvGrpSpPr>
        <p:grpSpPr>
          <a:xfrm>
            <a:off x="3624202" y="5325633"/>
            <a:ext cx="1164268" cy="153722"/>
            <a:chOff x="3631570" y="2890733"/>
            <a:chExt cx="1164268" cy="153722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5C4A40B3-24AB-3F48-A6A2-CA58C2691437}"/>
                </a:ext>
              </a:extLst>
            </p:cNvPr>
            <p:cNvCxnSpPr>
              <a:cxnSpLocks/>
            </p:cNvCxnSpPr>
            <p:nvPr/>
          </p:nvCxnSpPr>
          <p:spPr>
            <a:xfrm>
              <a:off x="3770483" y="2967594"/>
              <a:ext cx="1025355" cy="0"/>
            </a:xfrm>
            <a:prstGeom prst="line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826E1918-5633-1D31-1CA4-8FB44333047D}"/>
                </a:ext>
              </a:extLst>
            </p:cNvPr>
            <p:cNvSpPr/>
            <p:nvPr/>
          </p:nvSpPr>
          <p:spPr>
            <a:xfrm>
              <a:off x="3631570" y="2890733"/>
              <a:ext cx="171450" cy="1537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</p:grpSp>
      <p:sp>
        <p:nvSpPr>
          <p:cNvPr id="55" name="Content Placeholder 6">
            <a:extLst>
              <a:ext uri="{FF2B5EF4-FFF2-40B4-BE49-F238E27FC236}">
                <a16:creationId xmlns:a16="http://schemas.microsoft.com/office/drawing/2014/main" id="{64BF6352-592D-DF08-444E-B4E436500331}"/>
              </a:ext>
            </a:extLst>
          </p:cNvPr>
          <p:cNvSpPr txBox="1">
            <a:spLocks/>
          </p:cNvSpPr>
          <p:nvPr/>
        </p:nvSpPr>
        <p:spPr>
          <a:xfrm>
            <a:off x="3802093" y="2392289"/>
            <a:ext cx="925096" cy="484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/>
              <a:t>1</a:t>
            </a:r>
          </a:p>
        </p:txBody>
      </p:sp>
      <p:sp>
        <p:nvSpPr>
          <p:cNvPr id="56" name="Content Placeholder 6">
            <a:extLst>
              <a:ext uri="{FF2B5EF4-FFF2-40B4-BE49-F238E27FC236}">
                <a16:creationId xmlns:a16="http://schemas.microsoft.com/office/drawing/2014/main" id="{7B84308C-1F7C-E62C-BB68-96DE1CCB8922}"/>
              </a:ext>
            </a:extLst>
          </p:cNvPr>
          <p:cNvSpPr txBox="1">
            <a:spLocks/>
          </p:cNvSpPr>
          <p:nvPr/>
        </p:nvSpPr>
        <p:spPr>
          <a:xfrm>
            <a:off x="7443076" y="3633328"/>
            <a:ext cx="925096" cy="484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/>
              <a:t>2</a:t>
            </a:r>
          </a:p>
        </p:txBody>
      </p:sp>
      <p:sp>
        <p:nvSpPr>
          <p:cNvPr id="57" name="Content Placeholder 6">
            <a:extLst>
              <a:ext uri="{FF2B5EF4-FFF2-40B4-BE49-F238E27FC236}">
                <a16:creationId xmlns:a16="http://schemas.microsoft.com/office/drawing/2014/main" id="{ACF59BED-6880-897A-41DE-622C374FEA1D}"/>
              </a:ext>
            </a:extLst>
          </p:cNvPr>
          <p:cNvSpPr txBox="1">
            <a:spLocks/>
          </p:cNvSpPr>
          <p:nvPr/>
        </p:nvSpPr>
        <p:spPr>
          <a:xfrm>
            <a:off x="3743949" y="4879318"/>
            <a:ext cx="925096" cy="484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/>
              <a:t>3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951E97B5-3095-3487-7D4D-AC29130B6729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tx1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0830443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E0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22ACADCB-C9A1-5194-7B72-9398469FE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146509" y="6356350"/>
            <a:ext cx="2743200" cy="365125"/>
          </a:xfrm>
        </p:spPr>
        <p:txBody>
          <a:bodyPr/>
          <a:lstStyle/>
          <a:p>
            <a:r>
              <a:rPr lang="en-US" sz="140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9631FC-EAC1-07DD-DF89-452DE41B834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11237" y="-1179513"/>
            <a:ext cx="10169525" cy="1179513"/>
          </a:xfrm>
        </p:spPr>
        <p:txBody>
          <a:bodyPr/>
          <a:lstStyle/>
          <a:p>
            <a:pPr algn="ctr"/>
            <a:r>
              <a:rPr lang="en-US" b="1"/>
              <a:t>Objectives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1A8E9D9-7AC4-E11E-7126-564E56D1A20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6399559" y="5240875"/>
            <a:ext cx="2462212" cy="8064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/>
              <a:t>Technical Feasibility of 6G in Taiwan</a:t>
            </a: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99520BF4-3F5B-81FC-133C-35545EB86B99}"/>
              </a:ext>
            </a:extLst>
          </p:cNvPr>
          <p:cNvSpPr txBox="1">
            <a:spLocks/>
          </p:cNvSpPr>
          <p:nvPr/>
        </p:nvSpPr>
        <p:spPr>
          <a:xfrm>
            <a:off x="16399559" y="2938989"/>
            <a:ext cx="2876552" cy="885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/>
              <a:t>Historical and current issues of 5G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F6C0CAA2-8160-1555-1F42-25FF3CA28924}"/>
              </a:ext>
            </a:extLst>
          </p:cNvPr>
          <p:cNvSpPr txBox="1">
            <a:spLocks/>
          </p:cNvSpPr>
          <p:nvPr/>
        </p:nvSpPr>
        <p:spPr>
          <a:xfrm>
            <a:off x="-6339680" y="4023191"/>
            <a:ext cx="2150995" cy="10607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2000"/>
              <a:t>Public Perception of 6G and AI</a:t>
            </a:r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84667D94-8732-1B8C-5C5F-014064DC67A9}"/>
              </a:ext>
            </a:extLst>
          </p:cNvPr>
          <p:cNvSpPr txBox="1">
            <a:spLocks/>
          </p:cNvSpPr>
          <p:nvPr/>
        </p:nvSpPr>
        <p:spPr>
          <a:xfrm>
            <a:off x="16402811" y="4776677"/>
            <a:ext cx="2462214" cy="4641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/>
              <a:t>Determine</a:t>
            </a:r>
          </a:p>
        </p:txBody>
      </p:sp>
      <p:sp>
        <p:nvSpPr>
          <p:cNvPr id="24" name="Content Placeholder 6">
            <a:extLst>
              <a:ext uri="{FF2B5EF4-FFF2-40B4-BE49-F238E27FC236}">
                <a16:creationId xmlns:a16="http://schemas.microsoft.com/office/drawing/2014/main" id="{919E2CB5-2CB2-1616-0A93-C0490A0CD252}"/>
              </a:ext>
            </a:extLst>
          </p:cNvPr>
          <p:cNvSpPr txBox="1">
            <a:spLocks/>
          </p:cNvSpPr>
          <p:nvPr/>
        </p:nvSpPr>
        <p:spPr>
          <a:xfrm>
            <a:off x="16399559" y="2512575"/>
            <a:ext cx="2150994" cy="484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/>
              <a:t>Examine</a:t>
            </a:r>
          </a:p>
        </p:txBody>
      </p:sp>
      <p:sp>
        <p:nvSpPr>
          <p:cNvPr id="27" name="Content Placeholder 6">
            <a:extLst>
              <a:ext uri="{FF2B5EF4-FFF2-40B4-BE49-F238E27FC236}">
                <a16:creationId xmlns:a16="http://schemas.microsoft.com/office/drawing/2014/main" id="{2550CAC0-2FCF-F6FB-49E8-A7863AD25154}"/>
              </a:ext>
            </a:extLst>
          </p:cNvPr>
          <p:cNvSpPr txBox="1">
            <a:spLocks/>
          </p:cNvSpPr>
          <p:nvPr/>
        </p:nvSpPr>
        <p:spPr>
          <a:xfrm>
            <a:off x="-6339679" y="3545764"/>
            <a:ext cx="2150994" cy="484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b="1"/>
              <a:t>Uncover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46228CB-9B24-D11C-C530-E2742B2EEBA9}"/>
              </a:ext>
            </a:extLst>
          </p:cNvPr>
          <p:cNvSpPr/>
          <p:nvPr/>
        </p:nvSpPr>
        <p:spPr>
          <a:xfrm>
            <a:off x="12701469" y="4438362"/>
            <a:ext cx="1829969" cy="1831694"/>
          </a:xfrm>
          <a:prstGeom prst="rect">
            <a:avLst/>
          </a:prstGeom>
          <a:solidFill>
            <a:srgbClr val="003400"/>
          </a:solidFill>
          <a:ln>
            <a:noFill/>
          </a:ln>
          <a:scene3d>
            <a:camera prst="isometricTopUp"/>
            <a:lightRig rig="threePt" dir="t"/>
          </a:scene3d>
          <a:sp3d extrusionH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67BE0A5-3D77-E234-DAD2-4DA8B65A73CB}"/>
              </a:ext>
            </a:extLst>
          </p:cNvPr>
          <p:cNvSpPr/>
          <p:nvPr/>
        </p:nvSpPr>
        <p:spPr>
          <a:xfrm>
            <a:off x="-2328704" y="3177082"/>
            <a:ext cx="1829969" cy="1831694"/>
          </a:xfrm>
          <a:prstGeom prst="rect">
            <a:avLst/>
          </a:prstGeom>
          <a:solidFill>
            <a:srgbClr val="008200"/>
          </a:solidFill>
          <a:ln>
            <a:noFill/>
          </a:ln>
          <a:scene3d>
            <a:camera prst="isometricTopUp"/>
            <a:lightRig rig="threePt" dir="t"/>
          </a:scene3d>
          <a:sp3d extrusionH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C41EB32-4D9A-5C8E-8157-9EFAEBC07E36}"/>
              </a:ext>
            </a:extLst>
          </p:cNvPr>
          <p:cNvSpPr/>
          <p:nvPr/>
        </p:nvSpPr>
        <p:spPr>
          <a:xfrm>
            <a:off x="12710570" y="2022560"/>
            <a:ext cx="1829969" cy="1831694"/>
          </a:xfrm>
          <a:prstGeom prst="rect">
            <a:avLst/>
          </a:prstGeom>
          <a:solidFill>
            <a:srgbClr val="00D100"/>
          </a:solidFill>
          <a:ln>
            <a:noFill/>
          </a:ln>
          <a:scene3d>
            <a:camera prst="isometricTopUp"/>
            <a:lightRig rig="threePt" dir="t"/>
          </a:scene3d>
          <a:sp3d extrusionH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B1654D2-F90D-5B89-0F9B-A10588B04217}"/>
              </a:ext>
            </a:extLst>
          </p:cNvPr>
          <p:cNvGrpSpPr/>
          <p:nvPr/>
        </p:nvGrpSpPr>
        <p:grpSpPr>
          <a:xfrm flipH="1">
            <a:off x="14926014" y="2916004"/>
            <a:ext cx="1164268" cy="153722"/>
            <a:chOff x="3631570" y="2890733"/>
            <a:chExt cx="1164268" cy="153722"/>
          </a:xfrm>
          <a:solidFill>
            <a:schemeClr val="tx1"/>
          </a:solidFill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1ACA21F-BCBF-1C44-9AFF-449DDA632282}"/>
                </a:ext>
              </a:extLst>
            </p:cNvPr>
            <p:cNvCxnSpPr>
              <a:cxnSpLocks/>
            </p:cNvCxnSpPr>
            <p:nvPr/>
          </p:nvCxnSpPr>
          <p:spPr>
            <a:xfrm>
              <a:off x="3770483" y="2967594"/>
              <a:ext cx="1025355" cy="0"/>
            </a:xfrm>
            <a:prstGeom prst="lin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F4FD09C-08C1-CEBA-4456-BA84A1B99C1C}"/>
                </a:ext>
              </a:extLst>
            </p:cNvPr>
            <p:cNvSpPr/>
            <p:nvPr/>
          </p:nvSpPr>
          <p:spPr>
            <a:xfrm>
              <a:off x="3631570" y="2890733"/>
              <a:ext cx="171450" cy="15372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D6D113C-CEBB-D0C0-BEDA-C518F5C7CCD2}"/>
              </a:ext>
            </a:extLst>
          </p:cNvPr>
          <p:cNvGrpSpPr/>
          <p:nvPr/>
        </p:nvGrpSpPr>
        <p:grpSpPr>
          <a:xfrm>
            <a:off x="-3878448" y="4067171"/>
            <a:ext cx="1164268" cy="153722"/>
            <a:chOff x="3631570" y="2890733"/>
            <a:chExt cx="1164268" cy="153722"/>
          </a:xfrm>
          <a:solidFill>
            <a:schemeClr val="tx1"/>
          </a:solidFill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5C4A40B3-24AB-3F48-A6A2-CA58C2691437}"/>
                </a:ext>
              </a:extLst>
            </p:cNvPr>
            <p:cNvCxnSpPr>
              <a:cxnSpLocks/>
            </p:cNvCxnSpPr>
            <p:nvPr/>
          </p:nvCxnSpPr>
          <p:spPr>
            <a:xfrm>
              <a:off x="3770483" y="2967594"/>
              <a:ext cx="1025355" cy="0"/>
            </a:xfrm>
            <a:prstGeom prst="lin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826E1918-5633-1D31-1CA4-8FB44333047D}"/>
                </a:ext>
              </a:extLst>
            </p:cNvPr>
            <p:cNvSpPr/>
            <p:nvPr/>
          </p:nvSpPr>
          <p:spPr>
            <a:xfrm>
              <a:off x="3631570" y="2890733"/>
              <a:ext cx="171450" cy="15372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</p:grpSp>
      <p:sp>
        <p:nvSpPr>
          <p:cNvPr id="56" name="Content Placeholder 6">
            <a:extLst>
              <a:ext uri="{FF2B5EF4-FFF2-40B4-BE49-F238E27FC236}">
                <a16:creationId xmlns:a16="http://schemas.microsoft.com/office/drawing/2014/main" id="{7B84308C-1F7C-E62C-BB68-96DE1CCB8922}"/>
              </a:ext>
            </a:extLst>
          </p:cNvPr>
          <p:cNvSpPr txBox="1">
            <a:spLocks/>
          </p:cNvSpPr>
          <p:nvPr/>
        </p:nvSpPr>
        <p:spPr>
          <a:xfrm>
            <a:off x="14904855" y="2392289"/>
            <a:ext cx="925096" cy="484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/>
              <a:t>1</a:t>
            </a:r>
          </a:p>
        </p:txBody>
      </p:sp>
      <p:sp>
        <p:nvSpPr>
          <p:cNvPr id="57" name="Content Placeholder 6">
            <a:extLst>
              <a:ext uri="{FF2B5EF4-FFF2-40B4-BE49-F238E27FC236}">
                <a16:creationId xmlns:a16="http://schemas.microsoft.com/office/drawing/2014/main" id="{ACF59BED-6880-897A-41DE-622C374FEA1D}"/>
              </a:ext>
            </a:extLst>
          </p:cNvPr>
          <p:cNvSpPr txBox="1">
            <a:spLocks/>
          </p:cNvSpPr>
          <p:nvPr/>
        </p:nvSpPr>
        <p:spPr>
          <a:xfrm>
            <a:off x="-3673137" y="3608779"/>
            <a:ext cx="925096" cy="484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/>
              <a:t>2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A182825-7778-94AC-70F9-83836939DDD8}"/>
              </a:ext>
            </a:extLst>
          </p:cNvPr>
          <p:cNvGrpSpPr/>
          <p:nvPr/>
        </p:nvGrpSpPr>
        <p:grpSpPr>
          <a:xfrm flipH="1">
            <a:off x="14919679" y="5341330"/>
            <a:ext cx="1164268" cy="153722"/>
            <a:chOff x="3631570" y="2890733"/>
            <a:chExt cx="1164268" cy="153722"/>
          </a:xfrm>
          <a:solidFill>
            <a:schemeClr val="tx1"/>
          </a:solidFill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BF7B7D2-1B33-6C71-FC51-7351290413AB}"/>
                </a:ext>
              </a:extLst>
            </p:cNvPr>
            <p:cNvCxnSpPr>
              <a:cxnSpLocks/>
            </p:cNvCxnSpPr>
            <p:nvPr/>
          </p:nvCxnSpPr>
          <p:spPr>
            <a:xfrm>
              <a:off x="3770483" y="2967594"/>
              <a:ext cx="1025355" cy="0"/>
            </a:xfrm>
            <a:prstGeom prst="lin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56E4375-5159-60ED-01F9-49195129315B}"/>
                </a:ext>
              </a:extLst>
            </p:cNvPr>
            <p:cNvSpPr/>
            <p:nvPr/>
          </p:nvSpPr>
          <p:spPr>
            <a:xfrm>
              <a:off x="3631570" y="2890733"/>
              <a:ext cx="171450" cy="15372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</p:grp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C6D5FDB4-A90C-EA38-BE10-06A08839E5F9}"/>
              </a:ext>
            </a:extLst>
          </p:cNvPr>
          <p:cNvSpPr txBox="1">
            <a:spLocks/>
          </p:cNvSpPr>
          <p:nvPr/>
        </p:nvSpPr>
        <p:spPr>
          <a:xfrm>
            <a:off x="14969808" y="4857180"/>
            <a:ext cx="925096" cy="484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/>
              <a:t>3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A3390401-37E1-D238-D6FB-A6A4199A6390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tx1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684210450"/>
      </p:ext>
    </p:extLst>
  </p:cSld>
  <p:clrMapOvr>
    <a:masterClrMapping/>
  </p:clrMapOvr>
  <p:transition spd="slow" advTm="130">
    <p:push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E0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631FC-EAC1-07DD-DF89-452DE41B834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96575" y="717754"/>
            <a:ext cx="10167938" cy="1179513"/>
          </a:xfrm>
        </p:spPr>
        <p:txBody>
          <a:bodyPr>
            <a:normAutofit/>
          </a:bodyPr>
          <a:lstStyle/>
          <a:p>
            <a:pPr algn="ctr"/>
            <a:r>
              <a:rPr lang="en-US" b="1"/>
              <a:t>Objectives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1A8E9D9-7AC4-E11E-7126-564E56D1A20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864662" y="5239967"/>
            <a:ext cx="2462212" cy="8064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/>
              <a:t>Technical Feasibility of 6G in Taiwan</a:t>
            </a: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99520BF4-3F5B-81FC-133C-35545EB86B99}"/>
              </a:ext>
            </a:extLst>
          </p:cNvPr>
          <p:cNvSpPr txBox="1">
            <a:spLocks/>
          </p:cNvSpPr>
          <p:nvPr/>
        </p:nvSpPr>
        <p:spPr>
          <a:xfrm>
            <a:off x="8864662" y="2938989"/>
            <a:ext cx="2876552" cy="885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/>
              <a:t>Historical and current issues of 5G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F6C0CAA2-8160-1555-1F42-25FF3CA28924}"/>
              </a:ext>
            </a:extLst>
          </p:cNvPr>
          <p:cNvSpPr txBox="1">
            <a:spLocks/>
          </p:cNvSpPr>
          <p:nvPr/>
        </p:nvSpPr>
        <p:spPr>
          <a:xfrm>
            <a:off x="1164698" y="4023191"/>
            <a:ext cx="2150995" cy="10607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2000"/>
              <a:t>Public Perception of 6G and AI</a:t>
            </a:r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84667D94-8732-1B8C-5C5F-014064DC67A9}"/>
              </a:ext>
            </a:extLst>
          </p:cNvPr>
          <p:cNvSpPr txBox="1">
            <a:spLocks/>
          </p:cNvSpPr>
          <p:nvPr/>
        </p:nvSpPr>
        <p:spPr>
          <a:xfrm>
            <a:off x="8864662" y="4776677"/>
            <a:ext cx="2462214" cy="4641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/>
              <a:t>Determine</a:t>
            </a:r>
          </a:p>
        </p:txBody>
      </p:sp>
      <p:sp>
        <p:nvSpPr>
          <p:cNvPr id="24" name="Content Placeholder 6">
            <a:extLst>
              <a:ext uri="{FF2B5EF4-FFF2-40B4-BE49-F238E27FC236}">
                <a16:creationId xmlns:a16="http://schemas.microsoft.com/office/drawing/2014/main" id="{919E2CB5-2CB2-1616-0A93-C0490A0CD252}"/>
              </a:ext>
            </a:extLst>
          </p:cNvPr>
          <p:cNvSpPr txBox="1">
            <a:spLocks/>
          </p:cNvSpPr>
          <p:nvPr/>
        </p:nvSpPr>
        <p:spPr>
          <a:xfrm>
            <a:off x="8864662" y="2512575"/>
            <a:ext cx="2150994" cy="484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/>
              <a:t>Examine</a:t>
            </a:r>
          </a:p>
        </p:txBody>
      </p:sp>
      <p:sp>
        <p:nvSpPr>
          <p:cNvPr id="27" name="Content Placeholder 6">
            <a:extLst>
              <a:ext uri="{FF2B5EF4-FFF2-40B4-BE49-F238E27FC236}">
                <a16:creationId xmlns:a16="http://schemas.microsoft.com/office/drawing/2014/main" id="{2550CAC0-2FCF-F6FB-49E8-A7863AD25154}"/>
              </a:ext>
            </a:extLst>
          </p:cNvPr>
          <p:cNvSpPr txBox="1">
            <a:spLocks/>
          </p:cNvSpPr>
          <p:nvPr/>
        </p:nvSpPr>
        <p:spPr>
          <a:xfrm>
            <a:off x="1164699" y="3545764"/>
            <a:ext cx="2150994" cy="484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b="1"/>
              <a:t>Uncover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46228CB-9B24-D11C-C530-E2742B2EEBA9}"/>
              </a:ext>
            </a:extLst>
          </p:cNvPr>
          <p:cNvSpPr/>
          <p:nvPr/>
        </p:nvSpPr>
        <p:spPr>
          <a:xfrm>
            <a:off x="5165560" y="4438362"/>
            <a:ext cx="1829969" cy="1831694"/>
          </a:xfrm>
          <a:prstGeom prst="rect">
            <a:avLst/>
          </a:prstGeom>
          <a:solidFill>
            <a:srgbClr val="003400"/>
          </a:solidFill>
          <a:ln>
            <a:noFill/>
          </a:ln>
          <a:scene3d>
            <a:camera prst="isometricTopUp"/>
            <a:lightRig rig="threePt" dir="t"/>
          </a:scene3d>
          <a:sp3d extrusionH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67BE0A5-3D77-E234-DAD2-4DA8B65A73CB}"/>
              </a:ext>
            </a:extLst>
          </p:cNvPr>
          <p:cNvSpPr/>
          <p:nvPr/>
        </p:nvSpPr>
        <p:spPr>
          <a:xfrm>
            <a:off x="5175674" y="3177082"/>
            <a:ext cx="1829969" cy="1831694"/>
          </a:xfrm>
          <a:prstGeom prst="rect">
            <a:avLst/>
          </a:prstGeom>
          <a:solidFill>
            <a:srgbClr val="008200"/>
          </a:solidFill>
          <a:ln>
            <a:noFill/>
          </a:ln>
          <a:scene3d>
            <a:camera prst="isometricTopUp"/>
            <a:lightRig rig="threePt" dir="t"/>
          </a:scene3d>
          <a:sp3d extrusionH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C41EB32-4D9A-5C8E-8157-9EFAEBC07E36}"/>
              </a:ext>
            </a:extLst>
          </p:cNvPr>
          <p:cNvSpPr/>
          <p:nvPr/>
        </p:nvSpPr>
        <p:spPr>
          <a:xfrm>
            <a:off x="5175673" y="2022560"/>
            <a:ext cx="1829969" cy="1831694"/>
          </a:xfrm>
          <a:prstGeom prst="rect">
            <a:avLst/>
          </a:prstGeom>
          <a:solidFill>
            <a:srgbClr val="00D100"/>
          </a:solidFill>
          <a:ln>
            <a:noFill/>
          </a:ln>
          <a:scene3d>
            <a:camera prst="isometricTopUp"/>
            <a:lightRig rig="threePt" dir="t"/>
          </a:scene3d>
          <a:sp3d extrusionH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B1654D2-F90D-5B89-0F9B-A10588B04217}"/>
              </a:ext>
            </a:extLst>
          </p:cNvPr>
          <p:cNvGrpSpPr/>
          <p:nvPr/>
        </p:nvGrpSpPr>
        <p:grpSpPr>
          <a:xfrm flipH="1">
            <a:off x="7391117" y="2916004"/>
            <a:ext cx="1164268" cy="153722"/>
            <a:chOff x="3631570" y="2890733"/>
            <a:chExt cx="1164268" cy="153722"/>
          </a:xfrm>
          <a:solidFill>
            <a:schemeClr val="tx1"/>
          </a:solidFill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1ACA21F-BCBF-1C44-9AFF-449DDA632282}"/>
                </a:ext>
              </a:extLst>
            </p:cNvPr>
            <p:cNvCxnSpPr>
              <a:cxnSpLocks/>
            </p:cNvCxnSpPr>
            <p:nvPr/>
          </p:nvCxnSpPr>
          <p:spPr>
            <a:xfrm>
              <a:off x="3770483" y="2967594"/>
              <a:ext cx="1025355" cy="0"/>
            </a:xfrm>
            <a:prstGeom prst="lin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F4FD09C-08C1-CEBA-4456-BA84A1B99C1C}"/>
                </a:ext>
              </a:extLst>
            </p:cNvPr>
            <p:cNvSpPr/>
            <p:nvPr/>
          </p:nvSpPr>
          <p:spPr>
            <a:xfrm>
              <a:off x="3631570" y="2890733"/>
              <a:ext cx="171450" cy="15372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D6D113C-CEBB-D0C0-BEDA-C518F5C7CCD2}"/>
              </a:ext>
            </a:extLst>
          </p:cNvPr>
          <p:cNvGrpSpPr/>
          <p:nvPr/>
        </p:nvGrpSpPr>
        <p:grpSpPr>
          <a:xfrm>
            <a:off x="3625930" y="4067171"/>
            <a:ext cx="1164268" cy="153722"/>
            <a:chOff x="3631570" y="2890733"/>
            <a:chExt cx="1164268" cy="153722"/>
          </a:xfrm>
          <a:solidFill>
            <a:schemeClr val="tx1"/>
          </a:solidFill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5C4A40B3-24AB-3F48-A6A2-CA58C2691437}"/>
                </a:ext>
              </a:extLst>
            </p:cNvPr>
            <p:cNvCxnSpPr>
              <a:cxnSpLocks/>
            </p:cNvCxnSpPr>
            <p:nvPr/>
          </p:nvCxnSpPr>
          <p:spPr>
            <a:xfrm>
              <a:off x="3770483" y="2967594"/>
              <a:ext cx="1025355" cy="0"/>
            </a:xfrm>
            <a:prstGeom prst="lin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826E1918-5633-1D31-1CA4-8FB44333047D}"/>
                </a:ext>
              </a:extLst>
            </p:cNvPr>
            <p:cNvSpPr/>
            <p:nvPr/>
          </p:nvSpPr>
          <p:spPr>
            <a:xfrm>
              <a:off x="3631570" y="2890733"/>
              <a:ext cx="171450" cy="15372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</p:grpSp>
      <p:sp>
        <p:nvSpPr>
          <p:cNvPr id="56" name="Content Placeholder 6">
            <a:extLst>
              <a:ext uri="{FF2B5EF4-FFF2-40B4-BE49-F238E27FC236}">
                <a16:creationId xmlns:a16="http://schemas.microsoft.com/office/drawing/2014/main" id="{7B84308C-1F7C-E62C-BB68-96DE1CCB8922}"/>
              </a:ext>
            </a:extLst>
          </p:cNvPr>
          <p:cNvSpPr txBox="1">
            <a:spLocks/>
          </p:cNvSpPr>
          <p:nvPr/>
        </p:nvSpPr>
        <p:spPr>
          <a:xfrm>
            <a:off x="7369958" y="2392289"/>
            <a:ext cx="925096" cy="484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/>
              <a:t>1</a:t>
            </a:r>
          </a:p>
        </p:txBody>
      </p:sp>
      <p:sp>
        <p:nvSpPr>
          <p:cNvPr id="57" name="Content Placeholder 6">
            <a:extLst>
              <a:ext uri="{FF2B5EF4-FFF2-40B4-BE49-F238E27FC236}">
                <a16:creationId xmlns:a16="http://schemas.microsoft.com/office/drawing/2014/main" id="{ACF59BED-6880-897A-41DE-622C374FEA1D}"/>
              </a:ext>
            </a:extLst>
          </p:cNvPr>
          <p:cNvSpPr txBox="1">
            <a:spLocks/>
          </p:cNvSpPr>
          <p:nvPr/>
        </p:nvSpPr>
        <p:spPr>
          <a:xfrm>
            <a:off x="3831241" y="3608779"/>
            <a:ext cx="925096" cy="484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/>
              <a:t>2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A182825-7778-94AC-70F9-83836939DDD8}"/>
              </a:ext>
            </a:extLst>
          </p:cNvPr>
          <p:cNvGrpSpPr/>
          <p:nvPr/>
        </p:nvGrpSpPr>
        <p:grpSpPr>
          <a:xfrm flipH="1">
            <a:off x="7383770" y="5341330"/>
            <a:ext cx="1164268" cy="153722"/>
            <a:chOff x="3631570" y="2890733"/>
            <a:chExt cx="1164268" cy="153722"/>
          </a:xfrm>
          <a:solidFill>
            <a:schemeClr val="tx1"/>
          </a:solidFill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BF7B7D2-1B33-6C71-FC51-7351290413AB}"/>
                </a:ext>
              </a:extLst>
            </p:cNvPr>
            <p:cNvCxnSpPr>
              <a:cxnSpLocks/>
            </p:cNvCxnSpPr>
            <p:nvPr/>
          </p:nvCxnSpPr>
          <p:spPr>
            <a:xfrm>
              <a:off x="3770483" y="2967594"/>
              <a:ext cx="1025355" cy="0"/>
            </a:xfrm>
            <a:prstGeom prst="line">
              <a:avLst/>
            </a:prstGeom>
            <a:grpFill/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56E4375-5159-60ED-01F9-49195129315B}"/>
                </a:ext>
              </a:extLst>
            </p:cNvPr>
            <p:cNvSpPr/>
            <p:nvPr/>
          </p:nvSpPr>
          <p:spPr>
            <a:xfrm>
              <a:off x="3631570" y="2890733"/>
              <a:ext cx="171450" cy="15372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</p:grp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C6D5FDB4-A90C-EA38-BE10-06A08839E5F9}"/>
              </a:ext>
            </a:extLst>
          </p:cNvPr>
          <p:cNvSpPr txBox="1">
            <a:spLocks/>
          </p:cNvSpPr>
          <p:nvPr/>
        </p:nvSpPr>
        <p:spPr>
          <a:xfrm>
            <a:off x="7433899" y="4857180"/>
            <a:ext cx="925096" cy="484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/>
              <a:t>3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CC84C487-A658-9FF6-65FA-61C4668D4A17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tx1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0712157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6E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22ACADCB-C9A1-5194-7B72-9398469FE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6184" y="6492875"/>
            <a:ext cx="2743200" cy="365125"/>
          </a:xfrm>
        </p:spPr>
        <p:txBody>
          <a:bodyPr/>
          <a:lstStyle/>
          <a:p>
            <a:r>
              <a:rPr lang="en-US" sz="1800" b="1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13ECA26-790F-8831-FA1F-A882142B2034}"/>
              </a:ext>
            </a:extLst>
          </p:cNvPr>
          <p:cNvSpPr txBox="1">
            <a:spLocks/>
          </p:cNvSpPr>
          <p:nvPr/>
        </p:nvSpPr>
        <p:spPr>
          <a:xfrm>
            <a:off x="-2403155" y="2781299"/>
            <a:ext cx="10167937" cy="11795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b="1">
                <a:solidFill>
                  <a:schemeClr val="bg1"/>
                </a:solidFill>
              </a:rPr>
              <a:t>Methods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A5A9795-A541-5FE0-942D-F673B01E4505}"/>
              </a:ext>
            </a:extLst>
          </p:cNvPr>
          <p:cNvGrpSpPr/>
          <p:nvPr/>
        </p:nvGrpSpPr>
        <p:grpSpPr>
          <a:xfrm>
            <a:off x="-1958722" y="0"/>
            <a:ext cx="3429001" cy="6858000"/>
            <a:chOff x="6096000" y="0"/>
            <a:chExt cx="3429001" cy="685800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32F98CC-8444-50BA-95D0-3138387D8077}"/>
                </a:ext>
              </a:extLst>
            </p:cNvPr>
            <p:cNvGrpSpPr/>
            <p:nvPr/>
          </p:nvGrpSpPr>
          <p:grpSpPr>
            <a:xfrm>
              <a:off x="6096000" y="0"/>
              <a:ext cx="3429001" cy="6858000"/>
              <a:chOff x="8114143" y="0"/>
              <a:chExt cx="4539678" cy="6858000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79DC8E36-4532-343E-E8F5-AB020B52F912}"/>
                  </a:ext>
                </a:extLst>
              </p:cNvPr>
              <p:cNvGrpSpPr/>
              <p:nvPr/>
            </p:nvGrpSpPr>
            <p:grpSpPr>
              <a:xfrm>
                <a:off x="8114143" y="0"/>
                <a:ext cx="4539678" cy="6858000"/>
                <a:chOff x="8114143" y="0"/>
                <a:chExt cx="4539678" cy="6858000"/>
              </a:xfrm>
            </p:grpSpPr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869AE660-D942-1BFA-5586-BAC5FB033211}"/>
                    </a:ext>
                  </a:extLst>
                </p:cNvPr>
                <p:cNvSpPr/>
                <p:nvPr/>
              </p:nvSpPr>
              <p:spPr>
                <a:xfrm>
                  <a:off x="8114143" y="0"/>
                  <a:ext cx="4077860" cy="6858000"/>
                </a:xfrm>
                <a:prstGeom prst="rect">
                  <a:avLst/>
                </a:prstGeom>
                <a:solidFill>
                  <a:srgbClr val="944F4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Triangle 25">
                  <a:extLst>
                    <a:ext uri="{FF2B5EF4-FFF2-40B4-BE49-F238E27FC236}">
                      <a16:creationId xmlns:a16="http://schemas.microsoft.com/office/drawing/2014/main" id="{6F758B72-9C5B-212C-E444-18E04924597A}"/>
                    </a:ext>
                  </a:extLst>
                </p:cNvPr>
                <p:cNvSpPr/>
                <p:nvPr/>
              </p:nvSpPr>
              <p:spPr>
                <a:xfrm rot="5400000">
                  <a:off x="11879120" y="887844"/>
                  <a:ext cx="1087582" cy="461821"/>
                </a:xfrm>
                <a:prstGeom prst="triangle">
                  <a:avLst/>
                </a:prstGeom>
                <a:solidFill>
                  <a:srgbClr val="944E4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9" name="Content Placeholder 6">
                <a:extLst>
                  <a:ext uri="{FF2B5EF4-FFF2-40B4-BE49-F238E27FC236}">
                    <a16:creationId xmlns:a16="http://schemas.microsoft.com/office/drawing/2014/main" id="{4258B6A0-37A1-9C73-5327-1BA801F627B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716699" y="2541544"/>
                <a:ext cx="2872747" cy="47950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11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US" sz="1800">
                    <a:solidFill>
                      <a:schemeClr val="bg1"/>
                    </a:solidFill>
                  </a:rPr>
                  <a:t>Online Surveys</a:t>
                </a:r>
              </a:p>
            </p:txBody>
          </p:sp>
          <p:sp>
            <p:nvSpPr>
              <p:cNvPr id="70" name="Content Placeholder 6">
                <a:extLst>
                  <a:ext uri="{FF2B5EF4-FFF2-40B4-BE49-F238E27FC236}">
                    <a16:creationId xmlns:a16="http://schemas.microsoft.com/office/drawing/2014/main" id="{C2BBD9FB-3B47-4E0F-2A62-9A3F1AD80F7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540510" y="820523"/>
                <a:ext cx="3335379" cy="108758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11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US" sz="3000" b="1">
                    <a:solidFill>
                      <a:schemeClr val="bg1"/>
                    </a:solidFill>
                  </a:rPr>
                  <a:t>Survey on AI and 6G Perception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D0A495B7-81DB-F52F-8558-DBE594BF2F31}"/>
                  </a:ext>
                </a:extLst>
              </p:cNvPr>
              <p:cNvSpPr txBox="1"/>
              <p:nvPr/>
            </p:nvSpPr>
            <p:spPr>
              <a:xfrm>
                <a:off x="8572695" y="3088346"/>
                <a:ext cx="3271003" cy="12958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800">
                    <a:solidFill>
                      <a:schemeClr val="bg1"/>
                    </a:solidFill>
                  </a:rPr>
                  <a:t>Familiarity with Tech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800">
                    <a:solidFill>
                      <a:schemeClr val="bg1"/>
                    </a:solidFill>
                  </a:rPr>
                  <a:t>Impact of 5G on QOL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800">
                    <a:solidFill>
                      <a:schemeClr val="bg1"/>
                    </a:solidFill>
                  </a:rPr>
                  <a:t>Perception of AI / 6G</a:t>
                </a:r>
              </a:p>
            </p:txBody>
          </p:sp>
        </p:grpSp>
        <p:pic>
          <p:nvPicPr>
            <p:cNvPr id="10" name="Graphic 9" descr="Clipboard with solid fill">
              <a:extLst>
                <a:ext uri="{FF2B5EF4-FFF2-40B4-BE49-F238E27FC236}">
                  <a16:creationId xmlns:a16="http://schemas.microsoft.com/office/drawing/2014/main" id="{01A6D40C-E3B0-2649-48AD-5F1EEDE1B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241294" y="5270031"/>
              <a:ext cx="872858" cy="872858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2168E52-A020-3209-5CAB-FEB57E768ABF}"/>
              </a:ext>
            </a:extLst>
          </p:cNvPr>
          <p:cNvGrpSpPr/>
          <p:nvPr/>
        </p:nvGrpSpPr>
        <p:grpSpPr>
          <a:xfrm>
            <a:off x="-2372366" y="0"/>
            <a:ext cx="3429000" cy="6858000"/>
            <a:chOff x="3055215" y="0"/>
            <a:chExt cx="3429000" cy="68580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FF4EE0A-26B6-33F4-EF9D-4E05B3C67775}"/>
                </a:ext>
              </a:extLst>
            </p:cNvPr>
            <p:cNvGrpSpPr/>
            <p:nvPr/>
          </p:nvGrpSpPr>
          <p:grpSpPr>
            <a:xfrm>
              <a:off x="3055215" y="0"/>
              <a:ext cx="3429000" cy="6858000"/>
              <a:chOff x="4050147" y="0"/>
              <a:chExt cx="4525821" cy="6858000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1EE683CD-D083-6DDC-16F5-B81B7C6ADAA1}"/>
                  </a:ext>
                </a:extLst>
              </p:cNvPr>
              <p:cNvGrpSpPr/>
              <p:nvPr/>
            </p:nvGrpSpPr>
            <p:grpSpPr>
              <a:xfrm>
                <a:off x="4050147" y="0"/>
                <a:ext cx="4525821" cy="6858000"/>
                <a:chOff x="4050146" y="0"/>
                <a:chExt cx="4525820" cy="6858000"/>
              </a:xfrm>
            </p:grpSpPr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B4D8F564-53B9-3C6D-87B5-9B6B5C5D2BDD}"/>
                    </a:ext>
                  </a:extLst>
                </p:cNvPr>
                <p:cNvSpPr/>
                <p:nvPr/>
              </p:nvSpPr>
              <p:spPr>
                <a:xfrm>
                  <a:off x="4050146" y="0"/>
                  <a:ext cx="4064000" cy="6858000"/>
                </a:xfrm>
                <a:prstGeom prst="rect">
                  <a:avLst/>
                </a:prstGeom>
                <a:solidFill>
                  <a:srgbClr val="5F322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Triangle 22">
                  <a:extLst>
                    <a:ext uri="{FF2B5EF4-FFF2-40B4-BE49-F238E27FC236}">
                      <a16:creationId xmlns:a16="http://schemas.microsoft.com/office/drawing/2014/main" id="{E45D0740-A141-17A1-72B7-434E4F79AB1A}"/>
                    </a:ext>
                  </a:extLst>
                </p:cNvPr>
                <p:cNvSpPr/>
                <p:nvPr/>
              </p:nvSpPr>
              <p:spPr>
                <a:xfrm rot="5400000">
                  <a:off x="7801265" y="887846"/>
                  <a:ext cx="1087582" cy="461821"/>
                </a:xfrm>
                <a:prstGeom prst="triangle">
                  <a:avLst/>
                </a:prstGeom>
                <a:solidFill>
                  <a:srgbClr val="5F322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7" name="Content Placeholder 6">
                <a:extLst>
                  <a:ext uri="{FF2B5EF4-FFF2-40B4-BE49-F238E27FC236}">
                    <a16:creationId xmlns:a16="http://schemas.microsoft.com/office/drawing/2014/main" id="{9D168DA1-1C21-9172-5609-E5AFA9F7401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45772" y="2541544"/>
                <a:ext cx="2872748" cy="47950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11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US" sz="1800">
                    <a:solidFill>
                      <a:schemeClr val="bg1"/>
                    </a:solidFill>
                  </a:rPr>
                  <a:t>Online Surveys</a:t>
                </a:r>
              </a:p>
            </p:txBody>
          </p:sp>
          <p:sp>
            <p:nvSpPr>
              <p:cNvPr id="48" name="Content Placeholder 6">
                <a:extLst>
                  <a:ext uri="{FF2B5EF4-FFF2-40B4-BE49-F238E27FC236}">
                    <a16:creationId xmlns:a16="http://schemas.microsoft.com/office/drawing/2014/main" id="{D600A5C6-2559-24D0-7B96-8DC40D199C4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58162" y="1118753"/>
                <a:ext cx="3061820" cy="48415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11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US" sz="3000" b="1">
                    <a:solidFill>
                      <a:schemeClr val="bg1"/>
                    </a:solidFill>
                  </a:rPr>
                  <a:t>Survey on Usage Habits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F1A17FA8-E546-6E3E-D1CB-F50E980B3D59}"/>
                  </a:ext>
                </a:extLst>
              </p:cNvPr>
              <p:cNvSpPr txBox="1"/>
              <p:nvPr/>
            </p:nvSpPr>
            <p:spPr>
              <a:xfrm>
                <a:off x="4894501" y="3088345"/>
                <a:ext cx="2803936" cy="17075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800">
                    <a:solidFill>
                      <a:schemeClr val="bg1"/>
                    </a:solidFill>
                  </a:rPr>
                  <a:t>Internet usage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800">
                    <a:solidFill>
                      <a:schemeClr val="bg1"/>
                    </a:solidFill>
                  </a:rPr>
                  <a:t>Phone carrier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800">
                    <a:solidFill>
                      <a:schemeClr val="bg1"/>
                    </a:solidFill>
                  </a:rPr>
                  <a:t>Connection type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74" name="Graphic 73" descr="Clipboard with solid fill">
              <a:extLst>
                <a:ext uri="{FF2B5EF4-FFF2-40B4-BE49-F238E27FC236}">
                  <a16:creationId xmlns:a16="http://schemas.microsoft.com/office/drawing/2014/main" id="{9A8B964F-ED7C-BE16-A838-089326BB9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152429" y="5270031"/>
              <a:ext cx="872858" cy="872858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5D1FF3B-73C2-BA8C-EB3F-207F833039BC}"/>
              </a:ext>
            </a:extLst>
          </p:cNvPr>
          <p:cNvGrpSpPr/>
          <p:nvPr/>
        </p:nvGrpSpPr>
        <p:grpSpPr>
          <a:xfrm>
            <a:off x="-2721534" y="0"/>
            <a:ext cx="3429000" cy="6858000"/>
            <a:chOff x="2616" y="0"/>
            <a:chExt cx="3429000" cy="68580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AD4ACB6-242E-6FAC-6054-A0D784CBD5A8}"/>
                </a:ext>
              </a:extLst>
            </p:cNvPr>
            <p:cNvGrpSpPr/>
            <p:nvPr/>
          </p:nvGrpSpPr>
          <p:grpSpPr>
            <a:xfrm>
              <a:off x="2616" y="0"/>
              <a:ext cx="3429000" cy="6858000"/>
              <a:chOff x="-2985" y="0"/>
              <a:chExt cx="4525820" cy="6858000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1293F88C-A271-6E73-A701-35A3402163DB}"/>
                  </a:ext>
                </a:extLst>
              </p:cNvPr>
              <p:cNvGrpSpPr/>
              <p:nvPr/>
            </p:nvGrpSpPr>
            <p:grpSpPr>
              <a:xfrm>
                <a:off x="-2985" y="0"/>
                <a:ext cx="4525820" cy="6858000"/>
                <a:chOff x="0" y="0"/>
                <a:chExt cx="4525820" cy="6858000"/>
              </a:xfrm>
            </p:grpSpPr>
            <p:sp>
              <p:nvSpPr>
                <p:cNvPr id="3" name="Rectangle 2">
                  <a:extLst>
                    <a:ext uri="{FF2B5EF4-FFF2-40B4-BE49-F238E27FC236}">
                      <a16:creationId xmlns:a16="http://schemas.microsoft.com/office/drawing/2014/main" id="{C44C9288-8E23-4DC8-49D1-FFEE9063F46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4064001" cy="6858000"/>
                </a:xfrm>
                <a:prstGeom prst="rect">
                  <a:avLst/>
                </a:prstGeom>
                <a:solidFill>
                  <a:srgbClr val="361D17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Triangle 18">
                  <a:extLst>
                    <a:ext uri="{FF2B5EF4-FFF2-40B4-BE49-F238E27FC236}">
                      <a16:creationId xmlns:a16="http://schemas.microsoft.com/office/drawing/2014/main" id="{3F6E1B47-B2A7-5CF3-724A-A669FFFD6A46}"/>
                    </a:ext>
                  </a:extLst>
                </p:cNvPr>
                <p:cNvSpPr/>
                <p:nvPr/>
              </p:nvSpPr>
              <p:spPr>
                <a:xfrm rot="5400000">
                  <a:off x="3751119" y="887845"/>
                  <a:ext cx="1087582" cy="461821"/>
                </a:xfrm>
                <a:prstGeom prst="triangle">
                  <a:avLst/>
                </a:prstGeom>
                <a:solidFill>
                  <a:srgbClr val="361D17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8" name="Content Placeholder 6">
                <a:extLst>
                  <a:ext uri="{FF2B5EF4-FFF2-40B4-BE49-F238E27FC236}">
                    <a16:creationId xmlns:a16="http://schemas.microsoft.com/office/drawing/2014/main" id="{3C57A053-6D65-1660-618D-CD4D36FCF77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870" y="2541544"/>
                <a:ext cx="2872747" cy="47950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11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US" sz="1800">
                    <a:solidFill>
                      <a:schemeClr val="bg1"/>
                    </a:solidFill>
                  </a:rPr>
                  <a:t>In-Person Interviews</a:t>
                </a:r>
              </a:p>
            </p:txBody>
          </p:sp>
          <p:sp>
            <p:nvSpPr>
              <p:cNvPr id="29" name="Content Placeholder 6">
                <a:extLst>
                  <a:ext uri="{FF2B5EF4-FFF2-40B4-BE49-F238E27FC236}">
                    <a16:creationId xmlns:a16="http://schemas.microsoft.com/office/drawing/2014/main" id="{8E8461FD-3804-F05F-B0F4-2BD6022A706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3335" y="1168508"/>
                <a:ext cx="3061820" cy="48415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11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US" sz="3000" b="1">
                    <a:solidFill>
                      <a:schemeClr val="bg1"/>
                    </a:solidFill>
                  </a:rPr>
                  <a:t>Interview 5G Experts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42FA79B-94FD-6CF9-6710-546A09F26F20}"/>
                  </a:ext>
                </a:extLst>
              </p:cNvPr>
              <p:cNvSpPr txBox="1"/>
              <p:nvPr/>
            </p:nvSpPr>
            <p:spPr>
              <a:xfrm>
                <a:off x="616532" y="3088345"/>
                <a:ext cx="2789987" cy="16158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>
                    <a:solidFill>
                      <a:schemeClr val="bg1"/>
                    </a:solidFill>
                  </a:rPr>
                  <a:t>Background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>
                    <a:solidFill>
                      <a:schemeClr val="bg1"/>
                    </a:solidFill>
                  </a:rPr>
                  <a:t>Roadblocks 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>
                    <a:solidFill>
                      <a:schemeClr val="bg1"/>
                    </a:solidFill>
                  </a:rPr>
                  <a:t>Digital divide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40" name="Graphic 39" descr="Meeting with solid fill">
              <a:extLst>
                <a:ext uri="{FF2B5EF4-FFF2-40B4-BE49-F238E27FC236}">
                  <a16:creationId xmlns:a16="http://schemas.microsoft.com/office/drawing/2014/main" id="{54940A5B-6109-597A-105F-44356801C6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20557" y="5186962"/>
              <a:ext cx="1038997" cy="10389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0506451"/>
      </p:ext>
    </p:extLst>
  </p:cSld>
  <p:clrMapOvr>
    <a:masterClrMapping/>
  </p:clrMapOvr>
  <p:transition spd="slow" advTm="130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6E5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A813AC-5CAE-3FB4-08E7-E40FA2CEEA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DE0D7B2F-8EA9-7D9C-8BC4-837AED690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6184" y="6492875"/>
            <a:ext cx="2743200" cy="365125"/>
          </a:xfrm>
        </p:spPr>
        <p:txBody>
          <a:bodyPr/>
          <a:lstStyle/>
          <a:p>
            <a:r>
              <a:rPr lang="en-US" sz="1800" b="1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C7CBDC2-E5D4-4496-37B6-83AF51138E47}"/>
              </a:ext>
            </a:extLst>
          </p:cNvPr>
          <p:cNvSpPr txBox="1">
            <a:spLocks/>
          </p:cNvSpPr>
          <p:nvPr/>
        </p:nvSpPr>
        <p:spPr>
          <a:xfrm>
            <a:off x="5701735" y="2781299"/>
            <a:ext cx="10167937" cy="11795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b="1">
                <a:solidFill>
                  <a:schemeClr val="bg1"/>
                </a:solidFill>
              </a:rPr>
              <a:t>Methods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959EC66-CCE7-A6FB-6565-F31EECBA6BE6}"/>
              </a:ext>
            </a:extLst>
          </p:cNvPr>
          <p:cNvGrpSpPr/>
          <p:nvPr/>
        </p:nvGrpSpPr>
        <p:grpSpPr>
          <a:xfrm>
            <a:off x="6096000" y="0"/>
            <a:ext cx="3429001" cy="6858000"/>
            <a:chOff x="6096000" y="0"/>
            <a:chExt cx="3429001" cy="685800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49DF8C2-34E5-317C-794D-E08DCA11623D}"/>
                </a:ext>
              </a:extLst>
            </p:cNvPr>
            <p:cNvGrpSpPr/>
            <p:nvPr/>
          </p:nvGrpSpPr>
          <p:grpSpPr>
            <a:xfrm>
              <a:off x="6096000" y="0"/>
              <a:ext cx="3429001" cy="6858000"/>
              <a:chOff x="8114143" y="0"/>
              <a:chExt cx="4539678" cy="6858000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3C574C8F-EC8D-D331-ACF9-C3FC01812148}"/>
                  </a:ext>
                </a:extLst>
              </p:cNvPr>
              <p:cNvGrpSpPr/>
              <p:nvPr/>
            </p:nvGrpSpPr>
            <p:grpSpPr>
              <a:xfrm>
                <a:off x="8114143" y="0"/>
                <a:ext cx="4539678" cy="6858000"/>
                <a:chOff x="8114143" y="0"/>
                <a:chExt cx="4539678" cy="6858000"/>
              </a:xfrm>
            </p:grpSpPr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5FA2B654-BDE0-D50C-63B1-7F963C42F916}"/>
                    </a:ext>
                  </a:extLst>
                </p:cNvPr>
                <p:cNvSpPr/>
                <p:nvPr/>
              </p:nvSpPr>
              <p:spPr>
                <a:xfrm>
                  <a:off x="8114143" y="0"/>
                  <a:ext cx="4077860" cy="6858000"/>
                </a:xfrm>
                <a:prstGeom prst="rect">
                  <a:avLst/>
                </a:prstGeom>
                <a:solidFill>
                  <a:srgbClr val="944F4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Triangle 25">
                  <a:extLst>
                    <a:ext uri="{FF2B5EF4-FFF2-40B4-BE49-F238E27FC236}">
                      <a16:creationId xmlns:a16="http://schemas.microsoft.com/office/drawing/2014/main" id="{8EBC7DC9-BC30-D160-B9B7-C845B8DA4798}"/>
                    </a:ext>
                  </a:extLst>
                </p:cNvPr>
                <p:cNvSpPr/>
                <p:nvPr/>
              </p:nvSpPr>
              <p:spPr>
                <a:xfrm rot="5400000">
                  <a:off x="11879120" y="887844"/>
                  <a:ext cx="1087582" cy="461821"/>
                </a:xfrm>
                <a:prstGeom prst="triangle">
                  <a:avLst/>
                </a:prstGeom>
                <a:solidFill>
                  <a:srgbClr val="944E4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9" name="Content Placeholder 6">
                <a:extLst>
                  <a:ext uri="{FF2B5EF4-FFF2-40B4-BE49-F238E27FC236}">
                    <a16:creationId xmlns:a16="http://schemas.microsoft.com/office/drawing/2014/main" id="{71F2A445-6A31-94AD-AEFE-816AB45C8BF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716699" y="2541544"/>
                <a:ext cx="2872747" cy="47950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11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US" sz="1800">
                    <a:solidFill>
                      <a:schemeClr val="bg1"/>
                    </a:solidFill>
                  </a:rPr>
                  <a:t>Online Surveys</a:t>
                </a:r>
              </a:p>
            </p:txBody>
          </p:sp>
          <p:sp>
            <p:nvSpPr>
              <p:cNvPr id="70" name="Content Placeholder 6">
                <a:extLst>
                  <a:ext uri="{FF2B5EF4-FFF2-40B4-BE49-F238E27FC236}">
                    <a16:creationId xmlns:a16="http://schemas.microsoft.com/office/drawing/2014/main" id="{2DAD6E32-BE00-E04D-A1F6-480F8F1A433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540510" y="820523"/>
                <a:ext cx="3335379" cy="108758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11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US" sz="3000" b="1">
                    <a:solidFill>
                      <a:schemeClr val="bg1"/>
                    </a:solidFill>
                  </a:rPr>
                  <a:t>Survey on AI and 6G Perception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9AFE7566-6AA5-8343-F2B7-4A981BA901F2}"/>
                  </a:ext>
                </a:extLst>
              </p:cNvPr>
              <p:cNvSpPr txBox="1"/>
              <p:nvPr/>
            </p:nvSpPr>
            <p:spPr>
              <a:xfrm>
                <a:off x="8572695" y="3088346"/>
                <a:ext cx="3271003" cy="12958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800">
                    <a:solidFill>
                      <a:schemeClr val="bg1"/>
                    </a:solidFill>
                  </a:rPr>
                  <a:t>Familiarity with Tech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800">
                    <a:solidFill>
                      <a:schemeClr val="bg1"/>
                    </a:solidFill>
                  </a:rPr>
                  <a:t>Impact of 5G on QOL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800">
                    <a:solidFill>
                      <a:schemeClr val="bg1"/>
                    </a:solidFill>
                  </a:rPr>
                  <a:t>Perception of AI / 6G</a:t>
                </a:r>
              </a:p>
            </p:txBody>
          </p:sp>
        </p:grpSp>
        <p:pic>
          <p:nvPicPr>
            <p:cNvPr id="10" name="Graphic 9" descr="Clipboard with solid fill">
              <a:extLst>
                <a:ext uri="{FF2B5EF4-FFF2-40B4-BE49-F238E27FC236}">
                  <a16:creationId xmlns:a16="http://schemas.microsoft.com/office/drawing/2014/main" id="{1C24AA60-E196-44D9-B2E4-9988D6B5B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241294" y="5270031"/>
              <a:ext cx="872858" cy="872858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9AF2A37-CCB8-FC1C-3883-27A59CC4198B}"/>
              </a:ext>
            </a:extLst>
          </p:cNvPr>
          <p:cNvGrpSpPr/>
          <p:nvPr/>
        </p:nvGrpSpPr>
        <p:grpSpPr>
          <a:xfrm>
            <a:off x="3055215" y="0"/>
            <a:ext cx="3429000" cy="6858000"/>
            <a:chOff x="3055215" y="0"/>
            <a:chExt cx="3429000" cy="68580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5A0CFF2-3EED-C3BE-03BF-4B497DC967D6}"/>
                </a:ext>
              </a:extLst>
            </p:cNvPr>
            <p:cNvGrpSpPr/>
            <p:nvPr/>
          </p:nvGrpSpPr>
          <p:grpSpPr>
            <a:xfrm>
              <a:off x="3055215" y="0"/>
              <a:ext cx="3429000" cy="6858000"/>
              <a:chOff x="4050147" y="0"/>
              <a:chExt cx="4525821" cy="6858000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C8B51D89-646B-44BE-DFDD-35A3D32B9E1C}"/>
                  </a:ext>
                </a:extLst>
              </p:cNvPr>
              <p:cNvGrpSpPr/>
              <p:nvPr/>
            </p:nvGrpSpPr>
            <p:grpSpPr>
              <a:xfrm>
                <a:off x="4050147" y="0"/>
                <a:ext cx="4525821" cy="6858000"/>
                <a:chOff x="4050146" y="0"/>
                <a:chExt cx="4525820" cy="6858000"/>
              </a:xfrm>
            </p:grpSpPr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FF0D9C58-0818-51E9-91A9-04C2424351CF}"/>
                    </a:ext>
                  </a:extLst>
                </p:cNvPr>
                <p:cNvSpPr/>
                <p:nvPr/>
              </p:nvSpPr>
              <p:spPr>
                <a:xfrm>
                  <a:off x="4050146" y="0"/>
                  <a:ext cx="4064000" cy="6858000"/>
                </a:xfrm>
                <a:prstGeom prst="rect">
                  <a:avLst/>
                </a:prstGeom>
                <a:solidFill>
                  <a:srgbClr val="5F322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Triangle 22">
                  <a:extLst>
                    <a:ext uri="{FF2B5EF4-FFF2-40B4-BE49-F238E27FC236}">
                      <a16:creationId xmlns:a16="http://schemas.microsoft.com/office/drawing/2014/main" id="{092D4C2C-EB41-FAB0-03C3-A913361D1D9F}"/>
                    </a:ext>
                  </a:extLst>
                </p:cNvPr>
                <p:cNvSpPr/>
                <p:nvPr/>
              </p:nvSpPr>
              <p:spPr>
                <a:xfrm rot="5400000">
                  <a:off x="7801265" y="887846"/>
                  <a:ext cx="1087582" cy="461821"/>
                </a:xfrm>
                <a:prstGeom prst="triangle">
                  <a:avLst/>
                </a:prstGeom>
                <a:solidFill>
                  <a:srgbClr val="5F322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7" name="Content Placeholder 6">
                <a:extLst>
                  <a:ext uri="{FF2B5EF4-FFF2-40B4-BE49-F238E27FC236}">
                    <a16:creationId xmlns:a16="http://schemas.microsoft.com/office/drawing/2014/main" id="{7FBDEA9F-C338-1807-FA11-CFF2E1B9C96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645772" y="2541544"/>
                <a:ext cx="2872748" cy="47950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11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US" sz="1800">
                    <a:solidFill>
                      <a:schemeClr val="bg1"/>
                    </a:solidFill>
                  </a:rPr>
                  <a:t>Online Surveys</a:t>
                </a:r>
              </a:p>
            </p:txBody>
          </p:sp>
          <p:sp>
            <p:nvSpPr>
              <p:cNvPr id="48" name="Content Placeholder 6">
                <a:extLst>
                  <a:ext uri="{FF2B5EF4-FFF2-40B4-BE49-F238E27FC236}">
                    <a16:creationId xmlns:a16="http://schemas.microsoft.com/office/drawing/2014/main" id="{7E039E62-E6D8-8E19-E72C-DB8C5891C71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58162" y="1118753"/>
                <a:ext cx="3061820" cy="48415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11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US" sz="3000" b="1">
                    <a:solidFill>
                      <a:schemeClr val="bg1"/>
                    </a:solidFill>
                  </a:rPr>
                  <a:t>Survey on Usage Habits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C566871A-16A2-863A-D30C-FFC34077A7A1}"/>
                  </a:ext>
                </a:extLst>
              </p:cNvPr>
              <p:cNvSpPr txBox="1"/>
              <p:nvPr/>
            </p:nvSpPr>
            <p:spPr>
              <a:xfrm>
                <a:off x="4894501" y="3088345"/>
                <a:ext cx="2803936" cy="17075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800">
                    <a:solidFill>
                      <a:schemeClr val="bg1"/>
                    </a:solidFill>
                  </a:rPr>
                  <a:t>Internet usage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800">
                    <a:solidFill>
                      <a:schemeClr val="bg1"/>
                    </a:solidFill>
                  </a:rPr>
                  <a:t>Phone carrier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800">
                    <a:solidFill>
                      <a:schemeClr val="bg1"/>
                    </a:solidFill>
                  </a:rPr>
                  <a:t>Connection type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74" name="Graphic 73" descr="Clipboard with solid fill">
              <a:extLst>
                <a:ext uri="{FF2B5EF4-FFF2-40B4-BE49-F238E27FC236}">
                  <a16:creationId xmlns:a16="http://schemas.microsoft.com/office/drawing/2014/main" id="{7261FFBF-FA9F-F200-B0C1-57557D20B7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152429" y="5270031"/>
              <a:ext cx="872858" cy="872858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725111D-9DB9-0A82-070B-8B6CC9882780}"/>
              </a:ext>
            </a:extLst>
          </p:cNvPr>
          <p:cNvGrpSpPr/>
          <p:nvPr/>
        </p:nvGrpSpPr>
        <p:grpSpPr>
          <a:xfrm>
            <a:off x="2616" y="0"/>
            <a:ext cx="3429000" cy="6858000"/>
            <a:chOff x="2616" y="0"/>
            <a:chExt cx="3429000" cy="68580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54353E5-D37C-DB2B-05C6-729A2BC01395}"/>
                </a:ext>
              </a:extLst>
            </p:cNvPr>
            <p:cNvGrpSpPr/>
            <p:nvPr/>
          </p:nvGrpSpPr>
          <p:grpSpPr>
            <a:xfrm>
              <a:off x="2616" y="0"/>
              <a:ext cx="3429000" cy="6858000"/>
              <a:chOff x="-2985" y="0"/>
              <a:chExt cx="4525820" cy="6858000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5AEFD8D5-5934-44AE-9FBD-E4BA77655DE4}"/>
                  </a:ext>
                </a:extLst>
              </p:cNvPr>
              <p:cNvGrpSpPr/>
              <p:nvPr/>
            </p:nvGrpSpPr>
            <p:grpSpPr>
              <a:xfrm>
                <a:off x="-2985" y="0"/>
                <a:ext cx="4525820" cy="6858000"/>
                <a:chOff x="0" y="0"/>
                <a:chExt cx="4525820" cy="6858000"/>
              </a:xfrm>
            </p:grpSpPr>
            <p:sp>
              <p:nvSpPr>
                <p:cNvPr id="3" name="Rectangle 2">
                  <a:extLst>
                    <a:ext uri="{FF2B5EF4-FFF2-40B4-BE49-F238E27FC236}">
                      <a16:creationId xmlns:a16="http://schemas.microsoft.com/office/drawing/2014/main" id="{093482AF-02D4-DAAF-9A71-7E73BA43BBB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4064000" cy="6858000"/>
                </a:xfrm>
                <a:prstGeom prst="rect">
                  <a:avLst/>
                </a:prstGeom>
                <a:solidFill>
                  <a:srgbClr val="361D17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Triangle 18">
                  <a:extLst>
                    <a:ext uri="{FF2B5EF4-FFF2-40B4-BE49-F238E27FC236}">
                      <a16:creationId xmlns:a16="http://schemas.microsoft.com/office/drawing/2014/main" id="{C3A48468-C8BB-A7C2-F98C-D125CC8B8C7D}"/>
                    </a:ext>
                  </a:extLst>
                </p:cNvPr>
                <p:cNvSpPr/>
                <p:nvPr/>
              </p:nvSpPr>
              <p:spPr>
                <a:xfrm rot="5400000">
                  <a:off x="3751119" y="887845"/>
                  <a:ext cx="1087582" cy="461821"/>
                </a:xfrm>
                <a:prstGeom prst="triangle">
                  <a:avLst/>
                </a:prstGeom>
                <a:solidFill>
                  <a:srgbClr val="361D17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8" name="Content Placeholder 6">
                <a:extLst>
                  <a:ext uri="{FF2B5EF4-FFF2-40B4-BE49-F238E27FC236}">
                    <a16:creationId xmlns:a16="http://schemas.microsoft.com/office/drawing/2014/main" id="{FFA3609C-9AD8-E4D6-8D1A-E3749717489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870" y="2541544"/>
                <a:ext cx="2872747" cy="47950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11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US" sz="1800">
                    <a:solidFill>
                      <a:schemeClr val="bg1"/>
                    </a:solidFill>
                  </a:rPr>
                  <a:t>In-Person Interviews</a:t>
                </a:r>
              </a:p>
            </p:txBody>
          </p:sp>
          <p:sp>
            <p:nvSpPr>
              <p:cNvPr id="29" name="Content Placeholder 6">
                <a:extLst>
                  <a:ext uri="{FF2B5EF4-FFF2-40B4-BE49-F238E27FC236}">
                    <a16:creationId xmlns:a16="http://schemas.microsoft.com/office/drawing/2014/main" id="{B2F0C6D0-9429-FBD1-1582-2090BF6D994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3335" y="1168508"/>
                <a:ext cx="3061820" cy="48415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11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1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US" sz="3000" b="1">
                    <a:solidFill>
                      <a:schemeClr val="bg1"/>
                    </a:solidFill>
                  </a:rPr>
                  <a:t>Interview 5G Experts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975243E-41DB-CBD4-B03B-56DAF3FBD8CB}"/>
                  </a:ext>
                </a:extLst>
              </p:cNvPr>
              <p:cNvSpPr txBox="1"/>
              <p:nvPr/>
            </p:nvSpPr>
            <p:spPr>
              <a:xfrm>
                <a:off x="616532" y="3088345"/>
                <a:ext cx="2789987" cy="16158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>
                    <a:solidFill>
                      <a:schemeClr val="bg1"/>
                    </a:solidFill>
                  </a:rPr>
                  <a:t>Background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>
                    <a:solidFill>
                      <a:schemeClr val="bg1"/>
                    </a:solidFill>
                  </a:rPr>
                  <a:t>Roadblocks 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>
                    <a:solidFill>
                      <a:schemeClr val="bg1"/>
                    </a:solidFill>
                  </a:rPr>
                  <a:t>Digital divide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40" name="Graphic 39" descr="Meeting with solid fill">
              <a:extLst>
                <a:ext uri="{FF2B5EF4-FFF2-40B4-BE49-F238E27FC236}">
                  <a16:creationId xmlns:a16="http://schemas.microsoft.com/office/drawing/2014/main" id="{2D88C25E-6500-353F-09A5-4645B31C1D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20557" y="5186962"/>
              <a:ext cx="1038997" cy="10389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79679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8B3F5C8E-2E13-8105-191F-236B6D5F1602}"/>
              </a:ext>
            </a:extLst>
          </p:cNvPr>
          <p:cNvGrpSpPr/>
          <p:nvPr/>
        </p:nvGrpSpPr>
        <p:grpSpPr>
          <a:xfrm>
            <a:off x="-11020691" y="1470987"/>
            <a:ext cx="10905063" cy="5005005"/>
            <a:chOff x="1569001" y="2020601"/>
            <a:chExt cx="9182884" cy="4472274"/>
          </a:xfrm>
        </p:grpSpPr>
        <p:sp>
          <p:nvSpPr>
            <p:cNvPr id="5" name="Rectangle: Rounded Corners 10">
              <a:extLst>
                <a:ext uri="{FF2B5EF4-FFF2-40B4-BE49-F238E27FC236}">
                  <a16:creationId xmlns:a16="http://schemas.microsoft.com/office/drawing/2014/main" id="{9A5066B9-DE05-46B5-5E8B-61BFA1D56D40}"/>
                </a:ext>
              </a:extLst>
            </p:cNvPr>
            <p:cNvSpPr/>
            <p:nvPr/>
          </p:nvSpPr>
          <p:spPr>
            <a:xfrm>
              <a:off x="1569001" y="3750316"/>
              <a:ext cx="1939636" cy="1640945"/>
            </a:xfrm>
            <a:prstGeom prst="roundRect">
              <a:avLst/>
            </a:prstGeom>
            <a:solidFill>
              <a:srgbClr val="91D0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828575">
                <a:spcAft>
                  <a:spcPts val="1026"/>
                </a:spcAft>
              </a:pPr>
              <a:r>
                <a:rPr lang="en-US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Anticipate </a:t>
              </a:r>
              <a:r>
                <a:rPr lang="en-US" b="1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hurdles</a:t>
              </a:r>
              <a:r>
                <a:rPr lang="en-US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 for 6G</a:t>
              </a:r>
              <a:endParaRPr lang="en-US">
                <a:solidFill>
                  <a:srgbClr val="000000"/>
                </a:solidFill>
                <a:cs typeface="Calibri"/>
              </a:endParaRPr>
            </a:p>
          </p:txBody>
        </p:sp>
        <p:sp>
          <p:nvSpPr>
            <p:cNvPr id="6" name="Rectangle: Rounded Corners 11">
              <a:extLst>
                <a:ext uri="{FF2B5EF4-FFF2-40B4-BE49-F238E27FC236}">
                  <a16:creationId xmlns:a16="http://schemas.microsoft.com/office/drawing/2014/main" id="{74840C68-587E-8E53-E13B-9F1496395AB1}"/>
                </a:ext>
              </a:extLst>
            </p:cNvPr>
            <p:cNvSpPr/>
            <p:nvPr/>
          </p:nvSpPr>
          <p:spPr>
            <a:xfrm>
              <a:off x="3983417" y="2616803"/>
              <a:ext cx="1939636" cy="1640945"/>
            </a:xfrm>
            <a:prstGeom prst="roundRect">
              <a:avLst/>
            </a:prstGeom>
            <a:solidFill>
              <a:srgbClr val="B0E0C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828575">
                <a:spcAft>
                  <a:spcPts val="1026"/>
                </a:spcAft>
              </a:pPr>
              <a:r>
                <a:rPr lang="en-US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Determine </a:t>
              </a:r>
              <a:r>
                <a:rPr lang="en-US" b="1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technical feasibility </a:t>
              </a:r>
              <a:r>
                <a:rPr lang="en-US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of 6G, </a:t>
              </a:r>
              <a:r>
                <a:rPr lang="en-US" b="1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historical issues</a:t>
              </a:r>
              <a:r>
                <a:rPr lang="en-US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 of 5G</a:t>
              </a:r>
              <a:endParaRPr lang="en-US">
                <a:solidFill>
                  <a:srgbClr val="000000"/>
                </a:solidFill>
                <a:cs typeface="Calibri"/>
              </a:endParaRPr>
            </a:p>
          </p:txBody>
        </p:sp>
        <p:sp>
          <p:nvSpPr>
            <p:cNvPr id="7" name="Rectangle: Rounded Corners 12">
              <a:extLst>
                <a:ext uri="{FF2B5EF4-FFF2-40B4-BE49-F238E27FC236}">
                  <a16:creationId xmlns:a16="http://schemas.microsoft.com/office/drawing/2014/main" id="{DC74418E-89CF-AFEC-80B3-4211026E3A4F}"/>
                </a:ext>
              </a:extLst>
            </p:cNvPr>
            <p:cNvSpPr/>
            <p:nvPr/>
          </p:nvSpPr>
          <p:spPr>
            <a:xfrm>
              <a:off x="3983417" y="4765481"/>
              <a:ext cx="1939636" cy="1640945"/>
            </a:xfrm>
            <a:prstGeom prst="roundRect">
              <a:avLst/>
            </a:prstGeom>
            <a:solidFill>
              <a:srgbClr val="B0E0C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828575">
                <a:spcAft>
                  <a:spcPts val="1026"/>
                </a:spcAft>
              </a:pPr>
              <a:r>
                <a:rPr lang="en-US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Determine </a:t>
              </a:r>
              <a:r>
                <a:rPr lang="en-US" b="1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public perception </a:t>
              </a:r>
              <a:r>
                <a:rPr lang="en-US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of 6G and AI</a:t>
              </a:r>
              <a:endParaRPr lang="en-US">
                <a:solidFill>
                  <a:srgbClr val="000000"/>
                </a:solidFill>
                <a:cs typeface="Calibri"/>
              </a:endParaRPr>
            </a:p>
          </p:txBody>
        </p:sp>
        <p:sp>
          <p:nvSpPr>
            <p:cNvPr id="8" name="Rectangle: Rounded Corners 13">
              <a:extLst>
                <a:ext uri="{FF2B5EF4-FFF2-40B4-BE49-F238E27FC236}">
                  <a16:creationId xmlns:a16="http://schemas.microsoft.com/office/drawing/2014/main" id="{5DCD2A21-2AAF-9673-8CD9-A2D5FE29EFBB}"/>
                </a:ext>
              </a:extLst>
            </p:cNvPr>
            <p:cNvSpPr/>
            <p:nvPr/>
          </p:nvSpPr>
          <p:spPr>
            <a:xfrm>
              <a:off x="6397833" y="2547729"/>
              <a:ext cx="1939636" cy="1053963"/>
            </a:xfrm>
            <a:prstGeom prst="roundRect">
              <a:avLst/>
            </a:prstGeom>
            <a:solidFill>
              <a:srgbClr val="CA867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828575">
                <a:spcAft>
                  <a:spcPts val="1026"/>
                </a:spcAft>
              </a:pPr>
              <a:r>
                <a:rPr lang="en-US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Interview </a:t>
              </a:r>
              <a:r>
                <a:rPr lang="en-US" b="1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5G experts</a:t>
              </a:r>
              <a:endParaRPr lang="en-US" b="1">
                <a:solidFill>
                  <a:srgbClr val="000000"/>
                </a:solidFill>
                <a:cs typeface="Calibri"/>
              </a:endParaRPr>
            </a:p>
          </p:txBody>
        </p:sp>
        <p:sp>
          <p:nvSpPr>
            <p:cNvPr id="9" name="Rectangle: Rounded Corners 14">
              <a:extLst>
                <a:ext uri="{FF2B5EF4-FFF2-40B4-BE49-F238E27FC236}">
                  <a16:creationId xmlns:a16="http://schemas.microsoft.com/office/drawing/2014/main" id="{D8FCCF31-5482-8CC7-7E03-6BD9DE32DB13}"/>
                </a:ext>
              </a:extLst>
            </p:cNvPr>
            <p:cNvSpPr/>
            <p:nvPr/>
          </p:nvSpPr>
          <p:spPr>
            <a:xfrm>
              <a:off x="6397833" y="3993321"/>
              <a:ext cx="1939636" cy="1053962"/>
            </a:xfrm>
            <a:prstGeom prst="roundRect">
              <a:avLst/>
            </a:prstGeom>
            <a:solidFill>
              <a:srgbClr val="CA867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8575">
                <a:spcAft>
                  <a:spcPts val="1026"/>
                </a:spcAft>
              </a:pPr>
              <a:r>
                <a:rPr lang="en-US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Survey on </a:t>
              </a:r>
              <a:r>
                <a:rPr lang="en-US" b="1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usage habits</a:t>
              </a:r>
              <a:endParaRPr lang="en-US" sz="2000" b="1">
                <a:solidFill>
                  <a:srgbClr val="000000"/>
                </a:solidFill>
              </a:endParaRPr>
            </a:p>
          </p:txBody>
        </p:sp>
        <p:sp>
          <p:nvSpPr>
            <p:cNvPr id="10" name="Rectangle: Rounded Corners 15">
              <a:extLst>
                <a:ext uri="{FF2B5EF4-FFF2-40B4-BE49-F238E27FC236}">
                  <a16:creationId xmlns:a16="http://schemas.microsoft.com/office/drawing/2014/main" id="{300C79DA-F140-1B40-159D-3FDE861BA51E}"/>
                </a:ext>
              </a:extLst>
            </p:cNvPr>
            <p:cNvSpPr/>
            <p:nvPr/>
          </p:nvSpPr>
          <p:spPr>
            <a:xfrm>
              <a:off x="6397833" y="5438914"/>
              <a:ext cx="1939636" cy="1053961"/>
            </a:xfrm>
            <a:prstGeom prst="roundRect">
              <a:avLst/>
            </a:prstGeom>
            <a:solidFill>
              <a:srgbClr val="CA867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8575">
                <a:spcAft>
                  <a:spcPts val="1026"/>
                </a:spcAft>
              </a:pPr>
              <a:r>
                <a:rPr lang="en-US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Survey on AI and 6G </a:t>
              </a:r>
              <a:r>
                <a:rPr lang="en-US" b="1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perception</a:t>
              </a:r>
              <a:endParaRPr lang="en-US" sz="2000" b="1">
                <a:solidFill>
                  <a:srgbClr val="000000"/>
                </a:solidFill>
              </a:endParaRPr>
            </a:p>
          </p:txBody>
        </p:sp>
        <p:sp>
          <p:nvSpPr>
            <p:cNvPr id="11" name="Rectangle: Rounded Corners 16">
              <a:extLst>
                <a:ext uri="{FF2B5EF4-FFF2-40B4-BE49-F238E27FC236}">
                  <a16:creationId xmlns:a16="http://schemas.microsoft.com/office/drawing/2014/main" id="{D569F352-549D-CD49-D7F7-BD2AB728FA21}"/>
                </a:ext>
              </a:extLst>
            </p:cNvPr>
            <p:cNvSpPr/>
            <p:nvPr/>
          </p:nvSpPr>
          <p:spPr>
            <a:xfrm>
              <a:off x="8812249" y="3699830"/>
              <a:ext cx="1939636" cy="1640945"/>
            </a:xfrm>
            <a:prstGeom prst="roundRect">
              <a:avLst/>
            </a:prstGeom>
            <a:solidFill>
              <a:srgbClr val="A293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8575">
                <a:spcAft>
                  <a:spcPts val="1026"/>
                </a:spcAft>
              </a:pPr>
              <a:r>
                <a:rPr lang="en-US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Recommend path for </a:t>
              </a:r>
              <a:r>
                <a:rPr lang="en-US" b="1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6G adoption</a:t>
              </a:r>
              <a:endParaRPr lang="en-US" sz="2000" b="1">
                <a:solidFill>
                  <a:srgbClr val="000000"/>
                </a:solidFill>
              </a:endParaRPr>
            </a:p>
          </p:txBody>
        </p:sp>
        <p:cxnSp>
          <p:nvCxnSpPr>
            <p:cNvPr id="12" name="Connector: Elbow 26">
              <a:extLst>
                <a:ext uri="{FF2B5EF4-FFF2-40B4-BE49-F238E27FC236}">
                  <a16:creationId xmlns:a16="http://schemas.microsoft.com/office/drawing/2014/main" id="{DA46FA0B-77E3-8A8C-B702-E54E370CE451}"/>
                </a:ext>
              </a:extLst>
            </p:cNvPr>
            <p:cNvCxnSpPr>
              <a:stCxn id="9" idx="3"/>
              <a:endCxn id="10" idx="1"/>
            </p:cNvCxnSpPr>
            <p:nvPr/>
          </p:nvCxnSpPr>
          <p:spPr>
            <a:xfrm flipV="1">
              <a:off x="3508637" y="3437276"/>
              <a:ext cx="474780" cy="1133513"/>
            </a:xfrm>
            <a:prstGeom prst="bentConnector3">
              <a:avLst/>
            </a:prstGeom>
            <a:ln w="38100">
              <a:solidFill>
                <a:srgbClr val="64646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or: Elbow 28">
              <a:extLst>
                <a:ext uri="{FF2B5EF4-FFF2-40B4-BE49-F238E27FC236}">
                  <a16:creationId xmlns:a16="http://schemas.microsoft.com/office/drawing/2014/main" id="{BA10E64E-94AF-455D-21A8-A2D7EDA4AB7D}"/>
                </a:ext>
              </a:extLst>
            </p:cNvPr>
            <p:cNvCxnSpPr>
              <a:stCxn id="9" idx="3"/>
              <a:endCxn id="11" idx="1"/>
            </p:cNvCxnSpPr>
            <p:nvPr/>
          </p:nvCxnSpPr>
          <p:spPr>
            <a:xfrm>
              <a:off x="3508637" y="4570789"/>
              <a:ext cx="474780" cy="1015165"/>
            </a:xfrm>
            <a:prstGeom prst="bentConnector3">
              <a:avLst/>
            </a:prstGeom>
            <a:ln w="38100">
              <a:solidFill>
                <a:srgbClr val="64646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or: Elbow 32">
              <a:extLst>
                <a:ext uri="{FF2B5EF4-FFF2-40B4-BE49-F238E27FC236}">
                  <a16:creationId xmlns:a16="http://schemas.microsoft.com/office/drawing/2014/main" id="{49736E25-D91F-03D2-5720-377CF834BCBC}"/>
                </a:ext>
              </a:extLst>
            </p:cNvPr>
            <p:cNvCxnSpPr>
              <a:stCxn id="10" idx="3"/>
              <a:endCxn id="12" idx="1"/>
            </p:cNvCxnSpPr>
            <p:nvPr/>
          </p:nvCxnSpPr>
          <p:spPr>
            <a:xfrm flipV="1">
              <a:off x="5923053" y="3074711"/>
              <a:ext cx="474780" cy="362565"/>
            </a:xfrm>
            <a:prstGeom prst="bentConnector3">
              <a:avLst/>
            </a:prstGeom>
            <a:ln w="38100">
              <a:solidFill>
                <a:srgbClr val="64646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or: Elbow 34">
              <a:extLst>
                <a:ext uri="{FF2B5EF4-FFF2-40B4-BE49-F238E27FC236}">
                  <a16:creationId xmlns:a16="http://schemas.microsoft.com/office/drawing/2014/main" id="{9CEB80EB-E6A0-0C03-4BC7-27E9B72B6F77}"/>
                </a:ext>
              </a:extLst>
            </p:cNvPr>
            <p:cNvCxnSpPr>
              <a:stCxn id="10" idx="3"/>
              <a:endCxn id="13" idx="1"/>
            </p:cNvCxnSpPr>
            <p:nvPr/>
          </p:nvCxnSpPr>
          <p:spPr>
            <a:xfrm>
              <a:off x="5923053" y="3437276"/>
              <a:ext cx="474780" cy="1083026"/>
            </a:xfrm>
            <a:prstGeom prst="bentConnector3">
              <a:avLst/>
            </a:prstGeom>
            <a:ln w="38100">
              <a:solidFill>
                <a:srgbClr val="64646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or: Elbow 36">
              <a:extLst>
                <a:ext uri="{FF2B5EF4-FFF2-40B4-BE49-F238E27FC236}">
                  <a16:creationId xmlns:a16="http://schemas.microsoft.com/office/drawing/2014/main" id="{3118B570-9D5A-1731-1980-97731DC1BAF4}"/>
                </a:ext>
              </a:extLst>
            </p:cNvPr>
            <p:cNvCxnSpPr>
              <a:stCxn id="11" idx="3"/>
              <a:endCxn id="14" idx="1"/>
            </p:cNvCxnSpPr>
            <p:nvPr/>
          </p:nvCxnSpPr>
          <p:spPr>
            <a:xfrm>
              <a:off x="5923053" y="5585954"/>
              <a:ext cx="474780" cy="379941"/>
            </a:xfrm>
            <a:prstGeom prst="bentConnector3">
              <a:avLst/>
            </a:prstGeom>
            <a:ln w="38100">
              <a:solidFill>
                <a:srgbClr val="64646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or: Elbow 43">
              <a:extLst>
                <a:ext uri="{FF2B5EF4-FFF2-40B4-BE49-F238E27FC236}">
                  <a16:creationId xmlns:a16="http://schemas.microsoft.com/office/drawing/2014/main" id="{1D713BF5-D1E0-AD67-016B-F79E961DB076}"/>
                </a:ext>
              </a:extLst>
            </p:cNvPr>
            <p:cNvCxnSpPr>
              <a:stCxn id="12" idx="3"/>
              <a:endCxn id="15" idx="1"/>
            </p:cNvCxnSpPr>
            <p:nvPr/>
          </p:nvCxnSpPr>
          <p:spPr>
            <a:xfrm>
              <a:off x="8337469" y="3074711"/>
              <a:ext cx="474780" cy="1445592"/>
            </a:xfrm>
            <a:prstGeom prst="bentConnector3">
              <a:avLst/>
            </a:prstGeom>
            <a:ln w="38100">
              <a:solidFill>
                <a:srgbClr val="64646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or: Elbow 47">
              <a:extLst>
                <a:ext uri="{FF2B5EF4-FFF2-40B4-BE49-F238E27FC236}">
                  <a16:creationId xmlns:a16="http://schemas.microsoft.com/office/drawing/2014/main" id="{D7A26A35-9D3B-190E-F617-C6C2EABD5736}"/>
                </a:ext>
              </a:extLst>
            </p:cNvPr>
            <p:cNvCxnSpPr>
              <a:stCxn id="13" idx="3"/>
              <a:endCxn id="15" idx="1"/>
            </p:cNvCxnSpPr>
            <p:nvPr/>
          </p:nvCxnSpPr>
          <p:spPr>
            <a:xfrm>
              <a:off x="8337469" y="4520302"/>
              <a:ext cx="474780" cy="1"/>
            </a:xfrm>
            <a:prstGeom prst="bentConnector3">
              <a:avLst/>
            </a:prstGeom>
            <a:ln w="38100">
              <a:solidFill>
                <a:srgbClr val="64646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or: Elbow 53">
              <a:extLst>
                <a:ext uri="{FF2B5EF4-FFF2-40B4-BE49-F238E27FC236}">
                  <a16:creationId xmlns:a16="http://schemas.microsoft.com/office/drawing/2014/main" id="{0FA2ACCE-2EAF-6A75-7AD4-DC692CAC960B}"/>
                </a:ext>
              </a:extLst>
            </p:cNvPr>
            <p:cNvCxnSpPr>
              <a:stCxn id="14" idx="3"/>
              <a:endCxn id="15" idx="1"/>
            </p:cNvCxnSpPr>
            <p:nvPr/>
          </p:nvCxnSpPr>
          <p:spPr>
            <a:xfrm flipV="1">
              <a:off x="8337469" y="4520303"/>
              <a:ext cx="474780" cy="1445592"/>
            </a:xfrm>
            <a:prstGeom prst="bentConnector3">
              <a:avLst/>
            </a:prstGeom>
            <a:ln w="38100">
              <a:solidFill>
                <a:srgbClr val="64646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: Rounded Corners 61">
              <a:extLst>
                <a:ext uri="{FF2B5EF4-FFF2-40B4-BE49-F238E27FC236}">
                  <a16:creationId xmlns:a16="http://schemas.microsoft.com/office/drawing/2014/main" id="{FF0E587F-ACC5-A2B4-A6E2-749BE176C55D}"/>
                </a:ext>
              </a:extLst>
            </p:cNvPr>
            <p:cNvSpPr/>
            <p:nvPr/>
          </p:nvSpPr>
          <p:spPr>
            <a:xfrm>
              <a:off x="1569001" y="2020601"/>
              <a:ext cx="1939636" cy="380956"/>
            </a:xfrm>
            <a:prstGeom prst="roundRect">
              <a:avLst/>
            </a:prstGeom>
            <a:solidFill>
              <a:srgbClr val="91D0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828575">
                <a:spcAft>
                  <a:spcPts val="1026"/>
                </a:spcAft>
              </a:pPr>
              <a:r>
                <a:rPr lang="en-US" sz="2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Goal</a:t>
              </a:r>
              <a:endParaRPr lang="en-US" sz="2400">
                <a:solidFill>
                  <a:srgbClr val="000000"/>
                </a:solidFill>
                <a:cs typeface="Calibri"/>
              </a:endParaRPr>
            </a:p>
          </p:txBody>
        </p:sp>
        <p:sp>
          <p:nvSpPr>
            <p:cNvPr id="21" name="Rectangle: Rounded Corners 62">
              <a:extLst>
                <a:ext uri="{FF2B5EF4-FFF2-40B4-BE49-F238E27FC236}">
                  <a16:creationId xmlns:a16="http://schemas.microsoft.com/office/drawing/2014/main" id="{82A108FE-880F-FF21-7075-43475C667F06}"/>
                </a:ext>
              </a:extLst>
            </p:cNvPr>
            <p:cNvSpPr/>
            <p:nvPr/>
          </p:nvSpPr>
          <p:spPr>
            <a:xfrm>
              <a:off x="3983417" y="2020601"/>
              <a:ext cx="1939636" cy="380956"/>
            </a:xfrm>
            <a:prstGeom prst="roundRect">
              <a:avLst/>
            </a:prstGeom>
            <a:solidFill>
              <a:srgbClr val="B0E0C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828575">
                <a:spcAft>
                  <a:spcPts val="1026"/>
                </a:spcAft>
              </a:pPr>
              <a:r>
                <a:rPr lang="en-US" sz="2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Objectives</a:t>
              </a:r>
              <a:endParaRPr lang="en-US" sz="2400">
                <a:solidFill>
                  <a:srgbClr val="000000"/>
                </a:solidFill>
                <a:cs typeface="Calibri"/>
              </a:endParaRPr>
            </a:p>
          </p:txBody>
        </p:sp>
        <p:sp>
          <p:nvSpPr>
            <p:cNvPr id="22" name="Rectangle: Rounded Corners 63">
              <a:extLst>
                <a:ext uri="{FF2B5EF4-FFF2-40B4-BE49-F238E27FC236}">
                  <a16:creationId xmlns:a16="http://schemas.microsoft.com/office/drawing/2014/main" id="{9F2A1BDA-92D5-C4D7-B3C3-F276BB2F520C}"/>
                </a:ext>
              </a:extLst>
            </p:cNvPr>
            <p:cNvSpPr/>
            <p:nvPr/>
          </p:nvSpPr>
          <p:spPr>
            <a:xfrm>
              <a:off x="6397833" y="2020601"/>
              <a:ext cx="1939636" cy="380956"/>
            </a:xfrm>
            <a:prstGeom prst="roundRect">
              <a:avLst/>
            </a:prstGeom>
            <a:solidFill>
              <a:srgbClr val="CA867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828575">
                <a:spcAft>
                  <a:spcPts val="1026"/>
                </a:spcAft>
              </a:pPr>
              <a:r>
                <a:rPr lang="en-US" sz="2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Methods</a:t>
              </a:r>
              <a:endParaRPr lang="en-US" sz="2400">
                <a:solidFill>
                  <a:srgbClr val="000000"/>
                </a:solidFill>
                <a:cs typeface="Calibri"/>
              </a:endParaRPr>
            </a:p>
          </p:txBody>
        </p:sp>
        <p:sp>
          <p:nvSpPr>
            <p:cNvPr id="23" name="Rectangle: Rounded Corners 64">
              <a:extLst>
                <a:ext uri="{FF2B5EF4-FFF2-40B4-BE49-F238E27FC236}">
                  <a16:creationId xmlns:a16="http://schemas.microsoft.com/office/drawing/2014/main" id="{C0BA6CDA-6ADA-A514-C648-350883B11532}"/>
                </a:ext>
              </a:extLst>
            </p:cNvPr>
            <p:cNvSpPr/>
            <p:nvPr/>
          </p:nvSpPr>
          <p:spPr>
            <a:xfrm>
              <a:off x="8812249" y="2020601"/>
              <a:ext cx="1939636" cy="380956"/>
            </a:xfrm>
            <a:prstGeom prst="roundRect">
              <a:avLst/>
            </a:prstGeom>
            <a:solidFill>
              <a:srgbClr val="6C4987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8575">
                <a:spcAft>
                  <a:spcPts val="1026"/>
                </a:spcAft>
              </a:pPr>
              <a:r>
                <a:rPr lang="en-US" sz="2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Outcome</a:t>
              </a:r>
              <a:endParaRPr lang="en-US" sz="2800">
                <a:solidFill>
                  <a:srgbClr val="000000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A01573B5-644A-0C5A-FE00-23EBB37FBA36}"/>
              </a:ext>
            </a:extLst>
          </p:cNvPr>
          <p:cNvSpPr txBox="1">
            <a:spLocks/>
          </p:cNvSpPr>
          <p:nvPr/>
        </p:nvSpPr>
        <p:spPr>
          <a:xfrm>
            <a:off x="623336" y="-1270524"/>
            <a:ext cx="10902892" cy="11247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b="1"/>
              <a:t>Project Outline</a:t>
            </a:r>
            <a:r>
              <a:rPr lang="en-US" sz="2800" b="1" kern="120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56E431C4-453E-7C03-6E8E-39A9CCCB4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6184" y="6492875"/>
            <a:ext cx="2743200" cy="365125"/>
          </a:xfrm>
        </p:spPr>
        <p:txBody>
          <a:bodyPr/>
          <a:lstStyle/>
          <a:p>
            <a:r>
              <a:rPr lang="en-US" sz="1800" b="1">
                <a:solidFill>
                  <a:schemeClr val="tx1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4037281541"/>
      </p:ext>
    </p:extLst>
  </p:cSld>
  <p:clrMapOvr>
    <a:masterClrMapping/>
  </p:clrMapOvr>
  <p:transition spd="slow" advTm="0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Top 15 Big Data Technologies You Need to Know">
            <a:extLst>
              <a:ext uri="{FF2B5EF4-FFF2-40B4-BE49-F238E27FC236}">
                <a16:creationId xmlns:a16="http://schemas.microsoft.com/office/drawing/2014/main" id="{D399C981-CCB3-41DA-1AC1-A8547B8F3D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Top 15 Big Data Technologies You Need to Know">
            <a:extLst>
              <a:ext uri="{FF2B5EF4-FFF2-40B4-BE49-F238E27FC236}">
                <a16:creationId xmlns:a16="http://schemas.microsoft.com/office/drawing/2014/main" id="{6FD889FE-2C20-0DF1-A7F6-7FA8EFED62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54" t="10823" r="11508" b="22109"/>
          <a:stretch/>
        </p:blipFill>
        <p:spPr bwMode="auto">
          <a:xfrm>
            <a:off x="1371871" y="848230"/>
            <a:ext cx="9417143" cy="5256356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3AC41BE0-B765-BACC-D433-E4A452663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2698" y="6492875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18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F49B1ED4-C4A7-8113-37F8-CDF864655D97}"/>
              </a:ext>
            </a:extLst>
          </p:cNvPr>
          <p:cNvSpPr txBox="1">
            <a:spLocks/>
          </p:cNvSpPr>
          <p:nvPr/>
        </p:nvSpPr>
        <p:spPr>
          <a:xfrm>
            <a:off x="7045263" y="4824328"/>
            <a:ext cx="2530851" cy="622325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>
                <a:solidFill>
                  <a:schemeClr val="bg1"/>
                </a:solidFill>
              </a:rPr>
              <a:t>By 2030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F3F11B3-24BD-6A24-38E7-8CD6F21DDBF1}"/>
              </a:ext>
            </a:extLst>
          </p:cNvPr>
          <p:cNvSpPr txBox="1">
            <a:spLocks/>
          </p:cNvSpPr>
          <p:nvPr/>
        </p:nvSpPr>
        <p:spPr>
          <a:xfrm>
            <a:off x="7045264" y="3369011"/>
            <a:ext cx="4774868" cy="622325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>
                <a:solidFill>
                  <a:schemeClr val="bg1"/>
                </a:solidFill>
              </a:rPr>
              <a:t>Current (2022)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B49066DB-4168-C65E-5C15-50CA36F311DA}"/>
              </a:ext>
            </a:extLst>
          </p:cNvPr>
          <p:cNvSpPr txBox="1">
            <a:spLocks/>
          </p:cNvSpPr>
          <p:nvPr/>
        </p:nvSpPr>
        <p:spPr>
          <a:xfrm>
            <a:off x="3989639" y="1848270"/>
            <a:ext cx="4212722" cy="6223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>
                <a:solidFill>
                  <a:schemeClr val="bg1"/>
                </a:solidFill>
              </a:rPr>
              <a:t>(Average Per-User/Month)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94874C2-521B-0BB6-AD96-6028B743B4D3}"/>
              </a:ext>
            </a:extLst>
          </p:cNvPr>
          <p:cNvSpPr txBox="1">
            <a:spLocks/>
          </p:cNvSpPr>
          <p:nvPr/>
        </p:nvSpPr>
        <p:spPr>
          <a:xfrm>
            <a:off x="1402986" y="947497"/>
            <a:ext cx="9417143" cy="117957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600" b="1">
                <a:solidFill>
                  <a:schemeClr val="bg1"/>
                </a:solidFill>
              </a:rPr>
              <a:t>Mobile Data Statistics</a:t>
            </a: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C26A0F68-3AE5-390B-CB02-6CF0B9EF7B3E}"/>
              </a:ext>
            </a:extLst>
          </p:cNvPr>
          <p:cNvSpPr txBox="1">
            <a:spLocks/>
          </p:cNvSpPr>
          <p:nvPr/>
        </p:nvSpPr>
        <p:spPr>
          <a:xfrm>
            <a:off x="3828782" y="3543314"/>
            <a:ext cx="4572000" cy="6223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1BBBBF47-8EB9-772E-9936-C27A9A4AA413}"/>
              </a:ext>
            </a:extLst>
          </p:cNvPr>
          <p:cNvSpPr txBox="1">
            <a:spLocks/>
          </p:cNvSpPr>
          <p:nvPr/>
        </p:nvSpPr>
        <p:spPr>
          <a:xfrm>
            <a:off x="3809999" y="5387445"/>
            <a:ext cx="4572000" cy="6223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124A4335-44C7-6476-E71A-2A9064DE8F11}"/>
              </a:ext>
            </a:extLst>
          </p:cNvPr>
          <p:cNvSpPr txBox="1">
            <a:spLocks/>
          </p:cNvSpPr>
          <p:nvPr/>
        </p:nvSpPr>
        <p:spPr>
          <a:xfrm>
            <a:off x="3828782" y="3205129"/>
            <a:ext cx="4572000" cy="62232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>
                <a:solidFill>
                  <a:schemeClr val="bg1"/>
                </a:solidFill>
              </a:rPr>
              <a:t>5.3GB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EAB4DD75-98E3-F66C-4ECE-31D563DFAC63}"/>
              </a:ext>
            </a:extLst>
          </p:cNvPr>
          <p:cNvSpPr txBox="1">
            <a:spLocks/>
          </p:cNvSpPr>
          <p:nvPr/>
        </p:nvSpPr>
        <p:spPr>
          <a:xfrm>
            <a:off x="3828782" y="4670121"/>
            <a:ext cx="4572000" cy="62232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>
                <a:solidFill>
                  <a:schemeClr val="bg1"/>
                </a:solidFill>
              </a:rPr>
              <a:t>257GB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2D15E3-8ABF-8953-0782-E5796D1CE79B}"/>
              </a:ext>
            </a:extLst>
          </p:cNvPr>
          <p:cNvSpPr txBox="1"/>
          <p:nvPr/>
        </p:nvSpPr>
        <p:spPr>
          <a:xfrm>
            <a:off x="0" y="33257"/>
            <a:ext cx="353712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800">
                <a:solidFill>
                  <a:schemeClr val="bg1"/>
                </a:solidFill>
              </a:rPr>
              <a:t>[4]</a:t>
            </a:r>
          </a:p>
        </p:txBody>
      </p:sp>
    </p:spTree>
    <p:extLst>
      <p:ext uri="{BB962C8B-B14F-4D97-AF65-F5344CB8AC3E}">
        <p14:creationId xmlns:p14="http://schemas.microsoft.com/office/powerpoint/2010/main" val="408836949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8B3F5C8E-2E13-8105-191F-236B6D5F1602}"/>
              </a:ext>
            </a:extLst>
          </p:cNvPr>
          <p:cNvGrpSpPr/>
          <p:nvPr/>
        </p:nvGrpSpPr>
        <p:grpSpPr>
          <a:xfrm>
            <a:off x="643467" y="1470987"/>
            <a:ext cx="10905063" cy="5005005"/>
            <a:chOff x="1569001" y="2020601"/>
            <a:chExt cx="9182884" cy="4472274"/>
          </a:xfrm>
        </p:grpSpPr>
        <p:sp>
          <p:nvSpPr>
            <p:cNvPr id="5" name="Rectangle: Rounded Corners 10">
              <a:extLst>
                <a:ext uri="{FF2B5EF4-FFF2-40B4-BE49-F238E27FC236}">
                  <a16:creationId xmlns:a16="http://schemas.microsoft.com/office/drawing/2014/main" id="{9A5066B9-DE05-46B5-5E8B-61BFA1D56D40}"/>
                </a:ext>
              </a:extLst>
            </p:cNvPr>
            <p:cNvSpPr/>
            <p:nvPr/>
          </p:nvSpPr>
          <p:spPr>
            <a:xfrm>
              <a:off x="1569001" y="3750316"/>
              <a:ext cx="1939636" cy="1640945"/>
            </a:xfrm>
            <a:prstGeom prst="roundRect">
              <a:avLst/>
            </a:prstGeom>
            <a:solidFill>
              <a:srgbClr val="91D0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828575">
                <a:spcAft>
                  <a:spcPts val="1026"/>
                </a:spcAft>
              </a:pPr>
              <a:r>
                <a:rPr lang="en-US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Anticipate </a:t>
              </a:r>
              <a:r>
                <a:rPr lang="en-US" b="1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hurdles</a:t>
              </a:r>
              <a:r>
                <a:rPr lang="en-US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 for 6G</a:t>
              </a:r>
              <a:endParaRPr lang="en-US">
                <a:solidFill>
                  <a:srgbClr val="000000"/>
                </a:solidFill>
                <a:cs typeface="Calibri"/>
              </a:endParaRPr>
            </a:p>
          </p:txBody>
        </p:sp>
        <p:sp>
          <p:nvSpPr>
            <p:cNvPr id="6" name="Rectangle: Rounded Corners 11">
              <a:extLst>
                <a:ext uri="{FF2B5EF4-FFF2-40B4-BE49-F238E27FC236}">
                  <a16:creationId xmlns:a16="http://schemas.microsoft.com/office/drawing/2014/main" id="{74840C68-587E-8E53-E13B-9F1496395AB1}"/>
                </a:ext>
              </a:extLst>
            </p:cNvPr>
            <p:cNvSpPr/>
            <p:nvPr/>
          </p:nvSpPr>
          <p:spPr>
            <a:xfrm>
              <a:off x="3983417" y="2616803"/>
              <a:ext cx="1939636" cy="1640945"/>
            </a:xfrm>
            <a:prstGeom prst="roundRect">
              <a:avLst/>
            </a:prstGeom>
            <a:solidFill>
              <a:srgbClr val="B0E0C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828575">
                <a:spcAft>
                  <a:spcPts val="1026"/>
                </a:spcAft>
              </a:pPr>
              <a:r>
                <a:rPr lang="en-US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Determine </a:t>
              </a:r>
              <a:r>
                <a:rPr lang="en-US" b="1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technical feasibility </a:t>
              </a:r>
              <a:r>
                <a:rPr lang="en-US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of 6G, </a:t>
              </a:r>
              <a:r>
                <a:rPr lang="en-US" b="1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historical issues</a:t>
              </a:r>
              <a:r>
                <a:rPr lang="en-US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 of 5G</a:t>
              </a:r>
              <a:endParaRPr lang="en-US">
                <a:solidFill>
                  <a:srgbClr val="000000"/>
                </a:solidFill>
                <a:cs typeface="Calibri"/>
              </a:endParaRPr>
            </a:p>
          </p:txBody>
        </p:sp>
        <p:sp>
          <p:nvSpPr>
            <p:cNvPr id="7" name="Rectangle: Rounded Corners 12">
              <a:extLst>
                <a:ext uri="{FF2B5EF4-FFF2-40B4-BE49-F238E27FC236}">
                  <a16:creationId xmlns:a16="http://schemas.microsoft.com/office/drawing/2014/main" id="{DC74418E-89CF-AFEC-80B3-4211026E3A4F}"/>
                </a:ext>
              </a:extLst>
            </p:cNvPr>
            <p:cNvSpPr/>
            <p:nvPr/>
          </p:nvSpPr>
          <p:spPr>
            <a:xfrm>
              <a:off x="3983417" y="4765481"/>
              <a:ext cx="1939636" cy="1640945"/>
            </a:xfrm>
            <a:prstGeom prst="roundRect">
              <a:avLst/>
            </a:prstGeom>
            <a:solidFill>
              <a:srgbClr val="B0E0C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828575">
                <a:spcAft>
                  <a:spcPts val="1026"/>
                </a:spcAft>
              </a:pPr>
              <a:r>
                <a:rPr lang="en-US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Determine </a:t>
              </a:r>
              <a:r>
                <a:rPr lang="en-US" b="1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public perception </a:t>
              </a:r>
              <a:r>
                <a:rPr lang="en-US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of 6G and AI</a:t>
              </a:r>
              <a:endParaRPr lang="en-US">
                <a:solidFill>
                  <a:srgbClr val="000000"/>
                </a:solidFill>
                <a:cs typeface="Calibri"/>
              </a:endParaRPr>
            </a:p>
          </p:txBody>
        </p:sp>
        <p:sp>
          <p:nvSpPr>
            <p:cNvPr id="8" name="Rectangle: Rounded Corners 13">
              <a:extLst>
                <a:ext uri="{FF2B5EF4-FFF2-40B4-BE49-F238E27FC236}">
                  <a16:creationId xmlns:a16="http://schemas.microsoft.com/office/drawing/2014/main" id="{5DCD2A21-2AAF-9673-8CD9-A2D5FE29EFBB}"/>
                </a:ext>
              </a:extLst>
            </p:cNvPr>
            <p:cNvSpPr/>
            <p:nvPr/>
          </p:nvSpPr>
          <p:spPr>
            <a:xfrm>
              <a:off x="6397833" y="2547729"/>
              <a:ext cx="1939636" cy="1053963"/>
            </a:xfrm>
            <a:prstGeom prst="roundRect">
              <a:avLst/>
            </a:prstGeom>
            <a:solidFill>
              <a:srgbClr val="CA867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828575">
                <a:spcAft>
                  <a:spcPts val="1026"/>
                </a:spcAft>
              </a:pPr>
              <a:r>
                <a:rPr lang="en-US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Interview </a:t>
              </a:r>
              <a:r>
                <a:rPr lang="en-US" b="1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5G experts</a:t>
              </a:r>
              <a:endParaRPr lang="en-US" b="1">
                <a:solidFill>
                  <a:srgbClr val="000000"/>
                </a:solidFill>
                <a:cs typeface="Calibri"/>
              </a:endParaRPr>
            </a:p>
          </p:txBody>
        </p:sp>
        <p:sp>
          <p:nvSpPr>
            <p:cNvPr id="9" name="Rectangle: Rounded Corners 14">
              <a:extLst>
                <a:ext uri="{FF2B5EF4-FFF2-40B4-BE49-F238E27FC236}">
                  <a16:creationId xmlns:a16="http://schemas.microsoft.com/office/drawing/2014/main" id="{D8FCCF31-5482-8CC7-7E03-6BD9DE32DB13}"/>
                </a:ext>
              </a:extLst>
            </p:cNvPr>
            <p:cNvSpPr/>
            <p:nvPr/>
          </p:nvSpPr>
          <p:spPr>
            <a:xfrm>
              <a:off x="6397833" y="3993321"/>
              <a:ext cx="1939636" cy="1053962"/>
            </a:xfrm>
            <a:prstGeom prst="roundRect">
              <a:avLst/>
            </a:prstGeom>
            <a:solidFill>
              <a:srgbClr val="CA867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8575">
                <a:spcAft>
                  <a:spcPts val="1026"/>
                </a:spcAft>
              </a:pPr>
              <a:r>
                <a:rPr lang="en-US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Survey on </a:t>
              </a:r>
              <a:r>
                <a:rPr lang="en-US" b="1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usage habits</a:t>
              </a:r>
              <a:endParaRPr lang="en-US" sz="2000" b="1">
                <a:solidFill>
                  <a:srgbClr val="000000"/>
                </a:solidFill>
              </a:endParaRPr>
            </a:p>
          </p:txBody>
        </p:sp>
        <p:sp>
          <p:nvSpPr>
            <p:cNvPr id="10" name="Rectangle: Rounded Corners 15">
              <a:extLst>
                <a:ext uri="{FF2B5EF4-FFF2-40B4-BE49-F238E27FC236}">
                  <a16:creationId xmlns:a16="http://schemas.microsoft.com/office/drawing/2014/main" id="{300C79DA-F140-1B40-159D-3FDE861BA51E}"/>
                </a:ext>
              </a:extLst>
            </p:cNvPr>
            <p:cNvSpPr/>
            <p:nvPr/>
          </p:nvSpPr>
          <p:spPr>
            <a:xfrm>
              <a:off x="6397833" y="5438914"/>
              <a:ext cx="1939636" cy="1053961"/>
            </a:xfrm>
            <a:prstGeom prst="roundRect">
              <a:avLst/>
            </a:prstGeom>
            <a:solidFill>
              <a:srgbClr val="CA867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8575">
                <a:spcAft>
                  <a:spcPts val="1026"/>
                </a:spcAft>
              </a:pPr>
              <a:r>
                <a:rPr lang="en-US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Survey on AI and 6G </a:t>
              </a:r>
              <a:r>
                <a:rPr lang="en-US" b="1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perception</a:t>
              </a:r>
              <a:endParaRPr lang="en-US" sz="2000" b="1">
                <a:solidFill>
                  <a:srgbClr val="000000"/>
                </a:solidFill>
              </a:endParaRPr>
            </a:p>
          </p:txBody>
        </p:sp>
        <p:sp>
          <p:nvSpPr>
            <p:cNvPr id="11" name="Rectangle: Rounded Corners 16">
              <a:extLst>
                <a:ext uri="{FF2B5EF4-FFF2-40B4-BE49-F238E27FC236}">
                  <a16:creationId xmlns:a16="http://schemas.microsoft.com/office/drawing/2014/main" id="{D569F352-549D-CD49-D7F7-BD2AB728FA21}"/>
                </a:ext>
              </a:extLst>
            </p:cNvPr>
            <p:cNvSpPr/>
            <p:nvPr/>
          </p:nvSpPr>
          <p:spPr>
            <a:xfrm>
              <a:off x="8812249" y="3699830"/>
              <a:ext cx="1939636" cy="1640945"/>
            </a:xfrm>
            <a:prstGeom prst="roundRect">
              <a:avLst/>
            </a:prstGeom>
            <a:solidFill>
              <a:srgbClr val="A293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8575">
                <a:spcAft>
                  <a:spcPts val="1026"/>
                </a:spcAft>
              </a:pPr>
              <a:r>
                <a:rPr lang="en-US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Recommend path for </a:t>
              </a:r>
              <a:r>
                <a:rPr lang="en-US" b="1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6G adoption</a:t>
              </a:r>
              <a:endParaRPr lang="en-US" sz="2000" b="1">
                <a:solidFill>
                  <a:srgbClr val="000000"/>
                </a:solidFill>
              </a:endParaRPr>
            </a:p>
          </p:txBody>
        </p:sp>
        <p:cxnSp>
          <p:nvCxnSpPr>
            <p:cNvPr id="12" name="Connector: Elbow 26">
              <a:extLst>
                <a:ext uri="{FF2B5EF4-FFF2-40B4-BE49-F238E27FC236}">
                  <a16:creationId xmlns:a16="http://schemas.microsoft.com/office/drawing/2014/main" id="{DA46FA0B-77E3-8A8C-B702-E54E370CE451}"/>
                </a:ext>
              </a:extLst>
            </p:cNvPr>
            <p:cNvCxnSpPr>
              <a:stCxn id="9" idx="3"/>
              <a:endCxn id="10" idx="1"/>
            </p:cNvCxnSpPr>
            <p:nvPr/>
          </p:nvCxnSpPr>
          <p:spPr>
            <a:xfrm flipV="1">
              <a:off x="3508637" y="3437276"/>
              <a:ext cx="474780" cy="1133513"/>
            </a:xfrm>
            <a:prstGeom prst="bentConnector3">
              <a:avLst/>
            </a:prstGeom>
            <a:ln w="38100">
              <a:solidFill>
                <a:srgbClr val="64646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or: Elbow 28">
              <a:extLst>
                <a:ext uri="{FF2B5EF4-FFF2-40B4-BE49-F238E27FC236}">
                  <a16:creationId xmlns:a16="http://schemas.microsoft.com/office/drawing/2014/main" id="{BA10E64E-94AF-455D-21A8-A2D7EDA4AB7D}"/>
                </a:ext>
              </a:extLst>
            </p:cNvPr>
            <p:cNvCxnSpPr>
              <a:stCxn id="9" idx="3"/>
              <a:endCxn id="11" idx="1"/>
            </p:cNvCxnSpPr>
            <p:nvPr/>
          </p:nvCxnSpPr>
          <p:spPr>
            <a:xfrm>
              <a:off x="3508637" y="4570789"/>
              <a:ext cx="474780" cy="1015165"/>
            </a:xfrm>
            <a:prstGeom prst="bentConnector3">
              <a:avLst/>
            </a:prstGeom>
            <a:ln w="38100">
              <a:solidFill>
                <a:srgbClr val="64646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or: Elbow 32">
              <a:extLst>
                <a:ext uri="{FF2B5EF4-FFF2-40B4-BE49-F238E27FC236}">
                  <a16:creationId xmlns:a16="http://schemas.microsoft.com/office/drawing/2014/main" id="{49736E25-D91F-03D2-5720-377CF834BCBC}"/>
                </a:ext>
              </a:extLst>
            </p:cNvPr>
            <p:cNvCxnSpPr>
              <a:stCxn id="10" idx="3"/>
              <a:endCxn id="12" idx="1"/>
            </p:cNvCxnSpPr>
            <p:nvPr/>
          </p:nvCxnSpPr>
          <p:spPr>
            <a:xfrm flipV="1">
              <a:off x="5923053" y="3074711"/>
              <a:ext cx="474780" cy="362565"/>
            </a:xfrm>
            <a:prstGeom prst="bentConnector3">
              <a:avLst/>
            </a:prstGeom>
            <a:ln w="38100">
              <a:solidFill>
                <a:srgbClr val="64646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or: Elbow 34">
              <a:extLst>
                <a:ext uri="{FF2B5EF4-FFF2-40B4-BE49-F238E27FC236}">
                  <a16:creationId xmlns:a16="http://schemas.microsoft.com/office/drawing/2014/main" id="{9CEB80EB-E6A0-0C03-4BC7-27E9B72B6F77}"/>
                </a:ext>
              </a:extLst>
            </p:cNvPr>
            <p:cNvCxnSpPr>
              <a:stCxn id="10" idx="3"/>
              <a:endCxn id="13" idx="1"/>
            </p:cNvCxnSpPr>
            <p:nvPr/>
          </p:nvCxnSpPr>
          <p:spPr>
            <a:xfrm>
              <a:off x="5923053" y="3437276"/>
              <a:ext cx="474780" cy="1083026"/>
            </a:xfrm>
            <a:prstGeom prst="bentConnector3">
              <a:avLst/>
            </a:prstGeom>
            <a:ln w="38100">
              <a:solidFill>
                <a:srgbClr val="64646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or: Elbow 36">
              <a:extLst>
                <a:ext uri="{FF2B5EF4-FFF2-40B4-BE49-F238E27FC236}">
                  <a16:creationId xmlns:a16="http://schemas.microsoft.com/office/drawing/2014/main" id="{3118B570-9D5A-1731-1980-97731DC1BAF4}"/>
                </a:ext>
              </a:extLst>
            </p:cNvPr>
            <p:cNvCxnSpPr>
              <a:stCxn id="11" idx="3"/>
              <a:endCxn id="14" idx="1"/>
            </p:cNvCxnSpPr>
            <p:nvPr/>
          </p:nvCxnSpPr>
          <p:spPr>
            <a:xfrm>
              <a:off x="5923053" y="5585954"/>
              <a:ext cx="474780" cy="379941"/>
            </a:xfrm>
            <a:prstGeom prst="bentConnector3">
              <a:avLst/>
            </a:prstGeom>
            <a:ln w="38100">
              <a:solidFill>
                <a:srgbClr val="64646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or: Elbow 43">
              <a:extLst>
                <a:ext uri="{FF2B5EF4-FFF2-40B4-BE49-F238E27FC236}">
                  <a16:creationId xmlns:a16="http://schemas.microsoft.com/office/drawing/2014/main" id="{1D713BF5-D1E0-AD67-016B-F79E961DB076}"/>
                </a:ext>
              </a:extLst>
            </p:cNvPr>
            <p:cNvCxnSpPr>
              <a:stCxn id="12" idx="3"/>
              <a:endCxn id="15" idx="1"/>
            </p:cNvCxnSpPr>
            <p:nvPr/>
          </p:nvCxnSpPr>
          <p:spPr>
            <a:xfrm>
              <a:off x="8337469" y="3074711"/>
              <a:ext cx="474780" cy="1445592"/>
            </a:xfrm>
            <a:prstGeom prst="bentConnector3">
              <a:avLst/>
            </a:prstGeom>
            <a:ln w="38100">
              <a:solidFill>
                <a:srgbClr val="64646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or: Elbow 47">
              <a:extLst>
                <a:ext uri="{FF2B5EF4-FFF2-40B4-BE49-F238E27FC236}">
                  <a16:creationId xmlns:a16="http://schemas.microsoft.com/office/drawing/2014/main" id="{D7A26A35-9D3B-190E-F617-C6C2EABD5736}"/>
                </a:ext>
              </a:extLst>
            </p:cNvPr>
            <p:cNvCxnSpPr>
              <a:stCxn id="13" idx="3"/>
              <a:endCxn id="15" idx="1"/>
            </p:cNvCxnSpPr>
            <p:nvPr/>
          </p:nvCxnSpPr>
          <p:spPr>
            <a:xfrm>
              <a:off x="8337469" y="4520302"/>
              <a:ext cx="474780" cy="1"/>
            </a:xfrm>
            <a:prstGeom prst="bentConnector3">
              <a:avLst/>
            </a:prstGeom>
            <a:ln w="38100">
              <a:solidFill>
                <a:srgbClr val="64646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or: Elbow 53">
              <a:extLst>
                <a:ext uri="{FF2B5EF4-FFF2-40B4-BE49-F238E27FC236}">
                  <a16:creationId xmlns:a16="http://schemas.microsoft.com/office/drawing/2014/main" id="{0FA2ACCE-2EAF-6A75-7AD4-DC692CAC960B}"/>
                </a:ext>
              </a:extLst>
            </p:cNvPr>
            <p:cNvCxnSpPr>
              <a:stCxn id="14" idx="3"/>
              <a:endCxn id="15" idx="1"/>
            </p:cNvCxnSpPr>
            <p:nvPr/>
          </p:nvCxnSpPr>
          <p:spPr>
            <a:xfrm flipV="1">
              <a:off x="8337469" y="4520303"/>
              <a:ext cx="474780" cy="1445592"/>
            </a:xfrm>
            <a:prstGeom prst="bentConnector3">
              <a:avLst/>
            </a:prstGeom>
            <a:ln w="38100">
              <a:solidFill>
                <a:srgbClr val="64646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: Rounded Corners 61">
              <a:extLst>
                <a:ext uri="{FF2B5EF4-FFF2-40B4-BE49-F238E27FC236}">
                  <a16:creationId xmlns:a16="http://schemas.microsoft.com/office/drawing/2014/main" id="{FF0E587F-ACC5-A2B4-A6E2-749BE176C55D}"/>
                </a:ext>
              </a:extLst>
            </p:cNvPr>
            <p:cNvSpPr/>
            <p:nvPr/>
          </p:nvSpPr>
          <p:spPr>
            <a:xfrm>
              <a:off x="1569001" y="2020601"/>
              <a:ext cx="1939636" cy="380956"/>
            </a:xfrm>
            <a:prstGeom prst="roundRect">
              <a:avLst/>
            </a:prstGeom>
            <a:solidFill>
              <a:srgbClr val="91D0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828575">
                <a:spcAft>
                  <a:spcPts val="1026"/>
                </a:spcAft>
              </a:pPr>
              <a:r>
                <a:rPr lang="en-US" sz="2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Goal</a:t>
              </a:r>
              <a:endParaRPr lang="en-US" sz="2400">
                <a:solidFill>
                  <a:srgbClr val="000000"/>
                </a:solidFill>
                <a:cs typeface="Calibri"/>
              </a:endParaRPr>
            </a:p>
          </p:txBody>
        </p:sp>
        <p:sp>
          <p:nvSpPr>
            <p:cNvPr id="21" name="Rectangle: Rounded Corners 62">
              <a:extLst>
                <a:ext uri="{FF2B5EF4-FFF2-40B4-BE49-F238E27FC236}">
                  <a16:creationId xmlns:a16="http://schemas.microsoft.com/office/drawing/2014/main" id="{82A108FE-880F-FF21-7075-43475C667F06}"/>
                </a:ext>
              </a:extLst>
            </p:cNvPr>
            <p:cNvSpPr/>
            <p:nvPr/>
          </p:nvSpPr>
          <p:spPr>
            <a:xfrm>
              <a:off x="3983417" y="2020601"/>
              <a:ext cx="1939636" cy="380956"/>
            </a:xfrm>
            <a:prstGeom prst="roundRect">
              <a:avLst/>
            </a:prstGeom>
            <a:solidFill>
              <a:srgbClr val="B0E0C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828575">
                <a:spcAft>
                  <a:spcPts val="1026"/>
                </a:spcAft>
              </a:pPr>
              <a:r>
                <a:rPr lang="en-US" sz="2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Objectives</a:t>
              </a:r>
              <a:endParaRPr lang="en-US" sz="2400">
                <a:solidFill>
                  <a:srgbClr val="000000"/>
                </a:solidFill>
                <a:cs typeface="Calibri"/>
              </a:endParaRPr>
            </a:p>
          </p:txBody>
        </p:sp>
        <p:sp>
          <p:nvSpPr>
            <p:cNvPr id="22" name="Rectangle: Rounded Corners 63">
              <a:extLst>
                <a:ext uri="{FF2B5EF4-FFF2-40B4-BE49-F238E27FC236}">
                  <a16:creationId xmlns:a16="http://schemas.microsoft.com/office/drawing/2014/main" id="{9F2A1BDA-92D5-C4D7-B3C3-F276BB2F520C}"/>
                </a:ext>
              </a:extLst>
            </p:cNvPr>
            <p:cNvSpPr/>
            <p:nvPr/>
          </p:nvSpPr>
          <p:spPr>
            <a:xfrm>
              <a:off x="6397833" y="2020601"/>
              <a:ext cx="1939636" cy="380956"/>
            </a:xfrm>
            <a:prstGeom prst="roundRect">
              <a:avLst/>
            </a:prstGeom>
            <a:solidFill>
              <a:srgbClr val="CA867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828575">
                <a:spcAft>
                  <a:spcPts val="1026"/>
                </a:spcAft>
              </a:pPr>
              <a:r>
                <a:rPr lang="en-US" sz="2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Methods</a:t>
              </a:r>
              <a:endParaRPr lang="en-US" sz="2400">
                <a:solidFill>
                  <a:srgbClr val="000000"/>
                </a:solidFill>
                <a:cs typeface="Calibri"/>
              </a:endParaRPr>
            </a:p>
          </p:txBody>
        </p:sp>
        <p:sp>
          <p:nvSpPr>
            <p:cNvPr id="23" name="Rectangle: Rounded Corners 64">
              <a:extLst>
                <a:ext uri="{FF2B5EF4-FFF2-40B4-BE49-F238E27FC236}">
                  <a16:creationId xmlns:a16="http://schemas.microsoft.com/office/drawing/2014/main" id="{C0BA6CDA-6ADA-A514-C648-350883B11532}"/>
                </a:ext>
              </a:extLst>
            </p:cNvPr>
            <p:cNvSpPr/>
            <p:nvPr/>
          </p:nvSpPr>
          <p:spPr>
            <a:xfrm>
              <a:off x="8812249" y="2020601"/>
              <a:ext cx="1939636" cy="380956"/>
            </a:xfrm>
            <a:prstGeom prst="roundRect">
              <a:avLst/>
            </a:prstGeom>
            <a:solidFill>
              <a:srgbClr val="6C4987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8575">
                <a:spcAft>
                  <a:spcPts val="1026"/>
                </a:spcAft>
              </a:pPr>
              <a:r>
                <a:rPr lang="en-US" sz="2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Outcome</a:t>
              </a:r>
              <a:endParaRPr lang="en-US" sz="2800">
                <a:solidFill>
                  <a:srgbClr val="000000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A01573B5-644A-0C5A-FE00-23EBB37FBA36}"/>
              </a:ext>
            </a:extLst>
          </p:cNvPr>
          <p:cNvSpPr txBox="1">
            <a:spLocks/>
          </p:cNvSpPr>
          <p:nvPr/>
        </p:nvSpPr>
        <p:spPr>
          <a:xfrm>
            <a:off x="645638" y="-155403"/>
            <a:ext cx="10902892" cy="11247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b="1"/>
              <a:t>Project Outline</a:t>
            </a:r>
            <a:r>
              <a:rPr lang="en-US" sz="2800" b="1" kern="120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56E431C4-453E-7C03-6E8E-39A9CCCB4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6184" y="6492875"/>
            <a:ext cx="2743200" cy="365125"/>
          </a:xfrm>
        </p:spPr>
        <p:txBody>
          <a:bodyPr/>
          <a:lstStyle/>
          <a:p>
            <a:r>
              <a:rPr lang="en-US" sz="1800" b="1">
                <a:solidFill>
                  <a:schemeClr val="tx1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4234850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482DBF-4C37-4455-A75F-7929959248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DE319864-2E02-02A4-B898-26BB59B0EF18}"/>
              </a:ext>
            </a:extLst>
          </p:cNvPr>
          <p:cNvSpPr txBox="1">
            <a:spLocks/>
          </p:cNvSpPr>
          <p:nvPr/>
        </p:nvSpPr>
        <p:spPr>
          <a:xfrm>
            <a:off x="2881743" y="930618"/>
            <a:ext cx="6428512" cy="762000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b="1"/>
              <a:t>UN SDG Goals</a:t>
            </a:r>
            <a:endParaRPr lang="en-US" sz="2800" b="1" kern="120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2A60ADB-0395-2890-B199-3B11156ABFEE}"/>
              </a:ext>
            </a:extLst>
          </p:cNvPr>
          <p:cNvGrpSpPr/>
          <p:nvPr/>
        </p:nvGrpSpPr>
        <p:grpSpPr>
          <a:xfrm>
            <a:off x="1164854" y="2446545"/>
            <a:ext cx="9862291" cy="2530403"/>
            <a:chOff x="2601488" y="2827225"/>
            <a:chExt cx="6274810" cy="160995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FFCA7E5-45D0-1F66-9D47-4CF03A4CC9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01488" y="2827225"/>
              <a:ext cx="1600423" cy="160995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7C34926-3304-CE7D-DC09-474628BF5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33918" y="2827225"/>
              <a:ext cx="1609950" cy="160995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1D166E7-CDB0-AC88-F8B2-ACB0D6332A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75875" y="2827225"/>
              <a:ext cx="1600423" cy="1609950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24C4593-21C1-A0C0-5619-39D594A00FAB}"/>
              </a:ext>
            </a:extLst>
          </p:cNvPr>
          <p:cNvSpPr txBox="1"/>
          <p:nvPr/>
        </p:nvSpPr>
        <p:spPr>
          <a:xfrm>
            <a:off x="11027146" y="4976948"/>
            <a:ext cx="487633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800"/>
              <a:t>[5]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C79CE65B-9500-EC9B-50AE-E52A9DA62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6184" y="6492875"/>
            <a:ext cx="2743200" cy="365125"/>
          </a:xfrm>
        </p:spPr>
        <p:txBody>
          <a:bodyPr/>
          <a:lstStyle/>
          <a:p>
            <a:r>
              <a:rPr lang="en-US" sz="1800" b="1">
                <a:solidFill>
                  <a:schemeClr val="tx1"/>
                </a:solidFill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656866209"/>
      </p:ext>
    </p:extLst>
  </p:cSld>
  <p:clrMapOvr>
    <a:masterClrMapping/>
  </p:clrMapOvr>
  <p:transition spd="slow">
    <p:push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66122571-785B-F5EA-8267-DB5D840D67C6}"/>
              </a:ext>
            </a:extLst>
          </p:cNvPr>
          <p:cNvSpPr txBox="1">
            <a:spLocks/>
          </p:cNvSpPr>
          <p:nvPr/>
        </p:nvSpPr>
        <p:spPr>
          <a:xfrm>
            <a:off x="3245427" y="143934"/>
            <a:ext cx="5701146" cy="762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b="1"/>
              <a:t>6G Project Timeline</a:t>
            </a:r>
            <a:endParaRPr lang="en-US" sz="2800" b="1" kern="120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2EC13D8-2FE2-62BA-8D2C-DA7A32055BDC}"/>
              </a:ext>
            </a:extLst>
          </p:cNvPr>
          <p:cNvGrpSpPr/>
          <p:nvPr/>
        </p:nvGrpSpPr>
        <p:grpSpPr>
          <a:xfrm>
            <a:off x="347133" y="1168400"/>
            <a:ext cx="11497734" cy="4914969"/>
            <a:chOff x="347133" y="1168400"/>
            <a:chExt cx="11497734" cy="491496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BE2DC1E-40D6-CB35-932B-AC356B146E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7133" y="1256611"/>
              <a:ext cx="11497734" cy="4826758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A6D0A23-0FD6-0CE3-B0BC-668DB51D6ACB}"/>
                </a:ext>
              </a:extLst>
            </p:cNvPr>
            <p:cNvSpPr/>
            <p:nvPr/>
          </p:nvSpPr>
          <p:spPr>
            <a:xfrm>
              <a:off x="5588000" y="1168400"/>
              <a:ext cx="1278467" cy="279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76D34AFB-D5E0-2480-E033-FE7250B52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6184" y="6492875"/>
            <a:ext cx="2743200" cy="365125"/>
          </a:xfrm>
        </p:spPr>
        <p:txBody>
          <a:bodyPr/>
          <a:lstStyle/>
          <a:p>
            <a:r>
              <a:rPr lang="en-US" sz="1800" b="1">
                <a:solidFill>
                  <a:schemeClr val="tx1"/>
                </a:solidFill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97462384"/>
      </p:ext>
    </p:extLst>
  </p:cSld>
  <p:clrMapOvr>
    <a:masterClrMapping/>
  </p:clrMapOvr>
  <p:transition spd="slow">
    <p:push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aiwan's prettiest locations for your holiday | CNN">
            <a:extLst>
              <a:ext uri="{FF2B5EF4-FFF2-40B4-BE49-F238E27FC236}">
                <a16:creationId xmlns:a16="http://schemas.microsoft.com/office/drawing/2014/main" id="{99A058F1-4DEB-692A-31B1-EBC78AABB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  <a14:imgEffect>
                      <a14:brightnessContrast brigh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904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9DA9EF-B9C8-C321-7E63-4473B5D9C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2584" y="407922"/>
            <a:ext cx="10515600" cy="1325563"/>
          </a:xfrm>
        </p:spPr>
        <p:txBody>
          <a:bodyPr/>
          <a:lstStyle/>
          <a:p>
            <a:r>
              <a:rPr lang="en-US" b="1">
                <a:solidFill>
                  <a:schemeClr val="bg1"/>
                </a:solidFill>
              </a:rPr>
              <a:t>Acknowledgements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A8231A-0FDC-97A3-9CE9-B41AA26840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4622" y="3855399"/>
            <a:ext cx="2732909" cy="21030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9DDB0C6-634A-D3F2-A115-EF84CDDB8ADA}"/>
              </a:ext>
            </a:extLst>
          </p:cNvPr>
          <p:cNvSpPr txBox="1"/>
          <p:nvPr/>
        </p:nvSpPr>
        <p:spPr>
          <a:xfrm>
            <a:off x="1002584" y="2005789"/>
            <a:ext cx="74539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</a:rPr>
              <a:t>Thank you</a:t>
            </a:r>
          </a:p>
          <a:p>
            <a:r>
              <a:rPr lang="en-US" sz="3000">
                <a:solidFill>
                  <a:schemeClr val="bg1"/>
                </a:solidFill>
              </a:rPr>
              <a:t>PQP: Wen-Hua Du, Robert Kinicki</a:t>
            </a:r>
          </a:p>
          <a:p>
            <a:r>
              <a:rPr lang="en-US" sz="3000">
                <a:solidFill>
                  <a:schemeClr val="bg1"/>
                </a:solidFill>
              </a:rPr>
              <a:t>ID2050: Amanda Wittman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7D0744-90CD-5B3C-10A9-6D5385CB7BAD}"/>
              </a:ext>
            </a:extLst>
          </p:cNvPr>
          <p:cNvSpPr txBox="1"/>
          <p:nvPr/>
        </p:nvSpPr>
        <p:spPr>
          <a:xfrm>
            <a:off x="1002584" y="4907252"/>
            <a:ext cx="60997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>
                <a:solidFill>
                  <a:schemeClr val="bg1"/>
                </a:solidFill>
              </a:rPr>
              <a:t>Special thanks</a:t>
            </a:r>
            <a:br>
              <a:rPr lang="en-US" sz="3000">
                <a:solidFill>
                  <a:schemeClr val="bg1"/>
                </a:solidFill>
              </a:rPr>
            </a:br>
            <a:r>
              <a:rPr lang="en-US" sz="3000">
                <a:solidFill>
                  <a:schemeClr val="bg1"/>
                </a:solidFill>
              </a:rPr>
              <a:t>Sponsor: TIER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D75659-8AEC-38E0-EC1B-55BD5CEDA5A7}"/>
              </a:ext>
            </a:extLst>
          </p:cNvPr>
          <p:cNvSpPr txBox="1"/>
          <p:nvPr/>
        </p:nvSpPr>
        <p:spPr>
          <a:xfrm>
            <a:off x="0" y="0"/>
            <a:ext cx="487633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800">
                <a:solidFill>
                  <a:schemeClr val="bg1"/>
                </a:solidFill>
              </a:rPr>
              <a:t>[8]</a:t>
            </a:r>
          </a:p>
        </p:txBody>
      </p:sp>
      <p:pic>
        <p:nvPicPr>
          <p:cNvPr id="10" name="Picture 9" descr="A red letter w on a white background&#10;&#10;Description automatically generated">
            <a:extLst>
              <a:ext uri="{FF2B5EF4-FFF2-40B4-BE49-F238E27FC236}">
                <a16:creationId xmlns:a16="http://schemas.microsoft.com/office/drawing/2014/main" id="{9B41E19F-7D95-1BB7-4285-0CB945090BE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884" y="1791577"/>
            <a:ext cx="4296386" cy="13875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988F9467-CD42-FBBC-1AA1-38383CB6B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6184" y="6492875"/>
            <a:ext cx="2743200" cy="365125"/>
          </a:xfrm>
        </p:spPr>
        <p:txBody>
          <a:bodyPr/>
          <a:lstStyle/>
          <a:p>
            <a:r>
              <a:rPr lang="en-US" sz="1800" b="1">
                <a:solidFill>
                  <a:schemeClr val="bg1"/>
                </a:solidFill>
              </a:rPr>
              <a:t>15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71A600-6795-6888-D4AD-D4F3C9B57B8E}"/>
              </a:ext>
            </a:extLst>
          </p:cNvPr>
          <p:cNvSpPr txBox="1"/>
          <p:nvPr/>
        </p:nvSpPr>
        <p:spPr>
          <a:xfrm>
            <a:off x="10869593" y="5947509"/>
            <a:ext cx="487633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800">
                <a:solidFill>
                  <a:schemeClr val="bg1"/>
                </a:solidFill>
              </a:rPr>
              <a:t>[2]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066AF2-6F4C-B187-931E-5FA646B21659}"/>
              </a:ext>
            </a:extLst>
          </p:cNvPr>
          <p:cNvSpPr txBox="1"/>
          <p:nvPr/>
        </p:nvSpPr>
        <p:spPr>
          <a:xfrm>
            <a:off x="11668538" y="3162745"/>
            <a:ext cx="487633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800">
                <a:solidFill>
                  <a:schemeClr val="bg1"/>
                </a:solidFill>
              </a:rPr>
              <a:t>[1]</a:t>
            </a:r>
          </a:p>
        </p:txBody>
      </p:sp>
    </p:spTree>
    <p:extLst>
      <p:ext uri="{BB962C8B-B14F-4D97-AF65-F5344CB8AC3E}">
        <p14:creationId xmlns:p14="http://schemas.microsoft.com/office/powerpoint/2010/main" val="4152069633"/>
      </p:ext>
    </p:extLst>
  </p:cSld>
  <p:clrMapOvr>
    <a:masterClrMapping/>
  </p:clrMapOvr>
  <p:transition spd="slow">
    <p:push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04696-8908-AE8C-236C-1F19876F7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Images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FA2A011-C4F2-D636-54A1-EB2987C55C8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2626534"/>
              </p:ext>
            </p:extLst>
          </p:nvPr>
        </p:nvGraphicFramePr>
        <p:xfrm>
          <a:off x="838200" y="1825625"/>
          <a:ext cx="10515600" cy="431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1069489575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413981816"/>
                    </a:ext>
                  </a:extLst>
                </a:gridCol>
              </a:tblGrid>
              <a:tr h="26637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solidFill>
                            <a:schemeClr val="bg1"/>
                          </a:solidFill>
                          <a:latin typeface="Avenir Next LT Pro"/>
                        </a:rPr>
                        <a:t>https://en.wikipedia.org/wiki/Worcester_Polytechnic_Institute</a:t>
                      </a:r>
                      <a:endParaRPr lang="en-US" b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4804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solidFill>
                            <a:schemeClr val="bg1"/>
                          </a:solidFill>
                          <a:latin typeface="Avenir Next LT Pro"/>
                        </a:rPr>
                        <a:t>https://english.tier.org.tw/</a:t>
                      </a:r>
                      <a:endParaRPr lang="en-US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44473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bg1"/>
                          </a:solidFill>
                        </a:rPr>
                        <a:t>https://</a:t>
                      </a:r>
                      <a:r>
                        <a:rPr lang="en-US" b="0" err="1">
                          <a:solidFill>
                            <a:schemeClr val="bg1"/>
                          </a:solidFill>
                        </a:rPr>
                        <a:t>english.cw.com.tw</a:t>
                      </a:r>
                      <a:r>
                        <a:rPr lang="en-US" b="0">
                          <a:solidFill>
                            <a:schemeClr val="bg1"/>
                          </a:solidFill>
                        </a:rPr>
                        <a:t>/article/</a:t>
                      </a:r>
                      <a:r>
                        <a:rPr lang="en-US" b="0" err="1">
                          <a:solidFill>
                            <a:schemeClr val="bg1"/>
                          </a:solidFill>
                        </a:rPr>
                        <a:t>article.action?id</a:t>
                      </a:r>
                      <a:r>
                        <a:rPr lang="en-US" b="0">
                          <a:solidFill>
                            <a:schemeClr val="bg1"/>
                          </a:solidFill>
                        </a:rPr>
                        <a:t>=3491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0639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bg1"/>
                          </a:solidFill>
                        </a:rPr>
                        <a:t>https://www.datamation.com/big-data/big-data-technologies/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9317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bg1"/>
                          </a:solidFill>
                        </a:rPr>
                        <a:t>5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bg1"/>
                          </a:solidFill>
                        </a:rPr>
                        <a:t>https://libguides.wpi.edu/sdgs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06766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bg1"/>
                          </a:solidFill>
                        </a:rPr>
                        <a:t>6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bg1"/>
                          </a:solidFill>
                        </a:rPr>
                        <a:t>https://</a:t>
                      </a:r>
                      <a:r>
                        <a:rPr lang="en-US" b="0" err="1">
                          <a:solidFill>
                            <a:schemeClr val="bg1"/>
                          </a:solidFill>
                        </a:rPr>
                        <a:t>www.escapemanila.com</a:t>
                      </a:r>
                      <a:r>
                        <a:rPr lang="en-US" b="0">
                          <a:solidFill>
                            <a:schemeClr val="bg1"/>
                          </a:solidFill>
                        </a:rPr>
                        <a:t>/2022/10/things-to-do-in-</a:t>
                      </a:r>
                      <a:r>
                        <a:rPr lang="en-US" b="0" err="1">
                          <a:solidFill>
                            <a:schemeClr val="bg1"/>
                          </a:solidFill>
                        </a:rPr>
                        <a:t>taipei.html</a:t>
                      </a:r>
                      <a:endParaRPr lang="en-US" b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43478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bg1"/>
                          </a:solidFill>
                        </a:rPr>
                        <a:t>7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bg1"/>
                          </a:solidFill>
                        </a:rPr>
                        <a:t>https://</a:t>
                      </a:r>
                      <a:r>
                        <a:rPr lang="en-US" b="0" err="1">
                          <a:solidFill>
                            <a:schemeClr val="bg1"/>
                          </a:solidFill>
                        </a:rPr>
                        <a:t>www.kayak.com</a:t>
                      </a:r>
                      <a:r>
                        <a:rPr lang="en-US" b="0">
                          <a:solidFill>
                            <a:schemeClr val="bg1"/>
                          </a:solidFill>
                        </a:rPr>
                        <a:t>/Taipei-Hotels.19888.hotel.ksp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71631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chemeClr val="bg1"/>
                          </a:solidFill>
                        </a:rPr>
                        <a:t>8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bg1"/>
                          </a:solidFill>
                        </a:rPr>
                        <a:t>https://www.cnn.com/travel/gallery/taiwan-prettiest-locations-photos/index.html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0530779"/>
                  </a:ext>
                </a:extLst>
              </a:tr>
            </a:tbl>
          </a:graphicData>
        </a:graphic>
      </p:graphicFrame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A8EA48EC-E9D9-1B7D-79E2-03BCD3AB7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6184" y="6492875"/>
            <a:ext cx="2743200" cy="365125"/>
          </a:xfrm>
        </p:spPr>
        <p:txBody>
          <a:bodyPr/>
          <a:lstStyle/>
          <a:p>
            <a:r>
              <a:rPr lang="en-US" sz="1800" b="1">
                <a:solidFill>
                  <a:schemeClr val="tx1"/>
                </a:solidFill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2850240922"/>
      </p:ext>
    </p:extLst>
  </p:cSld>
  <p:clrMapOvr>
    <a:masterClrMapping/>
  </p:clrMapOvr>
  <p:transition spd="slow">
    <p:push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8BA5F19-D5E1-4ECC-BEC2-DF7AEDFD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B4D578A-F2C4-4EA9-A811-B48E66D636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40492"/>
            <a:ext cx="12192000" cy="1924333"/>
          </a:xfrm>
          <a:custGeom>
            <a:avLst/>
            <a:gdLst>
              <a:gd name="connsiteX0" fmla="*/ 6189199 w 12192000"/>
              <a:gd name="connsiteY0" fmla="*/ 588 h 1924333"/>
              <a:gd name="connsiteX1" fmla="*/ 6207079 w 12192000"/>
              <a:gd name="connsiteY1" fmla="*/ 2850 h 1924333"/>
              <a:gd name="connsiteX2" fmla="*/ 6285610 w 12192000"/>
              <a:gd name="connsiteY2" fmla="*/ 18131 h 1924333"/>
              <a:gd name="connsiteX3" fmla="*/ 6378008 w 12192000"/>
              <a:gd name="connsiteY3" fmla="*/ 24625 h 1924333"/>
              <a:gd name="connsiteX4" fmla="*/ 6466340 w 12192000"/>
              <a:gd name="connsiteY4" fmla="*/ 21366 h 1924333"/>
              <a:gd name="connsiteX5" fmla="*/ 6553334 w 12192000"/>
              <a:gd name="connsiteY5" fmla="*/ 35307 h 1924333"/>
              <a:gd name="connsiteX6" fmla="*/ 6626068 w 12192000"/>
              <a:gd name="connsiteY6" fmla="*/ 58045 h 1924333"/>
              <a:gd name="connsiteX7" fmla="*/ 6692303 w 12192000"/>
              <a:gd name="connsiteY7" fmla="*/ 91487 h 1924333"/>
              <a:gd name="connsiteX8" fmla="*/ 6733670 w 12192000"/>
              <a:gd name="connsiteY8" fmla="*/ 118130 h 1924333"/>
              <a:gd name="connsiteX9" fmla="*/ 6798016 w 12192000"/>
              <a:gd name="connsiteY9" fmla="*/ 112271 h 1924333"/>
              <a:gd name="connsiteX10" fmla="*/ 6801081 w 12192000"/>
              <a:gd name="connsiteY10" fmla="*/ 114963 h 1924333"/>
              <a:gd name="connsiteX11" fmla="*/ 6819351 w 12192000"/>
              <a:gd name="connsiteY11" fmla="*/ 128825 h 1924333"/>
              <a:gd name="connsiteX12" fmla="*/ 6852732 w 12192000"/>
              <a:gd name="connsiteY12" fmla="*/ 123321 h 1924333"/>
              <a:gd name="connsiteX13" fmla="*/ 6865247 w 12192000"/>
              <a:gd name="connsiteY13" fmla="*/ 128836 h 1924333"/>
              <a:gd name="connsiteX14" fmla="*/ 6905517 w 12192000"/>
              <a:gd name="connsiteY14" fmla="*/ 129265 h 1924333"/>
              <a:gd name="connsiteX15" fmla="*/ 6950286 w 12192000"/>
              <a:gd name="connsiteY15" fmla="*/ 150104 h 1924333"/>
              <a:gd name="connsiteX16" fmla="*/ 7003442 w 12192000"/>
              <a:gd name="connsiteY16" fmla="*/ 136136 h 1924333"/>
              <a:gd name="connsiteX17" fmla="*/ 7160047 w 12192000"/>
              <a:gd name="connsiteY17" fmla="*/ 166721 h 1924333"/>
              <a:gd name="connsiteX18" fmla="*/ 7325604 w 12192000"/>
              <a:gd name="connsiteY18" fmla="*/ 215867 h 1924333"/>
              <a:gd name="connsiteX19" fmla="*/ 7540522 w 12192000"/>
              <a:gd name="connsiteY19" fmla="*/ 239374 h 1924333"/>
              <a:gd name="connsiteX20" fmla="*/ 7612071 w 12192000"/>
              <a:gd name="connsiteY20" fmla="*/ 229553 h 1924333"/>
              <a:gd name="connsiteX21" fmla="*/ 7651995 w 12192000"/>
              <a:gd name="connsiteY21" fmla="*/ 244567 h 1924333"/>
              <a:gd name="connsiteX22" fmla="*/ 7725761 w 12192000"/>
              <a:gd name="connsiteY22" fmla="*/ 258638 h 1924333"/>
              <a:gd name="connsiteX23" fmla="*/ 7823038 w 12192000"/>
              <a:gd name="connsiteY23" fmla="*/ 287078 h 1924333"/>
              <a:gd name="connsiteX24" fmla="*/ 7866405 w 12192000"/>
              <a:gd name="connsiteY24" fmla="*/ 287288 h 1924333"/>
              <a:gd name="connsiteX25" fmla="*/ 7875021 w 12192000"/>
              <a:gd name="connsiteY25" fmla="*/ 288224 h 1924333"/>
              <a:gd name="connsiteX26" fmla="*/ 7875146 w 12192000"/>
              <a:gd name="connsiteY26" fmla="*/ 288614 h 1924333"/>
              <a:gd name="connsiteX27" fmla="*/ 7907443 w 12192000"/>
              <a:gd name="connsiteY27" fmla="*/ 291752 h 1924333"/>
              <a:gd name="connsiteX28" fmla="*/ 7912892 w 12192000"/>
              <a:gd name="connsiteY28" fmla="*/ 294833 h 1924333"/>
              <a:gd name="connsiteX29" fmla="*/ 7946345 w 12192000"/>
              <a:gd name="connsiteY29" fmla="*/ 319359 h 1924333"/>
              <a:gd name="connsiteX30" fmla="*/ 8021238 w 12192000"/>
              <a:gd name="connsiteY30" fmla="*/ 315159 h 1924333"/>
              <a:gd name="connsiteX31" fmla="*/ 8094697 w 12192000"/>
              <a:gd name="connsiteY31" fmla="*/ 351819 h 1924333"/>
              <a:gd name="connsiteX32" fmla="*/ 8155208 w 12192000"/>
              <a:gd name="connsiteY32" fmla="*/ 371168 h 1924333"/>
              <a:gd name="connsiteX33" fmla="*/ 8248472 w 12192000"/>
              <a:gd name="connsiteY33" fmla="*/ 400489 h 1924333"/>
              <a:gd name="connsiteX34" fmla="*/ 8300068 w 12192000"/>
              <a:gd name="connsiteY34" fmla="*/ 405531 h 1924333"/>
              <a:gd name="connsiteX35" fmla="*/ 8356293 w 12192000"/>
              <a:gd name="connsiteY35" fmla="*/ 403328 h 1924333"/>
              <a:gd name="connsiteX36" fmla="*/ 8475838 w 12192000"/>
              <a:gd name="connsiteY36" fmla="*/ 435524 h 1924333"/>
              <a:gd name="connsiteX37" fmla="*/ 8575216 w 12192000"/>
              <a:gd name="connsiteY37" fmla="*/ 450198 h 1924333"/>
              <a:gd name="connsiteX38" fmla="*/ 8588650 w 12192000"/>
              <a:gd name="connsiteY38" fmla="*/ 447070 h 1924333"/>
              <a:gd name="connsiteX39" fmla="*/ 8612184 w 12192000"/>
              <a:gd name="connsiteY39" fmla="*/ 439577 h 1924333"/>
              <a:gd name="connsiteX40" fmla="*/ 8630713 w 12192000"/>
              <a:gd name="connsiteY40" fmla="*/ 433015 h 1924333"/>
              <a:gd name="connsiteX41" fmla="*/ 8704240 w 12192000"/>
              <a:gd name="connsiteY41" fmla="*/ 422865 h 1924333"/>
              <a:gd name="connsiteX42" fmla="*/ 8829513 w 12192000"/>
              <a:gd name="connsiteY42" fmla="*/ 429389 h 1924333"/>
              <a:gd name="connsiteX43" fmla="*/ 9083651 w 12192000"/>
              <a:gd name="connsiteY43" fmla="*/ 390744 h 1924333"/>
              <a:gd name="connsiteX44" fmla="*/ 9371402 w 12192000"/>
              <a:gd name="connsiteY44" fmla="*/ 371809 h 1924333"/>
              <a:gd name="connsiteX45" fmla="*/ 9429586 w 12192000"/>
              <a:gd name="connsiteY45" fmla="*/ 369213 h 1924333"/>
              <a:gd name="connsiteX46" fmla="*/ 9489757 w 12192000"/>
              <a:gd name="connsiteY46" fmla="*/ 377814 h 1924333"/>
              <a:gd name="connsiteX47" fmla="*/ 9516954 w 12192000"/>
              <a:gd name="connsiteY47" fmla="*/ 376991 h 1924333"/>
              <a:gd name="connsiteX48" fmla="*/ 9645588 w 12192000"/>
              <a:gd name="connsiteY48" fmla="*/ 363590 h 1924333"/>
              <a:gd name="connsiteX49" fmla="*/ 9722896 w 12192000"/>
              <a:gd name="connsiteY49" fmla="*/ 360983 h 1924333"/>
              <a:gd name="connsiteX50" fmla="*/ 9752803 w 12192000"/>
              <a:gd name="connsiteY50" fmla="*/ 368492 h 1924333"/>
              <a:gd name="connsiteX51" fmla="*/ 9890305 w 12192000"/>
              <a:gd name="connsiteY51" fmla="*/ 380736 h 1924333"/>
              <a:gd name="connsiteX52" fmla="*/ 9939767 w 12192000"/>
              <a:gd name="connsiteY52" fmla="*/ 377776 h 1924333"/>
              <a:gd name="connsiteX53" fmla="*/ 9944355 w 12192000"/>
              <a:gd name="connsiteY53" fmla="*/ 377352 h 1924333"/>
              <a:gd name="connsiteX54" fmla="*/ 9953719 w 12192000"/>
              <a:gd name="connsiteY54" fmla="*/ 375642 h 1924333"/>
              <a:gd name="connsiteX55" fmla="*/ 9955809 w 12192000"/>
              <a:gd name="connsiteY55" fmla="*/ 376294 h 1924333"/>
              <a:gd name="connsiteX56" fmla="*/ 10032710 w 12192000"/>
              <a:gd name="connsiteY56" fmla="*/ 394940 h 1924333"/>
              <a:gd name="connsiteX57" fmla="*/ 10049925 w 12192000"/>
              <a:gd name="connsiteY57" fmla="*/ 404971 h 1924333"/>
              <a:gd name="connsiteX58" fmla="*/ 10112671 w 12192000"/>
              <a:gd name="connsiteY58" fmla="*/ 414549 h 1924333"/>
              <a:gd name="connsiteX59" fmla="*/ 10170853 w 12192000"/>
              <a:gd name="connsiteY59" fmla="*/ 435168 h 1924333"/>
              <a:gd name="connsiteX60" fmla="*/ 10290184 w 12192000"/>
              <a:gd name="connsiteY60" fmla="*/ 448123 h 1924333"/>
              <a:gd name="connsiteX61" fmla="*/ 10320158 w 12192000"/>
              <a:gd name="connsiteY61" fmla="*/ 458352 h 1924333"/>
              <a:gd name="connsiteX62" fmla="*/ 10321815 w 12192000"/>
              <a:gd name="connsiteY62" fmla="*/ 463087 h 1924333"/>
              <a:gd name="connsiteX63" fmla="*/ 10373742 w 12192000"/>
              <a:gd name="connsiteY63" fmla="*/ 464538 h 1924333"/>
              <a:gd name="connsiteX64" fmla="*/ 10428532 w 12192000"/>
              <a:gd name="connsiteY64" fmla="*/ 492504 h 1924333"/>
              <a:gd name="connsiteX65" fmla="*/ 10466490 w 12192000"/>
              <a:gd name="connsiteY65" fmla="*/ 517759 h 1924333"/>
              <a:gd name="connsiteX66" fmla="*/ 10466675 w 12192000"/>
              <a:gd name="connsiteY66" fmla="*/ 522076 h 1924333"/>
              <a:gd name="connsiteX67" fmla="*/ 10470309 w 12192000"/>
              <a:gd name="connsiteY67" fmla="*/ 522792 h 1924333"/>
              <a:gd name="connsiteX68" fmla="*/ 10474138 w 12192000"/>
              <a:gd name="connsiteY68" fmla="*/ 519761 h 1924333"/>
              <a:gd name="connsiteX69" fmla="*/ 10501100 w 12192000"/>
              <a:gd name="connsiteY69" fmla="*/ 528263 h 1924333"/>
              <a:gd name="connsiteX70" fmla="*/ 10502395 w 12192000"/>
              <a:gd name="connsiteY70" fmla="*/ 536393 h 1924333"/>
              <a:gd name="connsiteX71" fmla="*/ 10689496 w 12192000"/>
              <a:gd name="connsiteY71" fmla="*/ 560233 h 1924333"/>
              <a:gd name="connsiteX72" fmla="*/ 10788736 w 12192000"/>
              <a:gd name="connsiteY72" fmla="*/ 613188 h 1924333"/>
              <a:gd name="connsiteX73" fmla="*/ 10819747 w 12192000"/>
              <a:gd name="connsiteY73" fmla="*/ 621351 h 1924333"/>
              <a:gd name="connsiteX74" fmla="*/ 10864632 w 12192000"/>
              <a:gd name="connsiteY74" fmla="*/ 644858 h 1924333"/>
              <a:gd name="connsiteX75" fmla="*/ 10929407 w 12192000"/>
              <a:gd name="connsiteY75" fmla="*/ 652945 h 1924333"/>
              <a:gd name="connsiteX76" fmla="*/ 10979412 w 12192000"/>
              <a:gd name="connsiteY76" fmla="*/ 654217 h 1924333"/>
              <a:gd name="connsiteX77" fmla="*/ 11006959 w 12192000"/>
              <a:gd name="connsiteY77" fmla="*/ 657017 h 1924333"/>
              <a:gd name="connsiteX78" fmla="*/ 11077038 w 12192000"/>
              <a:gd name="connsiteY78" fmla="*/ 668487 h 1924333"/>
              <a:gd name="connsiteX79" fmla="*/ 11157850 w 12192000"/>
              <a:gd name="connsiteY79" fmla="*/ 693164 h 1924333"/>
              <a:gd name="connsiteX80" fmla="*/ 11175276 w 12192000"/>
              <a:gd name="connsiteY80" fmla="*/ 697243 h 1924333"/>
              <a:gd name="connsiteX81" fmla="*/ 11191131 w 12192000"/>
              <a:gd name="connsiteY81" fmla="*/ 696085 h 1924333"/>
              <a:gd name="connsiteX82" fmla="*/ 11195573 w 12192000"/>
              <a:gd name="connsiteY82" fmla="*/ 691751 h 1924333"/>
              <a:gd name="connsiteX83" fmla="*/ 11205299 w 12192000"/>
              <a:gd name="connsiteY83" fmla="*/ 693247 h 1924333"/>
              <a:gd name="connsiteX84" fmla="*/ 11223770 w 12192000"/>
              <a:gd name="connsiteY84" fmla="*/ 690335 h 1924333"/>
              <a:gd name="connsiteX85" fmla="*/ 11292119 w 12192000"/>
              <a:gd name="connsiteY85" fmla="*/ 713311 h 1924333"/>
              <a:gd name="connsiteX86" fmla="*/ 11435379 w 12192000"/>
              <a:gd name="connsiteY86" fmla="*/ 758519 h 1924333"/>
              <a:gd name="connsiteX87" fmla="*/ 11604406 w 12192000"/>
              <a:gd name="connsiteY87" fmla="*/ 810476 h 1924333"/>
              <a:gd name="connsiteX88" fmla="*/ 11652155 w 12192000"/>
              <a:gd name="connsiteY88" fmla="*/ 825109 h 1924333"/>
              <a:gd name="connsiteX89" fmla="*/ 11654192 w 12192000"/>
              <a:gd name="connsiteY89" fmla="*/ 827301 h 1924333"/>
              <a:gd name="connsiteX90" fmla="*/ 11676599 w 12192000"/>
              <a:gd name="connsiteY90" fmla="*/ 846628 h 1924333"/>
              <a:gd name="connsiteX91" fmla="*/ 11775168 w 12192000"/>
              <a:gd name="connsiteY91" fmla="*/ 890664 h 1924333"/>
              <a:gd name="connsiteX92" fmla="*/ 11826341 w 12192000"/>
              <a:gd name="connsiteY92" fmla="*/ 877558 h 1924333"/>
              <a:gd name="connsiteX93" fmla="*/ 11879068 w 12192000"/>
              <a:gd name="connsiteY93" fmla="*/ 874038 h 1924333"/>
              <a:gd name="connsiteX94" fmla="*/ 11889563 w 12192000"/>
              <a:gd name="connsiteY94" fmla="*/ 878619 h 1924333"/>
              <a:gd name="connsiteX95" fmla="*/ 12016613 w 12192000"/>
              <a:gd name="connsiteY95" fmla="*/ 886111 h 1924333"/>
              <a:gd name="connsiteX96" fmla="*/ 12108292 w 12192000"/>
              <a:gd name="connsiteY96" fmla="*/ 868500 h 1924333"/>
              <a:gd name="connsiteX97" fmla="*/ 12182910 w 12192000"/>
              <a:gd name="connsiteY97" fmla="*/ 882003 h 1924333"/>
              <a:gd name="connsiteX98" fmla="*/ 12192000 w 12192000"/>
              <a:gd name="connsiteY98" fmla="*/ 884778 h 1924333"/>
              <a:gd name="connsiteX99" fmla="*/ 12192000 w 12192000"/>
              <a:gd name="connsiteY99" fmla="*/ 1610315 h 1924333"/>
              <a:gd name="connsiteX100" fmla="*/ 12191998 w 12192000"/>
              <a:gd name="connsiteY100" fmla="*/ 1610315 h 1924333"/>
              <a:gd name="connsiteX101" fmla="*/ 12191998 w 12192000"/>
              <a:gd name="connsiteY101" fmla="*/ 1924333 h 1924333"/>
              <a:gd name="connsiteX102" fmla="*/ 0 w 12192000"/>
              <a:gd name="connsiteY102" fmla="*/ 1924333 h 1924333"/>
              <a:gd name="connsiteX103" fmla="*/ 0 w 12192000"/>
              <a:gd name="connsiteY103" fmla="*/ 505159 h 1924333"/>
              <a:gd name="connsiteX104" fmla="*/ 5722 w 12192000"/>
              <a:gd name="connsiteY104" fmla="*/ 508889 h 1924333"/>
              <a:gd name="connsiteX105" fmla="*/ 38476 w 12192000"/>
              <a:gd name="connsiteY105" fmla="*/ 524137 h 1924333"/>
              <a:gd name="connsiteX106" fmla="*/ 192883 w 12192000"/>
              <a:gd name="connsiteY106" fmla="*/ 545272 h 1924333"/>
              <a:gd name="connsiteX107" fmla="*/ 343710 w 12192000"/>
              <a:gd name="connsiteY107" fmla="*/ 565029 h 1924333"/>
              <a:gd name="connsiteX108" fmla="*/ 471066 w 12192000"/>
              <a:gd name="connsiteY108" fmla="*/ 549837 h 1924333"/>
              <a:gd name="connsiteX109" fmla="*/ 617333 w 12192000"/>
              <a:gd name="connsiteY109" fmla="*/ 526428 h 1924333"/>
              <a:gd name="connsiteX110" fmla="*/ 725203 w 12192000"/>
              <a:gd name="connsiteY110" fmla="*/ 523793 h 1924333"/>
              <a:gd name="connsiteX111" fmla="*/ 788494 w 12192000"/>
              <a:gd name="connsiteY111" fmla="*/ 505799 h 1924333"/>
              <a:gd name="connsiteX112" fmla="*/ 885977 w 12192000"/>
              <a:gd name="connsiteY112" fmla="*/ 526585 h 1924333"/>
              <a:gd name="connsiteX113" fmla="*/ 932142 w 12192000"/>
              <a:gd name="connsiteY113" fmla="*/ 528005 h 1924333"/>
              <a:gd name="connsiteX114" fmla="*/ 1090404 w 12192000"/>
              <a:gd name="connsiteY114" fmla="*/ 498299 h 1924333"/>
              <a:gd name="connsiteX115" fmla="*/ 1188628 w 12192000"/>
              <a:gd name="connsiteY115" fmla="*/ 483151 h 1924333"/>
              <a:gd name="connsiteX116" fmla="*/ 1316247 w 12192000"/>
              <a:gd name="connsiteY116" fmla="*/ 425979 h 1924333"/>
              <a:gd name="connsiteX117" fmla="*/ 1357712 w 12192000"/>
              <a:gd name="connsiteY117" fmla="*/ 416549 h 1924333"/>
              <a:gd name="connsiteX118" fmla="*/ 1425921 w 12192000"/>
              <a:gd name="connsiteY118" fmla="*/ 413953 h 1924333"/>
              <a:gd name="connsiteX119" fmla="*/ 1503817 w 12192000"/>
              <a:gd name="connsiteY119" fmla="*/ 380457 h 1924333"/>
              <a:gd name="connsiteX120" fmla="*/ 1639196 w 12192000"/>
              <a:gd name="connsiteY120" fmla="*/ 372785 h 1924333"/>
              <a:gd name="connsiteX121" fmla="*/ 1705606 w 12192000"/>
              <a:gd name="connsiteY121" fmla="*/ 359023 h 1924333"/>
              <a:gd name="connsiteX122" fmla="*/ 1813011 w 12192000"/>
              <a:gd name="connsiteY122" fmla="*/ 331023 h 1924333"/>
              <a:gd name="connsiteX123" fmla="*/ 1831380 w 12192000"/>
              <a:gd name="connsiteY123" fmla="*/ 341307 h 1924333"/>
              <a:gd name="connsiteX124" fmla="*/ 1858612 w 12192000"/>
              <a:gd name="connsiteY124" fmla="*/ 326777 h 1924333"/>
              <a:gd name="connsiteX125" fmla="*/ 1880661 w 12192000"/>
              <a:gd name="connsiteY125" fmla="*/ 335987 h 1924333"/>
              <a:gd name="connsiteX126" fmla="*/ 1941495 w 12192000"/>
              <a:gd name="connsiteY126" fmla="*/ 310792 h 1924333"/>
              <a:gd name="connsiteX127" fmla="*/ 1995402 w 12192000"/>
              <a:gd name="connsiteY127" fmla="*/ 305480 h 1924333"/>
              <a:gd name="connsiteX128" fmla="*/ 2223864 w 12192000"/>
              <a:gd name="connsiteY128" fmla="*/ 266118 h 1924333"/>
              <a:gd name="connsiteX129" fmla="*/ 2418043 w 12192000"/>
              <a:gd name="connsiteY129" fmla="*/ 215314 h 1924333"/>
              <a:gd name="connsiteX130" fmla="*/ 2558461 w 12192000"/>
              <a:gd name="connsiteY130" fmla="*/ 168193 h 1924333"/>
              <a:gd name="connsiteX131" fmla="*/ 2595535 w 12192000"/>
              <a:gd name="connsiteY131" fmla="*/ 158548 h 1924333"/>
              <a:gd name="connsiteX132" fmla="*/ 2626942 w 12192000"/>
              <a:gd name="connsiteY132" fmla="*/ 130400 h 1924333"/>
              <a:gd name="connsiteX133" fmla="*/ 2632225 w 12192000"/>
              <a:gd name="connsiteY133" fmla="*/ 130446 h 1924333"/>
              <a:gd name="connsiteX134" fmla="*/ 2696856 w 12192000"/>
              <a:gd name="connsiteY134" fmla="*/ 128498 h 1924333"/>
              <a:gd name="connsiteX135" fmla="*/ 2759767 w 12192000"/>
              <a:gd name="connsiteY135" fmla="*/ 127784 h 1924333"/>
              <a:gd name="connsiteX136" fmla="*/ 2792685 w 12192000"/>
              <a:gd name="connsiteY136" fmla="*/ 115710 h 1924333"/>
              <a:gd name="connsiteX137" fmla="*/ 2799767 w 12192000"/>
              <a:gd name="connsiteY137" fmla="*/ 113754 h 1924333"/>
              <a:gd name="connsiteX138" fmla="*/ 2829799 w 12192000"/>
              <a:gd name="connsiteY138" fmla="*/ 120042 h 1924333"/>
              <a:gd name="connsiteX139" fmla="*/ 2890704 w 12192000"/>
              <a:gd name="connsiteY139" fmla="*/ 121493 h 1924333"/>
              <a:gd name="connsiteX140" fmla="*/ 3042646 w 12192000"/>
              <a:gd name="connsiteY140" fmla="*/ 112273 h 1924333"/>
              <a:gd name="connsiteX141" fmla="*/ 3146630 w 12192000"/>
              <a:gd name="connsiteY141" fmla="*/ 100898 h 1924333"/>
              <a:gd name="connsiteX142" fmla="*/ 3233163 w 12192000"/>
              <a:gd name="connsiteY142" fmla="*/ 120200 h 1924333"/>
              <a:gd name="connsiteX143" fmla="*/ 3372699 w 12192000"/>
              <a:gd name="connsiteY143" fmla="*/ 129394 h 1924333"/>
              <a:gd name="connsiteX144" fmla="*/ 3394352 w 12192000"/>
              <a:gd name="connsiteY144" fmla="*/ 131671 h 1924333"/>
              <a:gd name="connsiteX145" fmla="*/ 3448218 w 12192000"/>
              <a:gd name="connsiteY145" fmla="*/ 118229 h 1924333"/>
              <a:gd name="connsiteX146" fmla="*/ 3505047 w 12192000"/>
              <a:gd name="connsiteY146" fmla="*/ 115412 h 1924333"/>
              <a:gd name="connsiteX147" fmla="*/ 3521767 w 12192000"/>
              <a:gd name="connsiteY147" fmla="*/ 111071 h 1924333"/>
              <a:gd name="connsiteX148" fmla="*/ 3585137 w 12192000"/>
              <a:gd name="connsiteY148" fmla="*/ 114371 h 1924333"/>
              <a:gd name="connsiteX149" fmla="*/ 3690293 w 12192000"/>
              <a:gd name="connsiteY149" fmla="*/ 98301 h 1924333"/>
              <a:gd name="connsiteX150" fmla="*/ 3867818 w 12192000"/>
              <a:gd name="connsiteY150" fmla="*/ 88985 h 1924333"/>
              <a:gd name="connsiteX151" fmla="*/ 4091337 w 12192000"/>
              <a:gd name="connsiteY151" fmla="*/ 70813 h 1924333"/>
              <a:gd name="connsiteX152" fmla="*/ 4246332 w 12192000"/>
              <a:gd name="connsiteY152" fmla="*/ 41697 h 1924333"/>
              <a:gd name="connsiteX153" fmla="*/ 4266975 w 12192000"/>
              <a:gd name="connsiteY153" fmla="*/ 46592 h 1924333"/>
              <a:gd name="connsiteX154" fmla="*/ 4270566 w 12192000"/>
              <a:gd name="connsiteY154" fmla="*/ 47620 h 1924333"/>
              <a:gd name="connsiteX155" fmla="*/ 4288964 w 12192000"/>
              <a:gd name="connsiteY155" fmla="*/ 52766 h 1924333"/>
              <a:gd name="connsiteX156" fmla="*/ 4365137 w 12192000"/>
              <a:gd name="connsiteY156" fmla="*/ 51783 h 1924333"/>
              <a:gd name="connsiteX157" fmla="*/ 4430546 w 12192000"/>
              <a:gd name="connsiteY157" fmla="*/ 44555 h 1924333"/>
              <a:gd name="connsiteX158" fmla="*/ 4444136 w 12192000"/>
              <a:gd name="connsiteY158" fmla="*/ 39567 h 1924333"/>
              <a:gd name="connsiteX159" fmla="*/ 4534039 w 12192000"/>
              <a:gd name="connsiteY159" fmla="*/ 31604 h 1924333"/>
              <a:gd name="connsiteX160" fmla="*/ 4560448 w 12192000"/>
              <a:gd name="connsiteY160" fmla="*/ 25231 h 1924333"/>
              <a:gd name="connsiteX161" fmla="*/ 4568006 w 12192000"/>
              <a:gd name="connsiteY161" fmla="*/ 25970 h 1924333"/>
              <a:gd name="connsiteX162" fmla="*/ 4595497 w 12192000"/>
              <a:gd name="connsiteY162" fmla="*/ 22958 h 1924333"/>
              <a:gd name="connsiteX163" fmla="*/ 4608623 w 12192000"/>
              <a:gd name="connsiteY163" fmla="*/ 18108 h 1924333"/>
              <a:gd name="connsiteX164" fmla="*/ 4623942 w 12192000"/>
              <a:gd name="connsiteY164" fmla="*/ 22251 h 1924333"/>
              <a:gd name="connsiteX165" fmla="*/ 4664336 w 12192000"/>
              <a:gd name="connsiteY165" fmla="*/ 23306 h 1924333"/>
              <a:gd name="connsiteX166" fmla="*/ 4677385 w 12192000"/>
              <a:gd name="connsiteY166" fmla="*/ 18246 h 1924333"/>
              <a:gd name="connsiteX167" fmla="*/ 4698143 w 12192000"/>
              <a:gd name="connsiteY167" fmla="*/ 18036 h 1924333"/>
              <a:gd name="connsiteX168" fmla="*/ 4750609 w 12192000"/>
              <a:gd name="connsiteY168" fmla="*/ 23611 h 1924333"/>
              <a:gd name="connsiteX169" fmla="*/ 4784658 w 12192000"/>
              <a:gd name="connsiteY169" fmla="*/ 25057 h 1924333"/>
              <a:gd name="connsiteX170" fmla="*/ 4847558 w 12192000"/>
              <a:gd name="connsiteY170" fmla="*/ 38726 h 1924333"/>
              <a:gd name="connsiteX171" fmla="*/ 4909134 w 12192000"/>
              <a:gd name="connsiteY171" fmla="*/ 50659 h 1924333"/>
              <a:gd name="connsiteX172" fmla="*/ 5099219 w 12192000"/>
              <a:gd name="connsiteY172" fmla="*/ 55050 h 1924333"/>
              <a:gd name="connsiteX173" fmla="*/ 5184992 w 12192000"/>
              <a:gd name="connsiteY173" fmla="*/ 67596 h 1924333"/>
              <a:gd name="connsiteX174" fmla="*/ 5229637 w 12192000"/>
              <a:gd name="connsiteY174" fmla="*/ 67789 h 1924333"/>
              <a:gd name="connsiteX175" fmla="*/ 5389346 w 12192000"/>
              <a:gd name="connsiteY175" fmla="*/ 80211 h 1924333"/>
              <a:gd name="connsiteX176" fmla="*/ 5494414 w 12192000"/>
              <a:gd name="connsiteY176" fmla="*/ 75926 h 1924333"/>
              <a:gd name="connsiteX177" fmla="*/ 5528443 w 12192000"/>
              <a:gd name="connsiteY177" fmla="*/ 77206 h 1924333"/>
              <a:gd name="connsiteX178" fmla="*/ 5684939 w 12192000"/>
              <a:gd name="connsiteY178" fmla="*/ 50269 h 1924333"/>
              <a:gd name="connsiteX179" fmla="*/ 5765146 w 12192000"/>
              <a:gd name="connsiteY179" fmla="*/ 50414 h 1924333"/>
              <a:gd name="connsiteX180" fmla="*/ 5848655 w 12192000"/>
              <a:gd name="connsiteY180" fmla="*/ 35257 h 1924333"/>
              <a:gd name="connsiteX181" fmla="*/ 5930656 w 12192000"/>
              <a:gd name="connsiteY181" fmla="*/ 30131 h 1924333"/>
              <a:gd name="connsiteX182" fmla="*/ 6124150 w 12192000"/>
              <a:gd name="connsiteY182" fmla="*/ 31679 h 1924333"/>
              <a:gd name="connsiteX183" fmla="*/ 6189199 w 12192000"/>
              <a:gd name="connsiteY183" fmla="*/ 588 h 192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2192000" h="1924333">
                <a:moveTo>
                  <a:pt x="6189199" y="588"/>
                </a:moveTo>
                <a:cubicBezTo>
                  <a:pt x="6196356" y="-574"/>
                  <a:pt x="6202609" y="-108"/>
                  <a:pt x="6207079" y="2850"/>
                </a:cubicBezTo>
                <a:cubicBezTo>
                  <a:pt x="6222026" y="2749"/>
                  <a:pt x="6273489" y="3767"/>
                  <a:pt x="6285610" y="18131"/>
                </a:cubicBezTo>
                <a:cubicBezTo>
                  <a:pt x="6307255" y="18685"/>
                  <a:pt x="6357141" y="23793"/>
                  <a:pt x="6378008" y="24625"/>
                </a:cubicBezTo>
                <a:cubicBezTo>
                  <a:pt x="6409946" y="30645"/>
                  <a:pt x="6438307" y="10375"/>
                  <a:pt x="6466340" y="21366"/>
                </a:cubicBezTo>
                <a:cubicBezTo>
                  <a:pt x="6488276" y="31229"/>
                  <a:pt x="6529854" y="28110"/>
                  <a:pt x="6553334" y="35307"/>
                </a:cubicBezTo>
                <a:cubicBezTo>
                  <a:pt x="6561737" y="48059"/>
                  <a:pt x="6609188" y="62087"/>
                  <a:pt x="6626068" y="58045"/>
                </a:cubicBezTo>
                <a:cubicBezTo>
                  <a:pt x="6660952" y="66570"/>
                  <a:pt x="6666277" y="84716"/>
                  <a:pt x="6692303" y="91487"/>
                </a:cubicBezTo>
                <a:lnTo>
                  <a:pt x="6733670" y="118130"/>
                </a:lnTo>
                <a:lnTo>
                  <a:pt x="6798016" y="112271"/>
                </a:lnTo>
                <a:lnTo>
                  <a:pt x="6801081" y="114963"/>
                </a:lnTo>
                <a:cubicBezTo>
                  <a:pt x="6806919" y="120140"/>
                  <a:pt x="6812832" y="125016"/>
                  <a:pt x="6819351" y="128825"/>
                </a:cubicBezTo>
                <a:cubicBezTo>
                  <a:pt x="6825742" y="109997"/>
                  <a:pt x="6840132" y="116541"/>
                  <a:pt x="6852732" y="123321"/>
                </a:cubicBezTo>
                <a:lnTo>
                  <a:pt x="6865247" y="128836"/>
                </a:lnTo>
                <a:lnTo>
                  <a:pt x="6905517" y="129265"/>
                </a:lnTo>
                <a:cubicBezTo>
                  <a:pt x="6934052" y="140042"/>
                  <a:pt x="6939773" y="141556"/>
                  <a:pt x="6950286" y="150104"/>
                </a:cubicBezTo>
                <a:lnTo>
                  <a:pt x="7003442" y="136136"/>
                </a:lnTo>
                <a:lnTo>
                  <a:pt x="7160047" y="166721"/>
                </a:lnTo>
                <a:cubicBezTo>
                  <a:pt x="7207281" y="179911"/>
                  <a:pt x="7280644" y="210197"/>
                  <a:pt x="7325604" y="215867"/>
                </a:cubicBezTo>
                <a:cubicBezTo>
                  <a:pt x="7460113" y="233904"/>
                  <a:pt x="7393081" y="242880"/>
                  <a:pt x="7540522" y="239374"/>
                </a:cubicBezTo>
                <a:cubicBezTo>
                  <a:pt x="7545714" y="234872"/>
                  <a:pt x="7605972" y="231727"/>
                  <a:pt x="7612071" y="229553"/>
                </a:cubicBezTo>
                <a:lnTo>
                  <a:pt x="7651995" y="244567"/>
                </a:lnTo>
                <a:lnTo>
                  <a:pt x="7725761" y="258638"/>
                </a:lnTo>
                <a:lnTo>
                  <a:pt x="7823038" y="287078"/>
                </a:lnTo>
                <a:cubicBezTo>
                  <a:pt x="7837080" y="286482"/>
                  <a:pt x="7851647" y="286498"/>
                  <a:pt x="7866405" y="287288"/>
                </a:cubicBezTo>
                <a:lnTo>
                  <a:pt x="7875021" y="288224"/>
                </a:lnTo>
                <a:cubicBezTo>
                  <a:pt x="7875062" y="288354"/>
                  <a:pt x="7875105" y="288483"/>
                  <a:pt x="7875146" y="288614"/>
                </a:cubicBezTo>
                <a:cubicBezTo>
                  <a:pt x="7880550" y="289202"/>
                  <a:pt x="7901153" y="290716"/>
                  <a:pt x="7907443" y="291752"/>
                </a:cubicBezTo>
                <a:lnTo>
                  <a:pt x="7912892" y="294833"/>
                </a:lnTo>
                <a:lnTo>
                  <a:pt x="7946345" y="319359"/>
                </a:lnTo>
                <a:cubicBezTo>
                  <a:pt x="7958657" y="312776"/>
                  <a:pt x="7996513" y="309749"/>
                  <a:pt x="8021238" y="315159"/>
                </a:cubicBezTo>
                <a:cubicBezTo>
                  <a:pt x="8045964" y="320570"/>
                  <a:pt x="8058169" y="340462"/>
                  <a:pt x="8094697" y="351819"/>
                </a:cubicBezTo>
                <a:cubicBezTo>
                  <a:pt x="8129587" y="361154"/>
                  <a:pt x="8116181" y="360544"/>
                  <a:pt x="8155208" y="371168"/>
                </a:cubicBezTo>
                <a:cubicBezTo>
                  <a:pt x="8196217" y="383300"/>
                  <a:pt x="8205468" y="391801"/>
                  <a:pt x="8248472" y="400489"/>
                </a:cubicBezTo>
                <a:cubicBezTo>
                  <a:pt x="8283932" y="419791"/>
                  <a:pt x="8278617" y="392031"/>
                  <a:pt x="8300068" y="405531"/>
                </a:cubicBezTo>
                <a:lnTo>
                  <a:pt x="8356293" y="403328"/>
                </a:lnTo>
                <a:cubicBezTo>
                  <a:pt x="8377247" y="404463"/>
                  <a:pt x="8438442" y="433194"/>
                  <a:pt x="8475838" y="435524"/>
                </a:cubicBezTo>
                <a:cubicBezTo>
                  <a:pt x="8510241" y="438037"/>
                  <a:pt x="8545511" y="449840"/>
                  <a:pt x="8575216" y="450198"/>
                </a:cubicBezTo>
                <a:lnTo>
                  <a:pt x="8588650" y="447070"/>
                </a:lnTo>
                <a:lnTo>
                  <a:pt x="8612184" y="439577"/>
                </a:lnTo>
                <a:lnTo>
                  <a:pt x="8630713" y="433015"/>
                </a:lnTo>
                <a:cubicBezTo>
                  <a:pt x="8635870" y="429519"/>
                  <a:pt x="8700685" y="428411"/>
                  <a:pt x="8704240" y="422865"/>
                </a:cubicBezTo>
                <a:cubicBezTo>
                  <a:pt x="8761777" y="429549"/>
                  <a:pt x="8768302" y="427178"/>
                  <a:pt x="8829513" y="429389"/>
                </a:cubicBezTo>
                <a:cubicBezTo>
                  <a:pt x="8922895" y="444672"/>
                  <a:pt x="8924579" y="401507"/>
                  <a:pt x="9083651" y="390744"/>
                </a:cubicBezTo>
                <a:cubicBezTo>
                  <a:pt x="9138403" y="388032"/>
                  <a:pt x="9315003" y="378647"/>
                  <a:pt x="9371402" y="371809"/>
                </a:cubicBezTo>
                <a:cubicBezTo>
                  <a:pt x="9358632" y="337502"/>
                  <a:pt x="9402842" y="379364"/>
                  <a:pt x="9429586" y="369213"/>
                </a:cubicBezTo>
                <a:cubicBezTo>
                  <a:pt x="9449312" y="370213"/>
                  <a:pt x="9473938" y="373270"/>
                  <a:pt x="9489757" y="377814"/>
                </a:cubicBezTo>
                <a:cubicBezTo>
                  <a:pt x="9498164" y="379256"/>
                  <a:pt x="9507139" y="379272"/>
                  <a:pt x="9516954" y="376991"/>
                </a:cubicBezTo>
                <a:cubicBezTo>
                  <a:pt x="9548430" y="354766"/>
                  <a:pt x="9591874" y="370315"/>
                  <a:pt x="9645588" y="363590"/>
                </a:cubicBezTo>
                <a:cubicBezTo>
                  <a:pt x="9660487" y="368814"/>
                  <a:pt x="9710817" y="350550"/>
                  <a:pt x="9722896" y="360983"/>
                </a:cubicBezTo>
                <a:cubicBezTo>
                  <a:pt x="9733918" y="362239"/>
                  <a:pt x="9745201" y="356679"/>
                  <a:pt x="9752803" y="368492"/>
                </a:cubicBezTo>
                <a:cubicBezTo>
                  <a:pt x="9793268" y="374490"/>
                  <a:pt x="9843313" y="380978"/>
                  <a:pt x="9890305" y="380736"/>
                </a:cubicBezTo>
                <a:cubicBezTo>
                  <a:pt x="9912701" y="380083"/>
                  <a:pt x="9926523" y="379037"/>
                  <a:pt x="9939767" y="377776"/>
                </a:cubicBezTo>
                <a:lnTo>
                  <a:pt x="9944355" y="377352"/>
                </a:lnTo>
                <a:lnTo>
                  <a:pt x="9953719" y="375642"/>
                </a:lnTo>
                <a:lnTo>
                  <a:pt x="9955809" y="376294"/>
                </a:lnTo>
                <a:lnTo>
                  <a:pt x="10032710" y="394940"/>
                </a:lnTo>
                <a:lnTo>
                  <a:pt x="10049925" y="404971"/>
                </a:lnTo>
                <a:lnTo>
                  <a:pt x="10112671" y="414549"/>
                </a:lnTo>
                <a:cubicBezTo>
                  <a:pt x="10169643" y="412125"/>
                  <a:pt x="10132220" y="425358"/>
                  <a:pt x="10170853" y="435168"/>
                </a:cubicBezTo>
                <a:cubicBezTo>
                  <a:pt x="10206088" y="442020"/>
                  <a:pt x="10240809" y="454081"/>
                  <a:pt x="10290184" y="448123"/>
                </a:cubicBezTo>
                <a:cubicBezTo>
                  <a:pt x="10301813" y="444919"/>
                  <a:pt x="10315233" y="449499"/>
                  <a:pt x="10320158" y="458352"/>
                </a:cubicBezTo>
                <a:cubicBezTo>
                  <a:pt x="10321006" y="459876"/>
                  <a:pt x="10321565" y="461470"/>
                  <a:pt x="10321815" y="463087"/>
                </a:cubicBezTo>
                <a:cubicBezTo>
                  <a:pt x="10354058" y="457158"/>
                  <a:pt x="10355176" y="470634"/>
                  <a:pt x="10373742" y="464538"/>
                </a:cubicBezTo>
                <a:cubicBezTo>
                  <a:pt x="10403060" y="475292"/>
                  <a:pt x="10411841" y="497597"/>
                  <a:pt x="10428532" y="492504"/>
                </a:cubicBezTo>
                <a:cubicBezTo>
                  <a:pt x="10440561" y="500742"/>
                  <a:pt x="10446267" y="521930"/>
                  <a:pt x="10466490" y="517759"/>
                </a:cubicBezTo>
                <a:cubicBezTo>
                  <a:pt x="10464622" y="519986"/>
                  <a:pt x="10465013" y="521261"/>
                  <a:pt x="10466675" y="522076"/>
                </a:cubicBezTo>
                <a:lnTo>
                  <a:pt x="10470309" y="522792"/>
                </a:lnTo>
                <a:lnTo>
                  <a:pt x="10474138" y="519761"/>
                </a:lnTo>
                <a:cubicBezTo>
                  <a:pt x="10488888" y="509612"/>
                  <a:pt x="10484914" y="524734"/>
                  <a:pt x="10501100" y="528263"/>
                </a:cubicBezTo>
                <a:cubicBezTo>
                  <a:pt x="10508412" y="530705"/>
                  <a:pt x="10505426" y="533743"/>
                  <a:pt x="10502395" y="536393"/>
                </a:cubicBezTo>
                <a:lnTo>
                  <a:pt x="10689496" y="560233"/>
                </a:lnTo>
                <a:cubicBezTo>
                  <a:pt x="10721441" y="573640"/>
                  <a:pt x="10757547" y="582937"/>
                  <a:pt x="10788736" y="613188"/>
                </a:cubicBezTo>
                <a:cubicBezTo>
                  <a:pt x="10794510" y="621641"/>
                  <a:pt x="10807098" y="616073"/>
                  <a:pt x="10819747" y="621351"/>
                </a:cubicBezTo>
                <a:cubicBezTo>
                  <a:pt x="10832398" y="626630"/>
                  <a:pt x="10846356" y="639592"/>
                  <a:pt x="10864632" y="644858"/>
                </a:cubicBezTo>
                <a:cubicBezTo>
                  <a:pt x="10895617" y="652290"/>
                  <a:pt x="10921550" y="640451"/>
                  <a:pt x="10929407" y="652945"/>
                </a:cubicBezTo>
                <a:cubicBezTo>
                  <a:pt x="10945460" y="653176"/>
                  <a:pt x="10968148" y="640553"/>
                  <a:pt x="10979412" y="654217"/>
                </a:cubicBezTo>
                <a:cubicBezTo>
                  <a:pt x="10981679" y="643737"/>
                  <a:pt x="10997287" y="663414"/>
                  <a:pt x="11006959" y="657017"/>
                </a:cubicBezTo>
                <a:cubicBezTo>
                  <a:pt x="11023230" y="659396"/>
                  <a:pt x="11051890" y="662462"/>
                  <a:pt x="11077038" y="668487"/>
                </a:cubicBezTo>
                <a:cubicBezTo>
                  <a:pt x="11097000" y="690299"/>
                  <a:pt x="11141286" y="676399"/>
                  <a:pt x="11157850" y="693164"/>
                </a:cubicBezTo>
                <a:cubicBezTo>
                  <a:pt x="11163800" y="695757"/>
                  <a:pt x="11169599" y="696942"/>
                  <a:pt x="11175276" y="697243"/>
                </a:cubicBezTo>
                <a:lnTo>
                  <a:pt x="11191131" y="696085"/>
                </a:lnTo>
                <a:lnTo>
                  <a:pt x="11195573" y="691751"/>
                </a:lnTo>
                <a:lnTo>
                  <a:pt x="11205299" y="693247"/>
                </a:lnTo>
                <a:lnTo>
                  <a:pt x="11223770" y="690335"/>
                </a:lnTo>
                <a:cubicBezTo>
                  <a:pt x="11237778" y="693777"/>
                  <a:pt x="11256852" y="701947"/>
                  <a:pt x="11292119" y="713311"/>
                </a:cubicBezTo>
                <a:cubicBezTo>
                  <a:pt x="11334878" y="733451"/>
                  <a:pt x="11401662" y="729175"/>
                  <a:pt x="11435379" y="758519"/>
                </a:cubicBezTo>
                <a:lnTo>
                  <a:pt x="11604406" y="810476"/>
                </a:lnTo>
                <a:lnTo>
                  <a:pt x="11652155" y="825109"/>
                </a:lnTo>
                <a:lnTo>
                  <a:pt x="11654192" y="827301"/>
                </a:lnTo>
                <a:cubicBezTo>
                  <a:pt x="11661650" y="834729"/>
                  <a:pt x="11669215" y="841480"/>
                  <a:pt x="11676599" y="846628"/>
                </a:cubicBezTo>
                <a:cubicBezTo>
                  <a:pt x="11688258" y="861760"/>
                  <a:pt x="11752266" y="896888"/>
                  <a:pt x="11775168" y="890664"/>
                </a:cubicBezTo>
                <a:cubicBezTo>
                  <a:pt x="11790977" y="883819"/>
                  <a:pt x="11808364" y="879901"/>
                  <a:pt x="11826341" y="877558"/>
                </a:cubicBezTo>
                <a:lnTo>
                  <a:pt x="11879068" y="874038"/>
                </a:lnTo>
                <a:lnTo>
                  <a:pt x="11889563" y="878619"/>
                </a:lnTo>
                <a:lnTo>
                  <a:pt x="12016613" y="886111"/>
                </a:lnTo>
                <a:lnTo>
                  <a:pt x="12108292" y="868500"/>
                </a:lnTo>
                <a:cubicBezTo>
                  <a:pt x="12129725" y="867311"/>
                  <a:pt x="12157891" y="874537"/>
                  <a:pt x="12182910" y="882003"/>
                </a:cubicBezTo>
                <a:lnTo>
                  <a:pt x="12192000" y="884778"/>
                </a:lnTo>
                <a:lnTo>
                  <a:pt x="12192000" y="1610315"/>
                </a:lnTo>
                <a:lnTo>
                  <a:pt x="12191998" y="1610315"/>
                </a:lnTo>
                <a:lnTo>
                  <a:pt x="12191998" y="1924333"/>
                </a:lnTo>
                <a:lnTo>
                  <a:pt x="0" y="1924333"/>
                </a:lnTo>
                <a:lnTo>
                  <a:pt x="0" y="505159"/>
                </a:lnTo>
                <a:lnTo>
                  <a:pt x="5722" y="508889"/>
                </a:lnTo>
                <a:cubicBezTo>
                  <a:pt x="21614" y="518548"/>
                  <a:pt x="33814" y="524781"/>
                  <a:pt x="38476" y="524137"/>
                </a:cubicBezTo>
                <a:cubicBezTo>
                  <a:pt x="99229" y="544180"/>
                  <a:pt x="142010" y="538457"/>
                  <a:pt x="192883" y="545272"/>
                </a:cubicBezTo>
                <a:cubicBezTo>
                  <a:pt x="277629" y="525210"/>
                  <a:pt x="293434" y="558443"/>
                  <a:pt x="343710" y="565029"/>
                </a:cubicBezTo>
                <a:cubicBezTo>
                  <a:pt x="383094" y="555729"/>
                  <a:pt x="425462" y="556271"/>
                  <a:pt x="471066" y="549837"/>
                </a:cubicBezTo>
                <a:cubicBezTo>
                  <a:pt x="513583" y="544428"/>
                  <a:pt x="569194" y="531004"/>
                  <a:pt x="617333" y="526428"/>
                </a:cubicBezTo>
                <a:cubicBezTo>
                  <a:pt x="660031" y="520760"/>
                  <a:pt x="696675" y="523882"/>
                  <a:pt x="725203" y="523793"/>
                </a:cubicBezTo>
                <a:cubicBezTo>
                  <a:pt x="736650" y="521695"/>
                  <a:pt x="780513" y="502146"/>
                  <a:pt x="788494" y="505799"/>
                </a:cubicBezTo>
                <a:lnTo>
                  <a:pt x="885977" y="526585"/>
                </a:lnTo>
                <a:cubicBezTo>
                  <a:pt x="906140" y="522837"/>
                  <a:pt x="917203" y="532232"/>
                  <a:pt x="932142" y="528005"/>
                </a:cubicBezTo>
                <a:cubicBezTo>
                  <a:pt x="963701" y="524128"/>
                  <a:pt x="1061555" y="499582"/>
                  <a:pt x="1090404" y="498299"/>
                </a:cubicBezTo>
                <a:cubicBezTo>
                  <a:pt x="1132840" y="494057"/>
                  <a:pt x="1148476" y="496041"/>
                  <a:pt x="1188628" y="483151"/>
                </a:cubicBezTo>
                <a:cubicBezTo>
                  <a:pt x="1230397" y="468408"/>
                  <a:pt x="1278711" y="457638"/>
                  <a:pt x="1316247" y="425979"/>
                </a:cubicBezTo>
                <a:cubicBezTo>
                  <a:pt x="1322662" y="417251"/>
                  <a:pt x="1339433" y="418553"/>
                  <a:pt x="1357712" y="416549"/>
                </a:cubicBezTo>
                <a:cubicBezTo>
                  <a:pt x="1375991" y="414544"/>
                  <a:pt x="1423507" y="412949"/>
                  <a:pt x="1425921" y="413953"/>
                </a:cubicBezTo>
                <a:cubicBezTo>
                  <a:pt x="1450272" y="407937"/>
                  <a:pt x="1458223" y="388156"/>
                  <a:pt x="1503817" y="380457"/>
                </a:cubicBezTo>
                <a:cubicBezTo>
                  <a:pt x="1541095" y="377398"/>
                  <a:pt x="1605565" y="376357"/>
                  <a:pt x="1639196" y="372785"/>
                </a:cubicBezTo>
                <a:cubicBezTo>
                  <a:pt x="1653280" y="376736"/>
                  <a:pt x="1695289" y="365766"/>
                  <a:pt x="1705606" y="359023"/>
                </a:cubicBezTo>
                <a:cubicBezTo>
                  <a:pt x="1729169" y="336295"/>
                  <a:pt x="1793207" y="348537"/>
                  <a:pt x="1813011" y="331023"/>
                </a:cubicBezTo>
                <a:cubicBezTo>
                  <a:pt x="1820772" y="328179"/>
                  <a:pt x="1823566" y="341833"/>
                  <a:pt x="1831380" y="341307"/>
                </a:cubicBezTo>
                <a:lnTo>
                  <a:pt x="1858612" y="326777"/>
                </a:lnTo>
                <a:lnTo>
                  <a:pt x="1880661" y="335987"/>
                </a:lnTo>
                <a:lnTo>
                  <a:pt x="1941495" y="310792"/>
                </a:lnTo>
                <a:cubicBezTo>
                  <a:pt x="1978970" y="307223"/>
                  <a:pt x="1947391" y="291714"/>
                  <a:pt x="1995402" y="305480"/>
                </a:cubicBezTo>
                <a:cubicBezTo>
                  <a:pt x="2042464" y="298034"/>
                  <a:pt x="2153424" y="281146"/>
                  <a:pt x="2223864" y="266118"/>
                </a:cubicBezTo>
                <a:cubicBezTo>
                  <a:pt x="2261296" y="256300"/>
                  <a:pt x="2360518" y="238323"/>
                  <a:pt x="2418043" y="215314"/>
                </a:cubicBezTo>
                <a:cubicBezTo>
                  <a:pt x="2472088" y="206823"/>
                  <a:pt x="2499422" y="162612"/>
                  <a:pt x="2558461" y="168193"/>
                </a:cubicBezTo>
                <a:cubicBezTo>
                  <a:pt x="2559660" y="164506"/>
                  <a:pt x="2592244" y="161337"/>
                  <a:pt x="2595535" y="158548"/>
                </a:cubicBezTo>
                <a:lnTo>
                  <a:pt x="2626942" y="130400"/>
                </a:lnTo>
                <a:lnTo>
                  <a:pt x="2632225" y="130446"/>
                </a:lnTo>
                <a:lnTo>
                  <a:pt x="2696856" y="128498"/>
                </a:lnTo>
                <a:lnTo>
                  <a:pt x="2759767" y="127784"/>
                </a:lnTo>
                <a:cubicBezTo>
                  <a:pt x="2770024" y="123546"/>
                  <a:pt x="2781047" y="119463"/>
                  <a:pt x="2792685" y="115710"/>
                </a:cubicBezTo>
                <a:lnTo>
                  <a:pt x="2799767" y="113754"/>
                </a:lnTo>
                <a:lnTo>
                  <a:pt x="2829799" y="120042"/>
                </a:lnTo>
                <a:lnTo>
                  <a:pt x="2890704" y="121493"/>
                </a:lnTo>
                <a:cubicBezTo>
                  <a:pt x="2935390" y="121035"/>
                  <a:pt x="2990780" y="113193"/>
                  <a:pt x="3042646" y="112273"/>
                </a:cubicBezTo>
                <a:cubicBezTo>
                  <a:pt x="3077119" y="111474"/>
                  <a:pt x="3124089" y="100414"/>
                  <a:pt x="3146630" y="100898"/>
                </a:cubicBezTo>
                <a:cubicBezTo>
                  <a:pt x="3169381" y="117699"/>
                  <a:pt x="3224695" y="125864"/>
                  <a:pt x="3233163" y="120200"/>
                </a:cubicBezTo>
                <a:lnTo>
                  <a:pt x="3372699" y="129394"/>
                </a:lnTo>
                <a:cubicBezTo>
                  <a:pt x="3389020" y="126586"/>
                  <a:pt x="3397563" y="116804"/>
                  <a:pt x="3394352" y="131671"/>
                </a:cubicBezTo>
                <a:cubicBezTo>
                  <a:pt x="3406102" y="131485"/>
                  <a:pt x="3429770" y="120938"/>
                  <a:pt x="3448218" y="118229"/>
                </a:cubicBezTo>
                <a:lnTo>
                  <a:pt x="3505047" y="115412"/>
                </a:lnTo>
                <a:lnTo>
                  <a:pt x="3521767" y="111071"/>
                </a:lnTo>
                <a:cubicBezTo>
                  <a:pt x="3526335" y="108877"/>
                  <a:pt x="3582156" y="117732"/>
                  <a:pt x="3585137" y="114371"/>
                </a:cubicBezTo>
                <a:cubicBezTo>
                  <a:pt x="3638265" y="102098"/>
                  <a:pt x="3633789" y="98565"/>
                  <a:pt x="3690293" y="98301"/>
                </a:cubicBezTo>
                <a:cubicBezTo>
                  <a:pt x="3782197" y="112746"/>
                  <a:pt x="3826738" y="92943"/>
                  <a:pt x="3867818" y="88985"/>
                </a:cubicBezTo>
                <a:cubicBezTo>
                  <a:pt x="3943777" y="81477"/>
                  <a:pt x="3990501" y="75194"/>
                  <a:pt x="4091337" y="70813"/>
                </a:cubicBezTo>
                <a:cubicBezTo>
                  <a:pt x="4154422" y="62932"/>
                  <a:pt x="4217060" y="45734"/>
                  <a:pt x="4246332" y="41697"/>
                </a:cubicBezTo>
                <a:cubicBezTo>
                  <a:pt x="4253308" y="42804"/>
                  <a:pt x="4260125" y="44606"/>
                  <a:pt x="4266975" y="46592"/>
                </a:cubicBezTo>
                <a:lnTo>
                  <a:pt x="4270566" y="47620"/>
                </a:lnTo>
                <a:lnTo>
                  <a:pt x="4288964" y="52766"/>
                </a:lnTo>
                <a:lnTo>
                  <a:pt x="4365137" y="51783"/>
                </a:lnTo>
                <a:lnTo>
                  <a:pt x="4430546" y="44555"/>
                </a:lnTo>
                <a:lnTo>
                  <a:pt x="4444136" y="39567"/>
                </a:lnTo>
                <a:lnTo>
                  <a:pt x="4534039" y="31604"/>
                </a:lnTo>
                <a:lnTo>
                  <a:pt x="4560448" y="25231"/>
                </a:lnTo>
                <a:lnTo>
                  <a:pt x="4568006" y="25970"/>
                </a:lnTo>
                <a:cubicBezTo>
                  <a:pt x="4580278" y="23866"/>
                  <a:pt x="4594878" y="14904"/>
                  <a:pt x="4595497" y="22958"/>
                </a:cubicBezTo>
                <a:lnTo>
                  <a:pt x="4608623" y="18108"/>
                </a:lnTo>
                <a:lnTo>
                  <a:pt x="4623942" y="22251"/>
                </a:lnTo>
                <a:cubicBezTo>
                  <a:pt x="4633227" y="23117"/>
                  <a:pt x="4655429" y="23973"/>
                  <a:pt x="4664336" y="23306"/>
                </a:cubicBezTo>
                <a:lnTo>
                  <a:pt x="4677385" y="18246"/>
                </a:lnTo>
                <a:lnTo>
                  <a:pt x="4698143" y="18036"/>
                </a:lnTo>
                <a:cubicBezTo>
                  <a:pt x="4710347" y="18931"/>
                  <a:pt x="4736189" y="22441"/>
                  <a:pt x="4750609" y="23611"/>
                </a:cubicBezTo>
                <a:cubicBezTo>
                  <a:pt x="4764270" y="27424"/>
                  <a:pt x="4774858" y="29782"/>
                  <a:pt x="4784658" y="25057"/>
                </a:cubicBezTo>
                <a:cubicBezTo>
                  <a:pt x="4804708" y="29613"/>
                  <a:pt x="4822811" y="48263"/>
                  <a:pt x="4847558" y="38726"/>
                </a:cubicBezTo>
                <a:cubicBezTo>
                  <a:pt x="4868304" y="42993"/>
                  <a:pt x="4867190" y="47939"/>
                  <a:pt x="4909134" y="50659"/>
                </a:cubicBezTo>
                <a:cubicBezTo>
                  <a:pt x="4945026" y="52455"/>
                  <a:pt x="5063406" y="54096"/>
                  <a:pt x="5099219" y="55050"/>
                </a:cubicBezTo>
                <a:cubicBezTo>
                  <a:pt x="5145195" y="57873"/>
                  <a:pt x="5163254" y="65473"/>
                  <a:pt x="5184992" y="67596"/>
                </a:cubicBezTo>
                <a:cubicBezTo>
                  <a:pt x="5206728" y="69720"/>
                  <a:pt x="5195578" y="65687"/>
                  <a:pt x="5229637" y="67789"/>
                </a:cubicBezTo>
                <a:cubicBezTo>
                  <a:pt x="5263695" y="69892"/>
                  <a:pt x="5345217" y="78854"/>
                  <a:pt x="5389346" y="80211"/>
                </a:cubicBezTo>
                <a:cubicBezTo>
                  <a:pt x="5425889" y="83191"/>
                  <a:pt x="5461943" y="84751"/>
                  <a:pt x="5494414" y="75926"/>
                </a:cubicBezTo>
                <a:lnTo>
                  <a:pt x="5528443" y="77206"/>
                </a:lnTo>
                <a:cubicBezTo>
                  <a:pt x="5582723" y="71370"/>
                  <a:pt x="5638917" y="68385"/>
                  <a:pt x="5684939" y="50269"/>
                </a:cubicBezTo>
                <a:cubicBezTo>
                  <a:pt x="5724389" y="45804"/>
                  <a:pt x="5737860" y="52916"/>
                  <a:pt x="5765146" y="50414"/>
                </a:cubicBezTo>
                <a:cubicBezTo>
                  <a:pt x="5792695" y="43060"/>
                  <a:pt x="5827352" y="38097"/>
                  <a:pt x="5848655" y="35257"/>
                </a:cubicBezTo>
                <a:lnTo>
                  <a:pt x="5930656" y="30131"/>
                </a:lnTo>
                <a:lnTo>
                  <a:pt x="6124150" y="31679"/>
                </a:lnTo>
                <a:cubicBezTo>
                  <a:pt x="6138131" y="22216"/>
                  <a:pt x="6167730" y="4075"/>
                  <a:pt x="6189199" y="588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A531DB-8FEA-3D97-F59A-C69553358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5057" y="4940493"/>
            <a:ext cx="9707911" cy="107889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/>
              <a:t>Thanks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75263E-F4E5-E04C-7345-145CA7E4A7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01866" y="6019391"/>
            <a:ext cx="7386147" cy="69824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Any Questions?</a:t>
            </a:r>
          </a:p>
        </p:txBody>
      </p:sp>
      <p:pic>
        <p:nvPicPr>
          <p:cNvPr id="4" name="Picture 3" descr="Worcester Polytechnic Institute - Wikipedia">
            <a:extLst>
              <a:ext uri="{FF2B5EF4-FFF2-40B4-BE49-F238E27FC236}">
                <a16:creationId xmlns:a16="http://schemas.microsoft.com/office/drawing/2014/main" id="{F80DBDF8-F7E4-885D-3F4C-5629B6436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3718" y="1817501"/>
            <a:ext cx="4533764" cy="163215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B77FF3F-147D-46F7-DADC-177F5E461520}"/>
              </a:ext>
            </a:extLst>
          </p:cNvPr>
          <p:cNvGrpSpPr/>
          <p:nvPr/>
        </p:nvGrpSpPr>
        <p:grpSpPr>
          <a:xfrm>
            <a:off x="1964267" y="1490133"/>
            <a:ext cx="3149177" cy="2296394"/>
            <a:chOff x="1985285" y="699150"/>
            <a:chExt cx="2357693" cy="181737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88122E9-9AFD-335E-340D-95D1E02BBC0C}"/>
                </a:ext>
              </a:extLst>
            </p:cNvPr>
            <p:cNvSpPr txBox="1"/>
            <p:nvPr/>
          </p:nvSpPr>
          <p:spPr>
            <a:xfrm>
              <a:off x="3977902" y="2296978"/>
              <a:ext cx="365076" cy="21955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800"/>
                <a:t>[2]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C968E30-6ACB-F5CA-2EE6-65FB4B93C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85285" y="699150"/>
              <a:ext cx="2046046" cy="1664383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6907BC3-5ED9-12F9-8FC4-D2A80FF68C6F}"/>
              </a:ext>
            </a:extLst>
          </p:cNvPr>
          <p:cNvSpPr txBox="1"/>
          <p:nvPr/>
        </p:nvSpPr>
        <p:spPr>
          <a:xfrm>
            <a:off x="10703292" y="3104818"/>
            <a:ext cx="353712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800"/>
              <a:t>[1]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F6F00295-17C9-5D33-2538-B6E6BE005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6184" y="6492875"/>
            <a:ext cx="2743200" cy="365125"/>
          </a:xfrm>
        </p:spPr>
        <p:txBody>
          <a:bodyPr/>
          <a:lstStyle/>
          <a:p>
            <a:r>
              <a:rPr lang="en-US" sz="1800" b="1">
                <a:solidFill>
                  <a:schemeClr val="tx1"/>
                </a:solidFill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1109890418"/>
      </p:ext>
    </p:extLst>
  </p:cSld>
  <p:clrMapOvr>
    <a:masterClrMapping/>
  </p:clrMapOvr>
  <p:transition spd="slow">
    <p:push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6" name="Rectangle 75">
            <a:extLst>
              <a:ext uri="{FF2B5EF4-FFF2-40B4-BE49-F238E27FC236}">
                <a16:creationId xmlns:a16="http://schemas.microsoft.com/office/drawing/2014/main" id="{33E72FA3-BD00-444A-AD9B-E6C3D069C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080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D8A48E-9792-D7E0-0A53-71BCD7F02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9"/>
            <a:ext cx="10515600" cy="111053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Taiwan’s Institute of Economic Research (TIER)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BCF9DA-4B98-415A-4877-489D137C6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/>
              <a:t>6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EBF6106-D23A-4608-A47D-9CE9CEB90152}"/>
              </a:ext>
            </a:extLst>
          </p:cNvPr>
          <p:cNvGrpSpPr/>
          <p:nvPr/>
        </p:nvGrpSpPr>
        <p:grpSpPr>
          <a:xfrm>
            <a:off x="4184357" y="2009466"/>
            <a:ext cx="3792797" cy="1182038"/>
            <a:chOff x="766118" y="3143271"/>
            <a:chExt cx="4365098" cy="1360398"/>
          </a:xfrm>
        </p:grpSpPr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BB330A1B-8F06-3E6E-85C3-034DC639312D}"/>
                </a:ext>
              </a:extLst>
            </p:cNvPr>
            <p:cNvSpPr/>
            <p:nvPr/>
          </p:nvSpPr>
          <p:spPr>
            <a:xfrm>
              <a:off x="766118" y="3143271"/>
              <a:ext cx="4365098" cy="1360398"/>
            </a:xfrm>
            <a:prstGeom prst="roundRect">
              <a:avLst/>
            </a:prstGeom>
            <a:solidFill>
              <a:srgbClr val="F4986B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119F625-2488-3997-A968-D98C3F1361A6}"/>
                </a:ext>
              </a:extLst>
            </p:cNvPr>
            <p:cNvGrpSpPr/>
            <p:nvPr/>
          </p:nvGrpSpPr>
          <p:grpSpPr>
            <a:xfrm>
              <a:off x="977127" y="3307490"/>
              <a:ext cx="3916144" cy="1031961"/>
              <a:chOff x="977127" y="3307490"/>
              <a:chExt cx="3916144" cy="1031961"/>
            </a:xfrm>
          </p:grpSpPr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48A1823B-F52C-6F3A-BFAA-9686D0BE215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067694" y="3307490"/>
                <a:ext cx="2825577" cy="1031961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defTabSz="786384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en-US" sz="1548" b="1" kern="1200">
                    <a:solidFill>
                      <a:schemeClr val="tx1"/>
                    </a:solidFill>
                    <a:latin typeface="+mn-lt"/>
                    <a:ea typeface="+mn-ea"/>
                    <a:cs typeface="Calibri"/>
                  </a:rPr>
                  <a:t>Provides:</a:t>
                </a:r>
                <a:r>
                  <a:rPr lang="en-US" sz="1548" kern="1200">
                    <a:solidFill>
                      <a:schemeClr val="tx1"/>
                    </a:solidFill>
                    <a:latin typeface="+mn-lt"/>
                    <a:ea typeface="+mn-ea"/>
                    <a:cs typeface="Calibri"/>
                  </a:rPr>
                  <a:t> consultation to government and enterprises </a:t>
                </a:r>
                <a:endParaRPr lang="en-US" sz="1800">
                  <a:ea typeface="Calibri"/>
                  <a:cs typeface="Calibri"/>
                </a:endParaRPr>
              </a:p>
            </p:txBody>
          </p:sp>
          <p:pic>
            <p:nvPicPr>
              <p:cNvPr id="21" name="Graphic 20" descr="Questions with solid fill">
                <a:extLst>
                  <a:ext uri="{FF2B5EF4-FFF2-40B4-BE49-F238E27FC236}">
                    <a16:creationId xmlns:a16="http://schemas.microsoft.com/office/drawing/2014/main" id="{834BBFCF-5D2C-215C-B3C6-A9F29E1877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77127" y="3429000"/>
                <a:ext cx="788943" cy="788943"/>
              </a:xfrm>
              <a:prstGeom prst="rect">
                <a:avLst/>
              </a:prstGeom>
            </p:spPr>
          </p:pic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EC3B87A-7365-5DDC-B3E9-DD6B3BDC9E54}"/>
              </a:ext>
            </a:extLst>
          </p:cNvPr>
          <p:cNvGrpSpPr/>
          <p:nvPr/>
        </p:nvGrpSpPr>
        <p:grpSpPr>
          <a:xfrm>
            <a:off x="8177714" y="2009464"/>
            <a:ext cx="3792797" cy="1182039"/>
            <a:chOff x="766118" y="4667888"/>
            <a:chExt cx="4365096" cy="1360398"/>
          </a:xfrm>
        </p:grpSpPr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1D6F4146-A556-69A4-EAC0-C52985C84D05}"/>
                </a:ext>
              </a:extLst>
            </p:cNvPr>
            <p:cNvSpPr/>
            <p:nvPr/>
          </p:nvSpPr>
          <p:spPr>
            <a:xfrm>
              <a:off x="766118" y="4667888"/>
              <a:ext cx="4365096" cy="1360398"/>
            </a:xfrm>
            <a:prstGeom prst="roundRect">
              <a:avLst/>
            </a:prstGeom>
            <a:solidFill>
              <a:srgbClr val="F4986B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6766E9C2-129C-BBAD-7A29-6FBE7984FE70}"/>
                </a:ext>
              </a:extLst>
            </p:cNvPr>
            <p:cNvGrpSpPr/>
            <p:nvPr/>
          </p:nvGrpSpPr>
          <p:grpSpPr>
            <a:xfrm>
              <a:off x="977126" y="4832106"/>
              <a:ext cx="3916143" cy="1031961"/>
              <a:chOff x="977127" y="4731652"/>
              <a:chExt cx="3916143" cy="1031961"/>
            </a:xfrm>
          </p:grpSpPr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533FC237-F5CB-0667-230B-835FE33DF46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067693" y="4731652"/>
                <a:ext cx="2825577" cy="1031961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defTabSz="786384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en-US" sz="1548" b="1" kern="1200">
                    <a:solidFill>
                      <a:schemeClr val="tx1"/>
                    </a:solidFill>
                    <a:latin typeface="+mn-lt"/>
                    <a:ea typeface="+mn-ea"/>
                    <a:cs typeface="Calibri"/>
                  </a:rPr>
                  <a:t>Promotes: </a:t>
                </a:r>
                <a:r>
                  <a:rPr lang="en-US" sz="1548" kern="1200">
                    <a:solidFill>
                      <a:schemeClr val="tx1"/>
                    </a:solidFill>
                    <a:latin typeface="+mn-lt"/>
                    <a:ea typeface="+mn-ea"/>
                    <a:cs typeface="Calibri"/>
                  </a:rPr>
                  <a:t>economic development of Taiwan</a:t>
                </a:r>
                <a:endParaRPr lang="en-US" sz="1800">
                  <a:ea typeface="Calibri"/>
                  <a:cs typeface="Calibri"/>
                </a:endParaRPr>
              </a:p>
            </p:txBody>
          </p:sp>
          <p:pic>
            <p:nvPicPr>
              <p:cNvPr id="25" name="Graphic 24" descr="Upward trend with solid fill">
                <a:extLst>
                  <a:ext uri="{FF2B5EF4-FFF2-40B4-BE49-F238E27FC236}">
                    <a16:creationId xmlns:a16="http://schemas.microsoft.com/office/drawing/2014/main" id="{CEDB4E14-3B39-8521-EE98-967FC15AA8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77127" y="4853161"/>
                <a:ext cx="788944" cy="788944"/>
              </a:xfrm>
              <a:prstGeom prst="rect">
                <a:avLst/>
              </a:prstGeom>
            </p:spPr>
          </p:pic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9F6D1B9-56A3-498D-E6BF-641FC674F58C}"/>
              </a:ext>
            </a:extLst>
          </p:cNvPr>
          <p:cNvGrpSpPr/>
          <p:nvPr/>
        </p:nvGrpSpPr>
        <p:grpSpPr>
          <a:xfrm>
            <a:off x="184811" y="2004014"/>
            <a:ext cx="3792797" cy="1182038"/>
            <a:chOff x="766119" y="1719109"/>
            <a:chExt cx="4365098" cy="1360398"/>
          </a:xfrm>
        </p:grpSpPr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8E5A9B59-FC0A-07A0-6180-89B36CE7500F}"/>
                </a:ext>
              </a:extLst>
            </p:cNvPr>
            <p:cNvSpPr/>
            <p:nvPr/>
          </p:nvSpPr>
          <p:spPr>
            <a:xfrm>
              <a:off x="766119" y="1719109"/>
              <a:ext cx="4365098" cy="1360398"/>
            </a:xfrm>
            <a:prstGeom prst="roundRect">
              <a:avLst/>
            </a:prstGeom>
            <a:solidFill>
              <a:srgbClr val="F4986B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A2978205-AC03-8159-AED0-4E2EC8B780A6}"/>
                </a:ext>
              </a:extLst>
            </p:cNvPr>
            <p:cNvGrpSpPr/>
            <p:nvPr/>
          </p:nvGrpSpPr>
          <p:grpSpPr>
            <a:xfrm>
              <a:off x="977127" y="1883328"/>
              <a:ext cx="3916143" cy="1031961"/>
              <a:chOff x="977127" y="1883328"/>
              <a:chExt cx="3916143" cy="1031961"/>
            </a:xfrm>
          </p:grpSpPr>
          <p:pic>
            <p:nvPicPr>
              <p:cNvPr id="19" name="Graphic 18" descr="Research with solid fill">
                <a:extLst>
                  <a:ext uri="{FF2B5EF4-FFF2-40B4-BE49-F238E27FC236}">
                    <a16:creationId xmlns:a16="http://schemas.microsoft.com/office/drawing/2014/main" id="{D79E040D-D419-F753-8117-C6D950C497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77127" y="2004839"/>
                <a:ext cx="788943" cy="788943"/>
              </a:xfrm>
              <a:prstGeom prst="rect">
                <a:avLst/>
              </a:prstGeom>
            </p:spPr>
          </p:pic>
          <p:sp>
            <p:nvSpPr>
              <p:cNvPr id="31" name="Content Placeholder 2">
                <a:extLst>
                  <a:ext uri="{FF2B5EF4-FFF2-40B4-BE49-F238E27FC236}">
                    <a16:creationId xmlns:a16="http://schemas.microsoft.com/office/drawing/2014/main" id="{1B80158B-7382-F3C5-538E-14B2B6BAD62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067693" y="1883328"/>
                <a:ext cx="2825577" cy="1031961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defTabSz="786384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en-US" sz="1548" b="1" kern="1200">
                    <a:solidFill>
                      <a:schemeClr val="tx1"/>
                    </a:solidFill>
                    <a:latin typeface="+mn-lt"/>
                    <a:ea typeface="+mn-ea"/>
                    <a:cs typeface="Calibri"/>
                  </a:rPr>
                  <a:t>Researches: </a:t>
                </a:r>
                <a:r>
                  <a:rPr lang="en-US" sz="1548" kern="1200">
                    <a:solidFill>
                      <a:schemeClr val="tx1"/>
                    </a:solidFill>
                    <a:latin typeface="+mn-lt"/>
                    <a:ea typeface="+mn-ea"/>
                    <a:cs typeface="Calibri"/>
                  </a:rPr>
                  <a:t>Domestic and Foreign Macroeconomics and Industrial Economics</a:t>
                </a:r>
                <a:endParaRPr lang="en-US" sz="1800">
                  <a:ea typeface="Calibri"/>
                  <a:cs typeface="Calibri"/>
                </a:endParaRPr>
              </a:p>
            </p:txBody>
          </p: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F219A27-AB58-0D71-1F6F-8D9AC730C457}"/>
              </a:ext>
            </a:extLst>
          </p:cNvPr>
          <p:cNvGrpSpPr/>
          <p:nvPr/>
        </p:nvGrpSpPr>
        <p:grpSpPr>
          <a:xfrm>
            <a:off x="4184357" y="4673140"/>
            <a:ext cx="3792797" cy="1055653"/>
            <a:chOff x="6777080" y="3200127"/>
            <a:chExt cx="4887698" cy="1360398"/>
          </a:xfrm>
        </p:grpSpPr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E6EFB745-5817-08FA-2836-AF827B377AF9}"/>
                </a:ext>
              </a:extLst>
            </p:cNvPr>
            <p:cNvSpPr/>
            <p:nvPr/>
          </p:nvSpPr>
          <p:spPr>
            <a:xfrm>
              <a:off x="6777080" y="3200127"/>
              <a:ext cx="4887698" cy="1360398"/>
            </a:xfrm>
            <a:prstGeom prst="roundRect">
              <a:avLst/>
            </a:prstGeom>
            <a:solidFill>
              <a:srgbClr val="8BA7D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EDB31BCD-C184-A914-817E-5C74008A580D}"/>
                </a:ext>
              </a:extLst>
            </p:cNvPr>
            <p:cNvGrpSpPr/>
            <p:nvPr/>
          </p:nvGrpSpPr>
          <p:grpSpPr>
            <a:xfrm>
              <a:off x="7035729" y="3317920"/>
              <a:ext cx="4529352" cy="1124812"/>
              <a:chOff x="6777080" y="3483805"/>
              <a:chExt cx="4529352" cy="1124812"/>
            </a:xfrm>
          </p:grpSpPr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AA1DF050-3215-06D9-D0F7-53156D2B7CD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84880" y="3483805"/>
                <a:ext cx="3521552" cy="1124812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defTabSz="704088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en-US" sz="1386" b="1">
                    <a:cs typeface="Calibri"/>
                  </a:rPr>
                  <a:t>How </a:t>
                </a:r>
                <a:r>
                  <a:rPr lang="en-US" sz="1386" b="1" kern="1200">
                    <a:solidFill>
                      <a:schemeClr val="tx1"/>
                    </a:solidFill>
                    <a:latin typeface="+mn-lt"/>
                    <a:ea typeface="+mn-ea"/>
                    <a:cs typeface="Calibri"/>
                  </a:rPr>
                  <a:t>TIER</a:t>
                </a:r>
                <a:r>
                  <a:rPr lang="en-US" sz="1386" b="1">
                    <a:cs typeface="Calibri"/>
                  </a:rPr>
                  <a:t> Fits?</a:t>
                </a:r>
                <a:endParaRPr lang="en-US" sz="1386" kern="1200">
                  <a:solidFill>
                    <a:schemeClr val="tx1"/>
                  </a:solidFill>
                  <a:latin typeface="+mn-lt"/>
                  <a:ea typeface="+mn-ea"/>
                  <a:cs typeface="Calibri"/>
                </a:endParaRPr>
              </a:p>
              <a:p>
                <a:pPr marL="0" indent="0" defTabSz="704088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en-US" sz="1386" kern="1200">
                    <a:solidFill>
                      <a:schemeClr val="tx1"/>
                    </a:solidFill>
                    <a:latin typeface="+mn-lt"/>
                    <a:ea typeface="+mn-ea"/>
                    <a:cs typeface="Calibri"/>
                  </a:rPr>
                  <a:t>Resource for important background info and context for research</a:t>
                </a:r>
                <a:endParaRPr lang="en-US" sz="1800">
                  <a:ea typeface="Calibri"/>
                  <a:cs typeface="Calibri"/>
                </a:endParaRPr>
              </a:p>
            </p:txBody>
          </p:sp>
          <p:pic>
            <p:nvPicPr>
              <p:cNvPr id="42" name="Graphic 41" descr="Cycle with people with solid fill">
                <a:extLst>
                  <a:ext uri="{FF2B5EF4-FFF2-40B4-BE49-F238E27FC236}">
                    <a16:creationId xmlns:a16="http://schemas.microsoft.com/office/drawing/2014/main" id="{D3EBD6D7-83D5-F8CC-31E4-5E3B27F124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777080" y="3651925"/>
                <a:ext cx="788943" cy="788943"/>
              </a:xfrm>
              <a:prstGeom prst="rect">
                <a:avLst/>
              </a:prstGeom>
            </p:spPr>
          </p:pic>
        </p:grp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2E735927-7788-9DBA-A18F-3E0BC13C48F0}"/>
              </a:ext>
            </a:extLst>
          </p:cNvPr>
          <p:cNvGrpSpPr/>
          <p:nvPr/>
        </p:nvGrpSpPr>
        <p:grpSpPr>
          <a:xfrm>
            <a:off x="8177714" y="4673140"/>
            <a:ext cx="3792797" cy="1055653"/>
            <a:chOff x="6793679" y="4846935"/>
            <a:chExt cx="4887698" cy="1360398"/>
          </a:xfrm>
        </p:grpSpPr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71E4941B-7463-6351-574F-5D92800DBAF6}"/>
                </a:ext>
              </a:extLst>
            </p:cNvPr>
            <p:cNvSpPr/>
            <p:nvPr/>
          </p:nvSpPr>
          <p:spPr>
            <a:xfrm>
              <a:off x="6793679" y="4846935"/>
              <a:ext cx="4887698" cy="1360398"/>
            </a:xfrm>
            <a:prstGeom prst="roundRect">
              <a:avLst/>
            </a:prstGeom>
            <a:solidFill>
              <a:srgbClr val="8BA7D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EC84A874-5AFB-B24A-1763-514EB67F8DB8}"/>
                </a:ext>
              </a:extLst>
            </p:cNvPr>
            <p:cNvGrpSpPr/>
            <p:nvPr/>
          </p:nvGrpSpPr>
          <p:grpSpPr>
            <a:xfrm>
              <a:off x="7035729" y="5136144"/>
              <a:ext cx="4294697" cy="781980"/>
              <a:chOff x="6777080" y="5106081"/>
              <a:chExt cx="4294697" cy="781980"/>
            </a:xfrm>
          </p:grpSpPr>
          <p:pic>
            <p:nvPicPr>
              <p:cNvPr id="44" name="Graphic 43" descr="Group brainstorm with solid fill">
                <a:extLst>
                  <a:ext uri="{FF2B5EF4-FFF2-40B4-BE49-F238E27FC236}">
                    <a16:creationId xmlns:a16="http://schemas.microsoft.com/office/drawing/2014/main" id="{8A63E88C-2294-B670-AD26-DBABB2C7B6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6777080" y="5106081"/>
                <a:ext cx="781980" cy="781980"/>
              </a:xfrm>
              <a:prstGeom prst="rect">
                <a:avLst/>
              </a:prstGeom>
            </p:spPr>
          </p:pic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578898F-6B86-8E88-298C-01104EBA28BC}"/>
                  </a:ext>
                </a:extLst>
              </p:cNvPr>
              <p:cNvSpPr txBox="1"/>
              <p:nvPr/>
            </p:nvSpPr>
            <p:spPr>
              <a:xfrm>
                <a:off x="7784880" y="5312405"/>
                <a:ext cx="3286897" cy="369332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defTabSz="352044">
                  <a:spcAft>
                    <a:spcPts val="600"/>
                  </a:spcAft>
                </a:pPr>
                <a:r>
                  <a:rPr lang="en-US" sz="1386" kern="1200">
                    <a:solidFill>
                      <a:schemeClr val="tx1"/>
                    </a:solidFill>
                    <a:latin typeface="+mn-lt"/>
                    <a:ea typeface="+mn-ea"/>
                    <a:cs typeface="Calibri"/>
                  </a:rPr>
                  <a:t>Private Independent </a:t>
                </a:r>
                <a:r>
                  <a:rPr lang="en-US" sz="1386" b="1" kern="1200">
                    <a:solidFill>
                      <a:schemeClr val="tx1"/>
                    </a:solidFill>
                    <a:latin typeface="+mn-lt"/>
                    <a:ea typeface="+mn-ea"/>
                    <a:cs typeface="Calibri"/>
                  </a:rPr>
                  <a:t>Think Tank</a:t>
                </a:r>
                <a:endParaRPr lang="en-US" sz="1800" b="1">
                  <a:ea typeface="Calibri"/>
                  <a:cs typeface="Calibri"/>
                </a:endParaRPr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DF1D2FC-8CCF-696A-453D-96FBB9359FC4}"/>
              </a:ext>
            </a:extLst>
          </p:cNvPr>
          <p:cNvGrpSpPr/>
          <p:nvPr/>
        </p:nvGrpSpPr>
        <p:grpSpPr>
          <a:xfrm>
            <a:off x="879681" y="3843879"/>
            <a:ext cx="2578527" cy="2056977"/>
            <a:chOff x="1985285" y="699150"/>
            <a:chExt cx="2357693" cy="181737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E488FB5-4F00-63C4-C5FF-9F77D3BF5412}"/>
                </a:ext>
              </a:extLst>
            </p:cNvPr>
            <p:cNvSpPr txBox="1"/>
            <p:nvPr/>
          </p:nvSpPr>
          <p:spPr>
            <a:xfrm>
              <a:off x="3977902" y="2296978"/>
              <a:ext cx="365076" cy="21955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defTabSz="516636">
                <a:spcAft>
                  <a:spcPts val="600"/>
                </a:spcAft>
              </a:pPr>
              <a:r>
                <a:rPr lang="en-US" sz="9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[2]</a:t>
              </a:r>
              <a:endParaRPr lang="en-US" sz="800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EF2DF40-97EA-ED46-3821-1550954B6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985285" y="699150"/>
              <a:ext cx="2046046" cy="16643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91348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6" name="Rectangle 75">
            <a:extLst>
              <a:ext uri="{FF2B5EF4-FFF2-40B4-BE49-F238E27FC236}">
                <a16:creationId xmlns:a16="http://schemas.microsoft.com/office/drawing/2014/main" id="{33E72FA3-BD00-444A-AD9B-E6C3D069CD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080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D8A48E-9792-D7E0-0A53-71BCD7F02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349" y="188077"/>
            <a:ext cx="6722809" cy="245495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Taiwan’s Institute of Economic Research (TIER)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BCF9DA-4B98-415A-4877-489D137C6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/>
              <a:t>6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EBF6106-D23A-4608-A47D-9CE9CEB90152}"/>
              </a:ext>
            </a:extLst>
          </p:cNvPr>
          <p:cNvGrpSpPr/>
          <p:nvPr/>
        </p:nvGrpSpPr>
        <p:grpSpPr>
          <a:xfrm>
            <a:off x="1470747" y="3861740"/>
            <a:ext cx="3792797" cy="1182038"/>
            <a:chOff x="766118" y="3143271"/>
            <a:chExt cx="4365098" cy="1360398"/>
          </a:xfrm>
        </p:grpSpPr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BB330A1B-8F06-3E6E-85C3-034DC639312D}"/>
                </a:ext>
              </a:extLst>
            </p:cNvPr>
            <p:cNvSpPr/>
            <p:nvPr/>
          </p:nvSpPr>
          <p:spPr>
            <a:xfrm>
              <a:off x="766118" y="3143271"/>
              <a:ext cx="4365098" cy="1360398"/>
            </a:xfrm>
            <a:prstGeom prst="roundRect">
              <a:avLst/>
            </a:prstGeom>
            <a:solidFill>
              <a:srgbClr val="F4986B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119F625-2488-3997-A968-D98C3F1361A6}"/>
                </a:ext>
              </a:extLst>
            </p:cNvPr>
            <p:cNvGrpSpPr/>
            <p:nvPr/>
          </p:nvGrpSpPr>
          <p:grpSpPr>
            <a:xfrm>
              <a:off x="977127" y="3307490"/>
              <a:ext cx="3916144" cy="1031961"/>
              <a:chOff x="977127" y="3307490"/>
              <a:chExt cx="3916144" cy="1031961"/>
            </a:xfrm>
          </p:grpSpPr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48A1823B-F52C-6F3A-BFAA-9686D0BE215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067694" y="3307490"/>
                <a:ext cx="2825577" cy="1031961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defTabSz="786384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en-US" sz="1548" b="1" kern="1200">
                    <a:solidFill>
                      <a:schemeClr val="tx1"/>
                    </a:solidFill>
                    <a:latin typeface="+mn-lt"/>
                    <a:ea typeface="+mn-ea"/>
                    <a:cs typeface="Calibri"/>
                  </a:rPr>
                  <a:t>Provides:</a:t>
                </a:r>
                <a:r>
                  <a:rPr lang="en-US" sz="1548" kern="1200">
                    <a:solidFill>
                      <a:schemeClr val="tx1"/>
                    </a:solidFill>
                    <a:latin typeface="+mn-lt"/>
                    <a:ea typeface="+mn-ea"/>
                    <a:cs typeface="Calibri"/>
                  </a:rPr>
                  <a:t> consultation to government and enterprises </a:t>
                </a:r>
                <a:endParaRPr lang="en-US" sz="1800">
                  <a:ea typeface="Calibri"/>
                  <a:cs typeface="Calibri"/>
                </a:endParaRPr>
              </a:p>
            </p:txBody>
          </p:sp>
          <p:pic>
            <p:nvPicPr>
              <p:cNvPr id="21" name="Graphic 20" descr="Questions with solid fill">
                <a:extLst>
                  <a:ext uri="{FF2B5EF4-FFF2-40B4-BE49-F238E27FC236}">
                    <a16:creationId xmlns:a16="http://schemas.microsoft.com/office/drawing/2014/main" id="{834BBFCF-5D2C-215C-B3C6-A9F29E1877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77127" y="3429000"/>
                <a:ext cx="788943" cy="788943"/>
              </a:xfrm>
              <a:prstGeom prst="rect">
                <a:avLst/>
              </a:prstGeom>
            </p:spPr>
          </p:pic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EC3B87A-7365-5DDC-B3E9-DD6B3BDC9E54}"/>
              </a:ext>
            </a:extLst>
          </p:cNvPr>
          <p:cNvGrpSpPr/>
          <p:nvPr/>
        </p:nvGrpSpPr>
        <p:grpSpPr>
          <a:xfrm>
            <a:off x="1451552" y="5204494"/>
            <a:ext cx="3792797" cy="1182039"/>
            <a:chOff x="766118" y="4667888"/>
            <a:chExt cx="4365096" cy="1360398"/>
          </a:xfrm>
        </p:grpSpPr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1D6F4146-A556-69A4-EAC0-C52985C84D05}"/>
                </a:ext>
              </a:extLst>
            </p:cNvPr>
            <p:cNvSpPr/>
            <p:nvPr/>
          </p:nvSpPr>
          <p:spPr>
            <a:xfrm>
              <a:off x="766118" y="4667888"/>
              <a:ext cx="4365096" cy="1360398"/>
            </a:xfrm>
            <a:prstGeom prst="roundRect">
              <a:avLst/>
            </a:prstGeom>
            <a:solidFill>
              <a:srgbClr val="F4986B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6766E9C2-129C-BBAD-7A29-6FBE7984FE70}"/>
                </a:ext>
              </a:extLst>
            </p:cNvPr>
            <p:cNvGrpSpPr/>
            <p:nvPr/>
          </p:nvGrpSpPr>
          <p:grpSpPr>
            <a:xfrm>
              <a:off x="977126" y="4832106"/>
              <a:ext cx="3916143" cy="1031961"/>
              <a:chOff x="977127" y="4731652"/>
              <a:chExt cx="3916143" cy="1031961"/>
            </a:xfrm>
          </p:grpSpPr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533FC237-F5CB-0667-230B-835FE33DF46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067693" y="4731652"/>
                <a:ext cx="2825577" cy="1031961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defTabSz="786384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en-US" sz="1548" b="1" kern="1200">
                    <a:solidFill>
                      <a:schemeClr val="tx1"/>
                    </a:solidFill>
                    <a:latin typeface="+mn-lt"/>
                    <a:ea typeface="+mn-ea"/>
                    <a:cs typeface="Calibri"/>
                  </a:rPr>
                  <a:t>Promotes: </a:t>
                </a:r>
                <a:r>
                  <a:rPr lang="en-US" sz="1548" kern="1200">
                    <a:solidFill>
                      <a:schemeClr val="tx1"/>
                    </a:solidFill>
                    <a:latin typeface="+mn-lt"/>
                    <a:ea typeface="+mn-ea"/>
                    <a:cs typeface="Calibri"/>
                  </a:rPr>
                  <a:t>economic development of Taiwan</a:t>
                </a:r>
                <a:endParaRPr lang="en-US" sz="1800">
                  <a:ea typeface="Calibri"/>
                  <a:cs typeface="Calibri"/>
                </a:endParaRPr>
              </a:p>
            </p:txBody>
          </p:sp>
          <p:pic>
            <p:nvPicPr>
              <p:cNvPr id="25" name="Graphic 24" descr="Upward trend with solid fill">
                <a:extLst>
                  <a:ext uri="{FF2B5EF4-FFF2-40B4-BE49-F238E27FC236}">
                    <a16:creationId xmlns:a16="http://schemas.microsoft.com/office/drawing/2014/main" id="{CEDB4E14-3B39-8521-EE98-967FC15AA8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77127" y="4853161"/>
                <a:ext cx="788944" cy="788944"/>
              </a:xfrm>
              <a:prstGeom prst="rect">
                <a:avLst/>
              </a:prstGeom>
            </p:spPr>
          </p:pic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9F6D1B9-56A3-498D-E6BF-641FC674F58C}"/>
              </a:ext>
            </a:extLst>
          </p:cNvPr>
          <p:cNvGrpSpPr/>
          <p:nvPr/>
        </p:nvGrpSpPr>
        <p:grpSpPr>
          <a:xfrm>
            <a:off x="1451552" y="2522583"/>
            <a:ext cx="3792797" cy="1182038"/>
            <a:chOff x="766119" y="1719109"/>
            <a:chExt cx="4365098" cy="1360398"/>
          </a:xfrm>
        </p:grpSpPr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8E5A9B59-FC0A-07A0-6180-89B36CE7500F}"/>
                </a:ext>
              </a:extLst>
            </p:cNvPr>
            <p:cNvSpPr/>
            <p:nvPr/>
          </p:nvSpPr>
          <p:spPr>
            <a:xfrm>
              <a:off x="766119" y="1719109"/>
              <a:ext cx="4365098" cy="1360398"/>
            </a:xfrm>
            <a:prstGeom prst="roundRect">
              <a:avLst/>
            </a:prstGeom>
            <a:solidFill>
              <a:srgbClr val="F4986B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A2978205-AC03-8159-AED0-4E2EC8B780A6}"/>
                </a:ext>
              </a:extLst>
            </p:cNvPr>
            <p:cNvGrpSpPr/>
            <p:nvPr/>
          </p:nvGrpSpPr>
          <p:grpSpPr>
            <a:xfrm>
              <a:off x="977127" y="1883328"/>
              <a:ext cx="3916143" cy="1031961"/>
              <a:chOff x="977127" y="1883328"/>
              <a:chExt cx="3916143" cy="1031961"/>
            </a:xfrm>
          </p:grpSpPr>
          <p:pic>
            <p:nvPicPr>
              <p:cNvPr id="19" name="Graphic 18" descr="Research with solid fill">
                <a:extLst>
                  <a:ext uri="{FF2B5EF4-FFF2-40B4-BE49-F238E27FC236}">
                    <a16:creationId xmlns:a16="http://schemas.microsoft.com/office/drawing/2014/main" id="{D79E040D-D419-F753-8117-C6D950C497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77127" y="2004839"/>
                <a:ext cx="788943" cy="788943"/>
              </a:xfrm>
              <a:prstGeom prst="rect">
                <a:avLst/>
              </a:prstGeom>
            </p:spPr>
          </p:pic>
          <p:sp>
            <p:nvSpPr>
              <p:cNvPr id="31" name="Content Placeholder 2">
                <a:extLst>
                  <a:ext uri="{FF2B5EF4-FFF2-40B4-BE49-F238E27FC236}">
                    <a16:creationId xmlns:a16="http://schemas.microsoft.com/office/drawing/2014/main" id="{1B80158B-7382-F3C5-538E-14B2B6BAD62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067693" y="1883328"/>
                <a:ext cx="2825577" cy="1031961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defTabSz="786384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en-US" sz="1548" b="1" kern="1200">
                    <a:solidFill>
                      <a:schemeClr val="tx1"/>
                    </a:solidFill>
                    <a:latin typeface="+mn-lt"/>
                    <a:ea typeface="+mn-ea"/>
                    <a:cs typeface="Calibri"/>
                  </a:rPr>
                  <a:t>Researches: </a:t>
                </a:r>
                <a:r>
                  <a:rPr lang="en-US" sz="1548" kern="1200">
                    <a:solidFill>
                      <a:schemeClr val="tx1"/>
                    </a:solidFill>
                    <a:latin typeface="+mn-lt"/>
                    <a:ea typeface="+mn-ea"/>
                    <a:cs typeface="Calibri"/>
                  </a:rPr>
                  <a:t>Domestic and Foreign Macroeconomics and Industrial Economics</a:t>
                </a:r>
                <a:endParaRPr lang="en-US" sz="1800">
                  <a:ea typeface="Calibri"/>
                  <a:cs typeface="Calibri"/>
                </a:endParaRPr>
              </a:p>
            </p:txBody>
          </p: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F219A27-AB58-0D71-1F6F-8D9AC730C457}"/>
              </a:ext>
            </a:extLst>
          </p:cNvPr>
          <p:cNvGrpSpPr/>
          <p:nvPr/>
        </p:nvGrpSpPr>
        <p:grpSpPr>
          <a:xfrm>
            <a:off x="6765897" y="3270243"/>
            <a:ext cx="3792797" cy="1055653"/>
            <a:chOff x="6777080" y="3200127"/>
            <a:chExt cx="4887698" cy="1360398"/>
          </a:xfrm>
        </p:grpSpPr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E6EFB745-5817-08FA-2836-AF827B377AF9}"/>
                </a:ext>
              </a:extLst>
            </p:cNvPr>
            <p:cNvSpPr/>
            <p:nvPr/>
          </p:nvSpPr>
          <p:spPr>
            <a:xfrm>
              <a:off x="6777080" y="3200127"/>
              <a:ext cx="4887698" cy="1360398"/>
            </a:xfrm>
            <a:prstGeom prst="roundRect">
              <a:avLst/>
            </a:prstGeom>
            <a:solidFill>
              <a:srgbClr val="8BA7D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EDB31BCD-C184-A914-817E-5C74008A580D}"/>
                </a:ext>
              </a:extLst>
            </p:cNvPr>
            <p:cNvGrpSpPr/>
            <p:nvPr/>
          </p:nvGrpSpPr>
          <p:grpSpPr>
            <a:xfrm>
              <a:off x="7035729" y="3317920"/>
              <a:ext cx="4529352" cy="1124812"/>
              <a:chOff x="6777080" y="3483805"/>
              <a:chExt cx="4529352" cy="1124812"/>
            </a:xfrm>
          </p:grpSpPr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AA1DF050-3215-06D9-D0F7-53156D2B7CD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84880" y="3483805"/>
                <a:ext cx="3521552" cy="1124812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defTabSz="704088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en-US" sz="1386" b="1" kern="1200">
                    <a:solidFill>
                      <a:schemeClr val="tx1"/>
                    </a:solidFill>
                    <a:latin typeface="+mn-lt"/>
                    <a:ea typeface="+mn-ea"/>
                    <a:cs typeface="Calibri"/>
                  </a:rPr>
                  <a:t>Collaboration with TIER</a:t>
                </a:r>
                <a:r>
                  <a:rPr lang="en-US" sz="1386" kern="1200">
                    <a:solidFill>
                      <a:schemeClr val="tx1"/>
                    </a:solidFill>
                    <a:latin typeface="+mn-lt"/>
                    <a:ea typeface="+mn-ea"/>
                    <a:cs typeface="Calibri"/>
                  </a:rPr>
                  <a:t>:</a:t>
                </a:r>
              </a:p>
              <a:p>
                <a:pPr marL="0" indent="0" defTabSz="704088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en-US" sz="1386" kern="1200">
                    <a:solidFill>
                      <a:schemeClr val="tx1"/>
                    </a:solidFill>
                    <a:latin typeface="+mn-lt"/>
                    <a:ea typeface="+mn-ea"/>
                    <a:cs typeface="Calibri"/>
                  </a:rPr>
                  <a:t>Resource for important background info and context for research</a:t>
                </a:r>
                <a:endParaRPr lang="en-US" sz="1800">
                  <a:ea typeface="Calibri"/>
                  <a:cs typeface="Calibri"/>
                </a:endParaRPr>
              </a:p>
            </p:txBody>
          </p:sp>
          <p:pic>
            <p:nvPicPr>
              <p:cNvPr id="42" name="Graphic 41" descr="Cycle with people with solid fill">
                <a:extLst>
                  <a:ext uri="{FF2B5EF4-FFF2-40B4-BE49-F238E27FC236}">
                    <a16:creationId xmlns:a16="http://schemas.microsoft.com/office/drawing/2014/main" id="{D3EBD6D7-83D5-F8CC-31E4-5E3B27F124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777080" y="3651925"/>
                <a:ext cx="788943" cy="788943"/>
              </a:xfrm>
              <a:prstGeom prst="rect">
                <a:avLst/>
              </a:prstGeom>
            </p:spPr>
          </p:pic>
        </p:grp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2E735927-7788-9DBA-A18F-3E0BC13C48F0}"/>
              </a:ext>
            </a:extLst>
          </p:cNvPr>
          <p:cNvGrpSpPr/>
          <p:nvPr/>
        </p:nvGrpSpPr>
        <p:grpSpPr>
          <a:xfrm>
            <a:off x="6765897" y="4747939"/>
            <a:ext cx="3792797" cy="1055653"/>
            <a:chOff x="6793679" y="4846935"/>
            <a:chExt cx="4887698" cy="1360398"/>
          </a:xfrm>
        </p:grpSpPr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71E4941B-7463-6351-574F-5D92800DBAF6}"/>
                </a:ext>
              </a:extLst>
            </p:cNvPr>
            <p:cNvSpPr/>
            <p:nvPr/>
          </p:nvSpPr>
          <p:spPr>
            <a:xfrm>
              <a:off x="6793679" y="4846935"/>
              <a:ext cx="4887698" cy="1360398"/>
            </a:xfrm>
            <a:prstGeom prst="roundRect">
              <a:avLst/>
            </a:prstGeom>
            <a:solidFill>
              <a:srgbClr val="8BA7D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EC84A874-5AFB-B24A-1763-514EB67F8DB8}"/>
                </a:ext>
              </a:extLst>
            </p:cNvPr>
            <p:cNvGrpSpPr/>
            <p:nvPr/>
          </p:nvGrpSpPr>
          <p:grpSpPr>
            <a:xfrm>
              <a:off x="7035729" y="5136144"/>
              <a:ext cx="4294697" cy="781980"/>
              <a:chOff x="6777080" y="5106081"/>
              <a:chExt cx="4294697" cy="781980"/>
            </a:xfrm>
          </p:grpSpPr>
          <p:pic>
            <p:nvPicPr>
              <p:cNvPr id="44" name="Graphic 43" descr="Group brainstorm with solid fill">
                <a:extLst>
                  <a:ext uri="{FF2B5EF4-FFF2-40B4-BE49-F238E27FC236}">
                    <a16:creationId xmlns:a16="http://schemas.microsoft.com/office/drawing/2014/main" id="{8A63E88C-2294-B670-AD26-DBABB2C7B6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6777080" y="5106081"/>
                <a:ext cx="781980" cy="781980"/>
              </a:xfrm>
              <a:prstGeom prst="rect">
                <a:avLst/>
              </a:prstGeom>
            </p:spPr>
          </p:pic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578898F-6B86-8E88-298C-01104EBA28BC}"/>
                  </a:ext>
                </a:extLst>
              </p:cNvPr>
              <p:cNvSpPr txBox="1"/>
              <p:nvPr/>
            </p:nvSpPr>
            <p:spPr>
              <a:xfrm>
                <a:off x="7784880" y="5312405"/>
                <a:ext cx="3286897" cy="369332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defTabSz="352044">
                  <a:spcAft>
                    <a:spcPts val="600"/>
                  </a:spcAft>
                </a:pPr>
                <a:r>
                  <a:rPr lang="en-US" sz="1386" kern="1200">
                    <a:solidFill>
                      <a:schemeClr val="tx1"/>
                    </a:solidFill>
                    <a:latin typeface="+mn-lt"/>
                    <a:ea typeface="+mn-ea"/>
                    <a:cs typeface="Calibri"/>
                  </a:rPr>
                  <a:t>Private Independent </a:t>
                </a:r>
                <a:r>
                  <a:rPr lang="en-US" sz="1386" b="1" kern="1200">
                    <a:solidFill>
                      <a:schemeClr val="tx1"/>
                    </a:solidFill>
                    <a:latin typeface="+mn-lt"/>
                    <a:ea typeface="+mn-ea"/>
                    <a:cs typeface="Calibri"/>
                  </a:rPr>
                  <a:t>Think Tank</a:t>
                </a:r>
                <a:endParaRPr lang="en-US" sz="1800" b="1">
                  <a:ea typeface="Calibri"/>
                  <a:cs typeface="Calibri"/>
                </a:endParaRPr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DF1D2FC-8CCF-696A-453D-96FBB9359FC4}"/>
              </a:ext>
            </a:extLst>
          </p:cNvPr>
          <p:cNvGrpSpPr/>
          <p:nvPr/>
        </p:nvGrpSpPr>
        <p:grpSpPr>
          <a:xfrm>
            <a:off x="8528822" y="253444"/>
            <a:ext cx="3181349" cy="2537868"/>
            <a:chOff x="1985285" y="699150"/>
            <a:chExt cx="2357693" cy="181737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E488FB5-4F00-63C4-C5FF-9F77D3BF5412}"/>
                </a:ext>
              </a:extLst>
            </p:cNvPr>
            <p:cNvSpPr txBox="1"/>
            <p:nvPr/>
          </p:nvSpPr>
          <p:spPr>
            <a:xfrm>
              <a:off x="3977902" y="2296978"/>
              <a:ext cx="365076" cy="21955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defTabSz="516636">
                <a:spcAft>
                  <a:spcPts val="600"/>
                </a:spcAft>
              </a:pPr>
              <a:r>
                <a:rPr lang="en-US" sz="9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[2]</a:t>
              </a:r>
              <a:endParaRPr lang="en-US" sz="800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EF2DF40-97EA-ED46-3821-1550954B6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985285" y="699150"/>
              <a:ext cx="2046046" cy="16643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366640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8A48E-9792-D7E0-0A53-71BCD7F02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8678" y="601238"/>
            <a:ext cx="3185375" cy="788943"/>
          </a:xfrm>
        </p:spPr>
        <p:txBody>
          <a:bodyPr/>
          <a:lstStyle/>
          <a:p>
            <a:pPr algn="ctr"/>
            <a:r>
              <a:rPr lang="en-US" sz="4600">
                <a:ea typeface="Calibri Light"/>
                <a:cs typeface="Calibri Light"/>
              </a:rPr>
              <a:t>Our Sponsor</a:t>
            </a:r>
            <a:endParaRPr lang="en-US" sz="4600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AF5C5F-2B39-72DC-4B65-C81A06E094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>
                <a:ea typeface="Calibri"/>
                <a:cs typeface="Calibri"/>
              </a:rPr>
              <a:t>Our sponsor is the Taiwan Institute of Economic Research (TIER)</a:t>
            </a:r>
            <a:endParaRPr lang="en-US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>
              <a:ea typeface="Calibri"/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>
              <a:ea typeface="Calibri"/>
              <a:cs typeface="Calibri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en-US" sz="1800">
                <a:ea typeface="Calibri"/>
                <a:cs typeface="Calibri"/>
              </a:rPr>
              <a:t>Private independent think tank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>
              <a:ea typeface="Calibri"/>
              <a:cs typeface="Calibri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en-US" sz="1800">
                <a:ea typeface="Calibri"/>
                <a:cs typeface="Calibri"/>
              </a:rPr>
              <a:t>Research on domestic and foreign macroeconomics and industrial economics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>
              <a:ea typeface="Calibri"/>
              <a:cs typeface="Calibri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en-US" sz="1800">
                <a:ea typeface="Calibri"/>
                <a:cs typeface="Calibri"/>
              </a:rPr>
              <a:t>Provides consultation to government and enterprises to promote economic development of Taiwan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>
              <a:ea typeface="Calibri"/>
              <a:cs typeface="Calibri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en-US" sz="1800">
                <a:ea typeface="Calibri"/>
                <a:cs typeface="Calibri"/>
              </a:rPr>
              <a:t>How TIER fits in/working with this project: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>
              <a:ea typeface="Calibri"/>
              <a:cs typeface="Calibri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en-US" sz="1800">
                <a:ea typeface="Calibri"/>
                <a:cs typeface="Calibri"/>
              </a:rPr>
              <a:t>Resource for important background info and context for research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endParaRPr lang="en-US" sz="1800">
              <a:ea typeface="Calibri"/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BCF9DA-4B98-415A-4877-489D137C6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r>
              <a:rPr lang="en-US" sz="1400">
                <a:solidFill>
                  <a:schemeClr val="tx1"/>
                </a:solidFill>
              </a:rPr>
              <a:t>6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0B8C42B-F135-2E2B-34FA-004D4FD99B48}"/>
              </a:ext>
            </a:extLst>
          </p:cNvPr>
          <p:cNvGrpSpPr/>
          <p:nvPr/>
        </p:nvGrpSpPr>
        <p:grpSpPr>
          <a:xfrm>
            <a:off x="8992964" y="399793"/>
            <a:ext cx="2357693" cy="1817378"/>
            <a:chOff x="1985285" y="699150"/>
            <a:chExt cx="2357693" cy="181737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316EF2F-1E0E-0B35-AC0A-30C8F93F7D55}"/>
                </a:ext>
              </a:extLst>
            </p:cNvPr>
            <p:cNvSpPr txBox="1"/>
            <p:nvPr/>
          </p:nvSpPr>
          <p:spPr>
            <a:xfrm>
              <a:off x="3977902" y="2296978"/>
              <a:ext cx="365076" cy="21955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800"/>
                <a:t>[2]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C96E784-B892-13BC-2074-3EAEC460B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85285" y="699150"/>
              <a:ext cx="2046046" cy="16643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387634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A8BD1-319F-7517-F37F-716BAABD1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6735" y="601238"/>
            <a:ext cx="2927798" cy="70308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600">
                <a:cs typeface="Calibri Light"/>
              </a:rPr>
              <a:t>Our Project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797A1D-0E34-1EC6-628A-E781F19DE119}"/>
              </a:ext>
            </a:extLst>
          </p:cNvPr>
          <p:cNvSpPr txBox="1"/>
          <p:nvPr/>
        </p:nvSpPr>
        <p:spPr>
          <a:xfrm>
            <a:off x="763747" y="2109977"/>
            <a:ext cx="3880980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Project Description:</a:t>
            </a:r>
          </a:p>
          <a:p>
            <a:r>
              <a:rPr lang="en-US">
                <a:ea typeface="Calibri"/>
                <a:cs typeface="Calibri"/>
              </a:rPr>
              <a:t>Student team will assist TIER by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Interviewing experts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Surveying the people in Taiwan</a:t>
            </a:r>
          </a:p>
          <a:p>
            <a:r>
              <a:rPr lang="en-US">
                <a:ea typeface="Calibri"/>
                <a:cs typeface="Calibri"/>
              </a:rPr>
              <a:t>In order to gain insight on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Public Opinion of </a:t>
            </a:r>
          </a:p>
          <a:p>
            <a:pPr marL="742950" lvl="1" indent="-285750">
              <a:buFont typeface="Courier New"/>
              <a:buChar char="o"/>
            </a:pPr>
            <a:r>
              <a:rPr lang="en-US">
                <a:ea typeface="Calibri"/>
                <a:cs typeface="Calibri"/>
              </a:rPr>
              <a:t>6G</a:t>
            </a:r>
          </a:p>
          <a:p>
            <a:pPr marL="742950" lvl="1" indent="-285750">
              <a:buFont typeface="Courier New"/>
              <a:buChar char="o"/>
            </a:pPr>
            <a:r>
              <a:rPr lang="en-US">
                <a:ea typeface="Calibri"/>
                <a:cs typeface="Calibri"/>
              </a:rPr>
              <a:t>AI</a:t>
            </a:r>
          </a:p>
          <a:p>
            <a:pPr marL="742950" lvl="1" indent="-285750">
              <a:buFont typeface="Courier New"/>
              <a:buChar char="o"/>
            </a:pPr>
            <a:r>
              <a:rPr lang="en-US">
                <a:ea typeface="Calibri"/>
                <a:cs typeface="Calibri"/>
              </a:rPr>
              <a:t>Data Usage/Preferences</a:t>
            </a:r>
          </a:p>
          <a:p>
            <a:r>
              <a:rPr lang="en-US">
                <a:ea typeface="Calibri"/>
                <a:cs typeface="Calibri"/>
              </a:rPr>
              <a:t>We will provide TIER with our research and give recommendations on the implementation and release of 6G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4D37AF-9526-842D-E702-90E7F18366A5}"/>
              </a:ext>
            </a:extLst>
          </p:cNvPr>
          <p:cNvSpPr txBox="1"/>
          <p:nvPr/>
        </p:nvSpPr>
        <p:spPr>
          <a:xfrm>
            <a:off x="6396332" y="2109977"/>
            <a:ext cx="4957427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How TIER fits in/working with this project: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Resource for important background info and context for research</a:t>
            </a:r>
            <a:br>
              <a:rPr lang="en-US">
                <a:ea typeface="Calibri"/>
                <a:cs typeface="Calibri"/>
              </a:rPr>
            </a:br>
            <a:endParaRPr lang="en-US">
              <a:ea typeface="Calibri"/>
              <a:cs typeface="Calibri"/>
            </a:endParaRPr>
          </a:p>
          <a:p>
            <a:endParaRPr lang="en-US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5D908FAF-984C-EAC7-9DB9-A70476ADB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r>
              <a:rPr lang="en-US" sz="1400">
                <a:solidFill>
                  <a:schemeClr val="tx1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8021215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Top 15 Big Data Technologies You Need to Know">
            <a:extLst>
              <a:ext uri="{FF2B5EF4-FFF2-40B4-BE49-F238E27FC236}">
                <a16:creationId xmlns:a16="http://schemas.microsoft.com/office/drawing/2014/main" id="{D399C981-CCB3-41DA-1AC1-A8547B8F3D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Top 15 Big Data Technologies You Need to Know">
            <a:extLst>
              <a:ext uri="{FF2B5EF4-FFF2-40B4-BE49-F238E27FC236}">
                <a16:creationId xmlns:a16="http://schemas.microsoft.com/office/drawing/2014/main" id="{6FD889FE-2C20-0DF1-A7F6-7FA8EFED62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54" t="10823" r="11508" b="22109"/>
          <a:stretch/>
        </p:blipFill>
        <p:spPr bwMode="auto">
          <a:xfrm>
            <a:off x="1371871" y="848230"/>
            <a:ext cx="9417143" cy="5256356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3AC41BE0-B765-BACC-D433-E4A452663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2698" y="6492875"/>
            <a:ext cx="2743200" cy="36512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18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F49B1ED4-C4A7-8113-37F8-CDF864655D97}"/>
              </a:ext>
            </a:extLst>
          </p:cNvPr>
          <p:cNvSpPr txBox="1">
            <a:spLocks/>
          </p:cNvSpPr>
          <p:nvPr/>
        </p:nvSpPr>
        <p:spPr>
          <a:xfrm>
            <a:off x="4389481" y="4260638"/>
            <a:ext cx="3444154" cy="6223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>
                <a:solidFill>
                  <a:schemeClr val="bg1"/>
                </a:solidFill>
              </a:rPr>
              <a:t>5G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F3F11B3-24BD-6A24-38E7-8CD6F21DDBF1}"/>
              </a:ext>
            </a:extLst>
          </p:cNvPr>
          <p:cNvSpPr txBox="1">
            <a:spLocks/>
          </p:cNvSpPr>
          <p:nvPr/>
        </p:nvSpPr>
        <p:spPr>
          <a:xfrm>
            <a:off x="1966174" y="2366112"/>
            <a:ext cx="8259651" cy="6223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>
                <a:solidFill>
                  <a:schemeClr val="bg1"/>
                </a:solidFill>
              </a:rPr>
              <a:t>4G/LTE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B49066DB-4168-C65E-5C15-50CA36F311DA}"/>
              </a:ext>
            </a:extLst>
          </p:cNvPr>
          <p:cNvSpPr txBox="1">
            <a:spLocks/>
          </p:cNvSpPr>
          <p:nvPr/>
        </p:nvSpPr>
        <p:spPr>
          <a:xfrm>
            <a:off x="3989639" y="1848270"/>
            <a:ext cx="4212722" cy="6223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>
                <a:solidFill>
                  <a:schemeClr val="bg1"/>
                </a:solidFill>
              </a:rPr>
              <a:t>(2023 Subscribers)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94874C2-521B-0BB6-AD96-6028B743B4D3}"/>
              </a:ext>
            </a:extLst>
          </p:cNvPr>
          <p:cNvSpPr txBox="1">
            <a:spLocks/>
          </p:cNvSpPr>
          <p:nvPr/>
        </p:nvSpPr>
        <p:spPr>
          <a:xfrm>
            <a:off x="1402986" y="947497"/>
            <a:ext cx="9417143" cy="117957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600" b="1">
                <a:solidFill>
                  <a:schemeClr val="bg1"/>
                </a:solidFill>
              </a:rPr>
              <a:t>Mobile Data Statistics</a:t>
            </a: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C26A0F68-3AE5-390B-CB02-6CF0B9EF7B3E}"/>
              </a:ext>
            </a:extLst>
          </p:cNvPr>
          <p:cNvSpPr txBox="1">
            <a:spLocks/>
          </p:cNvSpPr>
          <p:nvPr/>
        </p:nvSpPr>
        <p:spPr>
          <a:xfrm>
            <a:off x="3828782" y="3543314"/>
            <a:ext cx="4572000" cy="6223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>
                <a:solidFill>
                  <a:schemeClr val="bg1"/>
                </a:solidFill>
              </a:rPr>
              <a:t>5.142 Billion</a:t>
            </a: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1BBBBF47-8EB9-772E-9936-C27A9A4AA413}"/>
              </a:ext>
            </a:extLst>
          </p:cNvPr>
          <p:cNvSpPr txBox="1">
            <a:spLocks/>
          </p:cNvSpPr>
          <p:nvPr/>
        </p:nvSpPr>
        <p:spPr>
          <a:xfrm>
            <a:off x="3809999" y="5387445"/>
            <a:ext cx="4572000" cy="6223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>
                <a:solidFill>
                  <a:schemeClr val="bg1"/>
                </a:solidFill>
              </a:rPr>
              <a:t>1.562 Billion</a:t>
            </a: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124A4335-44C7-6476-E71A-2A9064DE8F11}"/>
              </a:ext>
            </a:extLst>
          </p:cNvPr>
          <p:cNvSpPr txBox="1">
            <a:spLocks/>
          </p:cNvSpPr>
          <p:nvPr/>
        </p:nvSpPr>
        <p:spPr>
          <a:xfrm>
            <a:off x="3828782" y="2844190"/>
            <a:ext cx="4572000" cy="6223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500" b="1">
                <a:solidFill>
                  <a:schemeClr val="bg1"/>
                </a:solidFill>
              </a:rPr>
              <a:t>60.78%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EAB4DD75-98E3-F66C-4ECE-31D563DFAC63}"/>
              </a:ext>
            </a:extLst>
          </p:cNvPr>
          <p:cNvSpPr txBox="1">
            <a:spLocks/>
          </p:cNvSpPr>
          <p:nvPr/>
        </p:nvSpPr>
        <p:spPr>
          <a:xfrm>
            <a:off x="3828782" y="4670121"/>
            <a:ext cx="4572000" cy="6223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500" b="1">
                <a:solidFill>
                  <a:schemeClr val="bg1"/>
                </a:solidFill>
              </a:rPr>
              <a:t>18.46%</a:t>
            </a:r>
          </a:p>
        </p:txBody>
      </p:sp>
      <p:sp>
        <p:nvSpPr>
          <p:cNvPr id="12" name="Up Arrow 11">
            <a:extLst>
              <a:ext uri="{FF2B5EF4-FFF2-40B4-BE49-F238E27FC236}">
                <a16:creationId xmlns:a16="http://schemas.microsoft.com/office/drawing/2014/main" id="{559E8121-913D-A86E-033D-8F4C78C1BDB1}"/>
              </a:ext>
            </a:extLst>
          </p:cNvPr>
          <p:cNvSpPr/>
          <p:nvPr/>
        </p:nvSpPr>
        <p:spPr>
          <a:xfrm>
            <a:off x="4208069" y="4670121"/>
            <a:ext cx="362823" cy="829158"/>
          </a:xfrm>
          <a:prstGeom prst="up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Up Arrow 12">
            <a:extLst>
              <a:ext uri="{FF2B5EF4-FFF2-40B4-BE49-F238E27FC236}">
                <a16:creationId xmlns:a16="http://schemas.microsoft.com/office/drawing/2014/main" id="{E196E1AF-4AD7-A5E2-C39F-295170691C20}"/>
              </a:ext>
            </a:extLst>
          </p:cNvPr>
          <p:cNvSpPr/>
          <p:nvPr/>
        </p:nvSpPr>
        <p:spPr>
          <a:xfrm flipV="1">
            <a:off x="7470812" y="2863243"/>
            <a:ext cx="362823" cy="829158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C3D338-6D9A-6575-E697-FFEB5DC3D2DA}"/>
              </a:ext>
            </a:extLst>
          </p:cNvPr>
          <p:cNvSpPr txBox="1"/>
          <p:nvPr/>
        </p:nvSpPr>
        <p:spPr>
          <a:xfrm>
            <a:off x="0" y="33257"/>
            <a:ext cx="353712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800">
                <a:solidFill>
                  <a:schemeClr val="bg1"/>
                </a:solidFill>
              </a:rPr>
              <a:t>[4]</a:t>
            </a:r>
          </a:p>
        </p:txBody>
      </p:sp>
    </p:spTree>
    <p:extLst>
      <p:ext uri="{BB962C8B-B14F-4D97-AF65-F5344CB8AC3E}">
        <p14:creationId xmlns:p14="http://schemas.microsoft.com/office/powerpoint/2010/main" val="7388818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301D65BF-9899-CB80-AD7E-02E419E27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/>
              <a:t>Project 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CE1E1F-95DB-D81F-C708-81517435E0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102" y="2268693"/>
            <a:ext cx="1817318" cy="56131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500" b="1"/>
              <a:t>Arrival Date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962E17A-54E6-8455-8ED4-4CB6AF86C7FE}"/>
              </a:ext>
            </a:extLst>
          </p:cNvPr>
          <p:cNvSpPr/>
          <p:nvPr/>
        </p:nvSpPr>
        <p:spPr>
          <a:xfrm>
            <a:off x="1211283" y="4304805"/>
            <a:ext cx="670957" cy="670957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49BDF7D-6521-1D1D-58C1-D3AFE45F4AD3}"/>
              </a:ext>
            </a:extLst>
          </p:cNvPr>
          <p:cNvSpPr/>
          <p:nvPr/>
        </p:nvSpPr>
        <p:spPr>
          <a:xfrm>
            <a:off x="4170961" y="4304803"/>
            <a:ext cx="670957" cy="670957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ED29A05-5223-0FE8-36FE-D5EBBC27573A}"/>
              </a:ext>
            </a:extLst>
          </p:cNvPr>
          <p:cNvSpPr/>
          <p:nvPr/>
        </p:nvSpPr>
        <p:spPr>
          <a:xfrm>
            <a:off x="7109113" y="4304803"/>
            <a:ext cx="670957" cy="670957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B0E4E1D-B0F2-75D0-3FC4-ECF1D07C93EC}"/>
              </a:ext>
            </a:extLst>
          </p:cNvPr>
          <p:cNvSpPr/>
          <p:nvPr/>
        </p:nvSpPr>
        <p:spPr>
          <a:xfrm>
            <a:off x="10068791" y="4304803"/>
            <a:ext cx="670957" cy="670957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F7CDF0E-BFF6-2921-94F6-517517C8455D}"/>
              </a:ext>
            </a:extLst>
          </p:cNvPr>
          <p:cNvCxnSpPr>
            <a:stCxn id="4" idx="6"/>
            <a:endCxn id="5" idx="2"/>
          </p:cNvCxnSpPr>
          <p:nvPr/>
        </p:nvCxnSpPr>
        <p:spPr>
          <a:xfrm flipV="1">
            <a:off x="1882240" y="4640282"/>
            <a:ext cx="2288721" cy="2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AB806EA-530A-CCD1-33BF-B0E9941F9FF9}"/>
              </a:ext>
            </a:extLst>
          </p:cNvPr>
          <p:cNvCxnSpPr/>
          <p:nvPr/>
        </p:nvCxnSpPr>
        <p:spPr>
          <a:xfrm flipV="1">
            <a:off x="4841918" y="4640278"/>
            <a:ext cx="2288721" cy="2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7403954-947B-EB61-A940-C8005467AF63}"/>
              </a:ext>
            </a:extLst>
          </p:cNvPr>
          <p:cNvCxnSpPr/>
          <p:nvPr/>
        </p:nvCxnSpPr>
        <p:spPr>
          <a:xfrm flipV="1">
            <a:off x="7780070" y="4640278"/>
            <a:ext cx="2288721" cy="2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98CED360-B349-58BA-45EC-EC4A1D21CA5A}"/>
              </a:ext>
            </a:extLst>
          </p:cNvPr>
          <p:cNvSpPr txBox="1">
            <a:spLocks/>
          </p:cNvSpPr>
          <p:nvPr/>
        </p:nvSpPr>
        <p:spPr>
          <a:xfrm>
            <a:off x="1882240" y="3119011"/>
            <a:ext cx="1817318" cy="5613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/>
              <a:t>Get acquainted with the TIER team</a:t>
            </a:r>
          </a:p>
        </p:txBody>
      </p:sp>
    </p:spTree>
    <p:extLst>
      <p:ext uri="{BB962C8B-B14F-4D97-AF65-F5344CB8AC3E}">
        <p14:creationId xmlns:p14="http://schemas.microsoft.com/office/powerpoint/2010/main" val="9951479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2A0310F-BB12-7642-1000-1B475B453D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D301B-C758-CC26-5F03-3DC487C38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Objectives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B513C653-B8EF-00FB-EC4F-1A08C1D09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56883"/>
            <a:ext cx="2743200" cy="365125"/>
          </a:xfrm>
        </p:spPr>
        <p:txBody>
          <a:bodyPr/>
          <a:lstStyle/>
          <a:p>
            <a:r>
              <a:rPr lang="en-US"/>
              <a:t>7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7B814D-0084-A8D2-9277-F757819EF4DD}"/>
              </a:ext>
            </a:extLst>
          </p:cNvPr>
          <p:cNvSpPr/>
          <p:nvPr/>
        </p:nvSpPr>
        <p:spPr>
          <a:xfrm>
            <a:off x="496955" y="788504"/>
            <a:ext cx="152401" cy="702000"/>
          </a:xfrm>
          <a:prstGeom prst="rect">
            <a:avLst/>
          </a:prstGeom>
          <a:solidFill>
            <a:srgbClr val="F241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E91DF86-E5E7-DF57-9BF9-CF379E32E657}"/>
              </a:ext>
            </a:extLst>
          </p:cNvPr>
          <p:cNvSpPr/>
          <p:nvPr/>
        </p:nvSpPr>
        <p:spPr>
          <a:xfrm>
            <a:off x="1608190" y="3897448"/>
            <a:ext cx="1939636" cy="1640945"/>
          </a:xfrm>
          <a:prstGeom prst="roundRect">
            <a:avLst/>
          </a:prstGeom>
          <a:solidFill>
            <a:srgbClr val="3A658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Anticipate </a:t>
            </a:r>
            <a:r>
              <a:rPr lang="en-US" b="1"/>
              <a:t>hurdles</a:t>
            </a:r>
            <a:r>
              <a:rPr lang="en-US"/>
              <a:t> for 6G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FECBE4B-2EED-3938-6153-1B46811A5A8E}"/>
              </a:ext>
            </a:extLst>
          </p:cNvPr>
          <p:cNvSpPr/>
          <p:nvPr/>
        </p:nvSpPr>
        <p:spPr>
          <a:xfrm>
            <a:off x="4022606" y="2763935"/>
            <a:ext cx="1939636" cy="1640945"/>
          </a:xfrm>
          <a:prstGeom prst="roundRect">
            <a:avLst/>
          </a:prstGeom>
          <a:solidFill>
            <a:srgbClr val="357B5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Determine </a:t>
            </a:r>
            <a:r>
              <a:rPr lang="en-US" b="1"/>
              <a:t>technical feasibility </a:t>
            </a:r>
            <a:r>
              <a:rPr lang="en-US"/>
              <a:t>of 6G; </a:t>
            </a:r>
            <a:r>
              <a:rPr lang="en-US" b="1"/>
              <a:t>historical issues</a:t>
            </a:r>
            <a:r>
              <a:rPr lang="en-US"/>
              <a:t> of 5G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19DEB3C-2B69-8E05-8001-CE6990CEA45B}"/>
              </a:ext>
            </a:extLst>
          </p:cNvPr>
          <p:cNvSpPr/>
          <p:nvPr/>
        </p:nvSpPr>
        <p:spPr>
          <a:xfrm>
            <a:off x="4022606" y="4912613"/>
            <a:ext cx="1939636" cy="1640945"/>
          </a:xfrm>
          <a:prstGeom prst="roundRect">
            <a:avLst/>
          </a:prstGeom>
          <a:solidFill>
            <a:srgbClr val="357B5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Determine </a:t>
            </a:r>
            <a:r>
              <a:rPr lang="en-US" b="1"/>
              <a:t>public perception </a:t>
            </a:r>
            <a:r>
              <a:rPr lang="en-US"/>
              <a:t>of 6G and AI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4AA71DA-9764-6EB0-D346-23E27D5282A1}"/>
              </a:ext>
            </a:extLst>
          </p:cNvPr>
          <p:cNvSpPr/>
          <p:nvPr/>
        </p:nvSpPr>
        <p:spPr>
          <a:xfrm>
            <a:off x="6437022" y="2694861"/>
            <a:ext cx="1939636" cy="1053963"/>
          </a:xfrm>
          <a:prstGeom prst="roundRect">
            <a:avLst/>
          </a:prstGeom>
          <a:solidFill>
            <a:srgbClr val="B7695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Interview </a:t>
            </a:r>
            <a:r>
              <a:rPr lang="en-US" b="1"/>
              <a:t>5G experts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C317B60-2A74-DB15-AC43-EB654336F423}"/>
              </a:ext>
            </a:extLst>
          </p:cNvPr>
          <p:cNvSpPr/>
          <p:nvPr/>
        </p:nvSpPr>
        <p:spPr>
          <a:xfrm>
            <a:off x="6437022" y="4140453"/>
            <a:ext cx="1939636" cy="1053962"/>
          </a:xfrm>
          <a:prstGeom prst="roundRect">
            <a:avLst/>
          </a:prstGeom>
          <a:solidFill>
            <a:srgbClr val="B7695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Survey on </a:t>
            </a:r>
            <a:r>
              <a:rPr lang="en-US" b="1"/>
              <a:t>usage habits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E717C49-83D1-6CC1-1FC1-995879441F02}"/>
              </a:ext>
            </a:extLst>
          </p:cNvPr>
          <p:cNvSpPr/>
          <p:nvPr/>
        </p:nvSpPr>
        <p:spPr>
          <a:xfrm>
            <a:off x="6437022" y="5586046"/>
            <a:ext cx="1939636" cy="1053961"/>
          </a:xfrm>
          <a:prstGeom prst="roundRect">
            <a:avLst/>
          </a:prstGeom>
          <a:solidFill>
            <a:srgbClr val="B7695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Survey on AI and 6G </a:t>
            </a:r>
            <a:r>
              <a:rPr lang="en-US" b="1"/>
              <a:t>perception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E29DD40-CEAF-676D-BD87-A6F42698EAAA}"/>
              </a:ext>
            </a:extLst>
          </p:cNvPr>
          <p:cNvSpPr/>
          <p:nvPr/>
        </p:nvSpPr>
        <p:spPr>
          <a:xfrm>
            <a:off x="8851438" y="3846962"/>
            <a:ext cx="1939636" cy="1640945"/>
          </a:xfrm>
          <a:prstGeom prst="roundRect">
            <a:avLst/>
          </a:prstGeom>
          <a:solidFill>
            <a:srgbClr val="6C498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Recommend path for </a:t>
            </a:r>
            <a:r>
              <a:rPr lang="en-US" b="1"/>
              <a:t>6G adoption</a:t>
            </a:r>
          </a:p>
        </p:txBody>
      </p:sp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id="{E4AF88AF-12EA-7C12-046F-BCF2EF3A2FD0}"/>
              </a:ext>
            </a:extLst>
          </p:cNvPr>
          <p:cNvCxnSpPr>
            <a:stCxn id="11" idx="3"/>
            <a:endCxn id="12" idx="1"/>
          </p:cNvCxnSpPr>
          <p:nvPr/>
        </p:nvCxnSpPr>
        <p:spPr>
          <a:xfrm flipV="1">
            <a:off x="3547826" y="3584408"/>
            <a:ext cx="474780" cy="1133513"/>
          </a:xfrm>
          <a:prstGeom prst="bentConnector3">
            <a:avLst/>
          </a:prstGeom>
          <a:ln w="38100">
            <a:solidFill>
              <a:srgbClr val="64646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A3FDEE0E-2A28-44D2-42F4-1939833FFAB8}"/>
              </a:ext>
            </a:extLst>
          </p:cNvPr>
          <p:cNvCxnSpPr>
            <a:stCxn id="11" idx="3"/>
            <a:endCxn id="13" idx="1"/>
          </p:cNvCxnSpPr>
          <p:nvPr/>
        </p:nvCxnSpPr>
        <p:spPr>
          <a:xfrm>
            <a:off x="3547826" y="4717921"/>
            <a:ext cx="474780" cy="1015165"/>
          </a:xfrm>
          <a:prstGeom prst="bentConnector3">
            <a:avLst/>
          </a:prstGeom>
          <a:ln w="38100">
            <a:solidFill>
              <a:srgbClr val="64646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or: Elbow 32">
            <a:extLst>
              <a:ext uri="{FF2B5EF4-FFF2-40B4-BE49-F238E27FC236}">
                <a16:creationId xmlns:a16="http://schemas.microsoft.com/office/drawing/2014/main" id="{D3E5C8D3-FED5-3AC5-CE7D-0B98C6F6AA48}"/>
              </a:ext>
            </a:extLst>
          </p:cNvPr>
          <p:cNvCxnSpPr>
            <a:stCxn id="12" idx="3"/>
            <a:endCxn id="14" idx="1"/>
          </p:cNvCxnSpPr>
          <p:nvPr/>
        </p:nvCxnSpPr>
        <p:spPr>
          <a:xfrm flipV="1">
            <a:off x="5962242" y="3221843"/>
            <a:ext cx="474780" cy="362565"/>
          </a:xfrm>
          <a:prstGeom prst="bentConnector3">
            <a:avLst/>
          </a:prstGeom>
          <a:ln w="38100">
            <a:solidFill>
              <a:srgbClr val="64646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or: Elbow 34">
            <a:extLst>
              <a:ext uri="{FF2B5EF4-FFF2-40B4-BE49-F238E27FC236}">
                <a16:creationId xmlns:a16="http://schemas.microsoft.com/office/drawing/2014/main" id="{42BDBBBF-8368-326D-BB55-9E6C0EE030C0}"/>
              </a:ext>
            </a:extLst>
          </p:cNvPr>
          <p:cNvCxnSpPr>
            <a:stCxn id="12" idx="3"/>
            <a:endCxn id="15" idx="1"/>
          </p:cNvCxnSpPr>
          <p:nvPr/>
        </p:nvCxnSpPr>
        <p:spPr>
          <a:xfrm>
            <a:off x="5962242" y="3584408"/>
            <a:ext cx="474780" cy="1083026"/>
          </a:xfrm>
          <a:prstGeom prst="bentConnector3">
            <a:avLst/>
          </a:prstGeom>
          <a:ln w="38100">
            <a:solidFill>
              <a:srgbClr val="64646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or: Elbow 36">
            <a:extLst>
              <a:ext uri="{FF2B5EF4-FFF2-40B4-BE49-F238E27FC236}">
                <a16:creationId xmlns:a16="http://schemas.microsoft.com/office/drawing/2014/main" id="{A27F35ED-C721-8ACB-0E57-EBD5BC7CD6F6}"/>
              </a:ext>
            </a:extLst>
          </p:cNvPr>
          <p:cNvCxnSpPr>
            <a:stCxn id="13" idx="3"/>
            <a:endCxn id="16" idx="1"/>
          </p:cNvCxnSpPr>
          <p:nvPr/>
        </p:nvCxnSpPr>
        <p:spPr>
          <a:xfrm>
            <a:off x="5962242" y="5733086"/>
            <a:ext cx="474780" cy="379941"/>
          </a:xfrm>
          <a:prstGeom prst="bentConnector3">
            <a:avLst/>
          </a:prstGeom>
          <a:ln w="38100">
            <a:solidFill>
              <a:srgbClr val="64646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or: Elbow 43">
            <a:extLst>
              <a:ext uri="{FF2B5EF4-FFF2-40B4-BE49-F238E27FC236}">
                <a16:creationId xmlns:a16="http://schemas.microsoft.com/office/drawing/2014/main" id="{BDD935E5-92E3-96C3-0DA1-C7CEE9507F25}"/>
              </a:ext>
            </a:extLst>
          </p:cNvPr>
          <p:cNvCxnSpPr>
            <a:stCxn id="14" idx="3"/>
            <a:endCxn id="17" idx="1"/>
          </p:cNvCxnSpPr>
          <p:nvPr/>
        </p:nvCxnSpPr>
        <p:spPr>
          <a:xfrm>
            <a:off x="8376658" y="3221843"/>
            <a:ext cx="474780" cy="1445592"/>
          </a:xfrm>
          <a:prstGeom prst="bentConnector3">
            <a:avLst/>
          </a:prstGeom>
          <a:ln w="38100">
            <a:solidFill>
              <a:srgbClr val="64646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or: Elbow 47">
            <a:extLst>
              <a:ext uri="{FF2B5EF4-FFF2-40B4-BE49-F238E27FC236}">
                <a16:creationId xmlns:a16="http://schemas.microsoft.com/office/drawing/2014/main" id="{0E7CDED4-4522-4E2A-1056-572947B725BF}"/>
              </a:ext>
            </a:extLst>
          </p:cNvPr>
          <p:cNvCxnSpPr>
            <a:stCxn id="15" idx="3"/>
            <a:endCxn id="17" idx="1"/>
          </p:cNvCxnSpPr>
          <p:nvPr/>
        </p:nvCxnSpPr>
        <p:spPr>
          <a:xfrm>
            <a:off x="8376658" y="4667434"/>
            <a:ext cx="474780" cy="1"/>
          </a:xfrm>
          <a:prstGeom prst="bentConnector3">
            <a:avLst/>
          </a:prstGeom>
          <a:ln w="38100">
            <a:solidFill>
              <a:srgbClr val="64646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or: Elbow 53">
            <a:extLst>
              <a:ext uri="{FF2B5EF4-FFF2-40B4-BE49-F238E27FC236}">
                <a16:creationId xmlns:a16="http://schemas.microsoft.com/office/drawing/2014/main" id="{48AAB889-DC93-509A-799E-DFCB85D53364}"/>
              </a:ext>
            </a:extLst>
          </p:cNvPr>
          <p:cNvCxnSpPr>
            <a:stCxn id="16" idx="3"/>
            <a:endCxn id="17" idx="1"/>
          </p:cNvCxnSpPr>
          <p:nvPr/>
        </p:nvCxnSpPr>
        <p:spPr>
          <a:xfrm flipV="1">
            <a:off x="8376658" y="4667435"/>
            <a:ext cx="474780" cy="1445592"/>
          </a:xfrm>
          <a:prstGeom prst="bentConnector3">
            <a:avLst/>
          </a:prstGeom>
          <a:ln w="38100">
            <a:solidFill>
              <a:srgbClr val="64646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441435F5-2322-1F53-300F-486B43B9213A}"/>
              </a:ext>
            </a:extLst>
          </p:cNvPr>
          <p:cNvSpPr/>
          <p:nvPr/>
        </p:nvSpPr>
        <p:spPr>
          <a:xfrm>
            <a:off x="1608190" y="2167733"/>
            <a:ext cx="1939636" cy="380956"/>
          </a:xfrm>
          <a:prstGeom prst="roundRect">
            <a:avLst/>
          </a:prstGeom>
          <a:solidFill>
            <a:srgbClr val="3A658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Goal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697EA9FC-84E4-AE52-288A-42C9502599E9}"/>
              </a:ext>
            </a:extLst>
          </p:cNvPr>
          <p:cNvSpPr/>
          <p:nvPr/>
        </p:nvSpPr>
        <p:spPr>
          <a:xfrm>
            <a:off x="4022606" y="2167733"/>
            <a:ext cx="1939636" cy="380956"/>
          </a:xfrm>
          <a:prstGeom prst="roundRect">
            <a:avLst/>
          </a:prstGeom>
          <a:solidFill>
            <a:srgbClr val="357B5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Objectives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16D1E127-1F5C-C19B-8C7B-1DFD5C1EB38A}"/>
              </a:ext>
            </a:extLst>
          </p:cNvPr>
          <p:cNvSpPr/>
          <p:nvPr/>
        </p:nvSpPr>
        <p:spPr>
          <a:xfrm>
            <a:off x="6437022" y="2167733"/>
            <a:ext cx="1939636" cy="380956"/>
          </a:xfrm>
          <a:prstGeom prst="roundRect">
            <a:avLst/>
          </a:prstGeom>
          <a:solidFill>
            <a:srgbClr val="B7695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Methods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8E021D9E-22E3-53E2-D4C4-C85E105EBF46}"/>
              </a:ext>
            </a:extLst>
          </p:cNvPr>
          <p:cNvSpPr/>
          <p:nvPr/>
        </p:nvSpPr>
        <p:spPr>
          <a:xfrm>
            <a:off x="8851438" y="2167733"/>
            <a:ext cx="1939636" cy="380956"/>
          </a:xfrm>
          <a:prstGeom prst="roundRect">
            <a:avLst/>
          </a:prstGeom>
          <a:solidFill>
            <a:srgbClr val="6C498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Outcome</a:t>
            </a:r>
          </a:p>
        </p:txBody>
      </p:sp>
    </p:spTree>
    <p:extLst>
      <p:ext uri="{BB962C8B-B14F-4D97-AF65-F5344CB8AC3E}">
        <p14:creationId xmlns:p14="http://schemas.microsoft.com/office/powerpoint/2010/main" val="27384096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BF6E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22ACADCB-C9A1-5194-7B72-9398469FE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3180" y="6383502"/>
            <a:ext cx="2743200" cy="365125"/>
          </a:xfrm>
        </p:spPr>
        <p:txBody>
          <a:bodyPr/>
          <a:lstStyle/>
          <a:p>
            <a:r>
              <a:rPr lang="en-US"/>
              <a:t>6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9631FC-EAC1-07DD-DF89-452DE41B834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1208088"/>
            <a:ext cx="10167938" cy="1179513"/>
          </a:xfrm>
        </p:spPr>
        <p:txBody>
          <a:bodyPr/>
          <a:lstStyle/>
          <a:p>
            <a:pPr algn="ctr"/>
            <a:r>
              <a:rPr lang="en-US" b="1">
                <a:solidFill>
                  <a:schemeClr val="bg1"/>
                </a:solidFill>
              </a:rPr>
              <a:t>Methods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1A8E9D9-7AC4-E11E-7126-564E56D1A20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855913"/>
            <a:ext cx="2873375" cy="479425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en-US" sz="1800">
                <a:solidFill>
                  <a:schemeClr val="bg1"/>
                </a:solidFill>
              </a:rPr>
              <a:t>In-Person Interviews</a:t>
            </a: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99520BF4-3F5B-81FC-133C-35545EB86B99}"/>
              </a:ext>
            </a:extLst>
          </p:cNvPr>
          <p:cNvSpPr txBox="1">
            <a:spLocks/>
          </p:cNvSpPr>
          <p:nvPr/>
        </p:nvSpPr>
        <p:spPr>
          <a:xfrm>
            <a:off x="16318078" y="3934000"/>
            <a:ext cx="2876552" cy="4438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>
                <a:solidFill>
                  <a:schemeClr val="bg1"/>
                </a:solidFill>
              </a:rPr>
              <a:t>Online Survey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F6C0CAA2-8160-1555-1F42-25FF3CA28924}"/>
              </a:ext>
            </a:extLst>
          </p:cNvPr>
          <p:cNvSpPr txBox="1">
            <a:spLocks/>
          </p:cNvSpPr>
          <p:nvPr/>
        </p:nvSpPr>
        <p:spPr>
          <a:xfrm>
            <a:off x="-5961513" y="5237280"/>
            <a:ext cx="1867436" cy="4841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1800">
                <a:solidFill>
                  <a:schemeClr val="bg1"/>
                </a:solidFill>
              </a:rPr>
              <a:t>Online Survey</a:t>
            </a:r>
          </a:p>
          <a:p>
            <a:pPr marL="0" indent="0" algn="r">
              <a:buFont typeface="Arial" panose="020B0604020202020204" pitchFamily="34" charset="0"/>
              <a:buNone/>
            </a:pP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84667D94-8732-1B8C-5C5F-014064DC67A9}"/>
              </a:ext>
            </a:extLst>
          </p:cNvPr>
          <p:cNvSpPr txBox="1">
            <a:spLocks/>
          </p:cNvSpPr>
          <p:nvPr/>
        </p:nvSpPr>
        <p:spPr>
          <a:xfrm>
            <a:off x="-7148855" y="2228206"/>
            <a:ext cx="3061820" cy="484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2500" b="1">
                <a:solidFill>
                  <a:schemeClr val="bg1"/>
                </a:solidFill>
              </a:rPr>
              <a:t>Interview 5G Experts:</a:t>
            </a:r>
          </a:p>
        </p:txBody>
      </p:sp>
      <p:sp>
        <p:nvSpPr>
          <p:cNvPr id="24" name="Content Placeholder 6">
            <a:extLst>
              <a:ext uri="{FF2B5EF4-FFF2-40B4-BE49-F238E27FC236}">
                <a16:creationId xmlns:a16="http://schemas.microsoft.com/office/drawing/2014/main" id="{919E2CB5-2CB2-1616-0A93-C0490A0CD252}"/>
              </a:ext>
            </a:extLst>
          </p:cNvPr>
          <p:cNvSpPr txBox="1">
            <a:spLocks/>
          </p:cNvSpPr>
          <p:nvPr/>
        </p:nvSpPr>
        <p:spPr>
          <a:xfrm>
            <a:off x="16318078" y="3309768"/>
            <a:ext cx="2374947" cy="484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500" b="1">
                <a:solidFill>
                  <a:schemeClr val="bg1"/>
                </a:solidFill>
              </a:rPr>
              <a:t>Survey on Usage Habits:</a:t>
            </a:r>
          </a:p>
        </p:txBody>
      </p:sp>
      <p:sp>
        <p:nvSpPr>
          <p:cNvPr id="27" name="Content Placeholder 6">
            <a:extLst>
              <a:ext uri="{FF2B5EF4-FFF2-40B4-BE49-F238E27FC236}">
                <a16:creationId xmlns:a16="http://schemas.microsoft.com/office/drawing/2014/main" id="{2550CAC0-2FCF-F6FB-49E8-A7863AD25154}"/>
              </a:ext>
            </a:extLst>
          </p:cNvPr>
          <p:cNvSpPr txBox="1">
            <a:spLocks/>
          </p:cNvSpPr>
          <p:nvPr/>
        </p:nvSpPr>
        <p:spPr>
          <a:xfrm>
            <a:off x="-6972217" y="4485527"/>
            <a:ext cx="2872747" cy="11257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2500" b="1">
                <a:solidFill>
                  <a:schemeClr val="bg1"/>
                </a:solidFill>
              </a:rPr>
              <a:t>Survey Public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46228CB-9B24-D11C-C530-E2742B2EEBA9}"/>
              </a:ext>
            </a:extLst>
          </p:cNvPr>
          <p:cNvSpPr/>
          <p:nvPr/>
        </p:nvSpPr>
        <p:spPr>
          <a:xfrm>
            <a:off x="-2352840" y="4438362"/>
            <a:ext cx="1829969" cy="1831694"/>
          </a:xfrm>
          <a:prstGeom prst="rect">
            <a:avLst/>
          </a:prstGeom>
          <a:solidFill>
            <a:srgbClr val="361D17"/>
          </a:solidFill>
          <a:ln>
            <a:noFill/>
          </a:ln>
          <a:scene3d>
            <a:camera prst="isometricTopUp"/>
            <a:lightRig rig="threePt" dir="t"/>
          </a:scene3d>
          <a:sp3d extrusionH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67BE0A5-3D77-E234-DAD2-4DA8B65A73CB}"/>
              </a:ext>
            </a:extLst>
          </p:cNvPr>
          <p:cNvSpPr/>
          <p:nvPr/>
        </p:nvSpPr>
        <p:spPr>
          <a:xfrm>
            <a:off x="12694074" y="3177082"/>
            <a:ext cx="1829969" cy="1831694"/>
          </a:xfrm>
          <a:prstGeom prst="rect">
            <a:avLst/>
          </a:prstGeom>
          <a:solidFill>
            <a:srgbClr val="5F3229"/>
          </a:solidFill>
          <a:ln>
            <a:noFill/>
          </a:ln>
          <a:scene3d>
            <a:camera prst="isometricTopUp"/>
            <a:lightRig rig="threePt" dir="t"/>
          </a:scene3d>
          <a:sp3d extrusionH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C41EB32-4D9A-5C8E-8157-9EFAEBC07E36}"/>
              </a:ext>
            </a:extLst>
          </p:cNvPr>
          <p:cNvSpPr/>
          <p:nvPr/>
        </p:nvSpPr>
        <p:spPr>
          <a:xfrm>
            <a:off x="-2291927" y="2022560"/>
            <a:ext cx="1829969" cy="1831694"/>
          </a:xfrm>
          <a:prstGeom prst="rect">
            <a:avLst/>
          </a:prstGeom>
          <a:solidFill>
            <a:srgbClr val="944F40"/>
          </a:solidFill>
          <a:ln>
            <a:noFill/>
          </a:ln>
          <a:scene3d>
            <a:camera prst="isometricTopUp"/>
            <a:lightRig rig="threePt" dir="t"/>
          </a:scene3d>
          <a:sp3d extrusionH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B1654D2-F90D-5B89-0F9B-A10588B04217}"/>
              </a:ext>
            </a:extLst>
          </p:cNvPr>
          <p:cNvGrpSpPr/>
          <p:nvPr/>
        </p:nvGrpSpPr>
        <p:grpSpPr>
          <a:xfrm flipH="1">
            <a:off x="14908383" y="4066858"/>
            <a:ext cx="1164268" cy="153722"/>
            <a:chOff x="3631570" y="2890733"/>
            <a:chExt cx="1164268" cy="153722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1ACA21F-BCBF-1C44-9AFF-449DDA632282}"/>
                </a:ext>
              </a:extLst>
            </p:cNvPr>
            <p:cNvCxnSpPr>
              <a:cxnSpLocks/>
            </p:cNvCxnSpPr>
            <p:nvPr/>
          </p:nvCxnSpPr>
          <p:spPr>
            <a:xfrm>
              <a:off x="3770483" y="2967594"/>
              <a:ext cx="1025355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F4FD09C-08C1-CEBA-4456-BA84A1B99C1C}"/>
                </a:ext>
              </a:extLst>
            </p:cNvPr>
            <p:cNvSpPr/>
            <p:nvPr/>
          </p:nvSpPr>
          <p:spPr>
            <a:xfrm>
              <a:off x="3631570" y="2890733"/>
              <a:ext cx="171450" cy="1537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811367E-1289-23D2-AB4F-A4B54251ACD9}"/>
              </a:ext>
            </a:extLst>
          </p:cNvPr>
          <p:cNvGrpSpPr/>
          <p:nvPr/>
        </p:nvGrpSpPr>
        <p:grpSpPr>
          <a:xfrm>
            <a:off x="-3854549" y="2890733"/>
            <a:ext cx="1164268" cy="153722"/>
            <a:chOff x="3631570" y="2890733"/>
            <a:chExt cx="1164268" cy="153722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C58B4D38-0923-93E2-4095-4B9A5C212E05}"/>
                </a:ext>
              </a:extLst>
            </p:cNvPr>
            <p:cNvCxnSpPr>
              <a:cxnSpLocks/>
            </p:cNvCxnSpPr>
            <p:nvPr/>
          </p:nvCxnSpPr>
          <p:spPr>
            <a:xfrm>
              <a:off x="3770483" y="2967594"/>
              <a:ext cx="1025355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9F659DF8-6976-42B4-D84C-E0AEFDCE7E76}"/>
                </a:ext>
              </a:extLst>
            </p:cNvPr>
            <p:cNvSpPr/>
            <p:nvPr/>
          </p:nvSpPr>
          <p:spPr>
            <a:xfrm>
              <a:off x="3631570" y="2890733"/>
              <a:ext cx="171450" cy="1537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D6D113C-CEBB-D0C0-BEDA-C518F5C7CCD2}"/>
              </a:ext>
            </a:extLst>
          </p:cNvPr>
          <p:cNvGrpSpPr/>
          <p:nvPr/>
        </p:nvGrpSpPr>
        <p:grpSpPr>
          <a:xfrm>
            <a:off x="-3905349" y="5325633"/>
            <a:ext cx="1164268" cy="153722"/>
            <a:chOff x="3631570" y="2890733"/>
            <a:chExt cx="1164268" cy="153722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5C4A40B3-24AB-3F48-A6A2-CA58C2691437}"/>
                </a:ext>
              </a:extLst>
            </p:cNvPr>
            <p:cNvCxnSpPr>
              <a:cxnSpLocks/>
            </p:cNvCxnSpPr>
            <p:nvPr/>
          </p:nvCxnSpPr>
          <p:spPr>
            <a:xfrm>
              <a:off x="3770483" y="2967594"/>
              <a:ext cx="1025355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826E1918-5633-1D31-1CA4-8FB44333047D}"/>
                </a:ext>
              </a:extLst>
            </p:cNvPr>
            <p:cNvSpPr/>
            <p:nvPr/>
          </p:nvSpPr>
          <p:spPr>
            <a:xfrm>
              <a:off x="3631570" y="2890733"/>
              <a:ext cx="171450" cy="1537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5" name="Content Placeholder 6">
            <a:extLst>
              <a:ext uri="{FF2B5EF4-FFF2-40B4-BE49-F238E27FC236}">
                <a16:creationId xmlns:a16="http://schemas.microsoft.com/office/drawing/2014/main" id="{64BF6352-592D-DF08-444E-B4E436500331}"/>
              </a:ext>
            </a:extLst>
          </p:cNvPr>
          <p:cNvSpPr txBox="1">
            <a:spLocks/>
          </p:cNvSpPr>
          <p:nvPr/>
        </p:nvSpPr>
        <p:spPr>
          <a:xfrm>
            <a:off x="-3665507" y="2392289"/>
            <a:ext cx="925096" cy="484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5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56" name="Content Placeholder 6">
            <a:extLst>
              <a:ext uri="{FF2B5EF4-FFF2-40B4-BE49-F238E27FC236}">
                <a16:creationId xmlns:a16="http://schemas.microsoft.com/office/drawing/2014/main" id="{7B84308C-1F7C-E62C-BB68-96DE1CCB8922}"/>
              </a:ext>
            </a:extLst>
          </p:cNvPr>
          <p:cNvSpPr txBox="1">
            <a:spLocks/>
          </p:cNvSpPr>
          <p:nvPr/>
        </p:nvSpPr>
        <p:spPr>
          <a:xfrm>
            <a:off x="14961476" y="3633328"/>
            <a:ext cx="925096" cy="484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5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57" name="Content Placeholder 6">
            <a:extLst>
              <a:ext uri="{FF2B5EF4-FFF2-40B4-BE49-F238E27FC236}">
                <a16:creationId xmlns:a16="http://schemas.microsoft.com/office/drawing/2014/main" id="{ACF59BED-6880-897A-41DE-622C374FEA1D}"/>
              </a:ext>
            </a:extLst>
          </p:cNvPr>
          <p:cNvSpPr txBox="1">
            <a:spLocks/>
          </p:cNvSpPr>
          <p:nvPr/>
        </p:nvSpPr>
        <p:spPr>
          <a:xfrm>
            <a:off x="-3774451" y="4879318"/>
            <a:ext cx="925096" cy="484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5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A9D55C-A6B1-C215-B670-912474B7410B}"/>
              </a:ext>
            </a:extLst>
          </p:cNvPr>
          <p:cNvSpPr txBox="1"/>
          <p:nvPr/>
        </p:nvSpPr>
        <p:spPr>
          <a:xfrm>
            <a:off x="-7321932" y="5788040"/>
            <a:ext cx="27431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Familiarity with Tech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Impact of 5G on QOL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6ED3BC-7BB0-A595-4150-53CB4973B15E}"/>
              </a:ext>
            </a:extLst>
          </p:cNvPr>
          <p:cNvSpPr txBox="1"/>
          <p:nvPr/>
        </p:nvSpPr>
        <p:spPr>
          <a:xfrm>
            <a:off x="-4562843" y="5765223"/>
            <a:ext cx="25453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Perception of AI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Perception of 6G</a:t>
            </a:r>
            <a:endParaRPr lang="en-US" sz="16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041854-C755-FC73-6639-320012F90B5E}"/>
              </a:ext>
            </a:extLst>
          </p:cNvPr>
          <p:cNvSpPr txBox="1"/>
          <p:nvPr/>
        </p:nvSpPr>
        <p:spPr>
          <a:xfrm>
            <a:off x="16319151" y="4375218"/>
            <a:ext cx="27058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Internet usage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Phone carrier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Connection type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297CBC-754F-ACDF-B66E-4F29453B2ECF}"/>
              </a:ext>
            </a:extLst>
          </p:cNvPr>
          <p:cNvSpPr txBox="1"/>
          <p:nvPr/>
        </p:nvSpPr>
        <p:spPr>
          <a:xfrm>
            <a:off x="-7187276" y="3365385"/>
            <a:ext cx="24341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Background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Roadblocks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30DE98-5C5A-8BE7-4FD8-83DE73FE7A51}"/>
              </a:ext>
            </a:extLst>
          </p:cNvPr>
          <p:cNvSpPr txBox="1"/>
          <p:nvPr/>
        </p:nvSpPr>
        <p:spPr>
          <a:xfrm>
            <a:off x="-5106106" y="3367038"/>
            <a:ext cx="23630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Public perception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Digital divide</a:t>
            </a:r>
          </a:p>
        </p:txBody>
      </p:sp>
    </p:spTree>
    <p:extLst>
      <p:ext uri="{BB962C8B-B14F-4D97-AF65-F5344CB8AC3E}">
        <p14:creationId xmlns:p14="http://schemas.microsoft.com/office/powerpoint/2010/main" val="520023548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BF6E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22ACADCB-C9A1-5194-7B72-9398469FE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3180" y="6383502"/>
            <a:ext cx="2743200" cy="365125"/>
          </a:xfrm>
        </p:spPr>
        <p:txBody>
          <a:bodyPr/>
          <a:lstStyle/>
          <a:p>
            <a:r>
              <a:rPr lang="en-US"/>
              <a:t>6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9631FC-EAC1-07DD-DF89-452DE41B834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608013"/>
            <a:ext cx="10167938" cy="1179512"/>
          </a:xfrm>
        </p:spPr>
        <p:txBody>
          <a:bodyPr/>
          <a:lstStyle/>
          <a:p>
            <a:pPr algn="ctr"/>
            <a:r>
              <a:rPr lang="en-US" b="1">
                <a:solidFill>
                  <a:schemeClr val="bg1"/>
                </a:solidFill>
              </a:rPr>
              <a:t>Methods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1A8E9D9-7AC4-E11E-7126-564E56D1A20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855913"/>
            <a:ext cx="2873375" cy="479425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en-US" sz="1800">
                <a:solidFill>
                  <a:schemeClr val="bg1"/>
                </a:solidFill>
              </a:rPr>
              <a:t>In-Person Interviews</a:t>
            </a: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99520BF4-3F5B-81FC-133C-35545EB86B99}"/>
              </a:ext>
            </a:extLst>
          </p:cNvPr>
          <p:cNvSpPr txBox="1">
            <a:spLocks/>
          </p:cNvSpPr>
          <p:nvPr/>
        </p:nvSpPr>
        <p:spPr>
          <a:xfrm>
            <a:off x="8799678" y="3934000"/>
            <a:ext cx="2876552" cy="4438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>
                <a:solidFill>
                  <a:schemeClr val="bg1"/>
                </a:solidFill>
              </a:rPr>
              <a:t>Online Survey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F6C0CAA2-8160-1555-1F42-25FF3CA28924}"/>
              </a:ext>
            </a:extLst>
          </p:cNvPr>
          <p:cNvSpPr txBox="1">
            <a:spLocks/>
          </p:cNvSpPr>
          <p:nvPr/>
        </p:nvSpPr>
        <p:spPr>
          <a:xfrm>
            <a:off x="1556887" y="5237280"/>
            <a:ext cx="1867436" cy="4841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1800">
                <a:solidFill>
                  <a:schemeClr val="bg1"/>
                </a:solidFill>
              </a:rPr>
              <a:t>Online Survey</a:t>
            </a:r>
          </a:p>
          <a:p>
            <a:pPr marL="0" indent="0" algn="r">
              <a:buFont typeface="Arial" panose="020B0604020202020204" pitchFamily="34" charset="0"/>
              <a:buNone/>
            </a:pP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84667D94-8732-1B8C-5C5F-014064DC67A9}"/>
              </a:ext>
            </a:extLst>
          </p:cNvPr>
          <p:cNvSpPr txBox="1">
            <a:spLocks/>
          </p:cNvSpPr>
          <p:nvPr/>
        </p:nvSpPr>
        <p:spPr>
          <a:xfrm>
            <a:off x="318745" y="2228206"/>
            <a:ext cx="3061820" cy="484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2500" b="1">
                <a:solidFill>
                  <a:schemeClr val="bg1"/>
                </a:solidFill>
              </a:rPr>
              <a:t>Interview 5G Experts:</a:t>
            </a:r>
          </a:p>
        </p:txBody>
      </p:sp>
      <p:sp>
        <p:nvSpPr>
          <p:cNvPr id="24" name="Content Placeholder 6">
            <a:extLst>
              <a:ext uri="{FF2B5EF4-FFF2-40B4-BE49-F238E27FC236}">
                <a16:creationId xmlns:a16="http://schemas.microsoft.com/office/drawing/2014/main" id="{919E2CB5-2CB2-1616-0A93-C0490A0CD252}"/>
              </a:ext>
            </a:extLst>
          </p:cNvPr>
          <p:cNvSpPr txBox="1">
            <a:spLocks/>
          </p:cNvSpPr>
          <p:nvPr/>
        </p:nvSpPr>
        <p:spPr>
          <a:xfrm>
            <a:off x="8799678" y="3309768"/>
            <a:ext cx="2374947" cy="484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500" b="1">
                <a:solidFill>
                  <a:schemeClr val="bg1"/>
                </a:solidFill>
              </a:rPr>
              <a:t>Survey on Usage Habits:</a:t>
            </a:r>
          </a:p>
        </p:txBody>
      </p:sp>
      <p:sp>
        <p:nvSpPr>
          <p:cNvPr id="27" name="Content Placeholder 6">
            <a:extLst>
              <a:ext uri="{FF2B5EF4-FFF2-40B4-BE49-F238E27FC236}">
                <a16:creationId xmlns:a16="http://schemas.microsoft.com/office/drawing/2014/main" id="{2550CAC0-2FCF-F6FB-49E8-A7863AD25154}"/>
              </a:ext>
            </a:extLst>
          </p:cNvPr>
          <p:cNvSpPr txBox="1">
            <a:spLocks/>
          </p:cNvSpPr>
          <p:nvPr/>
        </p:nvSpPr>
        <p:spPr>
          <a:xfrm>
            <a:off x="546183" y="4485527"/>
            <a:ext cx="2872747" cy="11257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2500" b="1">
                <a:solidFill>
                  <a:schemeClr val="bg1"/>
                </a:solidFill>
              </a:rPr>
              <a:t>Survey Public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46228CB-9B24-D11C-C530-E2742B2EEBA9}"/>
              </a:ext>
            </a:extLst>
          </p:cNvPr>
          <p:cNvSpPr/>
          <p:nvPr/>
        </p:nvSpPr>
        <p:spPr>
          <a:xfrm>
            <a:off x="5165560" y="4438362"/>
            <a:ext cx="1829969" cy="1831694"/>
          </a:xfrm>
          <a:prstGeom prst="rect">
            <a:avLst/>
          </a:prstGeom>
          <a:solidFill>
            <a:srgbClr val="361D17"/>
          </a:solidFill>
          <a:ln>
            <a:noFill/>
          </a:ln>
          <a:scene3d>
            <a:camera prst="isometricTopUp"/>
            <a:lightRig rig="threePt" dir="t"/>
          </a:scene3d>
          <a:sp3d extrusionH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67BE0A5-3D77-E234-DAD2-4DA8B65A73CB}"/>
              </a:ext>
            </a:extLst>
          </p:cNvPr>
          <p:cNvSpPr/>
          <p:nvPr/>
        </p:nvSpPr>
        <p:spPr>
          <a:xfrm>
            <a:off x="5175674" y="3177082"/>
            <a:ext cx="1829969" cy="1831694"/>
          </a:xfrm>
          <a:prstGeom prst="rect">
            <a:avLst/>
          </a:prstGeom>
          <a:solidFill>
            <a:srgbClr val="5F3229"/>
          </a:solidFill>
          <a:ln>
            <a:noFill/>
          </a:ln>
          <a:scene3d>
            <a:camera prst="isometricTopUp"/>
            <a:lightRig rig="threePt" dir="t"/>
          </a:scene3d>
          <a:sp3d extrusionH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C41EB32-4D9A-5C8E-8157-9EFAEBC07E36}"/>
              </a:ext>
            </a:extLst>
          </p:cNvPr>
          <p:cNvSpPr/>
          <p:nvPr/>
        </p:nvSpPr>
        <p:spPr>
          <a:xfrm>
            <a:off x="5175673" y="2022560"/>
            <a:ext cx="1829969" cy="1831694"/>
          </a:xfrm>
          <a:prstGeom prst="rect">
            <a:avLst/>
          </a:prstGeom>
          <a:solidFill>
            <a:srgbClr val="944F40"/>
          </a:solidFill>
          <a:ln>
            <a:noFill/>
          </a:ln>
          <a:scene3d>
            <a:camera prst="isometricTopUp"/>
            <a:lightRig rig="threePt" dir="t"/>
          </a:scene3d>
          <a:sp3d extrusionH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B1654D2-F90D-5B89-0F9B-A10588B04217}"/>
              </a:ext>
            </a:extLst>
          </p:cNvPr>
          <p:cNvGrpSpPr/>
          <p:nvPr/>
        </p:nvGrpSpPr>
        <p:grpSpPr>
          <a:xfrm flipH="1">
            <a:off x="7389983" y="4066858"/>
            <a:ext cx="1164268" cy="153722"/>
            <a:chOff x="3631570" y="2890733"/>
            <a:chExt cx="1164268" cy="153722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1ACA21F-BCBF-1C44-9AFF-449DDA632282}"/>
                </a:ext>
              </a:extLst>
            </p:cNvPr>
            <p:cNvCxnSpPr>
              <a:cxnSpLocks/>
            </p:cNvCxnSpPr>
            <p:nvPr/>
          </p:nvCxnSpPr>
          <p:spPr>
            <a:xfrm>
              <a:off x="3770483" y="2967594"/>
              <a:ext cx="1025355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F4FD09C-08C1-CEBA-4456-BA84A1B99C1C}"/>
                </a:ext>
              </a:extLst>
            </p:cNvPr>
            <p:cNvSpPr/>
            <p:nvPr/>
          </p:nvSpPr>
          <p:spPr>
            <a:xfrm>
              <a:off x="3631570" y="2890733"/>
              <a:ext cx="171450" cy="1537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811367E-1289-23D2-AB4F-A4B54251ACD9}"/>
              </a:ext>
            </a:extLst>
          </p:cNvPr>
          <p:cNvGrpSpPr/>
          <p:nvPr/>
        </p:nvGrpSpPr>
        <p:grpSpPr>
          <a:xfrm>
            <a:off x="3613051" y="2890733"/>
            <a:ext cx="1164268" cy="153722"/>
            <a:chOff x="3631570" y="2890733"/>
            <a:chExt cx="1164268" cy="153722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C58B4D38-0923-93E2-4095-4B9A5C212E05}"/>
                </a:ext>
              </a:extLst>
            </p:cNvPr>
            <p:cNvCxnSpPr>
              <a:cxnSpLocks/>
            </p:cNvCxnSpPr>
            <p:nvPr/>
          </p:nvCxnSpPr>
          <p:spPr>
            <a:xfrm>
              <a:off x="3770483" y="2967594"/>
              <a:ext cx="1025355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9F659DF8-6976-42B4-D84C-E0AEFDCE7E76}"/>
                </a:ext>
              </a:extLst>
            </p:cNvPr>
            <p:cNvSpPr/>
            <p:nvPr/>
          </p:nvSpPr>
          <p:spPr>
            <a:xfrm>
              <a:off x="3631570" y="2890733"/>
              <a:ext cx="171450" cy="1537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D6D113C-CEBB-D0C0-BEDA-C518F5C7CCD2}"/>
              </a:ext>
            </a:extLst>
          </p:cNvPr>
          <p:cNvGrpSpPr/>
          <p:nvPr/>
        </p:nvGrpSpPr>
        <p:grpSpPr>
          <a:xfrm>
            <a:off x="3613051" y="5325633"/>
            <a:ext cx="1164268" cy="153722"/>
            <a:chOff x="3631570" y="2890733"/>
            <a:chExt cx="1164268" cy="153722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5C4A40B3-24AB-3F48-A6A2-CA58C2691437}"/>
                </a:ext>
              </a:extLst>
            </p:cNvPr>
            <p:cNvCxnSpPr>
              <a:cxnSpLocks/>
            </p:cNvCxnSpPr>
            <p:nvPr/>
          </p:nvCxnSpPr>
          <p:spPr>
            <a:xfrm>
              <a:off x="3770483" y="2967594"/>
              <a:ext cx="1025355" cy="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826E1918-5633-1D31-1CA4-8FB44333047D}"/>
                </a:ext>
              </a:extLst>
            </p:cNvPr>
            <p:cNvSpPr/>
            <p:nvPr/>
          </p:nvSpPr>
          <p:spPr>
            <a:xfrm>
              <a:off x="3631570" y="2890733"/>
              <a:ext cx="171450" cy="1537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5" name="Content Placeholder 6">
            <a:extLst>
              <a:ext uri="{FF2B5EF4-FFF2-40B4-BE49-F238E27FC236}">
                <a16:creationId xmlns:a16="http://schemas.microsoft.com/office/drawing/2014/main" id="{64BF6352-592D-DF08-444E-B4E436500331}"/>
              </a:ext>
            </a:extLst>
          </p:cNvPr>
          <p:cNvSpPr txBox="1">
            <a:spLocks/>
          </p:cNvSpPr>
          <p:nvPr/>
        </p:nvSpPr>
        <p:spPr>
          <a:xfrm>
            <a:off x="3802093" y="2392289"/>
            <a:ext cx="925096" cy="484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5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56" name="Content Placeholder 6">
            <a:extLst>
              <a:ext uri="{FF2B5EF4-FFF2-40B4-BE49-F238E27FC236}">
                <a16:creationId xmlns:a16="http://schemas.microsoft.com/office/drawing/2014/main" id="{7B84308C-1F7C-E62C-BB68-96DE1CCB8922}"/>
              </a:ext>
            </a:extLst>
          </p:cNvPr>
          <p:cNvSpPr txBox="1">
            <a:spLocks/>
          </p:cNvSpPr>
          <p:nvPr/>
        </p:nvSpPr>
        <p:spPr>
          <a:xfrm>
            <a:off x="7443076" y="3633328"/>
            <a:ext cx="925096" cy="484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5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57" name="Content Placeholder 6">
            <a:extLst>
              <a:ext uri="{FF2B5EF4-FFF2-40B4-BE49-F238E27FC236}">
                <a16:creationId xmlns:a16="http://schemas.microsoft.com/office/drawing/2014/main" id="{ACF59BED-6880-897A-41DE-622C374FEA1D}"/>
              </a:ext>
            </a:extLst>
          </p:cNvPr>
          <p:cNvSpPr txBox="1">
            <a:spLocks/>
          </p:cNvSpPr>
          <p:nvPr/>
        </p:nvSpPr>
        <p:spPr>
          <a:xfrm>
            <a:off x="3743949" y="4879318"/>
            <a:ext cx="925096" cy="4841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5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A9D55C-A6B1-C215-B670-912474B7410B}"/>
              </a:ext>
            </a:extLst>
          </p:cNvPr>
          <p:cNvSpPr txBox="1"/>
          <p:nvPr/>
        </p:nvSpPr>
        <p:spPr>
          <a:xfrm>
            <a:off x="196468" y="5788040"/>
            <a:ext cx="27431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Familiarity with Tech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Impact of 5G on QOL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6ED3BC-7BB0-A595-4150-53CB4973B15E}"/>
              </a:ext>
            </a:extLst>
          </p:cNvPr>
          <p:cNvSpPr txBox="1"/>
          <p:nvPr/>
        </p:nvSpPr>
        <p:spPr>
          <a:xfrm>
            <a:off x="2955557" y="5765223"/>
            <a:ext cx="25453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Perception of AI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Perception of 6G</a:t>
            </a:r>
            <a:endParaRPr lang="en-US" sz="16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041854-C755-FC73-6639-320012F90B5E}"/>
              </a:ext>
            </a:extLst>
          </p:cNvPr>
          <p:cNvSpPr txBox="1"/>
          <p:nvPr/>
        </p:nvSpPr>
        <p:spPr>
          <a:xfrm>
            <a:off x="8800751" y="4375218"/>
            <a:ext cx="27058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Internet usage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Phone carrier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Connection type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297CBC-754F-ACDF-B66E-4F29453B2ECF}"/>
              </a:ext>
            </a:extLst>
          </p:cNvPr>
          <p:cNvSpPr txBox="1"/>
          <p:nvPr/>
        </p:nvSpPr>
        <p:spPr>
          <a:xfrm>
            <a:off x="280324" y="3365385"/>
            <a:ext cx="24341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Background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Roadblocks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30DE98-5C5A-8BE7-4FD8-83DE73FE7A51}"/>
              </a:ext>
            </a:extLst>
          </p:cNvPr>
          <p:cNvSpPr txBox="1"/>
          <p:nvPr/>
        </p:nvSpPr>
        <p:spPr>
          <a:xfrm>
            <a:off x="2361494" y="3367038"/>
            <a:ext cx="23630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Public perception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Digital divide</a:t>
            </a:r>
          </a:p>
        </p:txBody>
      </p:sp>
    </p:spTree>
    <p:extLst>
      <p:ext uri="{BB962C8B-B14F-4D97-AF65-F5344CB8AC3E}">
        <p14:creationId xmlns:p14="http://schemas.microsoft.com/office/powerpoint/2010/main" val="7230864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3C31C-5861-0412-7B6C-62D4D5E14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Methods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2C139A4-25AA-9DE7-540E-BA31040E1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56883"/>
            <a:ext cx="2743200" cy="365125"/>
          </a:xfrm>
        </p:spPr>
        <p:txBody>
          <a:bodyPr/>
          <a:lstStyle/>
          <a:p>
            <a:r>
              <a:rPr lang="en-US"/>
              <a:t>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BDAC66-B56A-1DDB-624C-53441823DAA5}"/>
              </a:ext>
            </a:extLst>
          </p:cNvPr>
          <p:cNvSpPr/>
          <p:nvPr/>
        </p:nvSpPr>
        <p:spPr>
          <a:xfrm>
            <a:off x="496955" y="788504"/>
            <a:ext cx="152401" cy="702000"/>
          </a:xfrm>
          <a:prstGeom prst="rect">
            <a:avLst/>
          </a:prstGeom>
          <a:solidFill>
            <a:srgbClr val="F241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B18BF27-48EB-2985-F0EF-69E48FA76091}"/>
              </a:ext>
            </a:extLst>
          </p:cNvPr>
          <p:cNvGrpSpPr/>
          <p:nvPr/>
        </p:nvGrpSpPr>
        <p:grpSpPr>
          <a:xfrm>
            <a:off x="684895" y="2270290"/>
            <a:ext cx="10822208" cy="1839762"/>
            <a:chOff x="1895994" y="3305822"/>
            <a:chExt cx="6825767" cy="105396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0B4A28D-3FC6-9191-6A93-2546CC703B19}"/>
                </a:ext>
              </a:extLst>
            </p:cNvPr>
            <p:cNvSpPr/>
            <p:nvPr/>
          </p:nvSpPr>
          <p:spPr>
            <a:xfrm>
              <a:off x="1895994" y="3305822"/>
              <a:ext cx="1939636" cy="1053963"/>
            </a:xfrm>
            <a:prstGeom prst="roundRect">
              <a:avLst/>
            </a:prstGeom>
            <a:solidFill>
              <a:srgbClr val="B7695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/>
                <a:t>Interview </a:t>
              </a:r>
              <a:r>
                <a:rPr lang="en-US" sz="2800" b="1"/>
                <a:t>5G experts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F16B9E2-915F-01C1-3F6B-2CA42DFD10E7}"/>
                </a:ext>
              </a:extLst>
            </p:cNvPr>
            <p:cNvSpPr/>
            <p:nvPr/>
          </p:nvSpPr>
          <p:spPr>
            <a:xfrm>
              <a:off x="4339059" y="3305822"/>
              <a:ext cx="1939636" cy="1053962"/>
            </a:xfrm>
            <a:prstGeom prst="roundRect">
              <a:avLst/>
            </a:prstGeom>
            <a:solidFill>
              <a:srgbClr val="B7695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/>
                <a:t>Survey on </a:t>
              </a:r>
              <a:r>
                <a:rPr lang="en-US" sz="2800" b="1"/>
                <a:t>usage habits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296A691C-ECF2-1F57-251F-A73AE65DBCDF}"/>
                </a:ext>
              </a:extLst>
            </p:cNvPr>
            <p:cNvSpPr/>
            <p:nvPr/>
          </p:nvSpPr>
          <p:spPr>
            <a:xfrm>
              <a:off x="6782125" y="3305823"/>
              <a:ext cx="1939636" cy="1053961"/>
            </a:xfrm>
            <a:prstGeom prst="roundRect">
              <a:avLst/>
            </a:prstGeom>
            <a:solidFill>
              <a:srgbClr val="B7695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/>
                <a:t>Survey on AI and 6G </a:t>
              </a:r>
              <a:r>
                <a:rPr lang="en-US" sz="2800" b="1"/>
                <a:t>perception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BE30AC5-F9DB-06AD-973B-ABB097CF2D9B}"/>
              </a:ext>
            </a:extLst>
          </p:cNvPr>
          <p:cNvSpPr txBox="1"/>
          <p:nvPr/>
        </p:nvSpPr>
        <p:spPr>
          <a:xfrm>
            <a:off x="684895" y="4352544"/>
            <a:ext cx="30752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In-Person Interviews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Background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Roadblocks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Public perception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Digital divide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227C10-CA19-7022-2A3F-B547B21E5445}"/>
              </a:ext>
            </a:extLst>
          </p:cNvPr>
          <p:cNvSpPr txBox="1"/>
          <p:nvPr/>
        </p:nvSpPr>
        <p:spPr>
          <a:xfrm>
            <a:off x="4558359" y="4352543"/>
            <a:ext cx="3075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Online Survey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Internet usage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Phone carrier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Connection type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A85F77-2A95-1FD0-462A-479BAD061A71}"/>
              </a:ext>
            </a:extLst>
          </p:cNvPr>
          <p:cNvSpPr txBox="1"/>
          <p:nvPr/>
        </p:nvSpPr>
        <p:spPr>
          <a:xfrm>
            <a:off x="8431823" y="4352542"/>
            <a:ext cx="30752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Online Survey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Familiarity with technologies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Impact of 5G on QOL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Perception of AI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Perception of 6G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3247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B0417D-2BBA-57CD-FCC7-8DB4A21AD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35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7EAA6F6-5986-E853-6280-182B144604D1}"/>
              </a:ext>
            </a:extLst>
          </p:cNvPr>
          <p:cNvSpPr txBox="1">
            <a:spLocks/>
          </p:cNvSpPr>
          <p:nvPr/>
        </p:nvSpPr>
        <p:spPr>
          <a:xfrm>
            <a:off x="1402986" y="947497"/>
            <a:ext cx="9417143" cy="117957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4600" b="1"/>
              <a:t>6G Timeline Proposal</a:t>
            </a:r>
            <a:endParaRPr lang="en-US" sz="4600" b="1"/>
          </a:p>
        </p:txBody>
      </p:sp>
      <p:pic>
        <p:nvPicPr>
          <p:cNvPr id="4" name="Picture 3" descr="Image">
            <a:extLst>
              <a:ext uri="{FF2B5EF4-FFF2-40B4-BE49-F238E27FC236}">
                <a16:creationId xmlns:a16="http://schemas.microsoft.com/office/drawing/2014/main" id="{39BCF65D-CDBB-4E4D-E66D-68431C271A18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397"/>
            <a:ext cx="12192000" cy="69131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4854943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F8E8AE6E-3B51-93CD-C29C-CDBDB25D5DE1}"/>
              </a:ext>
            </a:extLst>
          </p:cNvPr>
          <p:cNvSpPr/>
          <p:nvPr/>
        </p:nvSpPr>
        <p:spPr>
          <a:xfrm>
            <a:off x="-6160665" y="-4352977"/>
            <a:ext cx="12493645" cy="16230600"/>
          </a:xfrm>
          <a:prstGeom prst="ellipse">
            <a:avLst/>
          </a:prstGeom>
          <a:blipFill dpi="0"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tile tx="-1143000" ty="4000500" sx="65000" sy="6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49A4AA1-CF80-46BE-BF51-17CA388EC2D2}"/>
              </a:ext>
            </a:extLst>
          </p:cNvPr>
          <p:cNvSpPr/>
          <p:nvPr/>
        </p:nvSpPr>
        <p:spPr>
          <a:xfrm>
            <a:off x="-1730153" y="-2943277"/>
            <a:ext cx="8090876" cy="13411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540" y="2736933"/>
            <a:ext cx="5714342" cy="1695180"/>
          </a:xfrm>
        </p:spPr>
        <p:txBody>
          <a:bodyPr anchor="b">
            <a:normAutofit/>
          </a:bodyPr>
          <a:lstStyle/>
          <a:p>
            <a:r>
              <a:rPr lang="en-US" sz="3500" b="1"/>
              <a:t>Taiwan's 6G Future: The Impact of Next-Gen Infrastructure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4124" y="4872922"/>
            <a:ext cx="5013698" cy="120814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/>
              <a:t>Aaron Zhang, Owen Sullivan, Bryce Lukacs, Jameson Courtney</a:t>
            </a:r>
          </a:p>
        </p:txBody>
      </p:sp>
      <p:pic>
        <p:nvPicPr>
          <p:cNvPr id="6" name="Picture 5" descr="Worcester Polytechnic Institute - Wikipedia">
            <a:extLst>
              <a:ext uri="{FF2B5EF4-FFF2-40B4-BE49-F238E27FC236}">
                <a16:creationId xmlns:a16="http://schemas.microsoft.com/office/drawing/2014/main" id="{9C5FF30F-8F42-6B81-4D0C-651F898083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7001" y="151217"/>
            <a:ext cx="1724365" cy="6207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014790E-84A7-976E-E522-2556608C2560}"/>
              </a:ext>
            </a:extLst>
          </p:cNvPr>
          <p:cNvSpPr txBox="1"/>
          <p:nvPr/>
        </p:nvSpPr>
        <p:spPr>
          <a:xfrm>
            <a:off x="11919624" y="647565"/>
            <a:ext cx="353712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800"/>
              <a:t>[1]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0422FBD-0875-6E22-5DA0-6D764744A498}"/>
              </a:ext>
            </a:extLst>
          </p:cNvPr>
          <p:cNvGrpSpPr/>
          <p:nvPr/>
        </p:nvGrpSpPr>
        <p:grpSpPr>
          <a:xfrm>
            <a:off x="1998444" y="627211"/>
            <a:ext cx="2344534" cy="1889317"/>
            <a:chOff x="1928128" y="848847"/>
            <a:chExt cx="2300684" cy="1853981"/>
          </a:xfrm>
        </p:grpSpPr>
        <p:pic>
          <p:nvPicPr>
            <p:cNvPr id="8" name="Picture 7" descr="Taiwan Institute of Economic Research | LinkedIn">
              <a:extLst>
                <a:ext uri="{FF2B5EF4-FFF2-40B4-BE49-F238E27FC236}">
                  <a16:creationId xmlns:a16="http://schemas.microsoft.com/office/drawing/2014/main" id="{AAB1F079-5259-BC39-1D73-0AB0F7C0D7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5831" t="17515" r="9455" b="20689"/>
            <a:stretch/>
          </p:blipFill>
          <p:spPr>
            <a:xfrm>
              <a:off x="1928128" y="848847"/>
              <a:ext cx="2049559" cy="1695179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A58B7BA-FAF7-E3F1-47BA-68A1FAAC913C}"/>
                </a:ext>
              </a:extLst>
            </p:cNvPr>
            <p:cNvSpPr txBox="1"/>
            <p:nvPr/>
          </p:nvSpPr>
          <p:spPr>
            <a:xfrm>
              <a:off x="3870564" y="2487384"/>
              <a:ext cx="358248" cy="21544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800"/>
                <a:t>[2]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94AC680-3601-511B-B142-2F19A2EB762A}"/>
              </a:ext>
            </a:extLst>
          </p:cNvPr>
          <p:cNvSpPr txBox="1"/>
          <p:nvPr/>
        </p:nvSpPr>
        <p:spPr>
          <a:xfrm>
            <a:off x="11931200" y="6689052"/>
            <a:ext cx="353712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800">
                <a:solidFill>
                  <a:schemeClr val="bg1"/>
                </a:solidFill>
              </a:rPr>
              <a:t>[3]</a:t>
            </a:r>
          </a:p>
        </p:txBody>
      </p:sp>
    </p:spTree>
    <p:extLst>
      <p:ext uri="{BB962C8B-B14F-4D97-AF65-F5344CB8AC3E}">
        <p14:creationId xmlns:p14="http://schemas.microsoft.com/office/powerpoint/2010/main" val="2960988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481085-B4F0-2C34-7378-A13E9E5DC1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1C4C6B99-C3EB-1EFA-F931-1B6873D93DE7}"/>
              </a:ext>
            </a:extLst>
          </p:cNvPr>
          <p:cNvGrpSpPr/>
          <p:nvPr/>
        </p:nvGrpSpPr>
        <p:grpSpPr>
          <a:xfrm>
            <a:off x="643467" y="1470987"/>
            <a:ext cx="10905063" cy="5005005"/>
            <a:chOff x="1569001" y="2020601"/>
            <a:chExt cx="9182884" cy="4472274"/>
          </a:xfrm>
        </p:grpSpPr>
        <p:sp>
          <p:nvSpPr>
            <p:cNvPr id="5" name="Rectangle: Rounded Corners 10">
              <a:extLst>
                <a:ext uri="{FF2B5EF4-FFF2-40B4-BE49-F238E27FC236}">
                  <a16:creationId xmlns:a16="http://schemas.microsoft.com/office/drawing/2014/main" id="{9264FFB5-1FC4-4F25-F842-73738986E210}"/>
                </a:ext>
              </a:extLst>
            </p:cNvPr>
            <p:cNvSpPr/>
            <p:nvPr/>
          </p:nvSpPr>
          <p:spPr>
            <a:xfrm>
              <a:off x="1569001" y="3750316"/>
              <a:ext cx="1939636" cy="1640945"/>
            </a:xfrm>
            <a:prstGeom prst="roundRect">
              <a:avLst/>
            </a:prstGeom>
            <a:solidFill>
              <a:srgbClr val="91D0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828575">
                <a:spcAft>
                  <a:spcPts val="1026"/>
                </a:spcAft>
              </a:pPr>
              <a:r>
                <a:rPr lang="en-US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Anticipate </a:t>
              </a:r>
              <a:r>
                <a:rPr lang="en-US" b="1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hurdles</a:t>
              </a:r>
              <a:r>
                <a:rPr lang="en-US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 for 6G in Taiwan</a:t>
              </a:r>
              <a:endParaRPr lang="en-US">
                <a:solidFill>
                  <a:srgbClr val="000000"/>
                </a:solidFill>
                <a:cs typeface="Calibri"/>
              </a:endParaRPr>
            </a:p>
          </p:txBody>
        </p:sp>
        <p:sp>
          <p:nvSpPr>
            <p:cNvPr id="6" name="Rectangle: Rounded Corners 11">
              <a:extLst>
                <a:ext uri="{FF2B5EF4-FFF2-40B4-BE49-F238E27FC236}">
                  <a16:creationId xmlns:a16="http://schemas.microsoft.com/office/drawing/2014/main" id="{BE632732-26CF-4CB1-C57E-BAC9F38D6C7F}"/>
                </a:ext>
              </a:extLst>
            </p:cNvPr>
            <p:cNvSpPr/>
            <p:nvPr/>
          </p:nvSpPr>
          <p:spPr>
            <a:xfrm>
              <a:off x="3983417" y="2616803"/>
              <a:ext cx="1939636" cy="1640945"/>
            </a:xfrm>
            <a:prstGeom prst="roundRect">
              <a:avLst/>
            </a:prstGeom>
            <a:solidFill>
              <a:srgbClr val="B0E0C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828575">
                <a:spcAft>
                  <a:spcPts val="1026"/>
                </a:spcAft>
              </a:pPr>
              <a:r>
                <a:rPr lang="en-US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Determine </a:t>
              </a:r>
              <a:r>
                <a:rPr lang="en-US" b="1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technical feasibility </a:t>
              </a:r>
              <a:r>
                <a:rPr lang="en-US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of 6G, </a:t>
              </a:r>
              <a:r>
                <a:rPr lang="en-US" b="1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historical issues</a:t>
              </a:r>
              <a:r>
                <a:rPr lang="en-US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 of 5G</a:t>
              </a:r>
              <a:endParaRPr lang="en-US">
                <a:solidFill>
                  <a:srgbClr val="000000"/>
                </a:solidFill>
                <a:cs typeface="Calibri"/>
              </a:endParaRPr>
            </a:p>
          </p:txBody>
        </p:sp>
        <p:sp>
          <p:nvSpPr>
            <p:cNvPr id="7" name="Rectangle: Rounded Corners 12">
              <a:extLst>
                <a:ext uri="{FF2B5EF4-FFF2-40B4-BE49-F238E27FC236}">
                  <a16:creationId xmlns:a16="http://schemas.microsoft.com/office/drawing/2014/main" id="{CCDA88B7-7ED2-3507-206E-DAF83DEA7810}"/>
                </a:ext>
              </a:extLst>
            </p:cNvPr>
            <p:cNvSpPr/>
            <p:nvPr/>
          </p:nvSpPr>
          <p:spPr>
            <a:xfrm>
              <a:off x="3983417" y="4765481"/>
              <a:ext cx="1939636" cy="1640945"/>
            </a:xfrm>
            <a:prstGeom prst="roundRect">
              <a:avLst/>
            </a:prstGeom>
            <a:solidFill>
              <a:srgbClr val="B0E0C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828575">
                <a:spcAft>
                  <a:spcPts val="1026"/>
                </a:spcAft>
              </a:pPr>
              <a:r>
                <a:rPr lang="en-US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Determine </a:t>
              </a:r>
              <a:r>
                <a:rPr lang="en-US" b="1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public perception </a:t>
              </a:r>
              <a:r>
                <a:rPr lang="en-US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of 6G and AI</a:t>
              </a:r>
              <a:endParaRPr lang="en-US">
                <a:solidFill>
                  <a:srgbClr val="000000"/>
                </a:solidFill>
                <a:cs typeface="Calibri"/>
              </a:endParaRPr>
            </a:p>
          </p:txBody>
        </p:sp>
        <p:sp>
          <p:nvSpPr>
            <p:cNvPr id="8" name="Rectangle: Rounded Corners 13">
              <a:extLst>
                <a:ext uri="{FF2B5EF4-FFF2-40B4-BE49-F238E27FC236}">
                  <a16:creationId xmlns:a16="http://schemas.microsoft.com/office/drawing/2014/main" id="{91C34322-0B02-4952-E31F-EDC3F288698C}"/>
                </a:ext>
              </a:extLst>
            </p:cNvPr>
            <p:cNvSpPr/>
            <p:nvPr/>
          </p:nvSpPr>
          <p:spPr>
            <a:xfrm>
              <a:off x="6397833" y="2547729"/>
              <a:ext cx="1939636" cy="1053963"/>
            </a:xfrm>
            <a:prstGeom prst="roundRect">
              <a:avLst/>
            </a:prstGeom>
            <a:solidFill>
              <a:srgbClr val="CA867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828575">
                <a:spcAft>
                  <a:spcPts val="1026"/>
                </a:spcAft>
              </a:pPr>
              <a:r>
                <a:rPr lang="en-US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Interview </a:t>
              </a:r>
              <a:r>
                <a:rPr lang="en-US" b="1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5G experts</a:t>
              </a:r>
              <a:endParaRPr lang="en-US" b="1">
                <a:solidFill>
                  <a:srgbClr val="000000"/>
                </a:solidFill>
                <a:cs typeface="Calibri"/>
              </a:endParaRPr>
            </a:p>
          </p:txBody>
        </p:sp>
        <p:sp>
          <p:nvSpPr>
            <p:cNvPr id="9" name="Rectangle: Rounded Corners 14">
              <a:extLst>
                <a:ext uri="{FF2B5EF4-FFF2-40B4-BE49-F238E27FC236}">
                  <a16:creationId xmlns:a16="http://schemas.microsoft.com/office/drawing/2014/main" id="{014B9519-2067-FF4C-4267-94DAE0460F99}"/>
                </a:ext>
              </a:extLst>
            </p:cNvPr>
            <p:cNvSpPr/>
            <p:nvPr/>
          </p:nvSpPr>
          <p:spPr>
            <a:xfrm>
              <a:off x="6397833" y="3993321"/>
              <a:ext cx="1939636" cy="1053962"/>
            </a:xfrm>
            <a:prstGeom prst="roundRect">
              <a:avLst/>
            </a:prstGeom>
            <a:solidFill>
              <a:srgbClr val="CA867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8575">
                <a:spcAft>
                  <a:spcPts val="1026"/>
                </a:spcAft>
              </a:pPr>
              <a:r>
                <a:rPr lang="en-US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Survey on data </a:t>
              </a:r>
              <a:r>
                <a:rPr lang="en-US" b="1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usage habits</a:t>
              </a:r>
              <a:endParaRPr lang="en-US" sz="2000" b="1">
                <a:solidFill>
                  <a:srgbClr val="000000"/>
                </a:solidFill>
              </a:endParaRPr>
            </a:p>
          </p:txBody>
        </p:sp>
        <p:sp>
          <p:nvSpPr>
            <p:cNvPr id="10" name="Rectangle: Rounded Corners 15">
              <a:extLst>
                <a:ext uri="{FF2B5EF4-FFF2-40B4-BE49-F238E27FC236}">
                  <a16:creationId xmlns:a16="http://schemas.microsoft.com/office/drawing/2014/main" id="{6136011E-58C0-3877-6521-9B5B96CA3D7D}"/>
                </a:ext>
              </a:extLst>
            </p:cNvPr>
            <p:cNvSpPr/>
            <p:nvPr/>
          </p:nvSpPr>
          <p:spPr>
            <a:xfrm>
              <a:off x="6397833" y="5438914"/>
              <a:ext cx="1939636" cy="1053961"/>
            </a:xfrm>
            <a:prstGeom prst="roundRect">
              <a:avLst/>
            </a:prstGeom>
            <a:solidFill>
              <a:srgbClr val="CA867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8575">
                <a:spcAft>
                  <a:spcPts val="1026"/>
                </a:spcAft>
              </a:pPr>
              <a:r>
                <a:rPr lang="en-US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Survey on AI and 6G </a:t>
              </a:r>
              <a:r>
                <a:rPr lang="en-US" b="1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perception</a:t>
              </a:r>
              <a:endParaRPr lang="en-US" sz="2000" b="1">
                <a:solidFill>
                  <a:srgbClr val="000000"/>
                </a:solidFill>
              </a:endParaRPr>
            </a:p>
          </p:txBody>
        </p:sp>
        <p:sp>
          <p:nvSpPr>
            <p:cNvPr id="11" name="Rectangle: Rounded Corners 16">
              <a:extLst>
                <a:ext uri="{FF2B5EF4-FFF2-40B4-BE49-F238E27FC236}">
                  <a16:creationId xmlns:a16="http://schemas.microsoft.com/office/drawing/2014/main" id="{E3E9036D-A970-01EE-5752-0C19BF5ECF17}"/>
                </a:ext>
              </a:extLst>
            </p:cNvPr>
            <p:cNvSpPr/>
            <p:nvPr/>
          </p:nvSpPr>
          <p:spPr>
            <a:xfrm>
              <a:off x="8812249" y="3699830"/>
              <a:ext cx="1939636" cy="1640945"/>
            </a:xfrm>
            <a:prstGeom prst="roundRect">
              <a:avLst/>
            </a:prstGeom>
            <a:solidFill>
              <a:srgbClr val="A293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8575">
                <a:spcAft>
                  <a:spcPts val="1026"/>
                </a:spcAft>
              </a:pPr>
              <a:r>
                <a:rPr lang="en-US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Recommend path for </a:t>
              </a:r>
              <a:r>
                <a:rPr lang="en-US" b="1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6G adoption</a:t>
              </a:r>
              <a:r>
                <a:rPr lang="en-US">
                  <a:solidFill>
                    <a:srgbClr val="000000"/>
                  </a:solidFill>
                </a:rPr>
                <a:t> in Taiwan</a:t>
              </a:r>
              <a:endParaRPr lang="en-US" sz="2000" b="1">
                <a:solidFill>
                  <a:srgbClr val="000000"/>
                </a:solidFill>
              </a:endParaRPr>
            </a:p>
          </p:txBody>
        </p:sp>
        <p:cxnSp>
          <p:nvCxnSpPr>
            <p:cNvPr id="12" name="Connector: Elbow 26">
              <a:extLst>
                <a:ext uri="{FF2B5EF4-FFF2-40B4-BE49-F238E27FC236}">
                  <a16:creationId xmlns:a16="http://schemas.microsoft.com/office/drawing/2014/main" id="{3EACA20A-1252-6C1B-6C92-82E9A04CDD8F}"/>
                </a:ext>
              </a:extLst>
            </p:cNvPr>
            <p:cNvCxnSpPr>
              <a:stCxn id="9" idx="3"/>
              <a:endCxn id="10" idx="1"/>
            </p:cNvCxnSpPr>
            <p:nvPr/>
          </p:nvCxnSpPr>
          <p:spPr>
            <a:xfrm flipV="1">
              <a:off x="3508637" y="3437276"/>
              <a:ext cx="474780" cy="1133513"/>
            </a:xfrm>
            <a:prstGeom prst="bentConnector3">
              <a:avLst/>
            </a:prstGeom>
            <a:ln w="38100">
              <a:solidFill>
                <a:srgbClr val="64646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or: Elbow 28">
              <a:extLst>
                <a:ext uri="{FF2B5EF4-FFF2-40B4-BE49-F238E27FC236}">
                  <a16:creationId xmlns:a16="http://schemas.microsoft.com/office/drawing/2014/main" id="{3D52BB02-5A3A-A05D-9D41-02014822057D}"/>
                </a:ext>
              </a:extLst>
            </p:cNvPr>
            <p:cNvCxnSpPr>
              <a:stCxn id="9" idx="3"/>
              <a:endCxn id="11" idx="1"/>
            </p:cNvCxnSpPr>
            <p:nvPr/>
          </p:nvCxnSpPr>
          <p:spPr>
            <a:xfrm>
              <a:off x="3508637" y="4570789"/>
              <a:ext cx="474780" cy="1015165"/>
            </a:xfrm>
            <a:prstGeom prst="bentConnector3">
              <a:avLst/>
            </a:prstGeom>
            <a:ln w="38100">
              <a:solidFill>
                <a:srgbClr val="64646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or: Elbow 32">
              <a:extLst>
                <a:ext uri="{FF2B5EF4-FFF2-40B4-BE49-F238E27FC236}">
                  <a16:creationId xmlns:a16="http://schemas.microsoft.com/office/drawing/2014/main" id="{DC151FA4-2E19-905D-A380-3C60448710C2}"/>
                </a:ext>
              </a:extLst>
            </p:cNvPr>
            <p:cNvCxnSpPr>
              <a:stCxn id="10" idx="3"/>
              <a:endCxn id="12" idx="1"/>
            </p:cNvCxnSpPr>
            <p:nvPr/>
          </p:nvCxnSpPr>
          <p:spPr>
            <a:xfrm flipV="1">
              <a:off x="5923053" y="3074711"/>
              <a:ext cx="474780" cy="362565"/>
            </a:xfrm>
            <a:prstGeom prst="bentConnector3">
              <a:avLst/>
            </a:prstGeom>
            <a:ln w="38100">
              <a:solidFill>
                <a:srgbClr val="64646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or: Elbow 34">
              <a:extLst>
                <a:ext uri="{FF2B5EF4-FFF2-40B4-BE49-F238E27FC236}">
                  <a16:creationId xmlns:a16="http://schemas.microsoft.com/office/drawing/2014/main" id="{D2357F26-2FBA-3E2E-69FC-3D70094FF592}"/>
                </a:ext>
              </a:extLst>
            </p:cNvPr>
            <p:cNvCxnSpPr>
              <a:stCxn id="10" idx="3"/>
              <a:endCxn id="13" idx="1"/>
            </p:cNvCxnSpPr>
            <p:nvPr/>
          </p:nvCxnSpPr>
          <p:spPr>
            <a:xfrm>
              <a:off x="5923053" y="3437276"/>
              <a:ext cx="474780" cy="1083026"/>
            </a:xfrm>
            <a:prstGeom prst="bentConnector3">
              <a:avLst/>
            </a:prstGeom>
            <a:ln w="38100">
              <a:solidFill>
                <a:srgbClr val="64646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or: Elbow 36">
              <a:extLst>
                <a:ext uri="{FF2B5EF4-FFF2-40B4-BE49-F238E27FC236}">
                  <a16:creationId xmlns:a16="http://schemas.microsoft.com/office/drawing/2014/main" id="{78854B1B-F451-A47D-B5BD-B4B27599E7D8}"/>
                </a:ext>
              </a:extLst>
            </p:cNvPr>
            <p:cNvCxnSpPr>
              <a:stCxn id="11" idx="3"/>
              <a:endCxn id="14" idx="1"/>
            </p:cNvCxnSpPr>
            <p:nvPr/>
          </p:nvCxnSpPr>
          <p:spPr>
            <a:xfrm>
              <a:off x="5923053" y="5585954"/>
              <a:ext cx="474780" cy="379941"/>
            </a:xfrm>
            <a:prstGeom prst="bentConnector3">
              <a:avLst/>
            </a:prstGeom>
            <a:ln w="38100">
              <a:solidFill>
                <a:srgbClr val="64646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or: Elbow 43">
              <a:extLst>
                <a:ext uri="{FF2B5EF4-FFF2-40B4-BE49-F238E27FC236}">
                  <a16:creationId xmlns:a16="http://schemas.microsoft.com/office/drawing/2014/main" id="{FB3ADF01-12C7-7318-9748-C23F27B6A4A8}"/>
                </a:ext>
              </a:extLst>
            </p:cNvPr>
            <p:cNvCxnSpPr>
              <a:stCxn id="12" idx="3"/>
              <a:endCxn id="15" idx="1"/>
            </p:cNvCxnSpPr>
            <p:nvPr/>
          </p:nvCxnSpPr>
          <p:spPr>
            <a:xfrm>
              <a:off x="8337469" y="3074711"/>
              <a:ext cx="474780" cy="1445592"/>
            </a:xfrm>
            <a:prstGeom prst="bentConnector3">
              <a:avLst/>
            </a:prstGeom>
            <a:ln w="38100">
              <a:solidFill>
                <a:srgbClr val="64646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or: Elbow 47">
              <a:extLst>
                <a:ext uri="{FF2B5EF4-FFF2-40B4-BE49-F238E27FC236}">
                  <a16:creationId xmlns:a16="http://schemas.microsoft.com/office/drawing/2014/main" id="{68BCFD73-E80C-B29A-31B3-614DAB7E5C28}"/>
                </a:ext>
              </a:extLst>
            </p:cNvPr>
            <p:cNvCxnSpPr>
              <a:stCxn id="13" idx="3"/>
              <a:endCxn id="15" idx="1"/>
            </p:cNvCxnSpPr>
            <p:nvPr/>
          </p:nvCxnSpPr>
          <p:spPr>
            <a:xfrm>
              <a:off x="8337469" y="4520302"/>
              <a:ext cx="474780" cy="1"/>
            </a:xfrm>
            <a:prstGeom prst="bentConnector3">
              <a:avLst/>
            </a:prstGeom>
            <a:ln w="38100">
              <a:solidFill>
                <a:srgbClr val="64646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or: Elbow 53">
              <a:extLst>
                <a:ext uri="{FF2B5EF4-FFF2-40B4-BE49-F238E27FC236}">
                  <a16:creationId xmlns:a16="http://schemas.microsoft.com/office/drawing/2014/main" id="{749B9E66-0314-EAA4-D88D-0ED0EEE02783}"/>
                </a:ext>
              </a:extLst>
            </p:cNvPr>
            <p:cNvCxnSpPr>
              <a:stCxn id="14" idx="3"/>
              <a:endCxn id="15" idx="1"/>
            </p:cNvCxnSpPr>
            <p:nvPr/>
          </p:nvCxnSpPr>
          <p:spPr>
            <a:xfrm flipV="1">
              <a:off x="8337469" y="4520303"/>
              <a:ext cx="474780" cy="1445592"/>
            </a:xfrm>
            <a:prstGeom prst="bentConnector3">
              <a:avLst/>
            </a:prstGeom>
            <a:ln w="38100">
              <a:solidFill>
                <a:srgbClr val="64646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: Rounded Corners 61">
              <a:extLst>
                <a:ext uri="{FF2B5EF4-FFF2-40B4-BE49-F238E27FC236}">
                  <a16:creationId xmlns:a16="http://schemas.microsoft.com/office/drawing/2014/main" id="{7557F6E8-53D3-988B-77C4-D96D285AB370}"/>
                </a:ext>
              </a:extLst>
            </p:cNvPr>
            <p:cNvSpPr/>
            <p:nvPr/>
          </p:nvSpPr>
          <p:spPr>
            <a:xfrm>
              <a:off x="1569001" y="2020601"/>
              <a:ext cx="1939636" cy="380956"/>
            </a:xfrm>
            <a:prstGeom prst="roundRect">
              <a:avLst/>
            </a:prstGeom>
            <a:solidFill>
              <a:srgbClr val="91D0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828575">
                <a:spcAft>
                  <a:spcPts val="1026"/>
                </a:spcAft>
              </a:pPr>
              <a:r>
                <a:rPr lang="en-US" sz="2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Goal</a:t>
              </a:r>
              <a:endParaRPr lang="en-US" sz="2400">
                <a:solidFill>
                  <a:srgbClr val="000000"/>
                </a:solidFill>
                <a:cs typeface="Calibri"/>
              </a:endParaRPr>
            </a:p>
          </p:txBody>
        </p:sp>
        <p:sp>
          <p:nvSpPr>
            <p:cNvPr id="21" name="Rectangle: Rounded Corners 62">
              <a:extLst>
                <a:ext uri="{FF2B5EF4-FFF2-40B4-BE49-F238E27FC236}">
                  <a16:creationId xmlns:a16="http://schemas.microsoft.com/office/drawing/2014/main" id="{3028C1EA-5393-947D-255A-B176A5363D0F}"/>
                </a:ext>
              </a:extLst>
            </p:cNvPr>
            <p:cNvSpPr/>
            <p:nvPr/>
          </p:nvSpPr>
          <p:spPr>
            <a:xfrm>
              <a:off x="3983417" y="2020601"/>
              <a:ext cx="1939636" cy="380956"/>
            </a:xfrm>
            <a:prstGeom prst="roundRect">
              <a:avLst/>
            </a:prstGeom>
            <a:solidFill>
              <a:srgbClr val="B0E0C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828575">
                <a:spcAft>
                  <a:spcPts val="1026"/>
                </a:spcAft>
              </a:pPr>
              <a:r>
                <a:rPr lang="en-US" sz="2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Objectives</a:t>
              </a:r>
              <a:endParaRPr lang="en-US" sz="2400">
                <a:solidFill>
                  <a:srgbClr val="000000"/>
                </a:solidFill>
                <a:cs typeface="Calibri"/>
              </a:endParaRPr>
            </a:p>
          </p:txBody>
        </p:sp>
        <p:sp>
          <p:nvSpPr>
            <p:cNvPr id="22" name="Rectangle: Rounded Corners 63">
              <a:extLst>
                <a:ext uri="{FF2B5EF4-FFF2-40B4-BE49-F238E27FC236}">
                  <a16:creationId xmlns:a16="http://schemas.microsoft.com/office/drawing/2014/main" id="{0DC339AC-B1A9-1F9B-75B7-B78DE4836D76}"/>
                </a:ext>
              </a:extLst>
            </p:cNvPr>
            <p:cNvSpPr/>
            <p:nvPr/>
          </p:nvSpPr>
          <p:spPr>
            <a:xfrm>
              <a:off x="6397833" y="2020601"/>
              <a:ext cx="1939636" cy="380956"/>
            </a:xfrm>
            <a:prstGeom prst="roundRect">
              <a:avLst/>
            </a:prstGeom>
            <a:solidFill>
              <a:srgbClr val="CA867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828575">
                <a:spcAft>
                  <a:spcPts val="1026"/>
                </a:spcAft>
              </a:pPr>
              <a:r>
                <a:rPr lang="en-US" sz="2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Methods</a:t>
              </a:r>
              <a:endParaRPr lang="en-US" sz="2400">
                <a:solidFill>
                  <a:srgbClr val="000000"/>
                </a:solidFill>
                <a:cs typeface="Calibri"/>
              </a:endParaRPr>
            </a:p>
          </p:txBody>
        </p:sp>
        <p:sp>
          <p:nvSpPr>
            <p:cNvPr id="23" name="Rectangle: Rounded Corners 64">
              <a:extLst>
                <a:ext uri="{FF2B5EF4-FFF2-40B4-BE49-F238E27FC236}">
                  <a16:creationId xmlns:a16="http://schemas.microsoft.com/office/drawing/2014/main" id="{563E6DD5-4AB9-A9B8-DBF5-887A6AA0CEFC}"/>
                </a:ext>
              </a:extLst>
            </p:cNvPr>
            <p:cNvSpPr/>
            <p:nvPr/>
          </p:nvSpPr>
          <p:spPr>
            <a:xfrm>
              <a:off x="8812249" y="2020601"/>
              <a:ext cx="1939636" cy="380956"/>
            </a:xfrm>
            <a:prstGeom prst="roundRect">
              <a:avLst/>
            </a:prstGeom>
            <a:solidFill>
              <a:srgbClr val="6C4987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8575">
                <a:spcAft>
                  <a:spcPts val="1026"/>
                </a:spcAft>
              </a:pPr>
              <a:r>
                <a:rPr lang="en-US" sz="2400" kern="1200">
                  <a:solidFill>
                    <a:srgbClr val="000000"/>
                  </a:solidFill>
                  <a:latin typeface="+mn-lt"/>
                  <a:ea typeface="+mn-ea"/>
                  <a:cs typeface="+mn-cs"/>
                </a:rPr>
                <a:t>Outcome</a:t>
              </a:r>
              <a:endParaRPr lang="en-US" sz="2800">
                <a:solidFill>
                  <a:srgbClr val="000000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AD5F68E7-731C-F4D7-51C9-54F23178C82C}"/>
              </a:ext>
            </a:extLst>
          </p:cNvPr>
          <p:cNvSpPr txBox="1">
            <a:spLocks/>
          </p:cNvSpPr>
          <p:nvPr/>
        </p:nvSpPr>
        <p:spPr>
          <a:xfrm>
            <a:off x="645638" y="-155403"/>
            <a:ext cx="10902892" cy="11247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b="1"/>
              <a:t>Project Outline</a:t>
            </a:r>
            <a:r>
              <a:rPr lang="en-US" sz="2800" b="1" kern="120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A98D62EA-6405-FF0E-FBD4-419CDB546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6184" y="6492875"/>
            <a:ext cx="2743200" cy="365125"/>
          </a:xfrm>
        </p:spPr>
        <p:txBody>
          <a:bodyPr/>
          <a:lstStyle/>
          <a:p>
            <a:r>
              <a:rPr lang="en-US" sz="1800" b="1">
                <a:solidFill>
                  <a:schemeClr val="tx1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7308220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57A12B19-874D-E878-BD1C-28D0D5761BFE}"/>
              </a:ext>
            </a:extLst>
          </p:cNvPr>
          <p:cNvGrpSpPr/>
          <p:nvPr/>
        </p:nvGrpSpPr>
        <p:grpSpPr>
          <a:xfrm>
            <a:off x="-2854884" y="3136123"/>
            <a:ext cx="3696446" cy="3128700"/>
            <a:chOff x="-1693888" y="3136123"/>
            <a:chExt cx="3696446" cy="3128700"/>
          </a:xfrm>
        </p:grpSpPr>
        <p:sp>
          <p:nvSpPr>
            <p:cNvPr id="11" name="L-Shape 10">
              <a:extLst>
                <a:ext uri="{FF2B5EF4-FFF2-40B4-BE49-F238E27FC236}">
                  <a16:creationId xmlns:a16="http://schemas.microsoft.com/office/drawing/2014/main" id="{BD059B8A-DD54-EF4D-1BC9-5F39FC259084}"/>
                </a:ext>
              </a:extLst>
            </p:cNvPr>
            <p:cNvSpPr/>
            <p:nvPr/>
          </p:nvSpPr>
          <p:spPr>
            <a:xfrm rot="5400000">
              <a:off x="-2719293" y="4161528"/>
              <a:ext cx="2346525" cy="295715"/>
            </a:xfrm>
            <a:prstGeom prst="corner">
              <a:avLst>
                <a:gd name="adj1" fmla="val 1000"/>
                <a:gd name="adj2" fmla="val 1000"/>
              </a:avLst>
            </a:prstGeom>
          </p:spPr>
          <p:style>
            <a:lnRef idx="1">
              <a:schemeClr val="accent4">
                <a:shade val="50000"/>
                <a:hueOff val="426158"/>
                <a:satOff val="-30418"/>
                <a:lumOff val="32964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DD70EA6F-4DB0-CFBB-C99C-AC5CC3EE38E2}"/>
                </a:ext>
              </a:extLst>
            </p:cNvPr>
            <p:cNvSpPr/>
            <p:nvPr/>
          </p:nvSpPr>
          <p:spPr>
            <a:xfrm>
              <a:off x="-1693888" y="5482648"/>
              <a:ext cx="3696446" cy="782175"/>
            </a:xfrm>
            <a:custGeom>
              <a:avLst/>
              <a:gdLst>
                <a:gd name="connsiteX0" fmla="*/ 0 w 3696446"/>
                <a:gd name="connsiteY0" fmla="*/ 0 h 782175"/>
                <a:gd name="connsiteX1" fmla="*/ 3500902 w 3696446"/>
                <a:gd name="connsiteY1" fmla="*/ 0 h 782175"/>
                <a:gd name="connsiteX2" fmla="*/ 3696446 w 3696446"/>
                <a:gd name="connsiteY2" fmla="*/ 391088 h 782175"/>
                <a:gd name="connsiteX3" fmla="*/ 3500902 w 3696446"/>
                <a:gd name="connsiteY3" fmla="*/ 782175 h 782175"/>
                <a:gd name="connsiteX4" fmla="*/ 0 w 3696446"/>
                <a:gd name="connsiteY4" fmla="*/ 782175 h 782175"/>
                <a:gd name="connsiteX5" fmla="*/ 195544 w 3696446"/>
                <a:gd name="connsiteY5" fmla="*/ 391088 h 782175"/>
                <a:gd name="connsiteX6" fmla="*/ 0 w 3696446"/>
                <a:gd name="connsiteY6" fmla="*/ 0 h 782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96446" h="782175">
                  <a:moveTo>
                    <a:pt x="0" y="0"/>
                  </a:moveTo>
                  <a:lnTo>
                    <a:pt x="3500902" y="0"/>
                  </a:lnTo>
                  <a:lnTo>
                    <a:pt x="3696446" y="391088"/>
                  </a:lnTo>
                  <a:lnTo>
                    <a:pt x="3500902" y="782175"/>
                  </a:lnTo>
                  <a:lnTo>
                    <a:pt x="0" y="782175"/>
                  </a:lnTo>
                  <a:lnTo>
                    <a:pt x="195544" y="39108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4">
                <a:shade val="50000"/>
                <a:hueOff val="426158"/>
                <a:satOff val="-30418"/>
                <a:lumOff val="32964"/>
                <a:alphaOff val="0"/>
              </a:schemeClr>
            </a:lnRef>
            <a:fillRef idx="3">
              <a:schemeClr val="accent4">
                <a:shade val="50000"/>
                <a:hueOff val="426158"/>
                <a:satOff val="-30418"/>
                <a:lumOff val="32964"/>
                <a:alphaOff val="0"/>
              </a:schemeClr>
            </a:fillRef>
            <a:effectRef idx="2">
              <a:schemeClr val="accent4">
                <a:shade val="50000"/>
                <a:hueOff val="426158"/>
                <a:satOff val="-30418"/>
                <a:lumOff val="3296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16194" tIns="241300" rIns="316194" bIns="24130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/>
                <a:t>6G </a:t>
              </a:r>
              <a:r>
                <a:rPr lang="en-US" sz="2400" b="1" kern="1200">
                  <a:latin typeface="Calibri Light" panose="020F0302020204030204"/>
                </a:rPr>
                <a:t>Cellular Rollout</a:t>
              </a:r>
              <a:endParaRPr lang="en-US" sz="2400" b="1" kern="120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A5B81641-1B4A-5805-9CEA-E46B9AE90DDD}"/>
                </a:ext>
              </a:extLst>
            </p:cNvPr>
            <p:cNvSpPr/>
            <p:nvPr/>
          </p:nvSpPr>
          <p:spPr>
            <a:xfrm>
              <a:off x="-1398172" y="3313552"/>
              <a:ext cx="3001514" cy="1647004"/>
            </a:xfrm>
            <a:custGeom>
              <a:avLst/>
              <a:gdLst>
                <a:gd name="connsiteX0" fmla="*/ 0 w 3001514"/>
                <a:gd name="connsiteY0" fmla="*/ 0 h 1647004"/>
                <a:gd name="connsiteX1" fmla="*/ 3001514 w 3001514"/>
                <a:gd name="connsiteY1" fmla="*/ 0 h 1647004"/>
                <a:gd name="connsiteX2" fmla="*/ 3001514 w 3001514"/>
                <a:gd name="connsiteY2" fmla="*/ 1647004 h 1647004"/>
                <a:gd name="connsiteX3" fmla="*/ 0 w 3001514"/>
                <a:gd name="connsiteY3" fmla="*/ 1647004 h 1647004"/>
                <a:gd name="connsiteX4" fmla="*/ 0 w 3001514"/>
                <a:gd name="connsiteY4" fmla="*/ 0 h 1647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1514" h="1647004">
                  <a:moveTo>
                    <a:pt x="0" y="0"/>
                  </a:moveTo>
                  <a:lnTo>
                    <a:pt x="3001514" y="0"/>
                  </a:lnTo>
                  <a:lnTo>
                    <a:pt x="3001514" y="1647004"/>
                  </a:lnTo>
                  <a:lnTo>
                    <a:pt x="0" y="164700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b="1" kern="1200">
                  <a:solidFill>
                    <a:schemeClr val="bg1"/>
                  </a:solidFill>
                </a:rPr>
                <a:t>2030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D22B33E-B448-D143-86F4-9B60BB2081EB}"/>
              </a:ext>
            </a:extLst>
          </p:cNvPr>
          <p:cNvGrpSpPr/>
          <p:nvPr/>
        </p:nvGrpSpPr>
        <p:grpSpPr>
          <a:xfrm>
            <a:off x="-3066443" y="3136123"/>
            <a:ext cx="3696446" cy="3128700"/>
            <a:chOff x="-5279441" y="3136123"/>
            <a:chExt cx="3696446" cy="3128700"/>
          </a:xfrm>
          <a:effectLst>
            <a:outerShdw blurRad="50800" dist="50800" dir="5400000" algn="ctr" rotWithShape="0">
              <a:srgbClr val="000000"/>
            </a:outerShdw>
          </a:effectLst>
        </p:grpSpPr>
        <p:sp>
          <p:nvSpPr>
            <p:cNvPr id="8" name="L-Shape 7">
              <a:extLst>
                <a:ext uri="{FF2B5EF4-FFF2-40B4-BE49-F238E27FC236}">
                  <a16:creationId xmlns:a16="http://schemas.microsoft.com/office/drawing/2014/main" id="{1AE3DD3B-CDCA-51D2-6FA0-C091DDB84CD1}"/>
                </a:ext>
              </a:extLst>
            </p:cNvPr>
            <p:cNvSpPr/>
            <p:nvPr/>
          </p:nvSpPr>
          <p:spPr>
            <a:xfrm rot="5400000">
              <a:off x="-6304846" y="4161528"/>
              <a:ext cx="2346525" cy="295715"/>
            </a:xfrm>
            <a:prstGeom prst="corner">
              <a:avLst>
                <a:gd name="adj1" fmla="val 1000"/>
                <a:gd name="adj2" fmla="val 1000"/>
              </a:avLst>
            </a:prstGeom>
            <a:ln>
              <a:solidFill>
                <a:schemeClr val="accent4">
                  <a:shade val="50000"/>
                  <a:hueOff val="426158"/>
                  <a:satOff val="-30418"/>
                  <a:lumOff val="32964"/>
                </a:schemeClr>
              </a:solidFill>
            </a:ln>
          </p:spPr>
          <p:style>
            <a:lnRef idx="1">
              <a:schemeClr val="accent4">
                <a:shade val="50000"/>
                <a:hueOff val="426158"/>
                <a:satOff val="-30418"/>
                <a:lumOff val="32964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81B0B29-EE91-1C25-0C29-16AC3403BF76}"/>
                </a:ext>
              </a:extLst>
            </p:cNvPr>
            <p:cNvSpPr/>
            <p:nvPr/>
          </p:nvSpPr>
          <p:spPr>
            <a:xfrm>
              <a:off x="-5279441" y="5482648"/>
              <a:ext cx="3696446" cy="782175"/>
            </a:xfrm>
            <a:custGeom>
              <a:avLst/>
              <a:gdLst>
                <a:gd name="connsiteX0" fmla="*/ 0 w 3696446"/>
                <a:gd name="connsiteY0" fmla="*/ 0 h 782175"/>
                <a:gd name="connsiteX1" fmla="*/ 3500902 w 3696446"/>
                <a:gd name="connsiteY1" fmla="*/ 0 h 782175"/>
                <a:gd name="connsiteX2" fmla="*/ 3696446 w 3696446"/>
                <a:gd name="connsiteY2" fmla="*/ 391088 h 782175"/>
                <a:gd name="connsiteX3" fmla="*/ 3500902 w 3696446"/>
                <a:gd name="connsiteY3" fmla="*/ 782175 h 782175"/>
                <a:gd name="connsiteX4" fmla="*/ 0 w 3696446"/>
                <a:gd name="connsiteY4" fmla="*/ 782175 h 782175"/>
                <a:gd name="connsiteX5" fmla="*/ 195544 w 3696446"/>
                <a:gd name="connsiteY5" fmla="*/ 391088 h 782175"/>
                <a:gd name="connsiteX6" fmla="*/ 0 w 3696446"/>
                <a:gd name="connsiteY6" fmla="*/ 0 h 782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96446" h="782175">
                  <a:moveTo>
                    <a:pt x="0" y="0"/>
                  </a:moveTo>
                  <a:lnTo>
                    <a:pt x="3500902" y="0"/>
                  </a:lnTo>
                  <a:lnTo>
                    <a:pt x="3696446" y="391088"/>
                  </a:lnTo>
                  <a:lnTo>
                    <a:pt x="3500902" y="782175"/>
                  </a:lnTo>
                  <a:lnTo>
                    <a:pt x="0" y="782175"/>
                  </a:lnTo>
                  <a:lnTo>
                    <a:pt x="195544" y="391088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1">
              <a:schemeClr val="accent4">
                <a:shade val="50000"/>
                <a:hueOff val="426158"/>
                <a:satOff val="-30418"/>
                <a:lumOff val="32964"/>
                <a:alphaOff val="0"/>
              </a:schemeClr>
            </a:lnRef>
            <a:fillRef idx="3">
              <a:schemeClr val="accent4">
                <a:shade val="50000"/>
                <a:hueOff val="426158"/>
                <a:satOff val="-30418"/>
                <a:lumOff val="32964"/>
                <a:alphaOff val="0"/>
              </a:schemeClr>
            </a:fillRef>
            <a:effectRef idx="2">
              <a:schemeClr val="accent4">
                <a:shade val="50000"/>
                <a:hueOff val="426158"/>
                <a:satOff val="-30418"/>
                <a:lumOff val="3296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16194" tIns="241300" rIns="316194" bIns="24130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/>
                <a:t>6G </a:t>
              </a:r>
              <a:r>
                <a:rPr lang="en-US" sz="2400" b="1" kern="1200">
                  <a:latin typeface="Calibri Light" panose="020F0302020204030204"/>
                </a:rPr>
                <a:t>Cellular </a:t>
              </a:r>
              <a:r>
                <a:rPr lang="en-US" sz="2400" b="1" kern="1200"/>
                <a:t>Workshop</a:t>
              </a: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FB61CFB-1E9D-3463-EFF4-DD9B96B5ED85}"/>
                </a:ext>
              </a:extLst>
            </p:cNvPr>
            <p:cNvSpPr/>
            <p:nvPr/>
          </p:nvSpPr>
          <p:spPr>
            <a:xfrm>
              <a:off x="-4983725" y="3313552"/>
              <a:ext cx="3001514" cy="1647004"/>
            </a:xfrm>
            <a:custGeom>
              <a:avLst/>
              <a:gdLst>
                <a:gd name="connsiteX0" fmla="*/ 0 w 3001514"/>
                <a:gd name="connsiteY0" fmla="*/ 0 h 1647004"/>
                <a:gd name="connsiteX1" fmla="*/ 3001514 w 3001514"/>
                <a:gd name="connsiteY1" fmla="*/ 0 h 1647004"/>
                <a:gd name="connsiteX2" fmla="*/ 3001514 w 3001514"/>
                <a:gd name="connsiteY2" fmla="*/ 1647004 h 1647004"/>
                <a:gd name="connsiteX3" fmla="*/ 0 w 3001514"/>
                <a:gd name="connsiteY3" fmla="*/ 1647004 h 1647004"/>
                <a:gd name="connsiteX4" fmla="*/ 0 w 3001514"/>
                <a:gd name="connsiteY4" fmla="*/ 0 h 1647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1514" h="1647004">
                  <a:moveTo>
                    <a:pt x="0" y="0"/>
                  </a:moveTo>
                  <a:lnTo>
                    <a:pt x="3001514" y="0"/>
                  </a:lnTo>
                  <a:lnTo>
                    <a:pt x="3001514" y="1647004"/>
                  </a:lnTo>
                  <a:lnTo>
                    <a:pt x="0" y="1647004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b="1" kern="1200">
                  <a:solidFill>
                    <a:schemeClr val="bg1"/>
                  </a:solidFill>
                </a:rPr>
                <a:t>2025</a:t>
              </a:r>
            </a:p>
          </p:txBody>
        </p: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F9C28B76-E6EF-CB1A-A4F7-3ADDDCD52BBD}"/>
              </a:ext>
            </a:extLst>
          </p:cNvPr>
          <p:cNvSpPr txBox="1">
            <a:spLocks/>
          </p:cNvSpPr>
          <p:nvPr/>
        </p:nvSpPr>
        <p:spPr>
          <a:xfrm>
            <a:off x="1429262" y="877428"/>
            <a:ext cx="9417143" cy="1179576"/>
          </a:xfrm>
          <a:prstGeom prst="rect">
            <a:avLst/>
          </a:prstGeom>
        </p:spPr>
        <p:txBody>
          <a:bodyPr lIns="91440" tIns="45720" rIns="91440" bIns="4572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600" b="1">
                <a:solidFill>
                  <a:schemeClr val="bg1"/>
                </a:solidFill>
              </a:rPr>
              <a:t>Timeline Proposal for 6G</a:t>
            </a:r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9D5882C-465B-1B7A-D238-A303890ED8FA}"/>
              </a:ext>
            </a:extLst>
          </p:cNvPr>
          <p:cNvGrpSpPr/>
          <p:nvPr/>
        </p:nvGrpSpPr>
        <p:grpSpPr>
          <a:xfrm>
            <a:off x="-3278002" y="3136123"/>
            <a:ext cx="3696446" cy="3128700"/>
            <a:chOff x="702323" y="3136123"/>
            <a:chExt cx="3696446" cy="3128700"/>
          </a:xfrm>
        </p:grpSpPr>
        <p:sp>
          <p:nvSpPr>
            <p:cNvPr id="5" name="L-Shape 4">
              <a:extLst>
                <a:ext uri="{FF2B5EF4-FFF2-40B4-BE49-F238E27FC236}">
                  <a16:creationId xmlns:a16="http://schemas.microsoft.com/office/drawing/2014/main" id="{512064C8-1D74-4E15-E257-C32AEE7C10ED}"/>
                </a:ext>
              </a:extLst>
            </p:cNvPr>
            <p:cNvSpPr/>
            <p:nvPr/>
          </p:nvSpPr>
          <p:spPr>
            <a:xfrm rot="5400000">
              <a:off x="-323081" y="4161528"/>
              <a:ext cx="2346525" cy="295715"/>
            </a:xfrm>
            <a:prstGeom prst="corner">
              <a:avLst>
                <a:gd name="adj1" fmla="val 1000"/>
                <a:gd name="adj2" fmla="val 1000"/>
              </a:avLst>
            </a:prstGeom>
          </p:spPr>
          <p:style>
            <a:lnRef idx="1">
              <a:schemeClr val="accent4">
                <a:shade val="5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01B905CB-1B29-EC33-C0EE-1151193B3264}"/>
                </a:ext>
              </a:extLst>
            </p:cNvPr>
            <p:cNvSpPr/>
            <p:nvPr/>
          </p:nvSpPr>
          <p:spPr>
            <a:xfrm>
              <a:off x="702323" y="5482648"/>
              <a:ext cx="3696446" cy="782175"/>
            </a:xfrm>
            <a:custGeom>
              <a:avLst/>
              <a:gdLst>
                <a:gd name="connsiteX0" fmla="*/ 0 w 3696446"/>
                <a:gd name="connsiteY0" fmla="*/ 0 h 782175"/>
                <a:gd name="connsiteX1" fmla="*/ 3500902 w 3696446"/>
                <a:gd name="connsiteY1" fmla="*/ 0 h 782175"/>
                <a:gd name="connsiteX2" fmla="*/ 3696446 w 3696446"/>
                <a:gd name="connsiteY2" fmla="*/ 391088 h 782175"/>
                <a:gd name="connsiteX3" fmla="*/ 3500902 w 3696446"/>
                <a:gd name="connsiteY3" fmla="*/ 782175 h 782175"/>
                <a:gd name="connsiteX4" fmla="*/ 0 w 3696446"/>
                <a:gd name="connsiteY4" fmla="*/ 782175 h 782175"/>
                <a:gd name="connsiteX5" fmla="*/ 0 w 3696446"/>
                <a:gd name="connsiteY5" fmla="*/ 0 h 782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96446" h="782175">
                  <a:moveTo>
                    <a:pt x="0" y="0"/>
                  </a:moveTo>
                  <a:lnTo>
                    <a:pt x="3500902" y="0"/>
                  </a:lnTo>
                  <a:lnTo>
                    <a:pt x="3696446" y="391088"/>
                  </a:lnTo>
                  <a:lnTo>
                    <a:pt x="3500902" y="782175"/>
                  </a:lnTo>
                  <a:lnTo>
                    <a:pt x="0" y="78217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4">
                <a:shade val="50000"/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shade val="5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0650" tIns="241300" rIns="218422" bIns="24130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/>
                <a:t>5G </a:t>
              </a:r>
              <a:r>
                <a:rPr lang="en-US" sz="2400" b="1">
                  <a:latin typeface="Calibri Light" panose="020F0302020204030204"/>
                </a:rPr>
                <a:t>Rollout</a:t>
              </a:r>
              <a:r>
                <a:rPr lang="en-US" sz="2400" b="1" kern="1200"/>
                <a:t> Complete</a:t>
              </a: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64492CB0-D471-1E3B-1A16-86C6E988E311}"/>
                </a:ext>
              </a:extLst>
            </p:cNvPr>
            <p:cNvSpPr/>
            <p:nvPr/>
          </p:nvSpPr>
          <p:spPr>
            <a:xfrm>
              <a:off x="998039" y="3313552"/>
              <a:ext cx="3001514" cy="1647004"/>
            </a:xfrm>
            <a:custGeom>
              <a:avLst/>
              <a:gdLst>
                <a:gd name="connsiteX0" fmla="*/ 0 w 3001514"/>
                <a:gd name="connsiteY0" fmla="*/ 0 h 1647004"/>
                <a:gd name="connsiteX1" fmla="*/ 3001514 w 3001514"/>
                <a:gd name="connsiteY1" fmla="*/ 0 h 1647004"/>
                <a:gd name="connsiteX2" fmla="*/ 3001514 w 3001514"/>
                <a:gd name="connsiteY2" fmla="*/ 1647004 h 1647004"/>
                <a:gd name="connsiteX3" fmla="*/ 0 w 3001514"/>
                <a:gd name="connsiteY3" fmla="*/ 1647004 h 1647004"/>
                <a:gd name="connsiteX4" fmla="*/ 0 w 3001514"/>
                <a:gd name="connsiteY4" fmla="*/ 0 h 1647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1514" h="1647004">
                  <a:moveTo>
                    <a:pt x="0" y="0"/>
                  </a:moveTo>
                  <a:lnTo>
                    <a:pt x="3001514" y="0"/>
                  </a:lnTo>
                  <a:lnTo>
                    <a:pt x="3001514" y="1647004"/>
                  </a:lnTo>
                  <a:lnTo>
                    <a:pt x="0" y="164700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b="1" kern="1200">
                  <a:solidFill>
                    <a:schemeClr val="bg1"/>
                  </a:solidFill>
                  <a:effectLst>
                    <a:outerShdw blurRad="152400" dir="2700000" algn="tl" rotWithShape="0">
                      <a:schemeClr val="tx1"/>
                    </a:outerShdw>
                  </a:effectLst>
                </a:rPr>
                <a:t>2022</a:t>
              </a:r>
            </a:p>
          </p:txBody>
        </p:sp>
      </p:grp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0CC92DEB-5AF6-65F2-FA6C-80D07FA86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en-US" sz="1800" b="1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946640290"/>
      </p:ext>
    </p:extLst>
  </p:cSld>
  <p:clrMapOvr>
    <a:masterClrMapping/>
  </p:clrMapOvr>
  <p:transition spd="slow" advTm="130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6C968949-3212-C80B-EDE9-23F73FA8312F}"/>
              </a:ext>
            </a:extLst>
          </p:cNvPr>
          <p:cNvGrpSpPr/>
          <p:nvPr/>
        </p:nvGrpSpPr>
        <p:grpSpPr>
          <a:xfrm>
            <a:off x="7873429" y="3136123"/>
            <a:ext cx="3696446" cy="3128700"/>
            <a:chOff x="7873429" y="3136123"/>
            <a:chExt cx="3696446" cy="3128700"/>
          </a:xfrm>
        </p:grpSpPr>
        <p:sp>
          <p:nvSpPr>
            <p:cNvPr id="11" name="L-Shape 10">
              <a:extLst>
                <a:ext uri="{FF2B5EF4-FFF2-40B4-BE49-F238E27FC236}">
                  <a16:creationId xmlns:a16="http://schemas.microsoft.com/office/drawing/2014/main" id="{FDC3D79C-7720-128F-5FD6-FCBB37704260}"/>
                </a:ext>
              </a:extLst>
            </p:cNvPr>
            <p:cNvSpPr/>
            <p:nvPr/>
          </p:nvSpPr>
          <p:spPr>
            <a:xfrm rot="5400000">
              <a:off x="6848024" y="4161528"/>
              <a:ext cx="2346525" cy="295715"/>
            </a:xfrm>
            <a:prstGeom prst="corner">
              <a:avLst>
                <a:gd name="adj1" fmla="val 1000"/>
                <a:gd name="adj2" fmla="val 1000"/>
              </a:avLst>
            </a:prstGeom>
          </p:spPr>
          <p:style>
            <a:lnRef idx="1">
              <a:schemeClr val="accent4">
                <a:shade val="50000"/>
                <a:hueOff val="426158"/>
                <a:satOff val="-30418"/>
                <a:lumOff val="32964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58C91521-0A61-FA8F-88E4-8FE4473F6438}"/>
                </a:ext>
              </a:extLst>
            </p:cNvPr>
            <p:cNvSpPr/>
            <p:nvPr/>
          </p:nvSpPr>
          <p:spPr>
            <a:xfrm>
              <a:off x="7873429" y="5482648"/>
              <a:ext cx="3696446" cy="782175"/>
            </a:xfrm>
            <a:custGeom>
              <a:avLst/>
              <a:gdLst>
                <a:gd name="connsiteX0" fmla="*/ 0 w 3696446"/>
                <a:gd name="connsiteY0" fmla="*/ 0 h 782175"/>
                <a:gd name="connsiteX1" fmla="*/ 3500902 w 3696446"/>
                <a:gd name="connsiteY1" fmla="*/ 0 h 782175"/>
                <a:gd name="connsiteX2" fmla="*/ 3696446 w 3696446"/>
                <a:gd name="connsiteY2" fmla="*/ 391088 h 782175"/>
                <a:gd name="connsiteX3" fmla="*/ 3500902 w 3696446"/>
                <a:gd name="connsiteY3" fmla="*/ 782175 h 782175"/>
                <a:gd name="connsiteX4" fmla="*/ 0 w 3696446"/>
                <a:gd name="connsiteY4" fmla="*/ 782175 h 782175"/>
                <a:gd name="connsiteX5" fmla="*/ 195544 w 3696446"/>
                <a:gd name="connsiteY5" fmla="*/ 391088 h 782175"/>
                <a:gd name="connsiteX6" fmla="*/ 0 w 3696446"/>
                <a:gd name="connsiteY6" fmla="*/ 0 h 782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96446" h="782175">
                  <a:moveTo>
                    <a:pt x="0" y="0"/>
                  </a:moveTo>
                  <a:lnTo>
                    <a:pt x="3500902" y="0"/>
                  </a:lnTo>
                  <a:lnTo>
                    <a:pt x="3696446" y="391088"/>
                  </a:lnTo>
                  <a:lnTo>
                    <a:pt x="3500902" y="782175"/>
                  </a:lnTo>
                  <a:lnTo>
                    <a:pt x="0" y="782175"/>
                  </a:lnTo>
                  <a:lnTo>
                    <a:pt x="195544" y="39108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4">
                <a:shade val="50000"/>
                <a:hueOff val="426158"/>
                <a:satOff val="-30418"/>
                <a:lumOff val="32964"/>
                <a:alphaOff val="0"/>
              </a:schemeClr>
            </a:lnRef>
            <a:fillRef idx="3">
              <a:schemeClr val="accent4">
                <a:shade val="50000"/>
                <a:hueOff val="426158"/>
                <a:satOff val="-30418"/>
                <a:lumOff val="32964"/>
                <a:alphaOff val="0"/>
              </a:schemeClr>
            </a:fillRef>
            <a:effectRef idx="2">
              <a:schemeClr val="accent4">
                <a:shade val="50000"/>
                <a:hueOff val="426158"/>
                <a:satOff val="-30418"/>
                <a:lumOff val="3296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16194" tIns="241300" rIns="316194" bIns="24130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/>
                <a:t>6G </a:t>
              </a:r>
              <a:r>
                <a:rPr lang="en-US" sz="2400" b="1" kern="1200">
                  <a:latin typeface="Calibri Light" panose="020F0302020204030204"/>
                </a:rPr>
                <a:t>Cellular Rollout</a:t>
              </a:r>
              <a:endParaRPr lang="en-US" sz="2400" b="1" kern="120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5E26AB5E-5D31-7016-182F-F33E5A69604E}"/>
                </a:ext>
              </a:extLst>
            </p:cNvPr>
            <p:cNvSpPr/>
            <p:nvPr/>
          </p:nvSpPr>
          <p:spPr>
            <a:xfrm>
              <a:off x="8169145" y="3313552"/>
              <a:ext cx="3001514" cy="1647004"/>
            </a:xfrm>
            <a:custGeom>
              <a:avLst/>
              <a:gdLst>
                <a:gd name="connsiteX0" fmla="*/ 0 w 3001514"/>
                <a:gd name="connsiteY0" fmla="*/ 0 h 1647004"/>
                <a:gd name="connsiteX1" fmla="*/ 3001514 w 3001514"/>
                <a:gd name="connsiteY1" fmla="*/ 0 h 1647004"/>
                <a:gd name="connsiteX2" fmla="*/ 3001514 w 3001514"/>
                <a:gd name="connsiteY2" fmla="*/ 1647004 h 1647004"/>
                <a:gd name="connsiteX3" fmla="*/ 0 w 3001514"/>
                <a:gd name="connsiteY3" fmla="*/ 1647004 h 1647004"/>
                <a:gd name="connsiteX4" fmla="*/ 0 w 3001514"/>
                <a:gd name="connsiteY4" fmla="*/ 0 h 1647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1514" h="1647004">
                  <a:moveTo>
                    <a:pt x="0" y="0"/>
                  </a:moveTo>
                  <a:lnTo>
                    <a:pt x="3001514" y="0"/>
                  </a:lnTo>
                  <a:lnTo>
                    <a:pt x="3001514" y="1647004"/>
                  </a:lnTo>
                  <a:lnTo>
                    <a:pt x="0" y="164700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b="1" kern="1200">
                  <a:solidFill>
                    <a:schemeClr val="bg1"/>
                  </a:solidFill>
                  <a:effectLst>
                    <a:outerShdw blurRad="152400" dir="2700000" algn="tl" rotWithShape="0">
                      <a:prstClr val="black"/>
                    </a:outerShdw>
                  </a:effectLst>
                </a:rPr>
                <a:t>2030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2DE381A-7838-00B5-0D8C-ED57A1CE5B31}"/>
              </a:ext>
            </a:extLst>
          </p:cNvPr>
          <p:cNvGrpSpPr/>
          <p:nvPr/>
        </p:nvGrpSpPr>
        <p:grpSpPr>
          <a:xfrm>
            <a:off x="4287876" y="3136123"/>
            <a:ext cx="3696446" cy="3128700"/>
            <a:chOff x="4287876" y="3136123"/>
            <a:chExt cx="3696446" cy="3128700"/>
          </a:xfrm>
        </p:grpSpPr>
        <p:sp>
          <p:nvSpPr>
            <p:cNvPr id="8" name="L-Shape 7">
              <a:extLst>
                <a:ext uri="{FF2B5EF4-FFF2-40B4-BE49-F238E27FC236}">
                  <a16:creationId xmlns:a16="http://schemas.microsoft.com/office/drawing/2014/main" id="{67881D13-389C-C4B8-5F63-51CAF26CE819}"/>
                </a:ext>
              </a:extLst>
            </p:cNvPr>
            <p:cNvSpPr/>
            <p:nvPr/>
          </p:nvSpPr>
          <p:spPr>
            <a:xfrm rot="5400000">
              <a:off x="3262471" y="4161528"/>
              <a:ext cx="2346525" cy="295715"/>
            </a:xfrm>
            <a:prstGeom prst="corner">
              <a:avLst>
                <a:gd name="adj1" fmla="val 1000"/>
                <a:gd name="adj2" fmla="val 1000"/>
              </a:avLst>
            </a:prstGeom>
          </p:spPr>
          <p:style>
            <a:lnRef idx="1">
              <a:schemeClr val="accent4">
                <a:shade val="50000"/>
                <a:hueOff val="426158"/>
                <a:satOff val="-30418"/>
                <a:lumOff val="32964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5C8ABFC-B8E2-D7B8-E92E-1523F33B347F}"/>
                </a:ext>
              </a:extLst>
            </p:cNvPr>
            <p:cNvSpPr/>
            <p:nvPr/>
          </p:nvSpPr>
          <p:spPr>
            <a:xfrm>
              <a:off x="4287876" y="5482648"/>
              <a:ext cx="3696446" cy="782175"/>
            </a:xfrm>
            <a:custGeom>
              <a:avLst/>
              <a:gdLst>
                <a:gd name="connsiteX0" fmla="*/ 0 w 3696446"/>
                <a:gd name="connsiteY0" fmla="*/ 0 h 782175"/>
                <a:gd name="connsiteX1" fmla="*/ 3500902 w 3696446"/>
                <a:gd name="connsiteY1" fmla="*/ 0 h 782175"/>
                <a:gd name="connsiteX2" fmla="*/ 3696446 w 3696446"/>
                <a:gd name="connsiteY2" fmla="*/ 391088 h 782175"/>
                <a:gd name="connsiteX3" fmla="*/ 3500902 w 3696446"/>
                <a:gd name="connsiteY3" fmla="*/ 782175 h 782175"/>
                <a:gd name="connsiteX4" fmla="*/ 0 w 3696446"/>
                <a:gd name="connsiteY4" fmla="*/ 782175 h 782175"/>
                <a:gd name="connsiteX5" fmla="*/ 195544 w 3696446"/>
                <a:gd name="connsiteY5" fmla="*/ 391088 h 782175"/>
                <a:gd name="connsiteX6" fmla="*/ 0 w 3696446"/>
                <a:gd name="connsiteY6" fmla="*/ 0 h 782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96446" h="782175">
                  <a:moveTo>
                    <a:pt x="0" y="0"/>
                  </a:moveTo>
                  <a:lnTo>
                    <a:pt x="3500902" y="0"/>
                  </a:lnTo>
                  <a:lnTo>
                    <a:pt x="3696446" y="391088"/>
                  </a:lnTo>
                  <a:lnTo>
                    <a:pt x="3500902" y="782175"/>
                  </a:lnTo>
                  <a:lnTo>
                    <a:pt x="0" y="782175"/>
                  </a:lnTo>
                  <a:lnTo>
                    <a:pt x="195544" y="39108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4">
                <a:shade val="50000"/>
                <a:hueOff val="426158"/>
                <a:satOff val="-30418"/>
                <a:lumOff val="32964"/>
                <a:alphaOff val="0"/>
              </a:schemeClr>
            </a:lnRef>
            <a:fillRef idx="3">
              <a:schemeClr val="accent4">
                <a:shade val="50000"/>
                <a:hueOff val="426158"/>
                <a:satOff val="-30418"/>
                <a:lumOff val="32964"/>
                <a:alphaOff val="0"/>
              </a:schemeClr>
            </a:fillRef>
            <a:effectRef idx="2">
              <a:schemeClr val="accent4">
                <a:shade val="50000"/>
                <a:hueOff val="426158"/>
                <a:satOff val="-30418"/>
                <a:lumOff val="3296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16194" tIns="241300" rIns="316194" bIns="24130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/>
                <a:t>6G </a:t>
              </a:r>
              <a:r>
                <a:rPr lang="en-US" sz="2400" b="1" kern="1200">
                  <a:latin typeface="Calibri Light" panose="020F0302020204030204"/>
                </a:rPr>
                <a:t>Cellular </a:t>
              </a:r>
              <a:r>
                <a:rPr lang="en-US" sz="2400" b="1" kern="1200"/>
                <a:t>Workshop</a:t>
              </a: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8331B277-A8F0-7998-C00A-10ECF491E2AE}"/>
                </a:ext>
              </a:extLst>
            </p:cNvPr>
            <p:cNvSpPr/>
            <p:nvPr/>
          </p:nvSpPr>
          <p:spPr>
            <a:xfrm>
              <a:off x="4583592" y="3313552"/>
              <a:ext cx="3001514" cy="1647004"/>
            </a:xfrm>
            <a:custGeom>
              <a:avLst/>
              <a:gdLst>
                <a:gd name="connsiteX0" fmla="*/ 0 w 3001514"/>
                <a:gd name="connsiteY0" fmla="*/ 0 h 1647004"/>
                <a:gd name="connsiteX1" fmla="*/ 3001514 w 3001514"/>
                <a:gd name="connsiteY1" fmla="*/ 0 h 1647004"/>
                <a:gd name="connsiteX2" fmla="*/ 3001514 w 3001514"/>
                <a:gd name="connsiteY2" fmla="*/ 1647004 h 1647004"/>
                <a:gd name="connsiteX3" fmla="*/ 0 w 3001514"/>
                <a:gd name="connsiteY3" fmla="*/ 1647004 h 1647004"/>
                <a:gd name="connsiteX4" fmla="*/ 0 w 3001514"/>
                <a:gd name="connsiteY4" fmla="*/ 0 h 1647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1514" h="1647004">
                  <a:moveTo>
                    <a:pt x="0" y="0"/>
                  </a:moveTo>
                  <a:lnTo>
                    <a:pt x="3001514" y="0"/>
                  </a:lnTo>
                  <a:lnTo>
                    <a:pt x="3001514" y="1647004"/>
                  </a:lnTo>
                  <a:lnTo>
                    <a:pt x="0" y="164700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b="1" kern="1200">
                  <a:solidFill>
                    <a:schemeClr val="bg1"/>
                  </a:solidFill>
                  <a:effectLst>
                    <a:outerShdw blurRad="152400" dir="2700000" algn="tl" rotWithShape="0">
                      <a:prstClr val="black"/>
                    </a:outerShdw>
                  </a:effectLst>
                </a:rPr>
                <a:t>2025</a:t>
              </a:r>
            </a:p>
          </p:txBody>
        </p: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F9C28B76-E6EF-CB1A-A4F7-3ADDDCD52BBD}"/>
              </a:ext>
            </a:extLst>
          </p:cNvPr>
          <p:cNvSpPr txBox="1">
            <a:spLocks/>
          </p:cNvSpPr>
          <p:nvPr/>
        </p:nvSpPr>
        <p:spPr>
          <a:xfrm>
            <a:off x="1429262" y="877428"/>
            <a:ext cx="9417143" cy="1179576"/>
          </a:xfrm>
          <a:prstGeom prst="rect">
            <a:avLst/>
          </a:prstGeom>
        </p:spPr>
        <p:txBody>
          <a:bodyPr lIns="91440" tIns="45720" rIns="91440" bIns="4572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600" b="1">
                <a:solidFill>
                  <a:schemeClr val="bg1"/>
                </a:solidFill>
              </a:rPr>
              <a:t>Timeline Proposal for 6G</a:t>
            </a:r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0FE2197-C544-C783-0E75-65A80868D609}"/>
              </a:ext>
            </a:extLst>
          </p:cNvPr>
          <p:cNvGrpSpPr/>
          <p:nvPr/>
        </p:nvGrpSpPr>
        <p:grpSpPr>
          <a:xfrm>
            <a:off x="702323" y="3136123"/>
            <a:ext cx="3696446" cy="3128700"/>
            <a:chOff x="702323" y="3136123"/>
            <a:chExt cx="3696446" cy="3128700"/>
          </a:xfrm>
        </p:grpSpPr>
        <p:sp>
          <p:nvSpPr>
            <p:cNvPr id="4" name="L-Shape 3">
              <a:extLst>
                <a:ext uri="{FF2B5EF4-FFF2-40B4-BE49-F238E27FC236}">
                  <a16:creationId xmlns:a16="http://schemas.microsoft.com/office/drawing/2014/main" id="{DF5F8F83-831F-B4B9-5A9F-25D82CA1B81B}"/>
                </a:ext>
              </a:extLst>
            </p:cNvPr>
            <p:cNvSpPr/>
            <p:nvPr/>
          </p:nvSpPr>
          <p:spPr>
            <a:xfrm rot="5400000">
              <a:off x="-323081" y="4161528"/>
              <a:ext cx="2346525" cy="295715"/>
            </a:xfrm>
            <a:prstGeom prst="corner">
              <a:avLst>
                <a:gd name="adj1" fmla="val 1000"/>
                <a:gd name="adj2" fmla="val 1000"/>
              </a:avLst>
            </a:prstGeom>
          </p:spPr>
          <p:style>
            <a:lnRef idx="1">
              <a:schemeClr val="accent4">
                <a:shade val="5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AC7797B2-D5AF-A968-A7D0-C5C6ECB9777E}"/>
                </a:ext>
              </a:extLst>
            </p:cNvPr>
            <p:cNvSpPr/>
            <p:nvPr/>
          </p:nvSpPr>
          <p:spPr>
            <a:xfrm>
              <a:off x="702323" y="5482648"/>
              <a:ext cx="3696446" cy="782175"/>
            </a:xfrm>
            <a:custGeom>
              <a:avLst/>
              <a:gdLst>
                <a:gd name="connsiteX0" fmla="*/ 0 w 3696446"/>
                <a:gd name="connsiteY0" fmla="*/ 0 h 782175"/>
                <a:gd name="connsiteX1" fmla="*/ 3500902 w 3696446"/>
                <a:gd name="connsiteY1" fmla="*/ 0 h 782175"/>
                <a:gd name="connsiteX2" fmla="*/ 3696446 w 3696446"/>
                <a:gd name="connsiteY2" fmla="*/ 391088 h 782175"/>
                <a:gd name="connsiteX3" fmla="*/ 3500902 w 3696446"/>
                <a:gd name="connsiteY3" fmla="*/ 782175 h 782175"/>
                <a:gd name="connsiteX4" fmla="*/ 0 w 3696446"/>
                <a:gd name="connsiteY4" fmla="*/ 782175 h 782175"/>
                <a:gd name="connsiteX5" fmla="*/ 0 w 3696446"/>
                <a:gd name="connsiteY5" fmla="*/ 0 h 782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96446" h="782175">
                  <a:moveTo>
                    <a:pt x="0" y="0"/>
                  </a:moveTo>
                  <a:lnTo>
                    <a:pt x="3500902" y="0"/>
                  </a:lnTo>
                  <a:lnTo>
                    <a:pt x="3696446" y="391088"/>
                  </a:lnTo>
                  <a:lnTo>
                    <a:pt x="3500902" y="782175"/>
                  </a:lnTo>
                  <a:lnTo>
                    <a:pt x="0" y="78217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accent4">
                <a:shade val="50000"/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shade val="5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0650" tIns="241300" rIns="218422" bIns="241300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/>
                <a:t>5G </a:t>
              </a:r>
              <a:r>
                <a:rPr lang="en-US" sz="2400" b="1">
                  <a:latin typeface="Calibri Light" panose="020F0302020204030204"/>
                </a:rPr>
                <a:t>Rollout</a:t>
              </a:r>
              <a:r>
                <a:rPr lang="en-US" sz="2400" b="1" kern="1200"/>
                <a:t> Complete</a:t>
              </a: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DC7D046-C1A1-E6AC-6E85-B6C39F3D6032}"/>
                </a:ext>
              </a:extLst>
            </p:cNvPr>
            <p:cNvSpPr/>
            <p:nvPr/>
          </p:nvSpPr>
          <p:spPr>
            <a:xfrm>
              <a:off x="998039" y="3313552"/>
              <a:ext cx="3001514" cy="1647004"/>
            </a:xfrm>
            <a:custGeom>
              <a:avLst/>
              <a:gdLst>
                <a:gd name="connsiteX0" fmla="*/ 0 w 3001514"/>
                <a:gd name="connsiteY0" fmla="*/ 0 h 1647004"/>
                <a:gd name="connsiteX1" fmla="*/ 3001514 w 3001514"/>
                <a:gd name="connsiteY1" fmla="*/ 0 h 1647004"/>
                <a:gd name="connsiteX2" fmla="*/ 3001514 w 3001514"/>
                <a:gd name="connsiteY2" fmla="*/ 1647004 h 1647004"/>
                <a:gd name="connsiteX3" fmla="*/ 0 w 3001514"/>
                <a:gd name="connsiteY3" fmla="*/ 1647004 h 1647004"/>
                <a:gd name="connsiteX4" fmla="*/ 0 w 3001514"/>
                <a:gd name="connsiteY4" fmla="*/ 0 h 1647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1514" h="1647004">
                  <a:moveTo>
                    <a:pt x="0" y="0"/>
                  </a:moveTo>
                  <a:lnTo>
                    <a:pt x="3001514" y="0"/>
                  </a:lnTo>
                  <a:lnTo>
                    <a:pt x="3001514" y="1647004"/>
                  </a:lnTo>
                  <a:lnTo>
                    <a:pt x="0" y="164700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b="1" kern="1200">
                  <a:solidFill>
                    <a:schemeClr val="bg1"/>
                  </a:solidFill>
                  <a:effectLst>
                    <a:outerShdw blurRad="152400" dir="2700000" algn="tl" rotWithShape="0">
                      <a:schemeClr val="tx1"/>
                    </a:outerShdw>
                  </a:effectLst>
                </a:rPr>
                <a:t>2022</a:t>
              </a:r>
            </a:p>
          </p:txBody>
        </p:sp>
      </p:grp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41959E9C-EE43-726E-5E1A-CF7C01456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en-US" sz="1800" b="1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9579573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F9AE95-C5CE-7A41-D744-44F0E7EB3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-1868122"/>
            <a:ext cx="4840010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b="1"/>
              <a:t>Goal Statement</a:t>
            </a:r>
          </a:p>
        </p:txBody>
      </p:sp>
      <p:pic>
        <p:nvPicPr>
          <p:cNvPr id="21" name="Picture 20" descr="Satellite dish under a starry night sky">
            <a:extLst>
              <a:ext uri="{FF2B5EF4-FFF2-40B4-BE49-F238E27FC236}">
                <a16:creationId xmlns:a16="http://schemas.microsoft.com/office/drawing/2014/main" id="{595A13A8-2BAA-6E5E-ACEB-06B0424571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42" r="26661" b="-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34923CC-37A0-0BE8-3E73-A72F027F9A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263956" y="2333297"/>
            <a:ext cx="4840010" cy="3843666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/>
              <a:t>We are tasked with </a:t>
            </a:r>
            <a:r>
              <a:rPr lang="en-US" sz="2400" b="1"/>
              <a:t>identifying</a:t>
            </a:r>
            <a:r>
              <a:rPr lang="en-US" sz="2400"/>
              <a:t> the </a:t>
            </a:r>
            <a:r>
              <a:rPr lang="en-US" sz="2400" b="1"/>
              <a:t>steps</a:t>
            </a:r>
            <a:r>
              <a:rPr lang="en-US" sz="2400"/>
              <a:t> necessary in the </a:t>
            </a:r>
            <a:r>
              <a:rPr lang="en-US" sz="2400" b="1"/>
              <a:t>development of 6G</a:t>
            </a:r>
            <a:r>
              <a:rPr lang="en-US" sz="2400"/>
              <a:t> in Taiwan and how the standard aims to </a:t>
            </a:r>
            <a:r>
              <a:rPr lang="en-US" sz="2400" b="1"/>
              <a:t>benefit society</a:t>
            </a:r>
            <a:endParaRPr lang="en-US" sz="2400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E29850EC-0F9E-0A4A-D098-111931AD3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en-US" sz="1800" b="1">
                <a:solidFill>
                  <a:schemeClr val="tx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681904246"/>
      </p:ext>
    </p:extLst>
  </p:cSld>
  <p:clrMapOvr>
    <a:masterClrMapping/>
  </p:clrMapOvr>
  <p:transition spd="slow" advTm="0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F9AE95-C5CE-7A41-D744-44F0E7EB3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b="1"/>
              <a:t>Goal Statement</a:t>
            </a:r>
          </a:p>
        </p:txBody>
      </p:sp>
      <p:pic>
        <p:nvPicPr>
          <p:cNvPr id="21" name="Picture 20" descr="Satellite dish under a starry night sky">
            <a:extLst>
              <a:ext uri="{FF2B5EF4-FFF2-40B4-BE49-F238E27FC236}">
                <a16:creationId xmlns:a16="http://schemas.microsoft.com/office/drawing/2014/main" id="{595A13A8-2BAA-6E5E-ACEB-06B0424571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42" r="26661" b="-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34923CC-37A0-0BE8-3E73-A72F027F9A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13788" y="2333297"/>
            <a:ext cx="4840010" cy="3843666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400"/>
              <a:t>We are tasked with </a:t>
            </a:r>
            <a:r>
              <a:rPr lang="en-US" sz="2400" b="1"/>
              <a:t>identifying</a:t>
            </a:r>
            <a:r>
              <a:rPr lang="en-US" sz="2400"/>
              <a:t> the </a:t>
            </a:r>
            <a:r>
              <a:rPr lang="en-US" sz="2400" b="1"/>
              <a:t>steps</a:t>
            </a:r>
            <a:r>
              <a:rPr lang="en-US" sz="2400"/>
              <a:t> necessary in the </a:t>
            </a:r>
            <a:r>
              <a:rPr lang="en-US" sz="2400" b="1"/>
              <a:t>development of 6G</a:t>
            </a:r>
            <a:r>
              <a:rPr lang="en-US" sz="2400"/>
              <a:t> in Taiwan and how the standard aims to </a:t>
            </a:r>
            <a:r>
              <a:rPr lang="en-US" sz="2400" b="1"/>
              <a:t>benefit society</a:t>
            </a:r>
            <a:endParaRPr lang="en-US" sz="2400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6AF921B6-A4F3-3DC0-D7F0-7E747CE8F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en-US" sz="1800" b="1">
                <a:solidFill>
                  <a:schemeClr val="tx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6870729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9AE95-C5CE-7A41-D744-44F0E7EB3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b="1"/>
              <a:t>Goal Statement</a:t>
            </a:r>
          </a:p>
        </p:txBody>
      </p:sp>
      <p:pic>
        <p:nvPicPr>
          <p:cNvPr id="21" name="Picture 20" descr="Satellite dish under a starry night sky">
            <a:extLst>
              <a:ext uri="{FF2B5EF4-FFF2-40B4-BE49-F238E27FC236}">
                <a16:creationId xmlns:a16="http://schemas.microsoft.com/office/drawing/2014/main" id="{595A13A8-2BAA-6E5E-ACEB-06B0424571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42" r="26661" b="-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94A2F7D2-7973-7321-9119-73CA045F58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64924976"/>
              </p:ext>
            </p:extLst>
          </p:nvPr>
        </p:nvGraphicFramePr>
        <p:xfrm>
          <a:off x="6112643" y="1939487"/>
          <a:ext cx="4618382" cy="39358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76316A30-B64B-7BF9-7929-C2D4F6ACA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spcAft>
                <a:spcPts val="600"/>
              </a:spcAft>
            </a:pPr>
            <a:r>
              <a:rPr lang="en-US" sz="1800" b="1">
                <a:solidFill>
                  <a:schemeClr val="tx1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2819478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16 Best Hotels in Taipei City. Hotels from $21/night - KAYAK">
            <a:extLst>
              <a:ext uri="{FF2B5EF4-FFF2-40B4-BE49-F238E27FC236}">
                <a16:creationId xmlns:a16="http://schemas.microsoft.com/office/drawing/2014/main" id="{29D1B789-9262-BAE4-8D29-ACF352D96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0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4">
            <a:extLst>
              <a:ext uri="{FF2B5EF4-FFF2-40B4-BE49-F238E27FC236}">
                <a16:creationId xmlns:a16="http://schemas.microsoft.com/office/drawing/2014/main" id="{28ED6720-DE27-0BD2-5E3A-0D804E86A459}"/>
              </a:ext>
            </a:extLst>
          </p:cNvPr>
          <p:cNvSpPr/>
          <p:nvPr/>
        </p:nvSpPr>
        <p:spPr>
          <a:xfrm>
            <a:off x="12427509" y="1571356"/>
            <a:ext cx="4095849" cy="976386"/>
          </a:xfrm>
          <a:prstGeom prst="roundRect">
            <a:avLst/>
          </a:prstGeom>
          <a:solidFill>
            <a:srgbClr val="D9D9D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Rectangle: Rounded Corners 4">
            <a:extLst>
              <a:ext uri="{FF2B5EF4-FFF2-40B4-BE49-F238E27FC236}">
                <a16:creationId xmlns:a16="http://schemas.microsoft.com/office/drawing/2014/main" id="{DBFA232F-8E99-536D-1892-76FCF410E6DA}"/>
              </a:ext>
            </a:extLst>
          </p:cNvPr>
          <p:cNvSpPr/>
          <p:nvPr/>
        </p:nvSpPr>
        <p:spPr>
          <a:xfrm>
            <a:off x="12427510" y="3086287"/>
            <a:ext cx="4095849" cy="976386"/>
          </a:xfrm>
          <a:prstGeom prst="roundRect">
            <a:avLst/>
          </a:prstGeom>
          <a:solidFill>
            <a:srgbClr val="D9D9D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4">
            <a:extLst>
              <a:ext uri="{FF2B5EF4-FFF2-40B4-BE49-F238E27FC236}">
                <a16:creationId xmlns:a16="http://schemas.microsoft.com/office/drawing/2014/main" id="{36926475-50EF-B23C-1F95-2B981D31A470}"/>
              </a:ext>
            </a:extLst>
          </p:cNvPr>
          <p:cNvSpPr/>
          <p:nvPr/>
        </p:nvSpPr>
        <p:spPr>
          <a:xfrm>
            <a:off x="12427510" y="4712086"/>
            <a:ext cx="4095849" cy="976386"/>
          </a:xfrm>
          <a:prstGeom prst="roundRect">
            <a:avLst/>
          </a:prstGeom>
          <a:solidFill>
            <a:srgbClr val="D9D9D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4">
            <a:extLst>
              <a:ext uri="{FF2B5EF4-FFF2-40B4-BE49-F238E27FC236}">
                <a16:creationId xmlns:a16="http://schemas.microsoft.com/office/drawing/2014/main" id="{B7350554-8C03-8AAA-4DE2-3D0A4F2FBCFD}"/>
              </a:ext>
            </a:extLst>
          </p:cNvPr>
          <p:cNvSpPr/>
          <p:nvPr/>
        </p:nvSpPr>
        <p:spPr>
          <a:xfrm>
            <a:off x="-4936937" y="4615477"/>
            <a:ext cx="4805720" cy="1078386"/>
          </a:xfrm>
          <a:prstGeom prst="roundRect">
            <a:avLst/>
          </a:prstGeom>
          <a:solidFill>
            <a:srgbClr val="D9D9D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id="{C5A29319-87A5-53F5-BAF5-62604A4914C6}"/>
              </a:ext>
            </a:extLst>
          </p:cNvPr>
          <p:cNvSpPr/>
          <p:nvPr/>
        </p:nvSpPr>
        <p:spPr>
          <a:xfrm>
            <a:off x="-4936937" y="2945625"/>
            <a:ext cx="4805720" cy="1078386"/>
          </a:xfrm>
          <a:prstGeom prst="roundRect">
            <a:avLst/>
          </a:prstGeom>
          <a:solidFill>
            <a:srgbClr val="D9D9D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D8A48E-9792-D7E0-0A53-71BCD7F02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6443" y="-2049748"/>
            <a:ext cx="4563674" cy="1773305"/>
          </a:xfrm>
        </p:spPr>
        <p:txBody>
          <a:bodyPr>
            <a:normAutofit/>
          </a:bodyPr>
          <a:lstStyle/>
          <a:p>
            <a:r>
              <a:rPr lang="en-US" sz="3800" b="1">
                <a:solidFill>
                  <a:schemeClr val="bg1"/>
                </a:solidFill>
                <a:cs typeface="Calibri Light"/>
              </a:rPr>
              <a:t>Taiwan’s Institute of Economic Research (TIER)</a:t>
            </a:r>
            <a:endParaRPr lang="en-US">
              <a:ea typeface="Calibri Light" panose="020F0302020204030204"/>
              <a:cs typeface="Calibri Light" panose="020F0302020204030204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119F625-2488-3997-A968-D98C3F1361A6}"/>
              </a:ext>
            </a:extLst>
          </p:cNvPr>
          <p:cNvGrpSpPr/>
          <p:nvPr/>
        </p:nvGrpSpPr>
        <p:grpSpPr>
          <a:xfrm>
            <a:off x="12607218" y="3058500"/>
            <a:ext cx="3916144" cy="1031961"/>
            <a:chOff x="977127" y="3307490"/>
            <a:chExt cx="3916144" cy="1031961"/>
          </a:xfrm>
        </p:grpSpPr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48A1823B-F52C-6F3A-BFAA-9686D0BE2159}"/>
                </a:ext>
              </a:extLst>
            </p:cNvPr>
            <p:cNvSpPr txBox="1">
              <a:spLocks/>
            </p:cNvSpPr>
            <p:nvPr/>
          </p:nvSpPr>
          <p:spPr>
            <a:xfrm>
              <a:off x="2067694" y="3307490"/>
              <a:ext cx="2825577" cy="103196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en-US" sz="1800" b="1">
                  <a:ea typeface="Calibri"/>
                  <a:cs typeface="Calibri"/>
                </a:rPr>
                <a:t>Provides:</a:t>
              </a:r>
              <a:r>
                <a:rPr lang="en-US" sz="1800">
                  <a:ea typeface="Calibri"/>
                  <a:cs typeface="Calibri"/>
                </a:rPr>
                <a:t> consultation to government and enterprises </a:t>
              </a:r>
            </a:p>
          </p:txBody>
        </p:sp>
        <p:pic>
          <p:nvPicPr>
            <p:cNvPr id="21" name="Graphic 20" descr="Questions with solid fill">
              <a:extLst>
                <a:ext uri="{FF2B5EF4-FFF2-40B4-BE49-F238E27FC236}">
                  <a16:creationId xmlns:a16="http://schemas.microsoft.com/office/drawing/2014/main" id="{834BBFCF-5D2C-215C-B3C6-A9F29E1877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77127" y="3429000"/>
              <a:ext cx="788943" cy="788943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766E9C2-129C-BBAD-7A29-6FBE7984FE70}"/>
              </a:ext>
            </a:extLst>
          </p:cNvPr>
          <p:cNvGrpSpPr/>
          <p:nvPr/>
        </p:nvGrpSpPr>
        <p:grpSpPr>
          <a:xfrm>
            <a:off x="12607217" y="4661902"/>
            <a:ext cx="3916143" cy="1031961"/>
            <a:chOff x="977127" y="4731652"/>
            <a:chExt cx="3916143" cy="1031961"/>
          </a:xfrm>
        </p:grpSpPr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533FC237-F5CB-0667-230B-835FE33DF46F}"/>
                </a:ext>
              </a:extLst>
            </p:cNvPr>
            <p:cNvSpPr txBox="1">
              <a:spLocks/>
            </p:cNvSpPr>
            <p:nvPr/>
          </p:nvSpPr>
          <p:spPr>
            <a:xfrm>
              <a:off x="2067693" y="4731652"/>
              <a:ext cx="2825577" cy="103196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en-US" sz="1800" b="1">
                  <a:ea typeface="Calibri"/>
                  <a:cs typeface="Calibri"/>
                </a:rPr>
                <a:t>Promotes: </a:t>
              </a:r>
              <a:r>
                <a:rPr lang="en-US" sz="1800">
                  <a:ea typeface="Calibri"/>
                  <a:cs typeface="Calibri"/>
                </a:rPr>
                <a:t>economic development of Taiwan</a:t>
              </a:r>
            </a:p>
          </p:txBody>
        </p:sp>
        <p:pic>
          <p:nvPicPr>
            <p:cNvPr id="25" name="Graphic 24" descr="Upward trend with solid fill">
              <a:extLst>
                <a:ext uri="{FF2B5EF4-FFF2-40B4-BE49-F238E27FC236}">
                  <a16:creationId xmlns:a16="http://schemas.microsoft.com/office/drawing/2014/main" id="{CEDB4E14-3B39-8521-EE98-967FC15AA8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77127" y="4853161"/>
              <a:ext cx="788944" cy="788944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DB31BCD-C184-A914-817E-5C74008A580D}"/>
              </a:ext>
            </a:extLst>
          </p:cNvPr>
          <p:cNvGrpSpPr/>
          <p:nvPr/>
        </p:nvGrpSpPr>
        <p:grpSpPr>
          <a:xfrm>
            <a:off x="-4791799" y="2899199"/>
            <a:ext cx="4529352" cy="1124812"/>
            <a:chOff x="6777080" y="3483805"/>
            <a:chExt cx="4529352" cy="1124812"/>
          </a:xfrm>
        </p:grpSpPr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AA1DF050-3215-06D9-D0F7-53156D2B7CD4}"/>
                </a:ext>
              </a:extLst>
            </p:cNvPr>
            <p:cNvSpPr txBox="1">
              <a:spLocks/>
            </p:cNvSpPr>
            <p:nvPr/>
          </p:nvSpPr>
          <p:spPr>
            <a:xfrm>
              <a:off x="7784880" y="3483805"/>
              <a:ext cx="3521552" cy="1124812"/>
            </a:xfrm>
            <a:prstGeom prst="rect">
              <a:avLst/>
            </a:prstGeom>
            <a:noFill/>
            <a:effectLst/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800" b="1">
                  <a:ea typeface="Calibri"/>
                  <a:cs typeface="Calibri"/>
                </a:rPr>
                <a:t>Collaboration with TIER</a:t>
              </a:r>
              <a:r>
                <a:rPr lang="en-US" sz="1800">
                  <a:ea typeface="Calibri"/>
                  <a:cs typeface="Calibri"/>
                </a:rPr>
                <a:t>:</a:t>
              </a:r>
            </a:p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800">
                  <a:ea typeface="Calibri"/>
                  <a:cs typeface="Calibri"/>
                </a:rPr>
                <a:t>Resource for important background info and context for research</a:t>
              </a:r>
            </a:p>
          </p:txBody>
        </p:sp>
        <p:pic>
          <p:nvPicPr>
            <p:cNvPr id="42" name="Graphic 41" descr="Cycle with people with solid fill">
              <a:extLst>
                <a:ext uri="{FF2B5EF4-FFF2-40B4-BE49-F238E27FC236}">
                  <a16:creationId xmlns:a16="http://schemas.microsoft.com/office/drawing/2014/main" id="{D3EBD6D7-83D5-F8CC-31E4-5E3B27F12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777080" y="3651925"/>
              <a:ext cx="788943" cy="788943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C84A874-5AFB-B24A-1763-514EB67F8DB8}"/>
              </a:ext>
            </a:extLst>
          </p:cNvPr>
          <p:cNvGrpSpPr/>
          <p:nvPr/>
        </p:nvGrpSpPr>
        <p:grpSpPr>
          <a:xfrm>
            <a:off x="-4677168" y="4763680"/>
            <a:ext cx="4294697" cy="781980"/>
            <a:chOff x="6777080" y="5106081"/>
            <a:chExt cx="4294697" cy="781980"/>
          </a:xfrm>
        </p:grpSpPr>
        <p:pic>
          <p:nvPicPr>
            <p:cNvPr id="44" name="Graphic 43" descr="Group brainstorm with solid fill">
              <a:extLst>
                <a:ext uri="{FF2B5EF4-FFF2-40B4-BE49-F238E27FC236}">
                  <a16:creationId xmlns:a16="http://schemas.microsoft.com/office/drawing/2014/main" id="{8A63E88C-2294-B670-AD26-DBABB2C7B6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777080" y="5106081"/>
              <a:ext cx="781980" cy="781980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578898F-6B86-8E88-298C-01104EBA28BC}"/>
                </a:ext>
              </a:extLst>
            </p:cNvPr>
            <p:cNvSpPr txBox="1"/>
            <p:nvPr/>
          </p:nvSpPr>
          <p:spPr>
            <a:xfrm>
              <a:off x="7784880" y="5312405"/>
              <a:ext cx="3286897" cy="369332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800">
                  <a:ea typeface="Calibri"/>
                  <a:cs typeface="Calibri"/>
                </a:rPr>
                <a:t>Private </a:t>
              </a:r>
              <a:r>
                <a:rPr lang="en-US">
                  <a:ea typeface="Calibri"/>
                  <a:cs typeface="Calibri"/>
                </a:rPr>
                <a:t>I</a:t>
              </a:r>
              <a:r>
                <a:rPr lang="en-US" sz="1800">
                  <a:ea typeface="Calibri"/>
                  <a:cs typeface="Calibri"/>
                </a:rPr>
                <a:t>ndependent </a:t>
              </a:r>
              <a:r>
                <a:rPr lang="en-US" b="1">
                  <a:ea typeface="Calibri"/>
                  <a:cs typeface="Calibri"/>
                </a:rPr>
                <a:t>T</a:t>
              </a:r>
              <a:r>
                <a:rPr lang="en-US" sz="1800" b="1">
                  <a:ea typeface="Calibri"/>
                  <a:cs typeface="Calibri"/>
                </a:rPr>
                <a:t>hink </a:t>
              </a:r>
              <a:r>
                <a:rPr lang="en-US" b="1">
                  <a:ea typeface="Calibri"/>
                  <a:cs typeface="Calibri"/>
                </a:rPr>
                <a:t>T</a:t>
              </a:r>
              <a:r>
                <a:rPr lang="en-US" sz="1800" b="1">
                  <a:ea typeface="Calibri"/>
                  <a:cs typeface="Calibri"/>
                </a:rPr>
                <a:t>ank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F58C168-A228-E2E7-82F5-392884937B1C}"/>
              </a:ext>
            </a:extLst>
          </p:cNvPr>
          <p:cNvSpPr txBox="1"/>
          <p:nvPr/>
        </p:nvSpPr>
        <p:spPr>
          <a:xfrm>
            <a:off x="16639309" y="27016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88AA4FA-5BE4-7321-297C-27115ECDA1C4}"/>
              </a:ext>
            </a:extLst>
          </p:cNvPr>
          <p:cNvGrpSpPr/>
          <p:nvPr/>
        </p:nvGrpSpPr>
        <p:grpSpPr>
          <a:xfrm>
            <a:off x="12662893" y="1594621"/>
            <a:ext cx="3713446" cy="950662"/>
            <a:chOff x="7736287" y="1467577"/>
            <a:chExt cx="3713446" cy="950662"/>
          </a:xfrm>
        </p:grpSpPr>
        <p:pic>
          <p:nvPicPr>
            <p:cNvPr id="19" name="Graphic 18" descr="Research with solid fill">
              <a:extLst>
                <a:ext uri="{FF2B5EF4-FFF2-40B4-BE49-F238E27FC236}">
                  <a16:creationId xmlns:a16="http://schemas.microsoft.com/office/drawing/2014/main" id="{D79E040D-D419-F753-8117-C6D950C49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7736287" y="1536898"/>
              <a:ext cx="788943" cy="788943"/>
            </a:xfrm>
            <a:prstGeom prst="rect">
              <a:avLst/>
            </a:prstGeom>
          </p:spPr>
        </p:pic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1B80158B-7382-F3C5-538E-14B2B6BAD629}"/>
                </a:ext>
              </a:extLst>
            </p:cNvPr>
            <p:cNvSpPr txBox="1">
              <a:spLocks/>
            </p:cNvSpPr>
            <p:nvPr/>
          </p:nvSpPr>
          <p:spPr>
            <a:xfrm>
              <a:off x="8760613" y="1467577"/>
              <a:ext cx="2689120" cy="95066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786384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None/>
              </a:pPr>
              <a:r>
                <a:rPr lang="en-US" b="1" kern="1200">
                  <a:solidFill>
                    <a:srgbClr val="000000"/>
                  </a:solidFill>
                  <a:latin typeface="+mn-lt"/>
                  <a:ea typeface="+mn-ea"/>
                  <a:cs typeface="Calibri"/>
                </a:rPr>
                <a:t>Researches: </a:t>
              </a:r>
              <a:r>
                <a:rPr lang="en-US" kern="1200">
                  <a:solidFill>
                    <a:srgbClr val="000000"/>
                  </a:solidFill>
                  <a:latin typeface="+mn-lt"/>
                  <a:ea typeface="+mn-ea"/>
                  <a:cs typeface="Calibri"/>
                </a:rPr>
                <a:t>Domestic and Foreign Macroeconomics and Industrial Economics</a:t>
              </a:r>
              <a:endParaRPr lang="en-US">
                <a:solidFill>
                  <a:srgbClr val="000000"/>
                </a:solidFill>
                <a:ea typeface="Calibri"/>
                <a:cs typeface="Calibri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47E4302-E08F-43AD-096C-958F74CE686C}"/>
              </a:ext>
            </a:extLst>
          </p:cNvPr>
          <p:cNvGrpSpPr/>
          <p:nvPr/>
        </p:nvGrpSpPr>
        <p:grpSpPr>
          <a:xfrm>
            <a:off x="682259" y="-1985855"/>
            <a:ext cx="2357693" cy="1817378"/>
            <a:chOff x="1985285" y="699150"/>
            <a:chExt cx="2357693" cy="181737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CFF2C1E-EB66-6AB9-FBCF-21BADB86238F}"/>
                </a:ext>
              </a:extLst>
            </p:cNvPr>
            <p:cNvSpPr txBox="1"/>
            <p:nvPr/>
          </p:nvSpPr>
          <p:spPr>
            <a:xfrm>
              <a:off x="3977902" y="2296978"/>
              <a:ext cx="365076" cy="21955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800">
                  <a:solidFill>
                    <a:schemeClr val="bg1"/>
                  </a:solidFill>
                </a:rPr>
                <a:t>[2]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17681A6-B833-65B4-041C-392D1D80D7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985285" y="699150"/>
              <a:ext cx="2046046" cy="166438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F24AFFB4-C4D3-8F85-5A82-55A0652C35F3}"/>
              </a:ext>
            </a:extLst>
          </p:cNvPr>
          <p:cNvSpPr txBox="1">
            <a:spLocks/>
          </p:cNvSpPr>
          <p:nvPr/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800" b="1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E43AA5-5CC6-3453-8BDE-89F154508D55}"/>
              </a:ext>
            </a:extLst>
          </p:cNvPr>
          <p:cNvSpPr txBox="1"/>
          <p:nvPr/>
        </p:nvSpPr>
        <p:spPr>
          <a:xfrm>
            <a:off x="0" y="0"/>
            <a:ext cx="487633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800">
                <a:solidFill>
                  <a:schemeClr val="bg1"/>
                </a:solidFill>
              </a:rPr>
              <a:t>[7]</a:t>
            </a:r>
          </a:p>
        </p:txBody>
      </p:sp>
    </p:spTree>
    <p:extLst>
      <p:ext uri="{BB962C8B-B14F-4D97-AF65-F5344CB8AC3E}">
        <p14:creationId xmlns:p14="http://schemas.microsoft.com/office/powerpoint/2010/main" val="4217887678"/>
      </p:ext>
    </p:extLst>
  </p:cSld>
  <p:clrMapOvr>
    <a:masterClrMapping/>
  </p:clrMapOvr>
  <p:transition spd="slow" advTm="0">
    <p:push dir="u"/>
  </p:transition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0</TotalTime>
  <Words>2675</Words>
  <Application>Microsoft Office PowerPoint</Application>
  <PresentationFormat>Widescreen</PresentationFormat>
  <Paragraphs>588</Paragraphs>
  <Slides>37</Slides>
  <Notes>30</Notes>
  <HiddenSlides>12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Arial</vt:lpstr>
      <vt:lpstr>Arial,Sans-Serif</vt:lpstr>
      <vt:lpstr>Avenir Next LT Pro</vt:lpstr>
      <vt:lpstr>Calibri</vt:lpstr>
      <vt:lpstr>Calibri Light</vt:lpstr>
      <vt:lpstr>Courier New</vt:lpstr>
      <vt:lpstr>Helvetica Neue</vt:lpstr>
      <vt:lpstr>Office 2013 - 2022 Theme</vt:lpstr>
      <vt:lpstr>Taiwan's 6G Future: The Impact of Next-Gen Infrastructure</vt:lpstr>
      <vt:lpstr>PowerPoint Presentation</vt:lpstr>
      <vt:lpstr>PowerPoint Presentation</vt:lpstr>
      <vt:lpstr>PowerPoint Presentation</vt:lpstr>
      <vt:lpstr>PowerPoint Presentation</vt:lpstr>
      <vt:lpstr>Goal Statement</vt:lpstr>
      <vt:lpstr>Goal Statement</vt:lpstr>
      <vt:lpstr>Goal Statement</vt:lpstr>
      <vt:lpstr>Taiwan’s Institute of Economic Research (TIER)</vt:lpstr>
      <vt:lpstr>Taiwan’s Institute of Economic Research (TIER)</vt:lpstr>
      <vt:lpstr>Social Aspects</vt:lpstr>
      <vt:lpstr>Social Aspects</vt:lpstr>
      <vt:lpstr>Goal</vt:lpstr>
      <vt:lpstr>Goal</vt:lpstr>
      <vt:lpstr>Objectives</vt:lpstr>
      <vt:lpstr>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Acknowledgements</vt:lpstr>
      <vt:lpstr>Images</vt:lpstr>
      <vt:lpstr>Thanks</vt:lpstr>
      <vt:lpstr>Taiwan’s Institute of Economic Research (TIER)</vt:lpstr>
      <vt:lpstr>Taiwan’s Institute of Economic Research (TIER)</vt:lpstr>
      <vt:lpstr>Our Sponsor</vt:lpstr>
      <vt:lpstr>Our Project</vt:lpstr>
      <vt:lpstr>Project Timeline</vt:lpstr>
      <vt:lpstr>Project Objectives</vt:lpstr>
      <vt:lpstr>Methods</vt:lpstr>
      <vt:lpstr>Methods</vt:lpstr>
      <vt:lpstr>Project Methods</vt:lpstr>
      <vt:lpstr>PowerPoint Presentation</vt:lpstr>
      <vt:lpstr>Taiwan's 6G Future: The Impact of Next-Gen Infrastructure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rek</dc:creator>
  <cp:lastModifiedBy>REK</cp:lastModifiedBy>
  <cp:revision>2</cp:revision>
  <dcterms:created xsi:type="dcterms:W3CDTF">2024-02-22T19:41:45Z</dcterms:created>
  <dcterms:modified xsi:type="dcterms:W3CDTF">2024-03-01T12:23:33Z</dcterms:modified>
</cp:coreProperties>
</file>