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1"/>
  </p:sldMasterIdLst>
  <p:notesMasterIdLst>
    <p:notesMasterId r:id="rId31"/>
  </p:notesMasterIdLst>
  <p:handoutMasterIdLst>
    <p:handoutMasterId r:id="rId32"/>
  </p:handoutMasterIdLst>
  <p:sldIdLst>
    <p:sldId id="256" r:id="rId2"/>
    <p:sldId id="322" r:id="rId3"/>
    <p:sldId id="324" r:id="rId4"/>
    <p:sldId id="325" r:id="rId5"/>
    <p:sldId id="326" r:id="rId6"/>
    <p:sldId id="327" r:id="rId7"/>
    <p:sldId id="328" r:id="rId8"/>
    <p:sldId id="329" r:id="rId9"/>
    <p:sldId id="330" r:id="rId10"/>
    <p:sldId id="331" r:id="rId11"/>
    <p:sldId id="332" r:id="rId12"/>
    <p:sldId id="333" r:id="rId13"/>
    <p:sldId id="334" r:id="rId14"/>
    <p:sldId id="335" r:id="rId15"/>
    <p:sldId id="336" r:id="rId16"/>
    <p:sldId id="337" r:id="rId17"/>
    <p:sldId id="338" r:id="rId18"/>
    <p:sldId id="339" r:id="rId19"/>
    <p:sldId id="340" r:id="rId20"/>
    <p:sldId id="342" r:id="rId21"/>
    <p:sldId id="346" r:id="rId22"/>
    <p:sldId id="341" r:id="rId23"/>
    <p:sldId id="344" r:id="rId24"/>
    <p:sldId id="343" r:id="rId25"/>
    <p:sldId id="347" r:id="rId26"/>
    <p:sldId id="348" r:id="rId27"/>
    <p:sldId id="350" r:id="rId28"/>
    <p:sldId id="323" r:id="rId29"/>
    <p:sldId id="349" r:id="rId30"/>
  </p:sldIdLst>
  <p:sldSz cx="9144000" cy="6858000" type="screen4x3"/>
  <p:notesSz cx="6985000" cy="9271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800000"/>
    <a:srgbClr val="008000"/>
    <a:srgbClr val="990033"/>
    <a:srgbClr val="000000"/>
    <a:srgbClr val="003366"/>
    <a:srgbClr val="CC0000"/>
    <a:srgbClr val="FFFF0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19" autoAdjust="0"/>
    <p:restoredTop sz="94709" autoAdjust="0"/>
  </p:normalViewPr>
  <p:slideViewPr>
    <p:cSldViewPr>
      <p:cViewPr varScale="1">
        <p:scale>
          <a:sx n="65" d="100"/>
          <a:sy n="65" d="100"/>
        </p:scale>
        <p:origin x="-912" y="-82"/>
      </p:cViewPr>
      <p:guideLst>
        <p:guide orient="horz" pos="2115"/>
        <p:guide pos="278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7638" y="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78184707-DFE1-4DD8-8F99-52FCEE9F1F0E}" type="datetime1">
              <a:rPr lang="en-US"/>
              <a:pPr>
                <a:defRPr/>
              </a:pPr>
              <a:t>4/20/2012</a:t>
            </a:fld>
            <a:endParaRPr lang="en-US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0745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7638" y="880745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30A546B3-49C3-4647-91D4-3F19A7F0BD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9776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7638" y="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E418ADD0-8BA1-473E-9521-434FDB68C2DA}" type="datetime1">
              <a:rPr lang="en-US"/>
              <a:pPr>
                <a:defRPr/>
              </a:pPr>
              <a:t>4/20/2012</a:t>
            </a:fld>
            <a:endParaRPr lang="en-US"/>
          </a:p>
        </p:txBody>
      </p:sp>
      <p:sp>
        <p:nvSpPr>
          <p:cNvPr id="430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4750" y="695325"/>
            <a:ext cx="4635500" cy="3476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863" y="4403725"/>
            <a:ext cx="5121275" cy="417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0745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7638" y="880745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02512EE1-038B-4E6C-84BE-B006BCEA20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529015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FFF9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9" descr="Picture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763" y="-4763"/>
            <a:ext cx="9155113" cy="686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Line 5"/>
          <p:cNvSpPr>
            <a:spLocks noChangeShapeType="1"/>
          </p:cNvSpPr>
          <p:nvPr/>
        </p:nvSpPr>
        <p:spPr bwMode="auto">
          <a:xfrm>
            <a:off x="0" y="990600"/>
            <a:ext cx="9144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Line 6"/>
          <p:cNvSpPr>
            <a:spLocks noChangeShapeType="1"/>
          </p:cNvSpPr>
          <p:nvPr/>
        </p:nvSpPr>
        <p:spPr bwMode="auto">
          <a:xfrm>
            <a:off x="0" y="5562600"/>
            <a:ext cx="9144000" cy="0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0" y="6477000"/>
            <a:ext cx="914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defRPr/>
            </a:pPr>
            <a:endParaRPr lang="en-US" sz="1400">
              <a:latin typeface="Trebuchet MS" pitchFamily="34" charset="0"/>
            </a:endParaRPr>
          </a:p>
        </p:txBody>
      </p:sp>
      <p:sp>
        <p:nvSpPr>
          <p:cNvPr id="56324" name="Rectangle 4"/>
          <p:cNvSpPr>
            <a:spLocks noGrp="1" noChangeArrowheads="1"/>
          </p:cNvSpPr>
          <p:nvPr>
            <p:ph type="ctrTitle"/>
          </p:nvPr>
        </p:nvSpPr>
        <p:spPr bwMode="auto">
          <a:xfrm>
            <a:off x="609600" y="1265238"/>
            <a:ext cx="8001000" cy="866775"/>
          </a:xfrm>
          <a:effectLst/>
        </p:spPr>
        <p:txBody>
          <a:bodyPr/>
          <a:lstStyle>
            <a:lvl1pPr>
              <a:defRPr sz="48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Simplified Arabic Fixed" pitchFamily="49" charset="-78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740650" y="6092825"/>
            <a:ext cx="1150938" cy="574675"/>
          </a:xfrm>
        </p:spPr>
        <p:txBody>
          <a:bodyPr/>
          <a:lstStyle>
            <a:lvl1pPr>
              <a:defRPr>
                <a:effectLst/>
                <a:latin typeface="+mn-lt"/>
              </a:defRPr>
            </a:lvl1pPr>
          </a:lstStyle>
          <a:p>
            <a:pPr>
              <a:defRPr/>
            </a:pPr>
            <a:fld id="{7C62D9A0-A45C-4035-A425-29B9D6034F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  TinyOS Applications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361E46-A829-46C8-B284-64F880F90D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9100" y="115888"/>
            <a:ext cx="2195513" cy="5980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9388" y="115888"/>
            <a:ext cx="6437312" cy="5980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  TinyOS Applications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80AC50-AF34-4E0A-AC36-40E580A356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>
                <a:latin typeface="+mn-lt"/>
              </a:defRPr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xfrm>
            <a:off x="1285852" y="6454775"/>
            <a:ext cx="6656388" cy="287338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Advanced Computer Networks   </a:t>
            </a:r>
            <a:r>
              <a:rPr lang="en-US" dirty="0" err="1" smtClean="0">
                <a:solidFill>
                  <a:srgbClr val="800000"/>
                </a:solidFill>
              </a:rPr>
              <a:t>TinyOS</a:t>
            </a:r>
            <a:r>
              <a:rPr lang="en-US" dirty="0" smtClean="0">
                <a:solidFill>
                  <a:srgbClr val="800000"/>
                </a:solidFill>
              </a:rPr>
              <a:t> Applications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8194675" y="6486548"/>
            <a:ext cx="914400" cy="228600"/>
          </a:xfrm>
          <a:ln/>
        </p:spPr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Advanced Computer Networks   </a:t>
            </a:r>
            <a:r>
              <a:rPr lang="en-US" dirty="0" err="1" smtClean="0"/>
              <a:t>TinyOS</a:t>
            </a:r>
            <a:r>
              <a:rPr lang="en-US" dirty="0" smtClean="0"/>
              <a:t> Applications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1E2A9A-00E3-4430-906E-995E828105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Advanced Computer Networks   </a:t>
            </a:r>
            <a:r>
              <a:rPr lang="en-US" dirty="0" err="1" smtClean="0">
                <a:solidFill>
                  <a:srgbClr val="800000"/>
                </a:solidFill>
              </a:rPr>
              <a:t>TinyOS</a:t>
            </a:r>
            <a:r>
              <a:rPr lang="en-US" dirty="0" smtClean="0">
                <a:solidFill>
                  <a:srgbClr val="800000"/>
                </a:solidFill>
              </a:rPr>
              <a:t> Applications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fld id="{B708865F-D8BA-461E-B4C5-2BCB8287721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-99392"/>
            <a:ext cx="9036496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Advanced Computer Networks   </a:t>
            </a:r>
            <a:r>
              <a:rPr lang="en-US" dirty="0" err="1" smtClean="0">
                <a:solidFill>
                  <a:srgbClr val="800000"/>
                </a:solidFill>
              </a:rPr>
              <a:t>TinyOS</a:t>
            </a:r>
            <a:r>
              <a:rPr lang="en-US" dirty="0" smtClean="0">
                <a:solidFill>
                  <a:srgbClr val="800000"/>
                </a:solidFill>
              </a:rPr>
              <a:t> Applications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fld id="{AA5A483E-2C16-4A7C-A450-A95C4775788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Advanced Computer Networks   </a:t>
            </a:r>
            <a:r>
              <a:rPr lang="en-US" dirty="0" err="1" smtClean="0">
                <a:solidFill>
                  <a:srgbClr val="800000"/>
                </a:solidFill>
              </a:rPr>
              <a:t>TinyOS</a:t>
            </a:r>
            <a:r>
              <a:rPr lang="en-US" dirty="0" smtClean="0">
                <a:solidFill>
                  <a:srgbClr val="800000"/>
                </a:solidFill>
              </a:rPr>
              <a:t> Applications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fld id="{89CE651F-B56D-48D2-A702-1FFE07FC73E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Advanced Computer Networks   </a:t>
            </a:r>
            <a:r>
              <a:rPr lang="en-US" dirty="0" err="1" smtClean="0">
                <a:solidFill>
                  <a:srgbClr val="800000"/>
                </a:solidFill>
              </a:rPr>
              <a:t>TinyOS</a:t>
            </a:r>
            <a:r>
              <a:rPr lang="en-US" dirty="0" smtClean="0">
                <a:solidFill>
                  <a:srgbClr val="800000"/>
                </a:solidFill>
              </a:rPr>
              <a:t> Applications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fld id="{1A54BAB6-FEBD-4F64-A6D7-C50E0F3E21C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  TinyOS Applications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75B29D-399E-4EBE-B92E-E324310C2F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  TinyOS Applications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58D4C7-A5ED-4B23-8CDE-2E50A8B2DA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blackWhite">
      <p:bgPr>
        <a:solidFill>
          <a:srgbClr val="FFF9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ChangeArrowheads="1"/>
          </p:cNvSpPr>
          <p:nvPr/>
        </p:nvSpPr>
        <p:spPr bwMode="auto">
          <a:xfrm>
            <a:off x="0" y="6324600"/>
            <a:ext cx="9144000" cy="533400"/>
          </a:xfrm>
          <a:prstGeom prst="rect">
            <a:avLst/>
          </a:prstGeom>
          <a:solidFill>
            <a:srgbClr val="CCCCC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" descr="Picture3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805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5300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403350" y="6454775"/>
            <a:ext cx="6656388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600" b="1">
                <a:effectLst>
                  <a:outerShdw blurRad="38100" dist="38100" dir="2700000" algn="tl">
                    <a:srgbClr val="FFFFFF"/>
                  </a:outerShdw>
                </a:effectLst>
                <a:cs typeface="Courier New" pitchFamily="49" charset="0"/>
              </a:defRPr>
            </a:lvl1pPr>
          </a:lstStyle>
          <a:p>
            <a:pPr>
              <a:defRPr/>
            </a:pPr>
            <a:r>
              <a:rPr lang="en-US" smtClean="0"/>
              <a:t>Advanced Computer Networks   TinyOS Applications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5302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55303" name="Rectangle 7"/>
          <p:cNvSpPr>
            <a:spLocks noGrp="1" noChangeArrowheads="1"/>
          </p:cNvSpPr>
          <p:nvPr>
            <p:ph type="title"/>
          </p:nvPr>
        </p:nvSpPr>
        <p:spPr bwMode="white">
          <a:xfrm>
            <a:off x="179388" y="115888"/>
            <a:ext cx="8785225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 </a:t>
            </a:r>
          </a:p>
        </p:txBody>
      </p:sp>
      <p:sp>
        <p:nvSpPr>
          <p:cNvPr id="55304" name="Line 8"/>
          <p:cNvSpPr>
            <a:spLocks noChangeShapeType="1"/>
          </p:cNvSpPr>
          <p:nvPr/>
        </p:nvSpPr>
        <p:spPr bwMode="auto">
          <a:xfrm>
            <a:off x="0" y="990600"/>
            <a:ext cx="9144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5305" name="Line 9"/>
          <p:cNvSpPr>
            <a:spLocks noChangeShapeType="1"/>
          </p:cNvSpPr>
          <p:nvPr/>
        </p:nvSpPr>
        <p:spPr bwMode="auto">
          <a:xfrm>
            <a:off x="0" y="6324600"/>
            <a:ext cx="9144000" cy="0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5306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94675" y="6440488"/>
            <a:ext cx="914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600" b="1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  <a:cs typeface="Courier New" pitchFamily="49" charset="0"/>
              </a:defRPr>
            </a:lvl1pPr>
          </a:lstStyle>
          <a:p>
            <a:pPr>
              <a:defRPr/>
            </a:pPr>
            <a:fld id="{7B009C64-9295-44C1-B10D-4427A8C123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hf hdr="0" dt="0"/>
  <p:txStyles>
    <p:titleStyle>
      <a:lvl1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2pPr>
      <a:lvl3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3pPr>
      <a:lvl4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4pPr>
      <a:lvl5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5pPr>
      <a:lvl6pPr marL="4572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6pPr>
      <a:lvl7pPr marL="9144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7pPr>
      <a:lvl8pPr marL="13716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8pPr>
      <a:lvl9pPr marL="18288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9pPr>
    </p:titleStyle>
    <p:bodyStyle>
      <a:lvl1pPr marL="225425" indent="-22542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0000"/>
        <a:buFont typeface="Wingdings" pitchFamily="2" charset="2"/>
        <a:buChar char="§"/>
        <a:defRPr sz="3200" b="1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 b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 b="1">
          <a:solidFill>
            <a:schemeClr val="tx1"/>
          </a:solidFill>
          <a:latin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 b="1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4282" y="1643050"/>
            <a:ext cx="8462993" cy="3643338"/>
          </a:xfrm>
        </p:spPr>
        <p:txBody>
          <a:bodyPr/>
          <a:lstStyle/>
          <a:p>
            <a:pPr>
              <a:defRPr/>
            </a:pP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6600" dirty="0" err="1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TinyOS</a:t>
            </a:r>
            <a:r>
              <a:rPr lang="en-US" sz="66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66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66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Applications</a:t>
            </a: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en-US" sz="4400" dirty="0" smtClean="0">
              <a:solidFill>
                <a:srgbClr val="00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2781329" y="5661248"/>
            <a:ext cx="6005513" cy="936104"/>
          </a:xfrm>
        </p:spPr>
        <p:txBody>
          <a:bodyPr/>
          <a:lstStyle/>
          <a:p>
            <a:pPr marL="0" indent="0" algn="ctr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Advanced Computer Networks</a:t>
            </a:r>
          </a:p>
          <a:p>
            <a:pPr marL="0" indent="0" algn="ctr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D12</a:t>
            </a:r>
            <a:r>
              <a:rPr lang="en-US" sz="28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Sensing Example </a:t>
            </a:r>
            <a:r>
              <a:rPr lang="en-US" sz="2400" dirty="0" smtClean="0"/>
              <a:t>[List 6.8]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295400"/>
            <a:ext cx="8472518" cy="4800600"/>
          </a:xfrm>
        </p:spPr>
        <p:txBody>
          <a:bodyPr/>
          <a:lstStyle/>
          <a:p>
            <a:pPr>
              <a:buNone/>
            </a:pPr>
            <a:r>
              <a:rPr lang="en-US" sz="2400" dirty="0" smtClean="0">
                <a:solidFill>
                  <a:srgbClr val="0033CC"/>
                </a:solidFill>
              </a:rPr>
              <a:t>/* Light sample completed.  Check if it is a theft. */</a:t>
            </a:r>
          </a:p>
          <a:p>
            <a:pPr>
              <a:buNone/>
            </a:pPr>
            <a:endParaRPr lang="en-US" sz="2400" dirty="0" smtClean="0">
              <a:solidFill>
                <a:srgbClr val="0033CC"/>
              </a:solidFill>
            </a:endParaRPr>
          </a:p>
          <a:p>
            <a:pPr>
              <a:buNone/>
            </a:pPr>
            <a:r>
              <a:rPr lang="en-US" sz="2400" dirty="0" smtClean="0">
                <a:solidFill>
                  <a:srgbClr val="0033CC"/>
                </a:solidFill>
              </a:rPr>
              <a:t>  </a:t>
            </a:r>
            <a:r>
              <a:rPr lang="en-US" sz="2400" dirty="0" smtClean="0"/>
              <a:t>event void </a:t>
            </a:r>
            <a:r>
              <a:rPr lang="en-US" sz="2400" dirty="0" err="1" smtClean="0">
                <a:solidFill>
                  <a:srgbClr val="0033CC"/>
                </a:solidFill>
              </a:rPr>
              <a:t>Light.readDone</a:t>
            </a:r>
            <a:r>
              <a:rPr lang="en-US" sz="2400" dirty="0" smtClean="0">
                <a:solidFill>
                  <a:srgbClr val="0033CC"/>
                </a:solidFill>
              </a:rPr>
              <a:t> (</a:t>
            </a:r>
            <a:r>
              <a:rPr lang="en-US" sz="2400" dirty="0" err="1" smtClean="0">
                <a:solidFill>
                  <a:srgbClr val="0033CC"/>
                </a:solidFill>
              </a:rPr>
              <a:t>error_t</a:t>
            </a:r>
            <a:r>
              <a:rPr lang="en-US" sz="2400" dirty="0" smtClean="0">
                <a:solidFill>
                  <a:srgbClr val="0033CC"/>
                </a:solidFill>
              </a:rPr>
              <a:t> ok</a:t>
            </a:r>
            <a:r>
              <a:rPr lang="en-US" sz="2400" dirty="0" smtClean="0">
                <a:solidFill>
                  <a:srgbClr val="0033CC"/>
                </a:solidFill>
              </a:rPr>
              <a:t>, uint16_t </a:t>
            </a:r>
            <a:r>
              <a:rPr lang="en-US" sz="2400" dirty="0" err="1" smtClean="0">
                <a:solidFill>
                  <a:srgbClr val="0033CC"/>
                </a:solidFill>
              </a:rPr>
              <a:t>val</a:t>
            </a:r>
            <a:r>
              <a:rPr lang="en-US" sz="2400" dirty="0" smtClean="0">
                <a:solidFill>
                  <a:srgbClr val="0033CC"/>
                </a:solidFill>
              </a:rPr>
              <a:t>) {</a:t>
            </a:r>
          </a:p>
          <a:p>
            <a:pPr>
              <a:buNone/>
            </a:pPr>
            <a:endParaRPr lang="en-US" sz="2400" dirty="0" smtClean="0">
              <a:solidFill>
                <a:srgbClr val="0033CC"/>
              </a:solidFill>
            </a:endParaRPr>
          </a:p>
          <a:p>
            <a:pPr>
              <a:buNone/>
            </a:pPr>
            <a:r>
              <a:rPr lang="en-US" sz="2400" dirty="0" smtClean="0">
                <a:solidFill>
                  <a:srgbClr val="0033CC"/>
                </a:solidFill>
              </a:rPr>
              <a:t>    </a:t>
            </a:r>
            <a:r>
              <a:rPr lang="en-US" sz="2400" dirty="0" smtClean="0"/>
              <a:t>if </a:t>
            </a:r>
            <a:r>
              <a:rPr lang="en-US" sz="2400" dirty="0" smtClean="0">
                <a:solidFill>
                  <a:srgbClr val="0033CC"/>
                </a:solidFill>
              </a:rPr>
              <a:t>(ok == SUCCESS  &amp;&amp; </a:t>
            </a:r>
            <a:r>
              <a:rPr lang="en-US" sz="2400" dirty="0" smtClean="0">
                <a:solidFill>
                  <a:srgbClr val="0033CC"/>
                </a:solidFill>
              </a:rPr>
              <a:t> </a:t>
            </a:r>
            <a:r>
              <a:rPr lang="en-US" sz="2400" dirty="0" err="1" smtClean="0">
                <a:solidFill>
                  <a:srgbClr val="0033CC"/>
                </a:solidFill>
              </a:rPr>
              <a:t>val</a:t>
            </a:r>
            <a:r>
              <a:rPr lang="en-US" sz="2400" dirty="0" smtClean="0">
                <a:solidFill>
                  <a:srgbClr val="0033CC"/>
                </a:solidFill>
              </a:rPr>
              <a:t> </a:t>
            </a:r>
            <a:r>
              <a:rPr lang="en-US" sz="2400" dirty="0" smtClean="0">
                <a:solidFill>
                  <a:srgbClr val="0033CC"/>
                </a:solidFill>
              </a:rPr>
              <a:t>&lt; DARK_THRESHOLD)</a:t>
            </a:r>
          </a:p>
          <a:p>
            <a:pPr>
              <a:buNone/>
            </a:pPr>
            <a:r>
              <a:rPr lang="en-US" sz="2400" dirty="0" smtClean="0">
                <a:solidFill>
                  <a:srgbClr val="0033CC"/>
                </a:solidFill>
              </a:rPr>
              <a:t>        </a:t>
            </a:r>
            <a:r>
              <a:rPr lang="en-US" sz="2400" dirty="0" smtClean="0"/>
              <a:t>call</a:t>
            </a:r>
            <a:r>
              <a:rPr lang="en-US" sz="2400" dirty="0" smtClean="0">
                <a:solidFill>
                  <a:srgbClr val="0033CC"/>
                </a:solidFill>
              </a:rPr>
              <a:t> Leds.led2On ( );  /* </a:t>
            </a:r>
            <a:r>
              <a:rPr lang="en-US" sz="2400" dirty="0" smtClean="0">
                <a:solidFill>
                  <a:srgbClr val="0033CC"/>
                </a:solidFill>
              </a:rPr>
              <a:t>Theft Alert</a:t>
            </a:r>
            <a:r>
              <a:rPr lang="en-US" sz="2400" dirty="0" smtClean="0">
                <a:solidFill>
                  <a:srgbClr val="0033CC"/>
                </a:solidFill>
              </a:rPr>
              <a:t>! Alert! */</a:t>
            </a:r>
          </a:p>
          <a:p>
            <a:pPr>
              <a:buNone/>
            </a:pPr>
            <a:r>
              <a:rPr lang="en-US" sz="2400" dirty="0" smtClean="0">
                <a:solidFill>
                  <a:srgbClr val="0033CC"/>
                </a:solidFill>
              </a:rPr>
              <a:t>    </a:t>
            </a:r>
            <a:r>
              <a:rPr lang="en-US" sz="2400" dirty="0" smtClean="0"/>
              <a:t>else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        call </a:t>
            </a:r>
            <a:r>
              <a:rPr lang="en-US" sz="2400" dirty="0" smtClean="0">
                <a:solidFill>
                  <a:srgbClr val="0033CC"/>
                </a:solidFill>
              </a:rPr>
              <a:t>Leds.led2Off( ); /* Don’t leave LED on */</a:t>
            </a:r>
          </a:p>
          <a:p>
            <a:pPr>
              <a:buNone/>
            </a:pPr>
            <a:r>
              <a:rPr lang="en-US" sz="2400" dirty="0" smtClean="0">
                <a:solidFill>
                  <a:srgbClr val="0033CC"/>
                </a:solidFill>
              </a:rPr>
              <a:t>   }</a:t>
            </a:r>
          </a:p>
          <a:p>
            <a:pPr>
              <a:buNone/>
            </a:pPr>
            <a:r>
              <a:rPr lang="en-US" sz="2400" dirty="0" smtClean="0">
                <a:solidFill>
                  <a:srgbClr val="0033CC"/>
                </a:solidFill>
              </a:rPr>
              <a:t>}</a:t>
            </a:r>
            <a:endParaRPr lang="en-US" sz="2400" dirty="0">
              <a:solidFill>
                <a:srgbClr val="0033C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800000"/>
                </a:solidFill>
              </a:rPr>
              <a:t>TinyOS Applications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Sensor Components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Sensors are represented in </a:t>
            </a:r>
            <a:r>
              <a:rPr lang="en-US" dirty="0" err="1" smtClean="0"/>
              <a:t>TinyOS</a:t>
            </a:r>
            <a:r>
              <a:rPr lang="en-US" dirty="0" smtClean="0"/>
              <a:t> by generic components, e.g.,</a:t>
            </a:r>
            <a:r>
              <a:rPr lang="en-US" dirty="0" smtClean="0">
                <a:solidFill>
                  <a:srgbClr val="0033CC"/>
                </a:solidFill>
              </a:rPr>
              <a:t> </a:t>
            </a:r>
            <a:r>
              <a:rPr lang="en-US" dirty="0" err="1" smtClean="0">
                <a:solidFill>
                  <a:srgbClr val="0033CC"/>
                </a:solidFill>
              </a:rPr>
              <a:t>PhotoC</a:t>
            </a:r>
            <a:r>
              <a:rPr lang="en-US" dirty="0" smtClean="0">
                <a:solidFill>
                  <a:srgbClr val="0033CC"/>
                </a:solidFill>
              </a:rPr>
              <a:t> </a:t>
            </a:r>
            <a:r>
              <a:rPr lang="en-US" dirty="0" smtClean="0"/>
              <a:t>for the light sensor on the mts310 board</a:t>
            </a:r>
            <a:r>
              <a:rPr lang="en-US" dirty="0" smtClean="0"/>
              <a:t>.</a:t>
            </a:r>
          </a:p>
          <a:p>
            <a:r>
              <a:rPr lang="en-US" dirty="0" smtClean="0"/>
              <a:t>A single component usually represents a single sensor: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generic configuration </a:t>
            </a:r>
            <a:r>
              <a:rPr lang="en-US" dirty="0" err="1" smtClean="0">
                <a:solidFill>
                  <a:srgbClr val="0033CC"/>
                </a:solidFill>
              </a:rPr>
              <a:t>PhotoC</a:t>
            </a:r>
            <a:r>
              <a:rPr lang="en-US" dirty="0" smtClean="0">
                <a:solidFill>
                  <a:srgbClr val="0033CC"/>
                </a:solidFill>
              </a:rPr>
              <a:t> ( ) {</a:t>
            </a:r>
          </a:p>
          <a:p>
            <a:pPr>
              <a:buNone/>
            </a:pPr>
            <a:r>
              <a:rPr lang="en-US" dirty="0" smtClean="0"/>
              <a:t>  provides interface </a:t>
            </a:r>
            <a:r>
              <a:rPr lang="en-US" dirty="0" smtClean="0">
                <a:solidFill>
                  <a:srgbClr val="0033CC"/>
                </a:solidFill>
              </a:rPr>
              <a:t>Read&lt;uint16_t&gt;;</a:t>
            </a:r>
          </a:p>
          <a:p>
            <a:pPr>
              <a:buNone/>
            </a:pPr>
            <a:r>
              <a:rPr lang="en-US" dirty="0" smtClean="0">
                <a:solidFill>
                  <a:srgbClr val="0033CC"/>
                </a:solidFill>
              </a:rPr>
              <a:t>}</a:t>
            </a:r>
            <a:endParaRPr lang="en-US" dirty="0">
              <a:solidFill>
                <a:srgbClr val="0033CC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800000"/>
                </a:solidFill>
              </a:rPr>
              <a:t>TinyOS Applications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5888"/>
            <a:ext cx="9144000" cy="792162"/>
          </a:xfrm>
        </p:spPr>
        <p:txBody>
          <a:bodyPr/>
          <a:lstStyle/>
          <a:p>
            <a:r>
              <a:rPr lang="en-US" sz="3600" dirty="0" err="1" smtClean="0"/>
              <a:t>AntiTheft</a:t>
            </a:r>
            <a:r>
              <a:rPr lang="en-US" sz="3600" dirty="0" smtClean="0"/>
              <a:t> Light Sensor Wiring </a:t>
            </a:r>
            <a:r>
              <a:rPr lang="en-US" sz="2400" dirty="0" smtClean="0"/>
              <a:t>[List 6.9]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4800600"/>
          </a:xfrm>
        </p:spPr>
        <p:txBody>
          <a:bodyPr/>
          <a:lstStyle/>
          <a:p>
            <a:pPr>
              <a:buNone/>
            </a:pPr>
            <a:r>
              <a:rPr lang="en-US" sz="2400" dirty="0" smtClean="0"/>
              <a:t>configuration </a:t>
            </a:r>
            <a:r>
              <a:rPr lang="en-US" sz="2400" dirty="0" err="1" smtClean="0">
                <a:solidFill>
                  <a:srgbClr val="0033CC"/>
                </a:solidFill>
              </a:rPr>
              <a:t>AntiTheftAppC</a:t>
            </a:r>
            <a:r>
              <a:rPr lang="en-US" sz="2400" dirty="0" smtClean="0">
                <a:solidFill>
                  <a:srgbClr val="0033CC"/>
                </a:solidFill>
              </a:rPr>
              <a:t> { }</a:t>
            </a:r>
          </a:p>
          <a:p>
            <a:pPr>
              <a:buNone/>
            </a:pPr>
            <a:r>
              <a:rPr lang="en-US" sz="2400" dirty="0" smtClean="0"/>
              <a:t>implementation </a:t>
            </a:r>
            <a:r>
              <a:rPr lang="en-US" sz="2400" dirty="0" smtClean="0">
                <a:solidFill>
                  <a:srgbClr val="0033CC"/>
                </a:solidFill>
              </a:rPr>
              <a:t>{</a:t>
            </a:r>
          </a:p>
          <a:p>
            <a:pPr>
              <a:buNone/>
            </a:pPr>
            <a:r>
              <a:rPr lang="en-US" sz="2400" dirty="0" smtClean="0">
                <a:solidFill>
                  <a:srgbClr val="0033CC"/>
                </a:solidFill>
              </a:rPr>
              <a:t>…   /* the wiring for the blinking Red LED */</a:t>
            </a:r>
          </a:p>
          <a:p>
            <a:pPr>
              <a:buNone/>
            </a:pPr>
            <a:r>
              <a:rPr lang="en-US" sz="2400" dirty="0" smtClean="0"/>
              <a:t>  components </a:t>
            </a:r>
            <a:r>
              <a:rPr lang="en-US" sz="2400" dirty="0" err="1" smtClean="0">
                <a:solidFill>
                  <a:srgbClr val="0033CC"/>
                </a:solidFill>
              </a:rPr>
              <a:t>DarkC</a:t>
            </a:r>
            <a:r>
              <a:rPr lang="en-US" sz="2400" dirty="0" smtClean="0">
                <a:solidFill>
                  <a:srgbClr val="0033CC"/>
                </a:solidFill>
              </a:rPr>
              <a:t>, </a:t>
            </a:r>
            <a:r>
              <a:rPr lang="en-US" sz="2400" dirty="0" err="1" smtClean="0">
                <a:solidFill>
                  <a:srgbClr val="0033CC"/>
                </a:solidFill>
              </a:rPr>
              <a:t>MainC</a:t>
            </a:r>
            <a:r>
              <a:rPr lang="en-US" sz="2400" dirty="0" smtClean="0">
                <a:solidFill>
                  <a:srgbClr val="0033CC"/>
                </a:solidFill>
              </a:rPr>
              <a:t>, </a:t>
            </a:r>
            <a:r>
              <a:rPr lang="en-US" sz="2400" dirty="0" err="1" smtClean="0">
                <a:solidFill>
                  <a:srgbClr val="0033CC"/>
                </a:solidFill>
              </a:rPr>
              <a:t>LedsC</a:t>
            </a:r>
            <a:r>
              <a:rPr lang="en-US" sz="2400" dirty="0" smtClean="0">
                <a:solidFill>
                  <a:srgbClr val="0033CC"/>
                </a:solidFill>
              </a:rPr>
              <a:t>;</a:t>
            </a:r>
            <a:endParaRPr lang="en-US" sz="2400" dirty="0" smtClean="0">
              <a:solidFill>
                <a:srgbClr val="0033CC"/>
              </a:solidFill>
            </a:endParaRPr>
          </a:p>
          <a:p>
            <a:pPr>
              <a:buNone/>
            </a:pPr>
            <a:r>
              <a:rPr lang="en-US" sz="2400" dirty="0" smtClean="0"/>
              <a:t>  components new </a:t>
            </a:r>
            <a:r>
              <a:rPr lang="en-US" sz="2400" dirty="0" err="1" smtClean="0">
                <a:solidFill>
                  <a:srgbClr val="0033CC"/>
                </a:solidFill>
              </a:rPr>
              <a:t>TimerMilliC</a:t>
            </a:r>
            <a:r>
              <a:rPr lang="en-US" sz="2400" dirty="0" smtClean="0">
                <a:solidFill>
                  <a:srgbClr val="0033CC"/>
                </a:solidFill>
              </a:rPr>
              <a:t> ( ) </a:t>
            </a:r>
            <a:r>
              <a:rPr lang="en-US" sz="2400" dirty="0" smtClean="0"/>
              <a:t>as </a:t>
            </a:r>
            <a:r>
              <a:rPr lang="en-US" sz="2400" dirty="0" err="1" smtClean="0">
                <a:solidFill>
                  <a:srgbClr val="0033CC"/>
                </a:solidFill>
              </a:rPr>
              <a:t>TTimer</a:t>
            </a:r>
            <a:r>
              <a:rPr lang="en-US" sz="2400" dirty="0" smtClean="0">
                <a:solidFill>
                  <a:srgbClr val="0033CC"/>
                </a:solidFill>
              </a:rPr>
              <a:t>;</a:t>
            </a:r>
          </a:p>
          <a:p>
            <a:pPr>
              <a:buNone/>
            </a:pPr>
            <a:r>
              <a:rPr lang="en-US" sz="2400" dirty="0" smtClean="0"/>
              <a:t>  components new </a:t>
            </a:r>
            <a:r>
              <a:rPr lang="en-US" sz="2400" dirty="0" err="1" smtClean="0">
                <a:solidFill>
                  <a:srgbClr val="0033CC"/>
                </a:solidFill>
              </a:rPr>
              <a:t>PhotoC</a:t>
            </a:r>
            <a:r>
              <a:rPr lang="en-US" sz="2400" dirty="0" smtClean="0">
                <a:solidFill>
                  <a:srgbClr val="0033CC"/>
                </a:solidFill>
              </a:rPr>
              <a:t> ( );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  </a:t>
            </a:r>
            <a:r>
              <a:rPr lang="en-US" sz="2400" dirty="0" err="1" smtClean="0">
                <a:solidFill>
                  <a:srgbClr val="0033CC"/>
                </a:solidFill>
              </a:rPr>
              <a:t>DarkC.Boot</a:t>
            </a:r>
            <a:r>
              <a:rPr lang="en-US" sz="2400" dirty="0" smtClean="0">
                <a:solidFill>
                  <a:srgbClr val="0033CC"/>
                </a:solidFill>
              </a:rPr>
              <a:t> -&gt; </a:t>
            </a:r>
            <a:r>
              <a:rPr lang="en-US" sz="2400" dirty="0" err="1" smtClean="0">
                <a:solidFill>
                  <a:srgbClr val="0033CC"/>
                </a:solidFill>
              </a:rPr>
              <a:t>MainC</a:t>
            </a:r>
            <a:r>
              <a:rPr lang="en-US" sz="2400" dirty="0" smtClean="0">
                <a:solidFill>
                  <a:srgbClr val="0033CC"/>
                </a:solidFill>
              </a:rPr>
              <a:t>;</a:t>
            </a:r>
          </a:p>
          <a:p>
            <a:pPr>
              <a:buNone/>
            </a:pPr>
            <a:r>
              <a:rPr lang="en-US" sz="2400" dirty="0" smtClean="0">
                <a:solidFill>
                  <a:srgbClr val="0033CC"/>
                </a:solidFill>
              </a:rPr>
              <a:t>  </a:t>
            </a:r>
            <a:r>
              <a:rPr lang="en-US" sz="2400" dirty="0" err="1" smtClean="0">
                <a:solidFill>
                  <a:srgbClr val="0033CC"/>
                </a:solidFill>
              </a:rPr>
              <a:t>DarkC.Leds</a:t>
            </a:r>
            <a:r>
              <a:rPr lang="en-US" sz="2400" dirty="0" smtClean="0">
                <a:solidFill>
                  <a:srgbClr val="0033CC"/>
                </a:solidFill>
              </a:rPr>
              <a:t> -&gt; </a:t>
            </a:r>
            <a:r>
              <a:rPr lang="en-US" sz="2400" dirty="0" err="1" smtClean="0">
                <a:solidFill>
                  <a:srgbClr val="0033CC"/>
                </a:solidFill>
              </a:rPr>
              <a:t>LedsC</a:t>
            </a:r>
            <a:r>
              <a:rPr lang="en-US" sz="2400" dirty="0" smtClean="0">
                <a:solidFill>
                  <a:srgbClr val="0033CC"/>
                </a:solidFill>
              </a:rPr>
              <a:t>;</a:t>
            </a:r>
          </a:p>
          <a:p>
            <a:pPr>
              <a:buNone/>
            </a:pPr>
            <a:r>
              <a:rPr lang="en-US" sz="2400" dirty="0" smtClean="0">
                <a:solidFill>
                  <a:srgbClr val="0033CC"/>
                </a:solidFill>
              </a:rPr>
              <a:t>  </a:t>
            </a:r>
            <a:r>
              <a:rPr lang="en-US" sz="2400" dirty="0" err="1" smtClean="0">
                <a:solidFill>
                  <a:srgbClr val="0033CC"/>
                </a:solidFill>
              </a:rPr>
              <a:t>DarkC.TheftTimer</a:t>
            </a:r>
            <a:r>
              <a:rPr lang="en-US" sz="2400" dirty="0" smtClean="0">
                <a:solidFill>
                  <a:srgbClr val="0033CC"/>
                </a:solidFill>
              </a:rPr>
              <a:t>  -&gt; </a:t>
            </a:r>
            <a:r>
              <a:rPr lang="en-US" sz="2400" dirty="0" err="1" smtClean="0">
                <a:solidFill>
                  <a:srgbClr val="0033CC"/>
                </a:solidFill>
              </a:rPr>
              <a:t>TTimer</a:t>
            </a:r>
            <a:r>
              <a:rPr lang="en-US" sz="2400" dirty="0" smtClean="0">
                <a:solidFill>
                  <a:srgbClr val="0033CC"/>
                </a:solidFill>
              </a:rPr>
              <a:t>;</a:t>
            </a:r>
          </a:p>
          <a:p>
            <a:pPr>
              <a:buNone/>
            </a:pPr>
            <a:r>
              <a:rPr lang="en-US" sz="2400" dirty="0" smtClean="0">
                <a:solidFill>
                  <a:srgbClr val="0033CC"/>
                </a:solidFill>
              </a:rPr>
              <a:t>  </a:t>
            </a:r>
            <a:r>
              <a:rPr lang="en-US" sz="2400" dirty="0" err="1" smtClean="0">
                <a:solidFill>
                  <a:srgbClr val="0033CC"/>
                </a:solidFill>
              </a:rPr>
              <a:t>DarkC.Light</a:t>
            </a:r>
            <a:r>
              <a:rPr lang="en-US" sz="2400" dirty="0" smtClean="0">
                <a:solidFill>
                  <a:srgbClr val="0033CC"/>
                </a:solidFill>
              </a:rPr>
              <a:t> -&gt; </a:t>
            </a:r>
            <a:r>
              <a:rPr lang="en-US" sz="2400" dirty="0" err="1" smtClean="0">
                <a:solidFill>
                  <a:srgbClr val="0033CC"/>
                </a:solidFill>
              </a:rPr>
              <a:t>PhotoC</a:t>
            </a:r>
            <a:r>
              <a:rPr lang="en-US" sz="2400" dirty="0" smtClean="0">
                <a:solidFill>
                  <a:srgbClr val="0033CC"/>
                </a:solidFill>
              </a:rPr>
              <a:t>;</a:t>
            </a:r>
          </a:p>
          <a:p>
            <a:pPr>
              <a:buNone/>
            </a:pPr>
            <a:r>
              <a:rPr lang="en-US" sz="2400" dirty="0" smtClean="0">
                <a:solidFill>
                  <a:srgbClr val="0033CC"/>
                </a:solidFill>
              </a:rPr>
              <a:t>}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800000"/>
                </a:solidFill>
              </a:rPr>
              <a:t>TinyOS Applications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Single Hop Networks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295400"/>
            <a:ext cx="8472518" cy="4800600"/>
          </a:xfrm>
        </p:spPr>
        <p:txBody>
          <a:bodyPr/>
          <a:lstStyle/>
          <a:p>
            <a:r>
              <a:rPr lang="en-US" dirty="0" err="1" smtClean="0"/>
              <a:t>TinyOS</a:t>
            </a:r>
            <a:r>
              <a:rPr lang="en-US" dirty="0" smtClean="0"/>
              <a:t> uses a layered network structure where each layer defines a header and footer layout.</a:t>
            </a:r>
          </a:p>
          <a:p>
            <a:r>
              <a:rPr lang="en-US" dirty="0" smtClean="0"/>
              <a:t>The lowest </a:t>
            </a:r>
            <a:r>
              <a:rPr lang="en-US" dirty="0" smtClean="0">
                <a:solidFill>
                  <a:srgbClr val="990033"/>
                </a:solidFill>
              </a:rPr>
              <a:t>exposed </a:t>
            </a:r>
            <a:r>
              <a:rPr lang="en-US" dirty="0" smtClean="0"/>
              <a:t>network layer in </a:t>
            </a:r>
            <a:r>
              <a:rPr lang="en-US" dirty="0" err="1" smtClean="0"/>
              <a:t>TinyOS</a:t>
            </a:r>
            <a:r>
              <a:rPr lang="en-US" dirty="0" smtClean="0"/>
              <a:t> is called </a:t>
            </a:r>
            <a:r>
              <a:rPr lang="en-US" i="1" dirty="0" smtClean="0">
                <a:solidFill>
                  <a:srgbClr val="0033CC"/>
                </a:solidFill>
              </a:rPr>
              <a:t>active messages </a:t>
            </a:r>
            <a:r>
              <a:rPr lang="en-US" dirty="0" smtClean="0">
                <a:solidFill>
                  <a:srgbClr val="0033CC"/>
                </a:solidFill>
              </a:rPr>
              <a:t>(AM)</a:t>
            </a:r>
            <a:r>
              <a:rPr lang="en-US" dirty="0" smtClean="0"/>
              <a:t>.</a:t>
            </a:r>
          </a:p>
          <a:p>
            <a:r>
              <a:rPr lang="en-US" dirty="0" smtClean="0">
                <a:solidFill>
                  <a:srgbClr val="0033CC"/>
                </a:solidFill>
              </a:rPr>
              <a:t>AM </a:t>
            </a:r>
            <a:r>
              <a:rPr lang="en-US" dirty="0" smtClean="0"/>
              <a:t>is typically implemented directly over a mote’s radio providing </a:t>
            </a:r>
            <a:r>
              <a:rPr lang="en-US" dirty="0" smtClean="0">
                <a:solidFill>
                  <a:srgbClr val="990033"/>
                </a:solidFill>
              </a:rPr>
              <a:t>unreliable</a:t>
            </a:r>
            <a:r>
              <a:rPr lang="en-US" dirty="0" smtClean="0"/>
              <a:t>, single-hop packet transmission and reception.</a:t>
            </a:r>
            <a:endParaRPr lang="en-US" dirty="0" smtClean="0">
              <a:solidFill>
                <a:srgbClr val="0033CC"/>
              </a:solidFill>
            </a:endParaRPr>
          </a:p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800000"/>
                </a:solidFill>
              </a:rPr>
              <a:t>TinyOS Applications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Single Hop Networks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95486"/>
            <a:ext cx="8507288" cy="5357850"/>
          </a:xfrm>
        </p:spPr>
        <p:txBody>
          <a:bodyPr/>
          <a:lstStyle/>
          <a:p>
            <a:r>
              <a:rPr lang="en-US" sz="2800" dirty="0" smtClean="0"/>
              <a:t>Packets are identified by an </a:t>
            </a:r>
            <a:r>
              <a:rPr lang="en-US" sz="2800" dirty="0" smtClean="0">
                <a:solidFill>
                  <a:srgbClr val="0033CC"/>
                </a:solidFill>
              </a:rPr>
              <a:t>AM type, </a:t>
            </a:r>
            <a:r>
              <a:rPr lang="en-US" sz="2800" dirty="0" smtClean="0">
                <a:solidFill>
                  <a:srgbClr val="990033"/>
                </a:solidFill>
              </a:rPr>
              <a:t>an</a:t>
            </a:r>
            <a:r>
              <a:rPr lang="en-US" sz="2800" dirty="0" smtClean="0"/>
              <a:t> </a:t>
            </a:r>
            <a:r>
              <a:rPr lang="en-US" sz="2800" dirty="0" smtClean="0">
                <a:solidFill>
                  <a:srgbClr val="990033"/>
                </a:solidFill>
              </a:rPr>
              <a:t>8-bit integer </a:t>
            </a:r>
            <a:r>
              <a:rPr lang="en-US" sz="2800" dirty="0" smtClean="0"/>
              <a:t>that identifies the </a:t>
            </a:r>
            <a:r>
              <a:rPr lang="en-US" sz="2800" dirty="0" smtClean="0">
                <a:solidFill>
                  <a:srgbClr val="990033"/>
                </a:solidFill>
              </a:rPr>
              <a:t>packet type</a:t>
            </a:r>
            <a:r>
              <a:rPr lang="en-US" sz="2800" dirty="0" smtClean="0"/>
              <a:t>.</a:t>
            </a:r>
            <a:endParaRPr lang="en-US" sz="2800" dirty="0" smtClean="0">
              <a:solidFill>
                <a:srgbClr val="0033CC"/>
              </a:solidFill>
            </a:endParaRPr>
          </a:p>
          <a:p>
            <a:r>
              <a:rPr lang="en-US" sz="2800" dirty="0" smtClean="0">
                <a:solidFill>
                  <a:srgbClr val="0033CC"/>
                </a:solidFill>
              </a:rPr>
              <a:t>‘Active Messages’ </a:t>
            </a:r>
            <a:r>
              <a:rPr lang="en-US" sz="2800" dirty="0" smtClean="0"/>
              <a:t>indicates the type is used automatically to dispatch received packets to an appropriate handler.</a:t>
            </a:r>
          </a:p>
          <a:p>
            <a:r>
              <a:rPr lang="en-US" sz="2800" dirty="0" smtClean="0"/>
              <a:t>Each packet holds a user-specified </a:t>
            </a:r>
            <a:r>
              <a:rPr lang="en-US" sz="2800" i="1" dirty="0" smtClean="0">
                <a:solidFill>
                  <a:srgbClr val="0033CC"/>
                </a:solidFill>
              </a:rPr>
              <a:t>payload</a:t>
            </a:r>
            <a:r>
              <a:rPr lang="en-US" sz="2800" dirty="0" smtClean="0"/>
              <a:t> of up to </a:t>
            </a:r>
            <a:r>
              <a:rPr lang="en-US" sz="2400" dirty="0" smtClean="0">
                <a:solidFill>
                  <a:schemeClr val="accent1"/>
                </a:solidFill>
              </a:rPr>
              <a:t>TOSH_DATA_LENGTH </a:t>
            </a:r>
            <a:r>
              <a:rPr lang="en-US" sz="2800" dirty="0" smtClean="0"/>
              <a:t>bytes (normally </a:t>
            </a:r>
            <a:r>
              <a:rPr lang="en-US" sz="2800" dirty="0" smtClean="0">
                <a:solidFill>
                  <a:schemeClr val="accent2"/>
                </a:solidFill>
              </a:rPr>
              <a:t>28 bytes</a:t>
            </a:r>
            <a:r>
              <a:rPr lang="en-US" sz="2800" dirty="0" smtClean="0"/>
              <a:t>)</a:t>
            </a:r>
            <a:r>
              <a:rPr lang="en-US" sz="2800" dirty="0" smtClean="0">
                <a:solidFill>
                  <a:srgbClr val="0033CC"/>
                </a:solidFill>
              </a:rPr>
              <a:t>**</a:t>
            </a:r>
            <a:r>
              <a:rPr lang="en-US" sz="2800" dirty="0" smtClean="0"/>
              <a:t>.</a:t>
            </a:r>
          </a:p>
          <a:p>
            <a:r>
              <a:rPr lang="en-US" sz="2800" dirty="0" smtClean="0"/>
              <a:t>A variable of type </a:t>
            </a:r>
            <a:r>
              <a:rPr lang="en-US" sz="2800" dirty="0" err="1" smtClean="0">
                <a:solidFill>
                  <a:srgbClr val="0033CC"/>
                </a:solidFill>
              </a:rPr>
              <a:t>message_t</a:t>
            </a:r>
            <a:r>
              <a:rPr lang="en-US" sz="2800" dirty="0" smtClean="0">
                <a:solidFill>
                  <a:srgbClr val="0033CC"/>
                </a:solidFill>
              </a:rPr>
              <a:t> </a:t>
            </a:r>
            <a:r>
              <a:rPr lang="en-US" sz="2800" dirty="0" smtClean="0"/>
              <a:t>holds a single AM packet.</a:t>
            </a:r>
          </a:p>
          <a:p>
            <a:pPr>
              <a:buNone/>
            </a:pPr>
            <a:r>
              <a:rPr lang="en-US" sz="2800" dirty="0" smtClean="0">
                <a:solidFill>
                  <a:srgbClr val="0033CC"/>
                </a:solidFill>
              </a:rPr>
              <a:t>** changeable at compile time.</a:t>
            </a:r>
          </a:p>
          <a:p>
            <a:pPr>
              <a:buNone/>
            </a:pPr>
            <a:r>
              <a:rPr lang="en-US" sz="2800" dirty="0" smtClean="0"/>
              <a:t> </a:t>
            </a:r>
            <a:endParaRPr lang="en-US" sz="280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800000"/>
                </a:solidFill>
              </a:rPr>
              <a:t>TinyOS Applications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Platform-Independent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2918" y="1200168"/>
            <a:ext cx="8686800" cy="4800600"/>
          </a:xfrm>
        </p:spPr>
        <p:txBody>
          <a:bodyPr/>
          <a:lstStyle/>
          <a:p>
            <a:r>
              <a:rPr lang="en-US" dirty="0" err="1" smtClean="0"/>
              <a:t>TinyOS</a:t>
            </a:r>
            <a:r>
              <a:rPr lang="en-US" dirty="0" smtClean="0"/>
              <a:t> has traditionally used </a:t>
            </a:r>
            <a:r>
              <a:rPr lang="en-US" dirty="0" err="1" smtClean="0">
                <a:solidFill>
                  <a:srgbClr val="0033CC"/>
                </a:solidFill>
              </a:rPr>
              <a:t>structs</a:t>
            </a:r>
            <a:r>
              <a:rPr lang="en-US" dirty="0" smtClean="0"/>
              <a:t> to define message formats and directly access messages.</a:t>
            </a:r>
          </a:p>
          <a:p>
            <a:r>
              <a:rPr lang="en-US" dirty="0" smtClean="0"/>
              <a:t>Platform-independent </a:t>
            </a:r>
            <a:r>
              <a:rPr lang="en-US" dirty="0" err="1" smtClean="0"/>
              <a:t>structs</a:t>
            </a:r>
            <a:r>
              <a:rPr lang="en-US" dirty="0" smtClean="0"/>
              <a:t> are declared with </a:t>
            </a:r>
            <a:r>
              <a:rPr lang="en-US" dirty="0" err="1" smtClean="0">
                <a:solidFill>
                  <a:srgbClr val="0033CC"/>
                </a:solidFill>
              </a:rPr>
              <a:t>nx_struct</a:t>
            </a:r>
            <a:r>
              <a:rPr lang="en-US" dirty="0" smtClean="0"/>
              <a:t> and every field of a platform-independent </a:t>
            </a:r>
            <a:r>
              <a:rPr lang="en-US" dirty="0" err="1" smtClean="0"/>
              <a:t>struct</a:t>
            </a:r>
            <a:r>
              <a:rPr lang="en-US" dirty="0" smtClean="0"/>
              <a:t> must be a platform-independent type.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>
                <a:solidFill>
                  <a:srgbClr val="0033CC"/>
                </a:solidFill>
              </a:rPr>
              <a:t>nx_uint16_t </a:t>
            </a:r>
            <a:r>
              <a:rPr lang="en-US" sz="2400" dirty="0" err="1" smtClean="0">
                <a:solidFill>
                  <a:srgbClr val="0033CC"/>
                </a:solidFill>
              </a:rPr>
              <a:t>val</a:t>
            </a:r>
            <a:r>
              <a:rPr lang="en-US" sz="2400" dirty="0" smtClean="0">
                <a:solidFill>
                  <a:srgbClr val="0033CC"/>
                </a:solidFill>
              </a:rPr>
              <a:t> ;         //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0033CC"/>
                </a:solidFill>
              </a:rPr>
              <a:t>A big-endian 16-bit value</a:t>
            </a:r>
          </a:p>
          <a:p>
            <a:pPr>
              <a:buNone/>
            </a:pPr>
            <a:r>
              <a:rPr lang="en-US" sz="2400" dirty="0" smtClean="0">
                <a:solidFill>
                  <a:srgbClr val="0033CC"/>
                </a:solidFill>
              </a:rPr>
              <a:t>nxle_uint32_t </a:t>
            </a:r>
            <a:r>
              <a:rPr lang="en-US" sz="2400" dirty="0" err="1" smtClean="0">
                <a:solidFill>
                  <a:srgbClr val="0033CC"/>
                </a:solidFill>
              </a:rPr>
              <a:t>otherval</a:t>
            </a:r>
            <a:r>
              <a:rPr lang="en-US" sz="2400" dirty="0" smtClean="0">
                <a:solidFill>
                  <a:srgbClr val="0033CC"/>
                </a:solidFill>
              </a:rPr>
              <a:t>;  // A </a:t>
            </a:r>
            <a:r>
              <a:rPr lang="en-US" sz="2400" dirty="0" err="1" smtClean="0">
                <a:solidFill>
                  <a:srgbClr val="0033CC"/>
                </a:solidFill>
              </a:rPr>
              <a:t>litte-endian</a:t>
            </a:r>
            <a:r>
              <a:rPr lang="en-US" sz="2400" dirty="0" smtClean="0">
                <a:solidFill>
                  <a:srgbClr val="0033CC"/>
                </a:solidFill>
              </a:rPr>
              <a:t> 32-bit value</a:t>
            </a:r>
          </a:p>
          <a:p>
            <a:pPr>
              <a:buNone/>
            </a:pPr>
            <a:r>
              <a:rPr lang="en-US" sz="2800" dirty="0" smtClean="0">
                <a:solidFill>
                  <a:srgbClr val="0033CC"/>
                </a:solidFill>
              </a:rPr>
              <a:t> </a:t>
            </a:r>
            <a:endParaRPr lang="en-US" sz="2800" dirty="0">
              <a:solidFill>
                <a:srgbClr val="0033C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800000"/>
                </a:solidFill>
              </a:rPr>
              <a:t>TinyOS Applications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5888"/>
            <a:ext cx="8964613" cy="792162"/>
          </a:xfrm>
        </p:spPr>
        <p:txBody>
          <a:bodyPr/>
          <a:lstStyle/>
          <a:p>
            <a:r>
              <a:rPr lang="en-US" sz="4000" dirty="0" err="1" smtClean="0"/>
              <a:t>TinyOS</a:t>
            </a:r>
            <a:r>
              <a:rPr lang="en-US" sz="4000" dirty="0" smtClean="0"/>
              <a:t> 2.0 CC2420 Header </a:t>
            </a:r>
            <a:r>
              <a:rPr lang="en-US" sz="2400" dirty="0" smtClean="0"/>
              <a:t>[List 3.32]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470" y="1000108"/>
            <a:ext cx="9072530" cy="5214974"/>
          </a:xfrm>
        </p:spPr>
        <p:txBody>
          <a:bodyPr/>
          <a:lstStyle/>
          <a:p>
            <a:pPr>
              <a:buNone/>
            </a:pPr>
            <a:r>
              <a:rPr lang="en-US" sz="2800" dirty="0" smtClean="0"/>
              <a:t>   </a:t>
            </a:r>
            <a:r>
              <a:rPr lang="en-US" sz="2800" dirty="0" err="1" smtClean="0"/>
              <a:t>typedef</a:t>
            </a:r>
            <a:r>
              <a:rPr lang="en-US" sz="2800" dirty="0" smtClean="0"/>
              <a:t> </a:t>
            </a:r>
            <a:r>
              <a:rPr lang="en-US" sz="2800" dirty="0" err="1" smtClean="0"/>
              <a:t>nx_struct</a:t>
            </a:r>
            <a:r>
              <a:rPr lang="en-US" sz="2800" dirty="0" smtClean="0"/>
              <a:t>  </a:t>
            </a:r>
            <a:r>
              <a:rPr lang="en-US" sz="2800" dirty="0" smtClean="0">
                <a:solidFill>
                  <a:srgbClr val="0033CC"/>
                </a:solidFill>
              </a:rPr>
              <a:t>cc2420_header_t </a:t>
            </a:r>
            <a:r>
              <a:rPr lang="en-US" sz="2800" dirty="0" smtClean="0">
                <a:solidFill>
                  <a:schemeClr val="accent1"/>
                </a:solidFill>
              </a:rPr>
              <a:t>**</a:t>
            </a:r>
            <a:r>
              <a:rPr lang="en-US" sz="2800" dirty="0" smtClean="0">
                <a:solidFill>
                  <a:srgbClr val="0033CC"/>
                </a:solidFill>
              </a:rPr>
              <a:t> {</a:t>
            </a:r>
          </a:p>
          <a:p>
            <a:pPr>
              <a:buNone/>
            </a:pPr>
            <a:r>
              <a:rPr lang="en-US" sz="2800" dirty="0" smtClean="0">
                <a:solidFill>
                  <a:srgbClr val="0033CC"/>
                </a:solidFill>
              </a:rPr>
              <a:t>     nxle_uint8_t  length;</a:t>
            </a:r>
          </a:p>
          <a:p>
            <a:pPr>
              <a:buNone/>
            </a:pPr>
            <a:r>
              <a:rPr lang="en-US" sz="2800" dirty="0" smtClean="0">
                <a:solidFill>
                  <a:srgbClr val="0033CC"/>
                </a:solidFill>
              </a:rPr>
              <a:t>     nxle_uint16_t  </a:t>
            </a:r>
            <a:r>
              <a:rPr lang="en-US" sz="2800" dirty="0" err="1" smtClean="0">
                <a:solidFill>
                  <a:srgbClr val="0033CC"/>
                </a:solidFill>
              </a:rPr>
              <a:t>fcf</a:t>
            </a:r>
            <a:r>
              <a:rPr lang="en-US" sz="2800" dirty="0" smtClean="0">
                <a:solidFill>
                  <a:srgbClr val="0033CC"/>
                </a:solidFill>
              </a:rPr>
              <a:t>;</a:t>
            </a:r>
          </a:p>
          <a:p>
            <a:pPr>
              <a:buNone/>
            </a:pPr>
            <a:r>
              <a:rPr lang="en-US" sz="2800" dirty="0" smtClean="0">
                <a:solidFill>
                  <a:srgbClr val="0033CC"/>
                </a:solidFill>
              </a:rPr>
              <a:t>     nxle_uint8_t  </a:t>
            </a:r>
            <a:r>
              <a:rPr lang="en-US" sz="2800" dirty="0" err="1" smtClean="0">
                <a:solidFill>
                  <a:srgbClr val="0033CC"/>
                </a:solidFill>
              </a:rPr>
              <a:t>dsn</a:t>
            </a:r>
            <a:r>
              <a:rPr lang="en-US" sz="2800" dirty="0" smtClean="0">
                <a:solidFill>
                  <a:srgbClr val="0033CC"/>
                </a:solidFill>
              </a:rPr>
              <a:t>;</a:t>
            </a:r>
          </a:p>
          <a:p>
            <a:pPr>
              <a:buNone/>
            </a:pPr>
            <a:r>
              <a:rPr lang="en-US" sz="2800" dirty="0" smtClean="0">
                <a:solidFill>
                  <a:srgbClr val="0033CC"/>
                </a:solidFill>
              </a:rPr>
              <a:t>     nxle_uint16_t  </a:t>
            </a:r>
            <a:r>
              <a:rPr lang="en-US" sz="2800" dirty="0" err="1" smtClean="0">
                <a:solidFill>
                  <a:srgbClr val="0033CC"/>
                </a:solidFill>
              </a:rPr>
              <a:t>destpan</a:t>
            </a:r>
            <a:r>
              <a:rPr lang="en-US" sz="2800" dirty="0" smtClean="0">
                <a:solidFill>
                  <a:srgbClr val="0033CC"/>
                </a:solidFill>
              </a:rPr>
              <a:t>;</a:t>
            </a:r>
          </a:p>
          <a:p>
            <a:pPr>
              <a:buNone/>
            </a:pPr>
            <a:r>
              <a:rPr lang="en-US" sz="2800" dirty="0" smtClean="0">
                <a:solidFill>
                  <a:srgbClr val="0033CC"/>
                </a:solidFill>
              </a:rPr>
              <a:t>     nxle_uint16_t  </a:t>
            </a:r>
            <a:r>
              <a:rPr lang="en-US" sz="2800" dirty="0" err="1" smtClean="0">
                <a:solidFill>
                  <a:srgbClr val="0033CC"/>
                </a:solidFill>
              </a:rPr>
              <a:t>dest</a:t>
            </a:r>
            <a:r>
              <a:rPr lang="en-US" sz="2800" dirty="0" smtClean="0">
                <a:solidFill>
                  <a:srgbClr val="0033CC"/>
                </a:solidFill>
              </a:rPr>
              <a:t>;</a:t>
            </a:r>
          </a:p>
          <a:p>
            <a:pPr>
              <a:buNone/>
            </a:pPr>
            <a:r>
              <a:rPr lang="en-US" sz="2800" dirty="0" smtClean="0">
                <a:solidFill>
                  <a:srgbClr val="0033CC"/>
                </a:solidFill>
              </a:rPr>
              <a:t>     nxle_uint16_t  </a:t>
            </a:r>
            <a:r>
              <a:rPr lang="en-US" sz="2800" dirty="0" err="1" smtClean="0">
                <a:solidFill>
                  <a:srgbClr val="0033CC"/>
                </a:solidFill>
              </a:rPr>
              <a:t>src</a:t>
            </a:r>
            <a:r>
              <a:rPr lang="en-US" sz="2800" dirty="0" smtClean="0">
                <a:solidFill>
                  <a:srgbClr val="0033CC"/>
                </a:solidFill>
              </a:rPr>
              <a:t>;</a:t>
            </a:r>
          </a:p>
          <a:p>
            <a:pPr>
              <a:buNone/>
            </a:pPr>
            <a:r>
              <a:rPr lang="en-US" sz="2800" dirty="0" smtClean="0">
                <a:solidFill>
                  <a:srgbClr val="0033CC"/>
                </a:solidFill>
              </a:rPr>
              <a:t>     nxle_uint8_t  type;</a:t>
            </a:r>
          </a:p>
          <a:p>
            <a:pPr>
              <a:buNone/>
            </a:pPr>
            <a:r>
              <a:rPr lang="en-US" sz="2800" dirty="0" smtClean="0">
                <a:solidFill>
                  <a:srgbClr val="0033CC"/>
                </a:solidFill>
              </a:rPr>
              <a:t>   } cc2420_header_t;</a:t>
            </a:r>
          </a:p>
          <a:p>
            <a:pPr>
              <a:buNone/>
            </a:pPr>
            <a:r>
              <a:rPr lang="en-US" sz="2800" dirty="0" smtClean="0">
                <a:solidFill>
                  <a:schemeClr val="accent1"/>
                </a:solidFill>
              </a:rPr>
              <a:t>The CC2420 expects all fields to be little-endian.</a:t>
            </a:r>
            <a:endParaRPr lang="en-US" sz="2800" dirty="0">
              <a:solidFill>
                <a:schemeClr val="accent1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800000"/>
                </a:solidFill>
              </a:rPr>
              <a:t>TinyOS Applications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Theft Report Payload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908720"/>
            <a:ext cx="8229600" cy="5472608"/>
          </a:xfrm>
        </p:spPr>
        <p:txBody>
          <a:bodyPr/>
          <a:lstStyle/>
          <a:p>
            <a:pPr>
              <a:buNone/>
            </a:pPr>
            <a:r>
              <a:rPr lang="en-US" sz="2800" dirty="0" smtClean="0">
                <a:solidFill>
                  <a:srgbClr val="008000"/>
                </a:solidFill>
              </a:rPr>
              <a:t>Modifying anti-theft to report theft </a:t>
            </a:r>
            <a:r>
              <a:rPr lang="en-US" sz="2800" dirty="0" smtClean="0">
                <a:solidFill>
                  <a:srgbClr val="008000"/>
                </a:solidFill>
              </a:rPr>
              <a:t>by </a:t>
            </a:r>
            <a:r>
              <a:rPr lang="en-US" sz="2800" dirty="0" smtClean="0">
                <a:solidFill>
                  <a:srgbClr val="008000"/>
                </a:solidFill>
              </a:rPr>
              <a:t>sending a broadcast message</a:t>
            </a:r>
          </a:p>
          <a:p>
            <a:pPr>
              <a:buNone/>
            </a:pPr>
            <a:r>
              <a:rPr lang="en-US" sz="2800" dirty="0" smtClean="0"/>
              <a:t>Platform-independent </a:t>
            </a:r>
            <a:r>
              <a:rPr lang="en-US" sz="2800" dirty="0" err="1" smtClean="0"/>
              <a:t>struct</a:t>
            </a:r>
            <a:r>
              <a:rPr lang="en-US" sz="2800" dirty="0" smtClean="0"/>
              <a:t> in the </a:t>
            </a:r>
            <a:r>
              <a:rPr lang="en-US" sz="2800" dirty="0" err="1" smtClean="0">
                <a:solidFill>
                  <a:srgbClr val="0033CC"/>
                </a:solidFill>
              </a:rPr>
              <a:t>antitheft.h</a:t>
            </a:r>
            <a:r>
              <a:rPr lang="en-US" sz="2800" dirty="0" smtClean="0"/>
              <a:t> header file</a:t>
            </a:r>
            <a:r>
              <a:rPr lang="en-US" sz="2800" dirty="0" smtClean="0"/>
              <a:t>: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#</a:t>
            </a:r>
            <a:r>
              <a:rPr lang="en-US" sz="2400" dirty="0" err="1" smtClean="0"/>
              <a:t>ifndef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0033CC"/>
                </a:solidFill>
              </a:rPr>
              <a:t>ANTITHEFT_H</a:t>
            </a:r>
          </a:p>
          <a:p>
            <a:pPr>
              <a:buNone/>
            </a:pPr>
            <a:r>
              <a:rPr lang="en-US" sz="2400" dirty="0" smtClean="0"/>
              <a:t>#define </a:t>
            </a:r>
            <a:r>
              <a:rPr lang="en-US" sz="2400" dirty="0" smtClean="0">
                <a:solidFill>
                  <a:srgbClr val="0033CC"/>
                </a:solidFill>
              </a:rPr>
              <a:t>ANTITHEFT_H</a:t>
            </a:r>
          </a:p>
          <a:p>
            <a:pPr>
              <a:buNone/>
            </a:pPr>
            <a:r>
              <a:rPr lang="en-US" sz="2400" dirty="0" err="1" smtClean="0"/>
              <a:t>typedef</a:t>
            </a:r>
            <a:r>
              <a:rPr lang="en-US" sz="2400" dirty="0" smtClean="0"/>
              <a:t> </a:t>
            </a:r>
            <a:r>
              <a:rPr lang="en-US" sz="2400" dirty="0" err="1" smtClean="0"/>
              <a:t>nx_struct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0033CC"/>
                </a:solidFill>
              </a:rPr>
              <a:t>theft {</a:t>
            </a:r>
          </a:p>
          <a:p>
            <a:pPr>
              <a:buNone/>
            </a:pPr>
            <a:r>
              <a:rPr lang="en-US" sz="2400" dirty="0" smtClean="0">
                <a:solidFill>
                  <a:srgbClr val="0033CC"/>
                </a:solidFill>
              </a:rPr>
              <a:t>   nx_uint16_t who;</a:t>
            </a:r>
          </a:p>
          <a:p>
            <a:pPr>
              <a:buNone/>
            </a:pPr>
            <a:r>
              <a:rPr lang="en-US" sz="2400" dirty="0" smtClean="0">
                <a:solidFill>
                  <a:srgbClr val="0033CC"/>
                </a:solidFill>
              </a:rPr>
              <a:t>} </a:t>
            </a:r>
            <a:r>
              <a:rPr lang="en-US" sz="2400" dirty="0" err="1" smtClean="0">
                <a:solidFill>
                  <a:srgbClr val="0033CC"/>
                </a:solidFill>
              </a:rPr>
              <a:t>theft_t</a:t>
            </a:r>
            <a:r>
              <a:rPr lang="en-US" sz="2400" dirty="0" smtClean="0">
                <a:solidFill>
                  <a:srgbClr val="0033CC"/>
                </a:solidFill>
              </a:rPr>
              <a:t>;</a:t>
            </a:r>
          </a:p>
          <a:p>
            <a:pPr>
              <a:buNone/>
            </a:pPr>
            <a:r>
              <a:rPr lang="en-US" sz="2800" dirty="0" smtClean="0">
                <a:solidFill>
                  <a:srgbClr val="0033CC"/>
                </a:solidFill>
              </a:rPr>
              <a:t>…</a:t>
            </a:r>
          </a:p>
          <a:p>
            <a:pPr>
              <a:buNone/>
            </a:pPr>
            <a:r>
              <a:rPr lang="en-US" sz="2400" dirty="0" smtClean="0"/>
              <a:t>#</a:t>
            </a:r>
            <a:r>
              <a:rPr lang="en-US" sz="2400" dirty="0" err="1" smtClean="0"/>
              <a:t>endif</a:t>
            </a:r>
            <a:endParaRPr lang="en-US" sz="2400" dirty="0"/>
          </a:p>
        </p:txBody>
      </p:sp>
      <p:sp>
        <p:nvSpPr>
          <p:cNvPr id="6" name="Rectangle 5"/>
          <p:cNvSpPr/>
          <p:nvPr/>
        </p:nvSpPr>
        <p:spPr bwMode="auto">
          <a:xfrm>
            <a:off x="4214810" y="5678962"/>
            <a:ext cx="3143272" cy="414334"/>
          </a:xfrm>
          <a:prstGeom prst="rect">
            <a:avLst/>
          </a:prstGeom>
          <a:noFill/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 err="1" smtClean="0">
                <a:solidFill>
                  <a:srgbClr val="800000"/>
                </a:solidFill>
              </a:rPr>
              <a:t>struct</a:t>
            </a:r>
            <a:r>
              <a:rPr lang="en-US" sz="2000" b="1" dirty="0" smtClean="0">
                <a:solidFill>
                  <a:srgbClr val="800000"/>
                </a:solidFill>
              </a:rPr>
              <a:t> to define payload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rgbClr val="800000"/>
              </a:solidFill>
              <a:effectLst/>
            </a:endParaRPr>
          </a:p>
        </p:txBody>
      </p:sp>
      <p:cxnSp>
        <p:nvCxnSpPr>
          <p:cNvPr id="8" name="Straight Arrow Connector 7"/>
          <p:cNvCxnSpPr/>
          <p:nvPr/>
        </p:nvCxnSpPr>
        <p:spPr bwMode="auto">
          <a:xfrm rot="10800000">
            <a:off x="2357422" y="5305767"/>
            <a:ext cx="1785950" cy="571504"/>
          </a:xfrm>
          <a:prstGeom prst="straightConnector1">
            <a:avLst/>
          </a:prstGeom>
          <a:noFill/>
          <a:ln w="25400" cap="flat" cmpd="sng" algn="ctr">
            <a:solidFill>
              <a:srgbClr val="80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800000"/>
                </a:solidFill>
              </a:rPr>
              <a:t>TinyOS Applications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AMSend</a:t>
            </a:r>
            <a:r>
              <a:rPr lang="en-US" dirty="0" smtClean="0"/>
              <a:t> Interface </a:t>
            </a:r>
            <a:r>
              <a:rPr lang="en-US" sz="2400" dirty="0" smtClean="0"/>
              <a:t>[List 6.12]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470" y="980728"/>
            <a:ext cx="9144000" cy="5400600"/>
          </a:xfrm>
        </p:spPr>
        <p:txBody>
          <a:bodyPr/>
          <a:lstStyle/>
          <a:p>
            <a:r>
              <a:rPr lang="en-US" sz="2800" dirty="0" smtClean="0"/>
              <a:t>Contains all the commands needed to </a:t>
            </a:r>
            <a:r>
              <a:rPr lang="en-US" sz="2800" dirty="0" smtClean="0">
                <a:solidFill>
                  <a:srgbClr val="800000"/>
                </a:solidFill>
              </a:rPr>
              <a:t>fill in </a:t>
            </a:r>
            <a:r>
              <a:rPr lang="en-US" sz="2800" dirty="0" smtClean="0"/>
              <a:t>and </a:t>
            </a:r>
            <a:r>
              <a:rPr lang="en-US" sz="2800" dirty="0" smtClean="0">
                <a:solidFill>
                  <a:srgbClr val="800000"/>
                </a:solidFill>
              </a:rPr>
              <a:t>send</a:t>
            </a:r>
            <a:r>
              <a:rPr lang="en-US" sz="2800" dirty="0" smtClean="0"/>
              <a:t> packets: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interface </a:t>
            </a:r>
            <a:r>
              <a:rPr lang="en-US" sz="2400" dirty="0" err="1" smtClean="0">
                <a:solidFill>
                  <a:srgbClr val="0033CC"/>
                </a:solidFill>
              </a:rPr>
              <a:t>AMSend</a:t>
            </a:r>
            <a:r>
              <a:rPr lang="en-US" sz="2400" dirty="0" smtClean="0">
                <a:solidFill>
                  <a:srgbClr val="0033CC"/>
                </a:solidFill>
              </a:rPr>
              <a:t> {</a:t>
            </a:r>
          </a:p>
          <a:p>
            <a:pPr>
              <a:buNone/>
            </a:pPr>
            <a:r>
              <a:rPr lang="en-US" sz="2400" dirty="0" smtClean="0"/>
              <a:t>  command </a:t>
            </a:r>
            <a:r>
              <a:rPr lang="en-US" sz="2400" dirty="0" err="1" smtClean="0">
                <a:solidFill>
                  <a:srgbClr val="0033CC"/>
                </a:solidFill>
              </a:rPr>
              <a:t>error_t</a:t>
            </a:r>
            <a:r>
              <a:rPr lang="en-US" sz="2400" dirty="0" smtClean="0">
                <a:solidFill>
                  <a:srgbClr val="0033CC"/>
                </a:solidFill>
              </a:rPr>
              <a:t> send (</a:t>
            </a:r>
            <a:r>
              <a:rPr lang="en-US" sz="2400" dirty="0" err="1" smtClean="0">
                <a:solidFill>
                  <a:srgbClr val="0033CC"/>
                </a:solidFill>
              </a:rPr>
              <a:t>am_addr_t</a:t>
            </a:r>
            <a:r>
              <a:rPr lang="en-US" sz="2400" dirty="0" smtClean="0">
                <a:solidFill>
                  <a:srgbClr val="0033CC"/>
                </a:solidFill>
              </a:rPr>
              <a:t>  </a:t>
            </a:r>
            <a:r>
              <a:rPr lang="en-US" sz="2400" dirty="0" err="1" smtClean="0">
                <a:solidFill>
                  <a:srgbClr val="0033CC"/>
                </a:solidFill>
              </a:rPr>
              <a:t>addr</a:t>
            </a:r>
            <a:r>
              <a:rPr lang="en-US" sz="2400" dirty="0" smtClean="0">
                <a:solidFill>
                  <a:srgbClr val="0033CC"/>
                </a:solidFill>
              </a:rPr>
              <a:t>, </a:t>
            </a:r>
            <a:r>
              <a:rPr lang="en-US" sz="2400" dirty="0" err="1" smtClean="0">
                <a:solidFill>
                  <a:srgbClr val="0033CC"/>
                </a:solidFill>
              </a:rPr>
              <a:t>message_t</a:t>
            </a:r>
            <a:r>
              <a:rPr lang="en-US" sz="2400" dirty="0" smtClean="0">
                <a:solidFill>
                  <a:srgbClr val="0033CC"/>
                </a:solidFill>
              </a:rPr>
              <a:t>*  	                      </a:t>
            </a:r>
            <a:r>
              <a:rPr lang="en-US" sz="2400" dirty="0" err="1" smtClean="0">
                <a:solidFill>
                  <a:srgbClr val="0033CC"/>
                </a:solidFill>
              </a:rPr>
              <a:t>msg</a:t>
            </a:r>
            <a:r>
              <a:rPr lang="en-US" sz="2400" dirty="0" smtClean="0">
                <a:solidFill>
                  <a:srgbClr val="0033CC"/>
                </a:solidFill>
              </a:rPr>
              <a:t>, uint8_t </a:t>
            </a:r>
            <a:r>
              <a:rPr lang="en-US" sz="2400" dirty="0" err="1" smtClean="0">
                <a:solidFill>
                  <a:srgbClr val="0033CC"/>
                </a:solidFill>
              </a:rPr>
              <a:t>len</a:t>
            </a:r>
            <a:r>
              <a:rPr lang="en-US" sz="2400" dirty="0" smtClean="0">
                <a:solidFill>
                  <a:srgbClr val="0033CC"/>
                </a:solidFill>
              </a:rPr>
              <a:t>);</a:t>
            </a:r>
          </a:p>
          <a:p>
            <a:pPr>
              <a:buNone/>
            </a:pPr>
            <a:r>
              <a:rPr lang="en-US" sz="2400" dirty="0" smtClean="0"/>
              <a:t>  event void </a:t>
            </a:r>
            <a:r>
              <a:rPr lang="en-US" sz="2400" dirty="0" err="1" smtClean="0">
                <a:solidFill>
                  <a:srgbClr val="0033CC"/>
                </a:solidFill>
              </a:rPr>
              <a:t>sendDone</a:t>
            </a:r>
            <a:r>
              <a:rPr lang="en-US" sz="2400" dirty="0" smtClean="0">
                <a:solidFill>
                  <a:srgbClr val="0033CC"/>
                </a:solidFill>
              </a:rPr>
              <a:t> (</a:t>
            </a:r>
            <a:r>
              <a:rPr lang="en-US" sz="2400" dirty="0" err="1" smtClean="0">
                <a:solidFill>
                  <a:srgbClr val="0033CC"/>
                </a:solidFill>
              </a:rPr>
              <a:t>message_t</a:t>
            </a:r>
            <a:r>
              <a:rPr lang="en-US" sz="2400" dirty="0" smtClean="0">
                <a:solidFill>
                  <a:srgbClr val="0033CC"/>
                </a:solidFill>
              </a:rPr>
              <a:t>*  </a:t>
            </a:r>
            <a:r>
              <a:rPr lang="en-US" sz="2400" dirty="0" err="1" smtClean="0">
                <a:solidFill>
                  <a:srgbClr val="0033CC"/>
                </a:solidFill>
              </a:rPr>
              <a:t>msg</a:t>
            </a:r>
            <a:r>
              <a:rPr lang="en-US" sz="2400" dirty="0" smtClean="0">
                <a:solidFill>
                  <a:srgbClr val="0033CC"/>
                </a:solidFill>
              </a:rPr>
              <a:t>, </a:t>
            </a:r>
            <a:r>
              <a:rPr lang="en-US" sz="2400" dirty="0" err="1" smtClean="0">
                <a:solidFill>
                  <a:srgbClr val="0033CC"/>
                </a:solidFill>
              </a:rPr>
              <a:t>error_t</a:t>
            </a:r>
            <a:r>
              <a:rPr lang="en-US" sz="2400" dirty="0" smtClean="0">
                <a:solidFill>
                  <a:srgbClr val="0033CC"/>
                </a:solidFill>
              </a:rPr>
              <a:t> error);</a:t>
            </a:r>
          </a:p>
          <a:p>
            <a:pPr>
              <a:buNone/>
            </a:pPr>
            <a:r>
              <a:rPr lang="en-US" sz="2400" dirty="0" smtClean="0"/>
              <a:t>  command </a:t>
            </a:r>
            <a:r>
              <a:rPr lang="en-US" sz="2400" dirty="0" err="1" smtClean="0">
                <a:solidFill>
                  <a:srgbClr val="0033CC"/>
                </a:solidFill>
              </a:rPr>
              <a:t>error_t</a:t>
            </a:r>
            <a:r>
              <a:rPr lang="en-US" sz="2400" dirty="0" smtClean="0">
                <a:solidFill>
                  <a:srgbClr val="0033CC"/>
                </a:solidFill>
              </a:rPr>
              <a:t> cancel (</a:t>
            </a:r>
            <a:r>
              <a:rPr lang="en-US" sz="2400" dirty="0" err="1" smtClean="0">
                <a:solidFill>
                  <a:srgbClr val="0033CC"/>
                </a:solidFill>
              </a:rPr>
              <a:t>message_t</a:t>
            </a:r>
            <a:r>
              <a:rPr lang="en-US" sz="2400" dirty="0" smtClean="0">
                <a:solidFill>
                  <a:srgbClr val="0033CC"/>
                </a:solidFill>
              </a:rPr>
              <a:t>*  </a:t>
            </a:r>
            <a:r>
              <a:rPr lang="en-US" sz="2400" dirty="0" err="1" smtClean="0">
                <a:solidFill>
                  <a:srgbClr val="0033CC"/>
                </a:solidFill>
              </a:rPr>
              <a:t>msg</a:t>
            </a:r>
            <a:r>
              <a:rPr lang="en-US" sz="2400" dirty="0" smtClean="0">
                <a:solidFill>
                  <a:srgbClr val="0033CC"/>
                </a:solidFill>
              </a:rPr>
              <a:t>);</a:t>
            </a:r>
          </a:p>
          <a:p>
            <a:pPr>
              <a:buNone/>
            </a:pPr>
            <a:r>
              <a:rPr lang="en-US" sz="2400" dirty="0" smtClean="0"/>
              <a:t>  command </a:t>
            </a:r>
            <a:r>
              <a:rPr lang="en-US" sz="2400" dirty="0" smtClean="0">
                <a:solidFill>
                  <a:srgbClr val="0033CC"/>
                </a:solidFill>
              </a:rPr>
              <a:t>uint8_t </a:t>
            </a:r>
            <a:r>
              <a:rPr lang="en-US" sz="2400" dirty="0" err="1" smtClean="0">
                <a:solidFill>
                  <a:srgbClr val="0033CC"/>
                </a:solidFill>
              </a:rPr>
              <a:t>maxPayLoadLength</a:t>
            </a:r>
            <a:r>
              <a:rPr lang="en-US" sz="2400" dirty="0" smtClean="0">
                <a:solidFill>
                  <a:srgbClr val="0033CC"/>
                </a:solidFill>
              </a:rPr>
              <a:t> ( );</a:t>
            </a:r>
          </a:p>
          <a:p>
            <a:pPr>
              <a:buNone/>
            </a:pPr>
            <a:r>
              <a:rPr lang="en-US" sz="2400" dirty="0" smtClean="0"/>
              <a:t>  command </a:t>
            </a:r>
            <a:r>
              <a:rPr lang="en-US" sz="2400" dirty="0" smtClean="0">
                <a:solidFill>
                  <a:srgbClr val="0033CC"/>
                </a:solidFill>
              </a:rPr>
              <a:t>void* </a:t>
            </a:r>
            <a:r>
              <a:rPr lang="en-US" sz="2400" dirty="0" err="1" smtClean="0">
                <a:solidFill>
                  <a:srgbClr val="0033CC"/>
                </a:solidFill>
              </a:rPr>
              <a:t>getPayLoad</a:t>
            </a:r>
            <a:r>
              <a:rPr lang="en-US" sz="2400" dirty="0" smtClean="0">
                <a:solidFill>
                  <a:srgbClr val="0033CC"/>
                </a:solidFill>
              </a:rPr>
              <a:t> (</a:t>
            </a:r>
            <a:r>
              <a:rPr lang="en-US" sz="2400" dirty="0" err="1" smtClean="0">
                <a:solidFill>
                  <a:srgbClr val="0033CC"/>
                </a:solidFill>
              </a:rPr>
              <a:t>message_t</a:t>
            </a:r>
            <a:r>
              <a:rPr lang="en-US" sz="2400" dirty="0" smtClean="0">
                <a:solidFill>
                  <a:srgbClr val="0033CC"/>
                </a:solidFill>
              </a:rPr>
              <a:t>* </a:t>
            </a:r>
            <a:r>
              <a:rPr lang="en-US" sz="2400" dirty="0" err="1" smtClean="0">
                <a:solidFill>
                  <a:srgbClr val="0033CC"/>
                </a:solidFill>
              </a:rPr>
              <a:t>msg</a:t>
            </a:r>
            <a:r>
              <a:rPr lang="en-US" sz="2400" dirty="0" smtClean="0">
                <a:solidFill>
                  <a:srgbClr val="0033CC"/>
                </a:solidFill>
              </a:rPr>
              <a:t>, uint8_t </a:t>
            </a:r>
            <a:r>
              <a:rPr lang="en-US" sz="2400" dirty="0" err="1" smtClean="0">
                <a:solidFill>
                  <a:srgbClr val="0033CC"/>
                </a:solidFill>
              </a:rPr>
              <a:t>len</a:t>
            </a:r>
            <a:r>
              <a:rPr lang="en-US" sz="2400" dirty="0" smtClean="0">
                <a:solidFill>
                  <a:srgbClr val="0033CC"/>
                </a:solidFill>
              </a:rPr>
              <a:t>);</a:t>
            </a:r>
          </a:p>
          <a:p>
            <a:pPr>
              <a:buNone/>
            </a:pPr>
            <a:r>
              <a:rPr lang="en-US" sz="2400" dirty="0" smtClean="0">
                <a:solidFill>
                  <a:srgbClr val="0033CC"/>
                </a:solidFill>
              </a:rPr>
              <a:t>}</a:t>
            </a:r>
          </a:p>
          <a:p>
            <a:pPr>
              <a:buNone/>
            </a:pPr>
            <a:r>
              <a:rPr lang="en-US" sz="2800" dirty="0" smtClean="0">
                <a:solidFill>
                  <a:srgbClr val="008000"/>
                </a:solidFill>
              </a:rPr>
              <a:t>Node’s AM address (usually) = TOS_NODE_ID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800000"/>
                </a:solidFill>
              </a:rPr>
              <a:t>TinyOS Applications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5888"/>
            <a:ext cx="9358346" cy="792162"/>
          </a:xfrm>
        </p:spPr>
        <p:txBody>
          <a:bodyPr/>
          <a:lstStyle/>
          <a:p>
            <a:r>
              <a:rPr lang="en-US" sz="3600" dirty="0" smtClean="0"/>
              <a:t>Sending Report-Theft Packets </a:t>
            </a:r>
            <a:r>
              <a:rPr lang="en-US" sz="2400" dirty="0" smtClean="0"/>
              <a:t>[List 6.13]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928670"/>
            <a:ext cx="8892480" cy="5452658"/>
          </a:xfrm>
        </p:spPr>
        <p:txBody>
          <a:bodyPr/>
          <a:lstStyle/>
          <a:p>
            <a:pPr>
              <a:buNone/>
            </a:pPr>
            <a:r>
              <a:rPr lang="en-US" sz="2000" dirty="0" smtClean="0"/>
              <a:t>uses interface </a:t>
            </a:r>
            <a:r>
              <a:rPr lang="en-US" sz="2000" dirty="0" err="1" smtClean="0">
                <a:solidFill>
                  <a:srgbClr val="0033CC"/>
                </a:solidFill>
              </a:rPr>
              <a:t>AMSend</a:t>
            </a:r>
            <a:r>
              <a:rPr lang="en-US" sz="2000" dirty="0" smtClean="0">
                <a:solidFill>
                  <a:srgbClr val="0033CC"/>
                </a:solidFill>
              </a:rPr>
              <a:t> </a:t>
            </a:r>
            <a:r>
              <a:rPr lang="en-US" sz="2000" dirty="0" smtClean="0"/>
              <a:t>as</a:t>
            </a:r>
            <a:r>
              <a:rPr lang="en-US" sz="2000" dirty="0" smtClean="0">
                <a:solidFill>
                  <a:srgbClr val="0033CC"/>
                </a:solidFill>
              </a:rPr>
              <a:t> Theft;</a:t>
            </a:r>
          </a:p>
          <a:p>
            <a:pPr>
              <a:buNone/>
            </a:pPr>
            <a:r>
              <a:rPr lang="en-US" sz="2000" dirty="0" smtClean="0">
                <a:solidFill>
                  <a:srgbClr val="0033CC"/>
                </a:solidFill>
              </a:rPr>
              <a:t>…</a:t>
            </a:r>
          </a:p>
          <a:p>
            <a:pPr>
              <a:buNone/>
            </a:pPr>
            <a:r>
              <a:rPr lang="en-US" sz="2000" dirty="0" err="1" smtClean="0">
                <a:solidFill>
                  <a:srgbClr val="0033CC"/>
                </a:solidFill>
              </a:rPr>
              <a:t>message_t</a:t>
            </a:r>
            <a:r>
              <a:rPr lang="en-US" sz="2000" dirty="0" smtClean="0">
                <a:solidFill>
                  <a:srgbClr val="0033CC"/>
                </a:solidFill>
              </a:rPr>
              <a:t>  </a:t>
            </a:r>
            <a:r>
              <a:rPr lang="en-US" sz="2000" dirty="0" err="1" smtClean="0">
                <a:solidFill>
                  <a:srgbClr val="0033CC"/>
                </a:solidFill>
              </a:rPr>
              <a:t>reportMsg</a:t>
            </a:r>
            <a:r>
              <a:rPr lang="en-US" sz="2000" dirty="0" smtClean="0">
                <a:solidFill>
                  <a:srgbClr val="0033CC"/>
                </a:solidFill>
              </a:rPr>
              <a:t>;  //theft report message buffer</a:t>
            </a:r>
          </a:p>
          <a:p>
            <a:pPr>
              <a:buNone/>
            </a:pPr>
            <a:r>
              <a:rPr lang="en-US" sz="2000" dirty="0" err="1" smtClean="0">
                <a:solidFill>
                  <a:srgbClr val="0033CC"/>
                </a:solidFill>
              </a:rPr>
              <a:t>bool</a:t>
            </a:r>
            <a:r>
              <a:rPr lang="en-US" sz="2000" dirty="0" smtClean="0">
                <a:solidFill>
                  <a:srgbClr val="0033CC"/>
                </a:solidFill>
              </a:rPr>
              <a:t> sending;             //Do not send while a send is in progress</a:t>
            </a:r>
          </a:p>
          <a:p>
            <a:pPr>
              <a:buNone/>
            </a:pPr>
            <a:r>
              <a:rPr lang="en-US" sz="2000" dirty="0" smtClean="0"/>
              <a:t>void</a:t>
            </a:r>
            <a:r>
              <a:rPr lang="en-US" sz="2000" dirty="0" smtClean="0">
                <a:solidFill>
                  <a:srgbClr val="0033CC"/>
                </a:solidFill>
              </a:rPr>
              <a:t> </a:t>
            </a:r>
            <a:r>
              <a:rPr lang="en-US" sz="2000" dirty="0" err="1" smtClean="0">
                <a:solidFill>
                  <a:srgbClr val="0033CC"/>
                </a:solidFill>
              </a:rPr>
              <a:t>reportTheft</a:t>
            </a:r>
            <a:r>
              <a:rPr lang="en-US" sz="2000" dirty="0" smtClean="0">
                <a:solidFill>
                  <a:srgbClr val="0033CC"/>
                </a:solidFill>
              </a:rPr>
              <a:t> ( ) {</a:t>
            </a:r>
          </a:p>
          <a:p>
            <a:pPr>
              <a:buNone/>
            </a:pPr>
            <a:r>
              <a:rPr lang="en-US" sz="2000" dirty="0" smtClean="0">
                <a:solidFill>
                  <a:srgbClr val="0033CC"/>
                </a:solidFill>
              </a:rPr>
              <a:t>  </a:t>
            </a:r>
            <a:r>
              <a:rPr lang="en-US" sz="2000" dirty="0" err="1" smtClean="0">
                <a:solidFill>
                  <a:srgbClr val="0033CC"/>
                </a:solidFill>
              </a:rPr>
              <a:t>theft_t</a:t>
            </a:r>
            <a:r>
              <a:rPr lang="en-US" sz="2000" dirty="0" smtClean="0">
                <a:solidFill>
                  <a:srgbClr val="0033CC"/>
                </a:solidFill>
              </a:rPr>
              <a:t>* payload = </a:t>
            </a:r>
            <a:r>
              <a:rPr lang="en-US" sz="2000" dirty="0" smtClean="0"/>
              <a:t>call</a:t>
            </a:r>
            <a:r>
              <a:rPr lang="en-US" sz="2000" dirty="0" smtClean="0">
                <a:solidFill>
                  <a:srgbClr val="0033CC"/>
                </a:solidFill>
              </a:rPr>
              <a:t> </a:t>
            </a:r>
            <a:r>
              <a:rPr lang="en-US" sz="2000" dirty="0" err="1" smtClean="0">
                <a:solidFill>
                  <a:srgbClr val="0033CC"/>
                </a:solidFill>
              </a:rPr>
              <a:t>Theft.getPayload</a:t>
            </a:r>
            <a:r>
              <a:rPr lang="en-US" sz="2000" dirty="0" smtClean="0">
                <a:solidFill>
                  <a:srgbClr val="0033CC"/>
                </a:solidFill>
              </a:rPr>
              <a:t> (&amp;</a:t>
            </a:r>
            <a:r>
              <a:rPr lang="en-US" sz="2000" dirty="0" err="1" smtClean="0">
                <a:solidFill>
                  <a:srgbClr val="0033CC"/>
                </a:solidFill>
              </a:rPr>
              <a:t>reportMsg</a:t>
            </a:r>
            <a:r>
              <a:rPr lang="en-US" sz="2000" dirty="0" smtClean="0">
                <a:solidFill>
                  <a:srgbClr val="0033CC"/>
                </a:solidFill>
              </a:rPr>
              <a:t>,</a:t>
            </a:r>
          </a:p>
          <a:p>
            <a:pPr>
              <a:buNone/>
            </a:pPr>
            <a:r>
              <a:rPr lang="en-US" sz="2000" dirty="0" smtClean="0">
                <a:solidFill>
                  <a:srgbClr val="0033CC"/>
                </a:solidFill>
              </a:rPr>
              <a:t>                                                    </a:t>
            </a:r>
            <a:r>
              <a:rPr lang="en-US" sz="2000" dirty="0" smtClean="0"/>
              <a:t> </a:t>
            </a:r>
            <a:r>
              <a:rPr lang="en-US" sz="2000" dirty="0" err="1" smtClean="0"/>
              <a:t>sizeof</a:t>
            </a:r>
            <a:r>
              <a:rPr lang="en-US" sz="2000" dirty="0" smtClean="0"/>
              <a:t> </a:t>
            </a:r>
            <a:r>
              <a:rPr lang="en-US" sz="2000" dirty="0" smtClean="0">
                <a:solidFill>
                  <a:srgbClr val="0033CC"/>
                </a:solidFill>
              </a:rPr>
              <a:t>(</a:t>
            </a:r>
            <a:r>
              <a:rPr lang="en-US" sz="2000" dirty="0" err="1" smtClean="0">
                <a:solidFill>
                  <a:srgbClr val="0033CC"/>
                </a:solidFill>
              </a:rPr>
              <a:t>theft_t</a:t>
            </a:r>
            <a:r>
              <a:rPr lang="en-US" sz="2000" dirty="0" smtClean="0">
                <a:solidFill>
                  <a:srgbClr val="0033CC"/>
                </a:solidFill>
              </a:rPr>
              <a:t>) );</a:t>
            </a:r>
          </a:p>
          <a:p>
            <a:pPr>
              <a:buNone/>
            </a:pPr>
            <a:r>
              <a:rPr lang="en-US" sz="2000" dirty="0" smtClean="0">
                <a:solidFill>
                  <a:srgbClr val="0033CC"/>
                </a:solidFill>
              </a:rPr>
              <a:t> </a:t>
            </a:r>
            <a:r>
              <a:rPr lang="en-US" sz="2000" dirty="0" smtClean="0"/>
              <a:t> if </a:t>
            </a:r>
            <a:r>
              <a:rPr lang="en-US" sz="2000" dirty="0" smtClean="0">
                <a:solidFill>
                  <a:srgbClr val="0033CC"/>
                </a:solidFill>
              </a:rPr>
              <a:t>(payload &amp;&amp; !sending)</a:t>
            </a:r>
          </a:p>
          <a:p>
            <a:pPr>
              <a:buNone/>
            </a:pPr>
            <a:r>
              <a:rPr lang="en-US" sz="2000" dirty="0" smtClean="0">
                <a:solidFill>
                  <a:srgbClr val="0033CC"/>
                </a:solidFill>
              </a:rPr>
              <a:t>    { //If Payload fits and we are idle – Send packet</a:t>
            </a:r>
          </a:p>
          <a:p>
            <a:pPr>
              <a:buNone/>
            </a:pPr>
            <a:r>
              <a:rPr lang="en-US" sz="2000" dirty="0" smtClean="0">
                <a:solidFill>
                  <a:srgbClr val="0033CC"/>
                </a:solidFill>
              </a:rPr>
              <a:t>      payload-&gt;who = TOS_NODE_ID;  //Report being stolen!</a:t>
            </a:r>
          </a:p>
          <a:p>
            <a:pPr>
              <a:buNone/>
            </a:pPr>
            <a:r>
              <a:rPr lang="en-US" sz="2000" dirty="0" smtClean="0">
                <a:solidFill>
                  <a:srgbClr val="0033CC"/>
                </a:solidFill>
              </a:rPr>
              <a:t>     //Broadcast the report packet to everyone</a:t>
            </a:r>
          </a:p>
          <a:p>
            <a:pPr>
              <a:buNone/>
            </a:pPr>
            <a:r>
              <a:rPr lang="en-US" sz="2000" dirty="0" smtClean="0">
                <a:solidFill>
                  <a:srgbClr val="0033CC"/>
                </a:solidFill>
              </a:rPr>
              <a:t>      </a:t>
            </a:r>
            <a:r>
              <a:rPr lang="en-US" sz="2000" dirty="0" smtClean="0"/>
              <a:t>if</a:t>
            </a:r>
            <a:r>
              <a:rPr lang="en-US" sz="2000" dirty="0" smtClean="0">
                <a:solidFill>
                  <a:srgbClr val="0033CC"/>
                </a:solidFill>
              </a:rPr>
              <a:t> (</a:t>
            </a:r>
            <a:r>
              <a:rPr lang="en-US" sz="2000" dirty="0" smtClean="0"/>
              <a:t>call</a:t>
            </a:r>
            <a:r>
              <a:rPr lang="en-US" sz="2000" dirty="0" smtClean="0">
                <a:solidFill>
                  <a:srgbClr val="0033CC"/>
                </a:solidFill>
              </a:rPr>
              <a:t> </a:t>
            </a:r>
            <a:r>
              <a:rPr lang="en-US" sz="2000" dirty="0" err="1" smtClean="0">
                <a:solidFill>
                  <a:srgbClr val="0033CC"/>
                </a:solidFill>
              </a:rPr>
              <a:t>Theft.send</a:t>
            </a:r>
            <a:r>
              <a:rPr lang="en-US" sz="2000" dirty="0" smtClean="0">
                <a:solidFill>
                  <a:srgbClr val="0033CC"/>
                </a:solidFill>
              </a:rPr>
              <a:t> (</a:t>
            </a:r>
            <a:r>
              <a:rPr lang="en-US" sz="2000" dirty="0" smtClean="0">
                <a:solidFill>
                  <a:srgbClr val="0033CC"/>
                </a:solidFill>
              </a:rPr>
              <a:t>TOS_BCAST_ADDR, &amp;</a:t>
            </a:r>
            <a:r>
              <a:rPr lang="en-US" sz="2000" dirty="0" err="1" smtClean="0">
                <a:solidFill>
                  <a:srgbClr val="0033CC"/>
                </a:solidFill>
              </a:rPr>
              <a:t>reportMsg</a:t>
            </a:r>
            <a:r>
              <a:rPr lang="en-US" sz="2000" dirty="0" smtClean="0">
                <a:solidFill>
                  <a:srgbClr val="0033CC"/>
                </a:solidFill>
              </a:rPr>
              <a:t>,</a:t>
            </a:r>
          </a:p>
          <a:p>
            <a:pPr>
              <a:buNone/>
            </a:pPr>
            <a:r>
              <a:rPr lang="en-US" sz="2000" dirty="0" smtClean="0">
                <a:solidFill>
                  <a:srgbClr val="0033CC"/>
                </a:solidFill>
              </a:rPr>
              <a:t>                                      </a:t>
            </a:r>
            <a:r>
              <a:rPr lang="en-US" sz="2000" dirty="0" err="1" smtClean="0"/>
              <a:t>sizeof</a:t>
            </a:r>
            <a:r>
              <a:rPr lang="en-US" sz="2000" dirty="0" smtClean="0"/>
              <a:t> </a:t>
            </a:r>
            <a:r>
              <a:rPr lang="en-US" sz="2000" dirty="0" smtClean="0">
                <a:solidFill>
                  <a:srgbClr val="0033CC"/>
                </a:solidFill>
              </a:rPr>
              <a:t>(</a:t>
            </a:r>
            <a:r>
              <a:rPr lang="en-US" sz="2000" dirty="0" err="1" smtClean="0">
                <a:solidFill>
                  <a:srgbClr val="0033CC"/>
                </a:solidFill>
              </a:rPr>
              <a:t>theft_t</a:t>
            </a:r>
            <a:r>
              <a:rPr lang="en-US" sz="2000" dirty="0" smtClean="0">
                <a:solidFill>
                  <a:srgbClr val="0033CC"/>
                </a:solidFill>
              </a:rPr>
              <a:t>) ) == SUCCESS)</a:t>
            </a:r>
          </a:p>
          <a:p>
            <a:pPr>
              <a:buNone/>
            </a:pPr>
            <a:r>
              <a:rPr lang="en-US" sz="2000" dirty="0" smtClean="0">
                <a:solidFill>
                  <a:srgbClr val="0033CC"/>
                </a:solidFill>
              </a:rPr>
              <a:t>     }</a:t>
            </a:r>
          </a:p>
          <a:p>
            <a:pPr>
              <a:buNone/>
            </a:pPr>
            <a:r>
              <a:rPr lang="en-US" sz="2000" dirty="0" smtClean="0">
                <a:solidFill>
                  <a:srgbClr val="0033CC"/>
                </a:solidFill>
              </a:rPr>
              <a:t>}</a:t>
            </a:r>
          </a:p>
          <a:p>
            <a:pPr>
              <a:buNone/>
            </a:pPr>
            <a:r>
              <a:rPr lang="en-US" sz="2000" dirty="0" smtClean="0">
                <a:solidFill>
                  <a:srgbClr val="0033CC"/>
                </a:solidFill>
              </a:rPr>
              <a:t>  </a:t>
            </a:r>
            <a:endParaRPr lang="en-US" sz="2000" dirty="0">
              <a:solidFill>
                <a:srgbClr val="0033C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800000"/>
                </a:solidFill>
              </a:rPr>
              <a:t>TinyOS Applications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TinyOS</a:t>
            </a:r>
            <a:r>
              <a:rPr lang="en-US" dirty="0" smtClean="0"/>
              <a:t> Applications 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016" y="1196752"/>
            <a:ext cx="9036496" cy="4800600"/>
          </a:xfrm>
        </p:spPr>
        <p:txBody>
          <a:bodyPr/>
          <a:lstStyle/>
          <a:p>
            <a:r>
              <a:rPr lang="en-US" dirty="0" err="1" smtClean="0"/>
              <a:t>AntiTheft</a:t>
            </a:r>
            <a:r>
              <a:rPr lang="en-US" dirty="0" smtClean="0"/>
              <a:t> </a:t>
            </a:r>
            <a:r>
              <a:rPr lang="en-US" dirty="0" smtClean="0"/>
              <a:t>Example </a:t>
            </a:r>
            <a:r>
              <a:rPr lang="en-US" dirty="0" smtClean="0">
                <a:solidFill>
                  <a:schemeClr val="accent1"/>
                </a:solidFill>
              </a:rPr>
              <a:t>{done in gradual pieces}</a:t>
            </a:r>
            <a:endParaRPr lang="en-US" dirty="0" smtClean="0"/>
          </a:p>
          <a:p>
            <a:pPr lvl="1"/>
            <a:r>
              <a:rPr lang="en-US" dirty="0" smtClean="0"/>
              <a:t>LEDs, timer, booting</a:t>
            </a:r>
          </a:p>
          <a:p>
            <a:r>
              <a:rPr lang="en-US" dirty="0" smtClean="0"/>
              <a:t>Sensing Example</a:t>
            </a:r>
          </a:p>
          <a:p>
            <a:pPr lvl="1"/>
            <a:r>
              <a:rPr lang="en-US" dirty="0" smtClean="0"/>
              <a:t>Light Sensor</a:t>
            </a:r>
          </a:p>
          <a:p>
            <a:pPr lvl="1"/>
            <a:r>
              <a:rPr lang="en-US" dirty="0" smtClean="0"/>
              <a:t>Wiring to </a:t>
            </a:r>
            <a:r>
              <a:rPr lang="en-US" dirty="0" err="1" smtClean="0"/>
              <a:t>AntiTheft</a:t>
            </a:r>
            <a:endParaRPr lang="en-US" dirty="0" smtClean="0"/>
          </a:p>
          <a:p>
            <a:r>
              <a:rPr lang="en-US" dirty="0" smtClean="0"/>
              <a:t>Single Hop Networks</a:t>
            </a:r>
          </a:p>
          <a:p>
            <a:pPr lvl="1"/>
            <a:r>
              <a:rPr lang="en-US" dirty="0" smtClean="0"/>
              <a:t>Active Messages interface</a:t>
            </a:r>
          </a:p>
          <a:p>
            <a:pPr lvl="1"/>
            <a:r>
              <a:rPr lang="en-US" dirty="0" smtClean="0"/>
              <a:t>Sending packets</a:t>
            </a:r>
          </a:p>
          <a:p>
            <a:pPr lvl="1"/>
            <a:r>
              <a:rPr lang="en-US" dirty="0" smtClean="0"/>
              <a:t>Receiving packets</a:t>
            </a:r>
          </a:p>
          <a:p>
            <a:pPr lvl="1"/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800000"/>
                </a:solidFill>
              </a:rPr>
              <a:t>TinyOS Applications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085928"/>
          </a:xfrm>
        </p:spPr>
        <p:txBody>
          <a:bodyPr/>
          <a:lstStyle/>
          <a:p>
            <a:pPr>
              <a:buNone/>
            </a:pPr>
            <a:r>
              <a:rPr lang="en-US" sz="2400" dirty="0" smtClean="0"/>
              <a:t>event void </a:t>
            </a:r>
            <a:r>
              <a:rPr lang="en-US" sz="2400" dirty="0" err="1" smtClean="0">
                <a:solidFill>
                  <a:srgbClr val="0033CC"/>
                </a:solidFill>
              </a:rPr>
              <a:t>Theft.sendDone</a:t>
            </a:r>
            <a:r>
              <a:rPr lang="en-US" sz="2400" dirty="0" smtClean="0">
                <a:solidFill>
                  <a:srgbClr val="0033CC"/>
                </a:solidFill>
              </a:rPr>
              <a:t> (</a:t>
            </a:r>
            <a:r>
              <a:rPr lang="en-US" sz="2400" dirty="0" err="1" smtClean="0">
                <a:solidFill>
                  <a:srgbClr val="0033CC"/>
                </a:solidFill>
              </a:rPr>
              <a:t>message_t</a:t>
            </a:r>
            <a:r>
              <a:rPr lang="en-US" sz="2400" dirty="0" smtClean="0">
                <a:solidFill>
                  <a:srgbClr val="0033CC"/>
                </a:solidFill>
              </a:rPr>
              <a:t>  *</a:t>
            </a:r>
            <a:r>
              <a:rPr lang="en-US" sz="2400" dirty="0" err="1" smtClean="0">
                <a:solidFill>
                  <a:srgbClr val="0033CC"/>
                </a:solidFill>
              </a:rPr>
              <a:t>msg</a:t>
            </a:r>
            <a:r>
              <a:rPr lang="en-US" sz="2400" dirty="0" smtClean="0">
                <a:solidFill>
                  <a:srgbClr val="0033CC"/>
                </a:solidFill>
              </a:rPr>
              <a:t>, </a:t>
            </a:r>
          </a:p>
          <a:p>
            <a:pPr>
              <a:buNone/>
            </a:pPr>
            <a:r>
              <a:rPr lang="en-US" sz="2400" dirty="0" smtClean="0">
                <a:solidFill>
                  <a:srgbClr val="0033CC"/>
                </a:solidFill>
              </a:rPr>
              <a:t>                                    </a:t>
            </a:r>
            <a:r>
              <a:rPr lang="en-US" sz="2400" dirty="0" err="1" smtClean="0">
                <a:solidFill>
                  <a:srgbClr val="0033CC"/>
                </a:solidFill>
              </a:rPr>
              <a:t>error_t</a:t>
            </a:r>
            <a:r>
              <a:rPr lang="en-US" sz="2400" dirty="0" smtClean="0">
                <a:solidFill>
                  <a:srgbClr val="0033CC"/>
                </a:solidFill>
              </a:rPr>
              <a:t> error)  {</a:t>
            </a:r>
          </a:p>
          <a:p>
            <a:pPr>
              <a:buNone/>
            </a:pPr>
            <a:r>
              <a:rPr lang="en-US" sz="2400" dirty="0" smtClean="0">
                <a:solidFill>
                  <a:srgbClr val="0033CC"/>
                </a:solidFill>
              </a:rPr>
              <a:t>  sending = FALSE;   //Our send completed</a:t>
            </a:r>
          </a:p>
          <a:p>
            <a:pPr>
              <a:buNone/>
            </a:pPr>
            <a:r>
              <a:rPr lang="en-US" sz="2400" dirty="0" smtClean="0">
                <a:solidFill>
                  <a:srgbClr val="0033CC"/>
                </a:solidFill>
              </a:rPr>
              <a:t>}</a:t>
            </a:r>
          </a:p>
          <a:p>
            <a:pPr>
              <a:buNone/>
            </a:pPr>
            <a:endParaRPr lang="en-US" sz="2000" dirty="0">
              <a:solidFill>
                <a:srgbClr val="0033CC"/>
              </a:solidFill>
            </a:endParaRPr>
          </a:p>
          <a:p>
            <a:pPr>
              <a:buNone/>
            </a:pPr>
            <a:r>
              <a:rPr lang="en-US" sz="2000" dirty="0" smtClean="0">
                <a:solidFill>
                  <a:schemeClr val="accent1"/>
                </a:solidFill>
              </a:rPr>
              <a:t>Called from </a:t>
            </a:r>
            <a:r>
              <a:rPr lang="en-US" sz="2000" dirty="0" err="1" smtClean="0">
                <a:solidFill>
                  <a:srgbClr val="0033CC"/>
                </a:solidFill>
              </a:rPr>
              <a:t>MovingC</a:t>
            </a:r>
            <a:endParaRPr lang="en-US" sz="2000" dirty="0" smtClean="0">
              <a:solidFill>
                <a:srgbClr val="0033CC"/>
              </a:solidFill>
            </a:endParaRPr>
          </a:p>
          <a:p>
            <a:pPr>
              <a:buNone/>
            </a:pPr>
            <a:endParaRPr lang="en-US" sz="2000" dirty="0" smtClean="0">
              <a:solidFill>
                <a:srgbClr val="0033CC"/>
              </a:solidFill>
            </a:endParaRPr>
          </a:p>
          <a:p>
            <a:pPr>
              <a:buNone/>
            </a:pPr>
            <a:r>
              <a:rPr lang="en-US" sz="2000" dirty="0" smtClean="0"/>
              <a:t>if</a:t>
            </a:r>
            <a:r>
              <a:rPr lang="en-US" sz="2000" dirty="0" smtClean="0">
                <a:solidFill>
                  <a:srgbClr val="0033CC"/>
                </a:solidFill>
              </a:rPr>
              <a:t> (variance &gt; ACCEL_VARIANCE * ACCEL_NSAMPLES)</a:t>
            </a:r>
          </a:p>
          <a:p>
            <a:pPr>
              <a:buNone/>
            </a:pPr>
            <a:r>
              <a:rPr lang="en-US" sz="2000" dirty="0">
                <a:solidFill>
                  <a:srgbClr val="0033CC"/>
                </a:solidFill>
              </a:rPr>
              <a:t> </a:t>
            </a:r>
            <a:r>
              <a:rPr lang="en-US" sz="2000" dirty="0" smtClean="0">
                <a:solidFill>
                  <a:srgbClr val="0033CC"/>
                </a:solidFill>
              </a:rPr>
              <a:t> </a:t>
            </a:r>
            <a:r>
              <a:rPr lang="en-US" sz="2000" dirty="0" smtClean="0"/>
              <a:t>{</a:t>
            </a:r>
          </a:p>
          <a:p>
            <a:pPr>
              <a:buNone/>
            </a:pPr>
            <a:r>
              <a:rPr lang="en-US" sz="2000" dirty="0">
                <a:solidFill>
                  <a:srgbClr val="0033CC"/>
                </a:solidFill>
              </a:rPr>
              <a:t> </a:t>
            </a:r>
            <a:r>
              <a:rPr lang="en-US" sz="2000" dirty="0" smtClean="0">
                <a:solidFill>
                  <a:srgbClr val="0033CC"/>
                </a:solidFill>
              </a:rPr>
              <a:t>   </a:t>
            </a:r>
            <a:r>
              <a:rPr lang="en-US" sz="2000" dirty="0" smtClean="0"/>
              <a:t>call  </a:t>
            </a:r>
            <a:r>
              <a:rPr lang="en-US" sz="2000" dirty="0" smtClean="0">
                <a:solidFill>
                  <a:srgbClr val="0033CC"/>
                </a:solidFill>
              </a:rPr>
              <a:t>Leds,led2On ( ) ;  /* Theft Alert  */</a:t>
            </a:r>
          </a:p>
          <a:p>
            <a:pPr>
              <a:buNone/>
            </a:pPr>
            <a:r>
              <a:rPr lang="en-US" sz="2000" dirty="0">
                <a:solidFill>
                  <a:srgbClr val="0033CC"/>
                </a:solidFill>
              </a:rPr>
              <a:t> </a:t>
            </a:r>
            <a:r>
              <a:rPr lang="en-US" sz="2000" dirty="0" smtClean="0">
                <a:solidFill>
                  <a:srgbClr val="0033CC"/>
                </a:solidFill>
              </a:rPr>
              <a:t>   </a:t>
            </a:r>
            <a:r>
              <a:rPr lang="en-US" sz="2000" dirty="0" err="1" smtClean="0">
                <a:solidFill>
                  <a:srgbClr val="0033CC"/>
                </a:solidFill>
              </a:rPr>
              <a:t>reportTheft</a:t>
            </a:r>
            <a:r>
              <a:rPr lang="en-US" sz="2000" dirty="0" smtClean="0">
                <a:solidFill>
                  <a:srgbClr val="0033CC"/>
                </a:solidFill>
              </a:rPr>
              <a:t> ( );</a:t>
            </a:r>
          </a:p>
          <a:p>
            <a:pPr>
              <a:buNone/>
            </a:pPr>
            <a:r>
              <a:rPr lang="en-US" sz="2000" dirty="0">
                <a:solidFill>
                  <a:srgbClr val="0033CC"/>
                </a:solidFill>
              </a:rPr>
              <a:t> </a:t>
            </a:r>
            <a:r>
              <a:rPr lang="en-US" sz="2000" dirty="0" smtClean="0">
                <a:solidFill>
                  <a:srgbClr val="0033CC"/>
                </a:solidFill>
              </a:rPr>
              <a:t> </a:t>
            </a:r>
            <a:r>
              <a:rPr lang="en-US" sz="2000" dirty="0" smtClean="0"/>
              <a:t>}</a:t>
            </a:r>
            <a:endParaRPr lang="en-US" sz="2000" dirty="0">
              <a:solidFill>
                <a:srgbClr val="0033CC"/>
              </a:solidFill>
            </a:endParaRPr>
          </a:p>
          <a:p>
            <a:pPr>
              <a:buNone/>
            </a:pPr>
            <a:endParaRPr lang="en-US" sz="2400" dirty="0">
              <a:solidFill>
                <a:schemeClr val="accent1"/>
              </a:solidFill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Sending Report-Theft Packets </a:t>
            </a:r>
            <a:r>
              <a:rPr lang="en-US" sz="2400" dirty="0" smtClean="0"/>
              <a:t>[List 6.13]</a:t>
            </a:r>
            <a:endParaRPr lang="en-US" sz="36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800000"/>
                </a:solidFill>
              </a:rPr>
              <a:t>TinyOS Applications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Generic </a:t>
            </a:r>
            <a:r>
              <a:rPr lang="en-US" sz="4000" dirty="0" err="1" smtClean="0"/>
              <a:t>AMSenderC</a:t>
            </a:r>
            <a:r>
              <a:rPr lang="en-US" sz="4000" dirty="0" smtClean="0"/>
              <a:t> configuration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2984"/>
            <a:ext cx="8686800" cy="4800600"/>
          </a:xfrm>
        </p:spPr>
        <p:txBody>
          <a:bodyPr/>
          <a:lstStyle/>
          <a:p>
            <a:pPr>
              <a:buNone/>
            </a:pPr>
            <a:r>
              <a:rPr lang="en-US" sz="2400" dirty="0" smtClean="0"/>
              <a:t>generic configuration </a:t>
            </a:r>
            <a:r>
              <a:rPr lang="en-US" sz="2400" dirty="0" err="1" smtClean="0">
                <a:solidFill>
                  <a:srgbClr val="0033CC"/>
                </a:solidFill>
              </a:rPr>
              <a:t>AMSenderC</a:t>
            </a:r>
            <a:r>
              <a:rPr lang="en-US" sz="2400" dirty="0" smtClean="0">
                <a:solidFill>
                  <a:srgbClr val="0033CC"/>
                </a:solidFill>
              </a:rPr>
              <a:t> (</a:t>
            </a:r>
            <a:r>
              <a:rPr lang="en-US" sz="2400" dirty="0" err="1" smtClean="0">
                <a:solidFill>
                  <a:srgbClr val="0033CC"/>
                </a:solidFill>
              </a:rPr>
              <a:t>am_id_t</a:t>
            </a:r>
            <a:r>
              <a:rPr lang="en-US" sz="2400" dirty="0" smtClean="0">
                <a:solidFill>
                  <a:srgbClr val="0033CC"/>
                </a:solidFill>
              </a:rPr>
              <a:t> </a:t>
            </a:r>
            <a:r>
              <a:rPr lang="en-US" sz="2400" dirty="0" err="1" smtClean="0">
                <a:solidFill>
                  <a:srgbClr val="0033CC"/>
                </a:solidFill>
              </a:rPr>
              <a:t>AMId</a:t>
            </a:r>
            <a:r>
              <a:rPr lang="en-US" sz="2400" dirty="0" smtClean="0">
                <a:solidFill>
                  <a:srgbClr val="0033CC"/>
                </a:solidFill>
              </a:rPr>
              <a:t>) {</a:t>
            </a:r>
          </a:p>
          <a:p>
            <a:pPr>
              <a:buNone/>
            </a:pPr>
            <a:r>
              <a:rPr lang="en-US" sz="2400" dirty="0" smtClean="0"/>
              <a:t>  provides </a:t>
            </a:r>
            <a:r>
              <a:rPr lang="en-US" sz="2400" dirty="0" smtClean="0">
                <a:solidFill>
                  <a:srgbClr val="0033CC"/>
                </a:solidFill>
              </a:rPr>
              <a:t>{</a:t>
            </a:r>
          </a:p>
          <a:p>
            <a:pPr>
              <a:buNone/>
            </a:pPr>
            <a:r>
              <a:rPr lang="en-US" sz="2400" dirty="0" smtClean="0"/>
              <a:t>    interface </a:t>
            </a:r>
            <a:r>
              <a:rPr lang="en-US" sz="2400" dirty="0" err="1" smtClean="0">
                <a:solidFill>
                  <a:srgbClr val="0033CC"/>
                </a:solidFill>
              </a:rPr>
              <a:t>AMSend</a:t>
            </a:r>
            <a:r>
              <a:rPr lang="en-US" sz="2400" dirty="0" smtClean="0">
                <a:solidFill>
                  <a:srgbClr val="0033CC"/>
                </a:solidFill>
              </a:rPr>
              <a:t>;</a:t>
            </a:r>
          </a:p>
          <a:p>
            <a:pPr>
              <a:buNone/>
            </a:pPr>
            <a:r>
              <a:rPr lang="en-US" sz="2400" dirty="0" smtClean="0"/>
              <a:t>    interface </a:t>
            </a:r>
            <a:r>
              <a:rPr lang="en-US" sz="2400" dirty="0" smtClean="0">
                <a:solidFill>
                  <a:srgbClr val="0033CC"/>
                </a:solidFill>
              </a:rPr>
              <a:t>Packet;</a:t>
            </a:r>
          </a:p>
          <a:p>
            <a:pPr>
              <a:buNone/>
            </a:pPr>
            <a:r>
              <a:rPr lang="en-US" sz="2400" dirty="0" smtClean="0"/>
              <a:t>    interface </a:t>
            </a:r>
            <a:r>
              <a:rPr lang="en-US" sz="2400" dirty="0" err="1" smtClean="0">
                <a:solidFill>
                  <a:srgbClr val="0033CC"/>
                </a:solidFill>
              </a:rPr>
              <a:t>AMPacket</a:t>
            </a:r>
            <a:r>
              <a:rPr lang="en-US" sz="2400" dirty="0" smtClean="0">
                <a:solidFill>
                  <a:srgbClr val="0033CC"/>
                </a:solidFill>
              </a:rPr>
              <a:t>;</a:t>
            </a:r>
          </a:p>
          <a:p>
            <a:pPr>
              <a:buNone/>
            </a:pPr>
            <a:r>
              <a:rPr lang="en-US" sz="2400" dirty="0" smtClean="0"/>
              <a:t>    interface </a:t>
            </a:r>
            <a:r>
              <a:rPr lang="en-US" sz="2400" dirty="0" err="1" smtClean="0">
                <a:solidFill>
                  <a:srgbClr val="0033CC"/>
                </a:solidFill>
              </a:rPr>
              <a:t>PacketAcknowledgements</a:t>
            </a:r>
            <a:r>
              <a:rPr lang="en-US" sz="2400" dirty="0" smtClean="0">
                <a:solidFill>
                  <a:srgbClr val="0033CC"/>
                </a:solidFill>
              </a:rPr>
              <a:t> </a:t>
            </a:r>
            <a:r>
              <a:rPr lang="en-US" sz="2400" dirty="0" smtClean="0"/>
              <a:t>as </a:t>
            </a:r>
            <a:r>
              <a:rPr lang="en-US" sz="2400" dirty="0" err="1" smtClean="0">
                <a:solidFill>
                  <a:srgbClr val="0033CC"/>
                </a:solidFill>
              </a:rPr>
              <a:t>Acks</a:t>
            </a:r>
            <a:r>
              <a:rPr lang="en-US" sz="2400" dirty="0" smtClean="0">
                <a:solidFill>
                  <a:srgbClr val="0033CC"/>
                </a:solidFill>
              </a:rPr>
              <a:t>;</a:t>
            </a:r>
          </a:p>
          <a:p>
            <a:pPr>
              <a:buNone/>
            </a:pPr>
            <a:r>
              <a:rPr lang="en-US" sz="2400" dirty="0" smtClean="0">
                <a:solidFill>
                  <a:srgbClr val="0033CC"/>
                </a:solidFill>
              </a:rPr>
              <a:t>  }</a:t>
            </a:r>
          </a:p>
          <a:p>
            <a:pPr>
              <a:buNone/>
            </a:pPr>
            <a:r>
              <a:rPr lang="en-US" sz="2400" dirty="0" smtClean="0">
                <a:solidFill>
                  <a:srgbClr val="0033CC"/>
                </a:solidFill>
              </a:rPr>
              <a:t>}</a:t>
            </a:r>
            <a:endParaRPr lang="en-US" sz="2400" dirty="0">
              <a:solidFill>
                <a:srgbClr val="0033C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800000"/>
                </a:solidFill>
              </a:rPr>
              <a:t>TinyOS Applications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Communication Stack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48006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Cannot switch itself on and off on-demand, and needs the </a:t>
            </a:r>
            <a:r>
              <a:rPr lang="en-US" dirty="0" err="1" smtClean="0">
                <a:solidFill>
                  <a:srgbClr val="0033CC"/>
                </a:solidFill>
              </a:rPr>
              <a:t>SplitControl</a:t>
            </a:r>
            <a:r>
              <a:rPr lang="en-US" dirty="0" smtClean="0"/>
              <a:t> interface to start and stop the radio: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2400" dirty="0" smtClean="0"/>
              <a:t>interface </a:t>
            </a:r>
            <a:r>
              <a:rPr lang="en-US" sz="2400" dirty="0" err="1" smtClean="0">
                <a:solidFill>
                  <a:srgbClr val="0033CC"/>
                </a:solidFill>
              </a:rPr>
              <a:t>SplitControl</a:t>
            </a:r>
            <a:r>
              <a:rPr lang="en-US" sz="2400" dirty="0" smtClean="0">
                <a:solidFill>
                  <a:srgbClr val="0033CC"/>
                </a:solidFill>
              </a:rPr>
              <a:t> {</a:t>
            </a:r>
            <a:r>
              <a:rPr lang="en-US" sz="2400" dirty="0" smtClean="0"/>
              <a:t>			       </a:t>
            </a:r>
            <a:r>
              <a:rPr lang="en-US" sz="2400" dirty="0" smtClean="0">
                <a:solidFill>
                  <a:srgbClr val="990033"/>
                </a:solidFill>
              </a:rPr>
              <a:t>[List 6.14]</a:t>
            </a:r>
          </a:p>
          <a:p>
            <a:pPr>
              <a:buNone/>
            </a:pPr>
            <a:r>
              <a:rPr lang="en-US" sz="2400" dirty="0" smtClean="0"/>
              <a:t>  command </a:t>
            </a:r>
            <a:r>
              <a:rPr lang="en-US" sz="2400" dirty="0" err="1" smtClean="0">
                <a:solidFill>
                  <a:srgbClr val="0033CC"/>
                </a:solidFill>
              </a:rPr>
              <a:t>error_t</a:t>
            </a:r>
            <a:r>
              <a:rPr lang="en-US" sz="2400" dirty="0" smtClean="0">
                <a:solidFill>
                  <a:srgbClr val="0033CC"/>
                </a:solidFill>
              </a:rPr>
              <a:t> start ( );</a:t>
            </a:r>
          </a:p>
          <a:p>
            <a:pPr>
              <a:buNone/>
            </a:pPr>
            <a:r>
              <a:rPr lang="en-US" sz="2400" dirty="0" smtClean="0"/>
              <a:t>  event void </a:t>
            </a:r>
            <a:r>
              <a:rPr lang="en-US" sz="2400" dirty="0" err="1" smtClean="0">
                <a:solidFill>
                  <a:srgbClr val="0033CC"/>
                </a:solidFill>
              </a:rPr>
              <a:t>startDone</a:t>
            </a:r>
            <a:r>
              <a:rPr lang="en-US" sz="2400" dirty="0" smtClean="0">
                <a:solidFill>
                  <a:srgbClr val="0033CC"/>
                </a:solidFill>
              </a:rPr>
              <a:t> (</a:t>
            </a:r>
            <a:r>
              <a:rPr lang="en-US" sz="2400" dirty="0" err="1" smtClean="0">
                <a:solidFill>
                  <a:srgbClr val="0033CC"/>
                </a:solidFill>
              </a:rPr>
              <a:t>error_t</a:t>
            </a:r>
            <a:r>
              <a:rPr lang="en-US" sz="2400" dirty="0" smtClean="0">
                <a:solidFill>
                  <a:srgbClr val="0033CC"/>
                </a:solidFill>
              </a:rPr>
              <a:t> error);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  command </a:t>
            </a:r>
            <a:r>
              <a:rPr lang="en-US" sz="2400" dirty="0" err="1" smtClean="0">
                <a:solidFill>
                  <a:srgbClr val="0033CC"/>
                </a:solidFill>
              </a:rPr>
              <a:t>error_t</a:t>
            </a:r>
            <a:r>
              <a:rPr lang="en-US" sz="2400" dirty="0" smtClean="0">
                <a:solidFill>
                  <a:srgbClr val="0033CC"/>
                </a:solidFill>
              </a:rPr>
              <a:t> stop ( );</a:t>
            </a:r>
          </a:p>
          <a:p>
            <a:pPr>
              <a:buNone/>
            </a:pPr>
            <a:r>
              <a:rPr lang="en-US" sz="2400" dirty="0" smtClean="0"/>
              <a:t>  event void </a:t>
            </a:r>
            <a:r>
              <a:rPr lang="en-US" sz="2400" dirty="0" err="1" smtClean="0">
                <a:solidFill>
                  <a:srgbClr val="0033CC"/>
                </a:solidFill>
              </a:rPr>
              <a:t>stopDone</a:t>
            </a:r>
            <a:r>
              <a:rPr lang="en-US" sz="2400" dirty="0" smtClean="0">
                <a:solidFill>
                  <a:srgbClr val="0033CC"/>
                </a:solidFill>
              </a:rPr>
              <a:t> (</a:t>
            </a:r>
            <a:r>
              <a:rPr lang="en-US" sz="2400" dirty="0" err="1" smtClean="0">
                <a:solidFill>
                  <a:srgbClr val="0033CC"/>
                </a:solidFill>
              </a:rPr>
              <a:t>error_t</a:t>
            </a:r>
            <a:r>
              <a:rPr lang="en-US" sz="2400" dirty="0" smtClean="0">
                <a:solidFill>
                  <a:srgbClr val="0033CC"/>
                </a:solidFill>
              </a:rPr>
              <a:t> error);</a:t>
            </a:r>
          </a:p>
          <a:p>
            <a:pPr>
              <a:buNone/>
            </a:pPr>
            <a:r>
              <a:rPr lang="en-US" sz="2400" dirty="0" smtClean="0">
                <a:solidFill>
                  <a:srgbClr val="0033CC"/>
                </a:solidFill>
              </a:rPr>
              <a:t>}</a:t>
            </a:r>
            <a:endParaRPr lang="en-US" sz="2400" dirty="0">
              <a:solidFill>
                <a:srgbClr val="0033C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800000"/>
                </a:solidFill>
              </a:rPr>
              <a:t>TinyOS Applications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5888"/>
            <a:ext cx="8964613" cy="792162"/>
          </a:xfrm>
        </p:spPr>
        <p:txBody>
          <a:bodyPr/>
          <a:lstStyle/>
          <a:p>
            <a:r>
              <a:rPr lang="en-US" dirty="0" err="1" smtClean="0"/>
              <a:t>MovingC</a:t>
            </a:r>
            <a:r>
              <a:rPr lang="en-US" dirty="0" smtClean="0"/>
              <a:t> using </a:t>
            </a:r>
            <a:r>
              <a:rPr lang="en-US" dirty="0" err="1" smtClean="0"/>
              <a:t>SplitControl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214974"/>
          </a:xfrm>
        </p:spPr>
        <p:txBody>
          <a:bodyPr/>
          <a:lstStyle/>
          <a:p>
            <a:pPr>
              <a:buNone/>
            </a:pPr>
            <a:r>
              <a:rPr lang="en-US" sz="2400" dirty="0" smtClean="0"/>
              <a:t>uses interface </a:t>
            </a:r>
            <a:r>
              <a:rPr lang="en-US" sz="2400" dirty="0" err="1" smtClean="0">
                <a:solidFill>
                  <a:srgbClr val="0033CC"/>
                </a:solidFill>
              </a:rPr>
              <a:t>SplitControl</a:t>
            </a:r>
            <a:r>
              <a:rPr lang="en-US" sz="2400" dirty="0" smtClean="0">
                <a:solidFill>
                  <a:srgbClr val="0033CC"/>
                </a:solidFill>
              </a:rPr>
              <a:t> </a:t>
            </a:r>
            <a:r>
              <a:rPr lang="en-US" sz="2400" dirty="0" smtClean="0"/>
              <a:t>as </a:t>
            </a:r>
            <a:r>
              <a:rPr lang="en-US" sz="2400" dirty="0" err="1" smtClean="0">
                <a:solidFill>
                  <a:srgbClr val="0033CC"/>
                </a:solidFill>
              </a:rPr>
              <a:t>CommControl</a:t>
            </a:r>
            <a:r>
              <a:rPr lang="en-US" sz="2400" dirty="0" smtClean="0">
                <a:solidFill>
                  <a:srgbClr val="0033CC"/>
                </a:solidFill>
              </a:rPr>
              <a:t>;</a:t>
            </a:r>
          </a:p>
          <a:p>
            <a:pPr>
              <a:buNone/>
            </a:pPr>
            <a:r>
              <a:rPr lang="en-US" sz="2400" dirty="0" smtClean="0"/>
              <a:t>…</a:t>
            </a:r>
          </a:p>
          <a:p>
            <a:pPr>
              <a:buNone/>
            </a:pPr>
            <a:r>
              <a:rPr lang="en-US" sz="2400" dirty="0" smtClean="0"/>
              <a:t>event void </a:t>
            </a:r>
            <a:r>
              <a:rPr lang="en-US" sz="2400" dirty="0" err="1" smtClean="0">
                <a:solidFill>
                  <a:srgbClr val="0033CC"/>
                </a:solidFill>
              </a:rPr>
              <a:t>Boot.booted</a:t>
            </a:r>
            <a:r>
              <a:rPr lang="en-US" sz="2400" dirty="0" smtClean="0">
                <a:solidFill>
                  <a:srgbClr val="0033CC"/>
                </a:solidFill>
              </a:rPr>
              <a:t> ( ) {</a:t>
            </a:r>
          </a:p>
          <a:p>
            <a:pPr>
              <a:buNone/>
            </a:pPr>
            <a:r>
              <a:rPr lang="en-US" sz="2400" dirty="0" smtClean="0">
                <a:solidFill>
                  <a:srgbClr val="0033CC"/>
                </a:solidFill>
              </a:rPr>
              <a:t>  </a:t>
            </a:r>
            <a:r>
              <a:rPr lang="en-US" sz="2400" dirty="0" smtClean="0"/>
              <a:t>call</a:t>
            </a:r>
            <a:r>
              <a:rPr lang="en-US" sz="2400" dirty="0" smtClean="0">
                <a:solidFill>
                  <a:srgbClr val="0033CC"/>
                </a:solidFill>
              </a:rPr>
              <a:t> </a:t>
            </a:r>
            <a:r>
              <a:rPr lang="en-US" sz="2400" dirty="0" err="1" smtClean="0">
                <a:solidFill>
                  <a:srgbClr val="0033CC"/>
                </a:solidFill>
              </a:rPr>
              <a:t>CommControl.start</a:t>
            </a:r>
            <a:r>
              <a:rPr lang="en-US" sz="2400" dirty="0" smtClean="0">
                <a:solidFill>
                  <a:srgbClr val="0033CC"/>
                </a:solidFill>
              </a:rPr>
              <a:t> ( ) ;</a:t>
            </a:r>
          </a:p>
          <a:p>
            <a:pPr>
              <a:buNone/>
            </a:pPr>
            <a:r>
              <a:rPr lang="en-US" sz="2400" dirty="0" smtClean="0">
                <a:solidFill>
                  <a:srgbClr val="0033CC"/>
                </a:solidFill>
              </a:rPr>
              <a:t>}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event void </a:t>
            </a:r>
            <a:r>
              <a:rPr lang="en-US" sz="2400" dirty="0" err="1" smtClean="0">
                <a:solidFill>
                  <a:srgbClr val="0033CC"/>
                </a:solidFill>
              </a:rPr>
              <a:t>CommControl.startDone</a:t>
            </a:r>
            <a:r>
              <a:rPr lang="en-US" sz="2400" dirty="0" smtClean="0">
                <a:solidFill>
                  <a:srgbClr val="0033CC"/>
                </a:solidFill>
              </a:rPr>
              <a:t> (</a:t>
            </a:r>
            <a:r>
              <a:rPr lang="en-US" sz="2400" dirty="0" err="1" smtClean="0">
                <a:solidFill>
                  <a:srgbClr val="0033CC"/>
                </a:solidFill>
              </a:rPr>
              <a:t>error_t</a:t>
            </a:r>
            <a:r>
              <a:rPr lang="en-US" sz="2400" dirty="0" smtClean="0">
                <a:solidFill>
                  <a:srgbClr val="0033CC"/>
                </a:solidFill>
              </a:rPr>
              <a:t> ok) {</a:t>
            </a:r>
          </a:p>
          <a:p>
            <a:pPr>
              <a:buNone/>
            </a:pPr>
            <a:r>
              <a:rPr lang="en-US" sz="2400" dirty="0" smtClean="0">
                <a:solidFill>
                  <a:srgbClr val="0033CC"/>
                </a:solidFill>
              </a:rPr>
              <a:t> //Start checks once communication stack is ready</a:t>
            </a:r>
          </a:p>
          <a:p>
            <a:pPr>
              <a:buNone/>
            </a:pPr>
            <a:r>
              <a:rPr lang="en-US" sz="2400" dirty="0" smtClean="0"/>
              <a:t> call </a:t>
            </a:r>
            <a:r>
              <a:rPr lang="en-US" sz="2400" dirty="0" err="1" smtClean="0">
                <a:solidFill>
                  <a:srgbClr val="0033CC"/>
                </a:solidFill>
              </a:rPr>
              <a:t>TheftTimer.startPeriodic</a:t>
            </a:r>
            <a:r>
              <a:rPr lang="en-US" sz="2400" dirty="0" smtClean="0">
                <a:solidFill>
                  <a:srgbClr val="0033CC"/>
                </a:solidFill>
              </a:rPr>
              <a:t> (</a:t>
            </a:r>
            <a:r>
              <a:rPr lang="en-US" sz="2000" dirty="0" smtClean="0">
                <a:solidFill>
                  <a:srgbClr val="0033CC"/>
                </a:solidFill>
              </a:rPr>
              <a:t>ACCEL_INTERVAL</a:t>
            </a:r>
            <a:r>
              <a:rPr lang="en-US" sz="2400" dirty="0" smtClean="0">
                <a:solidFill>
                  <a:srgbClr val="0033CC"/>
                </a:solidFill>
              </a:rPr>
              <a:t>);</a:t>
            </a:r>
          </a:p>
          <a:p>
            <a:pPr>
              <a:buNone/>
            </a:pPr>
            <a:r>
              <a:rPr lang="en-US" sz="2400" dirty="0" smtClean="0">
                <a:solidFill>
                  <a:srgbClr val="0033CC"/>
                </a:solidFill>
              </a:rPr>
              <a:t>}</a:t>
            </a:r>
          </a:p>
          <a:p>
            <a:pPr>
              <a:buNone/>
            </a:pPr>
            <a:endParaRPr lang="en-US" sz="2400" dirty="0" smtClean="0">
              <a:solidFill>
                <a:srgbClr val="0033CC"/>
              </a:solidFill>
            </a:endParaRPr>
          </a:p>
          <a:p>
            <a:pPr>
              <a:buNone/>
            </a:pPr>
            <a:r>
              <a:rPr lang="en-US" sz="2400" dirty="0" smtClean="0"/>
              <a:t>event void </a:t>
            </a:r>
            <a:r>
              <a:rPr lang="en-US" sz="2400" dirty="0" err="1" smtClean="0">
                <a:solidFill>
                  <a:srgbClr val="0033CC"/>
                </a:solidFill>
              </a:rPr>
              <a:t>CommControl.stopDone</a:t>
            </a:r>
            <a:r>
              <a:rPr lang="en-US" sz="2400" dirty="0" smtClean="0">
                <a:solidFill>
                  <a:srgbClr val="0033CC"/>
                </a:solidFill>
              </a:rPr>
              <a:t> (</a:t>
            </a:r>
            <a:r>
              <a:rPr lang="en-US" sz="2400" dirty="0" err="1" smtClean="0">
                <a:solidFill>
                  <a:srgbClr val="0033CC"/>
                </a:solidFill>
              </a:rPr>
              <a:t>error_t</a:t>
            </a:r>
            <a:r>
              <a:rPr lang="en-US" sz="2400" dirty="0" smtClean="0">
                <a:solidFill>
                  <a:srgbClr val="0033CC"/>
                </a:solidFill>
              </a:rPr>
              <a:t> ok) { } </a:t>
            </a:r>
          </a:p>
          <a:p>
            <a:pPr>
              <a:buNone/>
            </a:pPr>
            <a:endParaRPr lang="en-US" sz="240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800000"/>
                </a:solidFill>
              </a:rPr>
              <a:t>TinyOS Applications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Moving C Receiving Packet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err="1" smtClean="0">
                <a:solidFill>
                  <a:srgbClr val="0033CC"/>
                </a:solidFill>
              </a:rPr>
              <a:t>MovingC</a:t>
            </a:r>
            <a:r>
              <a:rPr lang="en-US" sz="2800" dirty="0" smtClean="0"/>
              <a:t> receives a packet payload (defined as a </a:t>
            </a:r>
            <a:r>
              <a:rPr lang="en-US" sz="2800" dirty="0" err="1" smtClean="0">
                <a:solidFill>
                  <a:srgbClr val="0033CC"/>
                </a:solidFill>
              </a:rPr>
              <a:t>struct</a:t>
            </a:r>
            <a:r>
              <a:rPr lang="en-US" sz="2800" dirty="0" smtClean="0">
                <a:solidFill>
                  <a:srgbClr val="0033CC"/>
                </a:solidFill>
              </a:rPr>
              <a:t> </a:t>
            </a:r>
            <a:r>
              <a:rPr lang="en-US" sz="2800" dirty="0" smtClean="0"/>
              <a:t>contained in a header file </a:t>
            </a:r>
            <a:r>
              <a:rPr lang="en-US" sz="2800" dirty="0" err="1" smtClean="0">
                <a:solidFill>
                  <a:srgbClr val="0033CC"/>
                </a:solidFill>
              </a:rPr>
              <a:t>antitheft.h</a:t>
            </a:r>
            <a:r>
              <a:rPr lang="en-US" sz="2800" dirty="0" smtClean="0"/>
              <a:t>) that contains acceleration settings for detecting movement of the mote:</a:t>
            </a:r>
          </a:p>
          <a:p>
            <a:pPr>
              <a:buNone/>
            </a:pPr>
            <a:r>
              <a:rPr lang="en-US" sz="2800" dirty="0" err="1" smtClean="0"/>
              <a:t>typedef</a:t>
            </a:r>
            <a:r>
              <a:rPr lang="en-US" sz="2800" dirty="0" smtClean="0"/>
              <a:t> </a:t>
            </a:r>
            <a:r>
              <a:rPr lang="en-US" sz="2800" dirty="0" err="1" smtClean="0"/>
              <a:t>nx_struct</a:t>
            </a:r>
            <a:r>
              <a:rPr lang="en-US" sz="2800" dirty="0" smtClean="0"/>
              <a:t> </a:t>
            </a:r>
            <a:r>
              <a:rPr lang="en-US" sz="2800" dirty="0" smtClean="0">
                <a:solidFill>
                  <a:srgbClr val="0033CC"/>
                </a:solidFill>
              </a:rPr>
              <a:t>settings {</a:t>
            </a:r>
          </a:p>
          <a:p>
            <a:pPr>
              <a:buNone/>
            </a:pPr>
            <a:r>
              <a:rPr lang="en-US" sz="2800" dirty="0" smtClean="0">
                <a:solidFill>
                  <a:srgbClr val="0033CC"/>
                </a:solidFill>
              </a:rPr>
              <a:t>  nx_uint16_t </a:t>
            </a:r>
            <a:r>
              <a:rPr lang="en-US" sz="2800" dirty="0" err="1" smtClean="0">
                <a:solidFill>
                  <a:srgbClr val="0033CC"/>
                </a:solidFill>
              </a:rPr>
              <a:t>accerVariance</a:t>
            </a:r>
            <a:r>
              <a:rPr lang="en-US" sz="2800" dirty="0" smtClean="0">
                <a:solidFill>
                  <a:srgbClr val="0033CC"/>
                </a:solidFill>
              </a:rPr>
              <a:t>;</a:t>
            </a:r>
          </a:p>
          <a:p>
            <a:pPr>
              <a:buNone/>
            </a:pPr>
            <a:r>
              <a:rPr lang="en-US" sz="2800" dirty="0" smtClean="0">
                <a:solidFill>
                  <a:srgbClr val="0033CC"/>
                </a:solidFill>
              </a:rPr>
              <a:t>  nx_uint16_t </a:t>
            </a:r>
            <a:r>
              <a:rPr lang="en-US" sz="2800" dirty="0" err="1" smtClean="0">
                <a:solidFill>
                  <a:srgbClr val="0033CC"/>
                </a:solidFill>
              </a:rPr>
              <a:t>accelInterval</a:t>
            </a:r>
            <a:r>
              <a:rPr lang="en-US" sz="2800" dirty="0" smtClean="0">
                <a:solidFill>
                  <a:srgbClr val="0033CC"/>
                </a:solidFill>
              </a:rPr>
              <a:t>;</a:t>
            </a:r>
          </a:p>
          <a:p>
            <a:pPr>
              <a:buNone/>
            </a:pPr>
            <a:r>
              <a:rPr lang="en-US" sz="2800" dirty="0" smtClean="0">
                <a:solidFill>
                  <a:srgbClr val="0033CC"/>
                </a:solidFill>
              </a:rPr>
              <a:t>} </a:t>
            </a:r>
            <a:r>
              <a:rPr lang="en-US" sz="2800" dirty="0" err="1" smtClean="0">
                <a:solidFill>
                  <a:srgbClr val="0033CC"/>
                </a:solidFill>
              </a:rPr>
              <a:t>settings_t</a:t>
            </a:r>
            <a:r>
              <a:rPr lang="en-US" sz="2800" dirty="0" smtClean="0">
                <a:solidFill>
                  <a:srgbClr val="0033CC"/>
                </a:solidFill>
              </a:rPr>
              <a:t>;</a:t>
            </a:r>
            <a:endParaRPr lang="en-US" sz="2800" dirty="0">
              <a:solidFill>
                <a:srgbClr val="0033CC"/>
              </a:solidFill>
            </a:endParaRPr>
          </a:p>
        </p:txBody>
      </p:sp>
      <p:cxnSp>
        <p:nvCxnSpPr>
          <p:cNvPr id="6" name="Straight Arrow Connector 5"/>
          <p:cNvCxnSpPr>
            <a:stCxn id="9" idx="1"/>
          </p:cNvCxnSpPr>
          <p:nvPr/>
        </p:nvCxnSpPr>
        <p:spPr bwMode="auto">
          <a:xfrm flipH="1" flipV="1">
            <a:off x="2829142" y="5373216"/>
            <a:ext cx="2242924" cy="563261"/>
          </a:xfrm>
          <a:prstGeom prst="straightConnector1">
            <a:avLst/>
          </a:prstGeom>
          <a:noFill/>
          <a:ln w="25400" cap="flat" cmpd="sng" algn="ctr">
            <a:solidFill>
              <a:srgbClr val="990033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9" name="Rectangle 8"/>
          <p:cNvSpPr/>
          <p:nvPr/>
        </p:nvSpPr>
        <p:spPr bwMode="auto">
          <a:xfrm>
            <a:off x="5072066" y="5729310"/>
            <a:ext cx="3143272" cy="414334"/>
          </a:xfrm>
          <a:prstGeom prst="rect">
            <a:avLst/>
          </a:prstGeom>
          <a:noFill/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 err="1" smtClean="0">
                <a:solidFill>
                  <a:srgbClr val="990033"/>
                </a:solidFill>
              </a:rPr>
              <a:t>struct</a:t>
            </a:r>
            <a:r>
              <a:rPr lang="en-US" sz="2000" b="1" dirty="0" smtClean="0">
                <a:solidFill>
                  <a:srgbClr val="990033"/>
                </a:solidFill>
              </a:rPr>
              <a:t> to define payload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rgbClr val="990033"/>
              </a:solidFill>
              <a:effectLst/>
              <a:latin typeface="Comic Sans MS" pitchFamily="66" charset="0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800000"/>
                </a:solidFill>
              </a:rPr>
              <a:t>TinyOS Applications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 Packet Reception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406" y="1200168"/>
            <a:ext cx="9001156" cy="4800600"/>
          </a:xfrm>
        </p:spPr>
        <p:txBody>
          <a:bodyPr/>
          <a:lstStyle/>
          <a:p>
            <a:r>
              <a:rPr lang="en-US" dirty="0" smtClean="0"/>
              <a:t>Provided by the </a:t>
            </a:r>
            <a:r>
              <a:rPr lang="en-US" dirty="0" err="1" smtClean="0"/>
              <a:t>TinyOS</a:t>
            </a:r>
            <a:r>
              <a:rPr lang="en-US" dirty="0" smtClean="0"/>
              <a:t> Receive interface:</a:t>
            </a:r>
          </a:p>
          <a:p>
            <a:endParaRPr lang="en-US" dirty="0" smtClean="0"/>
          </a:p>
          <a:p>
            <a:pPr>
              <a:buNone/>
            </a:pPr>
            <a:r>
              <a:rPr lang="en-US" sz="2400" dirty="0" smtClean="0"/>
              <a:t>interface </a:t>
            </a:r>
            <a:r>
              <a:rPr lang="en-US" sz="2400" dirty="0" smtClean="0">
                <a:solidFill>
                  <a:srgbClr val="0033CC"/>
                </a:solidFill>
              </a:rPr>
              <a:t>Receive {</a:t>
            </a:r>
          </a:p>
          <a:p>
            <a:pPr>
              <a:buNone/>
            </a:pPr>
            <a:r>
              <a:rPr lang="en-US" sz="2400" dirty="0" smtClean="0"/>
              <a:t>  event </a:t>
            </a:r>
            <a:r>
              <a:rPr lang="en-US" sz="2400" dirty="0" err="1" smtClean="0">
                <a:solidFill>
                  <a:srgbClr val="0033CC"/>
                </a:solidFill>
              </a:rPr>
              <a:t>message_t</a:t>
            </a:r>
            <a:r>
              <a:rPr lang="en-US" sz="2400" dirty="0" smtClean="0">
                <a:solidFill>
                  <a:srgbClr val="0033CC"/>
                </a:solidFill>
              </a:rPr>
              <a:t>* receive(</a:t>
            </a:r>
            <a:r>
              <a:rPr lang="en-US" sz="2400" dirty="0" err="1" smtClean="0">
                <a:solidFill>
                  <a:srgbClr val="0033CC"/>
                </a:solidFill>
              </a:rPr>
              <a:t>message_t</a:t>
            </a:r>
            <a:r>
              <a:rPr lang="en-US" sz="2400" dirty="0" smtClean="0">
                <a:solidFill>
                  <a:srgbClr val="0033CC"/>
                </a:solidFill>
              </a:rPr>
              <a:t>*  </a:t>
            </a:r>
            <a:r>
              <a:rPr lang="en-US" sz="2400" dirty="0" err="1" smtClean="0">
                <a:solidFill>
                  <a:srgbClr val="0033CC"/>
                </a:solidFill>
              </a:rPr>
              <a:t>msg</a:t>
            </a:r>
            <a:r>
              <a:rPr lang="en-US" sz="2400" dirty="0" smtClean="0">
                <a:solidFill>
                  <a:srgbClr val="0033CC"/>
                </a:solidFill>
              </a:rPr>
              <a:t>,</a:t>
            </a:r>
          </a:p>
          <a:p>
            <a:pPr>
              <a:buNone/>
            </a:pPr>
            <a:r>
              <a:rPr lang="en-US" sz="2400" dirty="0" smtClean="0"/>
              <a:t>                             void* </a:t>
            </a:r>
            <a:r>
              <a:rPr lang="en-US" sz="2400" dirty="0" smtClean="0">
                <a:solidFill>
                  <a:srgbClr val="0033CC"/>
                </a:solidFill>
              </a:rPr>
              <a:t>payload, uint8_t </a:t>
            </a:r>
            <a:r>
              <a:rPr lang="en-US" sz="2400" dirty="0" err="1" smtClean="0">
                <a:solidFill>
                  <a:srgbClr val="0033CC"/>
                </a:solidFill>
              </a:rPr>
              <a:t>len</a:t>
            </a:r>
            <a:r>
              <a:rPr lang="en-US" sz="2400" dirty="0" smtClean="0">
                <a:solidFill>
                  <a:srgbClr val="0033CC"/>
                </a:solidFill>
              </a:rPr>
              <a:t>);</a:t>
            </a:r>
          </a:p>
          <a:p>
            <a:pPr>
              <a:buNone/>
            </a:pPr>
            <a:r>
              <a:rPr lang="en-US" sz="2400" dirty="0" smtClean="0">
                <a:solidFill>
                  <a:srgbClr val="0033CC"/>
                </a:solidFill>
              </a:rPr>
              <a:t>}</a:t>
            </a:r>
          </a:p>
          <a:p>
            <a:pPr>
              <a:buNone/>
            </a:pPr>
            <a:endParaRPr lang="en-US" sz="2400" dirty="0" smtClean="0">
              <a:solidFill>
                <a:srgbClr val="0033CC"/>
              </a:solidFill>
            </a:endParaRPr>
          </a:p>
          <a:p>
            <a:pPr>
              <a:buNone/>
            </a:pPr>
            <a:r>
              <a:rPr lang="en-US" sz="2400" dirty="0" err="1" smtClean="0">
                <a:solidFill>
                  <a:srgbClr val="0033CC"/>
                </a:solidFill>
              </a:rPr>
              <a:t>Receive.receive</a:t>
            </a:r>
            <a:r>
              <a:rPr lang="en-US" sz="2400" dirty="0" smtClean="0">
                <a:solidFill>
                  <a:schemeClr val="accent1"/>
                </a:solidFill>
              </a:rPr>
              <a:t>, as a receive “handler”, receives a packet buffer which it can simply return or return as a different buffer if the handler wants to hold onto buffer.</a:t>
            </a:r>
            <a:r>
              <a:rPr lang="en-US" sz="2400" dirty="0" smtClean="0">
                <a:solidFill>
                  <a:srgbClr val="0033CC"/>
                </a:solidFill>
              </a:rPr>
              <a:t> </a:t>
            </a:r>
            <a:endParaRPr lang="en-US" sz="2400" dirty="0">
              <a:solidFill>
                <a:srgbClr val="0033C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800000"/>
                </a:solidFill>
              </a:rPr>
              <a:t>TinyOS Applications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MovingC</a:t>
            </a:r>
            <a:r>
              <a:rPr lang="en-US" dirty="0" smtClean="0"/>
              <a:t> Receiving Packet</a:t>
            </a:r>
            <a:r>
              <a:rPr lang="en-US" sz="2400" dirty="0" smtClean="0"/>
              <a:t> [List 6.16]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928670"/>
            <a:ext cx="8715436" cy="5072098"/>
          </a:xfrm>
        </p:spPr>
        <p:txBody>
          <a:bodyPr/>
          <a:lstStyle/>
          <a:p>
            <a:pPr>
              <a:buNone/>
            </a:pPr>
            <a:r>
              <a:rPr lang="en-US" sz="2000" dirty="0" smtClean="0"/>
              <a:t>uses interface </a:t>
            </a:r>
            <a:r>
              <a:rPr lang="en-US" sz="2000" dirty="0" smtClean="0">
                <a:solidFill>
                  <a:srgbClr val="0033CC"/>
                </a:solidFill>
              </a:rPr>
              <a:t>Receive </a:t>
            </a:r>
            <a:r>
              <a:rPr lang="en-US" sz="2000" dirty="0" smtClean="0"/>
              <a:t>as</a:t>
            </a:r>
            <a:r>
              <a:rPr lang="en-US" sz="2000" dirty="0" smtClean="0">
                <a:solidFill>
                  <a:srgbClr val="0033CC"/>
                </a:solidFill>
              </a:rPr>
              <a:t> Setting;</a:t>
            </a:r>
          </a:p>
          <a:p>
            <a:pPr>
              <a:buNone/>
            </a:pPr>
            <a:r>
              <a:rPr lang="en-US" sz="2000" dirty="0" smtClean="0">
                <a:solidFill>
                  <a:srgbClr val="0033CC"/>
                </a:solidFill>
              </a:rPr>
              <a:t>…</a:t>
            </a:r>
          </a:p>
          <a:p>
            <a:pPr>
              <a:buNone/>
            </a:pPr>
            <a:r>
              <a:rPr lang="en-US" sz="2000" dirty="0" smtClean="0">
                <a:solidFill>
                  <a:srgbClr val="0033CC"/>
                </a:solidFill>
              </a:rPr>
              <a:t>uint16_t </a:t>
            </a:r>
            <a:r>
              <a:rPr lang="en-US" sz="2000" dirty="0" err="1" smtClean="0">
                <a:solidFill>
                  <a:srgbClr val="0033CC"/>
                </a:solidFill>
              </a:rPr>
              <a:t>accelVariance</a:t>
            </a:r>
            <a:r>
              <a:rPr lang="en-US" sz="2000" dirty="0" smtClean="0">
                <a:solidFill>
                  <a:srgbClr val="0033CC"/>
                </a:solidFill>
              </a:rPr>
              <a:t> = </a:t>
            </a:r>
            <a:r>
              <a:rPr lang="en-US" sz="1800" dirty="0" smtClean="0">
                <a:solidFill>
                  <a:srgbClr val="0033CC"/>
                </a:solidFill>
              </a:rPr>
              <a:t>ACCEL_VARIANCE</a:t>
            </a:r>
            <a:r>
              <a:rPr lang="en-US" sz="2000" dirty="0" smtClean="0">
                <a:solidFill>
                  <a:srgbClr val="0033CC"/>
                </a:solidFill>
              </a:rPr>
              <a:t>;</a:t>
            </a:r>
          </a:p>
          <a:p>
            <a:pPr>
              <a:buNone/>
            </a:pPr>
            <a:endParaRPr lang="en-US" sz="2000" dirty="0" smtClean="0">
              <a:solidFill>
                <a:srgbClr val="0033CC"/>
              </a:solidFill>
            </a:endParaRPr>
          </a:p>
          <a:p>
            <a:pPr>
              <a:buNone/>
            </a:pPr>
            <a:r>
              <a:rPr lang="en-US" sz="2000" dirty="0" smtClean="0"/>
              <a:t>event</a:t>
            </a:r>
            <a:r>
              <a:rPr lang="en-US" sz="2000" dirty="0" smtClean="0">
                <a:solidFill>
                  <a:srgbClr val="0033CC"/>
                </a:solidFill>
              </a:rPr>
              <a:t> </a:t>
            </a:r>
            <a:r>
              <a:rPr lang="en-US" sz="2000" dirty="0" err="1" smtClean="0">
                <a:solidFill>
                  <a:srgbClr val="0033CC"/>
                </a:solidFill>
              </a:rPr>
              <a:t>message_t</a:t>
            </a:r>
            <a:r>
              <a:rPr lang="en-US" sz="2000" dirty="0" smtClean="0">
                <a:solidFill>
                  <a:srgbClr val="0033CC"/>
                </a:solidFill>
              </a:rPr>
              <a:t> *</a:t>
            </a:r>
            <a:r>
              <a:rPr lang="en-US" sz="2000" dirty="0" err="1" smtClean="0">
                <a:solidFill>
                  <a:srgbClr val="0033CC"/>
                </a:solidFill>
              </a:rPr>
              <a:t>Settings.receive</a:t>
            </a:r>
            <a:r>
              <a:rPr lang="en-US" sz="2000" dirty="0" smtClean="0">
                <a:solidFill>
                  <a:srgbClr val="0033CC"/>
                </a:solidFill>
              </a:rPr>
              <a:t> (</a:t>
            </a:r>
            <a:r>
              <a:rPr lang="en-US" sz="2000" dirty="0" err="1" smtClean="0">
                <a:solidFill>
                  <a:srgbClr val="0033CC"/>
                </a:solidFill>
              </a:rPr>
              <a:t>message_t</a:t>
            </a:r>
            <a:r>
              <a:rPr lang="en-US" sz="2000" dirty="0" smtClean="0">
                <a:solidFill>
                  <a:srgbClr val="0033CC"/>
                </a:solidFill>
              </a:rPr>
              <a:t>  *</a:t>
            </a:r>
            <a:r>
              <a:rPr lang="en-US" sz="2000" dirty="0" err="1" smtClean="0">
                <a:solidFill>
                  <a:srgbClr val="0033CC"/>
                </a:solidFill>
              </a:rPr>
              <a:t>msg</a:t>
            </a:r>
            <a:r>
              <a:rPr lang="en-US" sz="2000" dirty="0" smtClean="0">
                <a:solidFill>
                  <a:srgbClr val="0033CC"/>
                </a:solidFill>
              </a:rPr>
              <a:t>,</a:t>
            </a:r>
          </a:p>
          <a:p>
            <a:pPr>
              <a:buNone/>
            </a:pPr>
            <a:r>
              <a:rPr lang="en-US" sz="2000" dirty="0" smtClean="0">
                <a:solidFill>
                  <a:srgbClr val="0033CC"/>
                </a:solidFill>
              </a:rPr>
              <a:t>                     </a:t>
            </a:r>
            <a:r>
              <a:rPr lang="en-US" sz="2000" dirty="0" smtClean="0"/>
              <a:t> void </a:t>
            </a:r>
            <a:r>
              <a:rPr lang="en-US" sz="2000" dirty="0" smtClean="0">
                <a:solidFill>
                  <a:srgbClr val="0033CC"/>
                </a:solidFill>
              </a:rPr>
              <a:t>*payload, uint8_t </a:t>
            </a:r>
            <a:r>
              <a:rPr lang="en-US" sz="2000" dirty="0" err="1" smtClean="0">
                <a:solidFill>
                  <a:srgbClr val="0033CC"/>
                </a:solidFill>
              </a:rPr>
              <a:t>len</a:t>
            </a:r>
            <a:r>
              <a:rPr lang="en-US" sz="2000" dirty="0" smtClean="0">
                <a:solidFill>
                  <a:srgbClr val="0033CC"/>
                </a:solidFill>
              </a:rPr>
              <a:t>)  {</a:t>
            </a:r>
          </a:p>
          <a:p>
            <a:pPr>
              <a:buNone/>
            </a:pPr>
            <a:r>
              <a:rPr lang="en-US" sz="2000" dirty="0" smtClean="0">
                <a:solidFill>
                  <a:srgbClr val="0033CC"/>
                </a:solidFill>
              </a:rPr>
              <a:t>  </a:t>
            </a:r>
            <a:r>
              <a:rPr lang="en-US" sz="2000" dirty="0" smtClean="0"/>
              <a:t>if</a:t>
            </a:r>
            <a:r>
              <a:rPr lang="en-US" sz="2000" dirty="0" smtClean="0">
                <a:solidFill>
                  <a:srgbClr val="0033CC"/>
                </a:solidFill>
              </a:rPr>
              <a:t> (</a:t>
            </a:r>
            <a:r>
              <a:rPr lang="en-US" sz="2000" dirty="0" err="1" smtClean="0">
                <a:solidFill>
                  <a:srgbClr val="0033CC"/>
                </a:solidFill>
              </a:rPr>
              <a:t>len</a:t>
            </a:r>
            <a:r>
              <a:rPr lang="en-US" sz="2000" dirty="0" smtClean="0">
                <a:solidFill>
                  <a:srgbClr val="0033CC"/>
                </a:solidFill>
              </a:rPr>
              <a:t> &gt;= </a:t>
            </a:r>
            <a:r>
              <a:rPr lang="en-US" sz="2000" dirty="0" err="1" smtClean="0"/>
              <a:t>sizeof</a:t>
            </a:r>
            <a:r>
              <a:rPr lang="en-US" sz="2000" dirty="0" smtClean="0"/>
              <a:t> </a:t>
            </a:r>
            <a:r>
              <a:rPr lang="en-US" sz="2000" dirty="0" smtClean="0">
                <a:solidFill>
                  <a:srgbClr val="0033CC"/>
                </a:solidFill>
              </a:rPr>
              <a:t>(</a:t>
            </a:r>
            <a:r>
              <a:rPr lang="en-US" sz="2000" dirty="0" err="1" smtClean="0">
                <a:solidFill>
                  <a:srgbClr val="0033CC"/>
                </a:solidFill>
              </a:rPr>
              <a:t>settings_t</a:t>
            </a:r>
            <a:r>
              <a:rPr lang="en-US" sz="2000" dirty="0" smtClean="0">
                <a:solidFill>
                  <a:srgbClr val="0033CC"/>
                </a:solidFill>
              </a:rPr>
              <a:t>))  //Check for valid packet</a:t>
            </a:r>
          </a:p>
          <a:p>
            <a:pPr>
              <a:buNone/>
            </a:pPr>
            <a:r>
              <a:rPr lang="en-US" sz="2000" dirty="0" smtClean="0">
                <a:solidFill>
                  <a:srgbClr val="0033CC"/>
                </a:solidFill>
              </a:rPr>
              <a:t>    { /* Read settings by casting payload to </a:t>
            </a:r>
            <a:r>
              <a:rPr lang="en-US" sz="2000" dirty="0" err="1" smtClean="0">
                <a:solidFill>
                  <a:srgbClr val="0033CC"/>
                </a:solidFill>
              </a:rPr>
              <a:t>settings_t</a:t>
            </a:r>
            <a:r>
              <a:rPr lang="en-US" sz="2000" dirty="0" smtClean="0">
                <a:solidFill>
                  <a:srgbClr val="0033CC"/>
                </a:solidFill>
              </a:rPr>
              <a:t>,</a:t>
            </a:r>
          </a:p>
          <a:p>
            <a:pPr>
              <a:buNone/>
            </a:pPr>
            <a:r>
              <a:rPr lang="en-US" sz="2000" dirty="0" smtClean="0">
                <a:solidFill>
                  <a:srgbClr val="0033CC"/>
                </a:solidFill>
              </a:rPr>
              <a:t>		 reset check interval */</a:t>
            </a:r>
          </a:p>
          <a:p>
            <a:pPr>
              <a:buNone/>
            </a:pPr>
            <a:r>
              <a:rPr lang="en-US" sz="2000" dirty="0" smtClean="0">
                <a:solidFill>
                  <a:srgbClr val="0033CC"/>
                </a:solidFill>
              </a:rPr>
              <a:t>      </a:t>
            </a:r>
            <a:r>
              <a:rPr lang="en-US" sz="2000" dirty="0" err="1" smtClean="0">
                <a:solidFill>
                  <a:srgbClr val="0033CC"/>
                </a:solidFill>
              </a:rPr>
              <a:t>settings_t</a:t>
            </a:r>
            <a:r>
              <a:rPr lang="en-US" sz="2000" dirty="0" smtClean="0">
                <a:solidFill>
                  <a:srgbClr val="0033CC"/>
                </a:solidFill>
              </a:rPr>
              <a:t>  *settings = payload;</a:t>
            </a:r>
          </a:p>
          <a:p>
            <a:pPr>
              <a:buNone/>
            </a:pPr>
            <a:r>
              <a:rPr lang="en-US" sz="2000" dirty="0" smtClean="0">
                <a:solidFill>
                  <a:srgbClr val="0033CC"/>
                </a:solidFill>
              </a:rPr>
              <a:t>      </a:t>
            </a:r>
            <a:r>
              <a:rPr lang="en-US" sz="2000" dirty="0" err="1" smtClean="0">
                <a:solidFill>
                  <a:srgbClr val="0033CC"/>
                </a:solidFill>
              </a:rPr>
              <a:t>accelVariance</a:t>
            </a:r>
            <a:r>
              <a:rPr lang="en-US" sz="2000" dirty="0" smtClean="0">
                <a:solidFill>
                  <a:srgbClr val="0033CC"/>
                </a:solidFill>
              </a:rPr>
              <a:t>  = setting-&gt;</a:t>
            </a:r>
            <a:r>
              <a:rPr lang="en-US" sz="2000" dirty="0" err="1" smtClean="0">
                <a:solidFill>
                  <a:srgbClr val="0033CC"/>
                </a:solidFill>
              </a:rPr>
              <a:t>accelVariance</a:t>
            </a:r>
            <a:r>
              <a:rPr lang="en-US" sz="2000" dirty="0" smtClean="0">
                <a:solidFill>
                  <a:srgbClr val="0033CC"/>
                </a:solidFill>
              </a:rPr>
              <a:t>;</a:t>
            </a:r>
          </a:p>
          <a:p>
            <a:pPr>
              <a:buNone/>
            </a:pPr>
            <a:r>
              <a:rPr lang="en-US" sz="2000" dirty="0" smtClean="0">
                <a:solidFill>
                  <a:srgbClr val="0033CC"/>
                </a:solidFill>
              </a:rPr>
              <a:t>      </a:t>
            </a:r>
            <a:r>
              <a:rPr lang="en-US" sz="2000" dirty="0" smtClean="0"/>
              <a:t>call </a:t>
            </a:r>
            <a:r>
              <a:rPr lang="en-US" sz="2000" dirty="0" err="1" smtClean="0">
                <a:solidFill>
                  <a:srgbClr val="0033CC"/>
                </a:solidFill>
              </a:rPr>
              <a:t>TheftTimer.startPeriodic</a:t>
            </a:r>
            <a:r>
              <a:rPr lang="en-US" sz="2000" dirty="0" smtClean="0">
                <a:solidFill>
                  <a:srgbClr val="0033CC"/>
                </a:solidFill>
              </a:rPr>
              <a:t> (setting-&gt;</a:t>
            </a:r>
            <a:r>
              <a:rPr lang="en-US" sz="2000" dirty="0" err="1" smtClean="0">
                <a:solidFill>
                  <a:srgbClr val="0033CC"/>
                </a:solidFill>
              </a:rPr>
              <a:t>accelInterval</a:t>
            </a:r>
            <a:r>
              <a:rPr lang="en-US" sz="2000" dirty="0" smtClean="0">
                <a:solidFill>
                  <a:srgbClr val="0033CC"/>
                </a:solidFill>
              </a:rPr>
              <a:t>);</a:t>
            </a:r>
          </a:p>
          <a:p>
            <a:pPr>
              <a:buNone/>
            </a:pPr>
            <a:r>
              <a:rPr lang="en-US" sz="2000" dirty="0" smtClean="0">
                <a:solidFill>
                  <a:srgbClr val="0033CC"/>
                </a:solidFill>
              </a:rPr>
              <a:t>    }</a:t>
            </a:r>
          </a:p>
          <a:p>
            <a:pPr>
              <a:buNone/>
            </a:pPr>
            <a:r>
              <a:rPr lang="en-US" sz="2000" dirty="0" smtClean="0">
                <a:solidFill>
                  <a:srgbClr val="0033CC"/>
                </a:solidFill>
              </a:rPr>
              <a:t> </a:t>
            </a:r>
            <a:r>
              <a:rPr lang="en-US" sz="2000" dirty="0" smtClean="0"/>
              <a:t> return </a:t>
            </a:r>
            <a:r>
              <a:rPr lang="en-US" sz="2000" dirty="0" err="1" smtClean="0">
                <a:solidFill>
                  <a:srgbClr val="0033CC"/>
                </a:solidFill>
              </a:rPr>
              <a:t>msg</a:t>
            </a:r>
            <a:r>
              <a:rPr lang="en-US" sz="2000" dirty="0">
                <a:solidFill>
                  <a:srgbClr val="0033CC"/>
                </a:solidFill>
              </a:rPr>
              <a:t>;</a:t>
            </a:r>
            <a:endParaRPr lang="en-US" sz="2000" dirty="0" smtClean="0">
              <a:solidFill>
                <a:srgbClr val="0033CC"/>
              </a:solidFill>
            </a:endParaRPr>
          </a:p>
          <a:p>
            <a:pPr>
              <a:buNone/>
            </a:pPr>
            <a:r>
              <a:rPr lang="en-US" sz="2000" dirty="0" smtClean="0">
                <a:solidFill>
                  <a:srgbClr val="0033CC"/>
                </a:solidFill>
              </a:rPr>
              <a:t>}</a:t>
            </a:r>
            <a:endParaRPr lang="en-US" sz="2000" dirty="0">
              <a:solidFill>
                <a:srgbClr val="0033C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800000"/>
                </a:solidFill>
              </a:rPr>
              <a:t>TinyOS Applications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5888"/>
            <a:ext cx="9144000" cy="792162"/>
          </a:xfrm>
        </p:spPr>
        <p:txBody>
          <a:bodyPr/>
          <a:lstStyle/>
          <a:p>
            <a:r>
              <a:rPr lang="en-US" dirty="0" smtClean="0"/>
              <a:t>Selecting a Communication Stack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980728"/>
            <a:ext cx="8424936" cy="4800600"/>
          </a:xfrm>
        </p:spPr>
        <p:txBody>
          <a:bodyPr/>
          <a:lstStyle/>
          <a:p>
            <a:r>
              <a:rPr lang="en-US" sz="2800" dirty="0" smtClean="0"/>
              <a:t>Need to wire to the components representing the desired communications stack.</a:t>
            </a:r>
            <a:endParaRPr lang="en-US" sz="2800" dirty="0"/>
          </a:p>
          <a:p>
            <a:pPr marL="0" indent="0">
              <a:buNone/>
            </a:pPr>
            <a:r>
              <a:rPr lang="en-US" sz="2400" dirty="0"/>
              <a:t>c</a:t>
            </a:r>
            <a:r>
              <a:rPr lang="en-US" sz="2400" dirty="0" smtClean="0"/>
              <a:t>onfiguration </a:t>
            </a:r>
            <a:r>
              <a:rPr lang="en-US" sz="2400" dirty="0" err="1" smtClean="0">
                <a:solidFill>
                  <a:srgbClr val="0033CC"/>
                </a:solidFill>
              </a:rPr>
              <a:t>ActiveMessageC</a:t>
            </a:r>
            <a:r>
              <a:rPr lang="en-US" sz="2400" dirty="0" smtClean="0">
                <a:solidFill>
                  <a:srgbClr val="0033CC"/>
                </a:solidFill>
              </a:rPr>
              <a:t> </a:t>
            </a:r>
            <a:r>
              <a:rPr lang="en-US" sz="2400" dirty="0" smtClean="0"/>
              <a:t>{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provides interface </a:t>
            </a:r>
            <a:r>
              <a:rPr lang="en-US" sz="2400" dirty="0" err="1" smtClean="0">
                <a:solidFill>
                  <a:srgbClr val="0033CC"/>
                </a:solidFill>
              </a:rPr>
              <a:t>SplitControl</a:t>
            </a:r>
            <a:r>
              <a:rPr lang="en-US" sz="2400" dirty="0" smtClean="0"/>
              <a:t>;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…</a:t>
            </a:r>
          </a:p>
          <a:p>
            <a:pPr marL="0" indent="0">
              <a:buNone/>
            </a:pPr>
            <a:r>
              <a:rPr lang="en-US" sz="2400" dirty="0" smtClean="0"/>
              <a:t>}</a:t>
            </a:r>
          </a:p>
          <a:p>
            <a:pPr marL="0" indent="0">
              <a:buNone/>
            </a:pPr>
            <a:r>
              <a:rPr lang="en-US" sz="2400" dirty="0"/>
              <a:t>g</a:t>
            </a:r>
            <a:r>
              <a:rPr lang="en-US" sz="2400" dirty="0" smtClean="0"/>
              <a:t>eneric configuration </a:t>
            </a:r>
            <a:r>
              <a:rPr lang="en-US" sz="2400" dirty="0" err="1" smtClean="0">
                <a:solidFill>
                  <a:srgbClr val="0033CC"/>
                </a:solidFill>
              </a:rPr>
              <a:t>AMSenderC</a:t>
            </a:r>
            <a:r>
              <a:rPr lang="en-US" sz="2400" dirty="0" smtClean="0">
                <a:solidFill>
                  <a:srgbClr val="0033CC"/>
                </a:solidFill>
              </a:rPr>
              <a:t> (</a:t>
            </a:r>
            <a:r>
              <a:rPr lang="en-US" sz="2400" dirty="0" err="1" smtClean="0">
                <a:solidFill>
                  <a:srgbClr val="0033CC"/>
                </a:solidFill>
              </a:rPr>
              <a:t>am_id_t</a:t>
            </a:r>
            <a:r>
              <a:rPr lang="en-US" sz="2400" dirty="0" smtClean="0">
                <a:solidFill>
                  <a:srgbClr val="0033CC"/>
                </a:solidFill>
              </a:rPr>
              <a:t> id) </a:t>
            </a:r>
            <a:r>
              <a:rPr lang="en-US" sz="2400" dirty="0" smtClean="0"/>
              <a:t>{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provides interface </a:t>
            </a:r>
            <a:r>
              <a:rPr lang="en-US" sz="2400" dirty="0" err="1" smtClean="0">
                <a:solidFill>
                  <a:srgbClr val="0033CC"/>
                </a:solidFill>
              </a:rPr>
              <a:t>AMSend</a:t>
            </a:r>
            <a:r>
              <a:rPr lang="en-US" sz="2400" dirty="0" smtClean="0"/>
              <a:t>;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…}</a:t>
            </a:r>
          </a:p>
          <a:p>
            <a:pPr marL="0" indent="0">
              <a:buNone/>
            </a:pPr>
            <a:r>
              <a:rPr lang="en-US" sz="2400" dirty="0"/>
              <a:t>generic configuration </a:t>
            </a:r>
            <a:r>
              <a:rPr lang="en-US" sz="2400" dirty="0" err="1" smtClean="0">
                <a:solidFill>
                  <a:srgbClr val="0033CC"/>
                </a:solidFill>
              </a:rPr>
              <a:t>AMReceiverC</a:t>
            </a:r>
            <a:r>
              <a:rPr lang="en-US" sz="2400" dirty="0" smtClean="0">
                <a:solidFill>
                  <a:srgbClr val="0033CC"/>
                </a:solidFill>
              </a:rPr>
              <a:t> </a:t>
            </a:r>
            <a:r>
              <a:rPr lang="en-US" sz="2400" dirty="0">
                <a:solidFill>
                  <a:srgbClr val="0033CC"/>
                </a:solidFill>
              </a:rPr>
              <a:t>(</a:t>
            </a:r>
            <a:r>
              <a:rPr lang="en-US" sz="2400" dirty="0" err="1">
                <a:solidFill>
                  <a:srgbClr val="0033CC"/>
                </a:solidFill>
              </a:rPr>
              <a:t>am_id_t</a:t>
            </a:r>
            <a:r>
              <a:rPr lang="en-US" sz="2400" dirty="0">
                <a:solidFill>
                  <a:srgbClr val="0033CC"/>
                </a:solidFill>
              </a:rPr>
              <a:t> id) </a:t>
            </a:r>
            <a:r>
              <a:rPr lang="en-US" sz="2400" dirty="0"/>
              <a:t>{</a:t>
            </a:r>
          </a:p>
          <a:p>
            <a:pPr marL="0" indent="0">
              <a:buNone/>
            </a:pPr>
            <a:r>
              <a:rPr lang="en-US" sz="2400" dirty="0"/>
              <a:t>  provides interface </a:t>
            </a:r>
            <a:r>
              <a:rPr lang="en-US" sz="2400" dirty="0" smtClean="0">
                <a:solidFill>
                  <a:srgbClr val="0033CC"/>
                </a:solidFill>
              </a:rPr>
              <a:t>Receive</a:t>
            </a:r>
            <a:r>
              <a:rPr lang="en-US" sz="2400" dirty="0" smtClean="0"/>
              <a:t>;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 …}</a:t>
            </a:r>
          </a:p>
          <a:p>
            <a:pPr marL="0" indent="0">
              <a:buNone/>
            </a:pPr>
            <a:endParaRPr lang="en-US" sz="24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800000"/>
                </a:solidFill>
              </a:rPr>
              <a:t>TinyOS Applications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8623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TinyOS</a:t>
            </a:r>
            <a:r>
              <a:rPr lang="en-US" dirty="0" smtClean="0"/>
              <a:t> Applications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4143404"/>
          </a:xfrm>
        </p:spPr>
        <p:txBody>
          <a:bodyPr/>
          <a:lstStyle/>
          <a:p>
            <a:r>
              <a:rPr lang="en-US" dirty="0" err="1" smtClean="0"/>
              <a:t>AntiTheft</a:t>
            </a:r>
            <a:r>
              <a:rPr lang="en-US" dirty="0" smtClean="0"/>
              <a:t> Example</a:t>
            </a:r>
          </a:p>
          <a:p>
            <a:pPr lvl="1"/>
            <a:r>
              <a:rPr lang="en-US" dirty="0" smtClean="0"/>
              <a:t>LEDs, Timer, Boot</a:t>
            </a:r>
          </a:p>
          <a:p>
            <a:pPr lvl="1"/>
            <a:r>
              <a:rPr lang="en-US" dirty="0" smtClean="0">
                <a:solidFill>
                  <a:srgbClr val="990033"/>
                </a:solidFill>
              </a:rPr>
              <a:t>get, </a:t>
            </a:r>
            <a:r>
              <a:rPr lang="en-US" dirty="0" err="1" smtClean="0">
                <a:solidFill>
                  <a:srgbClr val="990033"/>
                </a:solidFill>
              </a:rPr>
              <a:t>enum</a:t>
            </a:r>
            <a:endParaRPr lang="en-US" dirty="0" smtClean="0">
              <a:solidFill>
                <a:srgbClr val="990033"/>
              </a:solidFill>
            </a:endParaRPr>
          </a:p>
          <a:p>
            <a:r>
              <a:rPr lang="en-US" dirty="0" smtClean="0"/>
              <a:t>Sensing Example</a:t>
            </a:r>
          </a:p>
          <a:p>
            <a:pPr lvl="1"/>
            <a:r>
              <a:rPr lang="en-US" dirty="0" smtClean="0"/>
              <a:t>Light Sensor</a:t>
            </a:r>
          </a:p>
          <a:p>
            <a:pPr lvl="1"/>
            <a:r>
              <a:rPr lang="en-US" dirty="0" smtClean="0">
                <a:solidFill>
                  <a:srgbClr val="990033"/>
                </a:solidFill>
              </a:rPr>
              <a:t>Read (split-phase)</a:t>
            </a:r>
          </a:p>
          <a:p>
            <a:pPr lvl="1"/>
            <a:r>
              <a:rPr lang="en-US" dirty="0" smtClean="0"/>
              <a:t>Wiring to </a:t>
            </a:r>
            <a:r>
              <a:rPr lang="en-US" dirty="0" err="1" smtClean="0"/>
              <a:t>AntiTheft</a:t>
            </a:r>
            <a:endParaRPr lang="en-US" dirty="0" smtClean="0"/>
          </a:p>
          <a:p>
            <a:pPr lvl="1"/>
            <a:r>
              <a:rPr lang="en-US" dirty="0" smtClean="0">
                <a:solidFill>
                  <a:srgbClr val="990033"/>
                </a:solidFill>
              </a:rPr>
              <a:t>Two Timer instances</a:t>
            </a:r>
          </a:p>
          <a:p>
            <a:pPr lvl="1"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800000"/>
                </a:solidFill>
              </a:rPr>
              <a:t>TinyOS Applications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TinyOS</a:t>
            </a:r>
            <a:r>
              <a:rPr lang="en-US" dirty="0" smtClean="0"/>
              <a:t> Applications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800600"/>
          </a:xfrm>
        </p:spPr>
        <p:txBody>
          <a:bodyPr/>
          <a:lstStyle/>
          <a:p>
            <a:r>
              <a:rPr lang="en-US" dirty="0" smtClean="0"/>
              <a:t>Single Hop Networks</a:t>
            </a:r>
          </a:p>
          <a:p>
            <a:pPr lvl="1"/>
            <a:r>
              <a:rPr lang="en-US" dirty="0" smtClean="0">
                <a:solidFill>
                  <a:srgbClr val="990033"/>
                </a:solidFill>
              </a:rPr>
              <a:t>Active Messages, typed messages</a:t>
            </a:r>
          </a:p>
          <a:p>
            <a:pPr lvl="1"/>
            <a:r>
              <a:rPr lang="en-US" dirty="0" smtClean="0">
                <a:solidFill>
                  <a:srgbClr val="990033"/>
                </a:solidFill>
              </a:rPr>
              <a:t>Platform-independent types</a:t>
            </a:r>
          </a:p>
          <a:p>
            <a:r>
              <a:rPr lang="en-US" dirty="0" smtClean="0"/>
              <a:t>Sending packets</a:t>
            </a:r>
          </a:p>
          <a:p>
            <a:pPr lvl="1"/>
            <a:r>
              <a:rPr lang="en-US" dirty="0" err="1" smtClean="0">
                <a:solidFill>
                  <a:srgbClr val="990033"/>
                </a:solidFill>
              </a:rPr>
              <a:t>AMSenderC</a:t>
            </a:r>
            <a:r>
              <a:rPr lang="en-US" dirty="0" smtClean="0">
                <a:solidFill>
                  <a:srgbClr val="990033"/>
                </a:solidFill>
              </a:rPr>
              <a:t> generic configuration</a:t>
            </a:r>
          </a:p>
          <a:p>
            <a:pPr lvl="1"/>
            <a:r>
              <a:rPr lang="en-US" dirty="0" err="1" smtClean="0">
                <a:solidFill>
                  <a:srgbClr val="990033"/>
                </a:solidFill>
              </a:rPr>
              <a:t>SplitControl</a:t>
            </a:r>
            <a:r>
              <a:rPr lang="en-US" dirty="0" smtClean="0">
                <a:solidFill>
                  <a:srgbClr val="990033"/>
                </a:solidFill>
              </a:rPr>
              <a:t> of Radio Stack</a:t>
            </a:r>
          </a:p>
          <a:p>
            <a:pPr lvl="1"/>
            <a:r>
              <a:rPr lang="en-US" dirty="0" err="1" smtClean="0">
                <a:solidFill>
                  <a:srgbClr val="990033"/>
                </a:solidFill>
              </a:rPr>
              <a:t>Structs</a:t>
            </a:r>
            <a:r>
              <a:rPr lang="en-US" dirty="0" smtClean="0">
                <a:solidFill>
                  <a:srgbClr val="990033"/>
                </a:solidFill>
              </a:rPr>
              <a:t> for packet payloads</a:t>
            </a:r>
          </a:p>
          <a:p>
            <a:r>
              <a:rPr lang="en-US" dirty="0" smtClean="0"/>
              <a:t>Receiving packets</a:t>
            </a:r>
          </a:p>
          <a:p>
            <a:pPr lvl="1"/>
            <a:r>
              <a:rPr lang="en-US" dirty="0" smtClean="0">
                <a:solidFill>
                  <a:srgbClr val="990033"/>
                </a:solidFill>
              </a:rPr>
              <a:t>Implemented as a receive event handler.</a:t>
            </a:r>
          </a:p>
          <a:p>
            <a:pPr lvl="1"/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800000"/>
                </a:solidFill>
              </a:rPr>
              <a:t>TinyOS Applications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AntiTheft</a:t>
            </a:r>
            <a:r>
              <a:rPr lang="en-US" dirty="0" smtClean="0"/>
              <a:t> Example </a:t>
            </a:r>
            <a:r>
              <a:rPr lang="en-US" sz="2400" dirty="0" smtClean="0"/>
              <a:t>[List 6.1]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042" y="1071546"/>
            <a:ext cx="9043958" cy="5572164"/>
          </a:xfrm>
        </p:spPr>
        <p:txBody>
          <a:bodyPr/>
          <a:lstStyle/>
          <a:p>
            <a:pPr>
              <a:buNone/>
            </a:pPr>
            <a:r>
              <a:rPr lang="en-US" sz="2800" dirty="0" smtClean="0"/>
              <a:t>module </a:t>
            </a:r>
            <a:r>
              <a:rPr lang="en-US" sz="2800" dirty="0" err="1" smtClean="0">
                <a:solidFill>
                  <a:srgbClr val="0033CC"/>
                </a:solidFill>
              </a:rPr>
              <a:t>AntiTheftC</a:t>
            </a:r>
            <a:r>
              <a:rPr lang="en-US" sz="2800" dirty="0" smtClean="0">
                <a:solidFill>
                  <a:srgbClr val="0033CC"/>
                </a:solidFill>
              </a:rPr>
              <a:t> {</a:t>
            </a:r>
          </a:p>
          <a:p>
            <a:pPr>
              <a:buNone/>
            </a:pPr>
            <a:r>
              <a:rPr lang="en-US" sz="2800" dirty="0" smtClean="0"/>
              <a:t>  uses </a:t>
            </a:r>
            <a:r>
              <a:rPr lang="en-US" sz="2800" dirty="0" smtClean="0">
                <a:solidFill>
                  <a:srgbClr val="0033CC"/>
                </a:solidFill>
              </a:rPr>
              <a:t>{</a:t>
            </a:r>
          </a:p>
          <a:p>
            <a:pPr>
              <a:buNone/>
            </a:pPr>
            <a:r>
              <a:rPr lang="en-US" sz="2800" dirty="0" smtClean="0">
                <a:solidFill>
                  <a:srgbClr val="0033CC"/>
                </a:solidFill>
              </a:rPr>
              <a:t>     </a:t>
            </a:r>
            <a:r>
              <a:rPr lang="en-US" sz="2800" dirty="0" smtClean="0"/>
              <a:t>interface</a:t>
            </a:r>
            <a:r>
              <a:rPr lang="en-US" sz="2800" dirty="0" smtClean="0">
                <a:solidFill>
                  <a:srgbClr val="0033CC"/>
                </a:solidFill>
              </a:rPr>
              <a:t> Boot;</a:t>
            </a:r>
          </a:p>
          <a:p>
            <a:pPr>
              <a:buNone/>
            </a:pPr>
            <a:r>
              <a:rPr lang="en-US" sz="2800" dirty="0" smtClean="0">
                <a:solidFill>
                  <a:srgbClr val="0033CC"/>
                </a:solidFill>
              </a:rPr>
              <a:t>     </a:t>
            </a:r>
            <a:r>
              <a:rPr lang="en-US" sz="2800" dirty="0" smtClean="0"/>
              <a:t>interface</a:t>
            </a:r>
            <a:r>
              <a:rPr lang="en-US" sz="2800" dirty="0" smtClean="0">
                <a:solidFill>
                  <a:srgbClr val="0033CC"/>
                </a:solidFill>
              </a:rPr>
              <a:t> Timer &lt;</a:t>
            </a:r>
            <a:r>
              <a:rPr lang="en-US" sz="2800" dirty="0" err="1" smtClean="0">
                <a:solidFill>
                  <a:srgbClr val="0033CC"/>
                </a:solidFill>
              </a:rPr>
              <a:t>Tmilli</a:t>
            </a:r>
            <a:r>
              <a:rPr lang="en-US" sz="2800" dirty="0" smtClean="0">
                <a:solidFill>
                  <a:srgbClr val="0033CC"/>
                </a:solidFill>
              </a:rPr>
              <a:t>&gt; </a:t>
            </a:r>
            <a:r>
              <a:rPr lang="en-US" sz="2800" dirty="0" smtClean="0"/>
              <a:t>as</a:t>
            </a:r>
            <a:r>
              <a:rPr lang="en-US" sz="2800" dirty="0" smtClean="0">
                <a:solidFill>
                  <a:srgbClr val="0033CC"/>
                </a:solidFill>
              </a:rPr>
              <a:t> </a:t>
            </a:r>
            <a:r>
              <a:rPr lang="en-US" sz="2800" dirty="0" err="1" smtClean="0">
                <a:solidFill>
                  <a:srgbClr val="0033CC"/>
                </a:solidFill>
              </a:rPr>
              <a:t>WarningTimer</a:t>
            </a:r>
            <a:r>
              <a:rPr lang="en-US" sz="2800" dirty="0" smtClean="0">
                <a:solidFill>
                  <a:srgbClr val="0033CC"/>
                </a:solidFill>
              </a:rPr>
              <a:t>;</a:t>
            </a:r>
          </a:p>
          <a:p>
            <a:pPr>
              <a:buNone/>
            </a:pPr>
            <a:r>
              <a:rPr lang="en-US" sz="2800" dirty="0" smtClean="0">
                <a:solidFill>
                  <a:srgbClr val="0033CC"/>
                </a:solidFill>
              </a:rPr>
              <a:t>     </a:t>
            </a:r>
            <a:r>
              <a:rPr lang="en-US" sz="2800" dirty="0" smtClean="0"/>
              <a:t>interface</a:t>
            </a:r>
            <a:r>
              <a:rPr lang="en-US" sz="2800" dirty="0" smtClean="0">
                <a:solidFill>
                  <a:srgbClr val="0033CC"/>
                </a:solidFill>
              </a:rPr>
              <a:t> </a:t>
            </a:r>
            <a:r>
              <a:rPr lang="en-US" sz="2800" dirty="0" err="1" smtClean="0">
                <a:solidFill>
                  <a:srgbClr val="0033CC"/>
                </a:solidFill>
              </a:rPr>
              <a:t>Leds</a:t>
            </a:r>
            <a:r>
              <a:rPr lang="en-US" sz="2800" dirty="0" smtClean="0">
                <a:solidFill>
                  <a:srgbClr val="0033CC"/>
                </a:solidFill>
              </a:rPr>
              <a:t>;</a:t>
            </a:r>
          </a:p>
          <a:p>
            <a:pPr>
              <a:buNone/>
            </a:pPr>
            <a:r>
              <a:rPr lang="en-US" sz="2800" dirty="0" smtClean="0">
                <a:solidFill>
                  <a:srgbClr val="0033CC"/>
                </a:solidFill>
              </a:rPr>
              <a:t>  }</a:t>
            </a:r>
          </a:p>
          <a:p>
            <a:pPr>
              <a:buNone/>
            </a:pPr>
            <a:r>
              <a:rPr lang="en-US" sz="2800" dirty="0" smtClean="0">
                <a:solidFill>
                  <a:srgbClr val="0033CC"/>
                </a:solidFill>
              </a:rPr>
              <a:t>}</a:t>
            </a:r>
          </a:p>
          <a:p>
            <a:pPr>
              <a:buNone/>
            </a:pPr>
            <a:endParaRPr lang="en-US" sz="2800" dirty="0" smtClean="0">
              <a:solidFill>
                <a:srgbClr val="0033CC"/>
              </a:solidFill>
            </a:endParaRPr>
          </a:p>
          <a:p>
            <a:pPr>
              <a:buNone/>
            </a:pPr>
            <a:r>
              <a:rPr lang="en-US" sz="2800" dirty="0" smtClean="0"/>
              <a:t>implementation</a:t>
            </a:r>
            <a:r>
              <a:rPr lang="en-US" sz="2800" dirty="0" smtClean="0">
                <a:solidFill>
                  <a:srgbClr val="0033CC"/>
                </a:solidFill>
              </a:rPr>
              <a:t> {</a:t>
            </a:r>
          </a:p>
          <a:p>
            <a:pPr>
              <a:buNone/>
            </a:pPr>
            <a:r>
              <a:rPr lang="en-US" sz="2800" dirty="0" smtClean="0">
                <a:solidFill>
                  <a:srgbClr val="0033CC"/>
                </a:solidFill>
              </a:rPr>
              <a:t> </a:t>
            </a:r>
            <a:r>
              <a:rPr lang="en-US" sz="2800" dirty="0" smtClean="0"/>
              <a:t> </a:t>
            </a:r>
            <a:r>
              <a:rPr lang="en-US" sz="2400" dirty="0" err="1" smtClean="0"/>
              <a:t>enum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0033CC"/>
                </a:solidFill>
              </a:rPr>
              <a:t>{ </a:t>
            </a:r>
            <a:r>
              <a:rPr lang="en-US" sz="2000" dirty="0" smtClean="0">
                <a:solidFill>
                  <a:srgbClr val="0033CC"/>
                </a:solidFill>
              </a:rPr>
              <a:t>WARN_INTERVAL = 4096, WARN_DURATION = 64 };</a:t>
            </a:r>
            <a:endParaRPr lang="en-US" sz="2000" dirty="0">
              <a:solidFill>
                <a:srgbClr val="0033CC"/>
              </a:solidFill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4071934" y="5300682"/>
            <a:ext cx="4357718" cy="414334"/>
          </a:xfrm>
          <a:prstGeom prst="rect">
            <a:avLst/>
          </a:prstGeom>
          <a:noFill/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 smtClean="0">
                <a:solidFill>
                  <a:srgbClr val="990033"/>
                </a:solidFill>
              </a:rPr>
              <a:t>c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990033"/>
                </a:solidFill>
                <a:effectLst/>
                <a:latin typeface="Comic Sans MS" pitchFamily="66" charset="0"/>
              </a:rPr>
              <a:t>an only declare integer constants</a:t>
            </a:r>
          </a:p>
        </p:txBody>
      </p:sp>
      <p:cxnSp>
        <p:nvCxnSpPr>
          <p:cNvPr id="8" name="Straight Arrow Connector 7"/>
          <p:cNvCxnSpPr/>
          <p:nvPr/>
        </p:nvCxnSpPr>
        <p:spPr bwMode="auto">
          <a:xfrm rot="10800000" flipV="1">
            <a:off x="2143108" y="5572140"/>
            <a:ext cx="2000264" cy="214314"/>
          </a:xfrm>
          <a:prstGeom prst="straightConnector1">
            <a:avLst/>
          </a:prstGeom>
          <a:noFill/>
          <a:ln w="25400" cap="flat" cmpd="sng" algn="ctr">
            <a:solidFill>
              <a:srgbClr val="990033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800000"/>
                </a:solidFill>
              </a:rPr>
              <a:t>TinyOS Applications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AntiTheft</a:t>
            </a:r>
            <a:r>
              <a:rPr lang="en-US" dirty="0" smtClean="0"/>
              <a:t> Example </a:t>
            </a:r>
            <a:r>
              <a:rPr lang="en-US" sz="2400" dirty="0" smtClean="0"/>
              <a:t>[List 6.1]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042" y="1071546"/>
            <a:ext cx="8686800" cy="5286412"/>
          </a:xfrm>
        </p:spPr>
        <p:txBody>
          <a:bodyPr/>
          <a:lstStyle/>
          <a:p>
            <a:pPr>
              <a:buNone/>
            </a:pPr>
            <a:r>
              <a:rPr lang="en-US" sz="2000" dirty="0" smtClean="0"/>
              <a:t>event void </a:t>
            </a:r>
            <a:r>
              <a:rPr lang="en-US" sz="2000" dirty="0" err="1" smtClean="0">
                <a:solidFill>
                  <a:srgbClr val="0033CC"/>
                </a:solidFill>
              </a:rPr>
              <a:t>WarningTimer.fired</a:t>
            </a:r>
            <a:r>
              <a:rPr lang="en-US" sz="2000" dirty="0" smtClean="0">
                <a:solidFill>
                  <a:srgbClr val="0033CC"/>
                </a:solidFill>
              </a:rPr>
              <a:t>  ( ) {</a:t>
            </a:r>
          </a:p>
          <a:p>
            <a:pPr>
              <a:buNone/>
            </a:pPr>
            <a:r>
              <a:rPr lang="en-US" sz="2000" dirty="0" smtClean="0">
                <a:solidFill>
                  <a:srgbClr val="0033CC"/>
                </a:solidFill>
              </a:rPr>
              <a:t>  </a:t>
            </a:r>
            <a:r>
              <a:rPr lang="en-US" sz="2000" dirty="0" smtClean="0"/>
              <a:t>if</a:t>
            </a:r>
            <a:r>
              <a:rPr lang="en-US" sz="2000" dirty="0" smtClean="0">
                <a:solidFill>
                  <a:srgbClr val="0033CC"/>
                </a:solidFill>
              </a:rPr>
              <a:t> (</a:t>
            </a:r>
            <a:r>
              <a:rPr lang="en-US" sz="2000" dirty="0" smtClean="0"/>
              <a:t>call</a:t>
            </a:r>
            <a:r>
              <a:rPr lang="en-US" sz="2000" dirty="0" smtClean="0">
                <a:solidFill>
                  <a:srgbClr val="0033CC"/>
                </a:solidFill>
              </a:rPr>
              <a:t> </a:t>
            </a:r>
            <a:r>
              <a:rPr lang="en-US" sz="2000" dirty="0" err="1" smtClean="0">
                <a:solidFill>
                  <a:srgbClr val="0033CC"/>
                </a:solidFill>
              </a:rPr>
              <a:t>Leds.get</a:t>
            </a:r>
            <a:r>
              <a:rPr lang="en-US" sz="2000" dirty="0" smtClean="0">
                <a:solidFill>
                  <a:srgbClr val="0033CC"/>
                </a:solidFill>
              </a:rPr>
              <a:t> ( ) &amp; LEDS_LED0)</a:t>
            </a:r>
          </a:p>
          <a:p>
            <a:pPr>
              <a:buNone/>
            </a:pPr>
            <a:r>
              <a:rPr lang="en-US" sz="2000" dirty="0" smtClean="0">
                <a:solidFill>
                  <a:srgbClr val="0033CC"/>
                </a:solidFill>
              </a:rPr>
              <a:t>   { /* Red LED is on. Turn it off, will switch on   	 					again in 4096 – 64 </a:t>
            </a:r>
            <a:r>
              <a:rPr lang="en-US" sz="2000" dirty="0" err="1" smtClean="0">
                <a:solidFill>
                  <a:srgbClr val="0033CC"/>
                </a:solidFill>
              </a:rPr>
              <a:t>ms.</a:t>
            </a:r>
            <a:r>
              <a:rPr lang="en-US" sz="2000" dirty="0" smtClean="0">
                <a:solidFill>
                  <a:srgbClr val="0033CC"/>
                </a:solidFill>
              </a:rPr>
              <a:t> */</a:t>
            </a:r>
          </a:p>
          <a:p>
            <a:pPr>
              <a:buNone/>
            </a:pPr>
            <a:r>
              <a:rPr lang="en-US" sz="2000" dirty="0" smtClean="0">
                <a:solidFill>
                  <a:srgbClr val="0033CC"/>
                </a:solidFill>
              </a:rPr>
              <a:t>   </a:t>
            </a:r>
            <a:r>
              <a:rPr lang="en-US" sz="2000" dirty="0" smtClean="0"/>
              <a:t> call </a:t>
            </a:r>
            <a:r>
              <a:rPr lang="en-US" sz="2000" dirty="0" smtClean="0">
                <a:solidFill>
                  <a:srgbClr val="0033CC"/>
                </a:solidFill>
              </a:rPr>
              <a:t>Leds.led0Off ( );</a:t>
            </a:r>
          </a:p>
          <a:p>
            <a:pPr>
              <a:buNone/>
            </a:pPr>
            <a:r>
              <a:rPr lang="en-US" sz="2000" dirty="0" smtClean="0">
                <a:solidFill>
                  <a:srgbClr val="0033CC"/>
                </a:solidFill>
              </a:rPr>
              <a:t>    </a:t>
            </a:r>
            <a:r>
              <a:rPr lang="en-US" sz="2000" dirty="0" smtClean="0"/>
              <a:t>call</a:t>
            </a:r>
            <a:r>
              <a:rPr lang="en-US" sz="2000" dirty="0" smtClean="0">
                <a:solidFill>
                  <a:srgbClr val="0033CC"/>
                </a:solidFill>
              </a:rPr>
              <a:t> </a:t>
            </a:r>
            <a:r>
              <a:rPr lang="en-US" sz="2000" dirty="0" err="1" smtClean="0">
                <a:solidFill>
                  <a:srgbClr val="0033CC"/>
                </a:solidFill>
              </a:rPr>
              <a:t>WarningTimer.startOneShot</a:t>
            </a:r>
            <a:r>
              <a:rPr lang="en-US" sz="2400" dirty="0" smtClean="0">
                <a:solidFill>
                  <a:srgbClr val="0033CC"/>
                </a:solidFill>
              </a:rPr>
              <a:t> (</a:t>
            </a:r>
            <a:r>
              <a:rPr lang="en-US" sz="1800" dirty="0" smtClean="0">
                <a:solidFill>
                  <a:srgbClr val="0033CC"/>
                </a:solidFill>
              </a:rPr>
              <a:t>WARN_INTERVAL –</a:t>
            </a:r>
          </a:p>
          <a:p>
            <a:pPr>
              <a:buNone/>
            </a:pPr>
            <a:r>
              <a:rPr lang="en-US" sz="1800" dirty="0" smtClean="0">
                <a:solidFill>
                  <a:srgbClr val="0033CC"/>
                </a:solidFill>
              </a:rPr>
              <a:t>							 WARN_DURATION);</a:t>
            </a:r>
          </a:p>
          <a:p>
            <a:pPr>
              <a:buNone/>
            </a:pPr>
            <a:r>
              <a:rPr lang="en-US" sz="2000" dirty="0" smtClean="0">
                <a:solidFill>
                  <a:srgbClr val="0033CC"/>
                </a:solidFill>
              </a:rPr>
              <a:t>   }</a:t>
            </a:r>
          </a:p>
          <a:p>
            <a:pPr>
              <a:buNone/>
            </a:pPr>
            <a:r>
              <a:rPr lang="en-US" sz="2000" dirty="0" smtClean="0">
                <a:solidFill>
                  <a:srgbClr val="0033CC"/>
                </a:solidFill>
              </a:rPr>
              <a:t>  </a:t>
            </a:r>
            <a:r>
              <a:rPr lang="en-US" sz="2000" dirty="0" smtClean="0"/>
              <a:t>else</a:t>
            </a:r>
          </a:p>
          <a:p>
            <a:pPr>
              <a:buNone/>
            </a:pPr>
            <a:r>
              <a:rPr lang="en-US" sz="2000" dirty="0" smtClean="0">
                <a:solidFill>
                  <a:srgbClr val="0033CC"/>
                </a:solidFill>
              </a:rPr>
              <a:t>   { // Red LED is off. Turn it on for 64 </a:t>
            </a:r>
            <a:r>
              <a:rPr lang="en-US" sz="2000" dirty="0" err="1" smtClean="0">
                <a:solidFill>
                  <a:srgbClr val="0033CC"/>
                </a:solidFill>
              </a:rPr>
              <a:t>ms.</a:t>
            </a:r>
            <a:endParaRPr lang="en-US" sz="2000" dirty="0" smtClean="0">
              <a:solidFill>
                <a:srgbClr val="0033CC"/>
              </a:solidFill>
            </a:endParaRPr>
          </a:p>
          <a:p>
            <a:pPr>
              <a:buNone/>
            </a:pPr>
            <a:r>
              <a:rPr lang="en-US" sz="2000" dirty="0" smtClean="0">
                <a:solidFill>
                  <a:srgbClr val="0033CC"/>
                </a:solidFill>
              </a:rPr>
              <a:t>     </a:t>
            </a:r>
            <a:r>
              <a:rPr lang="en-US" sz="2000" dirty="0" smtClean="0"/>
              <a:t>call</a:t>
            </a:r>
            <a:r>
              <a:rPr lang="en-US" sz="2000" dirty="0" smtClean="0">
                <a:solidFill>
                  <a:srgbClr val="0033CC"/>
                </a:solidFill>
              </a:rPr>
              <a:t> Leds.led0On ( );</a:t>
            </a:r>
          </a:p>
          <a:p>
            <a:pPr>
              <a:buNone/>
            </a:pPr>
            <a:r>
              <a:rPr lang="en-US" sz="2000" dirty="0" smtClean="0">
                <a:solidFill>
                  <a:srgbClr val="0033CC"/>
                </a:solidFill>
              </a:rPr>
              <a:t>    </a:t>
            </a:r>
            <a:r>
              <a:rPr lang="en-US" sz="2000" dirty="0" smtClean="0"/>
              <a:t> call </a:t>
            </a:r>
            <a:r>
              <a:rPr lang="en-US" sz="2000" dirty="0" err="1" smtClean="0">
                <a:solidFill>
                  <a:srgbClr val="0033CC"/>
                </a:solidFill>
              </a:rPr>
              <a:t>WarningTimer.startOneShot</a:t>
            </a:r>
            <a:r>
              <a:rPr lang="en-US" sz="2000" dirty="0" smtClean="0">
                <a:solidFill>
                  <a:srgbClr val="0033CC"/>
                </a:solidFill>
              </a:rPr>
              <a:t> (WARN_DURATION);</a:t>
            </a:r>
          </a:p>
          <a:p>
            <a:pPr>
              <a:buNone/>
            </a:pPr>
            <a:r>
              <a:rPr lang="en-US" sz="2000" dirty="0" smtClean="0">
                <a:solidFill>
                  <a:srgbClr val="0033CC"/>
                </a:solidFill>
              </a:rPr>
              <a:t>   }</a:t>
            </a:r>
          </a:p>
          <a:p>
            <a:pPr>
              <a:buNone/>
            </a:pPr>
            <a:r>
              <a:rPr lang="en-US" sz="2000" dirty="0" smtClean="0">
                <a:solidFill>
                  <a:srgbClr val="0033CC"/>
                </a:solidFill>
              </a:rPr>
              <a:t>}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1800" dirty="0" smtClean="0"/>
              <a:t>  </a:t>
            </a:r>
          </a:p>
          <a:p>
            <a:pPr>
              <a:buNone/>
            </a:pPr>
            <a:r>
              <a:rPr lang="en-US" sz="1800" dirty="0" smtClean="0"/>
              <a:t> </a:t>
            </a:r>
            <a:endParaRPr lang="en-US" sz="240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800000"/>
                </a:solidFill>
              </a:rPr>
              <a:t>TinyOS Applications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024454"/>
          </a:xfrm>
        </p:spPr>
        <p:txBody>
          <a:bodyPr/>
          <a:lstStyle/>
          <a:p>
            <a:pPr>
              <a:buNone/>
            </a:pPr>
            <a:r>
              <a:rPr lang="en-US" sz="2400" dirty="0" smtClean="0"/>
              <a:t>event void </a:t>
            </a:r>
            <a:r>
              <a:rPr lang="en-US" sz="2400" dirty="0" err="1" smtClean="0">
                <a:solidFill>
                  <a:srgbClr val="0033CC"/>
                </a:solidFill>
              </a:rPr>
              <a:t>Boot.booted</a:t>
            </a:r>
            <a:r>
              <a:rPr lang="en-US" sz="2400" dirty="0" smtClean="0">
                <a:solidFill>
                  <a:srgbClr val="0033CC"/>
                </a:solidFill>
              </a:rPr>
              <a:t> ( ) {</a:t>
            </a:r>
          </a:p>
          <a:p>
            <a:pPr>
              <a:buNone/>
            </a:pPr>
            <a:r>
              <a:rPr lang="en-US" sz="2400" dirty="0" smtClean="0">
                <a:solidFill>
                  <a:srgbClr val="0033CC"/>
                </a:solidFill>
              </a:rPr>
              <a:t>  /* We just booted. Perform first</a:t>
            </a:r>
          </a:p>
          <a:p>
            <a:pPr>
              <a:buNone/>
            </a:pPr>
            <a:r>
              <a:rPr lang="en-US" sz="2400" dirty="0" smtClean="0">
                <a:solidFill>
                  <a:srgbClr val="0033CC"/>
                </a:solidFill>
              </a:rPr>
              <a:t> 					  LED transition  */</a:t>
            </a:r>
          </a:p>
          <a:p>
            <a:pPr>
              <a:buNone/>
            </a:pPr>
            <a:r>
              <a:rPr lang="en-US" sz="2400" dirty="0" smtClean="0"/>
              <a:t>  signal </a:t>
            </a:r>
            <a:r>
              <a:rPr lang="en-US" sz="2400" dirty="0" err="1" smtClean="0">
                <a:solidFill>
                  <a:srgbClr val="0033CC"/>
                </a:solidFill>
              </a:rPr>
              <a:t>WarningTimer.fired</a:t>
            </a:r>
            <a:r>
              <a:rPr lang="en-US" sz="2400" dirty="0" smtClean="0">
                <a:solidFill>
                  <a:srgbClr val="0033CC"/>
                </a:solidFill>
              </a:rPr>
              <a:t> ( );</a:t>
            </a:r>
          </a:p>
          <a:p>
            <a:pPr>
              <a:buNone/>
            </a:pPr>
            <a:r>
              <a:rPr lang="en-US" sz="2400" dirty="0" smtClean="0">
                <a:solidFill>
                  <a:srgbClr val="0033CC"/>
                </a:solidFill>
              </a:rPr>
              <a:t>  }</a:t>
            </a:r>
          </a:p>
          <a:p>
            <a:pPr>
              <a:buNone/>
            </a:pPr>
            <a:r>
              <a:rPr lang="en-US" sz="2400" dirty="0" smtClean="0">
                <a:solidFill>
                  <a:srgbClr val="0033CC"/>
                </a:solidFill>
              </a:rPr>
              <a:t>}</a:t>
            </a:r>
          </a:p>
          <a:p>
            <a:pPr>
              <a:buNone/>
            </a:pPr>
            <a:r>
              <a:rPr lang="en-US" sz="2400" dirty="0" smtClean="0"/>
              <a:t>interface</a:t>
            </a:r>
            <a:r>
              <a:rPr lang="en-US" sz="2400" dirty="0" smtClean="0">
                <a:solidFill>
                  <a:srgbClr val="0033CC"/>
                </a:solidFill>
              </a:rPr>
              <a:t> </a:t>
            </a:r>
            <a:r>
              <a:rPr lang="en-US" sz="2400" dirty="0" err="1" smtClean="0">
                <a:solidFill>
                  <a:srgbClr val="0033CC"/>
                </a:solidFill>
              </a:rPr>
              <a:t>Leds</a:t>
            </a:r>
            <a:r>
              <a:rPr lang="en-US" sz="2400" dirty="0" smtClean="0">
                <a:solidFill>
                  <a:srgbClr val="0033CC"/>
                </a:solidFill>
              </a:rPr>
              <a:t> {                                </a:t>
            </a:r>
            <a:r>
              <a:rPr lang="en-US" sz="2400" dirty="0" smtClean="0">
                <a:solidFill>
                  <a:schemeClr val="accent2"/>
                </a:solidFill>
              </a:rPr>
              <a:t>[List 6.2]</a:t>
            </a:r>
          </a:p>
          <a:p>
            <a:pPr>
              <a:buNone/>
            </a:pPr>
            <a:r>
              <a:rPr lang="en-US" sz="2400" dirty="0" smtClean="0">
                <a:solidFill>
                  <a:srgbClr val="0033CC"/>
                </a:solidFill>
              </a:rPr>
              <a:t>…</a:t>
            </a:r>
          </a:p>
          <a:p>
            <a:pPr>
              <a:buNone/>
            </a:pPr>
            <a:r>
              <a:rPr lang="en-US" sz="2400" dirty="0" smtClean="0">
                <a:solidFill>
                  <a:srgbClr val="0033CC"/>
                </a:solidFill>
              </a:rPr>
              <a:t>    </a:t>
            </a:r>
            <a:r>
              <a:rPr lang="en-US" sz="2400" dirty="0" err="1" smtClean="0"/>
              <a:t>async</a:t>
            </a:r>
            <a:r>
              <a:rPr lang="en-US" sz="2400" dirty="0" smtClean="0"/>
              <a:t> command void </a:t>
            </a:r>
            <a:r>
              <a:rPr lang="en-US" sz="2400" dirty="0" smtClean="0">
                <a:solidFill>
                  <a:srgbClr val="0033CC"/>
                </a:solidFill>
              </a:rPr>
              <a:t>led0On ( );</a:t>
            </a:r>
          </a:p>
          <a:p>
            <a:pPr>
              <a:buNone/>
            </a:pPr>
            <a:r>
              <a:rPr lang="en-US" sz="2400" dirty="0" smtClean="0">
                <a:solidFill>
                  <a:srgbClr val="0033CC"/>
                </a:solidFill>
              </a:rPr>
              <a:t>    </a:t>
            </a:r>
            <a:r>
              <a:rPr lang="en-US" sz="2400" dirty="0" err="1" smtClean="0"/>
              <a:t>async</a:t>
            </a:r>
            <a:r>
              <a:rPr lang="en-US" sz="2400" dirty="0" smtClean="0"/>
              <a:t> command void </a:t>
            </a:r>
            <a:r>
              <a:rPr lang="en-US" sz="2400" dirty="0" smtClean="0">
                <a:solidFill>
                  <a:srgbClr val="0033CC"/>
                </a:solidFill>
              </a:rPr>
              <a:t>led0Off ( );</a:t>
            </a:r>
          </a:p>
          <a:p>
            <a:pPr>
              <a:buNone/>
            </a:pPr>
            <a:r>
              <a:rPr lang="en-US" sz="2400" dirty="0" smtClean="0">
                <a:solidFill>
                  <a:srgbClr val="0033CC"/>
                </a:solidFill>
              </a:rPr>
              <a:t>    </a:t>
            </a:r>
            <a:r>
              <a:rPr lang="en-US" sz="2400" dirty="0" err="1" smtClean="0"/>
              <a:t>async</a:t>
            </a:r>
            <a:r>
              <a:rPr lang="en-US" sz="2400" dirty="0" smtClean="0"/>
              <a:t> command </a:t>
            </a:r>
            <a:r>
              <a:rPr lang="en-US" sz="2400" dirty="0" smtClean="0">
                <a:solidFill>
                  <a:srgbClr val="0033CC"/>
                </a:solidFill>
              </a:rPr>
              <a:t>uint8_t get ( );</a:t>
            </a:r>
          </a:p>
          <a:p>
            <a:pPr>
              <a:buNone/>
            </a:pPr>
            <a:r>
              <a:rPr lang="en-US" sz="2400" dirty="0" smtClean="0">
                <a:solidFill>
                  <a:srgbClr val="0033CC"/>
                </a:solidFill>
              </a:rPr>
              <a:t>}</a:t>
            </a:r>
          </a:p>
          <a:p>
            <a:pPr>
              <a:buNone/>
            </a:pPr>
            <a:endParaRPr lang="en-US" sz="2400" dirty="0">
              <a:solidFill>
                <a:srgbClr val="0033CC"/>
              </a:solidFill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AntiTheft</a:t>
            </a:r>
            <a:r>
              <a:rPr lang="en-US" dirty="0" smtClean="0"/>
              <a:t> Example </a:t>
            </a:r>
            <a:r>
              <a:rPr lang="en-US" sz="2400" dirty="0" smtClean="0"/>
              <a:t>[List 6.1]</a:t>
            </a:r>
            <a:endParaRPr lang="en-US" sz="2400" dirty="0"/>
          </a:p>
        </p:txBody>
      </p:sp>
      <p:sp>
        <p:nvSpPr>
          <p:cNvPr id="7" name="Rectangle 6"/>
          <p:cNvSpPr/>
          <p:nvPr/>
        </p:nvSpPr>
        <p:spPr bwMode="auto">
          <a:xfrm>
            <a:off x="4071934" y="3071810"/>
            <a:ext cx="3143272" cy="414334"/>
          </a:xfrm>
          <a:prstGeom prst="rect">
            <a:avLst/>
          </a:prstGeom>
          <a:noFill/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 smtClean="0">
                <a:solidFill>
                  <a:srgbClr val="990033"/>
                </a:solidFill>
              </a:rPr>
              <a:t>software signal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rgbClr val="990033"/>
              </a:solidFill>
              <a:effectLst/>
              <a:latin typeface="Comic Sans MS" pitchFamily="66" charset="0"/>
            </a:endParaRPr>
          </a:p>
        </p:txBody>
      </p:sp>
      <p:cxnSp>
        <p:nvCxnSpPr>
          <p:cNvPr id="8" name="Straight Arrow Connector 7"/>
          <p:cNvCxnSpPr/>
          <p:nvPr/>
        </p:nvCxnSpPr>
        <p:spPr bwMode="auto">
          <a:xfrm rot="10800000">
            <a:off x="1643042" y="2928934"/>
            <a:ext cx="2857520" cy="357190"/>
          </a:xfrm>
          <a:prstGeom prst="straightConnector1">
            <a:avLst/>
          </a:prstGeom>
          <a:noFill/>
          <a:ln w="25400" cap="flat" cmpd="sng" algn="ctr">
            <a:solidFill>
              <a:srgbClr val="990033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800000"/>
                </a:solidFill>
              </a:rPr>
              <a:t>TinyOS Applications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AntiTheft</a:t>
            </a:r>
            <a:r>
              <a:rPr lang="en-US" dirty="0" smtClean="0"/>
              <a:t> configuration </a:t>
            </a:r>
            <a:r>
              <a:rPr lang="en-US" sz="2400" dirty="0" smtClean="0"/>
              <a:t>[List 6.6]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800600"/>
          </a:xfrm>
        </p:spPr>
        <p:txBody>
          <a:bodyPr/>
          <a:lstStyle/>
          <a:p>
            <a:pPr>
              <a:buNone/>
            </a:pPr>
            <a:r>
              <a:rPr lang="en-US" sz="2800" dirty="0" smtClean="0"/>
              <a:t>configuration </a:t>
            </a:r>
            <a:r>
              <a:rPr lang="en-US" sz="2800" dirty="0" err="1" smtClean="0">
                <a:solidFill>
                  <a:srgbClr val="0033CC"/>
                </a:solidFill>
              </a:rPr>
              <a:t>AntiTheftAppC</a:t>
            </a:r>
            <a:r>
              <a:rPr lang="en-US" sz="2800" dirty="0" smtClean="0">
                <a:solidFill>
                  <a:srgbClr val="0033CC"/>
                </a:solidFill>
              </a:rPr>
              <a:t> { }</a:t>
            </a:r>
          </a:p>
          <a:p>
            <a:pPr>
              <a:buNone/>
            </a:pPr>
            <a:r>
              <a:rPr lang="en-US" sz="2800" dirty="0" smtClean="0"/>
              <a:t>implementation </a:t>
            </a:r>
            <a:r>
              <a:rPr lang="en-US" sz="2800" dirty="0" smtClean="0">
                <a:solidFill>
                  <a:srgbClr val="0033CC"/>
                </a:solidFill>
              </a:rPr>
              <a:t>{</a:t>
            </a:r>
          </a:p>
          <a:p>
            <a:pPr>
              <a:buNone/>
            </a:pPr>
            <a:r>
              <a:rPr lang="en-US" sz="2800" dirty="0" smtClean="0"/>
              <a:t>  components </a:t>
            </a:r>
            <a:r>
              <a:rPr lang="en-US" sz="2800" dirty="0" err="1" smtClean="0">
                <a:solidFill>
                  <a:srgbClr val="0033CC"/>
                </a:solidFill>
              </a:rPr>
              <a:t>AntiTheftC</a:t>
            </a:r>
            <a:r>
              <a:rPr lang="en-US" sz="2800" dirty="0" smtClean="0">
                <a:solidFill>
                  <a:srgbClr val="0033CC"/>
                </a:solidFill>
              </a:rPr>
              <a:t>, </a:t>
            </a:r>
            <a:r>
              <a:rPr lang="en-US" sz="2800" dirty="0" err="1" smtClean="0">
                <a:solidFill>
                  <a:srgbClr val="0033CC"/>
                </a:solidFill>
              </a:rPr>
              <a:t>MainC</a:t>
            </a:r>
            <a:r>
              <a:rPr lang="en-US" sz="2800" dirty="0" smtClean="0">
                <a:solidFill>
                  <a:srgbClr val="0033CC"/>
                </a:solidFill>
              </a:rPr>
              <a:t>, </a:t>
            </a:r>
            <a:r>
              <a:rPr lang="en-US" sz="2800" dirty="0" err="1" smtClean="0">
                <a:solidFill>
                  <a:srgbClr val="0033CC"/>
                </a:solidFill>
              </a:rPr>
              <a:t>LedsC</a:t>
            </a:r>
            <a:r>
              <a:rPr lang="en-US" sz="2800" dirty="0" smtClean="0">
                <a:solidFill>
                  <a:srgbClr val="0033CC"/>
                </a:solidFill>
              </a:rPr>
              <a:t>;</a:t>
            </a:r>
          </a:p>
          <a:p>
            <a:pPr>
              <a:buNone/>
            </a:pPr>
            <a:r>
              <a:rPr lang="en-US" sz="2800" dirty="0" smtClean="0"/>
              <a:t>  components new </a:t>
            </a:r>
            <a:r>
              <a:rPr lang="en-US" sz="2800" dirty="0" err="1" smtClean="0">
                <a:solidFill>
                  <a:srgbClr val="0033CC"/>
                </a:solidFill>
              </a:rPr>
              <a:t>TimerMilliC</a:t>
            </a:r>
            <a:r>
              <a:rPr lang="en-US" sz="2800" dirty="0" smtClean="0">
                <a:solidFill>
                  <a:srgbClr val="0033CC"/>
                </a:solidFill>
              </a:rPr>
              <a:t> ( )</a:t>
            </a:r>
            <a:r>
              <a:rPr lang="en-US" sz="2800" dirty="0" smtClean="0"/>
              <a:t> as </a:t>
            </a:r>
            <a:r>
              <a:rPr lang="en-US" sz="2800" dirty="0" err="1" smtClean="0">
                <a:solidFill>
                  <a:srgbClr val="0033CC"/>
                </a:solidFill>
              </a:rPr>
              <a:t>WTimer</a:t>
            </a:r>
            <a:r>
              <a:rPr lang="en-US" sz="2800" dirty="0" smtClean="0">
                <a:solidFill>
                  <a:srgbClr val="0033CC"/>
                </a:solidFill>
              </a:rPr>
              <a:t>;</a:t>
            </a:r>
          </a:p>
          <a:p>
            <a:pPr>
              <a:buNone/>
            </a:pPr>
            <a:endParaRPr lang="en-US" sz="2800" dirty="0" smtClean="0">
              <a:solidFill>
                <a:srgbClr val="0033CC"/>
              </a:solidFill>
            </a:endParaRPr>
          </a:p>
          <a:p>
            <a:pPr>
              <a:buNone/>
            </a:pPr>
            <a:r>
              <a:rPr lang="en-US" sz="2800" dirty="0" smtClean="0">
                <a:solidFill>
                  <a:srgbClr val="0033CC"/>
                </a:solidFill>
              </a:rPr>
              <a:t>  </a:t>
            </a:r>
            <a:r>
              <a:rPr lang="en-US" sz="2800" dirty="0" err="1" smtClean="0">
                <a:solidFill>
                  <a:srgbClr val="0033CC"/>
                </a:solidFill>
              </a:rPr>
              <a:t>AntiTheftC.Boot</a:t>
            </a:r>
            <a:r>
              <a:rPr lang="en-US" sz="2800" dirty="0" smtClean="0">
                <a:solidFill>
                  <a:srgbClr val="0033CC"/>
                </a:solidFill>
              </a:rPr>
              <a:t>  -&gt; </a:t>
            </a:r>
            <a:r>
              <a:rPr lang="en-US" sz="2800" dirty="0" err="1" smtClean="0">
                <a:solidFill>
                  <a:srgbClr val="0033CC"/>
                </a:solidFill>
              </a:rPr>
              <a:t>MainC</a:t>
            </a:r>
            <a:r>
              <a:rPr lang="en-US" sz="2800" dirty="0" smtClean="0">
                <a:solidFill>
                  <a:srgbClr val="0033CC"/>
                </a:solidFill>
              </a:rPr>
              <a:t>;</a:t>
            </a:r>
          </a:p>
          <a:p>
            <a:pPr>
              <a:buNone/>
            </a:pPr>
            <a:r>
              <a:rPr lang="en-US" sz="2800" dirty="0" smtClean="0">
                <a:solidFill>
                  <a:srgbClr val="0033CC"/>
                </a:solidFill>
              </a:rPr>
              <a:t>  </a:t>
            </a:r>
            <a:r>
              <a:rPr lang="en-US" sz="2800" dirty="0" err="1" smtClean="0">
                <a:solidFill>
                  <a:srgbClr val="0033CC"/>
                </a:solidFill>
              </a:rPr>
              <a:t>AntiTheftC.Leds</a:t>
            </a:r>
            <a:r>
              <a:rPr lang="en-US" sz="2800" dirty="0" smtClean="0">
                <a:solidFill>
                  <a:srgbClr val="0033CC"/>
                </a:solidFill>
              </a:rPr>
              <a:t>  -&gt; </a:t>
            </a:r>
            <a:r>
              <a:rPr lang="en-US" sz="2800" dirty="0" err="1" smtClean="0">
                <a:solidFill>
                  <a:srgbClr val="0033CC"/>
                </a:solidFill>
              </a:rPr>
              <a:t>LedsC</a:t>
            </a:r>
            <a:r>
              <a:rPr lang="en-US" sz="2800" dirty="0" smtClean="0">
                <a:solidFill>
                  <a:srgbClr val="0033CC"/>
                </a:solidFill>
              </a:rPr>
              <a:t>;</a:t>
            </a:r>
          </a:p>
          <a:p>
            <a:pPr>
              <a:buNone/>
            </a:pPr>
            <a:r>
              <a:rPr lang="en-US" sz="2800" dirty="0" smtClean="0">
                <a:solidFill>
                  <a:srgbClr val="0033CC"/>
                </a:solidFill>
              </a:rPr>
              <a:t>  </a:t>
            </a:r>
            <a:r>
              <a:rPr lang="en-US" sz="2800" dirty="0" err="1" smtClean="0">
                <a:solidFill>
                  <a:srgbClr val="0033CC"/>
                </a:solidFill>
              </a:rPr>
              <a:t>AntiTheftC.WarningTimer</a:t>
            </a:r>
            <a:r>
              <a:rPr lang="en-US" sz="2800" dirty="0" smtClean="0">
                <a:solidFill>
                  <a:srgbClr val="0033CC"/>
                </a:solidFill>
              </a:rPr>
              <a:t> -&gt; </a:t>
            </a:r>
            <a:r>
              <a:rPr lang="en-US" sz="2800" dirty="0" err="1" smtClean="0">
                <a:solidFill>
                  <a:srgbClr val="0033CC"/>
                </a:solidFill>
              </a:rPr>
              <a:t>WTimer</a:t>
            </a:r>
            <a:r>
              <a:rPr lang="en-US" sz="2800" dirty="0" smtClean="0">
                <a:solidFill>
                  <a:srgbClr val="0033CC"/>
                </a:solidFill>
              </a:rPr>
              <a:t>;</a:t>
            </a:r>
          </a:p>
          <a:p>
            <a:pPr>
              <a:buNone/>
            </a:pPr>
            <a:r>
              <a:rPr lang="en-US" sz="2800" dirty="0" smtClean="0">
                <a:solidFill>
                  <a:srgbClr val="0033CC"/>
                </a:solidFill>
              </a:rPr>
              <a:t>}</a:t>
            </a:r>
          </a:p>
          <a:p>
            <a:pPr>
              <a:buNone/>
            </a:pPr>
            <a:endParaRPr lang="en-US" sz="2800" dirty="0" smtClean="0">
              <a:solidFill>
                <a:srgbClr val="0033CC"/>
              </a:solidFill>
            </a:endParaRPr>
          </a:p>
          <a:p>
            <a:pPr>
              <a:buNone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800000"/>
                </a:solidFill>
              </a:rPr>
              <a:t>TinyOS Applications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Sensing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438" y="1119190"/>
            <a:ext cx="8929718" cy="5095892"/>
          </a:xfrm>
        </p:spPr>
        <p:txBody>
          <a:bodyPr/>
          <a:lstStyle/>
          <a:p>
            <a:r>
              <a:rPr lang="en-US" dirty="0" err="1" smtClean="0"/>
              <a:t>TinyOS</a:t>
            </a:r>
            <a:r>
              <a:rPr lang="en-US" dirty="0" smtClean="0"/>
              <a:t> provides </a:t>
            </a:r>
            <a:r>
              <a:rPr lang="en-US" dirty="0" smtClean="0">
                <a:solidFill>
                  <a:srgbClr val="800000"/>
                </a:solidFill>
              </a:rPr>
              <a:t>two standard interfaces </a:t>
            </a:r>
            <a:r>
              <a:rPr lang="en-US" dirty="0" smtClean="0"/>
              <a:t>for reading sensor samples:</a:t>
            </a:r>
          </a:p>
          <a:p>
            <a:pPr lvl="1"/>
            <a:r>
              <a:rPr lang="en-US" dirty="0" smtClean="0">
                <a:solidFill>
                  <a:srgbClr val="0033CC"/>
                </a:solidFill>
              </a:rPr>
              <a:t>Read </a:t>
            </a:r>
            <a:r>
              <a:rPr lang="en-US" dirty="0" smtClean="0"/>
              <a:t>:: acquire a single sample.</a:t>
            </a:r>
            <a:endParaRPr lang="en-US" dirty="0" smtClean="0">
              <a:solidFill>
                <a:srgbClr val="0033CC"/>
              </a:solidFill>
            </a:endParaRPr>
          </a:p>
          <a:p>
            <a:pPr lvl="1"/>
            <a:r>
              <a:rPr lang="en-US" dirty="0" err="1" smtClean="0">
                <a:solidFill>
                  <a:srgbClr val="0033CC"/>
                </a:solidFill>
              </a:rPr>
              <a:t>ReadStream</a:t>
            </a:r>
            <a:r>
              <a:rPr lang="en-US" dirty="0" smtClean="0">
                <a:solidFill>
                  <a:srgbClr val="0033CC"/>
                </a:solidFill>
              </a:rPr>
              <a:t> </a:t>
            </a:r>
            <a:r>
              <a:rPr lang="en-US" dirty="0" smtClean="0"/>
              <a:t>:: sample at a fixed rate.</a:t>
            </a:r>
          </a:p>
          <a:p>
            <a:pPr lvl="1">
              <a:buNone/>
            </a:pPr>
            <a:endParaRPr lang="en-US" dirty="0" smtClean="0">
              <a:solidFill>
                <a:srgbClr val="0033CC"/>
              </a:solidFill>
            </a:endParaRPr>
          </a:p>
          <a:p>
            <a:pPr>
              <a:buNone/>
            </a:pPr>
            <a:r>
              <a:rPr lang="en-US" dirty="0" smtClean="0"/>
              <a:t>interface </a:t>
            </a:r>
            <a:r>
              <a:rPr lang="en-US" dirty="0" smtClean="0">
                <a:solidFill>
                  <a:srgbClr val="0033CC"/>
                </a:solidFill>
              </a:rPr>
              <a:t>Read &lt;</a:t>
            </a:r>
            <a:r>
              <a:rPr lang="en-US" dirty="0" err="1" smtClean="0">
                <a:solidFill>
                  <a:srgbClr val="0033CC"/>
                </a:solidFill>
              </a:rPr>
              <a:t>val_t</a:t>
            </a:r>
            <a:r>
              <a:rPr lang="en-US" dirty="0" smtClean="0">
                <a:solidFill>
                  <a:srgbClr val="0033CC"/>
                </a:solidFill>
              </a:rPr>
              <a:t>&gt; {</a:t>
            </a:r>
          </a:p>
          <a:p>
            <a:pPr>
              <a:buNone/>
            </a:pPr>
            <a:r>
              <a:rPr lang="en-US" dirty="0" smtClean="0">
                <a:solidFill>
                  <a:srgbClr val="0033CC"/>
                </a:solidFill>
              </a:rPr>
              <a:t>  </a:t>
            </a:r>
            <a:r>
              <a:rPr lang="en-US" dirty="0" smtClean="0"/>
              <a:t>command</a:t>
            </a:r>
            <a:r>
              <a:rPr lang="en-US" dirty="0" smtClean="0">
                <a:solidFill>
                  <a:srgbClr val="0033CC"/>
                </a:solidFill>
              </a:rPr>
              <a:t> </a:t>
            </a:r>
            <a:r>
              <a:rPr lang="en-US" dirty="0" err="1" smtClean="0">
                <a:solidFill>
                  <a:srgbClr val="0033CC"/>
                </a:solidFill>
              </a:rPr>
              <a:t>error_t</a:t>
            </a:r>
            <a:r>
              <a:rPr lang="en-US" dirty="0" smtClean="0">
                <a:solidFill>
                  <a:srgbClr val="0033CC"/>
                </a:solidFill>
              </a:rPr>
              <a:t> read ( );</a:t>
            </a:r>
          </a:p>
          <a:p>
            <a:pPr>
              <a:buNone/>
            </a:pPr>
            <a:r>
              <a:rPr lang="en-US" dirty="0" smtClean="0">
                <a:solidFill>
                  <a:srgbClr val="0033CC"/>
                </a:solidFill>
              </a:rPr>
              <a:t>  </a:t>
            </a:r>
            <a:r>
              <a:rPr lang="en-US" dirty="0" smtClean="0"/>
              <a:t>event void </a:t>
            </a:r>
            <a:r>
              <a:rPr lang="en-US" dirty="0" err="1" smtClean="0">
                <a:solidFill>
                  <a:srgbClr val="0033CC"/>
                </a:solidFill>
              </a:rPr>
              <a:t>readDone</a:t>
            </a:r>
            <a:r>
              <a:rPr lang="en-US" dirty="0" smtClean="0">
                <a:solidFill>
                  <a:srgbClr val="0033CC"/>
                </a:solidFill>
              </a:rPr>
              <a:t> (</a:t>
            </a:r>
            <a:r>
              <a:rPr lang="en-US" dirty="0" err="1" smtClean="0">
                <a:solidFill>
                  <a:srgbClr val="0033CC"/>
                </a:solidFill>
              </a:rPr>
              <a:t>error_t</a:t>
            </a:r>
            <a:r>
              <a:rPr lang="en-US" dirty="0" smtClean="0">
                <a:solidFill>
                  <a:srgbClr val="0033CC"/>
                </a:solidFill>
              </a:rPr>
              <a:t>, </a:t>
            </a:r>
            <a:r>
              <a:rPr lang="en-US" dirty="0" err="1" smtClean="0">
                <a:solidFill>
                  <a:srgbClr val="0033CC"/>
                </a:solidFill>
              </a:rPr>
              <a:t>val_t</a:t>
            </a:r>
            <a:r>
              <a:rPr lang="en-US" dirty="0" smtClean="0">
                <a:solidFill>
                  <a:srgbClr val="0033CC"/>
                </a:solidFill>
              </a:rPr>
              <a:t> </a:t>
            </a:r>
            <a:r>
              <a:rPr lang="en-US" dirty="0" err="1" smtClean="0">
                <a:solidFill>
                  <a:srgbClr val="0033CC"/>
                </a:solidFill>
              </a:rPr>
              <a:t>val</a:t>
            </a:r>
            <a:r>
              <a:rPr lang="en-US" dirty="0" smtClean="0">
                <a:solidFill>
                  <a:srgbClr val="0033CC"/>
                </a:solidFill>
              </a:rPr>
              <a:t> );</a:t>
            </a:r>
          </a:p>
          <a:p>
            <a:pPr>
              <a:buNone/>
            </a:pPr>
            <a:r>
              <a:rPr lang="en-US" dirty="0" smtClean="0">
                <a:solidFill>
                  <a:srgbClr val="0033CC"/>
                </a:solidFill>
              </a:rPr>
              <a:t>}</a:t>
            </a:r>
          </a:p>
          <a:p>
            <a:endParaRPr lang="en-US" dirty="0">
              <a:solidFill>
                <a:srgbClr val="0033C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800000"/>
                </a:solidFill>
              </a:rPr>
              <a:t>TinyOS Applications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Sensing Example </a:t>
            </a:r>
            <a:r>
              <a:rPr lang="en-US" sz="2400" dirty="0" smtClean="0"/>
              <a:t>[List 6.8]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124744"/>
            <a:ext cx="8363272" cy="4714908"/>
          </a:xfrm>
        </p:spPr>
        <p:txBody>
          <a:bodyPr/>
          <a:lstStyle/>
          <a:p>
            <a:pPr>
              <a:buNone/>
            </a:pPr>
            <a:r>
              <a:rPr lang="en-US" sz="2800" dirty="0" smtClean="0">
                <a:solidFill>
                  <a:schemeClr val="accent1"/>
                </a:solidFill>
              </a:rPr>
              <a:t>Anti-theft Example: detecting dark conditions</a:t>
            </a:r>
          </a:p>
          <a:p>
            <a:pPr>
              <a:buNone/>
            </a:pPr>
            <a:endParaRPr lang="en-US" sz="2800" dirty="0"/>
          </a:p>
          <a:p>
            <a:pPr>
              <a:buNone/>
            </a:pPr>
            <a:r>
              <a:rPr lang="en-US" sz="2800" dirty="0" smtClean="0"/>
              <a:t>module </a:t>
            </a:r>
            <a:r>
              <a:rPr lang="en-US" sz="2800" dirty="0" err="1" smtClean="0">
                <a:solidFill>
                  <a:srgbClr val="0033CC"/>
                </a:solidFill>
              </a:rPr>
              <a:t>DarkC</a:t>
            </a:r>
            <a:r>
              <a:rPr lang="en-US" sz="2800" dirty="0" smtClean="0">
                <a:solidFill>
                  <a:srgbClr val="0033CC"/>
                </a:solidFill>
              </a:rPr>
              <a:t> {</a:t>
            </a:r>
          </a:p>
          <a:p>
            <a:pPr>
              <a:buNone/>
            </a:pPr>
            <a:r>
              <a:rPr lang="en-US" sz="2800" dirty="0" smtClean="0">
                <a:solidFill>
                  <a:srgbClr val="0033CC"/>
                </a:solidFill>
              </a:rPr>
              <a:t>  </a:t>
            </a:r>
            <a:r>
              <a:rPr lang="en-US" sz="2800" dirty="0" smtClean="0"/>
              <a:t>uses</a:t>
            </a:r>
            <a:r>
              <a:rPr lang="en-US" sz="2800" dirty="0" smtClean="0">
                <a:solidFill>
                  <a:srgbClr val="0033CC"/>
                </a:solidFill>
              </a:rPr>
              <a:t> {</a:t>
            </a:r>
          </a:p>
          <a:p>
            <a:pPr>
              <a:buNone/>
            </a:pPr>
            <a:r>
              <a:rPr lang="en-US" sz="2800" dirty="0" smtClean="0">
                <a:solidFill>
                  <a:srgbClr val="0033CC"/>
                </a:solidFill>
              </a:rPr>
              <a:t>     </a:t>
            </a:r>
            <a:r>
              <a:rPr lang="en-US" sz="2800" dirty="0" smtClean="0"/>
              <a:t>interface</a:t>
            </a:r>
            <a:r>
              <a:rPr lang="en-US" sz="2800" dirty="0" smtClean="0">
                <a:solidFill>
                  <a:srgbClr val="0033CC"/>
                </a:solidFill>
              </a:rPr>
              <a:t> Boot;</a:t>
            </a:r>
          </a:p>
          <a:p>
            <a:pPr>
              <a:buNone/>
            </a:pPr>
            <a:r>
              <a:rPr lang="en-US" sz="2800" dirty="0" smtClean="0">
                <a:solidFill>
                  <a:srgbClr val="0033CC"/>
                </a:solidFill>
              </a:rPr>
              <a:t>     </a:t>
            </a:r>
            <a:r>
              <a:rPr lang="en-US" sz="2800" dirty="0" smtClean="0"/>
              <a:t>interface</a:t>
            </a:r>
            <a:r>
              <a:rPr lang="en-US" sz="2800" dirty="0" smtClean="0">
                <a:solidFill>
                  <a:srgbClr val="0033CC"/>
                </a:solidFill>
              </a:rPr>
              <a:t> </a:t>
            </a:r>
            <a:r>
              <a:rPr lang="en-US" sz="2800" dirty="0" err="1" smtClean="0">
                <a:solidFill>
                  <a:srgbClr val="0033CC"/>
                </a:solidFill>
              </a:rPr>
              <a:t>Leds</a:t>
            </a:r>
            <a:r>
              <a:rPr lang="en-US" sz="2800" dirty="0" smtClean="0">
                <a:solidFill>
                  <a:srgbClr val="0033CC"/>
                </a:solidFill>
              </a:rPr>
              <a:t>;</a:t>
            </a:r>
          </a:p>
          <a:p>
            <a:pPr>
              <a:buNone/>
            </a:pPr>
            <a:r>
              <a:rPr lang="en-US" sz="2800" dirty="0" smtClean="0"/>
              <a:t>     interface </a:t>
            </a:r>
            <a:r>
              <a:rPr lang="en-US" sz="2800" dirty="0" smtClean="0">
                <a:solidFill>
                  <a:srgbClr val="0033CC"/>
                </a:solidFill>
              </a:rPr>
              <a:t>Timer&lt;</a:t>
            </a:r>
            <a:r>
              <a:rPr lang="en-US" sz="2800" dirty="0" err="1" smtClean="0">
                <a:solidFill>
                  <a:srgbClr val="0033CC"/>
                </a:solidFill>
              </a:rPr>
              <a:t>TMilli</a:t>
            </a:r>
            <a:r>
              <a:rPr lang="en-US" sz="2800" dirty="0" smtClean="0">
                <a:solidFill>
                  <a:srgbClr val="0033CC"/>
                </a:solidFill>
              </a:rPr>
              <a:t>&gt;</a:t>
            </a:r>
            <a:r>
              <a:rPr lang="en-US" sz="2800" dirty="0" smtClean="0"/>
              <a:t> as </a:t>
            </a:r>
            <a:r>
              <a:rPr lang="en-US" sz="2800" dirty="0" err="1" smtClean="0">
                <a:solidFill>
                  <a:srgbClr val="0033CC"/>
                </a:solidFill>
              </a:rPr>
              <a:t>TheftTimer</a:t>
            </a:r>
            <a:r>
              <a:rPr lang="en-US" sz="2800" dirty="0" smtClean="0">
                <a:solidFill>
                  <a:srgbClr val="0033CC"/>
                </a:solidFill>
              </a:rPr>
              <a:t>;</a:t>
            </a:r>
          </a:p>
          <a:p>
            <a:pPr>
              <a:buNone/>
            </a:pPr>
            <a:r>
              <a:rPr lang="en-US" sz="2800" dirty="0" smtClean="0">
                <a:solidFill>
                  <a:srgbClr val="0033CC"/>
                </a:solidFill>
              </a:rPr>
              <a:t>    </a:t>
            </a:r>
            <a:r>
              <a:rPr lang="en-US" sz="2800" dirty="0" smtClean="0"/>
              <a:t> interface </a:t>
            </a:r>
            <a:r>
              <a:rPr lang="en-US" sz="2800" dirty="0" smtClean="0">
                <a:solidFill>
                  <a:srgbClr val="0033CC"/>
                </a:solidFill>
              </a:rPr>
              <a:t>Read&lt;uint16_t&gt; </a:t>
            </a:r>
            <a:r>
              <a:rPr lang="en-US" sz="2800" dirty="0" smtClean="0"/>
              <a:t>as</a:t>
            </a:r>
            <a:r>
              <a:rPr lang="en-US" sz="2800" dirty="0" smtClean="0">
                <a:solidFill>
                  <a:srgbClr val="0033CC"/>
                </a:solidFill>
              </a:rPr>
              <a:t> Light;</a:t>
            </a:r>
          </a:p>
          <a:p>
            <a:pPr>
              <a:buNone/>
            </a:pPr>
            <a:r>
              <a:rPr lang="en-US" sz="2800" dirty="0" smtClean="0">
                <a:solidFill>
                  <a:srgbClr val="0033CC"/>
                </a:solidFill>
              </a:rPr>
              <a:t>  }</a:t>
            </a:r>
          </a:p>
          <a:p>
            <a:pPr>
              <a:buNone/>
            </a:pPr>
            <a:r>
              <a:rPr lang="en-US" sz="2800" dirty="0" smtClean="0">
                <a:solidFill>
                  <a:srgbClr val="0033CC"/>
                </a:solidFill>
              </a:rPr>
              <a:t>}</a:t>
            </a:r>
            <a:endParaRPr lang="en-US" sz="2800" dirty="0">
              <a:solidFill>
                <a:srgbClr val="0033C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800000"/>
                </a:solidFill>
              </a:rPr>
              <a:t>TinyOS Applications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Sensing Example </a:t>
            </a:r>
            <a:r>
              <a:rPr lang="en-US" sz="2400" dirty="0" smtClean="0"/>
              <a:t>[List 6.8]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470" y="1142984"/>
            <a:ext cx="9144000" cy="4800600"/>
          </a:xfrm>
        </p:spPr>
        <p:txBody>
          <a:bodyPr/>
          <a:lstStyle/>
          <a:p>
            <a:pPr>
              <a:buNone/>
            </a:pPr>
            <a:r>
              <a:rPr lang="en-US" sz="2400" dirty="0" smtClean="0"/>
              <a:t>implementation </a:t>
            </a:r>
            <a:r>
              <a:rPr lang="en-US" sz="2400" dirty="0" smtClean="0">
                <a:solidFill>
                  <a:srgbClr val="0033CC"/>
                </a:solidFill>
              </a:rPr>
              <a:t>{</a:t>
            </a:r>
          </a:p>
          <a:p>
            <a:pPr>
              <a:buNone/>
            </a:pPr>
            <a:r>
              <a:rPr lang="en-US" sz="2400" dirty="0" smtClean="0"/>
              <a:t>  </a:t>
            </a:r>
            <a:r>
              <a:rPr lang="en-US" sz="2400" dirty="0" err="1" smtClean="0"/>
              <a:t>enum</a:t>
            </a:r>
            <a:r>
              <a:rPr lang="en-US" sz="2400" dirty="0" smtClean="0"/>
              <a:t> </a:t>
            </a:r>
            <a:r>
              <a:rPr lang="en-US" sz="2000" dirty="0" smtClean="0">
                <a:solidFill>
                  <a:srgbClr val="0033CC"/>
                </a:solidFill>
              </a:rPr>
              <a:t>{ DARK_INTERVAL = 256, DARK_THRESHOLD = 200};</a:t>
            </a:r>
          </a:p>
          <a:p>
            <a:pPr>
              <a:buNone/>
            </a:pPr>
            <a:endParaRPr lang="en-US" sz="2000" dirty="0" smtClean="0">
              <a:solidFill>
                <a:srgbClr val="0033CC"/>
              </a:solidFill>
            </a:endParaRPr>
          </a:p>
          <a:p>
            <a:pPr>
              <a:buNone/>
            </a:pPr>
            <a:r>
              <a:rPr lang="en-US" sz="2000" dirty="0" smtClean="0">
                <a:solidFill>
                  <a:srgbClr val="0033CC"/>
                </a:solidFill>
              </a:rPr>
              <a:t>   </a:t>
            </a:r>
            <a:r>
              <a:rPr lang="en-US" sz="2400" dirty="0" smtClean="0"/>
              <a:t>event void </a:t>
            </a:r>
            <a:r>
              <a:rPr lang="en-US" sz="2400" dirty="0" err="1" smtClean="0">
                <a:solidFill>
                  <a:srgbClr val="0033CC"/>
                </a:solidFill>
              </a:rPr>
              <a:t>Boot.booted</a:t>
            </a:r>
            <a:r>
              <a:rPr lang="en-US" sz="2400" dirty="0" smtClean="0">
                <a:solidFill>
                  <a:srgbClr val="0033CC"/>
                </a:solidFill>
              </a:rPr>
              <a:t> ( ) {</a:t>
            </a:r>
          </a:p>
          <a:p>
            <a:pPr>
              <a:buNone/>
            </a:pPr>
            <a:r>
              <a:rPr lang="en-US" sz="2400" dirty="0" smtClean="0"/>
              <a:t>     call </a:t>
            </a:r>
            <a:r>
              <a:rPr lang="en-US" sz="2400" dirty="0" err="1" smtClean="0">
                <a:solidFill>
                  <a:srgbClr val="0033CC"/>
                </a:solidFill>
              </a:rPr>
              <a:t>TheftTimer.startPeriodic</a:t>
            </a:r>
            <a:r>
              <a:rPr lang="en-US" sz="2400" dirty="0" smtClean="0">
                <a:solidFill>
                  <a:srgbClr val="0033CC"/>
                </a:solidFill>
              </a:rPr>
              <a:t> (</a:t>
            </a:r>
            <a:r>
              <a:rPr lang="en-US" sz="2000" dirty="0" smtClean="0">
                <a:solidFill>
                  <a:srgbClr val="0033CC"/>
                </a:solidFill>
              </a:rPr>
              <a:t>DARK_INTERVAL);</a:t>
            </a:r>
          </a:p>
          <a:p>
            <a:pPr>
              <a:buNone/>
            </a:pPr>
            <a:r>
              <a:rPr lang="en-US" sz="2400" dirty="0" smtClean="0">
                <a:solidFill>
                  <a:srgbClr val="0033CC"/>
                </a:solidFill>
              </a:rPr>
              <a:t>   }</a:t>
            </a:r>
          </a:p>
          <a:p>
            <a:pPr>
              <a:buNone/>
            </a:pPr>
            <a:r>
              <a:rPr lang="en-US" sz="2000" dirty="0" smtClean="0">
                <a:solidFill>
                  <a:srgbClr val="0033CC"/>
                </a:solidFill>
              </a:rPr>
              <a:t>  </a:t>
            </a:r>
            <a:r>
              <a:rPr lang="en-US" sz="2400" dirty="0" smtClean="0">
                <a:solidFill>
                  <a:srgbClr val="0033CC"/>
                </a:solidFill>
              </a:rPr>
              <a:t> </a:t>
            </a:r>
            <a:r>
              <a:rPr lang="en-US" sz="2400" dirty="0" smtClean="0"/>
              <a:t>event void </a:t>
            </a:r>
            <a:r>
              <a:rPr lang="en-US" sz="2400" dirty="0" err="1" smtClean="0">
                <a:solidFill>
                  <a:srgbClr val="0033CC"/>
                </a:solidFill>
              </a:rPr>
              <a:t>TheftTimer.fired</a:t>
            </a:r>
            <a:r>
              <a:rPr lang="en-US" sz="2400" dirty="0" smtClean="0">
                <a:solidFill>
                  <a:srgbClr val="0033CC"/>
                </a:solidFill>
              </a:rPr>
              <a:t> ( ) {</a:t>
            </a:r>
          </a:p>
          <a:p>
            <a:pPr>
              <a:buNone/>
            </a:pPr>
            <a:r>
              <a:rPr lang="en-US" sz="2400" dirty="0" smtClean="0">
                <a:solidFill>
                  <a:srgbClr val="0033CC"/>
                </a:solidFill>
              </a:rPr>
              <a:t>     call </a:t>
            </a:r>
            <a:r>
              <a:rPr lang="en-US" sz="2400" dirty="0" err="1" smtClean="0">
                <a:solidFill>
                  <a:srgbClr val="0033CC"/>
                </a:solidFill>
              </a:rPr>
              <a:t>Light.read</a:t>
            </a:r>
            <a:r>
              <a:rPr lang="en-US" sz="2400" dirty="0" smtClean="0">
                <a:solidFill>
                  <a:srgbClr val="0033CC"/>
                </a:solidFill>
              </a:rPr>
              <a:t> ( ); //Initiate split-phase light sampling</a:t>
            </a:r>
          </a:p>
          <a:p>
            <a:pPr>
              <a:buNone/>
            </a:pPr>
            <a:r>
              <a:rPr lang="en-US" sz="2400" dirty="0" smtClean="0">
                <a:solidFill>
                  <a:srgbClr val="0033CC"/>
                </a:solidFill>
              </a:rPr>
              <a:t>   }</a:t>
            </a:r>
            <a:endParaRPr lang="en-US" sz="2400" dirty="0">
              <a:solidFill>
                <a:srgbClr val="0033C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800000"/>
                </a:solidFill>
              </a:rPr>
              <a:t>TinyOS Applications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4" name="Rectangle 3"/>
          <p:cNvSpPr/>
          <p:nvPr/>
        </p:nvSpPr>
        <p:spPr bwMode="auto">
          <a:xfrm>
            <a:off x="4860032" y="1124744"/>
            <a:ext cx="3240360" cy="360040"/>
          </a:xfrm>
          <a:prstGeom prst="rect">
            <a:avLst/>
          </a:prstGeom>
          <a:noFill/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solidFill>
                  <a:srgbClr val="800000"/>
                </a:solidFill>
              </a:rPr>
              <a:t>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Comic Sans MS" pitchFamily="66" charset="0"/>
              </a:rPr>
              <a:t>amples</a:t>
            </a:r>
            <a:r>
              <a:rPr kumimoji="0" lang="en-US" sz="1600" b="0" i="0" u="none" strike="noStrike" cap="none" normalizeH="0" dirty="0" smtClean="0">
                <a:ln>
                  <a:noFill/>
                </a:ln>
                <a:solidFill>
                  <a:srgbClr val="800000"/>
                </a:solidFill>
                <a:effectLst/>
                <a:latin typeface="Comic Sans MS" pitchFamily="66" charset="0"/>
              </a:rPr>
              <a:t> four times per second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rgbClr val="800000"/>
              </a:solidFill>
              <a:effectLst/>
              <a:latin typeface="Comic Sans MS" pitchFamily="66" charset="0"/>
            </a:endParaRPr>
          </a:p>
        </p:txBody>
      </p:sp>
      <p:cxnSp>
        <p:nvCxnSpPr>
          <p:cNvPr id="8" name="Straight Arrow Connector 7"/>
          <p:cNvCxnSpPr/>
          <p:nvPr/>
        </p:nvCxnSpPr>
        <p:spPr bwMode="auto">
          <a:xfrm flipH="1">
            <a:off x="4355976" y="1304764"/>
            <a:ext cx="504056" cy="324036"/>
          </a:xfrm>
          <a:prstGeom prst="straightConnector1">
            <a:avLst/>
          </a:prstGeom>
          <a:noFill/>
          <a:ln w="25400" cap="flat" cmpd="sng" algn="ctr">
            <a:solidFill>
              <a:srgbClr val="80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Revised_Master">
  <a:themeElements>
    <a:clrScheme name="Revised_Master 9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6600"/>
      </a:accent1>
      <a:accent2>
        <a:srgbClr val="993300"/>
      </a:accent2>
      <a:accent3>
        <a:srgbClr val="FFFFFF"/>
      </a:accent3>
      <a:accent4>
        <a:srgbClr val="000000"/>
      </a:accent4>
      <a:accent5>
        <a:srgbClr val="AAB8AA"/>
      </a:accent5>
      <a:accent6>
        <a:srgbClr val="8A2D00"/>
      </a:accent6>
      <a:hlink>
        <a:srgbClr val="006699"/>
      </a:hlink>
      <a:folHlink>
        <a:srgbClr val="B2B2B2"/>
      </a:folHlink>
    </a:clrScheme>
    <a:fontScheme name="Revised_Master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Revised_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vised_Master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6600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AB8AA"/>
        </a:accent5>
        <a:accent6>
          <a:srgbClr val="008A00"/>
        </a:accent6>
        <a:hlink>
          <a:srgbClr val="66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6600"/>
        </a:accent1>
        <a:accent2>
          <a:srgbClr val="993300"/>
        </a:accent2>
        <a:accent3>
          <a:srgbClr val="FFFFFF"/>
        </a:accent3>
        <a:accent4>
          <a:srgbClr val="000000"/>
        </a:accent4>
        <a:accent5>
          <a:srgbClr val="AAB8AA"/>
        </a:accent5>
        <a:accent6>
          <a:srgbClr val="8A2D00"/>
        </a:accent6>
        <a:hlink>
          <a:srgbClr val="006699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crimsoncream</Template>
  <TotalTime>3730</TotalTime>
  <Words>1590</Words>
  <Application>Microsoft Office PowerPoint</Application>
  <PresentationFormat>On-screen Show (4:3)</PresentationFormat>
  <Paragraphs>361</Paragraphs>
  <Slides>29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Revised_Master</vt:lpstr>
      <vt:lpstr> TinyOS Applications  </vt:lpstr>
      <vt:lpstr>TinyOS Applications Outline</vt:lpstr>
      <vt:lpstr>AntiTheft Example [List 6.1]</vt:lpstr>
      <vt:lpstr>AntiTheft Example [List 6.1]</vt:lpstr>
      <vt:lpstr>AntiTheft Example [List 6.1]</vt:lpstr>
      <vt:lpstr>AntiTheft configuration [List 6.6]</vt:lpstr>
      <vt:lpstr>Sensing Example</vt:lpstr>
      <vt:lpstr>Sensing Example [List 6.8]</vt:lpstr>
      <vt:lpstr>Sensing Example [List 6.8]</vt:lpstr>
      <vt:lpstr>Sensing Example [List 6.8]</vt:lpstr>
      <vt:lpstr>Sensor Components</vt:lpstr>
      <vt:lpstr>AntiTheft Light Sensor Wiring [List 6.9]</vt:lpstr>
      <vt:lpstr>Single Hop Networks</vt:lpstr>
      <vt:lpstr>Single Hop Networks</vt:lpstr>
      <vt:lpstr>Platform-Independent Types</vt:lpstr>
      <vt:lpstr>TinyOS 2.0 CC2420 Header [List 3.32]</vt:lpstr>
      <vt:lpstr>Theft Report Payload</vt:lpstr>
      <vt:lpstr>AMSend Interface [List 6.12]</vt:lpstr>
      <vt:lpstr>Sending Report-Theft Packets [List 6.13]</vt:lpstr>
      <vt:lpstr>Sending Report-Theft Packets [List 6.13]</vt:lpstr>
      <vt:lpstr>Generic AMSenderC configuration</vt:lpstr>
      <vt:lpstr>Communication Stack</vt:lpstr>
      <vt:lpstr>MovingC using SplitControl</vt:lpstr>
      <vt:lpstr>Moving C Receiving Packet</vt:lpstr>
      <vt:lpstr>AM Packet Reception</vt:lpstr>
      <vt:lpstr>MovingC Receiving Packet [List 6.16]</vt:lpstr>
      <vt:lpstr>Selecting a Communication Stack</vt:lpstr>
      <vt:lpstr>TinyOS Applications Summary</vt:lpstr>
      <vt:lpstr>TinyOS Applications Summary</vt:lpstr>
    </vt:vector>
  </TitlesOfParts>
  <Company>WPI Computer Science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Performance Enhancement of TFRC in Wireless Networks</dc:title>
  <dc:creator>default</dc:creator>
  <cp:lastModifiedBy>Prof. Kinicki</cp:lastModifiedBy>
  <cp:revision>147</cp:revision>
  <dcterms:created xsi:type="dcterms:W3CDTF">2004-01-21T20:05:10Z</dcterms:created>
  <dcterms:modified xsi:type="dcterms:W3CDTF">2012-04-20T13:45:04Z</dcterms:modified>
</cp:coreProperties>
</file>