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8" r:id="rId3"/>
    <p:sldId id="369" r:id="rId4"/>
    <p:sldId id="370" r:id="rId5"/>
    <p:sldId id="372" r:id="rId6"/>
    <p:sldId id="371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00"/>
    <a:srgbClr val="990033"/>
    <a:srgbClr val="003366"/>
    <a:srgbClr val="CC0000"/>
    <a:srgbClr val="008000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3/16/2011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2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3/16/2011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774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dirty="0" smtClean="0"/>
              <a:t>Advanced Computer Networks   Framing &amp; Stuffing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Microsoft_Word_97_-_2003_Document1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Stuffing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HDLC Byte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76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90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484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62800" y="14478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505200" y="1447800"/>
            <a:ext cx="2743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Transparent Data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9600" y="18288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219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1336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71628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077200" y="28194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3048000" y="28194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862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7244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5626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400800" y="28194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152400" y="32004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3810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12954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1628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8077200" y="40386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27" name="Rectangle 27"/>
          <p:cNvSpPr>
            <a:spLocks noChangeArrowheads="1"/>
          </p:cNvSpPr>
          <p:nvPr/>
        </p:nvSpPr>
        <p:spPr bwMode="auto">
          <a:xfrm>
            <a:off x="2971800" y="40386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800080"/>
              </a:solidFill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2209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30480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7244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31" name="Rectangle 31"/>
          <p:cNvSpPr>
            <a:spLocks noChangeArrowheads="1"/>
          </p:cNvSpPr>
          <p:nvPr/>
        </p:nvSpPr>
        <p:spPr bwMode="auto">
          <a:xfrm>
            <a:off x="55626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64008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33" name="Line 33"/>
          <p:cNvSpPr>
            <a:spLocks noChangeShapeType="1"/>
          </p:cNvSpPr>
          <p:nvPr/>
        </p:nvSpPr>
        <p:spPr bwMode="auto">
          <a:xfrm flipH="1">
            <a:off x="76200" y="44196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3886200" y="40386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800080"/>
                </a:solidFill>
              </a:rPr>
              <a:t>DLE</a:t>
            </a:r>
          </a:p>
        </p:txBody>
      </p:sp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1295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22098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STX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72390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DLE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8153400" y="5334000"/>
            <a:ext cx="914400" cy="76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tx1"/>
                </a:solidFill>
              </a:rPr>
              <a:t>ETX</a:t>
            </a: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124200" y="5334000"/>
            <a:ext cx="41910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1242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A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39624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B</a:t>
            </a:r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48006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/>
              <a:t>DLE</a:t>
            </a:r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56388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H</a:t>
            </a: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6477000" y="5334000"/>
            <a:ext cx="838200" cy="762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W</a:t>
            </a:r>
          </a:p>
        </p:txBody>
      </p:sp>
      <p:sp>
        <p:nvSpPr>
          <p:cNvPr id="45" name="Line 45"/>
          <p:cNvSpPr>
            <a:spLocks noChangeShapeType="1"/>
          </p:cNvSpPr>
          <p:nvPr/>
        </p:nvSpPr>
        <p:spPr bwMode="auto">
          <a:xfrm flipH="1">
            <a:off x="304800" y="57150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3886200" y="37338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Stuffed</a:t>
            </a: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3886200" y="49530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Unstuffed</a:t>
            </a:r>
          </a:p>
        </p:txBody>
      </p:sp>
      <p:sp>
        <p:nvSpPr>
          <p:cNvPr id="48" name="Rectangle 48"/>
          <p:cNvSpPr>
            <a:spLocks noChangeArrowheads="1"/>
          </p:cNvSpPr>
          <p:nvPr/>
        </p:nvSpPr>
        <p:spPr bwMode="auto">
          <a:xfrm>
            <a:off x="3886200" y="2438400"/>
            <a:ext cx="2133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Each frame begins and ends with a special bit pattern called a</a:t>
            </a:r>
            <a:r>
              <a:rPr lang="en-US" sz="2800" dirty="0" smtClean="0">
                <a:solidFill>
                  <a:srgbClr val="FF0000"/>
                </a:solidFill>
              </a:rPr>
              <a:t> flag byte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[01111110]</a:t>
            </a:r>
            <a:r>
              <a:rPr lang="en-US" sz="2800" dirty="0" smtClean="0">
                <a:latin typeface="Comic Sans MS" pitchFamily="66" charset="0"/>
              </a:rPr>
              <a:t>.</a:t>
            </a:r>
            <a:r>
              <a:rPr lang="en-US" sz="2800" dirty="0" smtClean="0">
                <a:solidFill>
                  <a:srgbClr val="009900"/>
                </a:solidFill>
              </a:rPr>
              <a:t> {Note this is 7E in hex.}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Whenever the sender data link layer encounters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ones</a:t>
            </a:r>
            <a:r>
              <a:rPr lang="en-US" sz="2800" dirty="0" smtClean="0"/>
              <a:t> in the data stream, it automatically </a:t>
            </a:r>
            <a:r>
              <a:rPr lang="en-US" sz="2800" dirty="0" smtClean="0">
                <a:solidFill>
                  <a:srgbClr val="0033CC"/>
                </a:solidFill>
              </a:rPr>
              <a:t>stuffs</a:t>
            </a:r>
            <a:r>
              <a:rPr lang="en-US" sz="2800" dirty="0" smtClean="0"/>
              <a:t> a 0 bit into the outgoing 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the receiver sees </a:t>
            </a:r>
            <a:r>
              <a:rPr lang="en-US" sz="2800" i="1" dirty="0" smtClean="0">
                <a:solidFill>
                  <a:srgbClr val="800000"/>
                </a:solidFill>
              </a:rPr>
              <a:t>five consecutive incoming ones followed by a 0 bit</a:t>
            </a:r>
            <a:r>
              <a:rPr lang="en-US" sz="2800" dirty="0" smtClean="0"/>
              <a:t>, it automatically </a:t>
            </a:r>
            <a:r>
              <a:rPr lang="en-US" sz="2800" dirty="0" err="1" smtClean="0">
                <a:solidFill>
                  <a:srgbClr val="0033CC"/>
                </a:solidFill>
              </a:rPr>
              <a:t>destuffs</a:t>
            </a:r>
            <a:r>
              <a:rPr lang="en-US" sz="2800" dirty="0" smtClean="0"/>
              <a:t> the 0 bit before sending the data to the network layer.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2800" y="1268413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Stream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352800" y="2827338"/>
            <a:ext cx="2514600" cy="4572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209924" y="4808538"/>
            <a:ext cx="2933712" cy="47785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295400" y="1989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295400" y="35893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/>
              <a:t>011011111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110011111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11111</a:t>
            </a:r>
            <a:r>
              <a:rPr lang="en-US" b="1" i="0" dirty="0">
                <a:solidFill>
                  <a:schemeClr val="accent2"/>
                </a:solidFill>
              </a:rPr>
              <a:t>0</a:t>
            </a:r>
            <a:r>
              <a:rPr lang="en-US" i="0" dirty="0"/>
              <a:t>00000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 flipV="1">
            <a:off x="533376" y="2285992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33376" y="3817938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1447800" y="5418138"/>
            <a:ext cx="6781800" cy="5334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/>
              <a:t>0110111111100111110111111111100000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04814" y="5715016"/>
            <a:ext cx="60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4191000" y="4351338"/>
            <a:ext cx="1600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i="0" dirty="0">
                <a:solidFill>
                  <a:schemeClr val="accent2"/>
                </a:solidFill>
              </a:rPr>
              <a:t>Stuffed bits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5638800" y="4000504"/>
            <a:ext cx="862026" cy="4270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5486400" y="4000504"/>
            <a:ext cx="228608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 flipV="1">
            <a:off x="4714876" y="4000504"/>
            <a:ext cx="161924" cy="35083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 flipV="1">
            <a:off x="3276600" y="4046538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6"/>
            <a:ext cx="8964613" cy="714356"/>
          </a:xfrm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(Point-to-Point Protocol) Frame Format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0588" y="2625733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>
            <a:off x="17986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28273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86182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25633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380288" y="264478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060450" y="262255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531100" y="2578108"/>
            <a:ext cx="6191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Flag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1803400" y="2597158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838445" y="2633659"/>
            <a:ext cx="94773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857752" y="2643182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489700" y="2698758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795838" y="2625733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3786182" y="2667008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850900" y="28416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7340600" y="2828933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73519" y="2854333"/>
            <a:ext cx="926537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 smtClean="0">
                <a:solidFill>
                  <a:schemeClr val="tx1"/>
                </a:solidFill>
              </a:rPr>
              <a:t>11111111</a:t>
            </a:r>
            <a:endParaRPr lang="en-US" sz="1600" i="0" dirty="0">
              <a:solidFill>
                <a:schemeClr val="tx1"/>
              </a:solidFill>
            </a:endParaRPr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2819400" y="2881311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593974" y="3808421"/>
            <a:ext cx="1692273" cy="64376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Unnumbered frame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3286125" y="3165483"/>
            <a:ext cx="1588" cy="722313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H="1" flipV="1">
            <a:off x="4500562" y="3214685"/>
            <a:ext cx="533402" cy="711201"/>
          </a:xfrm>
          <a:prstGeom prst="line">
            <a:avLst/>
          </a:prstGeom>
          <a:noFill/>
          <a:ln w="25400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4360894" y="3933833"/>
            <a:ext cx="47117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1800" i="0" dirty="0">
                <a:solidFill>
                  <a:schemeClr val="tx1"/>
                </a:solidFill>
              </a:rPr>
              <a:t>Specifies what kind of packet is contained in the payload, e.g.,  LCP, NCP, IP, OSI CLNP, IPX</a:t>
            </a:r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V="1">
            <a:off x="2078038" y="3228983"/>
            <a:ext cx="203200" cy="53340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olid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566738" y="3779846"/>
            <a:ext cx="1800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All stations are to</a:t>
            </a:r>
          </a:p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accept the frame</a:t>
            </a:r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H="1" flipV="1">
            <a:off x="250825" y="2854333"/>
            <a:ext cx="576263" cy="0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PPP Byte Stuffing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46138" y="1558925"/>
            <a:ext cx="73787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7541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828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786182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21188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335838" y="157797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016000" y="1555750"/>
            <a:ext cx="5873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486650" y="1511300"/>
            <a:ext cx="5365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i="0">
                <a:solidFill>
                  <a:schemeClr val="tx1"/>
                </a:solidFill>
              </a:rPr>
              <a:t>flag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758950" y="1530350"/>
            <a:ext cx="9858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Address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786050" y="1562089"/>
            <a:ext cx="94773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Control</a:t>
            </a: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786314" y="1612900"/>
            <a:ext cx="13874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Information</a:t>
            </a: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445250" y="1631950"/>
            <a:ext cx="6826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>
                <a:solidFill>
                  <a:srgbClr val="FF6600"/>
                </a:solidFill>
              </a:rPr>
              <a:t>CRC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4751388" y="1558925"/>
            <a:ext cx="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786182" y="1600200"/>
            <a:ext cx="101282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 b="1" i="0" dirty="0">
                <a:solidFill>
                  <a:srgbClr val="FF6600"/>
                </a:solidFill>
              </a:rPr>
              <a:t>Protocol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806450" y="1774825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746250" y="1787525"/>
            <a:ext cx="8921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1111111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774950" y="1785926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 dirty="0">
                <a:solidFill>
                  <a:schemeClr val="tx1"/>
                </a:solidFill>
              </a:rPr>
              <a:t>00000011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312025" y="1752600"/>
            <a:ext cx="9937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i="0">
                <a:solidFill>
                  <a:schemeClr val="tx1"/>
                </a:solidFill>
              </a:rPr>
              <a:t>01111110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838200" y="28194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73914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838200" y="28194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2578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362200" y="28194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5D</a:t>
            </a: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31242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5943600" y="28194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762000" y="5410200"/>
            <a:ext cx="73914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31"/>
          <p:cNvSpPr>
            <a:spLocks noChangeArrowheads="1"/>
          </p:cNvSpPr>
          <p:nvPr/>
        </p:nvSpPr>
        <p:spPr bwMode="auto">
          <a:xfrm>
            <a:off x="73152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4" name="Rectangle 32"/>
          <p:cNvSpPr>
            <a:spLocks noChangeArrowheads="1"/>
          </p:cNvSpPr>
          <p:nvPr/>
        </p:nvSpPr>
        <p:spPr bwMode="auto">
          <a:xfrm>
            <a:off x="762000" y="54102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152400" y="4114800"/>
            <a:ext cx="8077200" cy="685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4"/>
          <p:cNvSpPr>
            <a:spLocks noChangeArrowheads="1"/>
          </p:cNvSpPr>
          <p:nvPr/>
        </p:nvSpPr>
        <p:spPr bwMode="auto">
          <a:xfrm>
            <a:off x="8229600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179388" y="4114800"/>
            <a:ext cx="838200" cy="6858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7E</a:t>
            </a:r>
          </a:p>
        </p:txBody>
      </p: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2362200" y="54102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2362200" y="4114800"/>
            <a:ext cx="7620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0" name="Rectangle 38"/>
          <p:cNvSpPr>
            <a:spLocks noChangeArrowheads="1"/>
          </p:cNvSpPr>
          <p:nvPr/>
        </p:nvSpPr>
        <p:spPr bwMode="auto">
          <a:xfrm>
            <a:off x="3124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5D</a:t>
            </a:r>
          </a:p>
        </p:txBody>
      </p:sp>
      <p:sp>
        <p:nvSpPr>
          <p:cNvPr id="41" name="Rectangle 39"/>
          <p:cNvSpPr>
            <a:spLocks noChangeArrowheads="1"/>
          </p:cNvSpPr>
          <p:nvPr/>
        </p:nvSpPr>
        <p:spPr bwMode="auto">
          <a:xfrm>
            <a:off x="38100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31242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52578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7D</a:t>
            </a:r>
          </a:p>
        </p:txBody>
      </p:sp>
      <p:sp>
        <p:nvSpPr>
          <p:cNvPr id="44" name="Rectangle 42"/>
          <p:cNvSpPr>
            <a:spLocks noChangeArrowheads="1"/>
          </p:cNvSpPr>
          <p:nvPr/>
        </p:nvSpPr>
        <p:spPr bwMode="auto">
          <a:xfrm>
            <a:off x="5943600" y="4114800"/>
            <a:ext cx="6096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5E</a:t>
            </a:r>
          </a:p>
        </p:txBody>
      </p:sp>
      <p:sp>
        <p:nvSpPr>
          <p:cNvPr id="45" name="Rectangle 43"/>
          <p:cNvSpPr>
            <a:spLocks noChangeArrowheads="1"/>
          </p:cNvSpPr>
          <p:nvPr/>
        </p:nvSpPr>
        <p:spPr bwMode="auto">
          <a:xfrm>
            <a:off x="6553200" y="41148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6" name="Rectangle 44"/>
          <p:cNvSpPr>
            <a:spLocks noChangeArrowheads="1"/>
          </p:cNvSpPr>
          <p:nvPr/>
        </p:nvSpPr>
        <p:spPr bwMode="auto">
          <a:xfrm>
            <a:off x="59436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5257800" y="5410200"/>
            <a:ext cx="685800" cy="6858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7E</a:t>
            </a:r>
          </a:p>
        </p:txBody>
      </p:sp>
      <p:sp>
        <p:nvSpPr>
          <p:cNvPr id="48" name="Rectangle 46"/>
          <p:cNvSpPr>
            <a:spLocks noChangeArrowheads="1"/>
          </p:cNvSpPr>
          <p:nvPr/>
        </p:nvSpPr>
        <p:spPr bwMode="auto">
          <a:xfrm>
            <a:off x="3429000" y="22098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Input </a:t>
            </a:r>
          </a:p>
        </p:txBody>
      </p:sp>
      <p:sp>
        <p:nvSpPr>
          <p:cNvPr id="49" name="Rectangle 47"/>
          <p:cNvSpPr>
            <a:spLocks noChangeArrowheads="1"/>
          </p:cNvSpPr>
          <p:nvPr/>
        </p:nvSpPr>
        <p:spPr bwMode="auto">
          <a:xfrm>
            <a:off x="3429000" y="3581400"/>
            <a:ext cx="25146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>
                <a:solidFill>
                  <a:schemeClr val="bg1"/>
                </a:solidFill>
              </a:rPr>
              <a:t>Stuffed Stream</a:t>
            </a:r>
          </a:p>
        </p:txBody>
      </p:sp>
      <p:sp>
        <p:nvSpPr>
          <p:cNvPr id="50" name="Rectangle 48"/>
          <p:cNvSpPr>
            <a:spLocks noChangeArrowheads="1"/>
          </p:cNvSpPr>
          <p:nvPr/>
        </p:nvSpPr>
        <p:spPr bwMode="auto">
          <a:xfrm>
            <a:off x="3276600" y="4876800"/>
            <a:ext cx="2971800" cy="457200"/>
          </a:xfrm>
          <a:prstGeom prst="rect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i="0" dirty="0">
                <a:solidFill>
                  <a:schemeClr val="bg1"/>
                </a:solidFill>
              </a:rPr>
              <a:t>Unstuffed Stream  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838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7315200" y="1524000"/>
            <a:ext cx="914400" cy="6096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i="0">
                <a:solidFill>
                  <a:schemeClr val="bg1"/>
                </a:solidFill>
              </a:rPr>
              <a:t>Flag</a:t>
            </a:r>
          </a:p>
          <a:p>
            <a:pPr algn="ctr"/>
            <a:r>
              <a:rPr lang="en-US" sz="1600" i="0">
                <a:solidFill>
                  <a:schemeClr val="bg1"/>
                </a:solidFill>
              </a:rPr>
              <a:t>01111110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71606"/>
            <a:ext cx="8543956" cy="4800600"/>
          </a:xfrm>
        </p:spPr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 at different levels.</a:t>
            </a:r>
          </a:p>
          <a:p>
            <a:r>
              <a:rPr lang="en-US" dirty="0" smtClean="0"/>
              <a:t>Character Transmissions {Asynchronous}</a:t>
            </a:r>
          </a:p>
          <a:p>
            <a:r>
              <a:rPr lang="en-US" dirty="0" smtClean="0"/>
              <a:t>Synchronize bits (</a:t>
            </a:r>
            <a:r>
              <a:rPr lang="en-US" dirty="0" smtClean="0">
                <a:solidFill>
                  <a:srgbClr val="0033CC"/>
                </a:solidFill>
              </a:rPr>
              <a:t>physical layer issue</a:t>
            </a:r>
            <a:r>
              <a:rPr lang="en-US" dirty="0" smtClean="0"/>
              <a:t>) to send blocks of characters as frames at data link layer.</a:t>
            </a:r>
          </a:p>
          <a:p>
            <a:r>
              <a:rPr lang="en-US" dirty="0" smtClean="0"/>
              <a:t>Framing – identifying a frame.</a:t>
            </a:r>
          </a:p>
          <a:p>
            <a:r>
              <a:rPr lang="en-US" dirty="0" smtClean="0"/>
              <a:t>HDLC  and PPP Byte Stuffing</a:t>
            </a:r>
          </a:p>
          <a:p>
            <a:r>
              <a:rPr lang="en-US" dirty="0" smtClean="0"/>
              <a:t>Bit Stuffing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&amp; Stuffing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Synchronous </a:t>
            </a:r>
            <a:r>
              <a:rPr lang="en-US" dirty="0" err="1" smtClean="0"/>
              <a:t>vs</a:t>
            </a:r>
            <a:r>
              <a:rPr lang="en-US" dirty="0" smtClean="0"/>
              <a:t> Asynchronous Transmissions</a:t>
            </a:r>
          </a:p>
          <a:p>
            <a:r>
              <a:rPr lang="en-US" dirty="0" smtClean="0"/>
              <a:t>Asynchronous Character Transmissions</a:t>
            </a:r>
          </a:p>
          <a:p>
            <a:r>
              <a:rPr lang="en-US" dirty="0" smtClean="0"/>
              <a:t>Framing – Identifying Synchronous Block Boundaries</a:t>
            </a:r>
          </a:p>
          <a:p>
            <a:r>
              <a:rPr lang="en-US" dirty="0" smtClean="0"/>
              <a:t>Byte Stuffing</a:t>
            </a:r>
          </a:p>
          <a:p>
            <a:r>
              <a:rPr lang="en-US" dirty="0" smtClean="0"/>
              <a:t>Bit Stuffing</a:t>
            </a:r>
          </a:p>
          <a:p>
            <a:r>
              <a:rPr lang="en-US" dirty="0" smtClean="0"/>
              <a:t>PPP Byte Stuffing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95400"/>
            <a:ext cx="8929718" cy="4800600"/>
          </a:xfrm>
        </p:spPr>
        <p:txBody>
          <a:bodyPr/>
          <a:lstStyle/>
          <a:p>
            <a:pPr marL="609600" indent="-609600" eaLnBrk="1" hangingPunct="1">
              <a:buNone/>
            </a:pPr>
            <a:r>
              <a:rPr lang="en-US" dirty="0" smtClean="0"/>
              <a:t>There exists a hierarchy of synchronization tasks: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chemeClr val="accent2"/>
                </a:solidFill>
              </a:rPr>
              <a:t>Bit level </a:t>
            </a:r>
            <a:r>
              <a:rPr lang="en-US" dirty="0" smtClean="0">
                <a:solidFill>
                  <a:schemeClr val="accent2"/>
                </a:solidFill>
              </a:rPr>
              <a:t>: </a:t>
            </a:r>
            <a:r>
              <a:rPr lang="en-US" dirty="0" smtClean="0"/>
              <a:t>recognizing the start and end of each bit.</a:t>
            </a:r>
          </a:p>
          <a:p>
            <a:pPr marL="990600" lvl="1" indent="-533400" eaLnBrk="1" hangingPunct="1"/>
            <a:r>
              <a:rPr lang="en-US" i="1" dirty="0" smtClean="0">
                <a:solidFill>
                  <a:srgbClr val="009900"/>
                </a:solidFill>
              </a:rPr>
              <a:t>Character or byte level </a:t>
            </a:r>
            <a:r>
              <a:rPr lang="en-US" dirty="0" smtClean="0">
                <a:solidFill>
                  <a:srgbClr val="009900"/>
                </a:solidFill>
              </a:rPr>
              <a:t>: </a:t>
            </a:r>
            <a:r>
              <a:rPr lang="en-US" dirty="0" smtClean="0"/>
              <a:t>recognizing the start and end of each character (or small unit of data)</a:t>
            </a:r>
            <a:endParaRPr lang="en-US" dirty="0" smtClean="0">
              <a:solidFill>
                <a:srgbClr val="FF3300"/>
              </a:solidFill>
            </a:endParaRPr>
          </a:p>
          <a:p>
            <a:pPr marL="990600" lvl="1" indent="-533400" eaLnBrk="1" hangingPunct="1"/>
            <a:r>
              <a:rPr lang="en-US" i="1" dirty="0" smtClean="0">
                <a:solidFill>
                  <a:srgbClr val="0033CC"/>
                </a:solidFill>
              </a:rPr>
              <a:t>Block or message level </a:t>
            </a:r>
            <a:r>
              <a:rPr lang="en-US" dirty="0" smtClean="0">
                <a:solidFill>
                  <a:srgbClr val="0033CC"/>
                </a:solidFill>
              </a:rPr>
              <a:t>:</a:t>
            </a:r>
            <a:r>
              <a:rPr lang="en-US" dirty="0" smtClean="0"/>
              <a:t> recognize the start and end of each large unit of data </a:t>
            </a:r>
            <a:r>
              <a:rPr lang="en-US" dirty="0" smtClean="0">
                <a:solidFill>
                  <a:srgbClr val="0033CC"/>
                </a:solidFill>
              </a:rPr>
              <a:t>(in networks this is a </a:t>
            </a: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  <a:r>
              <a:rPr lang="en-US" dirty="0" smtClean="0"/>
              <a:t>.</a:t>
            </a:r>
            <a:endParaRPr lang="en-US" i="1" dirty="0" smtClean="0">
              <a:solidFill>
                <a:srgbClr val="0099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Synchronous versus Asynchronous Transmissions </a:t>
            </a:r>
            <a:r>
              <a:rPr lang="en-US" sz="2800" dirty="0" smtClean="0"/>
              <a:t>[</a:t>
            </a:r>
            <a:r>
              <a:rPr lang="en-US" sz="2800" dirty="0" err="1" smtClean="0"/>
              <a:t>Halsall</a:t>
            </a:r>
            <a:r>
              <a:rPr lang="en-US" sz="2800" dirty="0" smtClean="0"/>
              <a:t>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/>
              <a:t>A fundamental requirement of digital data communications is that the </a:t>
            </a:r>
            <a:r>
              <a:rPr lang="en-US" sz="2400" dirty="0" smtClean="0">
                <a:solidFill>
                  <a:srgbClr val="009900"/>
                </a:solidFill>
                <a:latin typeface="Comic Sans MS" pitchFamily="66" charset="0"/>
              </a:rPr>
              <a:t>receiver</a:t>
            </a:r>
            <a:r>
              <a:rPr lang="en-US" sz="2400" i="1" dirty="0" smtClean="0"/>
              <a:t> knows the starting time and the duration of each bit.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990033"/>
                </a:solidFill>
                <a:latin typeface="Comic Sans MS" pitchFamily="66" charset="0"/>
              </a:rPr>
              <a:t>Asynchronous transmission ::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each character (or byte) is treated independently for clock (bit) and character (byte) synchronization purposes and the receiver resynchronizes at the start of each character received.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Synchronous transmission ::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the complete </a:t>
            </a:r>
            <a:r>
              <a:rPr lang="en-US" sz="2400" dirty="0" smtClean="0">
                <a:solidFill>
                  <a:srgbClr val="0033CC"/>
                </a:solidFill>
                <a:latin typeface="Comic Sans MS" pitchFamily="66" charset="0"/>
              </a:rPr>
              <a:t>frame</a:t>
            </a:r>
            <a:r>
              <a:rPr lang="en-US" sz="2400" dirty="0" smtClean="0"/>
              <a:t> is transmitted as a contiguous string of bits and the receiver endeavors to keep in synchronism with the incoming bit stream for the duration of the frame.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Byte Level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Synchronization in Asynchronous </a:t>
            </a:r>
            <a:r>
              <a:rPr lang="en-US" sz="3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Transmissions</a:t>
            </a:r>
            <a:endParaRPr lang="en-US" sz="4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57224" y="2643182"/>
          <a:ext cx="7442200" cy="282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4887000" imgH="1852560" progId="Word.Document.8">
                  <p:embed/>
                </p:oleObj>
              </mc:Choice>
              <mc:Fallback>
                <p:oleObj name="Document" r:id="rId4" imgW="4887000" imgH="185256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2643182"/>
                        <a:ext cx="7442200" cy="282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142976" y="1285860"/>
            <a:ext cx="7143800" cy="766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b="1" dirty="0" smtClean="0"/>
              <a:t>Characters t</a:t>
            </a:r>
            <a:r>
              <a:rPr lang="en-US" sz="2000" b="1" i="0" dirty="0" smtClean="0">
                <a:solidFill>
                  <a:schemeClr val="tx1"/>
                </a:solidFill>
              </a:rPr>
              <a:t>ransmitted </a:t>
            </a:r>
            <a:r>
              <a:rPr lang="en-US" sz="2000" b="1" i="0" dirty="0">
                <a:solidFill>
                  <a:schemeClr val="tx1"/>
                </a:solidFill>
              </a:rPr>
              <a:t>at random intervals (e.g., </a:t>
            </a:r>
            <a:r>
              <a:rPr lang="en-US" sz="2000" b="1" i="0" dirty="0" smtClean="0">
                <a:solidFill>
                  <a:schemeClr val="tx1"/>
                </a:solidFill>
              </a:rPr>
              <a:t>from keyboard</a:t>
            </a:r>
            <a:r>
              <a:rPr lang="en-US" sz="2000" b="1" i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H="1" flipV="1">
            <a:off x="1233508" y="2287577"/>
            <a:ext cx="3505200" cy="0"/>
          </a:xfrm>
          <a:prstGeom prst="line">
            <a:avLst/>
          </a:prstGeom>
          <a:noFill/>
          <a:ln w="349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33958" y="2000240"/>
            <a:ext cx="2667000" cy="53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800" b="1">
                <a:solidFill>
                  <a:srgbClr val="CC3300"/>
                </a:solidFill>
              </a:rPr>
              <a:t>Direction of transmission</a:t>
            </a:r>
          </a:p>
        </p:txBody>
      </p:sp>
      <p:sp>
        <p:nvSpPr>
          <p:cNvPr id="11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efficient, i.e., less overhead</a:t>
            </a:r>
          </a:p>
          <a:p>
            <a:pPr eaLnBrk="1" hangingPunct="1"/>
            <a:r>
              <a:rPr lang="en-US" dirty="0" smtClean="0"/>
              <a:t>Blocks of characters  are transmitted without start and stop codes.</a:t>
            </a:r>
          </a:p>
          <a:p>
            <a:pPr eaLnBrk="1" hangingPunct="1"/>
            <a:r>
              <a:rPr lang="en-US" dirty="0" smtClean="0"/>
              <a:t>The transmitted stream is suitably encoded so the receiver can stay </a:t>
            </a:r>
            <a:r>
              <a:rPr lang="en-US" dirty="0" smtClean="0">
                <a:solidFill>
                  <a:srgbClr val="800000"/>
                </a:solidFill>
                <a:latin typeface="Comic Sans MS" pitchFamily="66" charset="0"/>
              </a:rPr>
              <a:t>’in synch’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smtClean="0"/>
              <a:t>by:</a:t>
            </a:r>
          </a:p>
          <a:p>
            <a:pPr lvl="1" eaLnBrk="1" hangingPunct="1"/>
            <a:r>
              <a:rPr lang="en-US" dirty="0" smtClean="0"/>
              <a:t>Using a separate clock line.</a:t>
            </a:r>
          </a:p>
          <a:p>
            <a:pPr lvl="1" eaLnBrk="1" hangingPunct="1"/>
            <a:r>
              <a:rPr lang="en-US" dirty="0" smtClean="0"/>
              <a:t>Embedding clocking information into data </a:t>
            </a:r>
            <a:r>
              <a:rPr lang="en-US" dirty="0" smtClean="0">
                <a:solidFill>
                  <a:schemeClr val="accent1"/>
                </a:solidFill>
              </a:rPr>
              <a:t>(e.g. </a:t>
            </a:r>
            <a:r>
              <a:rPr lang="en-US" dirty="0" err="1" smtClean="0">
                <a:solidFill>
                  <a:schemeClr val="accent1"/>
                </a:solidFill>
              </a:rPr>
              <a:t>biphase</a:t>
            </a:r>
            <a:r>
              <a:rPr lang="en-US" dirty="0" smtClean="0">
                <a:solidFill>
                  <a:schemeClr val="accent1"/>
                </a:solidFill>
              </a:rPr>
              <a:t> coding).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Synchronous Transmi</a:t>
            </a:r>
            <a:r>
              <a:rPr lang="en-US" sz="3600" b="1" i="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Methods to Identify Frames</a:t>
            </a:r>
            <a:br>
              <a:rPr lang="en-US" sz="36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20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[Tanenbaum]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71470" y="1857364"/>
            <a:ext cx="9240253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Byte counts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Starting/ending bytes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[byte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Starting/ending flags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[bit stuffing]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Using physical layer coding  violations (i.e., invalid physical codes, 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used in token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rings</a:t>
            </a: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8276"/>
            <a:ext cx="8229600" cy="1704972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The contents of each frame are encapsulated  between a pair of reserved characters or bytes for frame synchronization.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114452" y="3800484"/>
            <a:ext cx="19050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>
                <a:solidFill>
                  <a:schemeClr val="tx1"/>
                </a:solidFill>
              </a:rPr>
              <a:t>Preamble</a:t>
            </a: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296052" y="3800484"/>
            <a:ext cx="21336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i="0" dirty="0" err="1">
                <a:solidFill>
                  <a:schemeClr val="tx1"/>
                </a:solidFill>
              </a:rPr>
              <a:t>Postamble</a:t>
            </a:r>
            <a:endParaRPr lang="en-US" b="1" i="0" dirty="0">
              <a:solidFill>
                <a:schemeClr val="tx1"/>
              </a:solidFill>
            </a:endParaRPr>
          </a:p>
          <a:p>
            <a:pPr algn="ctr"/>
            <a:r>
              <a:rPr lang="en-US" b="1" i="0" dirty="0">
                <a:solidFill>
                  <a:schemeClr val="tx1"/>
                </a:solidFill>
              </a:rPr>
              <a:t>Bit Pattern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19452" y="3800484"/>
            <a:ext cx="3276600" cy="914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3657595" y="3114676"/>
            <a:ext cx="2128851" cy="528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i="0" dirty="0">
                <a:solidFill>
                  <a:srgbClr val="FF6600"/>
                </a:solidFill>
                <a:latin typeface="Comic Sans MS" pitchFamily="66" charset="0"/>
              </a:rPr>
              <a:t>frame</a:t>
            </a:r>
          </a:p>
        </p:txBody>
      </p:sp>
      <p:cxnSp>
        <p:nvCxnSpPr>
          <p:cNvPr id="11" name="Straight Arrow Connector 10"/>
          <p:cNvCxnSpPr>
            <a:stCxn id="6" idx="1"/>
          </p:cNvCxnSpPr>
          <p:nvPr/>
        </p:nvCxnSpPr>
        <p:spPr bwMode="auto">
          <a:xfrm rot="10800000" flipV="1">
            <a:off x="285720" y="4257684"/>
            <a:ext cx="828732" cy="28572"/>
          </a:xfrm>
          <a:prstGeom prst="straightConnector1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i="1" dirty="0" smtClean="0"/>
              <a:t>Also referred to as </a:t>
            </a:r>
            <a:r>
              <a:rPr lang="en-US" sz="2800" i="1" dirty="0" smtClean="0">
                <a:solidFill>
                  <a:srgbClr val="0033CC"/>
                </a:solidFill>
                <a:latin typeface="Comic Sans MS" pitchFamily="66" charset="0"/>
              </a:rPr>
              <a:t>character stuffing.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ASCII characters are used as framing delimiters </a:t>
            </a:r>
            <a:r>
              <a:rPr lang="en-US" sz="2800" dirty="0" smtClean="0">
                <a:solidFill>
                  <a:srgbClr val="FF3300"/>
                </a:solidFill>
              </a:rPr>
              <a:t>(e.g. DLE STX and DLE ETX)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problem occurs when these character patterns occur within the “transparent”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Solution: sender stuffs an </a:t>
            </a:r>
            <a:r>
              <a:rPr lang="en-US" sz="2800" dirty="0" smtClean="0">
                <a:solidFill>
                  <a:srgbClr val="800080"/>
                </a:solidFill>
              </a:rPr>
              <a:t>extra DLE </a:t>
            </a:r>
            <a:r>
              <a:rPr lang="en-US" sz="2800" dirty="0" smtClean="0"/>
              <a:t>into the data stream just before each occurrence of an ‘</a:t>
            </a:r>
            <a:r>
              <a:rPr lang="en-US" sz="2800" dirty="0" smtClean="0">
                <a:solidFill>
                  <a:srgbClr val="0033CC"/>
                </a:solidFill>
              </a:rPr>
              <a:t>accidental’ DLE </a:t>
            </a:r>
            <a:r>
              <a:rPr lang="en-US" sz="2800" dirty="0" smtClean="0"/>
              <a:t>in the data stream.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The data link layer on the receiving end </a:t>
            </a:r>
            <a:r>
              <a:rPr lang="en-US" sz="2800" dirty="0" err="1" smtClean="0">
                <a:solidFill>
                  <a:srgbClr val="0033CC"/>
                </a:solidFill>
              </a:rPr>
              <a:t>unstuffs</a:t>
            </a:r>
            <a:r>
              <a:rPr lang="en-US" sz="2800" dirty="0" smtClean="0"/>
              <a:t> the </a:t>
            </a:r>
            <a:r>
              <a:rPr lang="en-US" sz="2800" dirty="0" smtClean="0">
                <a:solidFill>
                  <a:srgbClr val="800080"/>
                </a:solidFill>
              </a:rPr>
              <a:t>DLE </a:t>
            </a:r>
            <a:r>
              <a:rPr lang="en-US" sz="2800" dirty="0" smtClean="0"/>
              <a:t>before giving the data to the network layer.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Framing &amp; Stuffing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Byte Stuffing</a:t>
            </a:r>
            <a:br>
              <a:rPr lang="en-US" dirty="0" smtClean="0"/>
            </a:br>
            <a:r>
              <a:rPr lang="en-US" sz="2400" dirty="0" smtClean="0"/>
              <a:t>[HDLC Example]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2774</TotalTime>
  <Words>811</Words>
  <Application>Microsoft Office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Revised_Master</vt:lpstr>
      <vt:lpstr>Document</vt:lpstr>
      <vt:lpstr> Framing and Stuffing  </vt:lpstr>
      <vt:lpstr>Framing &amp; Stuffing Outline</vt:lpstr>
      <vt:lpstr>Synchronous versus Asynchronous Transmissions</vt:lpstr>
      <vt:lpstr>Synchronous versus Asynchronous Transmissions [Halsall]</vt:lpstr>
      <vt:lpstr>Byte Level Synchronization in Asynchronous Transmissions</vt:lpstr>
      <vt:lpstr>Synchronous Transmissions</vt:lpstr>
      <vt:lpstr>Methods to Identify Frames [Tanenbaum]</vt:lpstr>
      <vt:lpstr>Framing</vt:lpstr>
      <vt:lpstr>Byte Stuffing [HDLC Example]</vt:lpstr>
      <vt:lpstr>HDLC Byte Stuffing</vt:lpstr>
      <vt:lpstr>Bit Stuffing</vt:lpstr>
      <vt:lpstr>Bit Stuffing</vt:lpstr>
      <vt:lpstr>PPP (Point-to-Point Protocol) Frame Format</vt:lpstr>
      <vt:lpstr>PPP Byte Stuffing</vt:lpstr>
      <vt:lpstr>Framing &amp; Stuffing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123</cp:revision>
  <dcterms:created xsi:type="dcterms:W3CDTF">2004-01-21T20:05:10Z</dcterms:created>
  <dcterms:modified xsi:type="dcterms:W3CDTF">2011-03-16T11:41:52Z</dcterms:modified>
</cp:coreProperties>
</file>