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8"/>
  </p:notesMasterIdLst>
  <p:handoutMasterIdLst>
    <p:handoutMasterId r:id="rId49"/>
  </p:handoutMasterIdLst>
  <p:sldIdLst>
    <p:sldId id="256" r:id="rId2"/>
    <p:sldId id="415" r:id="rId3"/>
    <p:sldId id="400" r:id="rId4"/>
    <p:sldId id="369" r:id="rId5"/>
    <p:sldId id="371" r:id="rId6"/>
    <p:sldId id="411" r:id="rId7"/>
    <p:sldId id="409" r:id="rId8"/>
    <p:sldId id="410" r:id="rId9"/>
    <p:sldId id="373" r:id="rId10"/>
    <p:sldId id="374" r:id="rId11"/>
    <p:sldId id="412" r:id="rId12"/>
    <p:sldId id="413" r:id="rId13"/>
    <p:sldId id="419" r:id="rId14"/>
    <p:sldId id="375" r:id="rId15"/>
    <p:sldId id="414" r:id="rId16"/>
    <p:sldId id="376" r:id="rId17"/>
    <p:sldId id="377" r:id="rId18"/>
    <p:sldId id="378" r:id="rId19"/>
    <p:sldId id="379" r:id="rId20"/>
    <p:sldId id="380" r:id="rId21"/>
    <p:sldId id="381" r:id="rId22"/>
    <p:sldId id="382" r:id="rId23"/>
    <p:sldId id="383" r:id="rId24"/>
    <p:sldId id="384" r:id="rId25"/>
    <p:sldId id="407" r:id="rId26"/>
    <p:sldId id="385" r:id="rId27"/>
    <p:sldId id="386" r:id="rId28"/>
    <p:sldId id="387" r:id="rId29"/>
    <p:sldId id="389" r:id="rId30"/>
    <p:sldId id="390" r:id="rId31"/>
    <p:sldId id="420" r:id="rId32"/>
    <p:sldId id="391" r:id="rId33"/>
    <p:sldId id="392" r:id="rId34"/>
    <p:sldId id="408" r:id="rId35"/>
    <p:sldId id="416" r:id="rId36"/>
    <p:sldId id="417" r:id="rId37"/>
    <p:sldId id="405" r:id="rId38"/>
    <p:sldId id="393" r:id="rId39"/>
    <p:sldId id="394" r:id="rId40"/>
    <p:sldId id="404" r:id="rId41"/>
    <p:sldId id="402" r:id="rId42"/>
    <p:sldId id="397" r:id="rId43"/>
    <p:sldId id="401" r:id="rId44"/>
    <p:sldId id="418" r:id="rId45"/>
    <p:sldId id="399" r:id="rId46"/>
    <p:sldId id="406" r:id="rId47"/>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990033"/>
    <a:srgbClr val="CCFFCC"/>
    <a:srgbClr val="FFFFCC"/>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smtClean="0"/>
            <a:t>need to know:</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smtClean="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smtClean="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smtClean="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smtClean="0"/>
            <a:t>signal to noise ratio (SNR)</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smtClean="0"/>
            <a:t>data rate  (R)</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smtClean="0"/>
            <a:t>Bandwidth  (B) </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25151888-B825-8C45-90D1-C7B4ABC0170C}">
      <dgm:prSet/>
      <dgm:spPr/>
      <dgm:t>
        <a:bodyPr/>
        <a:lstStyle/>
        <a:p>
          <a:pPr rtl="0"/>
          <a:r>
            <a:rPr kumimoji="1" lang="en-US" dirty="0" smtClean="0"/>
            <a:t>encoding scheme</a:t>
          </a:r>
          <a:endParaRPr lang="en-US" dirty="0"/>
        </a:p>
      </dgm:t>
    </dgm:pt>
    <dgm:pt modelId="{87B415F6-AD03-4145-968E-AC421ECC0EB1}" type="parTrans" cxnId="{317CDE74-711A-4041-A5D6-423E15BFFE4B}">
      <dgm:prSet/>
      <dgm:spPr/>
      <dgm:t>
        <a:bodyPr/>
        <a:lstStyle/>
        <a:p>
          <a:endParaRPr lang="en-US"/>
        </a:p>
      </dgm:t>
    </dgm:pt>
    <dgm:pt modelId="{EAEE77C5-8E17-3545-82BD-E426AA88BC4A}" type="sibTrans" cxnId="{317CDE74-711A-4041-A5D6-423E15BFFE4B}">
      <dgm:prSet/>
      <dgm:spPr/>
      <dgm:t>
        <a:bodyPr/>
        <a:lstStyle/>
        <a:p>
          <a:endParaRPr lang="en-US"/>
        </a:p>
      </dgm:t>
    </dgm:pt>
    <dgm:pt modelId="{5481BE7C-D49C-5749-BC94-27AE326543D4}" type="pres">
      <dgm:prSet presAssocID="{355646FA-B623-E949-87C5-AF38646174FC}" presName="linear" presStyleCnt="0">
        <dgm:presLayoutVars>
          <dgm:animLvl val="lvl"/>
          <dgm:resizeHandles val="exact"/>
        </dgm:presLayoutVars>
      </dgm:prSet>
      <dgm:spPr/>
      <dgm:t>
        <a:bodyPr/>
        <a:lstStyle/>
        <a:p>
          <a:endParaRPr lang="en-US"/>
        </a:p>
      </dgm:t>
    </dgm:pt>
    <dgm:pt modelId="{43723A31-F75E-B94B-B3A5-E771B736DD46}" type="pres">
      <dgm:prSet presAssocID="{84914884-8FAF-384B-BF52-51C86A00A563}" presName="parentText" presStyleLbl="node1" presStyleIdx="0" presStyleCnt="2">
        <dgm:presLayoutVars>
          <dgm:chMax val="0"/>
          <dgm:bulletEnabled val="1"/>
        </dgm:presLayoutVars>
      </dgm:prSet>
      <dgm:spPr/>
      <dgm:t>
        <a:bodyPr/>
        <a:lstStyle/>
        <a:p>
          <a:endParaRPr lang="en-US"/>
        </a:p>
      </dgm:t>
    </dgm:pt>
    <dgm:pt modelId="{095A47A7-7764-E844-AB83-90B8E5E74F4E}" type="pres">
      <dgm:prSet presAssocID="{84914884-8FAF-384B-BF52-51C86A00A563}" presName="childText" presStyleLbl="revTx" presStyleIdx="0" presStyleCnt="2">
        <dgm:presLayoutVars>
          <dgm:bulletEnabled val="1"/>
        </dgm:presLayoutVars>
      </dgm:prSet>
      <dgm:spPr/>
      <dgm:t>
        <a:bodyPr/>
        <a:lstStyle/>
        <a:p>
          <a:endParaRPr lang="en-US"/>
        </a:p>
      </dgm:t>
    </dgm:pt>
    <dgm:pt modelId="{F5C08A07-4518-4A4C-8FD7-67AD1ED0CDF2}" type="pres">
      <dgm:prSet presAssocID="{D879E1F3-80B5-1645-A96B-00ABC9449453}" presName="parentText" presStyleLbl="node1" presStyleIdx="1" presStyleCnt="2">
        <dgm:presLayoutVars>
          <dgm:chMax val="0"/>
          <dgm:bulletEnabled val="1"/>
        </dgm:presLayoutVars>
      </dgm:prSet>
      <dgm:spPr/>
      <dgm:t>
        <a:bodyPr/>
        <a:lstStyle/>
        <a:p>
          <a:endParaRPr lang="en-US"/>
        </a:p>
      </dgm:t>
    </dgm:pt>
    <dgm:pt modelId="{3ED45115-AD16-6F4D-946B-7A8CF12A3AEB}" type="pres">
      <dgm:prSet presAssocID="{D879E1F3-80B5-1645-A96B-00ABC9449453}" presName="childText" presStyleLbl="revTx" presStyleIdx="1" presStyleCnt="2">
        <dgm:presLayoutVars>
          <dgm:bulletEnabled val="1"/>
        </dgm:presLayoutVars>
      </dgm:prSet>
      <dgm:spPr/>
      <dgm:t>
        <a:bodyPr/>
        <a:lstStyle/>
        <a:p>
          <a:endParaRPr lang="en-US"/>
        </a:p>
      </dgm:t>
    </dgm:pt>
  </dgm:ptLst>
  <dgm:cxnLst>
    <dgm:cxn modelId="{80163F21-FC74-EC4D-B260-544FCD32516D}" srcId="{D879E1F3-80B5-1645-A96B-00ABC9449453}" destId="{A638BF37-C757-6849-B3D3-2C68543CB204}" srcOrd="1" destOrd="0" parTransId="{FA791706-7166-784E-A768-9DFAC7BBE58C}" sibTransId="{D645FBDD-83A2-8A40-BFD8-A06102BEB861}"/>
    <dgm:cxn modelId="{5D493606-52F8-41CA-9F87-B731E58C275F}" type="presOf" srcId="{25151888-B825-8C45-90D1-C7B4ABC0170C}" destId="{3ED45115-AD16-6F4D-946B-7A8CF12A3AEB}" srcOrd="0" destOrd="3" presId="urn:microsoft.com/office/officeart/2005/8/layout/vList2"/>
    <dgm:cxn modelId="{5FE65566-DC70-4913-BA5C-1D35BEA39CD9}" type="presOf" srcId="{A638BF37-C757-6849-B3D3-2C68543CB204}" destId="{3ED45115-AD16-6F4D-946B-7A8CF12A3AEB}" srcOrd="0" destOrd="1" presId="urn:microsoft.com/office/officeart/2005/8/layout/vList2"/>
    <dgm:cxn modelId="{1BC5D980-C735-4B9F-A374-1FA0A707B03E}" type="presOf" srcId="{355646FA-B623-E949-87C5-AF38646174FC}" destId="{5481BE7C-D49C-5749-BC94-27AE326543D4}" srcOrd="0" destOrd="0" presId="urn:microsoft.com/office/officeart/2005/8/layout/vList2"/>
    <dgm:cxn modelId="{25E83707-7AA4-406A-A8AE-8E7B88A468B1}" type="presOf" srcId="{84914884-8FAF-384B-BF52-51C86A00A563}" destId="{43723A31-F75E-B94B-B3A5-E771B736DD46}" srcOrd="0" destOrd="0" presId="urn:microsoft.com/office/officeart/2005/8/layout/vList2"/>
    <dgm:cxn modelId="{A934333B-7382-4032-81EA-118AB4B99D59}" type="presOf" srcId="{86750BE1-977E-5B41-9624-B2AD9A6AB310}" destId="{095A47A7-7764-E844-AB83-90B8E5E74F4E}" srcOrd="0" destOrd="1" presId="urn:microsoft.com/office/officeart/2005/8/layout/vList2"/>
    <dgm:cxn modelId="{2F9D57C6-31A2-493D-9279-8129E48B6AEE}" type="presOf" srcId="{D879E1F3-80B5-1645-A96B-00ABC9449453}" destId="{F5C08A07-4518-4A4C-8FD7-67AD1ED0CDF2}" srcOrd="0" destOrd="0" presId="urn:microsoft.com/office/officeart/2005/8/layout/vList2"/>
    <dgm:cxn modelId="{A300DBD6-65FD-7541-93BA-A1A07C7A6728}" srcId="{355646FA-B623-E949-87C5-AF38646174FC}" destId="{D879E1F3-80B5-1645-A96B-00ABC9449453}" srcOrd="1" destOrd="0" parTransId="{C0348D45-C173-1541-A19C-30BD8C6771D6}" sibTransId="{FA5BD654-BA0C-F04B-AC1A-2C9923833FD5}"/>
    <dgm:cxn modelId="{0AA8C2AB-995E-495C-AEF4-32297EA137AE}" type="presOf" srcId="{0F8DF3BC-2D33-D641-8369-66DD336F7C77}" destId="{3ED45115-AD16-6F4D-946B-7A8CF12A3AEB}" srcOrd="0" destOrd="0" presId="urn:microsoft.com/office/officeart/2005/8/layout/vList2"/>
    <dgm:cxn modelId="{2B71AC0B-78B2-4612-BCAE-7A0F5B25D056}" type="presOf" srcId="{97C532AD-15D0-0944-8F79-4ACB65221C71}" destId="{095A47A7-7764-E844-AB83-90B8E5E74F4E}" srcOrd="0" destOrd="0" presId="urn:microsoft.com/office/officeart/2005/8/layout/vList2"/>
    <dgm:cxn modelId="{317CDE74-711A-4041-A5D6-423E15BFFE4B}" srcId="{D879E1F3-80B5-1645-A96B-00ABC9449453}" destId="{25151888-B825-8C45-90D1-C7B4ABC0170C}" srcOrd="3" destOrd="0" parTransId="{87B415F6-AD03-4145-968E-AC421ECC0EB1}" sibTransId="{EAEE77C5-8E17-3545-82BD-E426AA88BC4A}"/>
    <dgm:cxn modelId="{6569F50A-3C09-0B4D-8AAA-50429009510C}" srcId="{355646FA-B623-E949-87C5-AF38646174FC}" destId="{84914884-8FAF-384B-BF52-51C86A00A563}" srcOrd="0" destOrd="0" parTransId="{29DCD7F6-EAA9-7F4A-9556-4D2DAF300D58}" sibTransId="{832A6CED-A6B4-0E45-859A-0AF89483A0AC}"/>
    <dgm:cxn modelId="{9B52E7A4-9FA1-044C-A217-46752D30A2BE}" srcId="{84914884-8FAF-384B-BF52-51C86A00A563}" destId="{97C532AD-15D0-0944-8F79-4ACB65221C71}" srcOrd="0" destOrd="0" parTransId="{4AB7ECDC-4B64-3D4E-AB95-2A871F2DF484}" sibTransId="{D450E2CA-2C67-714A-BCCB-4CE38061516E}"/>
    <dgm:cxn modelId="{425DA532-9946-E044-AC8A-DC73C696AC67}" srcId="{D879E1F3-80B5-1645-A96B-00ABC9449453}" destId="{0F8DF3BC-2D33-D641-8369-66DD336F7C77}" srcOrd="0" destOrd="0" parTransId="{E76C4FEE-1C03-6F41-AFD6-C56717299107}" sibTransId="{871DB9C6-0528-E54C-83A3-6FC73D76CD91}"/>
    <dgm:cxn modelId="{B731FC04-623E-4548-953D-3D82FC6B8B99}" srcId="{D879E1F3-80B5-1645-A96B-00ABC9449453}" destId="{A1DC9760-1321-6841-9382-D7CED8464078}" srcOrd="2" destOrd="0" parTransId="{569C16DF-BB50-1240-8E4E-84546D1D2CDB}" sibTransId="{A269A5A3-1938-C847-808F-449167BDD202}"/>
    <dgm:cxn modelId="{ADD28AAA-5771-4B28-8085-675723CDC420}" type="presOf" srcId="{A1DC9760-1321-6841-9382-D7CED8464078}" destId="{3ED45115-AD16-6F4D-946B-7A8CF12A3AEB}" srcOrd="0" destOrd="2" presId="urn:microsoft.com/office/officeart/2005/8/layout/vList2"/>
    <dgm:cxn modelId="{B7B7C532-81D2-9243-911E-66F51D8FD3A5}" srcId="{84914884-8FAF-384B-BF52-51C86A00A563}" destId="{86750BE1-977E-5B41-9624-B2AD9A6AB310}" srcOrd="1" destOrd="0" parTransId="{B9AB3C71-CA7B-B742-9D10-12C90E280C28}" sibTransId="{2AFD5532-6B76-6942-9D79-D1FEB33ACE9A}"/>
    <dgm:cxn modelId="{42FDFC29-0991-4551-9030-C32D1A1BF1F8}" type="presParOf" srcId="{5481BE7C-D49C-5749-BC94-27AE326543D4}" destId="{43723A31-F75E-B94B-B3A5-E771B736DD46}" srcOrd="0" destOrd="0" presId="urn:microsoft.com/office/officeart/2005/8/layout/vList2"/>
    <dgm:cxn modelId="{01556BE7-4DCF-42F0-A90E-9C2384796197}" type="presParOf" srcId="{5481BE7C-D49C-5749-BC94-27AE326543D4}" destId="{095A47A7-7764-E844-AB83-90B8E5E74F4E}" srcOrd="1" destOrd="0" presId="urn:microsoft.com/office/officeart/2005/8/layout/vList2"/>
    <dgm:cxn modelId="{C309F5AC-6E1F-4492-B9BA-DCF31F5E5083}" type="presParOf" srcId="{5481BE7C-D49C-5749-BC94-27AE326543D4}" destId="{F5C08A07-4518-4A4C-8FD7-67AD1ED0CDF2}" srcOrd="2" destOrd="0" presId="urn:microsoft.com/office/officeart/2005/8/layout/vList2"/>
    <dgm:cxn modelId="{6B9DFE86-BCCB-49C8-A77D-4BF9B5212D52}" type="presParOf" srcId="{5481BE7C-D49C-5749-BC94-27AE326543D4}" destId="{3ED45115-AD16-6F4D-946B-7A8CF12A3A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3A31-F75E-B94B-B3A5-E771B736DD46}">
      <dsp:nvSpPr>
        <dsp:cNvPr id="0" name=""/>
        <dsp:cNvSpPr/>
      </dsp:nvSpPr>
      <dsp:spPr>
        <a:xfrm>
          <a:off x="0" y="868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need to know:</a:t>
          </a:r>
          <a:endParaRPr lang="en-US" sz="3000" kern="1200" dirty="0"/>
        </a:p>
      </dsp:txBody>
      <dsp:txXfrm>
        <a:off x="38552" y="125389"/>
        <a:ext cx="8152496" cy="712646"/>
      </dsp:txXfrm>
    </dsp:sp>
    <dsp:sp modelId="{095A47A7-7764-E844-AB83-90B8E5E74F4E}">
      <dsp:nvSpPr>
        <dsp:cNvPr id="0" name=""/>
        <dsp:cNvSpPr/>
      </dsp:nvSpPr>
      <dsp:spPr>
        <a:xfrm>
          <a:off x="0" y="876587"/>
          <a:ext cx="8229600" cy="9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timing of bits - when they start and end</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signal levels</a:t>
          </a:r>
          <a:endParaRPr lang="en-US" sz="2300" kern="1200" dirty="0"/>
        </a:p>
      </dsp:txBody>
      <dsp:txXfrm>
        <a:off x="0" y="876587"/>
        <a:ext cx="8229600" cy="900450"/>
      </dsp:txXfrm>
    </dsp:sp>
    <dsp:sp modelId="{F5C08A07-4518-4A4C-8FD7-67AD1ED0CDF2}">
      <dsp:nvSpPr>
        <dsp:cNvPr id="0" name=""/>
        <dsp:cNvSpPr/>
      </dsp:nvSpPr>
      <dsp:spPr>
        <a:xfrm>
          <a:off x="0" y="17770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factors affecting signal interpretation:</a:t>
          </a:r>
          <a:endParaRPr lang="en-US" sz="3000" kern="1200" dirty="0"/>
        </a:p>
      </dsp:txBody>
      <dsp:txXfrm>
        <a:off x="38552" y="1815589"/>
        <a:ext cx="8152496" cy="712646"/>
      </dsp:txXfrm>
    </dsp:sp>
    <dsp:sp modelId="{3ED45115-AD16-6F4D-946B-7A8CF12A3AEB}">
      <dsp:nvSpPr>
        <dsp:cNvPr id="0" name=""/>
        <dsp:cNvSpPr/>
      </dsp:nvSpPr>
      <dsp:spPr>
        <a:xfrm>
          <a:off x="0" y="2566787"/>
          <a:ext cx="8229600" cy="18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signal to noise ratio (SNR)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data rate  (R)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Bandwidth  (B) </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encoding scheme</a:t>
          </a:r>
          <a:endParaRPr lang="en-US" sz="2300" kern="1200" dirty="0"/>
        </a:p>
      </dsp:txBody>
      <dsp:txXfrm>
        <a:off x="0" y="2566787"/>
        <a:ext cx="8229600" cy="1800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3/22/2012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741320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3/22/2012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1537382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2</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Stallings DCC9e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r>
              <a:rPr lang="en-US" dirty="0">
                <a:latin typeface="Times New Roman" pitchFamily="-110" charset="0"/>
                <a:ea typeface="ＭＳ Ｐゴシック" pitchFamily="-110" charset="-128"/>
                <a:cs typeface="ＭＳ Ｐゴシック" pitchFamily="-110" charset="-128"/>
              </a:rPr>
              <a:t>	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dirty="0">
                <a:latin typeface="Times New Roman" pitchFamily="-110" charset="0"/>
                <a:ea typeface="ＭＳ Ｐゴシック" pitchFamily="-110" charset="-128"/>
                <a:cs typeface="ＭＳ Ｐゴシック" pitchFamily="-110" charset="-128"/>
              </a:rPr>
              <a:t> </a:t>
            </a:r>
          </a:p>
          <a:p>
            <a:pPr lvl="0"/>
            <a:r>
              <a:rPr lang="en-US" dirty="0">
                <a:latin typeface="Times New Roman" pitchFamily="-110" charset="0"/>
                <a:ea typeface="ＭＳ Ｐゴシック" pitchFamily="-110" charset="-128"/>
                <a:cs typeface="ＭＳ Ｐゴシック" pitchFamily="-110" charset="-128"/>
              </a:rPr>
              <a:t>An increase in data rate increases bit error rate (BER).</a:t>
            </a:r>
          </a:p>
          <a:p>
            <a:pPr lvl="0"/>
            <a:r>
              <a:rPr lang="en-US" dirty="0">
                <a:latin typeface="Times New Roman" pitchFamily="-110" charset="0"/>
                <a:ea typeface="ＭＳ Ｐゴシック" pitchFamily="-110" charset="-128"/>
                <a:cs typeface="ＭＳ Ｐゴシック" pitchFamily="-110" charset="-128"/>
              </a:rPr>
              <a:t>An increase in SNR decreases bit error rate.</a:t>
            </a:r>
          </a:p>
          <a:p>
            <a:pPr lvl="0"/>
            <a:r>
              <a:rPr lang="en-US" dirty="0">
                <a:latin typeface="Times New Roman" pitchFamily="-110" charset="0"/>
                <a:ea typeface="ＭＳ Ｐゴシック" pitchFamily="-110" charset="-128"/>
                <a:cs typeface="ＭＳ Ｐゴシック" pitchFamily="-110" charset="-128"/>
              </a:rPr>
              <a:t>An increase in bandwidth allows an increase in data rate.</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6</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StallingsDCC9e Figure 5.7: amplitude shift keying (ASK), frequency shift keying (FSK), and phase shift keying (PSK). In all these cases, the resulting signal occupies a bandwidth centered on the carrier frequency.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25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35</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p>
          <a:p>
            <a:r>
              <a:rPr lang="en-US" b="1" dirty="0">
                <a:latin typeface="Times" pitchFamily="32" charset="0"/>
                <a:ea typeface="ＭＳ Ｐゴシック" pitchFamily="32" charset="-128"/>
                <a:cs typeface="ＭＳ Ｐゴシック" pitchFamily="32" charset="-128"/>
              </a:rPr>
              <a:t>1.</a:t>
            </a:r>
            <a:r>
              <a:rPr lang="en-US" dirty="0">
                <a:latin typeface="Times" pitchFamily="32" charset="0"/>
                <a:ea typeface="ＭＳ Ｐゴシック" pitchFamily="32" charset="-128"/>
                <a:cs typeface="ＭＳ Ｐゴシック" pitchFamily="32" charset="-128"/>
              </a:rPr>
              <a:t>	The digital data can be transmitted using NRZ-L. In this case, we have in fact gone directly from analog data to a digital signal.</a:t>
            </a:r>
          </a:p>
          <a:p>
            <a:r>
              <a:rPr lang="en-US" b="1" dirty="0">
                <a:latin typeface="Times" pitchFamily="32" charset="0"/>
                <a:ea typeface="ＭＳ Ｐゴシック" pitchFamily="32" charset="-128"/>
                <a:cs typeface="ＭＳ Ｐゴシック" pitchFamily="32" charset="-128"/>
              </a:rPr>
              <a:t>2.</a:t>
            </a:r>
            <a:r>
              <a:rPr lang="en-US" dirty="0">
                <a:latin typeface="Times" pitchFamily="32" charset="0"/>
                <a:ea typeface="ＭＳ Ｐゴシック" pitchFamily="32" charset="-128"/>
                <a:cs typeface="ＭＳ Ｐゴシック" pitchFamily="32" charset="-128"/>
              </a:rPr>
              <a:t>	The digital data can be encoded as a digital signal using a code other than NRZ-L. Thus an extra step is required.</a:t>
            </a:r>
          </a:p>
          <a:p>
            <a:r>
              <a:rPr lang="en-US" b="1" dirty="0">
                <a:latin typeface="Times" pitchFamily="32" charset="0"/>
                <a:ea typeface="ＭＳ Ｐゴシック" pitchFamily="32" charset="-128"/>
                <a:cs typeface="ＭＳ Ｐゴシック" pitchFamily="32" charset="-128"/>
              </a:rPr>
              <a:t>3.</a:t>
            </a:r>
            <a:r>
              <a:rPr lang="en-US" dirty="0">
                <a:latin typeface="Times" pitchFamily="32" charset="0"/>
                <a:ea typeface="ＭＳ Ｐゴシック" pitchFamily="32" charset="-128"/>
                <a:cs typeface="ＭＳ Ｐゴシック" pitchFamily="32" charset="-128"/>
              </a:rPr>
              <a:t>	The digital data can be converted into an analog signal, using one of the modulation techniques discussed in Section 5.2.</a:t>
            </a: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36</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ea typeface="ＭＳ Ｐゴシック" pitchFamily="32" charset="-128"/>
                <a:cs typeface="ＭＳ Ｐゴシック" pitchFamily="32" charset="-128"/>
              </a:rPr>
              <a:t>Stallings DCC9e </a:t>
            </a:r>
            <a:r>
              <a:rPr lang="en-US" dirty="0">
                <a:latin typeface="Times" pitchFamily="32" charset="0"/>
                <a:ea typeface="ＭＳ Ｐゴシック" pitchFamily="32" charset="-128"/>
                <a:cs typeface="ＭＳ Ｐゴシック" pitchFamily="32" charset="-128"/>
              </a:rPr>
              <a:t>Figure </a:t>
            </a:r>
            <a:r>
              <a:rPr lang="en-US" dirty="0" smtClean="0">
                <a:latin typeface="Times" pitchFamily="32" charset="0"/>
                <a:ea typeface="ＭＳ Ｐゴシック" pitchFamily="32" charset="-128"/>
                <a:cs typeface="ＭＳ Ｐゴシック" pitchFamily="32" charset="-128"/>
              </a:rPr>
              <a:t>5.15</a:t>
            </a:r>
            <a:r>
              <a:rPr lang="en-US" baseline="0" dirty="0" smtClean="0">
                <a:latin typeface="Times" pitchFamily="32" charset="0"/>
                <a:ea typeface="ＭＳ Ｐゴシック" pitchFamily="32" charset="-128"/>
                <a:cs typeface="ＭＳ Ｐゴシック" pitchFamily="32" charset="-128"/>
              </a:rPr>
              <a:t> </a:t>
            </a:r>
            <a:r>
              <a:rPr lang="en-US" dirty="0">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r>
              <a:rPr lang="en-US" dirty="0">
                <a:latin typeface="Times New Roman" pitchFamily="-110" charset="0"/>
                <a:ea typeface="ＭＳ Ｐゴシック" pitchFamily="-110" charset="-128"/>
                <a:cs typeface="ＭＳ Ｐゴシック" pitchFamily="-110" charset="-128"/>
              </a:rPr>
              <a:t>	The device used for converting analog data into digital form for transmission, and subsequently recovering the original analog data from the digital, is known as a </a:t>
            </a:r>
            <a:r>
              <a:rPr lang="en-US" b="1" dirty="0">
                <a:latin typeface="Times New Roman" pitchFamily="-110" charset="0"/>
                <a:ea typeface="ＭＳ Ｐゴシック" pitchFamily="-110" charset="-128"/>
                <a:cs typeface="ＭＳ Ｐゴシック" pitchFamily="-110" charset="-128"/>
              </a:rPr>
              <a:t>codec</a:t>
            </a:r>
            <a:r>
              <a:rPr lang="en-US" dirty="0">
                <a:latin typeface="Times New Roman" pitchFamily="-110" charset="0"/>
                <a:ea typeface="ＭＳ Ｐゴシック" pitchFamily="-110" charset="-128"/>
                <a:cs typeface="ＭＳ Ｐゴシック" pitchFamily="-110" charset="-128"/>
              </a:rPr>
              <a:t> (coder-decoder). In this section we examine the two principal techniques used in codecs, pulse code modulation and delta modulation. The section closes with a discussion of comparative performance.</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Data Encoding</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2)</a:t>
            </a:r>
            <a:r>
              <a:rPr lang="en-US" sz="6600" dirty="0" smtClean="0">
                <a:solidFill>
                  <a:srgbClr val="0033CC"/>
                </a:solidFill>
                <a:effectLst>
                  <a:outerShdw blurRad="38100" dist="38100" dir="2700000" algn="tl">
                    <a:srgbClr val="000000"/>
                  </a:outerShdw>
                </a:effectLst>
              </a:rPr>
              <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Data Encoding Techniques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86409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762000" y="4286256"/>
            <a:ext cx="7848600" cy="144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QPSK.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ctr"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1028" descr="2-25"/>
          <p:cNvPicPr>
            <a:picLocks noChangeAspect="1" noChangeArrowheads="1"/>
          </p:cNvPicPr>
          <p:nvPr/>
        </p:nvPicPr>
        <p:blipFill>
          <a:blip r:embed="rId2"/>
          <a:srcRect/>
          <a:stretch>
            <a:fillRect/>
          </a:stretch>
        </p:blipFill>
        <p:spPr bwMode="auto">
          <a:xfrm>
            <a:off x="539750" y="1357298"/>
            <a:ext cx="8040688" cy="2722562"/>
          </a:xfrm>
          <a:prstGeom prst="rect">
            <a:avLst/>
          </a:prstGeom>
          <a:noFill/>
          <a:ln w="9525">
            <a:noFill/>
            <a:miter lim="800000"/>
            <a:headEnd/>
            <a:tailEnd/>
          </a:ln>
        </p:spPr>
      </p:pic>
      <p:sp>
        <p:nvSpPr>
          <p:cNvPr id="9" name="Rectangle 1029"/>
          <p:cNvSpPr>
            <a:spLocks noChangeArrowheads="1"/>
          </p:cNvSpPr>
          <p:nvPr/>
        </p:nvSpPr>
        <p:spPr bwMode="auto">
          <a:xfrm>
            <a:off x="6338917" y="4714884"/>
            <a:ext cx="2519363" cy="914400"/>
          </a:xfrm>
          <a:prstGeom prst="rect">
            <a:avLst/>
          </a:prstGeom>
          <a:noFill/>
          <a:ln w="9525">
            <a:noFill/>
            <a:miter lim="800000"/>
            <a:headEnd/>
            <a:tailEnd/>
          </a:ln>
        </p:spPr>
        <p:txBody>
          <a:bodyPr wrap="none" anchor="ctr"/>
          <a:lstStyle/>
          <a:p>
            <a:r>
              <a:rPr lang="en-US" b="1" i="0" dirty="0">
                <a:solidFill>
                  <a:srgbClr val="800000"/>
                </a:solidFill>
              </a:rPr>
              <a:t>V = 64</a:t>
            </a:r>
            <a:endParaRPr lang="en-US" b="1" i="0" dirty="0">
              <a:solidFill>
                <a:srgbClr val="990033"/>
              </a:solidFill>
            </a:endParaRPr>
          </a:p>
          <a:p>
            <a:r>
              <a:rPr lang="en-US" b="1" i="0" dirty="0">
                <a:solidFill>
                  <a:srgbClr val="800000"/>
                </a:solidFill>
              </a:rPr>
              <a:t>v = log</a:t>
            </a:r>
            <a:r>
              <a:rPr lang="en-US" b="1" i="0" baseline="-25000" dirty="0">
                <a:solidFill>
                  <a:srgbClr val="800000"/>
                </a:solidFill>
              </a:rPr>
              <a:t>2</a:t>
            </a:r>
            <a:r>
              <a:rPr lang="en-US" b="1" i="0" dirty="0">
                <a:solidFill>
                  <a:srgbClr val="800000"/>
                </a:solidFill>
              </a:rPr>
              <a:t> V = 6</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1026"/>
          <p:cNvSpPr>
            <a:spLocks noGrp="1" noChangeArrowheads="1"/>
          </p:cNvSpPr>
          <p:nvPr>
            <p:ph type="title"/>
          </p:nvPr>
        </p:nvSpPr>
        <p:spPr/>
        <p:txBody>
          <a:bodyPr/>
          <a:lstStyle/>
          <a:p>
            <a:pPr eaLnBrk="1" hangingPunct="1">
              <a:defRPr/>
            </a:pPr>
            <a:r>
              <a:rPr lang="en-US" dirty="0" smtClean="0"/>
              <a:t>Constellation Diagrams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61040" cy="792162"/>
          </a:xfrm>
        </p:spPr>
        <p:txBody>
          <a:bodyPr/>
          <a:lstStyle/>
          <a:p>
            <a:r>
              <a:rPr lang="en-US" sz="3600" dirty="0" smtClean="0"/>
              <a:t>Quadrature Amplitude Modulation (QAM)</a:t>
            </a:r>
            <a:endParaRPr lang="en-US" sz="3600" dirty="0"/>
          </a:p>
        </p:txBody>
      </p:sp>
      <p:sp>
        <p:nvSpPr>
          <p:cNvPr id="3" name="Content Placeholder 2"/>
          <p:cNvSpPr>
            <a:spLocks noGrp="1"/>
          </p:cNvSpPr>
          <p:nvPr>
            <p:ph idx="1"/>
          </p:nvPr>
        </p:nvSpPr>
        <p:spPr>
          <a:xfrm>
            <a:off x="457200" y="980728"/>
            <a:ext cx="8229600" cy="5328592"/>
          </a:xfrm>
        </p:spPr>
        <p:txBody>
          <a:bodyPr/>
          <a:lstStyle/>
          <a:p>
            <a:r>
              <a:rPr lang="en-US" dirty="0" smtClean="0"/>
              <a:t>QAM (a combination of ASK and PSK) is used in ADSL and cable modems.</a:t>
            </a:r>
          </a:p>
          <a:p>
            <a:pPr marL="0" indent="0">
              <a:buNone/>
            </a:pPr>
            <a:r>
              <a:rPr lang="en-US" sz="2800" dirty="0" smtClean="0">
                <a:solidFill>
                  <a:srgbClr val="008000"/>
                </a:solidFill>
              </a:rPr>
              <a:t>Example:</a:t>
            </a:r>
          </a:p>
          <a:p>
            <a:pPr marL="0" indent="0">
              <a:buNone/>
            </a:pPr>
            <a:r>
              <a:rPr lang="en-US" sz="2800" dirty="0" smtClean="0"/>
              <a:t>QAM-16 = QPSK and QASK</a:t>
            </a:r>
          </a:p>
          <a:p>
            <a:pPr marL="0" indent="0">
              <a:buNone/>
            </a:pPr>
            <a:endParaRPr lang="en-US" sz="2800" dirty="0" smtClean="0"/>
          </a:p>
          <a:p>
            <a:pPr marL="0" indent="0">
              <a:buNone/>
            </a:pPr>
            <a:r>
              <a:rPr lang="en-US" dirty="0" smtClean="0"/>
              <a:t>Idea - Increase the number of bits transmitted by increasing the number of levels used per symbol.</a:t>
            </a:r>
          </a:p>
          <a:p>
            <a:pPr marL="0" indent="0">
              <a:buNone/>
            </a:pPr>
            <a:r>
              <a:rPr lang="en-US" sz="2800" dirty="0" smtClean="0">
                <a:solidFill>
                  <a:srgbClr val="008000"/>
                </a:solidFill>
              </a:rPr>
              <a:t>Example:</a:t>
            </a:r>
          </a:p>
          <a:p>
            <a:pPr marL="0" indent="0">
              <a:buNone/>
            </a:pPr>
            <a:r>
              <a:rPr lang="en-US" sz="2800" dirty="0" smtClean="0">
                <a:solidFill>
                  <a:srgbClr val="008000"/>
                </a:solidFill>
              </a:rPr>
              <a:t>R</a:t>
            </a:r>
            <a:r>
              <a:rPr lang="en-US" sz="2800" baseline="-25000" dirty="0" smtClean="0">
                <a:solidFill>
                  <a:srgbClr val="008000"/>
                </a:solidFill>
              </a:rPr>
              <a:t>QAM-64  </a:t>
            </a:r>
            <a:r>
              <a:rPr lang="en-US" sz="2800" dirty="0" smtClean="0">
                <a:solidFill>
                  <a:srgbClr val="008000"/>
                </a:solidFill>
              </a:rPr>
              <a:t>= 6 R</a:t>
            </a:r>
            <a:r>
              <a:rPr lang="en-US" sz="2800" baseline="-25000" dirty="0" smtClean="0">
                <a:solidFill>
                  <a:srgbClr val="008000"/>
                </a:solidFill>
              </a:rPr>
              <a:t>ASK</a:t>
            </a:r>
            <a:r>
              <a:rPr lang="en-US" sz="2800" dirty="0" smtClean="0">
                <a:solidFill>
                  <a:srgbClr val="008000"/>
                </a:solidFill>
              </a:rPr>
              <a:t> </a:t>
            </a:r>
            <a:endParaRPr lang="en-US" sz="2800" dirty="0">
              <a:solidFill>
                <a:srgbClr val="008000"/>
              </a:solidFill>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88577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p:txBody>
          <a:bodyPr/>
          <a:lstStyle/>
          <a:p>
            <a:r>
              <a:rPr lang="en-US" dirty="0" smtClean="0"/>
              <a:t>Voice grade line ~ 3100 Hz</a:t>
            </a:r>
          </a:p>
          <a:p>
            <a:r>
              <a:rPr lang="en-US" dirty="0" err="1" smtClean="0"/>
              <a:t>Nyquist</a:t>
            </a:r>
            <a:r>
              <a:rPr lang="en-US" dirty="0" smtClean="0"/>
              <a:t> </a:t>
            </a:r>
            <a:r>
              <a:rPr lang="en-US" dirty="0" smtClean="0">
                <a:sym typeface="Wingdings" pitchFamily="2" charset="2"/>
              </a:rPr>
              <a:t> no faster than 6000 baud.</a:t>
            </a:r>
          </a:p>
          <a:p>
            <a:r>
              <a:rPr lang="en-US" dirty="0" smtClean="0">
                <a:sym typeface="Wingdings" pitchFamily="2" charset="2"/>
              </a:rPr>
              <a:t>Most modems send at 2400 baud.</a:t>
            </a:r>
          </a:p>
          <a:p>
            <a:r>
              <a:rPr lang="en-US" dirty="0" smtClean="0">
                <a:solidFill>
                  <a:srgbClr val="800000"/>
                </a:solidFill>
                <a:sym typeface="Wingdings" pitchFamily="2" charset="2"/>
              </a:rPr>
              <a:t>To increase data rates, use constellations and error correction-TCM (Trellis Coded Modulation)</a:t>
            </a:r>
            <a:endParaRPr lang="en-US" dirty="0" smtClean="0">
              <a:sym typeface="Wingdings" pitchFamily="2" charset="2"/>
            </a:endParaRPr>
          </a:p>
          <a:p>
            <a:pPr lvl="1"/>
            <a:r>
              <a:rPr lang="en-US" dirty="0" smtClean="0">
                <a:sym typeface="Wingdings" pitchFamily="2" charset="2"/>
              </a:rPr>
              <a:t>Namely, an error correction bit at the physical layer!!</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377593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a:xfrm>
            <a:off x="467544" y="1124744"/>
            <a:ext cx="8229600" cy="5184576"/>
          </a:xfrm>
        </p:spPr>
        <p:txBody>
          <a:bodyPr/>
          <a:lstStyle/>
          <a:p>
            <a:pPr marL="0" indent="0">
              <a:buNone/>
            </a:pPr>
            <a:r>
              <a:rPr lang="en-US" sz="2400" dirty="0" smtClean="0"/>
              <a:t>V.32 (</a:t>
            </a:r>
            <a:r>
              <a:rPr lang="en-US" sz="2000" dirty="0" smtClean="0"/>
              <a:t>32 constellation {4 bits} </a:t>
            </a:r>
            <a:r>
              <a:rPr lang="en-US" sz="2400" dirty="0" smtClean="0"/>
              <a:t>+ 1 check bit)  </a:t>
            </a:r>
            <a:r>
              <a:rPr lang="en-US" sz="2400" dirty="0" smtClean="0">
                <a:solidFill>
                  <a:srgbClr val="800000"/>
                </a:solidFill>
              </a:rPr>
              <a:t>9600 bps</a:t>
            </a:r>
          </a:p>
          <a:p>
            <a:pPr marL="0" indent="0">
              <a:buNone/>
            </a:pPr>
            <a:r>
              <a:rPr lang="en-US" sz="2400" dirty="0" smtClean="0"/>
              <a:t>V.32bis (6 bits/symbol + 1 check bit)    </a:t>
            </a:r>
            <a:r>
              <a:rPr lang="en-US" sz="2400" dirty="0" smtClean="0">
                <a:solidFill>
                  <a:srgbClr val="800000"/>
                </a:solidFill>
              </a:rPr>
              <a:t>14,400 bps</a:t>
            </a:r>
          </a:p>
          <a:p>
            <a:pPr marL="0" indent="0">
              <a:buNone/>
            </a:pPr>
            <a:r>
              <a:rPr lang="en-US" sz="2400" dirty="0" smtClean="0"/>
              <a:t>V.34 (12 bits/symbol)                      </a:t>
            </a:r>
            <a:r>
              <a:rPr lang="en-US" sz="2400" dirty="0" smtClean="0">
                <a:solidFill>
                  <a:srgbClr val="800000"/>
                </a:solidFill>
              </a:rPr>
              <a:t>28,800 bps</a:t>
            </a:r>
            <a:r>
              <a:rPr lang="en-US" sz="2400" dirty="0" smtClean="0"/>
              <a:t> </a:t>
            </a:r>
          </a:p>
          <a:p>
            <a:pPr marL="0" indent="0">
              <a:buNone/>
            </a:pPr>
            <a:r>
              <a:rPr lang="en-US" sz="2400" dirty="0" smtClean="0"/>
              <a:t>V.34bis </a:t>
            </a:r>
            <a:r>
              <a:rPr lang="en-US" sz="2400" dirty="0"/>
              <a:t>(</a:t>
            </a:r>
            <a:r>
              <a:rPr lang="en-US" sz="2400" dirty="0" smtClean="0"/>
              <a:t>14 </a:t>
            </a:r>
            <a:r>
              <a:rPr lang="en-US" sz="2400" dirty="0"/>
              <a:t>bits/symbol</a:t>
            </a:r>
            <a:r>
              <a:rPr lang="en-US" sz="2400" dirty="0" smtClean="0"/>
              <a:t>)                   </a:t>
            </a:r>
            <a:r>
              <a:rPr lang="en-US" sz="2400" dirty="0" smtClean="0">
                <a:solidFill>
                  <a:srgbClr val="800000"/>
                </a:solidFill>
              </a:rPr>
              <a:t>33,600 bps</a:t>
            </a:r>
          </a:p>
          <a:p>
            <a:pPr marL="0" indent="0">
              <a:buNone/>
            </a:pPr>
            <a:r>
              <a:rPr lang="en-US" sz="2400" dirty="0" smtClean="0">
                <a:solidFill>
                  <a:srgbClr val="800000"/>
                </a:solidFill>
              </a:rPr>
              <a:t>                             </a:t>
            </a:r>
            <a:r>
              <a:rPr lang="en-US" sz="2000" dirty="0" smtClean="0">
                <a:solidFill>
                  <a:srgbClr val="800000"/>
                </a:solidFill>
              </a:rPr>
              <a:t>thousands of constellation points!!                         </a:t>
            </a:r>
          </a:p>
          <a:p>
            <a:pPr marL="0" indent="0">
              <a:buNone/>
            </a:pPr>
            <a:r>
              <a:rPr lang="en-US" sz="2000" dirty="0" smtClean="0">
                <a:solidFill>
                  <a:srgbClr val="0033CC"/>
                </a:solidFill>
              </a:rPr>
              <a:t>Now we run into Shannon limit based on local loop length and quality of phone lines. </a:t>
            </a:r>
            <a:r>
              <a:rPr lang="en-US" sz="2000" dirty="0" smtClean="0">
                <a:solidFill>
                  <a:srgbClr val="008000"/>
                </a:solidFill>
              </a:rPr>
              <a:t>Since Shannon limit applies to local loop at both ends, eliminate ISP end local loop. </a:t>
            </a:r>
            <a:r>
              <a:rPr lang="en-US" sz="2000" dirty="0" smtClean="0"/>
              <a:t>Can now go up to 70 kbps, but now run into </a:t>
            </a:r>
            <a:r>
              <a:rPr lang="en-US" sz="2000" dirty="0" err="1" smtClean="0"/>
              <a:t>Nyquist</a:t>
            </a:r>
            <a:r>
              <a:rPr lang="en-US" sz="2000" dirty="0" smtClean="0"/>
              <a:t> theorem sampling limits.</a:t>
            </a:r>
          </a:p>
          <a:p>
            <a:pPr marL="0" indent="0">
              <a:buNone/>
            </a:pPr>
            <a:r>
              <a:rPr lang="en-US" sz="2400" dirty="0" smtClean="0"/>
              <a:t>4000 Hz (voice grade with guard bands) </a:t>
            </a:r>
            <a:r>
              <a:rPr lang="en-US" sz="2400" dirty="0" smtClean="0">
                <a:sym typeface="Wingdings" pitchFamily="2" charset="2"/>
              </a:rPr>
              <a:t></a:t>
            </a:r>
            <a:r>
              <a:rPr lang="en-US" sz="2400" dirty="0" smtClean="0"/>
              <a:t> 8000 samples/sec. with 8 bits per sample (7 useful in US).</a:t>
            </a:r>
          </a:p>
          <a:p>
            <a:pPr marL="0" indent="0">
              <a:buNone/>
            </a:pPr>
            <a:r>
              <a:rPr lang="en-US" sz="2400" dirty="0" smtClean="0"/>
              <a:t>V.90 and V.92 provide </a:t>
            </a:r>
            <a:r>
              <a:rPr lang="en-US" sz="2400" dirty="0" smtClean="0">
                <a:solidFill>
                  <a:srgbClr val="800000"/>
                </a:solidFill>
              </a:rPr>
              <a:t>56-kbps </a:t>
            </a:r>
            <a:r>
              <a:rPr lang="en-US" sz="2400" dirty="0" smtClean="0"/>
              <a:t>downstream and</a:t>
            </a:r>
          </a:p>
          <a:p>
            <a:pPr marL="0" indent="0">
              <a:buNone/>
            </a:pPr>
            <a:r>
              <a:rPr lang="en-US" sz="2400" dirty="0"/>
              <a:t> </a:t>
            </a:r>
            <a:r>
              <a:rPr lang="en-US" sz="2400" dirty="0" smtClean="0">
                <a:solidFill>
                  <a:srgbClr val="800000"/>
                </a:solidFill>
              </a:rPr>
              <a:t>33.6-kbps</a:t>
            </a:r>
            <a:r>
              <a:rPr lang="en-US" sz="2400" dirty="0" smtClean="0"/>
              <a:t> and </a:t>
            </a:r>
            <a:r>
              <a:rPr lang="en-US" sz="2400" dirty="0" smtClean="0">
                <a:solidFill>
                  <a:srgbClr val="800000"/>
                </a:solidFill>
              </a:rPr>
              <a:t>48-kbps</a:t>
            </a:r>
            <a:r>
              <a:rPr lang="en-US" sz="2400" dirty="0" smtClean="0"/>
              <a:t> upstream, respectively.</a:t>
            </a:r>
            <a:endParaRPr lang="en-US" sz="2400" dirty="0"/>
          </a:p>
        </p:txBody>
      </p:sp>
      <p:cxnSp>
        <p:nvCxnSpPr>
          <p:cNvPr id="7" name="Straight Arrow Connector 6"/>
          <p:cNvCxnSpPr/>
          <p:nvPr/>
        </p:nvCxnSpPr>
        <p:spPr bwMode="auto">
          <a:xfrm flipH="1" flipV="1">
            <a:off x="3419872" y="2852936"/>
            <a:ext cx="864096" cy="288032"/>
          </a:xfrm>
          <a:prstGeom prst="straightConnector1">
            <a:avLst/>
          </a:prstGeom>
          <a:noFill/>
          <a:ln w="25400" cap="flat" cmpd="sng" algn="ctr">
            <a:solidFill>
              <a:srgbClr val="800000"/>
            </a:solidFill>
            <a:prstDash val="solid"/>
            <a:round/>
            <a:headEnd type="none" w="med" len="med"/>
            <a:tailEnd type="arrow"/>
          </a:ln>
          <a:effectLst/>
        </p:spPr>
      </p:cxnSp>
      <p:sp>
        <p:nvSpPr>
          <p:cNvPr id="8" name="Rectangle 5"/>
          <p:cNvSpPr>
            <a:spLocks noChangeArrowheads="1"/>
          </p:cNvSpPr>
          <p:nvPr/>
        </p:nvSpPr>
        <p:spPr bwMode="auto">
          <a:xfrm>
            <a:off x="7847731" y="5857875"/>
            <a:ext cx="1260773"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5505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476672"/>
            <a:ext cx="8785225" cy="792162"/>
          </a:xfrm>
        </p:spPr>
        <p:txBody>
          <a:bodyPr/>
          <a:lstStyle/>
          <a:p>
            <a:pPr eaLnBrk="1" hangingPunct="1">
              <a:defRPr/>
            </a:pPr>
            <a:r>
              <a:rPr lang="en-US" dirty="0" smtClean="0"/>
              <a:t>Digital Data, Digital Signals</a:t>
            </a:r>
            <a:br>
              <a:rPr lang="en-US" dirty="0" smtClean="0"/>
            </a:br>
            <a:r>
              <a:rPr lang="en-US" sz="2800" dirty="0" smtClean="0">
                <a:solidFill>
                  <a:schemeClr val="accent1"/>
                </a:solidFill>
              </a:rPr>
              <a:t>[the technique used in wired LANs]</a:t>
            </a:r>
            <a:endParaRPr lang="en-US" sz="2800" dirty="0" smtClean="0"/>
          </a:p>
        </p:txBody>
      </p:sp>
      <p:sp>
        <p:nvSpPr>
          <p:cNvPr id="7" name="Rectangle 3"/>
          <p:cNvSpPr>
            <a:spLocks noGrp="1" noChangeArrowheads="1"/>
          </p:cNvSpPr>
          <p:nvPr>
            <p:ph idx="1"/>
          </p:nvPr>
        </p:nvSpPr>
        <p:spPr>
          <a:xfrm>
            <a:off x="457200" y="1628800"/>
            <a:ext cx="8229600" cy="4133864"/>
          </a:xfrm>
        </p:spPr>
        <p:txBody>
          <a:bodyPr/>
          <a:lstStyle/>
          <a:p>
            <a:pPr eaLnBrk="1" hangingPunct="1">
              <a:lnSpc>
                <a:spcPct val="90000"/>
              </a:lnSpc>
            </a:pPr>
            <a:r>
              <a:rPr lang="en-US" dirty="0" smtClean="0"/>
              <a:t>Digital signal:: is a sequence of discrete, discontinuous voltage pulses.</a:t>
            </a:r>
          </a:p>
          <a:p>
            <a:pPr eaLnBrk="1" hangingPunct="1">
              <a:lnSpc>
                <a:spcPct val="90000"/>
              </a:lnSpc>
            </a:pPr>
            <a:r>
              <a:rPr lang="en-US" dirty="0" smtClean="0"/>
              <a:t>Bit duration:: the time it takes for the transmitter to emit the bit.</a:t>
            </a:r>
          </a:p>
          <a:p>
            <a:pPr eaLnBrk="1" hangingPunct="1">
              <a:lnSpc>
                <a:spcPct val="90000"/>
              </a:lnSpc>
            </a:pPr>
            <a:r>
              <a:rPr lang="en-US" dirty="0" smtClean="0"/>
              <a:t>Issues</a:t>
            </a:r>
          </a:p>
          <a:p>
            <a:pPr lvl="1" eaLnBrk="1" hangingPunct="1">
              <a:lnSpc>
                <a:spcPct val="90000"/>
              </a:lnSpc>
            </a:pPr>
            <a:r>
              <a:rPr lang="en-US" dirty="0" smtClean="0"/>
              <a:t>Bit timing (sender/receiver clock drift)</a:t>
            </a:r>
          </a:p>
          <a:p>
            <a:pPr lvl="1" eaLnBrk="1" hangingPunct="1">
              <a:lnSpc>
                <a:spcPct val="90000"/>
              </a:lnSpc>
            </a:pPr>
            <a:r>
              <a:rPr lang="en-US" dirty="0" smtClean="0"/>
              <a:t>Recovery from signal inference</a:t>
            </a:r>
          </a:p>
          <a:p>
            <a:pPr lvl="1" eaLnBrk="1" hangingPunct="1">
              <a:lnSpc>
                <a:spcPct val="90000"/>
              </a:lnSpc>
            </a:pPr>
            <a:r>
              <a:rPr lang="en-US" dirty="0" smtClean="0"/>
              <a:t>Noise immunity</a:t>
            </a:r>
          </a:p>
          <a:p>
            <a:pPr lvl="1" eaLnBrk="1" hangingPunct="1">
              <a:lnSpc>
                <a:spcPct val="90000"/>
              </a:lnSpc>
            </a:pPr>
            <a:r>
              <a:rPr lang="en-US" dirty="0" smtClean="0"/>
              <a:t>Error detection  </a:t>
            </a:r>
            <a:r>
              <a:rPr lang="en-US" dirty="0" smtClean="0">
                <a:solidFill>
                  <a:srgbClr val="800000"/>
                </a:solidFill>
              </a:rPr>
              <a:t>{later}</a:t>
            </a:r>
          </a:p>
          <a:p>
            <a:pPr lvl="1" eaLnBrk="1" hangingPunct="1">
              <a:lnSpc>
                <a:spcPct val="90000"/>
              </a:lnSpc>
            </a:pPr>
            <a:r>
              <a:rPr lang="en-US" dirty="0" smtClean="0"/>
              <a:t>Complexity (cost)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Spectrum Issues</a:t>
            </a:r>
            <a:endParaRPr lang="en-US" dirty="0"/>
          </a:p>
        </p:txBody>
      </p:sp>
      <p:sp>
        <p:nvSpPr>
          <p:cNvPr id="3" name="Content Placeholder 2"/>
          <p:cNvSpPr>
            <a:spLocks noGrp="1"/>
          </p:cNvSpPr>
          <p:nvPr>
            <p:ph idx="1"/>
          </p:nvPr>
        </p:nvSpPr>
        <p:spPr>
          <a:xfrm>
            <a:off x="457200" y="1148680"/>
            <a:ext cx="8229600" cy="5304656"/>
          </a:xfrm>
        </p:spPr>
        <p:txBody>
          <a:bodyPr/>
          <a:lstStyle/>
          <a:p>
            <a:r>
              <a:rPr lang="en-US" sz="2800" dirty="0" smtClean="0"/>
              <a:t>Lack of high frequency components </a:t>
            </a:r>
            <a:r>
              <a:rPr lang="en-US" sz="2800" dirty="0" smtClean="0">
                <a:sym typeface="Wingdings" pitchFamily="2" charset="2"/>
              </a:rPr>
              <a:t> less bandwidth needed for transmission.</a:t>
            </a:r>
          </a:p>
          <a:p>
            <a:r>
              <a:rPr lang="en-US" sz="2800" dirty="0" smtClean="0">
                <a:sym typeface="Wingdings" pitchFamily="2" charset="2"/>
              </a:rPr>
              <a:t>DC component  direct physical attachment of transmission components </a:t>
            </a:r>
            <a:r>
              <a:rPr lang="en-US" sz="2800" dirty="0" smtClean="0">
                <a:solidFill>
                  <a:srgbClr val="FF0000"/>
                </a:solidFill>
                <a:sym typeface="Wingdings" pitchFamily="2" charset="2"/>
              </a:rPr>
              <a:t>{bad}.</a:t>
            </a:r>
          </a:p>
          <a:p>
            <a:pPr lvl="1"/>
            <a:r>
              <a:rPr lang="en-US" dirty="0" smtClean="0">
                <a:sym typeface="Wingdings" pitchFamily="2" charset="2"/>
              </a:rPr>
              <a:t>Without dc, ac coupling via transformer provides excellent electrical isolation </a:t>
            </a:r>
            <a:r>
              <a:rPr lang="en-US" dirty="0" smtClean="0">
                <a:solidFill>
                  <a:srgbClr val="008000"/>
                </a:solidFill>
                <a:sym typeface="Wingdings" pitchFamily="2" charset="2"/>
              </a:rPr>
              <a:t>{reduces interference}</a:t>
            </a:r>
            <a:r>
              <a:rPr lang="en-US" dirty="0" smtClean="0">
                <a:sym typeface="Wingdings" pitchFamily="2" charset="2"/>
              </a:rPr>
              <a:t>.</a:t>
            </a:r>
            <a:endParaRPr lang="en-US" dirty="0" smtClean="0">
              <a:solidFill>
                <a:srgbClr val="008000"/>
              </a:solidFill>
              <a:sym typeface="Wingdings" pitchFamily="2" charset="2"/>
            </a:endParaRPr>
          </a:p>
          <a:p>
            <a:r>
              <a:rPr lang="en-US" sz="2800" dirty="0" smtClean="0">
                <a:sym typeface="Wingdings" pitchFamily="2" charset="2"/>
              </a:rPr>
              <a:t>Concentrate transmission power in the middle of the transmission band because channel characteristics worse near band edges.</a:t>
            </a:r>
            <a:endParaRPr lang="en-US" sz="2800"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424614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a:spLocks noGrp="1" noChangeArrowheads="1"/>
          </p:cNvSpPr>
          <p:nvPr>
            <p:ph idx="1"/>
          </p:nvPr>
        </p:nvSpPr>
        <p:spPr>
          <a:xfrm>
            <a:off x="285720" y="1200168"/>
            <a:ext cx="8572560" cy="4800600"/>
          </a:xfrm>
        </p:spPr>
        <p:txBody>
          <a:bodyPr/>
          <a:lstStyle/>
          <a:p>
            <a:pPr eaLnBrk="1" hangingPunct="1">
              <a:buFontTx/>
              <a:buNone/>
            </a:pPr>
            <a:r>
              <a:rPr lang="en-US" sz="2800" dirty="0" smtClean="0"/>
              <a:t>Uses two different voltage levels (one positive and one negative) as the signal elements for the two binary digits.</a:t>
            </a:r>
          </a:p>
          <a:p>
            <a:pPr eaLnBrk="1" hangingPunct="1">
              <a:buFontTx/>
              <a:buNone/>
            </a:pPr>
            <a:r>
              <a:rPr lang="en-US" sz="2400" b="1" dirty="0" smtClean="0">
                <a:solidFill>
                  <a:srgbClr val="0000CC"/>
                </a:solidFill>
                <a:latin typeface="Comic Sans MS" pitchFamily="66" charset="0"/>
                <a:cs typeface="Arial" charset="0"/>
              </a:rPr>
              <a:t>NRZ-L</a:t>
            </a:r>
            <a:r>
              <a:rPr lang="en-US" sz="2400" b="1" dirty="0" smtClean="0">
                <a:cs typeface="Arial" charset="0"/>
              </a:rPr>
              <a:t> ( </a:t>
            </a:r>
            <a:r>
              <a:rPr lang="en-US" sz="2400" b="1" dirty="0" smtClean="0">
                <a:solidFill>
                  <a:srgbClr val="0000CC"/>
                </a:solidFill>
                <a:latin typeface="Comic Sans MS" pitchFamily="66" charset="0"/>
                <a:cs typeface="Arial" charset="0"/>
              </a:rPr>
              <a:t>N</a:t>
            </a:r>
            <a:r>
              <a:rPr lang="en-US" sz="2400" b="1" dirty="0" smtClean="0">
                <a:cs typeface="Arial" charset="0"/>
              </a:rPr>
              <a:t>on-</a:t>
            </a:r>
            <a:r>
              <a:rPr lang="en-US" sz="2400" b="1" dirty="0" smtClean="0">
                <a:solidFill>
                  <a:srgbClr val="0000CC"/>
                </a:solidFill>
                <a:latin typeface="Comic Sans MS" pitchFamily="66" charset="0"/>
                <a:cs typeface="Arial" charset="0"/>
              </a:rPr>
              <a:t>R</a:t>
            </a:r>
            <a:r>
              <a:rPr lang="en-US" sz="2400" b="1" dirty="0" smtClean="0">
                <a:cs typeface="Arial" charset="0"/>
              </a:rPr>
              <a:t>eturn-to-</a:t>
            </a:r>
            <a:r>
              <a:rPr lang="en-US" sz="2400" b="1" dirty="0" smtClean="0">
                <a:solidFill>
                  <a:srgbClr val="0000CC"/>
                </a:solidFill>
                <a:latin typeface="Comic Sans MS" pitchFamily="66" charset="0"/>
                <a:cs typeface="Arial" charset="0"/>
              </a:rPr>
              <a:t>Z</a:t>
            </a:r>
            <a:r>
              <a:rPr lang="en-US" sz="2400" b="1" dirty="0" smtClean="0">
                <a:cs typeface="Arial" charset="0"/>
              </a:rPr>
              <a:t>ero-</a:t>
            </a:r>
            <a:r>
              <a:rPr lang="en-US" sz="2400" b="1" dirty="0" smtClean="0">
                <a:solidFill>
                  <a:srgbClr val="0000CC"/>
                </a:solidFill>
                <a:latin typeface="Comic Sans MS" pitchFamily="66" charset="0"/>
                <a:cs typeface="Arial" charset="0"/>
              </a:rPr>
              <a:t>L</a:t>
            </a:r>
            <a:r>
              <a:rPr lang="en-US" sz="2400" b="1" dirty="0" smtClean="0">
                <a:cs typeface="Arial" charset="0"/>
              </a:rPr>
              <a:t>evel)</a:t>
            </a:r>
          </a:p>
          <a:p>
            <a:pPr eaLnBrk="1" hangingPunct="1">
              <a:buFontTx/>
              <a:buNone/>
            </a:pPr>
            <a:r>
              <a:rPr lang="en-US" sz="2400" b="1" dirty="0" smtClean="0">
                <a:cs typeface="Arial" charset="0"/>
              </a:rPr>
              <a:t>	</a:t>
            </a:r>
            <a:r>
              <a:rPr lang="en-US" sz="2400" dirty="0" smtClean="0">
                <a:cs typeface="Arial" charset="0"/>
              </a:rPr>
              <a:t>The voltage is constant during the bit interval.</a:t>
            </a:r>
          </a:p>
          <a:p>
            <a:pPr eaLnBrk="1" hangingPunct="1">
              <a:buFontTx/>
              <a:buNone/>
            </a:pPr>
            <a:r>
              <a:rPr lang="en-US" sz="2400" b="1" dirty="0" smtClean="0">
                <a:cs typeface="Arial" charset="0"/>
              </a:rPr>
              <a:t>                   </a:t>
            </a:r>
            <a:endParaRPr lang="en-US" sz="2400" dirty="0" smtClean="0">
              <a:cs typeface="Times New Roman" pitchFamily="18" charset="0"/>
            </a:endParaRPr>
          </a:p>
          <a:p>
            <a:pPr eaLnBrk="1" hangingPunct="1">
              <a:buFontTx/>
              <a:buNone/>
            </a:pPr>
            <a:r>
              <a:rPr lang="en-US" sz="2400" dirty="0" smtClean="0">
                <a:cs typeface="Arial" charset="0"/>
              </a:rPr>
              <a:t> </a:t>
            </a:r>
            <a:endParaRPr lang="en-US" sz="2400" dirty="0" smtClean="0">
              <a:cs typeface="Times New Roman" pitchFamily="18" charset="0"/>
            </a:endParaRPr>
          </a:p>
          <a:p>
            <a:pPr eaLnBrk="1" hangingPunct="1">
              <a:buFontTx/>
              <a:buNone/>
            </a:pPr>
            <a:endParaRPr lang="en-US" sz="2400" b="1" dirty="0" smtClean="0">
              <a:cs typeface="Arial" charset="0"/>
            </a:endParaRPr>
          </a:p>
          <a:p>
            <a:pPr eaLnBrk="1" hangingPunct="1">
              <a:buFontTx/>
              <a:buNone/>
            </a:pPr>
            <a:endParaRPr lang="en-US" sz="2800" i="1" dirty="0" smtClean="0"/>
          </a:p>
          <a:p>
            <a:pPr eaLnBrk="1" hangingPunct="1">
              <a:buFontTx/>
              <a:buNone/>
            </a:pPr>
            <a:r>
              <a:rPr lang="en-US" sz="2800" b="1" dirty="0" smtClean="0">
                <a:solidFill>
                  <a:srgbClr val="0000CC"/>
                </a:solidFill>
                <a:latin typeface="Comic Sans MS" pitchFamily="66" charset="0"/>
                <a:cs typeface="Arial" charset="0"/>
              </a:rPr>
              <a:t>NRZ-L</a:t>
            </a:r>
            <a:r>
              <a:rPr lang="en-US" sz="2400" b="1" dirty="0" smtClean="0">
                <a:cs typeface="Arial" charset="0"/>
              </a:rPr>
              <a:t> </a:t>
            </a:r>
            <a:r>
              <a:rPr lang="en-US" sz="2800" i="1" dirty="0" smtClean="0">
                <a:cs typeface="Arial" charset="0"/>
              </a:rPr>
              <a:t>is us</a:t>
            </a:r>
            <a:r>
              <a:rPr lang="en-US" sz="2800" i="1" dirty="0" smtClean="0"/>
              <a:t>ed for short distances between a terminal and modem or terminal and computer.</a:t>
            </a:r>
          </a:p>
        </p:txBody>
      </p:sp>
      <p:sp>
        <p:nvSpPr>
          <p:cNvPr id="8" name="Rectangle 4"/>
          <p:cNvSpPr>
            <a:spLocks noChangeArrowheads="1"/>
          </p:cNvSpPr>
          <p:nvPr/>
        </p:nvSpPr>
        <p:spPr bwMode="auto">
          <a:xfrm>
            <a:off x="1905000" y="3643314"/>
            <a:ext cx="5105400" cy="1357322"/>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2800" b="1" i="0" dirty="0" smtClean="0">
                <a:latin typeface="Times New Roman" pitchFamily="18" charset="0"/>
                <a:cs typeface="Times New Roman" pitchFamily="18" charset="0"/>
                <a:sym typeface="Wingdings" pitchFamily="2" charset="2"/>
              </a:rPr>
              <a:t>1  </a:t>
            </a:r>
            <a:r>
              <a:rPr lang="en-US" sz="2800" b="1" i="0" dirty="0" smtClean="0">
                <a:latin typeface="Times New Roman" pitchFamily="18" charset="0"/>
                <a:cs typeface="Arial" charset="0"/>
              </a:rPr>
              <a:t>  </a:t>
            </a:r>
            <a:r>
              <a:rPr lang="en-US" sz="2800" b="1" i="0" dirty="0">
                <a:latin typeface="Times New Roman" pitchFamily="18" charset="0"/>
                <a:cs typeface="Arial" charset="0"/>
              </a:rPr>
              <a:t>negative voltage</a:t>
            </a:r>
            <a:endParaRPr lang="en-US" sz="2800" b="1" i="0" dirty="0">
              <a:latin typeface="Times New Roman" pitchFamily="18" charset="0"/>
              <a:cs typeface="Times New Roman" pitchFamily="18" charset="0"/>
            </a:endParaRPr>
          </a:p>
          <a:p>
            <a:pPr marL="457200" indent="-457200">
              <a:spcBef>
                <a:spcPct val="20000"/>
              </a:spcBef>
            </a:pPr>
            <a:r>
              <a:rPr lang="en-US" sz="2800" b="1" i="0" dirty="0">
                <a:latin typeface="Times New Roman" pitchFamily="18" charset="0"/>
                <a:cs typeface="Arial" charset="0"/>
              </a:rPr>
              <a:t>0  </a:t>
            </a:r>
            <a:r>
              <a:rPr lang="en-US" sz="2800" b="1" i="0" dirty="0">
                <a:latin typeface="Times New Roman" pitchFamily="18" charset="0"/>
                <a:cs typeface="Times New Roman" pitchFamily="18" charset="0"/>
                <a:sym typeface="Wingdings" pitchFamily="2" charset="2"/>
              </a:rPr>
              <a:t></a:t>
            </a:r>
            <a:r>
              <a:rPr lang="en-US" sz="2800" b="1" i="0" dirty="0">
                <a:latin typeface="Times New Roman" pitchFamily="18" charset="0"/>
                <a:cs typeface="Arial" charset="0"/>
              </a:rPr>
              <a:t>  positive  voltage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txBox="1">
            <a:spLocks noChangeArrowheads="1"/>
          </p:cNvSpPr>
          <p:nvPr/>
        </p:nvSpPr>
        <p:spPr bwMode="auto">
          <a:xfrm>
            <a:off x="285720" y="1052513"/>
            <a:ext cx="847728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 </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on-</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R</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eturn-to-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Z</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ero-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nvert on ones)</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The voltage is constant during the bit interval.</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mn-cs"/>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is a </a:t>
            </a:r>
            <a:r>
              <a:rPr kumimoji="0" lang="en-US" sz="28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differential encoding</a:t>
            </a:r>
            <a:r>
              <a:rPr kumimoji="0" lang="en-US" sz="2800" b="1" i="1"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scheme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(i.e., the information transmitted is terms</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of</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comparing adjacent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signal elements.)</a:t>
            </a:r>
          </a:p>
        </p:txBody>
      </p:sp>
      <p:sp>
        <p:nvSpPr>
          <p:cNvPr id="9" name="Rectangle 4"/>
          <p:cNvSpPr>
            <a:spLocks noChangeArrowheads="1"/>
          </p:cNvSpPr>
          <p:nvPr/>
        </p:nvSpPr>
        <p:spPr bwMode="auto">
          <a:xfrm>
            <a:off x="857224" y="2571743"/>
            <a:ext cx="7158062" cy="2000265"/>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sz="1800" b="1" i="0" dirty="0">
                <a:latin typeface="Times New Roman" pitchFamily="18" charset="0"/>
                <a:cs typeface="Arial" charset="0"/>
              </a:rPr>
              <a:t>1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existence of a </a:t>
            </a:r>
            <a:r>
              <a:rPr lang="en-US" sz="1800" b="1" dirty="0">
                <a:solidFill>
                  <a:srgbClr val="0033CC"/>
                </a:solidFill>
                <a:latin typeface="Times New Roman" pitchFamily="18" charset="0"/>
                <a:cs typeface="Arial" charset="0"/>
              </a:rPr>
              <a:t>signal transition</a:t>
            </a:r>
            <a:r>
              <a:rPr lang="en-US" sz="1800" b="1" i="0" dirty="0">
                <a:solidFill>
                  <a:srgbClr val="0033CC"/>
                </a:solidFill>
                <a:latin typeface="Times New Roman" pitchFamily="18" charset="0"/>
                <a:cs typeface="Arial" charset="0"/>
              </a:rPr>
              <a:t> </a:t>
            </a:r>
            <a:r>
              <a:rPr lang="en-US" sz="1800" b="1" i="0" dirty="0">
                <a:latin typeface="Times New Roman" pitchFamily="18" charset="0"/>
                <a:cs typeface="Arial" charset="0"/>
              </a:rPr>
              <a:t>at the beginning of the bit time</a:t>
            </a:r>
          </a:p>
          <a:p>
            <a:pPr marL="457200" indent="-457200" algn="l">
              <a:spcBef>
                <a:spcPct val="20000"/>
              </a:spcBef>
            </a:pPr>
            <a:r>
              <a:rPr lang="en-US" sz="1800" b="1" i="0" dirty="0">
                <a:latin typeface="Times New Roman" pitchFamily="18" charset="0"/>
                <a:cs typeface="Arial" charset="0"/>
              </a:rPr>
              <a:t>                    (either a low-to-high or a high-to-low transition) </a:t>
            </a:r>
            <a:endParaRPr lang="en-US" sz="1800" b="1" i="0" dirty="0">
              <a:latin typeface="Times New Roman" pitchFamily="18" charset="0"/>
              <a:cs typeface="Times New Roman" pitchFamily="18" charset="0"/>
            </a:endParaRPr>
          </a:p>
          <a:p>
            <a:pPr marL="457200" indent="-457200" algn="l">
              <a:spcBef>
                <a:spcPct val="20000"/>
              </a:spcBef>
            </a:pPr>
            <a:endParaRPr lang="en-US" sz="1800" b="1" i="0" dirty="0">
              <a:latin typeface="Times New Roman" pitchFamily="18" charset="0"/>
              <a:cs typeface="Arial" charset="0"/>
            </a:endParaRPr>
          </a:p>
          <a:p>
            <a:pPr marL="457200" indent="-457200" algn="l">
              <a:spcBef>
                <a:spcPct val="20000"/>
              </a:spcBef>
            </a:pPr>
            <a:r>
              <a:rPr lang="en-US" sz="1800" b="1" i="0" dirty="0">
                <a:latin typeface="Times New Roman" pitchFamily="18" charset="0"/>
                <a:cs typeface="Arial" charset="0"/>
              </a:rPr>
              <a:t>        0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a:t>
            </a:r>
            <a:r>
              <a:rPr lang="en-US" sz="1800" b="1" i="0" dirty="0">
                <a:solidFill>
                  <a:srgbClr val="0033CC"/>
                </a:solidFill>
                <a:latin typeface="Times New Roman" pitchFamily="18" charset="0"/>
                <a:cs typeface="Arial" charset="0"/>
              </a:rPr>
              <a:t>no </a:t>
            </a:r>
            <a:r>
              <a:rPr lang="en-US" sz="1800" b="1" dirty="0">
                <a:solidFill>
                  <a:srgbClr val="0033CC"/>
                </a:solidFill>
                <a:latin typeface="Times New Roman" pitchFamily="18" charset="0"/>
                <a:cs typeface="Arial" charset="0"/>
              </a:rPr>
              <a:t>signal transition </a:t>
            </a:r>
            <a:r>
              <a:rPr lang="en-US" sz="1800" b="1" i="0" dirty="0">
                <a:latin typeface="Times New Roman" pitchFamily="18" charset="0"/>
                <a:cs typeface="Arial" charset="0"/>
              </a:rPr>
              <a:t>at the beginning of the bit time</a:t>
            </a:r>
            <a:endParaRPr lang="en-US" sz="1800"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Bi–Phase Codes</a:t>
            </a:r>
          </a:p>
        </p:txBody>
      </p:sp>
      <p:sp>
        <p:nvSpPr>
          <p:cNvPr id="7" name="Rectangle 3"/>
          <p:cNvSpPr txBox="1">
            <a:spLocks noChangeArrowheads="1"/>
          </p:cNvSpPr>
          <p:nvPr/>
        </p:nvSpPr>
        <p:spPr bwMode="auto">
          <a:xfrm>
            <a:off x="357158" y="1268413"/>
            <a:ext cx="8329642"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Bi-phase codes</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require at least one transition per bit time and may have as many as two transitions.</a:t>
            </a:r>
            <a:endPar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endParaRPr>
          </a:p>
          <a:p>
            <a:pPr marL="225425" lvl="0" indent="-225425" algn="l" eaLnBrk="1" hangingPunct="1">
              <a:lnSpc>
                <a:spcPct val="80000"/>
              </a:lnSpc>
              <a:spcBef>
                <a:spcPct val="20000"/>
              </a:spcBef>
              <a:buClr>
                <a:schemeClr val="tx1"/>
              </a:buClr>
              <a:buSzPct val="50000"/>
            </a:pPr>
            <a:r>
              <a:rPr lang="en-US" sz="2800" b="1" kern="0" dirty="0" smtClean="0">
                <a:solidFill>
                  <a:srgbClr val="0033CC"/>
                </a:solidFill>
                <a:effectLst>
                  <a:outerShdw blurRad="38100" dist="38100" dir="2700000" algn="tl">
                    <a:srgbClr val="FFFFFF"/>
                  </a:outerShdw>
                </a:effectLst>
                <a:sym typeface="Wingdings" pitchFamily="2" charset="2"/>
              </a:rPr>
              <a:t></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the maximum modulation rate is twice that of NRZ </a:t>
            </a:r>
          </a:p>
          <a:p>
            <a:pPr marL="225425" marR="0" lvl="0" indent="-225425" algn="l" defTabSz="914400" rtl="0" eaLnBrk="1" fontAlgn="base" latinLnBrk="0" hangingPunct="1">
              <a:lnSpc>
                <a:spcPct val="80000"/>
              </a:lnSpc>
              <a:spcBef>
                <a:spcPct val="20000"/>
              </a:spcBef>
              <a:spcAft>
                <a:spcPct val="0"/>
              </a:spcAft>
              <a:buClr>
                <a:schemeClr val="tx1"/>
              </a:buClr>
              <a:buSzPct val="50000"/>
              <a:buFont typeface="Wingdings" pitchFamily="2" charset="2"/>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greater transmission bandwidth is required.</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sym typeface="Wingdings" pitchFamily="2" charset="2"/>
              </a:rPr>
              <a:t>Advantages:</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Synchronization – with a predictable transition per bit time the receiver can “synch” on the transition </a:t>
            </a:r>
            <a:r>
              <a:rPr kumimoji="0" lang="en-US" sz="28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sym typeface="Wingdings" pitchFamily="2" charset="2"/>
              </a:rPr>
              <a:t>[self-clocking]</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No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d.c.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component.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Error detection – the absence of an expected transition can be used to detect errors.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cs typeface="Arial" charset="0"/>
              </a:rPr>
              <a:t>Manchester Encoding</a:t>
            </a:r>
            <a:r>
              <a:rPr lang="en-US" dirty="0" smtClean="0"/>
              <a:t> </a:t>
            </a:r>
          </a:p>
        </p:txBody>
      </p:sp>
      <p:sp>
        <p:nvSpPr>
          <p:cNvPr id="7" name="Rectangle 3"/>
          <p:cNvSpPr txBox="1">
            <a:spLocks noChangeArrowheads="1"/>
          </p:cNvSpPr>
          <p:nvPr/>
        </p:nvSpPr>
        <p:spPr bwMode="auto">
          <a:xfrm>
            <a:off x="838200" y="1219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There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always</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 mid-bit transition {which is used as a clocking mechanism}.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direction</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of the mid-bit transition represents the digital data.</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Consequently, there may be a second transition at the beginning of the bit interval.</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802.3 baseband coaxial cable and  CSMA/CD twisted pair.</a:t>
            </a:r>
          </a:p>
        </p:txBody>
      </p:sp>
      <p:sp>
        <p:nvSpPr>
          <p:cNvPr id="8" name="Rectangle 4"/>
          <p:cNvSpPr>
            <a:spLocks noChangeArrowheads="1"/>
          </p:cNvSpPr>
          <p:nvPr/>
        </p:nvSpPr>
        <p:spPr bwMode="auto">
          <a:xfrm>
            <a:off x="1071538" y="2786058"/>
            <a:ext cx="5029200" cy="1828800"/>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low-to-high</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a:p>
            <a:pPr marL="457200" indent="-457200" algn="l">
              <a:spcBef>
                <a:spcPct val="20000"/>
              </a:spcBef>
            </a:pPr>
            <a:endParaRPr lang="en-US" i="0" dirty="0">
              <a:latin typeface="Times New Roman" pitchFamily="18" charset="0"/>
              <a:cs typeface="Arial"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high-to-low</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p:txBody>
      </p:sp>
      <p:sp>
        <p:nvSpPr>
          <p:cNvPr id="9" name="Rectangle 5"/>
          <p:cNvSpPr>
            <a:spLocks noChangeArrowheads="1"/>
          </p:cNvSpPr>
          <p:nvPr/>
        </p:nvSpPr>
        <p:spPr bwMode="auto">
          <a:xfrm>
            <a:off x="6553200" y="2581276"/>
            <a:ext cx="1905000" cy="1990732"/>
          </a:xfrm>
          <a:prstGeom prst="rect">
            <a:avLst/>
          </a:prstGeom>
          <a:solidFill>
            <a:srgbClr val="FF0000"/>
          </a:solidFill>
          <a:ln w="9525">
            <a:solidFill>
              <a:schemeClr val="tx1"/>
            </a:solidFill>
            <a:miter lim="800000"/>
            <a:headEnd/>
            <a:tailEnd/>
          </a:ln>
        </p:spPr>
        <p:txBody>
          <a:bodyPr wrap="none" anchor="ctr"/>
          <a:lstStyle/>
          <a:p>
            <a:r>
              <a:rPr lang="en-US" b="1" i="0" dirty="0" smtClean="0">
                <a:latin typeface="Times New Roman" pitchFamily="18" charset="0"/>
              </a:rPr>
              <a:t>Some</a:t>
            </a:r>
          </a:p>
          <a:p>
            <a:r>
              <a:rPr lang="en-US" b="1" dirty="0" smtClean="0">
                <a:latin typeface="Times New Roman" pitchFamily="18" charset="0"/>
              </a:rPr>
              <a:t>t</a:t>
            </a:r>
            <a:r>
              <a:rPr lang="en-US" b="1" i="0" dirty="0" smtClean="0">
                <a:latin typeface="Times New Roman" pitchFamily="18" charset="0"/>
              </a:rPr>
              <a:t>extbooks</a:t>
            </a:r>
            <a:endParaRPr lang="en-US" b="1" i="0" dirty="0">
              <a:latin typeface="Times New Roman" pitchFamily="18" charset="0"/>
            </a:endParaRPr>
          </a:p>
          <a:p>
            <a:r>
              <a:rPr lang="en-US" b="1" i="0" dirty="0">
                <a:latin typeface="Times New Roman" pitchFamily="18" charset="0"/>
              </a:rPr>
              <a:t>disagree</a:t>
            </a:r>
          </a:p>
          <a:p>
            <a:r>
              <a:rPr lang="en-US" b="1" i="0" dirty="0">
                <a:latin typeface="Times New Roman" pitchFamily="18" charset="0"/>
              </a:rPr>
              <a:t>on this</a:t>
            </a:r>
          </a:p>
          <a:p>
            <a:r>
              <a:rPr lang="en-US" b="1" i="0" dirty="0">
                <a:latin typeface="Times New Roman" pitchFamily="18" charset="0"/>
              </a:rPr>
              <a:t>definition!!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val="2788340932"/>
              </p:ext>
            </p:extLst>
          </p:nvPr>
        </p:nvGraphicFramePr>
        <p:xfrm>
          <a:off x="457200" y="1196752"/>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232558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4000" dirty="0" smtClean="0">
                <a:cs typeface="Arial" charset="0"/>
              </a:rPr>
              <a:t>Differential Manchester Encoding</a:t>
            </a:r>
            <a:r>
              <a:rPr lang="en-US" dirty="0" smtClean="0"/>
              <a:t> </a:t>
            </a:r>
          </a:p>
        </p:txBody>
      </p:sp>
      <p:sp>
        <p:nvSpPr>
          <p:cNvPr id="7" name="Rectangle 3"/>
          <p:cNvSpPr txBox="1">
            <a:spLocks noChangeArrowheads="1"/>
          </p:cNvSpPr>
          <p:nvPr/>
        </p:nvSpPr>
        <p:spPr bwMode="auto">
          <a:xfrm>
            <a:off x="467544" y="1214422"/>
            <a:ext cx="8295456"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mid-bit transition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ONLY</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for clocking.</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Differential Manchester is both differential and bi-phase.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Note – the coding convention for Differential</a:t>
            </a:r>
            <a:r>
              <a:rPr kumimoji="0" lang="en-US" sz="24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Manchester is the opposite convention from NRZI.</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802.5 (token ring) with shielded twisted pair.</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Modulation rate for Manchester and Differential Manchester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twice</a:t>
            </a: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data rate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inefficient encoding for long-distance applications.</a:t>
            </a: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8" name="Rectangle 4"/>
          <p:cNvSpPr>
            <a:spLocks noChangeArrowheads="1"/>
          </p:cNvSpPr>
          <p:nvPr/>
        </p:nvSpPr>
        <p:spPr bwMode="auto">
          <a:xfrm>
            <a:off x="823938" y="1714488"/>
            <a:ext cx="7391400" cy="1309686"/>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1600" b="1" i="0" dirty="0">
                <a:latin typeface="Arial" charset="0"/>
                <a:cs typeface="Arial" charset="0"/>
              </a:rPr>
              <a:t> </a:t>
            </a:r>
            <a:r>
              <a:rPr lang="en-US" sz="2000" b="1" i="0" dirty="0">
                <a:latin typeface="Times New Roman" pitchFamily="18" charset="0"/>
                <a:cs typeface="Arial" charset="0"/>
              </a:rPr>
              <a:t>1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absence of transition </a:t>
            </a:r>
            <a:r>
              <a:rPr lang="en-US" sz="2000" b="1" i="0" dirty="0">
                <a:latin typeface="Times New Roman" pitchFamily="18" charset="0"/>
                <a:cs typeface="Arial" charset="0"/>
              </a:rPr>
              <a:t>at the beginning of the bit interval </a:t>
            </a:r>
            <a:endParaRPr lang="en-US" sz="2000" b="1" i="0" dirty="0">
              <a:latin typeface="Times New Roman" pitchFamily="18" charset="0"/>
              <a:cs typeface="Times New Roman" pitchFamily="18" charset="0"/>
            </a:endParaRPr>
          </a:p>
          <a:p>
            <a:pPr marL="457200" indent="-457200">
              <a:spcBef>
                <a:spcPct val="20000"/>
              </a:spcBef>
            </a:pPr>
            <a:r>
              <a:rPr lang="en-US" sz="2000" b="1" i="0" dirty="0">
                <a:latin typeface="Times New Roman" pitchFamily="18" charset="0"/>
                <a:cs typeface="Arial" charset="0"/>
              </a:rPr>
              <a:t> 0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presence of transition</a:t>
            </a:r>
            <a:r>
              <a:rPr lang="en-US" b="1" i="0" dirty="0">
                <a:solidFill>
                  <a:srgbClr val="0033CC"/>
                </a:solidFill>
                <a:latin typeface="Times New Roman" pitchFamily="18" charset="0"/>
                <a:cs typeface="Arial" charset="0"/>
              </a:rPr>
              <a:t> </a:t>
            </a:r>
            <a:r>
              <a:rPr lang="en-US" sz="2000" b="1" i="0" dirty="0">
                <a:latin typeface="Times New Roman" pitchFamily="18" charset="0"/>
                <a:cs typeface="Arial" charset="0"/>
              </a:rPr>
              <a:t>at the beginning of the bit interval</a:t>
            </a:r>
            <a:endParaRPr lang="en-US"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Bi-Polar Encoding</a:t>
            </a:r>
          </a:p>
        </p:txBody>
      </p:sp>
      <p:sp>
        <p:nvSpPr>
          <p:cNvPr id="7" name="Rectangle 5"/>
          <p:cNvSpPr>
            <a:spLocks noGrp="1" noChangeArrowheads="1"/>
          </p:cNvSpPr>
          <p:nvPr>
            <p:ph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r>
              <a:rPr lang="en-US" dirty="0" smtClean="0"/>
              <a:t>Has the same issues as NRZI for a long string of 0’s.</a:t>
            </a:r>
          </a:p>
          <a:p>
            <a:pPr eaLnBrk="1" hangingPunct="1"/>
            <a:r>
              <a:rPr lang="en-US" dirty="0" smtClean="0"/>
              <a:t>A systemic problem with polar is the polarity can be backwards.</a:t>
            </a:r>
          </a:p>
        </p:txBody>
      </p:sp>
      <p:sp>
        <p:nvSpPr>
          <p:cNvPr id="8" name="Rectangle 6"/>
          <p:cNvSpPr>
            <a:spLocks noChangeArrowheads="1"/>
          </p:cNvSpPr>
          <p:nvPr/>
        </p:nvSpPr>
        <p:spPr bwMode="auto">
          <a:xfrm>
            <a:off x="1357290" y="1571612"/>
            <a:ext cx="5943600" cy="1676400"/>
          </a:xfrm>
          <a:prstGeom prst="rect">
            <a:avLst/>
          </a:prstGeom>
          <a:solidFill>
            <a:srgbClr val="CCFFCC"/>
          </a:solidFill>
          <a:ln w="25400">
            <a:solidFill>
              <a:srgbClr val="0033CC"/>
            </a:solidFill>
            <a:miter lim="800000"/>
            <a:headEnd/>
            <a:tailEnd/>
          </a:ln>
        </p:spPr>
        <p:txBody>
          <a:bodyPr/>
          <a:lstStyle/>
          <a:p>
            <a:pPr marL="457200" indent="-457200" algn="l">
              <a:spcBef>
                <a:spcPct val="20000"/>
              </a:spcBef>
            </a:pPr>
            <a:r>
              <a:rPr lang="en-US" sz="1600" i="0" dirty="0">
                <a:latin typeface="Arial" charset="0"/>
                <a:cs typeface="Arial" charset="0"/>
              </a:rPr>
              <a:t>        </a:t>
            </a:r>
          </a:p>
          <a:p>
            <a:pPr marL="457200" indent="-457200">
              <a:spcBef>
                <a:spcPct val="20000"/>
              </a:spcBef>
            </a:pPr>
            <a:r>
              <a:rPr lang="en-US" sz="1600" b="1"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alternating</a:t>
            </a:r>
            <a:r>
              <a:rPr lang="en-US" b="1" i="0" dirty="0">
                <a:latin typeface="Times New Roman" pitchFamily="18" charset="0"/>
                <a:cs typeface="Arial" charset="0"/>
              </a:rPr>
              <a:t>  +1/2 , -1/2 voltage</a:t>
            </a:r>
            <a:endParaRPr lang="en-US" b="1" i="0" dirty="0">
              <a:latin typeface="Times New Roman" pitchFamily="18" charset="0"/>
              <a:cs typeface="Times New Roman" pitchFamily="18"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0 voltage</a:t>
            </a:r>
            <a:endParaRPr lang="en-US"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Encoding Techniques</a:t>
            </a:r>
            <a:endParaRPr lang="en-US" dirty="0"/>
          </a:p>
        </p:txBody>
      </p:sp>
      <p:sp>
        <p:nvSpPr>
          <p:cNvPr id="6" name="Line 2"/>
          <p:cNvSpPr>
            <a:spLocks noChangeShapeType="1"/>
          </p:cNvSpPr>
          <p:nvPr/>
        </p:nvSpPr>
        <p:spPr bwMode="auto">
          <a:xfrm>
            <a:off x="1676400" y="1038250"/>
            <a:ext cx="12700" cy="5273675"/>
          </a:xfrm>
          <a:prstGeom prst="line">
            <a:avLst/>
          </a:prstGeom>
          <a:noFill/>
          <a:ln w="12700">
            <a:solidFill>
              <a:schemeClr val="bg2"/>
            </a:solidFill>
            <a:prstDash val="dash"/>
            <a:round/>
            <a:headEnd/>
            <a:tailEnd/>
          </a:ln>
        </p:spPr>
        <p:txBody>
          <a:bodyPr wrap="none" anchor="ctr"/>
          <a:lstStyle/>
          <a:p>
            <a:endParaRPr lang="en-US"/>
          </a:p>
        </p:txBody>
      </p:sp>
      <p:sp>
        <p:nvSpPr>
          <p:cNvPr id="7" name="Line 3"/>
          <p:cNvSpPr>
            <a:spLocks noChangeShapeType="1"/>
          </p:cNvSpPr>
          <p:nvPr/>
        </p:nvSpPr>
        <p:spPr bwMode="auto">
          <a:xfrm>
            <a:off x="2381250" y="966813"/>
            <a:ext cx="23813" cy="5330825"/>
          </a:xfrm>
          <a:prstGeom prst="line">
            <a:avLst/>
          </a:prstGeom>
          <a:noFill/>
          <a:ln w="12700">
            <a:solidFill>
              <a:schemeClr val="bg2"/>
            </a:solidFill>
            <a:prstDash val="dash"/>
            <a:round/>
            <a:headEnd/>
            <a:tailEnd/>
          </a:ln>
        </p:spPr>
        <p:txBody>
          <a:bodyPr wrap="none" anchor="ctr"/>
          <a:lstStyle/>
          <a:p>
            <a:endParaRPr lang="en-US"/>
          </a:p>
        </p:txBody>
      </p:sp>
      <p:sp>
        <p:nvSpPr>
          <p:cNvPr id="8" name="Line 4"/>
          <p:cNvSpPr>
            <a:spLocks noChangeShapeType="1"/>
          </p:cNvSpPr>
          <p:nvPr/>
        </p:nvSpPr>
        <p:spPr bwMode="auto">
          <a:xfrm>
            <a:off x="3124200" y="962050"/>
            <a:ext cx="11113" cy="5335588"/>
          </a:xfrm>
          <a:prstGeom prst="line">
            <a:avLst/>
          </a:prstGeom>
          <a:noFill/>
          <a:ln w="12700">
            <a:solidFill>
              <a:schemeClr val="bg2"/>
            </a:solidFill>
            <a:prstDash val="dash"/>
            <a:round/>
            <a:headEnd/>
            <a:tailEnd/>
          </a:ln>
        </p:spPr>
        <p:txBody>
          <a:bodyPr wrap="none" anchor="ctr"/>
          <a:lstStyle/>
          <a:p>
            <a:endParaRPr lang="en-US"/>
          </a:p>
        </p:txBody>
      </p:sp>
      <p:sp>
        <p:nvSpPr>
          <p:cNvPr id="9" name="Line 5"/>
          <p:cNvSpPr>
            <a:spLocks noChangeShapeType="1"/>
          </p:cNvSpPr>
          <p:nvPr/>
        </p:nvSpPr>
        <p:spPr bwMode="auto">
          <a:xfrm>
            <a:off x="3851275" y="966813"/>
            <a:ext cx="11113" cy="5330825"/>
          </a:xfrm>
          <a:prstGeom prst="line">
            <a:avLst/>
          </a:prstGeom>
          <a:noFill/>
          <a:ln w="12700">
            <a:solidFill>
              <a:schemeClr val="bg2"/>
            </a:solidFill>
            <a:prstDash val="dash"/>
            <a:round/>
            <a:headEnd/>
            <a:tailEnd/>
          </a:ln>
        </p:spPr>
        <p:txBody>
          <a:bodyPr wrap="none" anchor="ctr"/>
          <a:lstStyle/>
          <a:p>
            <a:endParaRPr lang="en-US"/>
          </a:p>
        </p:txBody>
      </p:sp>
      <p:sp>
        <p:nvSpPr>
          <p:cNvPr id="10" name="Line 6"/>
          <p:cNvSpPr>
            <a:spLocks noChangeShapeType="1"/>
          </p:cNvSpPr>
          <p:nvPr/>
        </p:nvSpPr>
        <p:spPr bwMode="auto">
          <a:xfrm>
            <a:off x="4586288" y="966814"/>
            <a:ext cx="23812" cy="5345112"/>
          </a:xfrm>
          <a:prstGeom prst="line">
            <a:avLst/>
          </a:prstGeom>
          <a:noFill/>
          <a:ln w="12700">
            <a:solidFill>
              <a:schemeClr val="bg2"/>
            </a:solidFill>
            <a:prstDash val="dash"/>
            <a:round/>
            <a:headEnd/>
            <a:tailEnd/>
          </a:ln>
        </p:spPr>
        <p:txBody>
          <a:bodyPr wrap="none" anchor="ctr"/>
          <a:lstStyle/>
          <a:p>
            <a:endParaRPr lang="en-US"/>
          </a:p>
        </p:txBody>
      </p:sp>
      <p:sp>
        <p:nvSpPr>
          <p:cNvPr id="11" name="Line 7"/>
          <p:cNvSpPr>
            <a:spLocks noChangeShapeType="1"/>
          </p:cNvSpPr>
          <p:nvPr/>
        </p:nvSpPr>
        <p:spPr bwMode="auto">
          <a:xfrm>
            <a:off x="5321300"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2" name="Line 8"/>
          <p:cNvSpPr>
            <a:spLocks noChangeShapeType="1"/>
          </p:cNvSpPr>
          <p:nvPr/>
        </p:nvSpPr>
        <p:spPr bwMode="auto">
          <a:xfrm>
            <a:off x="6056313" y="966813"/>
            <a:ext cx="11112" cy="5330825"/>
          </a:xfrm>
          <a:prstGeom prst="line">
            <a:avLst/>
          </a:prstGeom>
          <a:noFill/>
          <a:ln w="12700">
            <a:solidFill>
              <a:schemeClr val="bg2"/>
            </a:solidFill>
            <a:prstDash val="dash"/>
            <a:round/>
            <a:headEnd/>
            <a:tailEnd/>
          </a:ln>
        </p:spPr>
        <p:txBody>
          <a:bodyPr wrap="none" anchor="ctr"/>
          <a:lstStyle/>
          <a:p>
            <a:endParaRPr lang="en-US"/>
          </a:p>
        </p:txBody>
      </p:sp>
      <p:sp>
        <p:nvSpPr>
          <p:cNvPr id="13" name="Line 9"/>
          <p:cNvSpPr>
            <a:spLocks noChangeShapeType="1"/>
          </p:cNvSpPr>
          <p:nvPr/>
        </p:nvSpPr>
        <p:spPr bwMode="auto">
          <a:xfrm>
            <a:off x="6791325"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4" name="Line 10"/>
          <p:cNvSpPr>
            <a:spLocks noChangeShapeType="1"/>
          </p:cNvSpPr>
          <p:nvPr/>
        </p:nvSpPr>
        <p:spPr bwMode="auto">
          <a:xfrm>
            <a:off x="7526337" y="966814"/>
            <a:ext cx="32543" cy="5345112"/>
          </a:xfrm>
          <a:prstGeom prst="line">
            <a:avLst/>
          </a:prstGeom>
          <a:noFill/>
          <a:ln w="12700">
            <a:solidFill>
              <a:schemeClr val="bg2"/>
            </a:solidFill>
            <a:prstDash val="dash"/>
            <a:round/>
            <a:headEnd/>
            <a:tailEnd/>
          </a:ln>
        </p:spPr>
        <p:txBody>
          <a:bodyPr wrap="none" anchor="ctr"/>
          <a:lstStyle/>
          <a:p>
            <a:endParaRPr lang="en-US"/>
          </a:p>
        </p:txBody>
      </p:sp>
      <p:sp>
        <p:nvSpPr>
          <p:cNvPr id="15" name="Line 11"/>
          <p:cNvSpPr>
            <a:spLocks noChangeShapeType="1"/>
          </p:cNvSpPr>
          <p:nvPr/>
        </p:nvSpPr>
        <p:spPr bwMode="auto">
          <a:xfrm>
            <a:off x="8261350" y="966813"/>
            <a:ext cx="22225" cy="5330825"/>
          </a:xfrm>
          <a:prstGeom prst="line">
            <a:avLst/>
          </a:prstGeom>
          <a:noFill/>
          <a:ln w="12700">
            <a:solidFill>
              <a:schemeClr val="bg2"/>
            </a:solidFill>
            <a:prstDash val="dash"/>
            <a:round/>
            <a:headEnd/>
            <a:tailEnd/>
          </a:ln>
        </p:spPr>
        <p:txBody>
          <a:bodyPr wrap="none" anchor="ctr"/>
          <a:lstStyle/>
          <a:p>
            <a:endParaRPr lang="en-US"/>
          </a:p>
        </p:txBody>
      </p:sp>
      <p:sp>
        <p:nvSpPr>
          <p:cNvPr id="16" name="Line 12"/>
          <p:cNvSpPr>
            <a:spLocks noChangeShapeType="1"/>
          </p:cNvSpPr>
          <p:nvPr/>
        </p:nvSpPr>
        <p:spPr bwMode="auto">
          <a:xfrm>
            <a:off x="1658938" y="1701825"/>
            <a:ext cx="6900862" cy="0"/>
          </a:xfrm>
          <a:prstGeom prst="line">
            <a:avLst/>
          </a:prstGeom>
          <a:noFill/>
          <a:ln w="25400">
            <a:solidFill>
              <a:schemeClr val="tx1"/>
            </a:solidFill>
            <a:round/>
            <a:headEnd/>
            <a:tailEnd/>
          </a:ln>
        </p:spPr>
        <p:txBody>
          <a:bodyPr wrap="none" anchor="ctr"/>
          <a:lstStyle/>
          <a:p>
            <a:endParaRPr lang="en-US"/>
          </a:p>
        </p:txBody>
      </p:sp>
      <p:sp>
        <p:nvSpPr>
          <p:cNvPr id="17" name="Rectangle 13"/>
          <p:cNvSpPr>
            <a:spLocks noChangeArrowheads="1"/>
          </p:cNvSpPr>
          <p:nvPr/>
        </p:nvSpPr>
        <p:spPr bwMode="auto">
          <a:xfrm>
            <a:off x="1649413" y="1479575"/>
            <a:ext cx="717550" cy="225425"/>
          </a:xfrm>
          <a:prstGeom prst="rect">
            <a:avLst/>
          </a:prstGeom>
          <a:noFill/>
          <a:ln w="25400">
            <a:solidFill>
              <a:schemeClr val="tx1"/>
            </a:solidFill>
            <a:miter lim="800000"/>
            <a:headEnd/>
            <a:tailEnd/>
          </a:ln>
        </p:spPr>
        <p:txBody>
          <a:bodyPr wrap="none" anchor="ctr"/>
          <a:lstStyle/>
          <a:p>
            <a:endParaRPr lang="en-US"/>
          </a:p>
        </p:txBody>
      </p:sp>
      <p:sp>
        <p:nvSpPr>
          <p:cNvPr id="18" name="Rectangle 14"/>
          <p:cNvSpPr>
            <a:spLocks noChangeArrowheads="1"/>
          </p:cNvSpPr>
          <p:nvPr/>
        </p:nvSpPr>
        <p:spPr bwMode="auto">
          <a:xfrm>
            <a:off x="3140075" y="1482750"/>
            <a:ext cx="700088" cy="225425"/>
          </a:xfrm>
          <a:prstGeom prst="rect">
            <a:avLst/>
          </a:prstGeom>
          <a:noFill/>
          <a:ln w="25400">
            <a:solidFill>
              <a:schemeClr val="tx1"/>
            </a:solidFill>
            <a:miter lim="800000"/>
            <a:headEnd/>
            <a:tailEnd/>
          </a:ln>
        </p:spPr>
        <p:txBody>
          <a:bodyPr wrap="none" anchor="ctr"/>
          <a:lstStyle/>
          <a:p>
            <a:endParaRPr lang="en-US"/>
          </a:p>
        </p:txBody>
      </p:sp>
      <p:sp>
        <p:nvSpPr>
          <p:cNvPr id="19" name="Rectangle 15"/>
          <p:cNvSpPr>
            <a:spLocks noChangeArrowheads="1"/>
          </p:cNvSpPr>
          <p:nvPr/>
        </p:nvSpPr>
        <p:spPr bwMode="auto">
          <a:xfrm>
            <a:off x="4594225" y="1474813"/>
            <a:ext cx="2182813" cy="225425"/>
          </a:xfrm>
          <a:prstGeom prst="rect">
            <a:avLst/>
          </a:prstGeom>
          <a:noFill/>
          <a:ln w="25400">
            <a:solidFill>
              <a:schemeClr val="tx1"/>
            </a:solidFill>
            <a:miter lim="800000"/>
            <a:headEnd/>
            <a:tailEnd/>
          </a:ln>
        </p:spPr>
        <p:txBody>
          <a:bodyPr wrap="none" anchor="ctr"/>
          <a:lstStyle/>
          <a:p>
            <a:endParaRPr lang="en-US"/>
          </a:p>
        </p:txBody>
      </p:sp>
      <p:sp>
        <p:nvSpPr>
          <p:cNvPr id="20" name="Rectangle 16"/>
          <p:cNvSpPr>
            <a:spLocks noChangeArrowheads="1"/>
          </p:cNvSpPr>
          <p:nvPr/>
        </p:nvSpPr>
        <p:spPr bwMode="auto">
          <a:xfrm>
            <a:off x="1887538" y="919188"/>
            <a:ext cx="3079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1" name="Rectangle 17"/>
          <p:cNvSpPr>
            <a:spLocks noChangeArrowheads="1"/>
          </p:cNvSpPr>
          <p:nvPr/>
        </p:nvSpPr>
        <p:spPr bwMode="auto">
          <a:xfrm>
            <a:off x="26400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2" name="Rectangle 18"/>
          <p:cNvSpPr>
            <a:spLocks noChangeArrowheads="1"/>
          </p:cNvSpPr>
          <p:nvPr/>
        </p:nvSpPr>
        <p:spPr bwMode="auto">
          <a:xfrm>
            <a:off x="3373438"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3" name="Rectangle 19"/>
          <p:cNvSpPr>
            <a:spLocks noChangeArrowheads="1"/>
          </p:cNvSpPr>
          <p:nvPr/>
        </p:nvSpPr>
        <p:spPr bwMode="auto">
          <a:xfrm>
            <a:off x="4103688" y="928670"/>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4" name="Rectangle 20"/>
          <p:cNvSpPr>
            <a:spLocks noChangeArrowheads="1"/>
          </p:cNvSpPr>
          <p:nvPr/>
        </p:nvSpPr>
        <p:spPr bwMode="auto">
          <a:xfrm>
            <a:off x="48371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5" name="Rectangle 21"/>
          <p:cNvSpPr>
            <a:spLocks noChangeArrowheads="1"/>
          </p:cNvSpPr>
          <p:nvPr/>
        </p:nvSpPr>
        <p:spPr bwMode="auto">
          <a:xfrm>
            <a:off x="5591175"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6" name="Rectangle 22"/>
          <p:cNvSpPr>
            <a:spLocks noChangeArrowheads="1"/>
          </p:cNvSpPr>
          <p:nvPr/>
        </p:nvSpPr>
        <p:spPr bwMode="auto">
          <a:xfrm>
            <a:off x="70088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7" name="Rectangle 23"/>
          <p:cNvSpPr>
            <a:spLocks noChangeArrowheads="1"/>
          </p:cNvSpPr>
          <p:nvPr/>
        </p:nvSpPr>
        <p:spPr bwMode="auto">
          <a:xfrm>
            <a:off x="77454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8" name="Rectangle 24"/>
          <p:cNvSpPr>
            <a:spLocks noChangeArrowheads="1"/>
          </p:cNvSpPr>
          <p:nvPr/>
        </p:nvSpPr>
        <p:spPr bwMode="auto">
          <a:xfrm>
            <a:off x="6315075" y="919188"/>
            <a:ext cx="3587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9" name="Line 25"/>
          <p:cNvSpPr>
            <a:spLocks noChangeShapeType="1"/>
          </p:cNvSpPr>
          <p:nvPr/>
        </p:nvSpPr>
        <p:spPr bwMode="auto">
          <a:xfrm>
            <a:off x="1517650" y="3235350"/>
            <a:ext cx="7026275" cy="15875"/>
          </a:xfrm>
          <a:prstGeom prst="line">
            <a:avLst/>
          </a:prstGeom>
          <a:noFill/>
          <a:ln w="25400">
            <a:solidFill>
              <a:schemeClr val="tx1"/>
            </a:solidFill>
            <a:round/>
            <a:headEnd/>
            <a:tailEnd/>
          </a:ln>
        </p:spPr>
        <p:txBody>
          <a:bodyPr wrap="none" anchor="ctr"/>
          <a:lstStyle/>
          <a:p>
            <a:endParaRPr lang="en-US"/>
          </a:p>
        </p:txBody>
      </p:sp>
      <p:sp>
        <p:nvSpPr>
          <p:cNvPr id="30" name="Rectangle 26"/>
          <p:cNvSpPr>
            <a:spLocks noChangeArrowheads="1"/>
          </p:cNvSpPr>
          <p:nvPr/>
        </p:nvSpPr>
        <p:spPr bwMode="auto">
          <a:xfrm>
            <a:off x="1647825" y="3013100"/>
            <a:ext cx="1476375" cy="225425"/>
          </a:xfrm>
          <a:prstGeom prst="rect">
            <a:avLst/>
          </a:prstGeom>
          <a:noFill/>
          <a:ln w="25400">
            <a:solidFill>
              <a:schemeClr val="tx1"/>
            </a:solidFill>
            <a:miter lim="800000"/>
            <a:headEnd/>
            <a:tailEnd/>
          </a:ln>
        </p:spPr>
        <p:txBody>
          <a:bodyPr wrap="none" anchor="ctr"/>
          <a:lstStyle/>
          <a:p>
            <a:endParaRPr lang="en-US"/>
          </a:p>
        </p:txBody>
      </p:sp>
      <p:sp>
        <p:nvSpPr>
          <p:cNvPr id="31" name="Line 27"/>
          <p:cNvSpPr>
            <a:spLocks noChangeShapeType="1"/>
          </p:cNvSpPr>
          <p:nvPr/>
        </p:nvSpPr>
        <p:spPr bwMode="auto">
          <a:xfrm flipV="1">
            <a:off x="6042025" y="2994050"/>
            <a:ext cx="0" cy="254000"/>
          </a:xfrm>
          <a:prstGeom prst="line">
            <a:avLst/>
          </a:prstGeom>
          <a:noFill/>
          <a:ln w="254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042025" y="2995638"/>
            <a:ext cx="2181225" cy="0"/>
          </a:xfrm>
          <a:prstGeom prst="line">
            <a:avLst/>
          </a:prstGeom>
          <a:noFill/>
          <a:ln w="25400">
            <a:solidFill>
              <a:schemeClr val="tx1"/>
            </a:solidFill>
            <a:round/>
            <a:headEnd/>
            <a:tailEnd/>
          </a:ln>
        </p:spPr>
        <p:txBody>
          <a:bodyPr wrap="none" anchor="ctr"/>
          <a:lstStyle/>
          <a:p>
            <a:endParaRPr lang="en-US"/>
          </a:p>
        </p:txBody>
      </p:sp>
      <p:sp>
        <p:nvSpPr>
          <p:cNvPr id="33" name="Rectangle 29"/>
          <p:cNvSpPr>
            <a:spLocks noChangeArrowheads="1"/>
          </p:cNvSpPr>
          <p:nvPr/>
        </p:nvSpPr>
        <p:spPr bwMode="auto">
          <a:xfrm>
            <a:off x="344488" y="1270025"/>
            <a:ext cx="904875"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Unipolar</a:t>
            </a:r>
          </a:p>
          <a:p>
            <a:pPr algn="l" eaLnBrk="0" hangingPunct="0"/>
            <a:r>
              <a:rPr lang="en-US" sz="1600" i="0">
                <a:latin typeface="Times New Roman" pitchFamily="18" charset="0"/>
              </a:rPr>
              <a:t>NRZ</a:t>
            </a:r>
          </a:p>
        </p:txBody>
      </p:sp>
      <p:sp>
        <p:nvSpPr>
          <p:cNvPr id="34" name="Rectangle 30"/>
          <p:cNvSpPr>
            <a:spLocks noChangeArrowheads="1"/>
          </p:cNvSpPr>
          <p:nvPr/>
        </p:nvSpPr>
        <p:spPr bwMode="auto">
          <a:xfrm>
            <a:off x="277813" y="2767038"/>
            <a:ext cx="1333500"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NRZ-Inverted</a:t>
            </a:r>
          </a:p>
          <a:p>
            <a:pPr algn="l" eaLnBrk="0" hangingPunct="0"/>
            <a:r>
              <a:rPr lang="en-US" sz="1600" i="0">
                <a:latin typeface="Times New Roman" pitchFamily="18" charset="0"/>
              </a:rPr>
              <a:t>(Differential</a:t>
            </a:r>
          </a:p>
          <a:p>
            <a:pPr algn="l" eaLnBrk="0" hangingPunct="0"/>
            <a:r>
              <a:rPr lang="en-US" sz="1600" i="0">
                <a:latin typeface="Times New Roman" pitchFamily="18" charset="0"/>
              </a:rPr>
              <a:t>Encoding)</a:t>
            </a:r>
          </a:p>
        </p:txBody>
      </p:sp>
      <p:sp>
        <p:nvSpPr>
          <p:cNvPr id="35" name="Rectangle 31"/>
          <p:cNvSpPr>
            <a:spLocks noChangeArrowheads="1"/>
          </p:cNvSpPr>
          <p:nvPr/>
        </p:nvSpPr>
        <p:spPr bwMode="auto">
          <a:xfrm>
            <a:off x="392113" y="3917975"/>
            <a:ext cx="960437"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Bipolar</a:t>
            </a:r>
          </a:p>
          <a:p>
            <a:pPr algn="l" eaLnBrk="0" hangingPunct="0"/>
            <a:r>
              <a:rPr lang="en-US" sz="1600" i="0">
                <a:latin typeface="Times New Roman" pitchFamily="18" charset="0"/>
              </a:rPr>
              <a:t>Encoding</a:t>
            </a:r>
          </a:p>
        </p:txBody>
      </p:sp>
      <p:sp>
        <p:nvSpPr>
          <p:cNvPr id="36" name="Rectangle 33"/>
          <p:cNvSpPr>
            <a:spLocks noChangeArrowheads="1"/>
          </p:cNvSpPr>
          <p:nvPr/>
        </p:nvSpPr>
        <p:spPr bwMode="auto">
          <a:xfrm>
            <a:off x="403225" y="5454675"/>
            <a:ext cx="1133475"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Differential</a:t>
            </a:r>
          </a:p>
          <a:p>
            <a:pPr algn="l" eaLnBrk="0" hangingPunct="0"/>
            <a:r>
              <a:rPr lang="en-US" sz="1600" i="0">
                <a:latin typeface="Times New Roman" pitchFamily="18" charset="0"/>
              </a:rPr>
              <a:t>Manchester</a:t>
            </a:r>
          </a:p>
          <a:p>
            <a:pPr algn="l" eaLnBrk="0" hangingPunct="0"/>
            <a:r>
              <a:rPr lang="en-US" sz="1600" i="0">
                <a:latin typeface="Times New Roman" pitchFamily="18" charset="0"/>
              </a:rPr>
              <a:t>Encoding</a:t>
            </a:r>
          </a:p>
        </p:txBody>
      </p:sp>
      <p:sp>
        <p:nvSpPr>
          <p:cNvPr id="37" name="Line 34"/>
          <p:cNvSpPr>
            <a:spLocks noChangeShapeType="1"/>
          </p:cNvSpPr>
          <p:nvPr/>
        </p:nvSpPr>
        <p:spPr bwMode="auto">
          <a:xfrm>
            <a:off x="1643063" y="4271988"/>
            <a:ext cx="6900862" cy="0"/>
          </a:xfrm>
          <a:prstGeom prst="line">
            <a:avLst/>
          </a:prstGeom>
          <a:noFill/>
          <a:ln w="25400">
            <a:solidFill>
              <a:schemeClr val="tx1"/>
            </a:solidFill>
            <a:round/>
            <a:headEnd/>
            <a:tailEnd/>
          </a:ln>
        </p:spPr>
        <p:txBody>
          <a:bodyPr wrap="none" anchor="ctr"/>
          <a:lstStyle/>
          <a:p>
            <a:endParaRPr lang="en-US"/>
          </a:p>
        </p:txBody>
      </p:sp>
      <p:sp>
        <p:nvSpPr>
          <p:cNvPr id="38" name="Rectangle 35"/>
          <p:cNvSpPr>
            <a:spLocks noChangeArrowheads="1"/>
          </p:cNvSpPr>
          <p:nvPr/>
        </p:nvSpPr>
        <p:spPr bwMode="auto">
          <a:xfrm>
            <a:off x="1647825" y="4046563"/>
            <a:ext cx="704850" cy="225425"/>
          </a:xfrm>
          <a:prstGeom prst="rect">
            <a:avLst/>
          </a:prstGeom>
          <a:noFill/>
          <a:ln w="25400">
            <a:solidFill>
              <a:schemeClr val="tx1"/>
            </a:solidFill>
            <a:miter lim="800000"/>
            <a:headEnd/>
            <a:tailEnd/>
          </a:ln>
        </p:spPr>
        <p:txBody>
          <a:bodyPr wrap="none" anchor="ctr"/>
          <a:lstStyle/>
          <a:p>
            <a:endParaRPr lang="en-US"/>
          </a:p>
        </p:txBody>
      </p:sp>
      <p:sp>
        <p:nvSpPr>
          <p:cNvPr id="39" name="Rectangle 36"/>
          <p:cNvSpPr>
            <a:spLocks noChangeArrowheads="1"/>
          </p:cNvSpPr>
          <p:nvPr/>
        </p:nvSpPr>
        <p:spPr bwMode="auto">
          <a:xfrm>
            <a:off x="3116263" y="4275163"/>
            <a:ext cx="704850" cy="225425"/>
          </a:xfrm>
          <a:prstGeom prst="rect">
            <a:avLst/>
          </a:prstGeom>
          <a:noFill/>
          <a:ln w="25400">
            <a:solidFill>
              <a:schemeClr val="tx1"/>
            </a:solidFill>
            <a:miter lim="800000"/>
            <a:headEnd/>
            <a:tailEnd/>
          </a:ln>
        </p:spPr>
        <p:txBody>
          <a:bodyPr wrap="none" anchor="ctr"/>
          <a:lstStyle/>
          <a:p>
            <a:endParaRPr lang="en-US"/>
          </a:p>
        </p:txBody>
      </p:sp>
      <p:sp>
        <p:nvSpPr>
          <p:cNvPr id="40" name="Rectangle 37"/>
          <p:cNvSpPr>
            <a:spLocks noChangeArrowheads="1"/>
          </p:cNvSpPr>
          <p:nvPr/>
        </p:nvSpPr>
        <p:spPr bwMode="auto">
          <a:xfrm>
            <a:off x="4572000" y="4046563"/>
            <a:ext cx="733425" cy="233362"/>
          </a:xfrm>
          <a:prstGeom prst="rect">
            <a:avLst/>
          </a:prstGeom>
          <a:noFill/>
          <a:ln w="25400">
            <a:solidFill>
              <a:schemeClr val="tx1"/>
            </a:solidFill>
            <a:miter lim="800000"/>
            <a:headEnd/>
            <a:tailEnd/>
          </a:ln>
        </p:spPr>
        <p:txBody>
          <a:bodyPr wrap="none" anchor="ctr"/>
          <a:lstStyle/>
          <a:p>
            <a:endParaRPr lang="en-US"/>
          </a:p>
        </p:txBody>
      </p:sp>
      <p:sp>
        <p:nvSpPr>
          <p:cNvPr id="41" name="Rectangle 38"/>
          <p:cNvSpPr>
            <a:spLocks noChangeArrowheads="1"/>
          </p:cNvSpPr>
          <p:nvPr/>
        </p:nvSpPr>
        <p:spPr bwMode="auto">
          <a:xfrm>
            <a:off x="5308600" y="4273575"/>
            <a:ext cx="746125" cy="227013"/>
          </a:xfrm>
          <a:prstGeom prst="rect">
            <a:avLst/>
          </a:prstGeom>
          <a:noFill/>
          <a:ln w="25400">
            <a:solidFill>
              <a:schemeClr val="tx1"/>
            </a:solidFill>
            <a:miter lim="800000"/>
            <a:headEnd/>
            <a:tailEnd/>
          </a:ln>
        </p:spPr>
        <p:txBody>
          <a:bodyPr wrap="none" anchor="ctr"/>
          <a:lstStyle/>
          <a:p>
            <a:endParaRPr lang="en-US"/>
          </a:p>
        </p:txBody>
      </p:sp>
      <p:sp>
        <p:nvSpPr>
          <p:cNvPr id="42" name="Rectangle 39"/>
          <p:cNvSpPr>
            <a:spLocks noChangeArrowheads="1"/>
          </p:cNvSpPr>
          <p:nvPr/>
        </p:nvSpPr>
        <p:spPr bwMode="auto">
          <a:xfrm>
            <a:off x="6057900" y="4049738"/>
            <a:ext cx="704850" cy="225425"/>
          </a:xfrm>
          <a:prstGeom prst="rect">
            <a:avLst/>
          </a:prstGeom>
          <a:noFill/>
          <a:ln w="25400">
            <a:solidFill>
              <a:schemeClr val="tx1"/>
            </a:solidFill>
            <a:miter lim="800000"/>
            <a:headEnd/>
            <a:tailEnd/>
          </a:ln>
        </p:spPr>
        <p:txBody>
          <a:bodyPr wrap="none" anchor="ctr"/>
          <a:lstStyle/>
          <a:p>
            <a:endParaRPr lang="en-US"/>
          </a:p>
        </p:txBody>
      </p:sp>
      <p:sp>
        <p:nvSpPr>
          <p:cNvPr id="43" name="Rectangle 40"/>
          <p:cNvSpPr>
            <a:spLocks noChangeArrowheads="1"/>
          </p:cNvSpPr>
          <p:nvPr/>
        </p:nvSpPr>
        <p:spPr bwMode="auto">
          <a:xfrm>
            <a:off x="339725" y="2039963"/>
            <a:ext cx="1066800" cy="33337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Polar NRZ</a:t>
            </a:r>
          </a:p>
        </p:txBody>
      </p:sp>
      <p:sp>
        <p:nvSpPr>
          <p:cNvPr id="44" name="Line 41"/>
          <p:cNvSpPr>
            <a:spLocks noChangeShapeType="1"/>
          </p:cNvSpPr>
          <p:nvPr/>
        </p:nvSpPr>
        <p:spPr bwMode="auto">
          <a:xfrm>
            <a:off x="1697038" y="2333650"/>
            <a:ext cx="6900862" cy="0"/>
          </a:xfrm>
          <a:prstGeom prst="line">
            <a:avLst/>
          </a:prstGeom>
          <a:noFill/>
          <a:ln w="25400">
            <a:solidFill>
              <a:schemeClr val="tx1"/>
            </a:solidFill>
            <a:round/>
            <a:headEnd/>
            <a:tailEnd/>
          </a:ln>
        </p:spPr>
        <p:txBody>
          <a:bodyPr wrap="none" anchor="ctr"/>
          <a:lstStyle/>
          <a:p>
            <a:endParaRPr lang="en-US"/>
          </a:p>
        </p:txBody>
      </p:sp>
      <p:sp>
        <p:nvSpPr>
          <p:cNvPr id="45" name="Rectangle 42"/>
          <p:cNvSpPr>
            <a:spLocks noChangeArrowheads="1"/>
          </p:cNvSpPr>
          <p:nvPr/>
        </p:nvSpPr>
        <p:spPr bwMode="auto">
          <a:xfrm>
            <a:off x="4632325" y="2106638"/>
            <a:ext cx="2195513" cy="225425"/>
          </a:xfrm>
          <a:prstGeom prst="rect">
            <a:avLst/>
          </a:prstGeom>
          <a:noFill/>
          <a:ln w="25400">
            <a:solidFill>
              <a:schemeClr val="tx1"/>
            </a:solidFill>
            <a:miter lim="800000"/>
            <a:headEnd/>
            <a:tailEnd/>
          </a:ln>
        </p:spPr>
        <p:txBody>
          <a:bodyPr wrap="none" anchor="ctr"/>
          <a:lstStyle/>
          <a:p>
            <a:endParaRPr lang="en-US"/>
          </a:p>
        </p:txBody>
      </p:sp>
      <p:sp>
        <p:nvSpPr>
          <p:cNvPr id="46" name="Rectangle 43"/>
          <p:cNvSpPr>
            <a:spLocks noChangeArrowheads="1"/>
          </p:cNvSpPr>
          <p:nvPr/>
        </p:nvSpPr>
        <p:spPr bwMode="auto">
          <a:xfrm>
            <a:off x="6831013" y="2324125"/>
            <a:ext cx="1455737" cy="249238"/>
          </a:xfrm>
          <a:prstGeom prst="rect">
            <a:avLst/>
          </a:prstGeom>
          <a:noFill/>
          <a:ln w="25400">
            <a:solidFill>
              <a:schemeClr val="tx1"/>
            </a:solidFill>
            <a:miter lim="800000"/>
            <a:headEnd/>
            <a:tailEnd/>
          </a:ln>
        </p:spPr>
        <p:txBody>
          <a:bodyPr wrap="none" anchor="ctr"/>
          <a:lstStyle/>
          <a:p>
            <a:endParaRPr lang="en-US"/>
          </a:p>
        </p:txBody>
      </p:sp>
      <p:sp>
        <p:nvSpPr>
          <p:cNvPr id="47" name="Line 53"/>
          <p:cNvSpPr>
            <a:spLocks noChangeShapeType="1"/>
          </p:cNvSpPr>
          <p:nvPr/>
        </p:nvSpPr>
        <p:spPr bwMode="auto">
          <a:xfrm>
            <a:off x="1658938" y="6061100"/>
            <a:ext cx="6900862" cy="0"/>
          </a:xfrm>
          <a:prstGeom prst="line">
            <a:avLst/>
          </a:prstGeom>
          <a:noFill/>
          <a:ln w="25400">
            <a:solidFill>
              <a:schemeClr val="tx1"/>
            </a:solidFill>
            <a:round/>
            <a:headEnd/>
            <a:tailEnd/>
          </a:ln>
        </p:spPr>
        <p:txBody>
          <a:bodyPr wrap="none" anchor="ctr"/>
          <a:lstStyle/>
          <a:p>
            <a:endParaRPr lang="en-US"/>
          </a:p>
        </p:txBody>
      </p:sp>
      <p:sp>
        <p:nvSpPr>
          <p:cNvPr id="48" name="Line 54"/>
          <p:cNvSpPr>
            <a:spLocks noChangeShapeType="1"/>
          </p:cNvSpPr>
          <p:nvPr/>
        </p:nvSpPr>
        <p:spPr bwMode="auto">
          <a:xfrm>
            <a:off x="1638300" y="5819800"/>
            <a:ext cx="363538" cy="0"/>
          </a:xfrm>
          <a:prstGeom prst="line">
            <a:avLst/>
          </a:prstGeom>
          <a:noFill/>
          <a:ln w="25400">
            <a:solidFill>
              <a:schemeClr val="tx1"/>
            </a:solidFill>
            <a:round/>
            <a:headEnd/>
            <a:tailEnd/>
          </a:ln>
        </p:spPr>
        <p:txBody>
          <a:bodyPr wrap="none" anchor="ctr"/>
          <a:lstStyle/>
          <a:p>
            <a:endParaRPr lang="en-US"/>
          </a:p>
        </p:txBody>
      </p:sp>
      <p:sp>
        <p:nvSpPr>
          <p:cNvPr id="49" name="Line 55"/>
          <p:cNvSpPr>
            <a:spLocks noChangeShapeType="1"/>
          </p:cNvSpPr>
          <p:nvPr/>
        </p:nvSpPr>
        <p:spPr bwMode="auto">
          <a:xfrm>
            <a:off x="1987550" y="5832500"/>
            <a:ext cx="0" cy="214313"/>
          </a:xfrm>
          <a:prstGeom prst="line">
            <a:avLst/>
          </a:prstGeom>
          <a:noFill/>
          <a:ln w="25400">
            <a:solidFill>
              <a:schemeClr val="tx1"/>
            </a:solidFill>
            <a:round/>
            <a:headEnd/>
            <a:tailEnd/>
          </a:ln>
        </p:spPr>
        <p:txBody>
          <a:bodyPr wrap="none" anchor="ctr"/>
          <a:lstStyle/>
          <a:p>
            <a:endParaRPr lang="en-US"/>
          </a:p>
        </p:txBody>
      </p:sp>
      <p:sp>
        <p:nvSpPr>
          <p:cNvPr id="50" name="Rectangle 56"/>
          <p:cNvSpPr>
            <a:spLocks noChangeArrowheads="1"/>
          </p:cNvSpPr>
          <p:nvPr/>
        </p:nvSpPr>
        <p:spPr bwMode="auto">
          <a:xfrm>
            <a:off x="2387600"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1" name="Rectangle 57"/>
          <p:cNvSpPr>
            <a:spLocks noChangeArrowheads="1"/>
          </p:cNvSpPr>
          <p:nvPr/>
        </p:nvSpPr>
        <p:spPr bwMode="auto">
          <a:xfrm>
            <a:off x="34909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2" name="Rectangle 58"/>
          <p:cNvSpPr>
            <a:spLocks noChangeArrowheads="1"/>
          </p:cNvSpPr>
          <p:nvPr/>
        </p:nvSpPr>
        <p:spPr bwMode="auto">
          <a:xfrm>
            <a:off x="4202113" y="5843613"/>
            <a:ext cx="733425" cy="225425"/>
          </a:xfrm>
          <a:prstGeom prst="rect">
            <a:avLst/>
          </a:prstGeom>
          <a:noFill/>
          <a:ln w="25400">
            <a:solidFill>
              <a:schemeClr val="tx1"/>
            </a:solidFill>
            <a:miter lim="800000"/>
            <a:headEnd/>
            <a:tailEnd/>
          </a:ln>
        </p:spPr>
        <p:txBody>
          <a:bodyPr wrap="none" anchor="ctr"/>
          <a:lstStyle/>
          <a:p>
            <a:endParaRPr lang="en-US"/>
          </a:p>
        </p:txBody>
      </p:sp>
      <p:sp>
        <p:nvSpPr>
          <p:cNvPr id="53" name="Rectangle 59"/>
          <p:cNvSpPr>
            <a:spLocks noChangeArrowheads="1"/>
          </p:cNvSpPr>
          <p:nvPr/>
        </p:nvSpPr>
        <p:spPr bwMode="auto">
          <a:xfrm>
            <a:off x="6804025"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4" name="Rectangle 60"/>
          <p:cNvSpPr>
            <a:spLocks noChangeArrowheads="1"/>
          </p:cNvSpPr>
          <p:nvPr/>
        </p:nvSpPr>
        <p:spPr bwMode="auto">
          <a:xfrm>
            <a:off x="75295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5" name="Rectangle 61"/>
          <p:cNvSpPr>
            <a:spLocks noChangeArrowheads="1"/>
          </p:cNvSpPr>
          <p:nvPr/>
        </p:nvSpPr>
        <p:spPr bwMode="auto">
          <a:xfrm>
            <a:off x="1990725" y="6064275"/>
            <a:ext cx="395288" cy="225425"/>
          </a:xfrm>
          <a:prstGeom prst="rect">
            <a:avLst/>
          </a:prstGeom>
          <a:noFill/>
          <a:ln w="25400">
            <a:solidFill>
              <a:schemeClr val="tx1"/>
            </a:solidFill>
            <a:miter lim="800000"/>
            <a:headEnd/>
            <a:tailEnd/>
          </a:ln>
        </p:spPr>
        <p:txBody>
          <a:bodyPr wrap="none" anchor="ctr"/>
          <a:lstStyle/>
          <a:p>
            <a:endParaRPr lang="en-US"/>
          </a:p>
        </p:txBody>
      </p:sp>
      <p:sp>
        <p:nvSpPr>
          <p:cNvPr id="56" name="Rectangle 62"/>
          <p:cNvSpPr>
            <a:spLocks noChangeArrowheads="1"/>
          </p:cNvSpPr>
          <p:nvPr/>
        </p:nvSpPr>
        <p:spPr bwMode="auto">
          <a:xfrm>
            <a:off x="3849688" y="6061100"/>
            <a:ext cx="352425" cy="225425"/>
          </a:xfrm>
          <a:prstGeom prst="rect">
            <a:avLst/>
          </a:prstGeom>
          <a:noFill/>
          <a:ln w="25400">
            <a:solidFill>
              <a:schemeClr val="tx1"/>
            </a:solidFill>
            <a:miter lim="800000"/>
            <a:headEnd/>
            <a:tailEnd/>
          </a:ln>
        </p:spPr>
        <p:txBody>
          <a:bodyPr wrap="none" anchor="ctr"/>
          <a:lstStyle/>
          <a:p>
            <a:endParaRPr lang="en-US"/>
          </a:p>
        </p:txBody>
      </p:sp>
      <p:sp>
        <p:nvSpPr>
          <p:cNvPr id="57" name="Rectangle 63"/>
          <p:cNvSpPr>
            <a:spLocks noChangeArrowheads="1"/>
          </p:cNvSpPr>
          <p:nvPr/>
        </p:nvSpPr>
        <p:spPr bwMode="auto">
          <a:xfrm>
            <a:off x="6421438" y="6070625"/>
            <a:ext cx="379412" cy="225425"/>
          </a:xfrm>
          <a:prstGeom prst="rect">
            <a:avLst/>
          </a:prstGeom>
          <a:noFill/>
          <a:ln w="25400">
            <a:solidFill>
              <a:schemeClr val="tx1"/>
            </a:solidFill>
            <a:miter lim="800000"/>
            <a:headEnd/>
            <a:tailEnd/>
          </a:ln>
        </p:spPr>
        <p:txBody>
          <a:bodyPr wrap="none" anchor="ctr"/>
          <a:lstStyle/>
          <a:p>
            <a:endParaRPr lang="en-US"/>
          </a:p>
        </p:txBody>
      </p:sp>
      <p:sp>
        <p:nvSpPr>
          <p:cNvPr id="58" name="Rectangle 64"/>
          <p:cNvSpPr>
            <a:spLocks noChangeArrowheads="1"/>
          </p:cNvSpPr>
          <p:nvPr/>
        </p:nvSpPr>
        <p:spPr bwMode="auto">
          <a:xfrm>
            <a:off x="7158038" y="6070625"/>
            <a:ext cx="365125" cy="239713"/>
          </a:xfrm>
          <a:prstGeom prst="rect">
            <a:avLst/>
          </a:prstGeom>
          <a:noFill/>
          <a:ln w="25400">
            <a:solidFill>
              <a:schemeClr val="tx1"/>
            </a:solidFill>
            <a:miter lim="800000"/>
            <a:headEnd/>
            <a:tailEnd/>
          </a:ln>
        </p:spPr>
        <p:txBody>
          <a:bodyPr wrap="none" anchor="ctr"/>
          <a:lstStyle/>
          <a:p>
            <a:endParaRPr lang="en-US"/>
          </a:p>
        </p:txBody>
      </p:sp>
      <p:sp>
        <p:nvSpPr>
          <p:cNvPr id="59" name="Rectangle 65"/>
          <p:cNvSpPr>
            <a:spLocks noChangeArrowheads="1"/>
          </p:cNvSpPr>
          <p:nvPr/>
        </p:nvSpPr>
        <p:spPr bwMode="auto">
          <a:xfrm>
            <a:off x="7891463" y="6062688"/>
            <a:ext cx="392112" cy="239712"/>
          </a:xfrm>
          <a:prstGeom prst="rect">
            <a:avLst/>
          </a:prstGeom>
          <a:noFill/>
          <a:ln w="25400">
            <a:solidFill>
              <a:schemeClr val="tx1"/>
            </a:solidFill>
            <a:miter lim="800000"/>
            <a:headEnd/>
            <a:tailEnd/>
          </a:ln>
        </p:spPr>
        <p:txBody>
          <a:bodyPr wrap="none" anchor="ctr"/>
          <a:lstStyle/>
          <a:p>
            <a:endParaRPr lang="en-US"/>
          </a:p>
        </p:txBody>
      </p:sp>
      <p:sp>
        <p:nvSpPr>
          <p:cNvPr id="60" name="Rectangle 66"/>
          <p:cNvSpPr>
            <a:spLocks noChangeArrowheads="1"/>
          </p:cNvSpPr>
          <p:nvPr/>
        </p:nvSpPr>
        <p:spPr bwMode="auto">
          <a:xfrm>
            <a:off x="3124200" y="3248050"/>
            <a:ext cx="1455738" cy="249238"/>
          </a:xfrm>
          <a:prstGeom prst="rect">
            <a:avLst/>
          </a:prstGeom>
          <a:noFill/>
          <a:ln w="25400">
            <a:solidFill>
              <a:schemeClr val="tx1"/>
            </a:solidFill>
            <a:miter lim="800000"/>
            <a:headEnd/>
            <a:tailEnd/>
          </a:ln>
        </p:spPr>
        <p:txBody>
          <a:bodyPr wrap="none" anchor="ctr"/>
          <a:lstStyle/>
          <a:p>
            <a:endParaRPr lang="en-US"/>
          </a:p>
        </p:txBody>
      </p:sp>
      <p:sp>
        <p:nvSpPr>
          <p:cNvPr id="61" name="Rectangle 67"/>
          <p:cNvSpPr>
            <a:spLocks noChangeArrowheads="1"/>
          </p:cNvSpPr>
          <p:nvPr/>
        </p:nvSpPr>
        <p:spPr bwMode="auto">
          <a:xfrm>
            <a:off x="5307013" y="3257575"/>
            <a:ext cx="746125" cy="227013"/>
          </a:xfrm>
          <a:prstGeom prst="rect">
            <a:avLst/>
          </a:prstGeom>
          <a:noFill/>
          <a:ln w="25400">
            <a:solidFill>
              <a:schemeClr val="tx1"/>
            </a:solidFill>
            <a:miter lim="800000"/>
            <a:headEnd/>
            <a:tailEnd/>
          </a:ln>
        </p:spPr>
        <p:txBody>
          <a:bodyPr wrap="none" anchor="ctr"/>
          <a:lstStyle/>
          <a:p>
            <a:endParaRPr lang="en-US"/>
          </a:p>
        </p:txBody>
      </p:sp>
      <p:sp>
        <p:nvSpPr>
          <p:cNvPr id="62" name="Rectangle 69"/>
          <p:cNvSpPr>
            <a:spLocks noChangeArrowheads="1"/>
          </p:cNvSpPr>
          <p:nvPr/>
        </p:nvSpPr>
        <p:spPr bwMode="auto">
          <a:xfrm>
            <a:off x="493553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3" name="Rectangle 70"/>
          <p:cNvSpPr>
            <a:spLocks noChangeArrowheads="1"/>
          </p:cNvSpPr>
          <p:nvPr/>
        </p:nvSpPr>
        <p:spPr bwMode="auto">
          <a:xfrm>
            <a:off x="274478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4" name="Rectangle 73"/>
          <p:cNvSpPr>
            <a:spLocks noChangeArrowheads="1"/>
          </p:cNvSpPr>
          <p:nvPr/>
        </p:nvSpPr>
        <p:spPr bwMode="auto">
          <a:xfrm>
            <a:off x="2405063"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5" name="Rectangle 74"/>
          <p:cNvSpPr>
            <a:spLocks noChangeArrowheads="1"/>
          </p:cNvSpPr>
          <p:nvPr/>
        </p:nvSpPr>
        <p:spPr bwMode="auto">
          <a:xfrm>
            <a:off x="3886200"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6" name="Rectangle 75"/>
          <p:cNvSpPr>
            <a:spLocks noChangeArrowheads="1"/>
          </p:cNvSpPr>
          <p:nvPr/>
        </p:nvSpPr>
        <p:spPr bwMode="auto">
          <a:xfrm>
            <a:off x="1658938" y="2097113"/>
            <a:ext cx="746125" cy="227012"/>
          </a:xfrm>
          <a:prstGeom prst="rect">
            <a:avLst/>
          </a:prstGeom>
          <a:noFill/>
          <a:ln w="25400">
            <a:solidFill>
              <a:schemeClr val="tx1"/>
            </a:solidFill>
            <a:miter lim="800000"/>
            <a:headEnd/>
            <a:tailEnd/>
          </a:ln>
        </p:spPr>
        <p:txBody>
          <a:bodyPr wrap="none" anchor="ctr"/>
          <a:lstStyle/>
          <a:p>
            <a:endParaRPr lang="en-US"/>
          </a:p>
        </p:txBody>
      </p:sp>
      <p:sp>
        <p:nvSpPr>
          <p:cNvPr id="67" name="Rectangle 76"/>
          <p:cNvSpPr>
            <a:spLocks noChangeArrowheads="1"/>
          </p:cNvSpPr>
          <p:nvPr/>
        </p:nvSpPr>
        <p:spPr bwMode="auto">
          <a:xfrm>
            <a:off x="3151188" y="2106638"/>
            <a:ext cx="746125" cy="227012"/>
          </a:xfrm>
          <a:prstGeom prst="rect">
            <a:avLst/>
          </a:prstGeom>
          <a:noFill/>
          <a:ln w="25400">
            <a:solidFill>
              <a:schemeClr val="tx1"/>
            </a:solidFill>
            <a:miter lim="800000"/>
            <a:headEnd/>
            <a:tailEnd/>
          </a:ln>
        </p:spPr>
        <p:txBody>
          <a:bodyPr wrap="none" anchor="ctr"/>
          <a:lstStyle/>
          <a:p>
            <a:endParaRPr lang="en-US"/>
          </a:p>
        </p:txBody>
      </p:sp>
      <p:sp>
        <p:nvSpPr>
          <p:cNvPr id="68" name="Rectangle 78"/>
          <p:cNvSpPr>
            <a:spLocks noChangeArrowheads="1"/>
          </p:cNvSpPr>
          <p:nvPr/>
        </p:nvSpPr>
        <p:spPr bwMode="auto">
          <a:xfrm>
            <a:off x="5684838" y="5837263"/>
            <a:ext cx="746125" cy="227012"/>
          </a:xfrm>
          <a:prstGeom prst="rect">
            <a:avLst/>
          </a:prstGeom>
          <a:noFill/>
          <a:ln w="25400">
            <a:solidFill>
              <a:schemeClr val="tx1"/>
            </a:solidFill>
            <a:miter lim="800000"/>
            <a:headEnd/>
            <a:tailEnd/>
          </a:ln>
        </p:spPr>
        <p:txBody>
          <a:bodyPr wrap="none" anchor="ctr"/>
          <a:lstStyle/>
          <a:p>
            <a:endParaRPr lang="en-US"/>
          </a:p>
        </p:txBody>
      </p:sp>
      <p:sp>
        <p:nvSpPr>
          <p:cNvPr id="69" name="Rectangle 80"/>
          <p:cNvSpPr>
            <a:spLocks noChangeArrowheads="1"/>
          </p:cNvSpPr>
          <p:nvPr/>
        </p:nvSpPr>
        <p:spPr bwMode="auto">
          <a:xfrm>
            <a:off x="4570413" y="3028975"/>
            <a:ext cx="746125" cy="227013"/>
          </a:xfrm>
          <a:prstGeom prst="rect">
            <a:avLst/>
          </a:prstGeom>
          <a:noFill/>
          <a:ln w="25400">
            <a:solidFill>
              <a:schemeClr val="tx1"/>
            </a:solidFill>
            <a:miter lim="800000"/>
            <a:headEnd/>
            <a:tailEnd/>
          </a:ln>
        </p:spPr>
        <p:txBody>
          <a:bodyPr wrap="none" anchor="ctr"/>
          <a:lstStyle/>
          <a:p>
            <a:endParaRPr lang="en-US"/>
          </a:p>
        </p:txBody>
      </p:sp>
      <p:sp>
        <p:nvSpPr>
          <p:cNvPr id="73" name="Rectangle 84"/>
          <p:cNvSpPr>
            <a:spLocks noChangeArrowheads="1"/>
          </p:cNvSpPr>
          <p:nvPr/>
        </p:nvSpPr>
        <p:spPr bwMode="auto">
          <a:xfrm>
            <a:off x="214282" y="4772050"/>
            <a:ext cx="1374806" cy="582211"/>
          </a:xfrm>
          <a:prstGeom prst="rect">
            <a:avLst/>
          </a:prstGeom>
          <a:noFill/>
          <a:ln w="25400">
            <a:noFill/>
            <a:prstDash val="sysDot"/>
            <a:miter lim="800000"/>
            <a:headEnd/>
            <a:tailEnd/>
          </a:ln>
        </p:spPr>
        <p:txBody>
          <a:bodyPr wrap="square" lIns="90488" tIns="44450" rIns="90488" bIns="44450">
            <a:spAutoFit/>
          </a:bodyPr>
          <a:lstStyle/>
          <a:p>
            <a:pPr algn="l" eaLnBrk="0" hangingPunct="0"/>
            <a:r>
              <a:rPr lang="en-US" sz="1600" b="1" i="0" dirty="0">
                <a:solidFill>
                  <a:srgbClr val="CC0000"/>
                </a:solidFill>
                <a:latin typeface="Times New Roman" pitchFamily="18" charset="0"/>
              </a:rPr>
              <a:t>Manchester</a:t>
            </a:r>
          </a:p>
          <a:p>
            <a:pPr algn="l" eaLnBrk="0" hangingPunct="0"/>
            <a:r>
              <a:rPr lang="en-US" sz="1600" b="1" i="0" dirty="0">
                <a:solidFill>
                  <a:srgbClr val="CC0000"/>
                </a:solidFill>
                <a:latin typeface="Times New Roman" pitchFamily="18" charset="0"/>
              </a:rPr>
              <a:t>Encoding</a:t>
            </a:r>
          </a:p>
        </p:txBody>
      </p:sp>
      <p:sp>
        <p:nvSpPr>
          <p:cNvPr id="74" name="Line 85"/>
          <p:cNvSpPr>
            <a:spLocks noChangeShapeType="1"/>
          </p:cNvSpPr>
          <p:nvPr/>
        </p:nvSpPr>
        <p:spPr bwMode="auto">
          <a:xfrm flipV="1">
            <a:off x="1676400" y="5076850"/>
            <a:ext cx="6977063" cy="3175"/>
          </a:xfrm>
          <a:prstGeom prst="line">
            <a:avLst/>
          </a:prstGeom>
          <a:noFill/>
          <a:ln w="25400">
            <a:solidFill>
              <a:schemeClr val="tx1"/>
            </a:solidFill>
            <a:round/>
            <a:headEnd/>
            <a:tailEnd/>
          </a:ln>
        </p:spPr>
        <p:txBody>
          <a:bodyPr wrap="none" anchor="ctr"/>
          <a:lstStyle/>
          <a:p>
            <a:endParaRPr lang="en-US">
              <a:solidFill>
                <a:schemeClr val="accent2"/>
              </a:solidFill>
            </a:endParaRPr>
          </a:p>
        </p:txBody>
      </p:sp>
      <p:sp>
        <p:nvSpPr>
          <p:cNvPr id="75" name="Rectangle 86"/>
          <p:cNvSpPr>
            <a:spLocks noChangeArrowheads="1"/>
          </p:cNvSpPr>
          <p:nvPr/>
        </p:nvSpPr>
        <p:spPr bwMode="auto">
          <a:xfrm>
            <a:off x="1676400" y="5076850"/>
            <a:ext cx="3762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76" name="Rectangle 87"/>
          <p:cNvSpPr>
            <a:spLocks noChangeArrowheads="1"/>
          </p:cNvSpPr>
          <p:nvPr/>
        </p:nvSpPr>
        <p:spPr bwMode="auto">
          <a:xfrm>
            <a:off x="2057400" y="4848250"/>
            <a:ext cx="668338" cy="227013"/>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cxnSp>
        <p:nvCxnSpPr>
          <p:cNvPr id="77" name="AutoShape 88"/>
          <p:cNvCxnSpPr>
            <a:cxnSpLocks noChangeShapeType="1"/>
          </p:cNvCxnSpPr>
          <p:nvPr/>
        </p:nvCxnSpPr>
        <p:spPr bwMode="auto">
          <a:xfrm>
            <a:off x="1687513" y="6310338"/>
            <a:ext cx="0" cy="0"/>
          </a:xfrm>
          <a:prstGeom prst="straightConnector1">
            <a:avLst/>
          </a:prstGeom>
          <a:noFill/>
          <a:ln w="9525">
            <a:solidFill>
              <a:schemeClr val="tx1"/>
            </a:solidFill>
            <a:round/>
            <a:headEnd/>
            <a:tailEnd/>
          </a:ln>
        </p:spPr>
      </p:cxnSp>
      <p:cxnSp>
        <p:nvCxnSpPr>
          <p:cNvPr id="78" name="AutoShape 90"/>
          <p:cNvCxnSpPr>
            <a:cxnSpLocks noChangeShapeType="1"/>
          </p:cNvCxnSpPr>
          <p:nvPr/>
        </p:nvCxnSpPr>
        <p:spPr bwMode="auto">
          <a:xfrm>
            <a:off x="1687513" y="6310338"/>
            <a:ext cx="1587" cy="1587"/>
          </a:xfrm>
          <a:prstGeom prst="straightConnector1">
            <a:avLst/>
          </a:prstGeom>
          <a:noFill/>
          <a:ln w="9525">
            <a:solidFill>
              <a:schemeClr val="tx1"/>
            </a:solidFill>
            <a:round/>
            <a:headEnd/>
            <a:tailEnd/>
          </a:ln>
        </p:spPr>
      </p:cxnSp>
      <p:sp>
        <p:nvSpPr>
          <p:cNvPr id="79" name="Line 91"/>
          <p:cNvSpPr>
            <a:spLocks noChangeShapeType="1"/>
          </p:cNvSpPr>
          <p:nvPr/>
        </p:nvSpPr>
        <p:spPr bwMode="auto">
          <a:xfrm>
            <a:off x="1676400" y="4848250"/>
            <a:ext cx="0" cy="228600"/>
          </a:xfrm>
          <a:prstGeom prst="line">
            <a:avLst/>
          </a:prstGeom>
          <a:noFill/>
          <a:ln w="19050">
            <a:solidFill>
              <a:srgbClr val="FF0000"/>
            </a:solidFill>
            <a:round/>
            <a:headEnd/>
            <a:tailEnd/>
          </a:ln>
        </p:spPr>
        <p:txBody>
          <a:bodyPr/>
          <a:lstStyle/>
          <a:p>
            <a:endParaRPr lang="en-US">
              <a:solidFill>
                <a:schemeClr val="accent2"/>
              </a:solidFill>
            </a:endParaRPr>
          </a:p>
        </p:txBody>
      </p:sp>
      <p:sp>
        <p:nvSpPr>
          <p:cNvPr id="80" name="Rectangle 92"/>
          <p:cNvSpPr>
            <a:spLocks noChangeArrowheads="1"/>
          </p:cNvSpPr>
          <p:nvPr/>
        </p:nvSpPr>
        <p:spPr bwMode="auto">
          <a:xfrm>
            <a:off x="2743200" y="5076850"/>
            <a:ext cx="676275" cy="225425"/>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1" name="Rectangle 94"/>
          <p:cNvSpPr>
            <a:spLocks noChangeArrowheads="1"/>
          </p:cNvSpPr>
          <p:nvPr/>
        </p:nvSpPr>
        <p:spPr bwMode="auto">
          <a:xfrm>
            <a:off x="3429000" y="4848250"/>
            <a:ext cx="8382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2" name="Rectangle 95"/>
          <p:cNvSpPr>
            <a:spLocks noChangeArrowheads="1"/>
          </p:cNvSpPr>
          <p:nvPr/>
        </p:nvSpPr>
        <p:spPr bwMode="auto">
          <a:xfrm>
            <a:off x="4267200" y="5076850"/>
            <a:ext cx="6858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3" name="Rectangle 96"/>
          <p:cNvSpPr>
            <a:spLocks noChangeArrowheads="1"/>
          </p:cNvSpPr>
          <p:nvPr/>
        </p:nvSpPr>
        <p:spPr bwMode="auto">
          <a:xfrm>
            <a:off x="4953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4" name="Rectangle 97"/>
          <p:cNvSpPr>
            <a:spLocks noChangeArrowheads="1"/>
          </p:cNvSpPr>
          <p:nvPr/>
        </p:nvSpPr>
        <p:spPr bwMode="auto">
          <a:xfrm>
            <a:off x="5334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5" name="Rectangle 98"/>
          <p:cNvSpPr>
            <a:spLocks noChangeArrowheads="1"/>
          </p:cNvSpPr>
          <p:nvPr/>
        </p:nvSpPr>
        <p:spPr bwMode="auto">
          <a:xfrm>
            <a:off x="5715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6" name="Rectangle 99"/>
          <p:cNvSpPr>
            <a:spLocks noChangeArrowheads="1"/>
          </p:cNvSpPr>
          <p:nvPr/>
        </p:nvSpPr>
        <p:spPr bwMode="auto">
          <a:xfrm>
            <a:off x="6096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7" name="Rectangle 101"/>
          <p:cNvSpPr>
            <a:spLocks noChangeArrowheads="1"/>
          </p:cNvSpPr>
          <p:nvPr/>
        </p:nvSpPr>
        <p:spPr bwMode="auto">
          <a:xfrm>
            <a:off x="6477000" y="4848250"/>
            <a:ext cx="685800" cy="228600"/>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8" name="Rectangle 102"/>
          <p:cNvSpPr>
            <a:spLocks noChangeArrowheads="1"/>
          </p:cNvSpPr>
          <p:nvPr/>
        </p:nvSpPr>
        <p:spPr bwMode="auto">
          <a:xfrm>
            <a:off x="7162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9" name="Rectangle 103"/>
          <p:cNvSpPr>
            <a:spLocks noChangeArrowheads="1"/>
          </p:cNvSpPr>
          <p:nvPr/>
        </p:nvSpPr>
        <p:spPr bwMode="auto">
          <a:xfrm>
            <a:off x="7543800" y="48482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0" name="Rectangle 104"/>
          <p:cNvSpPr>
            <a:spLocks noChangeArrowheads="1"/>
          </p:cNvSpPr>
          <p:nvPr/>
        </p:nvSpPr>
        <p:spPr bwMode="auto">
          <a:xfrm>
            <a:off x="7924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1" name="Text Box 240"/>
          <p:cNvSpPr txBox="1">
            <a:spLocks noChangeArrowheads="1"/>
          </p:cNvSpPr>
          <p:nvPr/>
        </p:nvSpPr>
        <p:spPr bwMode="auto">
          <a:xfrm>
            <a:off x="7072344" y="3500438"/>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0" name="Slide Number Placeholder 69"/>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500042"/>
            <a:ext cx="8785225" cy="792162"/>
          </a:xfrm>
        </p:spPr>
        <p:txBody>
          <a:bodyPr/>
          <a:lstStyle/>
          <a:p>
            <a:pPr eaLnBrk="1" hangingPunct="1">
              <a:defRPr/>
            </a:pPr>
            <a:r>
              <a:rPr lang="en-US" dirty="0" smtClean="0"/>
              <a:t>Analog Data, Digital Signals</a:t>
            </a:r>
            <a:br>
              <a:rPr lang="en-US" dirty="0" smtClean="0"/>
            </a:br>
            <a:r>
              <a:rPr lang="en-US" sz="2800" dirty="0" smtClean="0">
                <a:solidFill>
                  <a:schemeClr val="accent1"/>
                </a:solidFill>
              </a:rPr>
              <a:t>[Example – PCM (Pulse Code Modulation)]</a:t>
            </a:r>
            <a:endParaRPr lang="en-US" dirty="0" smtClean="0"/>
          </a:p>
        </p:txBody>
      </p:sp>
      <p:sp>
        <p:nvSpPr>
          <p:cNvPr id="7" name="Rectangle 3"/>
          <p:cNvSpPr txBox="1">
            <a:spLocks noChangeArrowheads="1"/>
          </p:cNvSpPr>
          <p:nvPr/>
        </p:nvSpPr>
        <p:spPr bwMode="auto">
          <a:xfrm>
            <a:off x="214282" y="1500174"/>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most common technique for using digital signals to encode analog data is </a:t>
            </a:r>
            <a:r>
              <a:rPr kumimoji="0" lang="en-US" sz="3200" b="1" i="0"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mn-lt"/>
                <a:ea typeface="+mn-ea"/>
                <a:cs typeface="+mn-cs"/>
              </a:rPr>
              <a:t>PCM</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Example: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To transfer </a:t>
            </a:r>
            <a:r>
              <a:rPr kumimoji="0" lang="en-US" sz="3200" b="1" i="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analog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voice signals off a local loop to </a:t>
            </a:r>
            <a:r>
              <a:rPr kumimoji="0" lang="en-US" sz="32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digital</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end office within the phone system, one uses a </a:t>
            </a:r>
            <a:r>
              <a:rPr kumimoji="0" lang="en-US" sz="3600" b="1"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Comic Sans MS" pitchFamily="66" charset="0"/>
                <a:ea typeface="+mn-ea"/>
                <a:cs typeface="+mn-cs"/>
              </a:rPr>
              <a:t>codec</a:t>
            </a:r>
            <a:r>
              <a:rPr kumimoji="0" lang="en-US" sz="3200" b="1" i="1"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Because voice data limited to frequencies below 4000 HZ, a codec makes 8000 samples/sec. (i.e., 125 </a:t>
            </a:r>
            <a:r>
              <a:rPr kumimoji="0" lang="en-US" sz="3200" b="1" i="0" u="none" strike="noStrike" kern="0" cap="none" spc="0" normalizeH="0" baseline="0" noProof="0" dirty="0" err="1" smtClean="0">
                <a:ln>
                  <a:noFill/>
                </a:ln>
                <a:solidFill>
                  <a:schemeClr val="tx2"/>
                </a:solidFill>
                <a:effectLst>
                  <a:outerShdw blurRad="38100" dist="38100" dir="2700000" algn="tl">
                    <a:srgbClr val="FFFFFF"/>
                  </a:outerShdw>
                </a:effectLst>
                <a:uLnTx/>
                <a:uFillTx/>
                <a:latin typeface="+mn-lt"/>
                <a:ea typeface="+mn-ea"/>
                <a:cs typeface="+mn-cs"/>
              </a:rPr>
              <a:t>microsec</a:t>
            </a: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/sample).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5" name="Footer Placeholder 14"/>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16" name="Slide Number Placeholder 15"/>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Division Multiplexing</a:t>
            </a:r>
            <a:endParaRPr lang="en-US" dirty="0"/>
          </a:p>
        </p:txBody>
      </p:sp>
      <p:grpSp>
        <p:nvGrpSpPr>
          <p:cNvPr id="6" name="Group 2"/>
          <p:cNvGrpSpPr>
            <a:grpSpLocks/>
          </p:cNvGrpSpPr>
          <p:nvPr/>
        </p:nvGrpSpPr>
        <p:grpSpPr bwMode="auto">
          <a:xfrm>
            <a:off x="2547938" y="5181600"/>
            <a:ext cx="3687762" cy="717550"/>
            <a:chOff x="3104" y="1575"/>
            <a:chExt cx="2323" cy="452"/>
          </a:xfrm>
        </p:grpSpPr>
        <p:sp>
          <p:nvSpPr>
            <p:cNvPr id="7" name="Rectangle 3"/>
            <p:cNvSpPr>
              <a:spLocks noChangeArrowheads="1"/>
            </p:cNvSpPr>
            <p:nvPr/>
          </p:nvSpPr>
          <p:spPr bwMode="auto">
            <a:xfrm>
              <a:off x="3334" y="1672"/>
              <a:ext cx="271"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8" name="AutoShape 4"/>
            <p:cNvSpPr>
              <a:spLocks noChangeArrowheads="1"/>
            </p:cNvSpPr>
            <p:nvPr/>
          </p:nvSpPr>
          <p:spPr bwMode="auto">
            <a:xfrm>
              <a:off x="3764" y="1575"/>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4337" y="1682"/>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10" name="Line 6"/>
            <p:cNvSpPr>
              <a:spLocks noChangeShapeType="1"/>
            </p:cNvSpPr>
            <p:nvPr/>
          </p:nvSpPr>
          <p:spPr bwMode="auto">
            <a:xfrm>
              <a:off x="4312" y="1892"/>
              <a:ext cx="282" cy="1"/>
            </a:xfrm>
            <a:prstGeom prst="line">
              <a:avLst/>
            </a:prstGeom>
            <a:noFill/>
            <a:ln w="12700">
              <a:solidFill>
                <a:schemeClr val="tx1"/>
              </a:solidFill>
              <a:round/>
              <a:headEnd/>
              <a:tailEnd/>
            </a:ln>
          </p:spPr>
          <p:txBody>
            <a:bodyPr wrap="none" anchor="ctr"/>
            <a:lstStyle/>
            <a:p>
              <a:endParaRPr lang="en-US"/>
            </a:p>
          </p:txBody>
        </p:sp>
        <p:sp>
          <p:nvSpPr>
            <p:cNvPr id="11" name="Rectangle 7"/>
            <p:cNvSpPr>
              <a:spLocks noChangeArrowheads="1"/>
            </p:cNvSpPr>
            <p:nvPr/>
          </p:nvSpPr>
          <p:spPr bwMode="auto">
            <a:xfrm>
              <a:off x="3834" y="1656"/>
              <a:ext cx="199"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12" name="Line 8"/>
            <p:cNvSpPr>
              <a:spLocks noChangeShapeType="1"/>
            </p:cNvSpPr>
            <p:nvPr/>
          </p:nvSpPr>
          <p:spPr bwMode="auto">
            <a:xfrm>
              <a:off x="3104" y="1897"/>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13" name="Rectangle 9"/>
            <p:cNvSpPr>
              <a:spLocks noChangeArrowheads="1"/>
            </p:cNvSpPr>
            <p:nvPr/>
          </p:nvSpPr>
          <p:spPr bwMode="auto">
            <a:xfrm>
              <a:off x="5217" y="1798"/>
              <a:ext cx="210" cy="229"/>
            </a:xfrm>
            <a:prstGeom prst="rect">
              <a:avLst/>
            </a:prstGeom>
            <a:noFill/>
            <a:ln w="12700">
              <a:noFill/>
              <a:miter lim="800000"/>
              <a:headEnd/>
              <a:tailEnd/>
            </a:ln>
          </p:spPr>
          <p:txBody>
            <a:bodyPr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sp>
          <p:nvSpPr>
            <p:cNvPr id="14" name="Freeform 10"/>
            <p:cNvSpPr>
              <a:spLocks/>
            </p:cNvSpPr>
            <p:nvPr/>
          </p:nvSpPr>
          <p:spPr bwMode="auto">
            <a:xfrm>
              <a:off x="4288" y="1599"/>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5" name="Group 11"/>
          <p:cNvGrpSpPr>
            <a:grpSpLocks/>
          </p:cNvGrpSpPr>
          <p:nvPr/>
        </p:nvGrpSpPr>
        <p:grpSpPr bwMode="auto">
          <a:xfrm>
            <a:off x="2700338" y="1676400"/>
            <a:ext cx="3689350" cy="2816225"/>
            <a:chOff x="193" y="402"/>
            <a:chExt cx="2324" cy="1774"/>
          </a:xfrm>
        </p:grpSpPr>
        <p:grpSp>
          <p:nvGrpSpPr>
            <p:cNvPr id="16" name="Group 12"/>
            <p:cNvGrpSpPr>
              <a:grpSpLocks/>
            </p:cNvGrpSpPr>
            <p:nvPr/>
          </p:nvGrpSpPr>
          <p:grpSpPr bwMode="auto">
            <a:xfrm>
              <a:off x="229" y="1607"/>
              <a:ext cx="2267" cy="428"/>
              <a:chOff x="1584" y="1477"/>
              <a:chExt cx="2267" cy="428"/>
            </a:xfrm>
          </p:grpSpPr>
          <p:sp>
            <p:nvSpPr>
              <p:cNvPr id="31" name="Rectangle 13"/>
              <p:cNvSpPr>
                <a:spLocks noChangeArrowheads="1"/>
              </p:cNvSpPr>
              <p:nvPr/>
            </p:nvSpPr>
            <p:spPr bwMode="auto">
              <a:xfrm>
                <a:off x="1827" y="1560"/>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32" name="Line 14"/>
              <p:cNvSpPr>
                <a:spLocks noChangeShapeType="1"/>
              </p:cNvSpPr>
              <p:nvPr/>
            </p:nvSpPr>
            <p:spPr bwMode="auto">
              <a:xfrm>
                <a:off x="1802" y="1770"/>
                <a:ext cx="282" cy="1"/>
              </a:xfrm>
              <a:prstGeom prst="line">
                <a:avLst/>
              </a:prstGeom>
              <a:noFill/>
              <a:ln w="12700">
                <a:solidFill>
                  <a:schemeClr val="tx1"/>
                </a:solidFill>
                <a:round/>
                <a:headEnd/>
                <a:tailEnd/>
              </a:ln>
            </p:spPr>
            <p:txBody>
              <a:bodyPr wrap="none" anchor="ctr"/>
              <a:lstStyle/>
              <a:p>
                <a:endParaRPr lang="en-US"/>
              </a:p>
            </p:txBody>
          </p:sp>
          <p:sp>
            <p:nvSpPr>
              <p:cNvPr id="33" name="Line 15"/>
              <p:cNvSpPr>
                <a:spLocks noChangeShapeType="1"/>
              </p:cNvSpPr>
              <p:nvPr/>
            </p:nvSpPr>
            <p:spPr bwMode="auto">
              <a:xfrm>
                <a:off x="1584" y="1775"/>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16"/>
              <p:cNvSpPr>
                <a:spLocks noChangeArrowheads="1"/>
              </p:cNvSpPr>
              <p:nvPr/>
            </p:nvSpPr>
            <p:spPr bwMode="auto">
              <a:xfrm>
                <a:off x="3697" y="167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35" name="Freeform 17"/>
              <p:cNvSpPr>
                <a:spLocks/>
              </p:cNvSpPr>
              <p:nvPr/>
            </p:nvSpPr>
            <p:spPr bwMode="auto">
              <a:xfrm>
                <a:off x="1778" y="1477"/>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7" name="Group 18"/>
            <p:cNvGrpSpPr>
              <a:grpSpLocks/>
            </p:cNvGrpSpPr>
            <p:nvPr/>
          </p:nvGrpSpPr>
          <p:grpSpPr bwMode="auto">
            <a:xfrm>
              <a:off x="217" y="959"/>
              <a:ext cx="2293" cy="452"/>
              <a:chOff x="1566" y="1016"/>
              <a:chExt cx="2265" cy="452"/>
            </a:xfrm>
          </p:grpSpPr>
          <p:sp>
            <p:nvSpPr>
              <p:cNvPr id="27" name="AutoShape 19"/>
              <p:cNvSpPr>
                <a:spLocks noChangeArrowheads="1"/>
              </p:cNvSpPr>
              <p:nvPr/>
            </p:nvSpPr>
            <p:spPr bwMode="auto">
              <a:xfrm>
                <a:off x="1786" y="1016"/>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28" name="Rectangle 20"/>
              <p:cNvSpPr>
                <a:spLocks noChangeArrowheads="1"/>
              </p:cNvSpPr>
              <p:nvPr/>
            </p:nvSpPr>
            <p:spPr bwMode="auto">
              <a:xfrm>
                <a:off x="1856" y="1117"/>
                <a:ext cx="196" cy="210"/>
              </a:xfrm>
              <a:prstGeom prst="rect">
                <a:avLst/>
              </a:prstGeom>
              <a:noFill/>
              <a:ln w="12700">
                <a:noFill/>
                <a:miter lim="800000"/>
                <a:headEnd/>
                <a:tailEnd/>
              </a:ln>
            </p:spPr>
            <p:txBody>
              <a:bodyPr wrap="none" lIns="90488" tIns="44450" rIns="90488" bIns="44450">
                <a:spAutoFit/>
              </a:bodyPr>
              <a:lstStyle/>
              <a:p>
                <a:pPr algn="l" eaLnBrk="0" hangingPunct="0"/>
                <a:r>
                  <a:rPr lang="en-US" sz="1600" i="0" dirty="0">
                    <a:latin typeface="Times New Roman" pitchFamily="18" charset="0"/>
                  </a:rPr>
                  <a:t>B</a:t>
                </a:r>
              </a:p>
            </p:txBody>
          </p:sp>
          <p:sp>
            <p:nvSpPr>
              <p:cNvPr id="29" name="Line 21"/>
              <p:cNvSpPr>
                <a:spLocks noChangeShapeType="1"/>
              </p:cNvSpPr>
              <p:nvPr/>
            </p:nvSpPr>
            <p:spPr bwMode="auto">
              <a:xfrm>
                <a:off x="1566" y="1338"/>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0" name="Rectangle 22"/>
              <p:cNvSpPr>
                <a:spLocks noChangeArrowheads="1"/>
              </p:cNvSpPr>
              <p:nvPr/>
            </p:nvSpPr>
            <p:spPr bwMode="auto">
              <a:xfrm>
                <a:off x="3679" y="1239"/>
                <a:ext cx="152"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grpSp>
        <p:sp>
          <p:nvSpPr>
            <p:cNvPr id="18" name="Rectangle 23"/>
            <p:cNvSpPr>
              <a:spLocks noChangeArrowheads="1"/>
            </p:cNvSpPr>
            <p:nvPr/>
          </p:nvSpPr>
          <p:spPr bwMode="auto">
            <a:xfrm>
              <a:off x="425" y="402"/>
              <a:ext cx="273"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19" name="Line 24"/>
            <p:cNvSpPr>
              <a:spLocks noChangeShapeType="1"/>
            </p:cNvSpPr>
            <p:nvPr/>
          </p:nvSpPr>
          <p:spPr bwMode="auto">
            <a:xfrm>
              <a:off x="193" y="625"/>
              <a:ext cx="2106" cy="0"/>
            </a:xfrm>
            <a:prstGeom prst="line">
              <a:avLst/>
            </a:prstGeom>
            <a:noFill/>
            <a:ln w="12700">
              <a:solidFill>
                <a:schemeClr val="tx1"/>
              </a:solidFill>
              <a:round/>
              <a:headEnd/>
              <a:tailEnd type="triangle" w="med" len="med"/>
            </a:ln>
          </p:spPr>
          <p:txBody>
            <a:bodyPr wrap="none" anchor="ctr"/>
            <a:lstStyle/>
            <a:p>
              <a:endParaRPr lang="en-US"/>
            </a:p>
          </p:txBody>
        </p:sp>
        <p:sp>
          <p:nvSpPr>
            <p:cNvPr id="20" name="Rectangle 25"/>
            <p:cNvSpPr>
              <a:spLocks noChangeArrowheads="1"/>
            </p:cNvSpPr>
            <p:nvPr/>
          </p:nvSpPr>
          <p:spPr bwMode="auto">
            <a:xfrm>
              <a:off x="2321" y="52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21" name="Text Box 26"/>
            <p:cNvSpPr txBox="1">
              <a:spLocks noChangeArrowheads="1"/>
            </p:cNvSpPr>
            <p:nvPr/>
          </p:nvSpPr>
          <p:spPr bwMode="auto">
            <a:xfrm>
              <a:off x="608" y="637"/>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2" name="Text Box 27"/>
            <p:cNvSpPr txBox="1">
              <a:spLocks noChangeArrowheads="1"/>
            </p:cNvSpPr>
            <p:nvPr/>
          </p:nvSpPr>
          <p:spPr bwMode="auto">
            <a:xfrm>
              <a:off x="694" y="130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3" name="Text Box 28"/>
            <p:cNvSpPr txBox="1">
              <a:spLocks noChangeArrowheads="1"/>
            </p:cNvSpPr>
            <p:nvPr/>
          </p:nvSpPr>
          <p:spPr bwMode="auto">
            <a:xfrm>
              <a:off x="771" y="194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4" name="Text Box 29"/>
            <p:cNvSpPr txBox="1">
              <a:spLocks noChangeArrowheads="1"/>
            </p:cNvSpPr>
            <p:nvPr/>
          </p:nvSpPr>
          <p:spPr bwMode="auto">
            <a:xfrm>
              <a:off x="268" y="63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5" name="Text Box 30"/>
            <p:cNvSpPr txBox="1">
              <a:spLocks noChangeArrowheads="1"/>
            </p:cNvSpPr>
            <p:nvPr/>
          </p:nvSpPr>
          <p:spPr bwMode="auto">
            <a:xfrm>
              <a:off x="268" y="125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6" name="Text Box 31"/>
            <p:cNvSpPr txBox="1">
              <a:spLocks noChangeArrowheads="1"/>
            </p:cNvSpPr>
            <p:nvPr/>
          </p:nvSpPr>
          <p:spPr bwMode="auto">
            <a:xfrm>
              <a:off x="268" y="1929"/>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grpSp>
      <p:sp>
        <p:nvSpPr>
          <p:cNvPr id="36" name="Rectangle 32"/>
          <p:cNvSpPr>
            <a:spLocks noChangeArrowheads="1"/>
          </p:cNvSpPr>
          <p:nvPr/>
        </p:nvSpPr>
        <p:spPr bwMode="auto">
          <a:xfrm>
            <a:off x="1643042" y="1142984"/>
            <a:ext cx="5278437" cy="396875"/>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t>(a)	  Individual signals occupy </a:t>
            </a:r>
            <a:r>
              <a:rPr lang="en-US" sz="1800" b="1" dirty="0">
                <a:solidFill>
                  <a:srgbClr val="CC0000"/>
                </a:solidFill>
              </a:rPr>
              <a:t>H</a:t>
            </a:r>
            <a:r>
              <a:rPr lang="en-US" sz="1800" b="1" i="0" dirty="0"/>
              <a:t> Hz</a:t>
            </a:r>
          </a:p>
        </p:txBody>
      </p:sp>
      <p:sp>
        <p:nvSpPr>
          <p:cNvPr id="37" name="Rectangle 33"/>
          <p:cNvSpPr>
            <a:spLocks noChangeArrowheads="1"/>
          </p:cNvSpPr>
          <p:nvPr/>
        </p:nvSpPr>
        <p:spPr bwMode="auto">
          <a:xfrm>
            <a:off x="1214414" y="4543436"/>
            <a:ext cx="5572164" cy="457200"/>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latin typeface="+mn-lt"/>
              </a:rPr>
              <a:t>(b)	  Combined signal fits into channel bandwidth</a:t>
            </a:r>
          </a:p>
        </p:txBody>
      </p:sp>
      <p:sp>
        <p:nvSpPr>
          <p:cNvPr id="38" name="Text Box 240"/>
          <p:cNvSpPr txBox="1">
            <a:spLocks noChangeArrowheads="1"/>
          </p:cNvSpPr>
          <p:nvPr/>
        </p:nvSpPr>
        <p:spPr bwMode="auto">
          <a:xfrm>
            <a:off x="707234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Time Division Multiplexing</a:t>
            </a:r>
          </a:p>
        </p:txBody>
      </p:sp>
      <p:pic>
        <p:nvPicPr>
          <p:cNvPr id="7" name="Picture 2" descr="TDM"/>
          <p:cNvPicPr>
            <a:picLocks noChangeAspect="1" noChangeArrowheads="1"/>
          </p:cNvPicPr>
          <p:nvPr/>
        </p:nvPicPr>
        <p:blipFill>
          <a:blip r:embed="rId2"/>
          <a:srcRect/>
          <a:stretch>
            <a:fillRect/>
          </a:stretch>
        </p:blipFill>
        <p:spPr bwMode="auto">
          <a:xfrm>
            <a:off x="609600" y="1571612"/>
            <a:ext cx="7162800" cy="37338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Techniques</a:t>
            </a:r>
            <a:endParaRPr lang="en-US" dirty="0"/>
          </a:p>
        </p:txBody>
      </p:sp>
      <p:sp>
        <p:nvSpPr>
          <p:cNvPr id="6" name="Rectangle 3"/>
          <p:cNvSpPr>
            <a:spLocks noGrp="1" noChangeArrowheads="1"/>
          </p:cNvSpPr>
          <p:nvPr>
            <p:ph idx="1"/>
          </p:nvPr>
        </p:nvSpPr>
        <p:spPr>
          <a:xfrm>
            <a:off x="457200" y="1295400"/>
            <a:ext cx="8329642"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a:t>
            </a:r>
            <a:r>
              <a:rPr lang="en-US" b="1" dirty="0" smtClean="0"/>
              <a:t>]</a:t>
            </a:r>
            <a:endParaRPr lang="en-US" dirty="0" smtClean="0"/>
          </a:p>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Frequency Division Multiplexing (FDM)</a:t>
            </a:r>
          </a:p>
          <a:p>
            <a:pPr lvl="1" eaLnBrk="1" hangingPunct="1">
              <a:lnSpc>
                <a:spcPct val="90000"/>
              </a:lnSpc>
            </a:pPr>
            <a:r>
              <a:rPr lang="en-US" dirty="0" smtClean="0"/>
              <a:t>Wave Division Multiplexing (WDM) </a:t>
            </a:r>
            <a:r>
              <a:rPr lang="en-US" sz="3200" b="1" dirty="0" smtClean="0"/>
              <a:t>[</a:t>
            </a:r>
            <a:r>
              <a:rPr lang="en-US" b="1" dirty="0" smtClean="0">
                <a:solidFill>
                  <a:schemeClr val="accent1"/>
                </a:solidFill>
                <a:latin typeface="Comic Sans MS" pitchFamily="66" charset="0"/>
              </a:rPr>
              <a:t>fiber</a:t>
            </a:r>
            <a:r>
              <a:rPr lang="en-US" sz="3200" b="1" dirty="0" smtClean="0"/>
              <a:t>]</a:t>
            </a:r>
            <a:endParaRPr lang="en-US" sz="3200" dirty="0" smtClean="0"/>
          </a:p>
          <a:p>
            <a:pPr lvl="1" eaLnBrk="1" hangingPunct="1">
              <a:lnSpc>
                <a:spcPct val="90000"/>
              </a:lnSpc>
            </a:pPr>
            <a:r>
              <a:rPr lang="en-US" dirty="0" smtClean="0"/>
              <a:t>Time Division Multiplexing (TDM)</a:t>
            </a:r>
          </a:p>
          <a:p>
            <a:pPr lvl="1" eaLnBrk="1" hangingPunct="1">
              <a:lnSpc>
                <a:spcPct val="90000"/>
              </a:lnSpc>
            </a:pPr>
            <a:r>
              <a:rPr lang="en-US" dirty="0" smtClean="0"/>
              <a:t>Pulse Code Modulation (PCM) </a:t>
            </a:r>
            <a:r>
              <a:rPr lang="en-US" sz="3200" b="1" dirty="0" smtClean="0"/>
              <a:t>[</a:t>
            </a:r>
            <a:r>
              <a:rPr lang="en-US" b="1" dirty="0" smtClean="0">
                <a:solidFill>
                  <a:schemeClr val="accent1"/>
                </a:solidFill>
                <a:latin typeface="Comic Sans MS" pitchFamily="66" charset="0"/>
              </a:rPr>
              <a:t>T1</a:t>
            </a:r>
            <a:r>
              <a:rPr lang="en-US" sz="3200" b="1" dirty="0" smtClean="0"/>
              <a:t>]</a:t>
            </a:r>
            <a:endParaRPr lang="en-US" sz="3200" dirty="0" smtClean="0"/>
          </a:p>
          <a:p>
            <a:pPr lvl="1" eaLnBrk="1" hangingPunct="1">
              <a:lnSpc>
                <a:spcPct val="90000"/>
              </a:lnSpc>
            </a:pPr>
            <a:r>
              <a:rPr lang="en-US" dirty="0" smtClean="0"/>
              <a:t>Delta Modulation</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Multiplexing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86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812360" y="5594374"/>
            <a:ext cx="1224136"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31</a:t>
            </a:fld>
            <a:endParaRPr lang="en-US" dirty="0"/>
          </a:p>
        </p:txBody>
      </p:sp>
    </p:spTree>
    <p:extLst>
      <p:ext uri="{BB962C8B-B14F-4D97-AF65-F5344CB8AC3E}">
        <p14:creationId xmlns:p14="http://schemas.microsoft.com/office/powerpoint/2010/main" val="110102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1"/>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System</a:t>
            </a:r>
          </a:p>
        </p:txBody>
      </p:sp>
      <p:sp>
        <p:nvSpPr>
          <p:cNvPr id="16" name="Rectangle 11"/>
          <p:cNvSpPr>
            <a:spLocks noChangeArrowheads="1"/>
          </p:cNvSpPr>
          <p:nvPr/>
        </p:nvSpPr>
        <p:spPr bwMode="auto">
          <a:xfrm>
            <a:off x="6800850"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7" name="Rectangle 12"/>
          <p:cNvSpPr>
            <a:spLocks noChangeArrowheads="1"/>
          </p:cNvSpPr>
          <p:nvPr/>
        </p:nvSpPr>
        <p:spPr bwMode="auto">
          <a:xfrm>
            <a:off x="1082675"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8" name="Line 13"/>
          <p:cNvSpPr>
            <a:spLocks noChangeShapeType="1"/>
          </p:cNvSpPr>
          <p:nvPr/>
        </p:nvSpPr>
        <p:spPr bwMode="auto">
          <a:xfrm>
            <a:off x="733425" y="2632075"/>
            <a:ext cx="323850" cy="395288"/>
          </a:xfrm>
          <a:prstGeom prst="line">
            <a:avLst/>
          </a:prstGeom>
          <a:noFill/>
          <a:ln w="12700">
            <a:solidFill>
              <a:schemeClr val="tx1"/>
            </a:solidFill>
            <a:round/>
            <a:headEnd/>
            <a:tailEnd/>
          </a:ln>
        </p:spPr>
        <p:txBody>
          <a:bodyPr wrap="none" anchor="ctr"/>
          <a:lstStyle/>
          <a:p>
            <a:endParaRPr lang="en-US"/>
          </a:p>
        </p:txBody>
      </p:sp>
      <p:sp>
        <p:nvSpPr>
          <p:cNvPr id="19" name="Line 14"/>
          <p:cNvSpPr>
            <a:spLocks noChangeShapeType="1"/>
          </p:cNvSpPr>
          <p:nvPr/>
        </p:nvSpPr>
        <p:spPr bwMode="auto">
          <a:xfrm>
            <a:off x="733425" y="3136900"/>
            <a:ext cx="338138" cy="0"/>
          </a:xfrm>
          <a:prstGeom prst="line">
            <a:avLst/>
          </a:prstGeom>
          <a:noFill/>
          <a:ln w="12700">
            <a:solidFill>
              <a:schemeClr val="tx1"/>
            </a:solidFill>
            <a:round/>
            <a:headEnd/>
            <a:tailEnd/>
          </a:ln>
        </p:spPr>
        <p:txBody>
          <a:bodyPr wrap="none" anchor="ctr"/>
          <a:lstStyle/>
          <a:p>
            <a:endParaRPr lang="en-US"/>
          </a:p>
        </p:txBody>
      </p:sp>
      <p:sp>
        <p:nvSpPr>
          <p:cNvPr id="20" name="Line 15"/>
          <p:cNvSpPr>
            <a:spLocks noChangeShapeType="1"/>
          </p:cNvSpPr>
          <p:nvPr/>
        </p:nvSpPr>
        <p:spPr bwMode="auto">
          <a:xfrm flipV="1">
            <a:off x="706438" y="3232150"/>
            <a:ext cx="350837" cy="560388"/>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782763" y="3163888"/>
            <a:ext cx="4979987" cy="0"/>
          </a:xfrm>
          <a:prstGeom prst="line">
            <a:avLst/>
          </a:prstGeom>
          <a:noFill/>
          <a:ln w="12700">
            <a:solidFill>
              <a:schemeClr val="tx1"/>
            </a:solidFill>
            <a:round/>
            <a:headEnd/>
            <a:tailEnd/>
          </a:ln>
        </p:spPr>
        <p:txBody>
          <a:bodyPr wrap="none" anchor="ctr"/>
          <a:lstStyle/>
          <a:p>
            <a:endParaRPr lang="en-US"/>
          </a:p>
        </p:txBody>
      </p:sp>
      <p:sp>
        <p:nvSpPr>
          <p:cNvPr id="22" name="Line 17"/>
          <p:cNvSpPr>
            <a:spLocks noChangeShapeType="1"/>
          </p:cNvSpPr>
          <p:nvPr/>
        </p:nvSpPr>
        <p:spPr bwMode="auto">
          <a:xfrm flipV="1">
            <a:off x="7502525" y="2692400"/>
            <a:ext cx="366713" cy="304800"/>
          </a:xfrm>
          <a:prstGeom prst="line">
            <a:avLst/>
          </a:prstGeom>
          <a:noFill/>
          <a:ln w="12700">
            <a:solidFill>
              <a:schemeClr val="tx1"/>
            </a:solidFill>
            <a:round/>
            <a:headEnd/>
            <a:tailEnd/>
          </a:ln>
        </p:spPr>
        <p:txBody>
          <a:bodyPr wrap="none" anchor="ctr"/>
          <a:lstStyle/>
          <a:p>
            <a:endParaRPr lang="en-US"/>
          </a:p>
        </p:txBody>
      </p:sp>
      <p:sp>
        <p:nvSpPr>
          <p:cNvPr id="23" name="Line 18"/>
          <p:cNvSpPr>
            <a:spLocks noChangeShapeType="1"/>
          </p:cNvSpPr>
          <p:nvPr/>
        </p:nvSpPr>
        <p:spPr bwMode="auto">
          <a:xfrm>
            <a:off x="7488238" y="3165475"/>
            <a:ext cx="381000" cy="0"/>
          </a:xfrm>
          <a:prstGeom prst="line">
            <a:avLst/>
          </a:prstGeom>
          <a:noFill/>
          <a:ln w="12700">
            <a:solidFill>
              <a:schemeClr val="tx1"/>
            </a:solidFill>
            <a:round/>
            <a:headEnd/>
            <a:tailEnd/>
          </a:ln>
        </p:spPr>
        <p:txBody>
          <a:bodyPr wrap="none" anchor="ctr"/>
          <a:lstStyle/>
          <a:p>
            <a:endParaRPr lang="en-US"/>
          </a:p>
        </p:txBody>
      </p:sp>
      <p:sp>
        <p:nvSpPr>
          <p:cNvPr id="24" name="Line 19"/>
          <p:cNvSpPr>
            <a:spLocks noChangeShapeType="1"/>
          </p:cNvSpPr>
          <p:nvPr/>
        </p:nvSpPr>
        <p:spPr bwMode="auto">
          <a:xfrm>
            <a:off x="7488238" y="3289300"/>
            <a:ext cx="406400" cy="515938"/>
          </a:xfrm>
          <a:prstGeom prst="line">
            <a:avLst/>
          </a:prstGeom>
          <a:noFill/>
          <a:ln w="12700">
            <a:solidFill>
              <a:schemeClr val="tx1"/>
            </a:solidFill>
            <a:round/>
            <a:headEnd/>
            <a:tailEnd/>
          </a:ln>
        </p:spPr>
        <p:txBody>
          <a:bodyPr wrap="none" anchor="ctr"/>
          <a:lstStyle/>
          <a:p>
            <a:endParaRPr lang="en-US"/>
          </a:p>
        </p:txBody>
      </p:sp>
      <p:sp>
        <p:nvSpPr>
          <p:cNvPr id="28" name="Line 23"/>
          <p:cNvSpPr>
            <a:spLocks noChangeShapeType="1"/>
          </p:cNvSpPr>
          <p:nvPr/>
        </p:nvSpPr>
        <p:spPr bwMode="auto">
          <a:xfrm>
            <a:off x="1639888" y="3694113"/>
            <a:ext cx="5283200" cy="0"/>
          </a:xfrm>
          <a:prstGeom prst="line">
            <a:avLst/>
          </a:prstGeom>
          <a:noFill/>
          <a:ln w="25400">
            <a:solidFill>
              <a:schemeClr val="tx1"/>
            </a:solidFill>
            <a:round/>
            <a:headEnd/>
            <a:tailEnd/>
          </a:ln>
        </p:spPr>
        <p:txBody>
          <a:bodyPr wrap="none" anchor="ctr"/>
          <a:lstStyle/>
          <a:p>
            <a:endParaRPr lang="en-US"/>
          </a:p>
        </p:txBody>
      </p:sp>
      <p:sp>
        <p:nvSpPr>
          <p:cNvPr id="29" name="Line 24"/>
          <p:cNvSpPr>
            <a:spLocks noChangeShapeType="1"/>
          </p:cNvSpPr>
          <p:nvPr/>
        </p:nvSpPr>
        <p:spPr bwMode="auto">
          <a:xfrm>
            <a:off x="6643688" y="3535363"/>
            <a:ext cx="0" cy="152400"/>
          </a:xfrm>
          <a:prstGeom prst="line">
            <a:avLst/>
          </a:prstGeom>
          <a:noFill/>
          <a:ln w="25400">
            <a:solidFill>
              <a:schemeClr val="tx1"/>
            </a:solidFill>
            <a:round/>
            <a:headEnd/>
            <a:tailEnd/>
          </a:ln>
        </p:spPr>
        <p:txBody>
          <a:bodyPr wrap="none" anchor="ctr"/>
          <a:lstStyle/>
          <a:p>
            <a:endParaRPr lang="en-US"/>
          </a:p>
        </p:txBody>
      </p:sp>
      <p:sp>
        <p:nvSpPr>
          <p:cNvPr id="30" name="Rectangle 25"/>
          <p:cNvSpPr>
            <a:spLocks noChangeArrowheads="1"/>
          </p:cNvSpPr>
          <p:nvPr/>
        </p:nvSpPr>
        <p:spPr bwMode="auto">
          <a:xfrm>
            <a:off x="314325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31" name="Line 26"/>
          <p:cNvSpPr>
            <a:spLocks noChangeShapeType="1"/>
          </p:cNvSpPr>
          <p:nvPr/>
        </p:nvSpPr>
        <p:spPr bwMode="auto">
          <a:xfrm>
            <a:off x="6288088" y="3525838"/>
            <a:ext cx="0" cy="152400"/>
          </a:xfrm>
          <a:prstGeom prst="line">
            <a:avLst/>
          </a:prstGeom>
          <a:noFill/>
          <a:ln w="25400">
            <a:solidFill>
              <a:schemeClr val="tx1"/>
            </a:solidFill>
            <a:round/>
            <a:headEnd/>
            <a:tailEnd/>
          </a:ln>
        </p:spPr>
        <p:txBody>
          <a:bodyPr wrap="none" anchor="ctr"/>
          <a:lstStyle/>
          <a:p>
            <a:endParaRPr lang="en-US"/>
          </a:p>
        </p:txBody>
      </p:sp>
      <p:sp>
        <p:nvSpPr>
          <p:cNvPr id="32" name="Line 27"/>
          <p:cNvSpPr>
            <a:spLocks noChangeShapeType="1"/>
          </p:cNvSpPr>
          <p:nvPr/>
        </p:nvSpPr>
        <p:spPr bwMode="auto">
          <a:xfrm>
            <a:off x="5767388" y="3529013"/>
            <a:ext cx="0" cy="152400"/>
          </a:xfrm>
          <a:prstGeom prst="line">
            <a:avLst/>
          </a:prstGeom>
          <a:noFill/>
          <a:ln w="25400">
            <a:solidFill>
              <a:schemeClr val="tx1"/>
            </a:solidFill>
            <a:round/>
            <a:headEnd/>
            <a:tailEnd/>
          </a:ln>
        </p:spPr>
        <p:txBody>
          <a:bodyPr wrap="none" anchor="ctr"/>
          <a:lstStyle/>
          <a:p>
            <a:endParaRPr lang="en-US"/>
          </a:p>
        </p:txBody>
      </p:sp>
      <p:sp>
        <p:nvSpPr>
          <p:cNvPr id="33" name="Line 28"/>
          <p:cNvSpPr>
            <a:spLocks noChangeShapeType="1"/>
          </p:cNvSpPr>
          <p:nvPr/>
        </p:nvSpPr>
        <p:spPr bwMode="auto">
          <a:xfrm>
            <a:off x="4356100" y="3525838"/>
            <a:ext cx="0" cy="152400"/>
          </a:xfrm>
          <a:prstGeom prst="line">
            <a:avLst/>
          </a:prstGeom>
          <a:noFill/>
          <a:ln w="25400">
            <a:solidFill>
              <a:schemeClr val="tx1"/>
            </a:solidFill>
            <a:round/>
            <a:headEnd/>
            <a:tailEnd/>
          </a:ln>
        </p:spPr>
        <p:txBody>
          <a:bodyPr wrap="none" anchor="ctr"/>
          <a:lstStyle/>
          <a:p>
            <a:endParaRPr lang="en-US"/>
          </a:p>
        </p:txBody>
      </p:sp>
      <p:sp>
        <p:nvSpPr>
          <p:cNvPr id="34" name="Line 29"/>
          <p:cNvSpPr>
            <a:spLocks noChangeShapeType="1"/>
          </p:cNvSpPr>
          <p:nvPr/>
        </p:nvSpPr>
        <p:spPr bwMode="auto">
          <a:xfrm>
            <a:off x="3925888" y="3540125"/>
            <a:ext cx="0" cy="152400"/>
          </a:xfrm>
          <a:prstGeom prst="line">
            <a:avLst/>
          </a:prstGeom>
          <a:noFill/>
          <a:ln w="25400">
            <a:solidFill>
              <a:schemeClr val="tx1"/>
            </a:solidFill>
            <a:round/>
            <a:headEnd/>
            <a:tailEnd/>
          </a:ln>
        </p:spPr>
        <p:txBody>
          <a:bodyPr wrap="none" anchor="ctr"/>
          <a:lstStyle/>
          <a:p>
            <a:endParaRPr lang="en-US"/>
          </a:p>
        </p:txBody>
      </p:sp>
      <p:sp>
        <p:nvSpPr>
          <p:cNvPr id="35" name="Line 30"/>
          <p:cNvSpPr>
            <a:spLocks noChangeShapeType="1"/>
          </p:cNvSpPr>
          <p:nvPr/>
        </p:nvSpPr>
        <p:spPr bwMode="auto">
          <a:xfrm>
            <a:off x="3543300" y="3538538"/>
            <a:ext cx="0" cy="152400"/>
          </a:xfrm>
          <a:prstGeom prst="line">
            <a:avLst/>
          </a:prstGeom>
          <a:noFill/>
          <a:ln w="25400">
            <a:solidFill>
              <a:schemeClr val="tx1"/>
            </a:solidFill>
            <a:round/>
            <a:headEnd/>
            <a:tailEnd/>
          </a:ln>
        </p:spPr>
        <p:txBody>
          <a:bodyPr wrap="none" anchor="ctr"/>
          <a:lstStyle/>
          <a:p>
            <a:endParaRPr lang="en-US"/>
          </a:p>
        </p:txBody>
      </p:sp>
      <p:sp>
        <p:nvSpPr>
          <p:cNvPr id="36" name="Line 31"/>
          <p:cNvSpPr>
            <a:spLocks noChangeShapeType="1"/>
          </p:cNvSpPr>
          <p:nvPr/>
        </p:nvSpPr>
        <p:spPr bwMode="auto">
          <a:xfrm>
            <a:off x="3125788" y="3541713"/>
            <a:ext cx="0" cy="152400"/>
          </a:xfrm>
          <a:prstGeom prst="line">
            <a:avLst/>
          </a:prstGeom>
          <a:noFill/>
          <a:ln w="25400">
            <a:solidFill>
              <a:schemeClr val="tx1"/>
            </a:solidFill>
            <a:round/>
            <a:headEnd/>
            <a:tailEnd/>
          </a:ln>
        </p:spPr>
        <p:txBody>
          <a:bodyPr wrap="none" anchor="ctr"/>
          <a:lstStyle/>
          <a:p>
            <a:endParaRPr lang="en-US"/>
          </a:p>
        </p:txBody>
      </p:sp>
      <p:sp>
        <p:nvSpPr>
          <p:cNvPr id="37" name="Rectangle 32"/>
          <p:cNvSpPr>
            <a:spLocks noChangeArrowheads="1"/>
          </p:cNvSpPr>
          <p:nvPr/>
        </p:nvSpPr>
        <p:spPr bwMode="auto">
          <a:xfrm>
            <a:off x="632460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38" name="Rectangle 33"/>
          <p:cNvSpPr>
            <a:spLocks noChangeArrowheads="1"/>
          </p:cNvSpPr>
          <p:nvPr/>
        </p:nvSpPr>
        <p:spPr bwMode="auto">
          <a:xfrm>
            <a:off x="401955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1</a:t>
            </a:r>
          </a:p>
        </p:txBody>
      </p:sp>
      <p:sp>
        <p:nvSpPr>
          <p:cNvPr id="39" name="Rectangle 34"/>
          <p:cNvSpPr>
            <a:spLocks noChangeArrowheads="1"/>
          </p:cNvSpPr>
          <p:nvPr/>
        </p:nvSpPr>
        <p:spPr bwMode="auto">
          <a:xfrm>
            <a:off x="4375150" y="3371850"/>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a:t>
            </a:r>
          </a:p>
        </p:txBody>
      </p:sp>
      <p:sp>
        <p:nvSpPr>
          <p:cNvPr id="40" name="Rectangle 35"/>
          <p:cNvSpPr>
            <a:spLocks noChangeArrowheads="1"/>
          </p:cNvSpPr>
          <p:nvPr/>
        </p:nvSpPr>
        <p:spPr bwMode="auto">
          <a:xfrm>
            <a:off x="5270500" y="3376613"/>
            <a:ext cx="434975" cy="577850"/>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 . .</a:t>
            </a:r>
          </a:p>
          <a:p>
            <a:pPr algn="l" hangingPunct="0"/>
            <a:endParaRPr lang="en-US" sz="1600" b="1" i="0">
              <a:latin typeface="Times New Roman" pitchFamily="18" charset="0"/>
            </a:endParaRPr>
          </a:p>
        </p:txBody>
      </p:sp>
      <p:sp>
        <p:nvSpPr>
          <p:cNvPr id="41" name="Rectangle 36"/>
          <p:cNvSpPr>
            <a:spLocks noChangeArrowheads="1"/>
          </p:cNvSpPr>
          <p:nvPr/>
        </p:nvSpPr>
        <p:spPr bwMode="auto">
          <a:xfrm>
            <a:off x="3587750" y="33766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42" name="Line 37"/>
          <p:cNvSpPr>
            <a:spLocks noChangeShapeType="1"/>
          </p:cNvSpPr>
          <p:nvPr/>
        </p:nvSpPr>
        <p:spPr bwMode="auto">
          <a:xfrm>
            <a:off x="2630488" y="3529013"/>
            <a:ext cx="0" cy="152400"/>
          </a:xfrm>
          <a:prstGeom prst="line">
            <a:avLst/>
          </a:prstGeom>
          <a:noFill/>
          <a:ln w="25400">
            <a:solidFill>
              <a:schemeClr val="tx1"/>
            </a:solidFill>
            <a:round/>
            <a:headEnd/>
            <a:tailEnd/>
          </a:ln>
        </p:spPr>
        <p:txBody>
          <a:bodyPr wrap="none" anchor="ctr"/>
          <a:lstStyle/>
          <a:p>
            <a:endParaRPr lang="en-US"/>
          </a:p>
        </p:txBody>
      </p:sp>
      <p:sp>
        <p:nvSpPr>
          <p:cNvPr id="43" name="Line 38"/>
          <p:cNvSpPr>
            <a:spLocks noChangeShapeType="1"/>
          </p:cNvSpPr>
          <p:nvPr/>
        </p:nvSpPr>
        <p:spPr bwMode="auto">
          <a:xfrm>
            <a:off x="2135188" y="3532188"/>
            <a:ext cx="0" cy="152400"/>
          </a:xfrm>
          <a:prstGeom prst="line">
            <a:avLst/>
          </a:prstGeom>
          <a:noFill/>
          <a:ln w="25400">
            <a:solidFill>
              <a:schemeClr val="tx1"/>
            </a:solidFill>
            <a:round/>
            <a:headEnd/>
            <a:tailEnd/>
          </a:ln>
        </p:spPr>
        <p:txBody>
          <a:bodyPr wrap="none" anchor="ctr"/>
          <a:lstStyle/>
          <a:p>
            <a:endParaRPr lang="en-US"/>
          </a:p>
        </p:txBody>
      </p:sp>
      <p:sp>
        <p:nvSpPr>
          <p:cNvPr id="44" name="Rectangle 39"/>
          <p:cNvSpPr>
            <a:spLocks noChangeArrowheads="1"/>
          </p:cNvSpPr>
          <p:nvPr/>
        </p:nvSpPr>
        <p:spPr bwMode="auto">
          <a:xfrm>
            <a:off x="270510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23</a:t>
            </a:r>
          </a:p>
        </p:txBody>
      </p:sp>
      <p:sp>
        <p:nvSpPr>
          <p:cNvPr id="45" name="Rectangle 40"/>
          <p:cNvSpPr>
            <a:spLocks noChangeArrowheads="1"/>
          </p:cNvSpPr>
          <p:nvPr/>
        </p:nvSpPr>
        <p:spPr bwMode="auto">
          <a:xfrm>
            <a:off x="2174875" y="33512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22</a:t>
            </a:r>
          </a:p>
        </p:txBody>
      </p:sp>
      <p:sp>
        <p:nvSpPr>
          <p:cNvPr id="46" name="Rectangle 41"/>
          <p:cNvSpPr>
            <a:spLocks noChangeArrowheads="1"/>
          </p:cNvSpPr>
          <p:nvPr/>
        </p:nvSpPr>
        <p:spPr bwMode="auto">
          <a:xfrm>
            <a:off x="4343400" y="3732213"/>
            <a:ext cx="7016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frame</a:t>
            </a:r>
          </a:p>
        </p:txBody>
      </p:sp>
      <p:sp>
        <p:nvSpPr>
          <p:cNvPr id="47" name="Line 42"/>
          <p:cNvSpPr>
            <a:spLocks noChangeShapeType="1"/>
          </p:cNvSpPr>
          <p:nvPr/>
        </p:nvSpPr>
        <p:spPr bwMode="auto">
          <a:xfrm flipH="1">
            <a:off x="3538538" y="3897313"/>
            <a:ext cx="812800" cy="0"/>
          </a:xfrm>
          <a:prstGeom prst="line">
            <a:avLst/>
          </a:prstGeom>
          <a:noFill/>
          <a:ln w="12700">
            <a:solidFill>
              <a:schemeClr val="tx1"/>
            </a:solidFill>
            <a:round/>
            <a:headEnd/>
            <a:tailEnd type="triangle" w="med" len="med"/>
          </a:ln>
        </p:spPr>
        <p:txBody>
          <a:bodyPr wrap="none" anchor="ctr"/>
          <a:lstStyle/>
          <a:p>
            <a:endParaRPr lang="en-US"/>
          </a:p>
        </p:txBody>
      </p:sp>
      <p:sp>
        <p:nvSpPr>
          <p:cNvPr id="48" name="Line 43"/>
          <p:cNvSpPr>
            <a:spLocks noChangeShapeType="1"/>
          </p:cNvSpPr>
          <p:nvPr/>
        </p:nvSpPr>
        <p:spPr bwMode="auto">
          <a:xfrm>
            <a:off x="5087938" y="3897313"/>
            <a:ext cx="1211262" cy="3175"/>
          </a:xfrm>
          <a:prstGeom prst="line">
            <a:avLst/>
          </a:prstGeom>
          <a:noFill/>
          <a:ln w="12700">
            <a:solidFill>
              <a:schemeClr val="tx1"/>
            </a:solidFill>
            <a:round/>
            <a:headEnd/>
            <a:tailEnd type="triangle" w="med" len="med"/>
          </a:ln>
        </p:spPr>
        <p:txBody>
          <a:bodyPr wrap="none" anchor="ctr"/>
          <a:lstStyle/>
          <a:p>
            <a:endParaRPr lang="en-US"/>
          </a:p>
        </p:txBody>
      </p:sp>
      <p:sp>
        <p:nvSpPr>
          <p:cNvPr id="49" name="Rectangle 44"/>
          <p:cNvSpPr>
            <a:spLocks noChangeArrowheads="1"/>
          </p:cNvSpPr>
          <p:nvPr/>
        </p:nvSpPr>
        <p:spPr bwMode="auto">
          <a:xfrm>
            <a:off x="5808663" y="3367088"/>
            <a:ext cx="384175" cy="333375"/>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50" name="Line 45"/>
          <p:cNvSpPr>
            <a:spLocks noChangeShapeType="1"/>
          </p:cNvSpPr>
          <p:nvPr/>
        </p:nvSpPr>
        <p:spPr bwMode="auto">
          <a:xfrm>
            <a:off x="4681538" y="3516313"/>
            <a:ext cx="0" cy="152400"/>
          </a:xfrm>
          <a:prstGeom prst="line">
            <a:avLst/>
          </a:prstGeom>
          <a:noFill/>
          <a:ln w="25400">
            <a:solidFill>
              <a:schemeClr val="tx1"/>
            </a:solidFill>
            <a:round/>
            <a:headEnd/>
            <a:tailEnd/>
          </a:ln>
        </p:spPr>
        <p:txBody>
          <a:bodyPr wrap="none" anchor="ctr"/>
          <a:lstStyle/>
          <a:p>
            <a:endParaRPr lang="en-US"/>
          </a:p>
        </p:txBody>
      </p:sp>
      <p:sp>
        <p:nvSpPr>
          <p:cNvPr id="53" name="Oval 52"/>
          <p:cNvSpPr/>
          <p:nvPr/>
        </p:nvSpPr>
        <p:spPr bwMode="auto">
          <a:xfrm>
            <a:off x="371452" y="235743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4" name="Oval 53"/>
          <p:cNvSpPr/>
          <p:nvPr/>
        </p:nvSpPr>
        <p:spPr bwMode="auto">
          <a:xfrm>
            <a:off x="371452" y="294322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371452"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7858148" y="250030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7" name="Oval 56"/>
          <p:cNvSpPr/>
          <p:nvPr/>
        </p:nvSpPr>
        <p:spPr bwMode="auto">
          <a:xfrm>
            <a:off x="7858148" y="300037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7858148" y="371475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The T1 carrier (1.544 Mbps).</a:t>
            </a:r>
          </a:p>
        </p:txBody>
      </p:sp>
      <p:pic>
        <p:nvPicPr>
          <p:cNvPr id="8" name="Picture 3" descr="2-33"/>
          <p:cNvPicPr>
            <a:picLocks noChangeAspect="1" noChangeArrowheads="1"/>
          </p:cNvPicPr>
          <p:nvPr/>
        </p:nvPicPr>
        <p:blipFill>
          <a:blip r:embed="rId2"/>
          <a:srcRect/>
          <a:stretch>
            <a:fillRect/>
          </a:stretch>
        </p:blipFill>
        <p:spPr bwMode="auto">
          <a:xfrm>
            <a:off x="609600" y="1190639"/>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4748226"/>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(PCM)</a:t>
            </a:r>
            <a:endParaRPr lang="en-US" dirty="0"/>
          </a:p>
        </p:txBody>
      </p:sp>
      <p:sp>
        <p:nvSpPr>
          <p:cNvPr id="3" name="Content Placeholder 2"/>
          <p:cNvSpPr>
            <a:spLocks noGrp="1"/>
          </p:cNvSpPr>
          <p:nvPr>
            <p:ph idx="1"/>
          </p:nvPr>
        </p:nvSpPr>
        <p:spPr/>
        <p:txBody>
          <a:bodyPr/>
          <a:lstStyle/>
          <a:p>
            <a:pPr>
              <a:buNone/>
            </a:pPr>
            <a:r>
              <a:rPr lang="en-US" dirty="0" smtClean="0"/>
              <a:t>T1 example for voice-grade input lines:</a:t>
            </a:r>
          </a:p>
          <a:p>
            <a:pPr>
              <a:buNone/>
            </a:pPr>
            <a:endParaRPr lang="en-US" dirty="0" smtClean="0"/>
          </a:p>
          <a:p>
            <a:pPr>
              <a:buNone/>
            </a:pPr>
            <a:r>
              <a:rPr lang="en-US" dirty="0" smtClean="0"/>
              <a:t> implies both codex conversion of analog to digital signals (PCM) and TDM.</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a:t>
            </a:r>
            <a:r>
              <a:rPr kumimoji="1" lang="en-US" dirty="0" smtClean="0">
                <a:ea typeface="+mj-ea"/>
                <a:cs typeface="+mj-cs"/>
              </a:rPr>
              <a:t>Signals</a:t>
            </a:r>
            <a:endParaRPr kumimoji="1" lang="en-US" dirty="0">
              <a:ea typeface="+mj-ea"/>
              <a:cs typeface="+mj-cs"/>
            </a:endParaRPr>
          </a:p>
        </p:txBody>
      </p:sp>
      <p:sp>
        <p:nvSpPr>
          <p:cNvPr id="43011" name="Rectangle 3"/>
          <p:cNvSpPr>
            <a:spLocks noGrp="1" noChangeArrowheads="1"/>
          </p:cNvSpPr>
          <p:nvPr>
            <p:ph type="body" idx="1"/>
          </p:nvPr>
        </p:nvSpPr>
        <p:spPr>
          <a:xfrm>
            <a:off x="457200" y="1052736"/>
            <a:ext cx="8229600" cy="4876800"/>
          </a:xfrm>
        </p:spPr>
        <p:txBody>
          <a:bodyPr/>
          <a:lstStyle/>
          <a:p>
            <a:pPr eaLnBrk="1" hangingPunct="1">
              <a:buFont typeface="Wingdings" pitchFamily="-110" charset="2"/>
              <a:buChar char="Ø"/>
              <a:defRPr/>
            </a:pPr>
            <a:r>
              <a:rPr kumimoji="1" lang="en-US" dirty="0">
                <a:ea typeface="+mn-ea"/>
                <a:cs typeface="+mn-cs"/>
              </a:rPr>
              <a:t>digitization is conversion of analog data into digital data which can then:</a:t>
            </a:r>
          </a:p>
          <a:p>
            <a:pPr lvl="1" eaLnBrk="1" hangingPunct="1">
              <a:buFont typeface="Wingdings" pitchFamily="-110" charset="2"/>
              <a:buChar char="l"/>
              <a:defRPr/>
            </a:pPr>
            <a:r>
              <a:rPr kumimoji="1" lang="en-US" dirty="0"/>
              <a:t>be transmitted using </a:t>
            </a:r>
            <a:r>
              <a:rPr kumimoji="1" lang="en-US" dirty="0" smtClean="0"/>
              <a:t>NRZ-L.</a:t>
            </a:r>
            <a:endParaRPr kumimoji="1" lang="en-US" dirty="0"/>
          </a:p>
          <a:p>
            <a:pPr lvl="1" eaLnBrk="1" hangingPunct="1">
              <a:buFont typeface="Wingdings" pitchFamily="-110" charset="2"/>
              <a:buChar char="l"/>
              <a:defRPr/>
            </a:pPr>
            <a:r>
              <a:rPr kumimoji="1" lang="en-US" dirty="0"/>
              <a:t>be transmitted using code other than </a:t>
            </a:r>
            <a:r>
              <a:rPr kumimoji="1" lang="en-US" dirty="0" smtClean="0"/>
              <a:t>NRZ-L </a:t>
            </a:r>
            <a:r>
              <a:rPr kumimoji="1" lang="en-US" dirty="0" smtClean="0">
                <a:solidFill>
                  <a:srgbClr val="008000"/>
                </a:solidFill>
              </a:rPr>
              <a:t>(e.g., Manchester encoding)</a:t>
            </a:r>
            <a:r>
              <a:rPr kumimoji="1" lang="en-US" dirty="0" smtClean="0"/>
              <a:t>.</a:t>
            </a:r>
            <a:endParaRPr kumimoji="1" lang="en-US" dirty="0">
              <a:solidFill>
                <a:srgbClr val="008000"/>
              </a:solidFill>
            </a:endParaRPr>
          </a:p>
          <a:p>
            <a:pPr lvl="1" eaLnBrk="1" hangingPunct="1">
              <a:buFont typeface="Wingdings" pitchFamily="-110" charset="2"/>
              <a:buChar char="l"/>
              <a:defRPr/>
            </a:pPr>
            <a:r>
              <a:rPr kumimoji="1" lang="en-US" dirty="0"/>
              <a:t>be converted to analog </a:t>
            </a:r>
            <a:r>
              <a:rPr kumimoji="1" lang="en-US" dirty="0" smtClean="0"/>
              <a:t>signal.</a:t>
            </a:r>
            <a:endParaRPr kumimoji="1" lang="en-US" dirty="0"/>
          </a:p>
          <a:p>
            <a:pPr eaLnBrk="1" hangingPunct="1">
              <a:buFont typeface="Wingdings" pitchFamily="-110" charset="2"/>
              <a:buChar char="Ø"/>
              <a:defRPr/>
            </a:pPr>
            <a:r>
              <a:rPr kumimoji="1" lang="en-US" dirty="0">
                <a:ea typeface="+mn-ea"/>
                <a:cs typeface="+mn-cs"/>
              </a:rPr>
              <a:t>analog to digital conversion done using a </a:t>
            </a:r>
            <a:r>
              <a:rPr kumimoji="1" lang="en-US" dirty="0" smtClean="0">
                <a:ea typeface="+mn-ea"/>
                <a:cs typeface="+mn-cs"/>
              </a:rPr>
              <a:t>codec:</a:t>
            </a:r>
            <a:endParaRPr kumimoji="1" lang="en-US" dirty="0">
              <a:ea typeface="+mn-ea"/>
              <a:cs typeface="+mn-cs"/>
            </a:endParaRP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modulation</a:t>
            </a:r>
          </a:p>
        </p:txBody>
      </p:sp>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2795452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kumimoji="1" lang="en-GB" dirty="0">
                <a:ea typeface="+mj-ea"/>
                <a:cs typeface="+mj-cs"/>
              </a:rPr>
              <a:t>Digitizing Analog Data</a:t>
            </a:r>
          </a:p>
        </p:txBody>
      </p:sp>
      <p:pic>
        <p:nvPicPr>
          <p:cNvPr id="81923" name="Picture 4"/>
          <p:cNvPicPr>
            <a:picLocks noChangeAspect="1" noChangeArrowheads="1"/>
          </p:cNvPicPr>
          <p:nvPr/>
        </p:nvPicPr>
        <p:blipFill>
          <a:blip r:embed="rId3">
            <a:alphaModFix/>
            <a:lum/>
          </a:blip>
          <a:srcRect r="25389" b="47284"/>
          <a:stretch>
            <a:fillRect/>
          </a:stretch>
        </p:blipFill>
        <p:spPr bwMode="auto">
          <a:xfrm>
            <a:off x="685800" y="1981200"/>
            <a:ext cx="7923213" cy="1589088"/>
          </a:xfrm>
          <a:prstGeom prst="rect">
            <a:avLst/>
          </a:prstGeom>
          <a:noFill/>
          <a:ln w="9525">
            <a:noFill/>
            <a:miter lim="800000"/>
            <a:headEnd/>
            <a:tailEnd/>
          </a:ln>
        </p:spPr>
      </p:pic>
      <p:pic>
        <p:nvPicPr>
          <p:cNvPr id="81924" name="Picture 5"/>
          <p:cNvPicPr>
            <a:picLocks noChangeAspect="1" noChangeArrowheads="1"/>
          </p:cNvPicPr>
          <p:nvPr/>
        </p:nvPicPr>
        <p:blipFill>
          <a:blip r:embed="rId3">
            <a:alphaModFix/>
            <a:lum/>
          </a:blip>
          <a:srcRect l="63153" b="47284"/>
          <a:stretch>
            <a:fillRect/>
          </a:stretch>
        </p:blipFill>
        <p:spPr bwMode="auto">
          <a:xfrm>
            <a:off x="2895600" y="4572000"/>
            <a:ext cx="3913187" cy="1589088"/>
          </a:xfrm>
          <a:prstGeom prst="rect">
            <a:avLst/>
          </a:prstGeom>
          <a:noFill/>
          <a:ln w="9525">
            <a:noFill/>
            <a:miter lim="800000"/>
            <a:headEnd/>
            <a:tailEnd/>
          </a:ln>
        </p:spPr>
      </p:pic>
      <p:sp>
        <p:nvSpPr>
          <p:cNvPr id="5"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114862438"/>
      </p:ext>
    </p:extLst>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Stages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514994"/>
            <a:ext cx="8274902" cy="3786214"/>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381000" y="1428736"/>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Analog signal is sampled.</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Converted to discrete-time continuous-amplitude signal (Pulse Amplitude Modulation).</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Pulses are </a:t>
            </a:r>
            <a:r>
              <a:rPr kumimoji="0" lang="en-US" sz="32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Comic Sans MS" pitchFamily="66" charset="0"/>
                <a:ea typeface="+mn-ea"/>
                <a:cs typeface="+mn-cs"/>
              </a:rPr>
              <a:t>quantized </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and assigned a digital value</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800" b="1" i="0" u="none" strike="noStrike" kern="0" cap="none" spc="0" normalizeH="0" baseline="0" noProof="0" dirty="0" smtClean="0">
                <a:ln>
                  <a:noFill/>
                </a:ln>
                <a:solidFill>
                  <a:schemeClr val="tx1"/>
                </a:solidFill>
                <a:effectLst/>
                <a:uLnTx/>
                <a:uFillTx/>
                <a:latin typeface="+mn-lt"/>
              </a:rPr>
              <a:t>A 7-bit sample allows 128 quantizing levels.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428596" y="1357298"/>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uses non-linear encoding, i.e., amplitude spacing of levels is non-linear.</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There is a greater number of quantizing steps for low amplitude.</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This reduces overall signal distortion.</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This introduces </a:t>
            </a:r>
            <a:r>
              <a:rPr kumimoji="0" lang="en-US" sz="28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quantizing error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(or noise).</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pulses are then encoded into a digital bit stream.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8000 samples/sec x 7 bits/sample = 56 Kbps for a single voice channel.</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lang="en-US" sz="2800" b="1" kern="0" dirty="0" smtClean="0">
                <a:effectLst>
                  <a:outerShdw blurRad="38100" dist="38100" dir="2700000" algn="tl">
                    <a:srgbClr val="FFFFFF"/>
                  </a:outerShdw>
                </a:effectLst>
                <a:latin typeface="+mn-lt"/>
              </a:rPr>
              <a:t>7-bit codes </a:t>
            </a:r>
            <a:r>
              <a:rPr lang="en-US" sz="2800" b="1" kern="0" dirty="0" smtClean="0">
                <a:effectLst>
                  <a:outerShdw blurRad="38100" dist="38100" dir="2700000" algn="tl">
                    <a:srgbClr val="FFFFFF"/>
                  </a:outerShdw>
                </a:effectLst>
                <a:latin typeface="+mn-lt"/>
                <a:sym typeface="Wingdings" pitchFamily="2" charset="2"/>
              </a:rPr>
              <a:t> 128 quantization levels</a:t>
            </a:r>
            <a:endParaRPr kumimoji="0" lang="en-US" sz="2800" b="1" i="0" u="none" strike="noStrike" kern="0" cap="none" spc="0" normalizeH="0" baseline="0" noProof="0" dirty="0" smtClean="0">
              <a:ln>
                <a:noFill/>
              </a:ln>
              <a:effectLst>
                <a:outerShdw blurRad="38100" dist="38100" dir="2700000" algn="tl">
                  <a:srgbClr val="FFFFFF"/>
                </a:outerShdw>
              </a:effectLst>
              <a:uLnTx/>
              <a:uFillTx/>
              <a:latin typeface="+mn-lt"/>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p:txBody>
          <a:bodyPr/>
          <a:lstStyle/>
          <a:p>
            <a:pPr eaLnBrk="1" hangingPunct="1">
              <a:defRPr/>
            </a:pPr>
            <a:r>
              <a:rPr lang="en-US" sz="4000" dirty="0" smtClean="0"/>
              <a:t>Analog and Digital Transmissions</a:t>
            </a:r>
          </a:p>
        </p:txBody>
      </p:sp>
      <p:pic>
        <p:nvPicPr>
          <p:cNvPr id="7" name="Picture 1028" descr="2-23"/>
          <p:cNvPicPr>
            <a:picLocks noGrp="1" noChangeAspect="1" noChangeArrowheads="1"/>
          </p:cNvPicPr>
          <p:nvPr>
            <p:ph idx="1"/>
          </p:nvPr>
        </p:nvPicPr>
        <p:blipFill>
          <a:blip r:embed="rId2"/>
          <a:srcRect/>
          <a:stretch>
            <a:fillRect/>
          </a:stretch>
        </p:blipFill>
        <p:spPr bwMode="auto">
          <a:xfrm>
            <a:off x="928662" y="1125165"/>
            <a:ext cx="7113616" cy="3946909"/>
          </a:xfrm>
          <a:prstGeom prst="rect">
            <a:avLst/>
          </a:prstGeom>
          <a:noFill/>
          <a:ln w="9525">
            <a:noFill/>
            <a:miter lim="800000"/>
            <a:headEnd/>
            <a:tailEnd/>
          </a:ln>
        </p:spPr>
      </p:pic>
      <p:sp>
        <p:nvSpPr>
          <p:cNvPr id="8" name="Oval 1029"/>
          <p:cNvSpPr>
            <a:spLocks noChangeArrowheads="1"/>
          </p:cNvSpPr>
          <p:nvPr/>
        </p:nvSpPr>
        <p:spPr bwMode="auto">
          <a:xfrm>
            <a:off x="900113" y="2428868"/>
            <a:ext cx="914400" cy="914400"/>
          </a:xfrm>
          <a:prstGeom prst="ellipse">
            <a:avLst/>
          </a:prstGeom>
          <a:noFill/>
          <a:ln w="25400">
            <a:solidFill>
              <a:srgbClr val="800000"/>
            </a:solidFill>
            <a:round/>
            <a:headEnd/>
            <a:tailEnd/>
          </a:ln>
        </p:spPr>
        <p:txBody>
          <a:bodyPr wrap="none" anchor="ctr"/>
          <a:lstStyle/>
          <a:p>
            <a:endParaRPr lang="en-US"/>
          </a:p>
        </p:txBody>
      </p:sp>
      <p:sp>
        <p:nvSpPr>
          <p:cNvPr id="9" name="Oval 1030"/>
          <p:cNvSpPr>
            <a:spLocks noChangeArrowheads="1"/>
          </p:cNvSpPr>
          <p:nvPr/>
        </p:nvSpPr>
        <p:spPr bwMode="auto">
          <a:xfrm>
            <a:off x="2555875" y="2924175"/>
            <a:ext cx="914400" cy="914400"/>
          </a:xfrm>
          <a:prstGeom prst="ellipse">
            <a:avLst/>
          </a:prstGeom>
          <a:noFill/>
          <a:ln w="25400">
            <a:solidFill>
              <a:srgbClr val="800000"/>
            </a:solidFill>
            <a:round/>
            <a:headEnd/>
            <a:tailEnd/>
          </a:ln>
        </p:spPr>
        <p:txBody>
          <a:bodyPr wrap="none" anchor="ctr"/>
          <a:lstStyle/>
          <a:p>
            <a:endParaRPr lang="en-US"/>
          </a:p>
        </p:txBody>
      </p:sp>
      <p:sp>
        <p:nvSpPr>
          <p:cNvPr id="10" name="Oval 1031"/>
          <p:cNvSpPr>
            <a:spLocks noChangeArrowheads="1"/>
          </p:cNvSpPr>
          <p:nvPr/>
        </p:nvSpPr>
        <p:spPr bwMode="auto">
          <a:xfrm>
            <a:off x="5786446" y="3643314"/>
            <a:ext cx="914400" cy="914400"/>
          </a:xfrm>
          <a:prstGeom prst="ellipse">
            <a:avLst/>
          </a:prstGeom>
          <a:noFill/>
          <a:ln w="25400">
            <a:solidFill>
              <a:srgbClr val="800000"/>
            </a:solidFill>
            <a:round/>
            <a:headEnd/>
            <a:tailEnd/>
          </a:ln>
        </p:spPr>
        <p:txBody>
          <a:bodyPr wrap="none" anchor="ctr"/>
          <a:lstStyle/>
          <a:p>
            <a:endParaRPr lang="en-US"/>
          </a:p>
        </p:txBody>
      </p:sp>
      <p:sp>
        <p:nvSpPr>
          <p:cNvPr id="11" name="Rectangle 1027"/>
          <p:cNvSpPr txBox="1">
            <a:spLocks noChangeArrowheads="1"/>
          </p:cNvSpPr>
          <p:nvPr/>
        </p:nvSpPr>
        <p:spPr bwMode="auto">
          <a:xfrm>
            <a:off x="533400" y="5072074"/>
            <a:ext cx="80772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2-23.The use of both analog and digital transmissions for a computer-to-computer call.  Conversion is done by the </a:t>
            </a:r>
            <a:r>
              <a:rPr kumimoji="0" lang="en-US" sz="20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modems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and </a:t>
            </a:r>
            <a:r>
              <a:rPr kumimoji="0" lang="en-US" sz="2000" b="1" i="0" u="none" strike="noStrike" kern="0" cap="none" spc="0" normalizeH="0" baseline="0" noProof="0" dirty="0" err="1"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codecs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p:txBody>
      </p:sp>
      <p:sp>
        <p:nvSpPr>
          <p:cNvPr id="12"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Stages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000100" y="1038207"/>
            <a:ext cx="6694277" cy="5248313"/>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Nonlinear Quantization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32535" y="1071546"/>
            <a:ext cx="7839927" cy="5143536"/>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Delta Modulation (DM)</a:t>
            </a:r>
          </a:p>
        </p:txBody>
      </p:sp>
      <p:sp>
        <p:nvSpPr>
          <p:cNvPr id="7" name="Rectangle 3"/>
          <p:cNvSpPr txBox="1">
            <a:spLocks noChangeArrowheads="1"/>
          </p:cNvSpPr>
          <p:nvPr/>
        </p:nvSpPr>
        <p:spPr bwMode="auto">
          <a:xfrm>
            <a:off x="381000" y="1500174"/>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basic idea in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delta modulation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is to approximate the derivative of analog signal rather than its amplitude.</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analog data is approximated by a staircase function that moves up or down by one quantization level at each sampling time.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output of DM is a </a:t>
            </a:r>
            <a:r>
              <a:rPr kumimoji="0" lang="en-US" sz="3200" b="1" i="0"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single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bit.</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PCM preferred because of better SNR characteristics.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Modulation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71600" y="1046330"/>
            <a:ext cx="6740822" cy="5262990"/>
          </a:xfrm>
          <a:prstGeom prst="rect">
            <a:avLst/>
          </a:prstGeom>
          <a:noFill/>
          <a:ln w="9525">
            <a:noFill/>
            <a:miter lim="800000"/>
            <a:headEnd/>
            <a:tailEnd/>
          </a:ln>
          <a:effectLst/>
        </p:spPr>
      </p:pic>
      <p:sp>
        <p:nvSpPr>
          <p:cNvPr id="7" name="Rectangle 5"/>
          <p:cNvSpPr>
            <a:spLocks noChangeArrowheads="1"/>
          </p:cNvSpPr>
          <p:nvPr/>
        </p:nvSpPr>
        <p:spPr bwMode="auto">
          <a:xfrm>
            <a:off x="7751191"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7" y="115888"/>
            <a:ext cx="9217149" cy="792162"/>
          </a:xfrm>
        </p:spPr>
        <p:txBody>
          <a:bodyPr/>
          <a:lstStyle/>
          <a:p>
            <a:r>
              <a:rPr lang="en-US" sz="4000" dirty="0" smtClean="0"/>
              <a:t>Digital Techniques for Analog Data</a:t>
            </a:r>
            <a:endParaRPr lang="en-US" sz="4000" dirty="0"/>
          </a:p>
        </p:txBody>
      </p:sp>
      <p:sp>
        <p:nvSpPr>
          <p:cNvPr id="3" name="Content Placeholder 2"/>
          <p:cNvSpPr>
            <a:spLocks noGrp="1"/>
          </p:cNvSpPr>
          <p:nvPr>
            <p:ph idx="1"/>
          </p:nvPr>
        </p:nvSpPr>
        <p:spPr>
          <a:xfrm>
            <a:off x="323528" y="1124744"/>
            <a:ext cx="8568952" cy="4800600"/>
          </a:xfrm>
        </p:spPr>
        <p:txBody>
          <a:bodyPr/>
          <a:lstStyle/>
          <a:p>
            <a:r>
              <a:rPr lang="en-US" dirty="0" smtClean="0"/>
              <a:t>Continue to grow in popularity because:</a:t>
            </a:r>
          </a:p>
          <a:p>
            <a:pPr lvl="1"/>
            <a:r>
              <a:rPr lang="en-US" dirty="0" smtClean="0"/>
              <a:t>Repeaters used instead of amplifiers.</a:t>
            </a:r>
          </a:p>
          <a:p>
            <a:pPr lvl="1"/>
            <a:r>
              <a:rPr lang="en-US" dirty="0" smtClean="0"/>
              <a:t>TDM used for digital signals </a:t>
            </a:r>
            <a:r>
              <a:rPr lang="en-US" dirty="0" smtClean="0">
                <a:solidFill>
                  <a:srgbClr val="008000"/>
                </a:solidFill>
              </a:rPr>
              <a:t>(e.g. SONET)</a:t>
            </a:r>
            <a:r>
              <a:rPr lang="en-US" dirty="0" smtClean="0"/>
              <a:t>.</a:t>
            </a:r>
          </a:p>
          <a:p>
            <a:pPr lvl="1"/>
            <a:r>
              <a:rPr lang="en-US" dirty="0" smtClean="0"/>
              <a:t>Digital signaling allows more efficient digital switching techniques.</a:t>
            </a:r>
          </a:p>
          <a:p>
            <a:pPr lvl="1"/>
            <a:r>
              <a:rPr lang="en-US" dirty="0" smtClean="0"/>
              <a:t>More efficient codes developed </a:t>
            </a:r>
            <a:r>
              <a:rPr lang="en-US" dirty="0" smtClean="0">
                <a:solidFill>
                  <a:srgbClr val="008000"/>
                </a:solidFill>
              </a:rPr>
              <a:t>(e.g. </a:t>
            </a:r>
            <a:r>
              <a:rPr lang="en-US" dirty="0" err="1" smtClean="0">
                <a:solidFill>
                  <a:srgbClr val="008000"/>
                </a:solidFill>
              </a:rPr>
              <a:t>interframe</a:t>
            </a:r>
            <a:r>
              <a:rPr lang="en-US" dirty="0" smtClean="0">
                <a:solidFill>
                  <a:srgbClr val="008000"/>
                </a:solidFill>
              </a:rPr>
              <a:t> coding techniques for video).</a:t>
            </a:r>
          </a:p>
          <a:p>
            <a:pPr marL="0" indent="0">
              <a:buNone/>
            </a:pPr>
            <a:r>
              <a:rPr lang="en-US" dirty="0" smtClean="0">
                <a:solidFill>
                  <a:srgbClr val="008000"/>
                </a:solidFill>
              </a:rPr>
              <a:t>Example</a:t>
            </a:r>
          </a:p>
          <a:p>
            <a:pPr marL="0" indent="0">
              <a:buNone/>
            </a:pPr>
            <a:r>
              <a:rPr lang="en-US" dirty="0" smtClean="0"/>
              <a:t>color TV – uses 10-bit codes</a:t>
            </a:r>
          </a:p>
          <a:p>
            <a:pPr marL="0" indent="0">
              <a:buNone/>
            </a:pPr>
            <a:r>
              <a:rPr lang="en-US" dirty="0" smtClean="0"/>
              <a:t>4.6 MHZ bandwidth signal yields 92Mbps. </a:t>
            </a:r>
          </a:p>
          <a:p>
            <a:endParaRPr lang="en-US" dirty="0">
              <a:solidFill>
                <a:srgbClr val="008000"/>
              </a:solidFill>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3355022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85720" y="1200168"/>
            <a:ext cx="8643998"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lvl="1" eaLnBrk="1" hangingPunct="1">
              <a:lnSpc>
                <a:spcPct val="90000"/>
              </a:lnSpc>
            </a:pPr>
            <a:r>
              <a:rPr lang="en-US" b="1" dirty="0" smtClean="0"/>
              <a:t>Three forms of modulation (</a:t>
            </a:r>
            <a:r>
              <a:rPr lang="en-US" b="1" dirty="0" smtClean="0">
                <a:solidFill>
                  <a:srgbClr val="800000"/>
                </a:solidFill>
              </a:rPr>
              <a:t>amplitude, frequency and phase</a:t>
            </a:r>
            <a:r>
              <a:rPr lang="en-US" b="1" dirty="0" smtClean="0"/>
              <a:t>) used in combination to increase the data rate.</a:t>
            </a:r>
          </a:p>
          <a:p>
            <a:pPr lvl="1" eaLnBrk="1" hangingPunct="1">
              <a:lnSpc>
                <a:spcPct val="90000"/>
              </a:lnSpc>
            </a:pPr>
            <a:r>
              <a:rPr lang="en-US" dirty="0" smtClean="0"/>
              <a:t>Constellation diagrams (</a:t>
            </a:r>
            <a:r>
              <a:rPr lang="en-US" dirty="0" smtClean="0">
                <a:solidFill>
                  <a:srgbClr val="800000"/>
                </a:solidFill>
              </a:rPr>
              <a:t>QPSK and QAM</a:t>
            </a:r>
            <a:r>
              <a:rPr lang="en-US" dirty="0" smtClean="0"/>
              <a:t>)</a:t>
            </a:r>
            <a:endParaRPr lang="en-US" b="1" dirty="0" smtClean="0"/>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LANs</a:t>
            </a:r>
            <a:r>
              <a:rPr lang="en-US" b="1" dirty="0" smtClean="0"/>
              <a:t>]</a:t>
            </a:r>
          </a:p>
          <a:p>
            <a:pPr lvl="1" eaLnBrk="1" hangingPunct="1">
              <a:lnSpc>
                <a:spcPct val="90000"/>
              </a:lnSpc>
            </a:pPr>
            <a:r>
              <a:rPr lang="en-US" dirty="0" smtClean="0"/>
              <a:t>Tradeoffs between self clocking and required frequency.</a:t>
            </a:r>
          </a:p>
          <a:p>
            <a:pPr lvl="1" eaLnBrk="1" hangingPunct="1">
              <a:lnSpc>
                <a:spcPct val="90000"/>
              </a:lnSpc>
            </a:pPr>
            <a:r>
              <a:rPr lang="en-US" dirty="0" err="1" smtClean="0">
                <a:solidFill>
                  <a:srgbClr val="800000"/>
                </a:solidFill>
              </a:rPr>
              <a:t>Biphase</a:t>
            </a:r>
            <a:r>
              <a:rPr lang="en-US" dirty="0" smtClean="0">
                <a:solidFill>
                  <a:srgbClr val="800000"/>
                </a:solidFill>
              </a:rPr>
              <a:t>, differential, NRZL, NRZI, Manchester, differential Manchester, bipolar</a:t>
            </a:r>
            <a:r>
              <a:rPr lang="en-US" dirty="0" smtClean="0"/>
              <a:t>.</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14282" y="1071546"/>
            <a:ext cx="8929718" cy="4800600"/>
          </a:xfrm>
        </p:spPr>
        <p:txBody>
          <a:bodyPr/>
          <a:lstStyle/>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Multiplexing Detour:</a:t>
            </a:r>
            <a:endParaRPr lang="en-US" b="1" dirty="0" smtClean="0"/>
          </a:p>
          <a:p>
            <a:pPr lvl="2" eaLnBrk="1" hangingPunct="1">
              <a:lnSpc>
                <a:spcPct val="90000"/>
              </a:lnSpc>
            </a:pPr>
            <a:r>
              <a:rPr lang="en-US" dirty="0" smtClean="0">
                <a:solidFill>
                  <a:srgbClr val="800000"/>
                </a:solidFill>
              </a:rPr>
              <a:t>Frequency Division Multiplexing (FDM)</a:t>
            </a:r>
          </a:p>
          <a:p>
            <a:pPr lvl="2" eaLnBrk="1" hangingPunct="1">
              <a:lnSpc>
                <a:spcPct val="90000"/>
              </a:lnSpc>
            </a:pPr>
            <a:r>
              <a:rPr lang="en-US" dirty="0" smtClean="0">
                <a:solidFill>
                  <a:srgbClr val="800000"/>
                </a:solidFill>
              </a:rPr>
              <a:t>Wave Division Multiplexing (WDM) </a:t>
            </a:r>
            <a:r>
              <a:rPr lang="en-US" b="1" dirty="0" smtClean="0">
                <a:solidFill>
                  <a:srgbClr val="800000"/>
                </a:solidFill>
              </a:rPr>
              <a:t>[</a:t>
            </a:r>
            <a:r>
              <a:rPr lang="en-US" b="1" dirty="0" smtClean="0">
                <a:solidFill>
                  <a:srgbClr val="800000"/>
                </a:solidFill>
                <a:latin typeface="Comic Sans MS" pitchFamily="66" charset="0"/>
              </a:rPr>
              <a:t>fiber</a:t>
            </a:r>
            <a:r>
              <a:rPr lang="en-US" b="1" dirty="0" smtClean="0">
                <a:solidFill>
                  <a:srgbClr val="800000"/>
                </a:solidFill>
              </a:rPr>
              <a:t>]</a:t>
            </a:r>
            <a:endParaRPr lang="en-US" dirty="0" smtClean="0">
              <a:solidFill>
                <a:srgbClr val="800000"/>
              </a:solidFill>
            </a:endParaRPr>
          </a:p>
          <a:p>
            <a:pPr lvl="2" eaLnBrk="1" hangingPunct="1">
              <a:lnSpc>
                <a:spcPct val="90000"/>
              </a:lnSpc>
            </a:pPr>
            <a:r>
              <a:rPr lang="en-US" dirty="0" smtClean="0">
                <a:solidFill>
                  <a:srgbClr val="800000"/>
                </a:solidFill>
              </a:rPr>
              <a:t>Time Division Multiplexing (TDM)</a:t>
            </a:r>
          </a:p>
          <a:p>
            <a:pPr lvl="2" eaLnBrk="1" hangingPunct="1">
              <a:lnSpc>
                <a:spcPct val="90000"/>
              </a:lnSpc>
            </a:pPr>
            <a:r>
              <a:rPr lang="en-US" dirty="0" smtClean="0">
                <a:solidFill>
                  <a:srgbClr val="800000"/>
                </a:solidFill>
              </a:rPr>
              <a:t>Statistical TDM (Concentrator)</a:t>
            </a:r>
          </a:p>
          <a:p>
            <a:pPr eaLnBrk="1" hangingPunct="1">
              <a:lnSpc>
                <a:spcPct val="90000"/>
              </a:lnSpc>
            </a:pPr>
            <a:r>
              <a:rPr lang="en-US" dirty="0" smtClean="0"/>
              <a:t>Codex functionality:</a:t>
            </a:r>
          </a:p>
          <a:p>
            <a:pPr lvl="1" eaLnBrk="1" hangingPunct="1">
              <a:lnSpc>
                <a:spcPct val="90000"/>
              </a:lnSpc>
            </a:pPr>
            <a:r>
              <a:rPr lang="en-US" dirty="0" smtClean="0"/>
              <a:t>Pulse Code Modulation (PCM) </a:t>
            </a:r>
          </a:p>
          <a:p>
            <a:pPr lvl="1" eaLnBrk="1" hangingPunct="1">
              <a:lnSpc>
                <a:spcPct val="90000"/>
              </a:lnSpc>
            </a:pPr>
            <a:r>
              <a:rPr lang="en-US" b="1" dirty="0" smtClean="0">
                <a:solidFill>
                  <a:schemeClr val="accent1"/>
                </a:solidFill>
                <a:latin typeface="Comic Sans MS" pitchFamily="66" charset="0"/>
              </a:rPr>
              <a:t>T1</a:t>
            </a:r>
            <a:r>
              <a:rPr lang="en-US" sz="3200" dirty="0" smtClean="0">
                <a:solidFill>
                  <a:schemeClr val="accent1"/>
                </a:solidFill>
              </a:rPr>
              <a:t> line {classic voice-grade TDM}</a:t>
            </a:r>
          </a:p>
          <a:p>
            <a:pPr lvl="1" eaLnBrk="1" hangingPunct="1">
              <a:lnSpc>
                <a:spcPct val="90000"/>
              </a:lnSpc>
            </a:pPr>
            <a:r>
              <a:rPr lang="en-US" sz="3200" dirty="0" smtClean="0"/>
              <a:t>PCM Stages (</a:t>
            </a:r>
            <a:r>
              <a:rPr lang="en-US" sz="3200" dirty="0" smtClean="0">
                <a:solidFill>
                  <a:srgbClr val="800000"/>
                </a:solidFill>
              </a:rPr>
              <a:t>PAM, </a:t>
            </a:r>
            <a:r>
              <a:rPr lang="en-US" sz="3200" dirty="0" err="1" smtClean="0">
                <a:solidFill>
                  <a:srgbClr val="800000"/>
                </a:solidFill>
              </a:rPr>
              <a:t>quantizer</a:t>
            </a:r>
            <a:r>
              <a:rPr lang="en-US" sz="3200" dirty="0" smtClean="0">
                <a:solidFill>
                  <a:srgbClr val="800000"/>
                </a:solidFill>
              </a:rPr>
              <a:t>, encoder</a:t>
            </a:r>
            <a:r>
              <a:rPr lang="en-US" sz="3200" dirty="0" smtClean="0"/>
              <a:t>)</a:t>
            </a:r>
          </a:p>
          <a:p>
            <a:pPr lvl="1" eaLnBrk="1" hangingPunct="1">
              <a:lnSpc>
                <a:spcPct val="90000"/>
              </a:lnSpc>
            </a:pPr>
            <a:r>
              <a:rPr lang="en-US" dirty="0" smtClean="0"/>
              <a:t>Delta Modulation</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344184"/>
            <a:ext cx="8229600" cy="4461080"/>
          </a:xfrm>
        </p:spPr>
        <p:txBody>
          <a:bodyPr/>
          <a:lstStyle/>
          <a:p>
            <a:pPr marL="0" indent="0" algn="ctr" eaLnBrk="1" hangingPunct="1">
              <a:buNone/>
            </a:pPr>
            <a:r>
              <a:rPr lang="en-US" dirty="0">
                <a:solidFill>
                  <a:schemeClr val="accent1"/>
                </a:solidFill>
              </a:rPr>
              <a:t>[Example – modem</a:t>
            </a:r>
            <a:r>
              <a:rPr lang="en-US" dirty="0" smtClean="0">
                <a:solidFill>
                  <a:schemeClr val="accent1"/>
                </a:solidFill>
              </a:rPr>
              <a:t>]</a:t>
            </a:r>
            <a:endParaRPr lang="en-US" dirty="0" smtClean="0"/>
          </a:p>
          <a:p>
            <a:pPr eaLnBrk="1" hangingPunct="1"/>
            <a:r>
              <a:rPr lang="en-US" dirty="0" smtClean="0"/>
              <a:t>Basis for analog signaling: constant-frequency is a continuous, signal known as the</a:t>
            </a:r>
            <a:r>
              <a:rPr lang="en-US" i="1" dirty="0" smtClean="0"/>
              <a:t> </a:t>
            </a:r>
            <a:r>
              <a:rPr lang="en-US" i="1" dirty="0" smtClean="0">
                <a:solidFill>
                  <a:srgbClr val="990033"/>
                </a:solidFill>
                <a:latin typeface="Comic Sans MS" pitchFamily="66" charset="0"/>
              </a:rPr>
              <a:t>carrier frequency</a:t>
            </a:r>
            <a:r>
              <a:rPr lang="en-US" i="1" dirty="0" smtClean="0"/>
              <a:t>.</a:t>
            </a:r>
            <a:endParaRPr lang="en-US" dirty="0" smtClean="0"/>
          </a:p>
          <a:p>
            <a:pPr eaLnBrk="1" hangingPunct="1"/>
            <a:r>
              <a:rPr lang="en-US" dirty="0" smtClean="0"/>
              <a:t>Digital data is encoded by modulating one of the three characteristics of the carrier: </a:t>
            </a:r>
            <a:r>
              <a:rPr lang="en-US" dirty="0" smtClean="0">
                <a:solidFill>
                  <a:srgbClr val="0000CC"/>
                </a:solidFill>
                <a:latin typeface="Comic Sans MS" pitchFamily="66" charset="0"/>
              </a:rPr>
              <a:t>amplitude</a:t>
            </a:r>
            <a:r>
              <a:rPr lang="en-US" dirty="0" smtClean="0"/>
              <a:t>, </a:t>
            </a:r>
            <a:r>
              <a:rPr lang="en-US" dirty="0" smtClean="0">
                <a:solidFill>
                  <a:srgbClr val="0000CC"/>
                </a:solidFill>
                <a:latin typeface="Comic Sans MS" pitchFamily="66" charset="0"/>
              </a:rPr>
              <a:t>frequency</a:t>
            </a:r>
            <a:r>
              <a:rPr lang="en-US" dirty="0" smtClean="0"/>
              <a:t>, or </a:t>
            </a:r>
            <a:r>
              <a:rPr lang="en-US" dirty="0" smtClean="0">
                <a:solidFill>
                  <a:srgbClr val="0000CC"/>
                </a:solidFill>
                <a:latin typeface="Comic Sans MS" pitchFamily="66" charset="0"/>
              </a:rPr>
              <a:t>phase</a:t>
            </a:r>
            <a:r>
              <a:rPr lang="en-US" dirty="0" smtClean="0"/>
              <a:t> or some combination of these.</a:t>
            </a:r>
            <a:endParaRPr lang="en-US" u="sng" dirty="0" smtClean="0"/>
          </a:p>
        </p:txBody>
      </p:sp>
      <p:sp>
        <p:nvSpPr>
          <p:cNvPr id="7" name="Rectangle 2"/>
          <p:cNvSpPr>
            <a:spLocks noGrp="1" noChangeArrowheads="1"/>
          </p:cNvSpPr>
          <p:nvPr>
            <p:ph type="title"/>
          </p:nvPr>
        </p:nvSpPr>
        <p:spPr>
          <a:xfrm>
            <a:off x="179388" y="-27384"/>
            <a:ext cx="8785225" cy="1008112"/>
          </a:xfrm>
        </p:spPr>
        <p:txBody>
          <a:bodyPr/>
          <a:lstStyle/>
          <a:p>
            <a:pPr eaLnBrk="1" hangingPunct="1">
              <a:defRPr/>
            </a:pPr>
            <a:r>
              <a:rPr lang="en-US" dirty="0" smtClean="0"/>
              <a:t/>
            </a:r>
            <a:br>
              <a:rPr lang="en-US" dirty="0" smtClean="0"/>
            </a:br>
            <a:r>
              <a:rPr lang="en-US" dirty="0" smtClean="0"/>
              <a:t>Digital Data, Analog Signals</a:t>
            </a:r>
            <a:br>
              <a:rPr lang="en-US" dirty="0" smtClean="0"/>
            </a:b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41388"/>
          </a:xfrm>
        </p:spPr>
        <p:txBody>
          <a:bodyPr/>
          <a:lstStyle/>
          <a:p>
            <a:pPr eaLnBrk="1" hangingPunct="1">
              <a:defRPr/>
            </a:pPr>
            <a:r>
              <a:rPr kumimoji="1" lang="en-US" dirty="0">
                <a:ea typeface="+mj-ea"/>
                <a:cs typeface="+mj-cs"/>
              </a:rPr>
              <a:t>Modulation Techniques</a:t>
            </a:r>
          </a:p>
        </p:txBody>
      </p:sp>
      <p:pic>
        <p:nvPicPr>
          <p:cNvPr id="57347" name="Picture 7"/>
          <p:cNvPicPr>
            <a:picLocks noChangeAspect="1" noChangeArrowheads="1"/>
          </p:cNvPicPr>
          <p:nvPr/>
        </p:nvPicPr>
        <p:blipFill>
          <a:blip r:embed="rId3">
            <a:lum/>
            <a:alphaModFix/>
          </a:blip>
          <a:srcRect r="4257" b="15930"/>
          <a:stretch>
            <a:fillRect/>
          </a:stretch>
        </p:blipFill>
        <p:spPr bwMode="auto">
          <a:xfrm>
            <a:off x="1676400" y="1008344"/>
            <a:ext cx="5631904" cy="5300976"/>
          </a:xfrm>
          <a:prstGeom prst="rect">
            <a:avLst/>
          </a:prstGeom>
          <a:noFill/>
          <a:ln w="9525">
            <a:noFill/>
            <a:miter lim="800000"/>
            <a:headEnd/>
            <a:tailEnd/>
          </a:ln>
        </p:spPr>
      </p:pic>
      <p:sp>
        <p:nvSpPr>
          <p:cNvPr id="7"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710162428"/>
      </p:ext>
    </p:extLst>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to Keying</a:t>
            </a:r>
            <a:endParaRPr lang="en-US" dirty="0"/>
          </a:p>
        </p:txBody>
      </p:sp>
      <p:sp>
        <p:nvSpPr>
          <p:cNvPr id="3" name="Content Placeholder 2"/>
          <p:cNvSpPr>
            <a:spLocks noGrp="1"/>
          </p:cNvSpPr>
          <p:nvPr>
            <p:ph idx="1"/>
          </p:nvPr>
        </p:nvSpPr>
        <p:spPr>
          <a:xfrm>
            <a:off x="457200" y="1052736"/>
            <a:ext cx="8229600" cy="5256584"/>
          </a:xfrm>
        </p:spPr>
        <p:txBody>
          <a:bodyPr/>
          <a:lstStyle/>
          <a:p>
            <a:r>
              <a:rPr lang="en-US" sz="2400" dirty="0" smtClean="0">
                <a:solidFill>
                  <a:srgbClr val="800000"/>
                </a:solidFill>
              </a:rPr>
              <a:t>Amplitude modulation::</a:t>
            </a:r>
            <a:r>
              <a:rPr lang="en-US" sz="2400" dirty="0" smtClean="0"/>
              <a:t> Amplitude Shift Keying (ASK)</a:t>
            </a:r>
          </a:p>
          <a:p>
            <a:r>
              <a:rPr lang="en-US" sz="2400" dirty="0" smtClean="0">
                <a:solidFill>
                  <a:srgbClr val="800000"/>
                </a:solidFill>
              </a:rPr>
              <a:t>Frequency modulation::</a:t>
            </a:r>
          </a:p>
          <a:p>
            <a:pPr lvl="1"/>
            <a:r>
              <a:rPr lang="en-US" sz="2400" dirty="0" smtClean="0"/>
              <a:t>Binary Frequency Shift Keying (BFSK)</a:t>
            </a:r>
          </a:p>
          <a:p>
            <a:pPr lvl="1"/>
            <a:r>
              <a:rPr lang="en-US" sz="2400" dirty="0" smtClean="0"/>
              <a:t>Multiple FSK (MFSK)</a:t>
            </a:r>
          </a:p>
          <a:p>
            <a:pPr lvl="2"/>
            <a:r>
              <a:rPr lang="en-US" dirty="0" smtClean="0"/>
              <a:t>More than two frequencies used </a:t>
            </a:r>
            <a:r>
              <a:rPr lang="en-US" dirty="0" smtClean="0">
                <a:sym typeface="Wingdings" pitchFamily="2" charset="2"/>
              </a:rPr>
              <a:t> signaling element represents more than one bit.</a:t>
            </a:r>
          </a:p>
          <a:p>
            <a:r>
              <a:rPr lang="en-US" sz="2400" dirty="0" smtClean="0">
                <a:sym typeface="Wingdings" pitchFamily="2" charset="2"/>
              </a:rPr>
              <a:t>Phase modulation::</a:t>
            </a:r>
          </a:p>
          <a:p>
            <a:pPr lvl="1"/>
            <a:r>
              <a:rPr lang="en-US" sz="2400" dirty="0" smtClean="0">
                <a:sym typeface="Wingdings" pitchFamily="2" charset="2"/>
              </a:rPr>
              <a:t>Binary Phase Shift Keying (BPSK)</a:t>
            </a:r>
          </a:p>
          <a:p>
            <a:pPr lvl="1"/>
            <a:r>
              <a:rPr lang="en-US" sz="2400" dirty="0" smtClean="0">
                <a:solidFill>
                  <a:srgbClr val="800000"/>
                </a:solidFill>
                <a:sym typeface="Wingdings" pitchFamily="2" charset="2"/>
              </a:rPr>
              <a:t>Differential*</a:t>
            </a:r>
            <a:r>
              <a:rPr lang="en-US" sz="2400" dirty="0" smtClean="0">
                <a:sym typeface="Wingdings" pitchFamily="2" charset="2"/>
              </a:rPr>
              <a:t> PSK (DPSK)</a:t>
            </a:r>
          </a:p>
          <a:p>
            <a:pPr lvl="1"/>
            <a:r>
              <a:rPr lang="en-US" sz="2400" dirty="0" smtClean="0">
                <a:sym typeface="Wingdings" pitchFamily="2" charset="2"/>
              </a:rPr>
              <a:t>Quadrature PSK (QPSK)</a:t>
            </a:r>
          </a:p>
          <a:p>
            <a:pPr marL="0" indent="0">
              <a:buNone/>
            </a:pPr>
            <a:r>
              <a:rPr lang="en-US" sz="2400" dirty="0" smtClean="0">
                <a:solidFill>
                  <a:srgbClr val="800000"/>
                </a:solidFill>
                <a:sym typeface="Wingdings" pitchFamily="2" charset="2"/>
              </a:rPr>
              <a:t>* Explained later</a:t>
            </a:r>
            <a:endParaRPr lang="en-US" sz="2400" dirty="0">
              <a:solidFill>
                <a:srgbClr val="800000"/>
              </a:solidFill>
              <a:sym typeface="Wingdings" pitchFamily="2" charset="2"/>
            </a:endParaRPr>
          </a:p>
          <a:p>
            <a:pPr lvl="1"/>
            <a:endParaRPr lang="en-US" sz="2400"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59510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MFSK</a:t>
            </a:r>
            <a:endParaRPr lang="en-US" dirty="0"/>
          </a:p>
        </p:txBody>
      </p:sp>
      <p:sp>
        <p:nvSpPr>
          <p:cNvPr id="3" name="Content Placeholder 2"/>
          <p:cNvSpPr>
            <a:spLocks noGrp="1"/>
          </p:cNvSpPr>
          <p:nvPr>
            <p:ph idx="1"/>
          </p:nvPr>
        </p:nvSpPr>
        <p:spPr/>
        <p:txBody>
          <a:bodyPr/>
          <a:lstStyle/>
          <a:p>
            <a:pPr marL="0" indent="0">
              <a:buNone/>
            </a:pPr>
            <a:r>
              <a:rPr lang="en-US" dirty="0"/>
              <a:t>f</a:t>
            </a:r>
            <a:r>
              <a:rPr lang="en-US" baseline="-25000" dirty="0" smtClean="0"/>
              <a:t>c</a:t>
            </a:r>
            <a:r>
              <a:rPr lang="en-US" dirty="0" smtClean="0"/>
              <a:t> = 250 kHz, </a:t>
            </a:r>
            <a:r>
              <a:rPr lang="en-US" dirty="0" err="1" smtClean="0"/>
              <a:t>f</a:t>
            </a:r>
            <a:r>
              <a:rPr lang="en-US" baseline="-25000" dirty="0" err="1" smtClean="0"/>
              <a:t>d</a:t>
            </a:r>
            <a:r>
              <a:rPr lang="en-US" dirty="0" smtClean="0"/>
              <a:t> </a:t>
            </a:r>
            <a:r>
              <a:rPr lang="en-US" dirty="0"/>
              <a:t>= </a:t>
            </a:r>
            <a:r>
              <a:rPr lang="en-US" dirty="0" smtClean="0"/>
              <a:t>25 kHz  M= 8</a:t>
            </a:r>
          </a:p>
          <a:p>
            <a:pPr marL="0" indent="0">
              <a:buNone/>
            </a:pPr>
            <a:r>
              <a:rPr lang="en-US" dirty="0" smtClean="0"/>
              <a:t>Frequency assignments:</a:t>
            </a:r>
          </a:p>
          <a:p>
            <a:pPr marL="0" indent="0">
              <a:buNone/>
            </a:pPr>
            <a:r>
              <a:rPr lang="en-US" dirty="0" smtClean="0"/>
              <a:t>f</a:t>
            </a:r>
            <a:r>
              <a:rPr lang="en-US" baseline="-25000" dirty="0" smtClean="0"/>
              <a:t>1</a:t>
            </a:r>
            <a:r>
              <a:rPr lang="en-US" dirty="0" smtClean="0"/>
              <a:t> </a:t>
            </a:r>
            <a:r>
              <a:rPr lang="en-US" dirty="0"/>
              <a:t>=  </a:t>
            </a:r>
            <a:r>
              <a:rPr lang="en-US" dirty="0" smtClean="0"/>
              <a:t>75 kHz </a:t>
            </a:r>
            <a:r>
              <a:rPr lang="en-US" dirty="0" smtClean="0">
                <a:solidFill>
                  <a:srgbClr val="800000"/>
                </a:solidFill>
              </a:rPr>
              <a:t>000</a:t>
            </a:r>
            <a:r>
              <a:rPr lang="en-US" dirty="0" smtClean="0"/>
              <a:t>	  f</a:t>
            </a:r>
            <a:r>
              <a:rPr lang="en-US" baseline="-25000" dirty="0"/>
              <a:t>2</a:t>
            </a:r>
            <a:r>
              <a:rPr lang="en-US" dirty="0" smtClean="0"/>
              <a:t> </a:t>
            </a:r>
            <a:r>
              <a:rPr lang="en-US" dirty="0"/>
              <a:t>= </a:t>
            </a:r>
            <a:r>
              <a:rPr lang="en-US" dirty="0" smtClean="0"/>
              <a:t>125 </a:t>
            </a:r>
            <a:r>
              <a:rPr lang="en-US" dirty="0"/>
              <a:t>kHz </a:t>
            </a:r>
            <a:r>
              <a:rPr lang="en-US" dirty="0" smtClean="0">
                <a:solidFill>
                  <a:srgbClr val="800000"/>
                </a:solidFill>
              </a:rPr>
              <a:t>001</a:t>
            </a:r>
            <a:endParaRPr lang="en-US" dirty="0">
              <a:solidFill>
                <a:srgbClr val="800000"/>
              </a:solidFill>
            </a:endParaRPr>
          </a:p>
          <a:p>
            <a:pPr marL="0" indent="0">
              <a:buNone/>
            </a:pPr>
            <a:r>
              <a:rPr lang="en-US" dirty="0"/>
              <a:t>f</a:t>
            </a:r>
            <a:r>
              <a:rPr lang="en-US" baseline="-25000" dirty="0"/>
              <a:t>3</a:t>
            </a:r>
            <a:r>
              <a:rPr lang="en-US" dirty="0"/>
              <a:t> = 175 kHz </a:t>
            </a:r>
            <a:r>
              <a:rPr lang="en-US" dirty="0">
                <a:solidFill>
                  <a:srgbClr val="800000"/>
                </a:solidFill>
              </a:rPr>
              <a:t>010</a:t>
            </a:r>
            <a:r>
              <a:rPr lang="en-US" dirty="0"/>
              <a:t>	  </a:t>
            </a:r>
            <a:r>
              <a:rPr lang="en-US" dirty="0" smtClean="0"/>
              <a:t>f</a:t>
            </a:r>
            <a:r>
              <a:rPr lang="en-US" baseline="-25000" dirty="0" smtClean="0"/>
              <a:t>4</a:t>
            </a:r>
            <a:r>
              <a:rPr lang="en-US" dirty="0" smtClean="0"/>
              <a:t> </a:t>
            </a:r>
            <a:r>
              <a:rPr lang="en-US" dirty="0"/>
              <a:t>= 225 kHz </a:t>
            </a:r>
            <a:r>
              <a:rPr lang="en-US" dirty="0">
                <a:solidFill>
                  <a:srgbClr val="800000"/>
                </a:solidFill>
              </a:rPr>
              <a:t>011</a:t>
            </a:r>
          </a:p>
          <a:p>
            <a:pPr marL="0" indent="0">
              <a:buNone/>
            </a:pPr>
            <a:r>
              <a:rPr lang="en-US" dirty="0" smtClean="0"/>
              <a:t>f</a:t>
            </a:r>
            <a:r>
              <a:rPr lang="en-US" baseline="-25000" dirty="0" smtClean="0"/>
              <a:t>5</a:t>
            </a:r>
            <a:r>
              <a:rPr lang="en-US" dirty="0" smtClean="0"/>
              <a:t> </a:t>
            </a:r>
            <a:r>
              <a:rPr lang="en-US" dirty="0"/>
              <a:t>= </a:t>
            </a:r>
            <a:r>
              <a:rPr lang="en-US" dirty="0" smtClean="0"/>
              <a:t>275 </a:t>
            </a:r>
            <a:r>
              <a:rPr lang="en-US" dirty="0"/>
              <a:t>kHz </a:t>
            </a:r>
            <a:r>
              <a:rPr lang="en-US" dirty="0">
                <a:solidFill>
                  <a:srgbClr val="800000"/>
                </a:solidFill>
              </a:rPr>
              <a:t>000</a:t>
            </a:r>
            <a:r>
              <a:rPr lang="en-US" dirty="0"/>
              <a:t>	  </a:t>
            </a:r>
            <a:r>
              <a:rPr lang="en-US" dirty="0" smtClean="0"/>
              <a:t>f</a:t>
            </a:r>
            <a:r>
              <a:rPr lang="en-US" baseline="-25000" dirty="0" smtClean="0"/>
              <a:t>6</a:t>
            </a:r>
            <a:r>
              <a:rPr lang="en-US" dirty="0" smtClean="0"/>
              <a:t> </a:t>
            </a:r>
            <a:r>
              <a:rPr lang="en-US" dirty="0"/>
              <a:t>= </a:t>
            </a:r>
            <a:r>
              <a:rPr lang="en-US" dirty="0" smtClean="0"/>
              <a:t>325 </a:t>
            </a:r>
            <a:r>
              <a:rPr lang="en-US" dirty="0"/>
              <a:t>kHz </a:t>
            </a:r>
            <a:r>
              <a:rPr lang="en-US" dirty="0">
                <a:solidFill>
                  <a:srgbClr val="800000"/>
                </a:solidFill>
              </a:rPr>
              <a:t>001</a:t>
            </a:r>
          </a:p>
          <a:p>
            <a:pPr marL="0" indent="0">
              <a:buNone/>
            </a:pPr>
            <a:r>
              <a:rPr lang="en-US" dirty="0" smtClean="0"/>
              <a:t>f</a:t>
            </a:r>
            <a:r>
              <a:rPr lang="en-US" baseline="-25000" dirty="0" smtClean="0"/>
              <a:t>7</a:t>
            </a:r>
            <a:r>
              <a:rPr lang="en-US" dirty="0" smtClean="0"/>
              <a:t> </a:t>
            </a:r>
            <a:r>
              <a:rPr lang="en-US" dirty="0"/>
              <a:t>= </a:t>
            </a:r>
            <a:r>
              <a:rPr lang="en-US" dirty="0" smtClean="0"/>
              <a:t>375 </a:t>
            </a:r>
            <a:r>
              <a:rPr lang="en-US" dirty="0"/>
              <a:t>kHz </a:t>
            </a:r>
            <a:r>
              <a:rPr lang="en-US" dirty="0">
                <a:solidFill>
                  <a:srgbClr val="800000"/>
                </a:solidFill>
              </a:rPr>
              <a:t>010</a:t>
            </a:r>
            <a:r>
              <a:rPr lang="en-US" dirty="0"/>
              <a:t>	  f</a:t>
            </a:r>
            <a:r>
              <a:rPr lang="en-US" baseline="-25000" dirty="0"/>
              <a:t>4</a:t>
            </a:r>
            <a:r>
              <a:rPr lang="en-US" dirty="0"/>
              <a:t> = </a:t>
            </a:r>
            <a:r>
              <a:rPr lang="en-US" dirty="0" smtClean="0"/>
              <a:t>425 </a:t>
            </a:r>
            <a:r>
              <a:rPr lang="en-US" dirty="0"/>
              <a:t>kHz </a:t>
            </a:r>
            <a:r>
              <a:rPr lang="en-US" dirty="0">
                <a:solidFill>
                  <a:srgbClr val="800000"/>
                </a:solidFill>
              </a:rPr>
              <a:t>011</a:t>
            </a:r>
          </a:p>
          <a:p>
            <a:pPr marL="0" indent="0">
              <a:buNone/>
            </a:pPr>
            <a:r>
              <a:rPr lang="en-US" dirty="0" smtClean="0">
                <a:solidFill>
                  <a:srgbClr val="0033CC"/>
                </a:solidFill>
              </a:rPr>
              <a:t>B = 2Mf</a:t>
            </a:r>
            <a:r>
              <a:rPr lang="en-US" baseline="-25000" dirty="0" smtClean="0">
                <a:solidFill>
                  <a:srgbClr val="0033CC"/>
                </a:solidFill>
              </a:rPr>
              <a:t>d</a:t>
            </a:r>
            <a:r>
              <a:rPr lang="en-US" dirty="0" smtClean="0">
                <a:solidFill>
                  <a:srgbClr val="0033CC"/>
                </a:solidFill>
              </a:rPr>
              <a:t> = 400 kHz</a:t>
            </a:r>
          </a:p>
          <a:p>
            <a:pPr marL="0" indent="0">
              <a:buNone/>
            </a:pPr>
            <a:r>
              <a:rPr lang="en-US" dirty="0" smtClean="0">
                <a:solidFill>
                  <a:schemeClr val="accent2"/>
                </a:solidFill>
              </a:rPr>
              <a:t>R = 1/T = 2Lf</a:t>
            </a:r>
            <a:r>
              <a:rPr lang="en-US" baseline="-25000" dirty="0" smtClean="0">
                <a:solidFill>
                  <a:schemeClr val="accent2"/>
                </a:solidFill>
              </a:rPr>
              <a:t>d</a:t>
            </a:r>
            <a:r>
              <a:rPr lang="en-US" dirty="0" smtClean="0">
                <a:solidFill>
                  <a:schemeClr val="accent2"/>
                </a:solidFill>
              </a:rPr>
              <a:t> = 150 kbps</a:t>
            </a:r>
            <a:endParaRPr lang="en-US" dirty="0">
              <a:solidFill>
                <a:schemeClr val="accent2"/>
              </a:solidFill>
            </a:endParaRPr>
          </a:p>
          <a:p>
            <a:pPr marL="0" indent="0">
              <a:buNone/>
            </a:pPr>
            <a:endParaRPr lang="en-US" dirty="0"/>
          </a:p>
          <a:p>
            <a:pPr marL="0" indent="0">
              <a:buNone/>
            </a:pPr>
            <a:endParaRPr lang="en-US" dirty="0"/>
          </a:p>
        </p:txBody>
      </p:sp>
      <p:sp>
        <p:nvSpPr>
          <p:cNvPr id="8"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8381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Modems</a:t>
            </a:r>
            <a:endParaRPr lang="en-US" dirty="0"/>
          </a:p>
        </p:txBody>
      </p:sp>
      <p:sp>
        <p:nvSpPr>
          <p:cNvPr id="6" name="Rectangle 3"/>
          <p:cNvSpPr>
            <a:spLocks noGrp="1" noChangeArrowheads="1"/>
          </p:cNvSpPr>
          <p:nvPr>
            <p:ph idx="1"/>
          </p:nvPr>
        </p:nvSpPr>
        <p:spPr>
          <a:xfrm>
            <a:off x="-36512" y="1142984"/>
            <a:ext cx="9001156" cy="4800600"/>
          </a:xfrm>
        </p:spPr>
        <p:txBody>
          <a:bodyPr/>
          <a:lstStyle/>
          <a:p>
            <a:pPr eaLnBrk="1" hangingPunct="1">
              <a:lnSpc>
                <a:spcPct val="90000"/>
              </a:lnSpc>
            </a:pPr>
            <a:r>
              <a:rPr lang="en-US" sz="2800" dirty="0" smtClean="0"/>
              <a:t>All advanced modems use a </a:t>
            </a:r>
            <a:r>
              <a:rPr lang="en-US" sz="2800" b="1" i="1" dirty="0" smtClean="0">
                <a:solidFill>
                  <a:srgbClr val="009900"/>
                </a:solidFill>
              </a:rPr>
              <a:t>combination of modulation techniques</a:t>
            </a:r>
            <a:r>
              <a:rPr lang="en-US" sz="2800" i="1" dirty="0" smtClean="0">
                <a:solidFill>
                  <a:srgbClr val="009900"/>
                </a:solidFill>
              </a:rPr>
              <a:t> </a:t>
            </a:r>
            <a:r>
              <a:rPr lang="en-US" sz="2800" dirty="0" smtClean="0"/>
              <a:t>to transmit multiple bits per baud.</a:t>
            </a:r>
          </a:p>
          <a:p>
            <a:pPr eaLnBrk="1" hangingPunct="1">
              <a:lnSpc>
                <a:spcPct val="90000"/>
              </a:lnSpc>
            </a:pPr>
            <a:r>
              <a:rPr lang="en-US" sz="2800" dirty="0" smtClean="0"/>
              <a:t>Multiple amplitude and multiple phase shifts are combined to transmit several bits per symbol.</a:t>
            </a:r>
          </a:p>
          <a:p>
            <a:pPr eaLnBrk="1" hangingPunct="1">
              <a:lnSpc>
                <a:spcPct val="90000"/>
              </a:lnSpc>
            </a:pPr>
            <a:r>
              <a:rPr lang="en-US" sz="2800" b="1" dirty="0" smtClean="0">
                <a:solidFill>
                  <a:srgbClr val="A50021"/>
                </a:solidFill>
              </a:rPr>
              <a:t>QPSK (Quadrature Phase Shift Keying) </a:t>
            </a:r>
            <a:r>
              <a:rPr lang="en-US" sz="2800" dirty="0" smtClean="0"/>
              <a:t>uses four phase shifts per symbol.</a:t>
            </a:r>
            <a:endParaRPr lang="en-US" sz="2800" b="1" dirty="0" smtClean="0"/>
          </a:p>
          <a:p>
            <a:pPr eaLnBrk="1" hangingPunct="1">
              <a:lnSpc>
                <a:spcPct val="90000"/>
              </a:lnSpc>
            </a:pPr>
            <a:r>
              <a:rPr lang="en-US" sz="2800" b="1" dirty="0" smtClean="0">
                <a:solidFill>
                  <a:srgbClr val="0033CC"/>
                </a:solidFill>
                <a:latin typeface="Comic Sans MS" pitchFamily="66" charset="0"/>
              </a:rPr>
              <a:t>Modems</a:t>
            </a:r>
            <a:r>
              <a:rPr lang="en-US" sz="2800" dirty="0" smtClean="0"/>
              <a:t> actually use </a:t>
            </a:r>
            <a:r>
              <a:rPr lang="en-US" sz="2800" b="1" dirty="0" err="1" smtClean="0">
                <a:solidFill>
                  <a:srgbClr val="A50021"/>
                </a:solidFill>
              </a:rPr>
              <a:t>Quadrature</a:t>
            </a:r>
            <a:r>
              <a:rPr lang="en-US" sz="2800" b="1" dirty="0" smtClean="0">
                <a:solidFill>
                  <a:srgbClr val="A50021"/>
                </a:solidFill>
              </a:rPr>
              <a:t> Amplitude Modulation (QAM).</a:t>
            </a:r>
          </a:p>
          <a:p>
            <a:pPr eaLnBrk="1" hangingPunct="1">
              <a:lnSpc>
                <a:spcPct val="90000"/>
              </a:lnSpc>
            </a:pPr>
            <a:r>
              <a:rPr lang="en-US" sz="2800" dirty="0" smtClean="0"/>
              <a:t>These concepts are depicted using </a:t>
            </a:r>
            <a:r>
              <a:rPr lang="en-US" sz="2800" dirty="0" smtClean="0">
                <a:solidFill>
                  <a:srgbClr val="0033CC"/>
                </a:solidFill>
              </a:rPr>
              <a:t>constellation points</a:t>
            </a:r>
            <a:r>
              <a:rPr lang="en-US" sz="2800" dirty="0" smtClean="0"/>
              <a:t> where a point determines a specific amplitude and phase.</a:t>
            </a:r>
            <a:endParaRPr lang="en-US" sz="2800" u="sng" dirty="0" smtClean="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3811</TotalTime>
  <Words>2602</Words>
  <Application>Microsoft Office PowerPoint</Application>
  <PresentationFormat>On-screen Show (4:3)</PresentationFormat>
  <Paragraphs>497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Revised_Master</vt:lpstr>
      <vt:lpstr> Physical Layer (Part 2) Data Encoding Techniques  </vt:lpstr>
      <vt:lpstr>Interpreting Signals</vt:lpstr>
      <vt:lpstr>Data Encoding Techniques</vt:lpstr>
      <vt:lpstr>Analog and Digital Transmissions</vt:lpstr>
      <vt:lpstr> Digital Data, Analog Signals </vt:lpstr>
      <vt:lpstr>Modulation Techniques</vt:lpstr>
      <vt:lpstr>Modulation to Keying</vt:lpstr>
      <vt:lpstr>Example 5.4 MFSK</vt:lpstr>
      <vt:lpstr>Modems</vt:lpstr>
      <vt:lpstr>Constellation Diagrams</vt:lpstr>
      <vt:lpstr>Quadrature Amplitude Modulation (QAM)</vt:lpstr>
      <vt:lpstr>Telephone Modems</vt:lpstr>
      <vt:lpstr>Telephone Modems</vt:lpstr>
      <vt:lpstr>Digital Data, Digital Signals [the technique used in wired LANs]</vt:lpstr>
      <vt:lpstr>Signal Spectrum Issues</vt:lpstr>
      <vt:lpstr>NRZ ( Non-Return-to-Zero) Codes</vt:lpstr>
      <vt:lpstr>NRZ ( Non-Return-to-Zero) Codes</vt:lpstr>
      <vt:lpstr>Bi–Phase Codes</vt:lpstr>
      <vt:lpstr>Manchester Encoding </vt:lpstr>
      <vt:lpstr>Differential Manchester Encoding </vt:lpstr>
      <vt:lpstr>Bi-Polar Encoding</vt:lpstr>
      <vt:lpstr>Digital Encoding Techniques</vt:lpstr>
      <vt:lpstr>Analog Data, Digital Signals [Example – PCM (Pulse Code Modulation)]</vt:lpstr>
      <vt:lpstr>Multiplexing</vt:lpstr>
      <vt:lpstr> Frequency Division Multiplexing (FDM) vs Time Division Multiplexing (TDM)</vt:lpstr>
      <vt:lpstr>Frequency Division Multiplexing</vt:lpstr>
      <vt:lpstr>Frequency Division Multiplexing</vt:lpstr>
      <vt:lpstr>Wavelength Division Multiplexing</vt:lpstr>
      <vt:lpstr>Time Division Multiplexing</vt:lpstr>
      <vt:lpstr>Concentrator [Statistical Multiplexing]</vt:lpstr>
      <vt:lpstr>Statistical Multiplexing</vt:lpstr>
      <vt:lpstr>T1 System</vt:lpstr>
      <vt:lpstr>T1 - TDM Link</vt:lpstr>
      <vt:lpstr>Pulse Code Modulation (PCM)</vt:lpstr>
      <vt:lpstr>Analog Data, Digital Signals</vt:lpstr>
      <vt:lpstr>Digitizing Analog Data</vt:lpstr>
      <vt:lpstr>Pulse Code Modulation Stages</vt:lpstr>
      <vt:lpstr>Pulse Code Modulation (PCM)</vt:lpstr>
      <vt:lpstr>Pulse Code Modulation (PCM)</vt:lpstr>
      <vt:lpstr>PCM Stages</vt:lpstr>
      <vt:lpstr>PCM Nonlinear Quantization</vt:lpstr>
      <vt:lpstr>Delta Modulation (DM)</vt:lpstr>
      <vt:lpstr>Delta Modulation</vt:lpstr>
      <vt:lpstr>Digital Techniques for Analog Data</vt:lpstr>
      <vt:lpstr>Data Encoding Summary</vt:lpstr>
      <vt:lpstr>Data Encoding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162</cp:revision>
  <dcterms:created xsi:type="dcterms:W3CDTF">2004-01-21T20:05:10Z</dcterms:created>
  <dcterms:modified xsi:type="dcterms:W3CDTF">2012-03-22T12:48:41Z</dcterms:modified>
</cp:coreProperties>
</file>