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381" r:id="rId3"/>
    <p:sldId id="400" r:id="rId4"/>
    <p:sldId id="373" r:id="rId5"/>
    <p:sldId id="368" r:id="rId6"/>
    <p:sldId id="376" r:id="rId7"/>
    <p:sldId id="377" r:id="rId8"/>
    <p:sldId id="412" r:id="rId9"/>
    <p:sldId id="414" r:id="rId10"/>
    <p:sldId id="415" r:id="rId11"/>
    <p:sldId id="416" r:id="rId12"/>
    <p:sldId id="439" r:id="rId13"/>
    <p:sldId id="418" r:id="rId14"/>
    <p:sldId id="413" r:id="rId15"/>
    <p:sldId id="378" r:id="rId16"/>
    <p:sldId id="379" r:id="rId17"/>
    <p:sldId id="380" r:id="rId18"/>
    <p:sldId id="392" r:id="rId19"/>
    <p:sldId id="399" r:id="rId20"/>
    <p:sldId id="393" r:id="rId21"/>
    <p:sldId id="404" r:id="rId22"/>
    <p:sldId id="395" r:id="rId23"/>
    <p:sldId id="396" r:id="rId24"/>
    <p:sldId id="397" r:id="rId25"/>
    <p:sldId id="436" r:id="rId26"/>
    <p:sldId id="403" r:id="rId27"/>
    <p:sldId id="428" r:id="rId28"/>
    <p:sldId id="429" r:id="rId29"/>
    <p:sldId id="430" r:id="rId30"/>
    <p:sldId id="431" r:id="rId31"/>
    <p:sldId id="432" r:id="rId32"/>
    <p:sldId id="424" r:id="rId33"/>
    <p:sldId id="425" r:id="rId34"/>
    <p:sldId id="435" r:id="rId35"/>
    <p:sldId id="407" r:id="rId36"/>
    <p:sldId id="437" r:id="rId37"/>
    <p:sldId id="438" r:id="rId3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008000"/>
    <a:srgbClr val="0033CC"/>
    <a:srgbClr val="9900CC"/>
    <a:srgbClr val="003366"/>
    <a:srgbClr val="FFCC66"/>
    <a:srgbClr val="FF6600"/>
    <a:srgbClr val="CC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30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28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12/1/2014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174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11.bin"/><Relationship Id="rId3" Type="http://schemas.openxmlformats.org/officeDocument/2006/relationships/image" Target="../media/image9.wmf"/><Relationship Id="rId21" Type="http://schemas.openxmlformats.org/officeDocument/2006/relationships/image" Target="../media/image11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8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10.png"/><Relationship Id="rId9" Type="http://schemas.openxmlformats.org/officeDocument/2006/relationships/oleObject" Target="../embeddings/oleObject3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429024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Two Key </a:t>
            </a:r>
            <a:r>
              <a:rPr lang="en-US" sz="3600" dirty="0" smtClean="0"/>
              <a:t>Network Layer </a:t>
            </a:r>
            <a:r>
              <a:rPr lang="en-US" sz="3600" dirty="0"/>
              <a:t>Functions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9413" y="1157271"/>
            <a:ext cx="4480619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forwarding: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move packets from router’s input to appropriate router output.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7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routing: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determine route taken by packets from source to destination.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706938" y="1357298"/>
            <a:ext cx="4192587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800" u="sng" dirty="0">
                <a:solidFill>
                  <a:srgbClr val="0033CC"/>
                </a:solidFill>
              </a:rPr>
              <a:t>analogy:</a:t>
            </a:r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routing:</a:t>
            </a:r>
            <a:r>
              <a:rPr lang="en-US" sz="2800" b="1" dirty="0"/>
              <a:t> </a:t>
            </a:r>
            <a:r>
              <a:rPr lang="en-US" sz="2800" dirty="0"/>
              <a:t>process of planning trip from source to </a:t>
            </a:r>
            <a:r>
              <a:rPr lang="en-US" sz="2800" dirty="0" smtClean="0"/>
              <a:t>destination</a:t>
            </a:r>
            <a:endParaRPr lang="en-US" sz="2800" dirty="0"/>
          </a:p>
          <a:p>
            <a:pPr marL="342900" indent="-342900">
              <a:spcBef>
                <a:spcPct val="7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800" b="1" dirty="0">
                <a:solidFill>
                  <a:schemeClr val="accent2"/>
                </a:solidFill>
              </a:rPr>
              <a:t>forwarding:</a:t>
            </a:r>
            <a:r>
              <a:rPr lang="en-US" sz="2800" b="1" dirty="0"/>
              <a:t> </a:t>
            </a:r>
            <a:r>
              <a:rPr lang="en-US" sz="2800" dirty="0"/>
              <a:t>process of getting through single interchange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 Box 16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49542" y="223212"/>
            <a:ext cx="8637300" cy="63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Interplay between </a:t>
            </a:r>
            <a:r>
              <a:rPr lang="en-US" sz="3200" dirty="0" smtClean="0">
                <a:solidFill>
                  <a:schemeClr val="bg1"/>
                </a:solidFill>
              </a:rPr>
              <a:t>Routing </a:t>
            </a:r>
            <a:r>
              <a:rPr lang="en-US" sz="3200" dirty="0">
                <a:solidFill>
                  <a:schemeClr val="bg1"/>
                </a:solidFill>
              </a:rPr>
              <a:t>and </a:t>
            </a:r>
            <a:r>
              <a:rPr lang="en-US" sz="3200" dirty="0" smtClean="0">
                <a:solidFill>
                  <a:schemeClr val="bg1"/>
                </a:solidFill>
              </a:rPr>
              <a:t>Forwarding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1142976" y="1208088"/>
            <a:ext cx="6484960" cy="4935556"/>
            <a:chOff x="398" y="129"/>
            <a:chExt cx="3484" cy="3304"/>
          </a:xfrm>
        </p:grpSpPr>
        <p:sp>
          <p:nvSpPr>
            <p:cNvPr id="8" name="Freeform 2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/>
              <a:ahLst/>
              <a:cxnLst>
                <a:cxn ang="0">
                  <a:pos x="6" y="483"/>
                </a:cxn>
                <a:cxn ang="0">
                  <a:pos x="108" y="125"/>
                </a:cxn>
                <a:cxn ang="0">
                  <a:pos x="559" y="100"/>
                </a:cxn>
                <a:cxn ang="0">
                  <a:pos x="1128" y="29"/>
                </a:cxn>
                <a:cxn ang="0">
                  <a:pos x="1716" y="275"/>
                </a:cxn>
                <a:cxn ang="0">
                  <a:pos x="1596" y="827"/>
                </a:cxn>
                <a:cxn ang="0">
                  <a:pos x="1380" y="911"/>
                </a:cxn>
                <a:cxn ang="0">
                  <a:pos x="840" y="929"/>
                </a:cxn>
                <a:cxn ang="0">
                  <a:pos x="414" y="911"/>
                </a:cxn>
                <a:cxn ang="0">
                  <a:pos x="143" y="832"/>
                </a:cxn>
                <a:cxn ang="0">
                  <a:pos x="6" y="483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2122" y="2256"/>
              <a:ext cx="316" cy="301"/>
              <a:chOff x="3600" y="97"/>
              <a:chExt cx="360" cy="359"/>
            </a:xfrm>
          </p:grpSpPr>
          <p:sp>
            <p:nvSpPr>
              <p:cNvPr id="158" name="Oval 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9" name="Line 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" name="Line 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" name="Rectangle 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2" name="Oval 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3" name="Group 1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6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9" name="Line 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0" name="Line 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64" name="Group 1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6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6" name="Line 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7" name="Line 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2344" y="2658"/>
              <a:ext cx="316" cy="301"/>
              <a:chOff x="3600" y="97"/>
              <a:chExt cx="360" cy="359"/>
            </a:xfrm>
          </p:grpSpPr>
          <p:sp>
            <p:nvSpPr>
              <p:cNvPr id="145" name="Oval 22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6" name="Line 23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7" name="Line 24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8" name="Rectangle 25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9" name="Oval 26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0" name="Group 27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5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6" name="Line 2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7" name="Line 3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51" name="Group 31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52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3" name="Line 3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4" name="Line 3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2769" y="2064"/>
              <a:ext cx="316" cy="301"/>
              <a:chOff x="3600" y="97"/>
              <a:chExt cx="360" cy="359"/>
            </a:xfrm>
          </p:grpSpPr>
          <p:sp>
            <p:nvSpPr>
              <p:cNvPr id="132" name="Oval 36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37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38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Rectangle 39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6" name="Oval 40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7" name="Group 41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4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" name="Line 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4" name="Line 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38" name="Group 45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39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0" name="Line 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1" name="Line 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49"/>
            <p:cNvGrpSpPr>
              <a:grpSpLocks/>
            </p:cNvGrpSpPr>
            <p:nvPr/>
          </p:nvGrpSpPr>
          <p:grpSpPr bwMode="auto">
            <a:xfrm>
              <a:off x="2720" y="2483"/>
              <a:ext cx="315" cy="301"/>
              <a:chOff x="3600" y="97"/>
              <a:chExt cx="360" cy="359"/>
            </a:xfrm>
          </p:grpSpPr>
          <p:sp>
            <p:nvSpPr>
              <p:cNvPr id="119" name="Oval 50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Line 51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Line 52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53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3" name="Oval 54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24" name="Group 55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29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0" name="Line 5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1" name="Line 5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5" name="Group 59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26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7" name="Line 6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8" name="Line 6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" name="Group 63"/>
            <p:cNvGrpSpPr>
              <a:grpSpLocks/>
            </p:cNvGrpSpPr>
            <p:nvPr/>
          </p:nvGrpSpPr>
          <p:grpSpPr bwMode="auto">
            <a:xfrm>
              <a:off x="3120" y="2670"/>
              <a:ext cx="316" cy="301"/>
              <a:chOff x="3600" y="97"/>
              <a:chExt cx="360" cy="359"/>
            </a:xfrm>
          </p:grpSpPr>
          <p:sp>
            <p:nvSpPr>
              <p:cNvPr id="106" name="Oval 64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Line 65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Line 66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67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0" name="Oval 68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11" name="Group 69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16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7" name="Line 7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8" name="Line 7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2" name="Group 73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1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" name="Line 7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" name="Line 7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>
              <a:off x="3400" y="2257"/>
              <a:ext cx="316" cy="301"/>
              <a:chOff x="3600" y="97"/>
              <a:chExt cx="360" cy="359"/>
            </a:xfrm>
          </p:grpSpPr>
          <p:sp>
            <p:nvSpPr>
              <p:cNvPr id="93" name="Oval 7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Line 7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Line 8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8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7" name="Oval 8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8" name="Group 83"/>
              <p:cNvGrpSpPr>
                <a:grpSpLocks/>
              </p:cNvGrpSpPr>
              <p:nvPr/>
            </p:nvGrpSpPr>
            <p:grpSpPr bwMode="auto">
              <a:xfrm>
                <a:off x="3666" y="97"/>
                <a:ext cx="176" cy="49"/>
                <a:chOff x="2848" y="848"/>
                <a:chExt cx="140" cy="98"/>
              </a:xfrm>
            </p:grpSpPr>
            <p:sp>
              <p:nvSpPr>
                <p:cNvPr id="103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" name="Line 8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" name="Line 8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99" name="Group 87"/>
              <p:cNvGrpSpPr>
                <a:grpSpLocks/>
              </p:cNvGrpSpPr>
              <p:nvPr/>
            </p:nvGrpSpPr>
            <p:grpSpPr bwMode="auto">
              <a:xfrm flipV="1">
                <a:off x="3666" y="407"/>
                <a:ext cx="176" cy="49"/>
                <a:chOff x="2848" y="848"/>
                <a:chExt cx="140" cy="98"/>
              </a:xfrm>
            </p:grpSpPr>
            <p:sp>
              <p:nvSpPr>
                <p:cNvPr id="100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8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9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" name="Freeform 91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194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92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94" y="174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93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Freeform 94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/>
              <a:ahLst/>
              <a:cxnLst>
                <a:cxn ang="0">
                  <a:pos x="0" y="500"/>
                </a:cxn>
                <a:cxn ang="0">
                  <a:pos x="118" y="0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95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/>
              <a:ahLst/>
              <a:cxnLst>
                <a:cxn ang="0">
                  <a:pos x="370" y="32"/>
                </a:cxn>
                <a:cxn ang="0">
                  <a:pos x="0" y="0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96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/>
              <a:ahLst/>
              <a:cxnLst>
                <a:cxn ang="0">
                  <a:pos x="162" y="408"/>
                </a:cxn>
                <a:cxn ang="0">
                  <a:pos x="176" y="412"/>
                </a:cxn>
                <a:cxn ang="0">
                  <a:pos x="0" y="0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97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98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99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100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latin typeface="Arial" charset="0"/>
                </a:rPr>
                <a:t>1</a:t>
              </a:r>
            </a:p>
          </p:txBody>
        </p:sp>
        <p:sp>
          <p:nvSpPr>
            <p:cNvPr id="29" name="Text Box 101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2</a:t>
              </a:r>
            </a:p>
          </p:txBody>
        </p:sp>
        <p:sp>
          <p:nvSpPr>
            <p:cNvPr id="30" name="Text Box 102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3</a:t>
              </a:r>
            </a:p>
          </p:txBody>
        </p:sp>
        <p:sp>
          <p:nvSpPr>
            <p:cNvPr id="31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2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200">
                  <a:latin typeface="Arial" charset="0"/>
                </a:rPr>
                <a:t>0111</a:t>
              </a:r>
            </a:p>
          </p:txBody>
        </p:sp>
        <p:sp>
          <p:nvSpPr>
            <p:cNvPr id="33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1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>
                  <a:latin typeface="Arial" charset="0"/>
                </a:rPr>
                <a:t>value in arriving</a:t>
              </a:r>
            </a:p>
            <a:p>
              <a:pPr eaLnBrk="1" hangingPunct="1"/>
              <a:r>
                <a:rPr lang="en-US" sz="1600">
                  <a:latin typeface="Arial" charset="0"/>
                </a:rPr>
                <a:t>packet’s header</a:t>
              </a:r>
            </a:p>
          </p:txBody>
        </p:sp>
        <p:sp>
          <p:nvSpPr>
            <p:cNvPr id="34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routing algorithm</a:t>
              </a:r>
            </a:p>
          </p:txBody>
        </p:sp>
        <p:sp>
          <p:nvSpPr>
            <p:cNvPr id="36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</a:rPr>
                <a:t>local forwarding table</a:t>
              </a:r>
            </a:p>
          </p:txBody>
        </p:sp>
        <p:sp>
          <p:nvSpPr>
            <p:cNvPr id="38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header value</a:t>
              </a:r>
            </a:p>
          </p:txBody>
        </p:sp>
        <p:sp>
          <p:nvSpPr>
            <p:cNvPr id="39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400">
                  <a:latin typeface="Arial" charset="0"/>
                </a:rPr>
                <a:t>output link</a:t>
              </a:r>
            </a:p>
          </p:txBody>
        </p:sp>
        <p:sp>
          <p:nvSpPr>
            <p:cNvPr id="40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114"/>
            <p:cNvSpPr txBox="1">
              <a:spLocks noChangeArrowheads="1"/>
            </p:cNvSpPr>
            <p:nvPr/>
          </p:nvSpPr>
          <p:spPr bwMode="auto">
            <a:xfrm>
              <a:off x="1587" y="1037"/>
              <a:ext cx="32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/>
              <a:r>
                <a:rPr lang="en-US" sz="1200">
                  <a:latin typeface="Arial" charset="0"/>
                </a:rPr>
                <a:t>0100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0101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0111</a:t>
              </a:r>
            </a:p>
            <a:p>
              <a:pPr algn="r" eaLnBrk="1" hangingPunct="1"/>
              <a:r>
                <a:rPr lang="en-US" sz="1200">
                  <a:latin typeface="Arial" charset="0"/>
                </a:rPr>
                <a:t>1001</a:t>
              </a:r>
            </a:p>
          </p:txBody>
        </p:sp>
        <p:sp>
          <p:nvSpPr>
            <p:cNvPr id="42" name="Text Box 115"/>
            <p:cNvSpPr txBox="1">
              <a:spLocks noChangeArrowheads="1"/>
            </p:cNvSpPr>
            <p:nvPr/>
          </p:nvSpPr>
          <p:spPr bwMode="auto">
            <a:xfrm>
              <a:off x="1918" y="1037"/>
              <a:ext cx="169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sz="1200">
                  <a:latin typeface="Arial" charset="0"/>
                </a:rPr>
                <a:t>3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2</a:t>
              </a:r>
            </a:p>
            <a:p>
              <a:pPr algn="ctr" eaLnBrk="1" hangingPunct="1"/>
              <a:r>
                <a:rPr lang="en-US" sz="1200">
                  <a:latin typeface="Arial" charset="0"/>
                </a:rPr>
                <a:t>1</a:t>
              </a:r>
            </a:p>
          </p:txBody>
        </p:sp>
        <p:sp>
          <p:nvSpPr>
            <p:cNvPr id="43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/>
              <a:ahLst/>
              <a:cxnLst>
                <a:cxn ang="0">
                  <a:pos x="0" y="10"/>
                </a:cxn>
                <a:cxn ang="0">
                  <a:pos x="324" y="26"/>
                </a:cxn>
                <a:cxn ang="0">
                  <a:pos x="554" y="167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76" y="782"/>
                </a:cxn>
                <a:cxn ang="0">
                  <a:pos x="1320" y="788"/>
                </a:cxn>
                <a:cxn ang="0">
                  <a:pos x="1443" y="5"/>
                </a:cxn>
                <a:cxn ang="0">
                  <a:pos x="0" y="0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53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86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4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79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5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72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6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8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6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65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7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58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3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704975" y="1781175"/>
            <a:ext cx="6534150" cy="4076700"/>
          </a:xfrm>
          <a:prstGeom prst="rect">
            <a:avLst/>
          </a:prstGeom>
          <a:solidFill>
            <a:schemeClr val="bg2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38300" y="1847850"/>
            <a:ext cx="6534150" cy="40767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" name="Rectangle 5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3713166" y="3479800"/>
            <a:ext cx="1364396" cy="1214438"/>
            <a:chOff x="3967" y="2883"/>
            <a:chExt cx="665" cy="765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023" y="2883"/>
              <a:ext cx="582" cy="738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3996" y="2910"/>
              <a:ext cx="582" cy="73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967" y="3074"/>
              <a:ext cx="6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/>
                <a:t>forwarding</a:t>
              </a:r>
            </a:p>
            <a:p>
              <a:pPr algn="ctr"/>
              <a:r>
                <a:rPr lang="en-US" sz="1800" dirty="0"/>
                <a:t>table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065" y="2994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071" y="304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074" y="3102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65" y="3477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068" y="3528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4071" y="3579"/>
              <a:ext cx="4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581025" y="1133475"/>
            <a:ext cx="75342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Host, router network layer functions:</a:t>
            </a: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flipV="1">
            <a:off x="1628775" y="5410200"/>
            <a:ext cx="6505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1657350" y="488632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" name="Group 19"/>
          <p:cNvGrpSpPr>
            <a:grpSpLocks/>
          </p:cNvGrpSpPr>
          <p:nvPr/>
        </p:nvGrpSpPr>
        <p:grpSpPr bwMode="auto">
          <a:xfrm>
            <a:off x="1836738" y="2667000"/>
            <a:ext cx="1887537" cy="900113"/>
            <a:chOff x="1175" y="1848"/>
            <a:chExt cx="1189" cy="567"/>
          </a:xfrm>
        </p:grpSpPr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1224" y="1848"/>
              <a:ext cx="1140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1"/>
            <p:cNvSpPr>
              <a:spLocks noChangeArrowheads="1"/>
            </p:cNvSpPr>
            <p:nvPr/>
          </p:nvSpPr>
          <p:spPr bwMode="auto">
            <a:xfrm>
              <a:off x="1182" y="1890"/>
              <a:ext cx="1140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1175" y="1895"/>
              <a:ext cx="1153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Routing protocols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path selection</a:t>
              </a:r>
            </a:p>
            <a:p>
              <a:pPr>
                <a:buFontTx/>
                <a:buChar char="•"/>
              </a:pPr>
              <a:r>
                <a:rPr lang="en-US" sz="1600" dirty="0"/>
                <a:t>RIP, OSPF, BGP</a:t>
              </a:r>
              <a:endParaRPr lang="en-US" dirty="0"/>
            </a:p>
          </p:txBody>
        </p:sp>
      </p:grpSp>
      <p:sp>
        <p:nvSpPr>
          <p:cNvPr id="26" name="Freeform 23"/>
          <p:cNvSpPr>
            <a:spLocks/>
          </p:cNvSpPr>
          <p:nvPr/>
        </p:nvSpPr>
        <p:spPr bwMode="auto">
          <a:xfrm>
            <a:off x="3143250" y="3657600"/>
            <a:ext cx="628650" cy="390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0" y="186"/>
              </a:cxn>
              <a:cxn ang="0">
                <a:pos x="396" y="210"/>
              </a:cxn>
            </a:cxnLst>
            <a:rect l="0" t="0" r="r" b="b"/>
            <a:pathLst>
              <a:path w="396" h="246">
                <a:moveTo>
                  <a:pt x="0" y="0"/>
                </a:moveTo>
                <a:cubicBezTo>
                  <a:pt x="30" y="16"/>
                  <a:pt x="42" y="126"/>
                  <a:pt x="150" y="186"/>
                </a:cubicBezTo>
                <a:cubicBezTo>
                  <a:pt x="258" y="246"/>
                  <a:pt x="345" y="205"/>
                  <a:pt x="396" y="210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" name="Group 24"/>
          <p:cNvGrpSpPr>
            <a:grpSpLocks/>
          </p:cNvGrpSpPr>
          <p:nvPr/>
        </p:nvGrpSpPr>
        <p:grpSpPr bwMode="auto">
          <a:xfrm>
            <a:off x="5092700" y="2576513"/>
            <a:ext cx="3000375" cy="1181100"/>
            <a:chOff x="102" y="1272"/>
            <a:chExt cx="1890" cy="744"/>
          </a:xfrm>
        </p:grpSpPr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144" y="1272"/>
              <a:ext cx="1848" cy="690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102" y="1314"/>
              <a:ext cx="1848" cy="70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116" y="1319"/>
              <a:ext cx="1820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addressing conventions</a:t>
              </a:r>
            </a:p>
            <a:p>
              <a:pPr>
                <a:buFontTx/>
                <a:buChar char="•"/>
              </a:pPr>
              <a:r>
                <a:rPr lang="en-US" sz="1600" dirty="0"/>
                <a:t>datagram format</a:t>
              </a:r>
            </a:p>
            <a:p>
              <a:pPr>
                <a:buFontTx/>
                <a:buChar char="•"/>
              </a:pPr>
              <a:r>
                <a:rPr lang="en-US" sz="1600" dirty="0"/>
                <a:t>packet handling conventions</a:t>
              </a:r>
              <a:endParaRPr lang="en-US" dirty="0"/>
            </a:p>
          </p:txBody>
        </p:sp>
      </p:grpSp>
      <p:grpSp>
        <p:nvGrpSpPr>
          <p:cNvPr id="31" name="Group 28"/>
          <p:cNvGrpSpPr>
            <a:grpSpLocks/>
          </p:cNvGrpSpPr>
          <p:nvPr/>
        </p:nvGrpSpPr>
        <p:grpSpPr bwMode="auto">
          <a:xfrm>
            <a:off x="5149850" y="3889375"/>
            <a:ext cx="2000250" cy="890588"/>
            <a:chOff x="72" y="1146"/>
            <a:chExt cx="1260" cy="561"/>
          </a:xfrm>
        </p:grpSpPr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114" y="1146"/>
              <a:ext cx="1218" cy="516"/>
            </a:xfrm>
            <a:prstGeom prst="rect">
              <a:avLst/>
            </a:prstGeom>
            <a:solidFill>
              <a:schemeClr val="accent2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Rectangle 30"/>
            <p:cNvSpPr>
              <a:spLocks noChangeArrowheads="1"/>
            </p:cNvSpPr>
            <p:nvPr/>
          </p:nvSpPr>
          <p:spPr bwMode="auto">
            <a:xfrm>
              <a:off x="72" y="1188"/>
              <a:ext cx="1218" cy="5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Text Box 31"/>
            <p:cNvSpPr txBox="1">
              <a:spLocks noChangeArrowheads="1"/>
            </p:cNvSpPr>
            <p:nvPr/>
          </p:nvSpPr>
          <p:spPr bwMode="auto">
            <a:xfrm>
              <a:off x="80" y="1187"/>
              <a:ext cx="1197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</a:rPr>
                <a:t>ICMP protocol</a:t>
              </a:r>
            </a:p>
            <a:p>
              <a:pPr>
                <a:buFontTx/>
                <a:buChar char="•"/>
              </a:pPr>
              <a:r>
                <a:rPr lang="en-US" sz="1600" dirty="0"/>
                <a:t>error reporting</a:t>
              </a:r>
            </a:p>
            <a:p>
              <a:pPr>
                <a:buFontTx/>
                <a:buChar char="•"/>
              </a:pPr>
              <a:r>
                <a:rPr lang="en-US" sz="1600" dirty="0"/>
                <a:t>router “signaling”</a:t>
              </a:r>
              <a:endParaRPr lang="en-US" dirty="0"/>
            </a:p>
          </p:txBody>
        </p:sp>
      </p:grpSp>
      <p:sp>
        <p:nvSpPr>
          <p:cNvPr id="35" name="Line 32"/>
          <p:cNvSpPr>
            <a:spLocks noChangeShapeType="1"/>
          </p:cNvSpPr>
          <p:nvPr/>
        </p:nvSpPr>
        <p:spPr bwMode="auto">
          <a:xfrm flipV="1">
            <a:off x="1657350" y="2466975"/>
            <a:ext cx="652462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2643174" y="1928802"/>
            <a:ext cx="4047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Transport </a:t>
            </a:r>
            <a:r>
              <a:rPr lang="en-US" dirty="0" smtClean="0">
                <a:solidFill>
                  <a:schemeClr val="bg2"/>
                </a:solidFill>
              </a:rPr>
              <a:t>Layer</a:t>
            </a:r>
            <a:r>
              <a:rPr lang="en-US" dirty="0">
                <a:solidFill>
                  <a:schemeClr val="bg2"/>
                </a:solidFill>
              </a:rPr>
              <a:t>: TCP, UDP</a:t>
            </a:r>
            <a:endParaRPr lang="en-US" dirty="0"/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3643306" y="4965700"/>
            <a:ext cx="24368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Data Link Layer</a:t>
            </a:r>
            <a:endParaRPr lang="en-US" dirty="0"/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786182" y="5489575"/>
            <a:ext cx="22140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Physical Layer</a:t>
            </a:r>
            <a:endParaRPr lang="en-US" dirty="0"/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285884" y="3265488"/>
            <a:ext cx="14285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1" dirty="0">
                <a:solidFill>
                  <a:srgbClr val="800000"/>
                </a:solidFill>
              </a:rPr>
              <a:t>Network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L</a:t>
            </a:r>
            <a:r>
              <a:rPr lang="en-US" sz="2400" b="1" dirty="0" smtClean="0">
                <a:solidFill>
                  <a:srgbClr val="800000"/>
                </a:solidFill>
              </a:rPr>
              <a:t>ayer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 flipV="1">
            <a:off x="1071538" y="2486025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8"/>
          <p:cNvSpPr>
            <a:spLocks noChangeShapeType="1"/>
          </p:cNvSpPr>
          <p:nvPr/>
        </p:nvSpPr>
        <p:spPr bwMode="auto">
          <a:xfrm>
            <a:off x="1071538" y="4152900"/>
            <a:ext cx="0" cy="7429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The Internet Network </a:t>
            </a:r>
            <a:r>
              <a:rPr lang="en-US" sz="4000" dirty="0" smtClean="0"/>
              <a:t>Layer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857364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Quick Routing Overview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Routing algorithm</a:t>
            </a: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::</a:t>
            </a:r>
            <a:r>
              <a:rPr lang="en-US" dirty="0" smtClean="0">
                <a:solidFill>
                  <a:srgbClr val="990033"/>
                </a:solidFill>
              </a:rPr>
              <a:t> </a:t>
            </a:r>
            <a:r>
              <a:rPr lang="en-US" dirty="0" smtClean="0"/>
              <a:t>that part of the Network Layer responsible for </a:t>
            </a:r>
            <a:r>
              <a:rPr lang="en-US" dirty="0" smtClean="0">
                <a:solidFill>
                  <a:srgbClr val="0000CC"/>
                </a:solidFill>
                <a:latin typeface="Comic Sans MS" pitchFamily="66" charset="0"/>
              </a:rPr>
              <a:t>deciding  on which output line to transmit an incoming packet.</a:t>
            </a:r>
          </a:p>
          <a:p>
            <a:pPr eaLnBrk="1" hangingPunct="1">
              <a:buFontTx/>
              <a:buBlip>
                <a:blip r:embed="rId2"/>
              </a:buBlip>
            </a:pPr>
            <a:r>
              <a:rPr lang="en-US" dirty="0" smtClean="0"/>
              <a:t> Remember: For virtual circuit subnets the routing decision is made </a:t>
            </a:r>
            <a:r>
              <a:rPr lang="en-US" dirty="0" smtClean="0">
                <a:solidFill>
                  <a:srgbClr val="800000"/>
                </a:solidFill>
              </a:rPr>
              <a:t>ONLY</a:t>
            </a:r>
            <a:r>
              <a:rPr lang="en-US" dirty="0" smtClean="0"/>
              <a:t> at set up.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rgbClr val="008000"/>
                </a:solidFill>
              </a:rPr>
              <a:t>Algorithm  properties</a:t>
            </a:r>
            <a:r>
              <a:rPr lang="en-US" dirty="0" smtClean="0">
                <a:solidFill>
                  <a:srgbClr val="008000"/>
                </a:solidFill>
              </a:rPr>
              <a:t>:: </a:t>
            </a:r>
            <a:r>
              <a:rPr lang="en-US" dirty="0" smtClean="0"/>
              <a:t>correctness, simplicity, robustness, stability, fairness, optimality, and scalability.</a:t>
            </a:r>
            <a:endParaRPr lang="en-US" dirty="0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Classification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Rectangle 2051"/>
          <p:cNvSpPr txBox="1">
            <a:spLocks noChangeArrowheads="1"/>
          </p:cNvSpPr>
          <p:nvPr/>
        </p:nvSpPr>
        <p:spPr bwMode="auto">
          <a:xfrm>
            <a:off x="381000" y="1500174"/>
            <a:ext cx="4114800" cy="4170362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based on current measurements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of traffic and/or topology.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 centralized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 isolated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 distributed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2052"/>
          <p:cNvSpPr txBox="1">
            <a:spLocks noChangeArrowheads="1"/>
          </p:cNvSpPr>
          <p:nvPr/>
        </p:nvSpPr>
        <p:spPr>
          <a:xfrm>
            <a:off x="4648200" y="1500174"/>
            <a:ext cx="3810000" cy="417671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txBody>
          <a:bodyPr/>
          <a:lstStyle/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Non-Adaptive Routing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routing computed in advance and off-line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flooding</a:t>
            </a:r>
          </a:p>
          <a:p>
            <a:pPr marL="533400" marR="0" lvl="0" indent="-5334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static routing using shortest path algorithms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Internetwork Routing </a:t>
            </a:r>
            <a:r>
              <a:rPr lang="en-US" sz="3200" dirty="0" smtClean="0">
                <a:solidFill>
                  <a:srgbClr val="FFCC66"/>
                </a:solidFill>
              </a:rPr>
              <a:t>[</a:t>
            </a:r>
            <a:r>
              <a:rPr lang="en-US" sz="3200" dirty="0" err="1" smtClean="0">
                <a:solidFill>
                  <a:srgbClr val="FFCC66"/>
                </a:solidFill>
              </a:rPr>
              <a:t>Halsall</a:t>
            </a:r>
            <a:r>
              <a:rPr lang="en-US" sz="3200" dirty="0" smtClean="0">
                <a:solidFill>
                  <a:srgbClr val="FFCC66"/>
                </a:solidFill>
              </a:rPr>
              <a:t>]</a:t>
            </a:r>
            <a:endParaRPr lang="en-US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2107" y="1142984"/>
            <a:ext cx="25146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Adaptive Routing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04844" y="2168509"/>
            <a:ext cx="2514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Centralized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11607" y="2222484"/>
            <a:ext cx="2514600" cy="555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Distributed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382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Intradomain routing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943444" y="3235309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Interdomain routing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5244" y="4683109"/>
            <a:ext cx="3048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Distance Vector routing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81492" y="4786322"/>
            <a:ext cx="28194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Link State routing</a:t>
            </a:r>
          </a:p>
        </p:txBody>
      </p:sp>
      <p:cxnSp>
        <p:nvCxnSpPr>
          <p:cNvPr id="13" name="AutoShape 12"/>
          <p:cNvCxnSpPr>
            <a:cxnSpLocks noChangeShapeType="1"/>
            <a:stCxn id="6" idx="2"/>
            <a:endCxn id="7" idx="0"/>
          </p:cNvCxnSpPr>
          <p:nvPr/>
        </p:nvCxnSpPr>
        <p:spPr bwMode="auto">
          <a:xfrm flipH="1">
            <a:off x="2162144" y="1647809"/>
            <a:ext cx="2227263" cy="520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4" name="AutoShape 14"/>
          <p:cNvCxnSpPr>
            <a:cxnSpLocks noChangeShapeType="1"/>
            <a:stCxn id="8" idx="2"/>
            <a:endCxn id="10" idx="0"/>
          </p:cNvCxnSpPr>
          <p:nvPr/>
        </p:nvCxnSpPr>
        <p:spPr bwMode="auto">
          <a:xfrm>
            <a:off x="5468907" y="2778109"/>
            <a:ext cx="884237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5" name="AutoShape 15"/>
          <p:cNvCxnSpPr>
            <a:cxnSpLocks noChangeShapeType="1"/>
            <a:stCxn id="8" idx="2"/>
            <a:endCxn id="9" idx="0"/>
          </p:cNvCxnSpPr>
          <p:nvPr/>
        </p:nvCxnSpPr>
        <p:spPr bwMode="auto">
          <a:xfrm flipH="1">
            <a:off x="2847944" y="2778109"/>
            <a:ext cx="2620963" cy="457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7"/>
          <p:cNvCxnSpPr>
            <a:cxnSpLocks noChangeShapeType="1"/>
            <a:stCxn id="9" idx="2"/>
            <a:endCxn id="11" idx="0"/>
          </p:cNvCxnSpPr>
          <p:nvPr/>
        </p:nvCxnSpPr>
        <p:spPr bwMode="auto">
          <a:xfrm flipH="1">
            <a:off x="1819244" y="3844909"/>
            <a:ext cx="1028700" cy="8382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7" name="AutoShape 18"/>
          <p:cNvCxnSpPr>
            <a:cxnSpLocks noChangeShapeType="1"/>
            <a:stCxn id="9" idx="2"/>
            <a:endCxn id="12" idx="0"/>
          </p:cNvCxnSpPr>
          <p:nvPr/>
        </p:nvCxnSpPr>
        <p:spPr bwMode="auto">
          <a:xfrm rot="16200000" flipH="1">
            <a:off x="3748862" y="2943991"/>
            <a:ext cx="941413" cy="274324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642910" y="3252790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IGP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7886728" y="3324228"/>
            <a:ext cx="685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[</a:t>
            </a:r>
            <a:r>
              <a:rPr lang="en-US" dirty="0">
                <a:solidFill>
                  <a:schemeClr val="accent2"/>
                </a:solidFill>
                <a:latin typeface="Comic Sans MS" pitchFamily="66" charset="0"/>
              </a:rPr>
              <a:t>EGP</a:t>
            </a:r>
            <a:r>
              <a:rPr lang="en-US" dirty="0">
                <a:solidFill>
                  <a:schemeClr val="accent2"/>
                </a:solidFill>
              </a:rPr>
              <a:t>]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400644" y="3768709"/>
            <a:ext cx="18288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BGP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IDRP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186254" y="5292709"/>
            <a:ext cx="27432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OSPF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IS-IS</a:t>
            </a:r>
            <a:r>
              <a:rPr lang="en-US"/>
              <a:t>,</a:t>
            </a:r>
            <a:r>
              <a:rPr lang="en-US">
                <a:latin typeface="Comic Sans MS" pitchFamily="66" charset="0"/>
              </a:rPr>
              <a:t>PNNI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590644" y="5292709"/>
            <a:ext cx="9144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[</a:t>
            </a:r>
            <a:r>
              <a:rPr lang="en-US">
                <a:latin typeface="Comic Sans MS" pitchFamily="66" charset="0"/>
              </a:rPr>
              <a:t>RIP</a:t>
            </a:r>
            <a:r>
              <a:rPr lang="en-US"/>
              <a:t>]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666844" y="2701909"/>
            <a:ext cx="914400" cy="381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006600"/>
                </a:solidFill>
              </a:rPr>
              <a:t>[RCC]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247632" y="3844909"/>
            <a:ext cx="1752600" cy="457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Interior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7215206" y="3890970"/>
            <a:ext cx="17526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dirty="0">
                <a:solidFill>
                  <a:srgbClr val="0033CC"/>
                </a:solidFill>
              </a:rPr>
              <a:t>Exterior</a:t>
            </a:r>
          </a:p>
          <a:p>
            <a:pPr algn="ctr"/>
            <a:r>
              <a:rPr lang="en-US" sz="1800" dirty="0">
                <a:solidFill>
                  <a:srgbClr val="0033CC"/>
                </a:solidFill>
              </a:rPr>
              <a:t>Gateway Protocols</a:t>
            </a:r>
          </a:p>
        </p:txBody>
      </p: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6588094" y="2260584"/>
            <a:ext cx="25146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solidFill>
                  <a:schemeClr val="tx1"/>
                </a:solidFill>
              </a:rPr>
              <a:t>Isolated</a:t>
            </a:r>
          </a:p>
        </p:txBody>
      </p:sp>
      <p:cxnSp>
        <p:nvCxnSpPr>
          <p:cNvPr id="27" name="AutoShape 28"/>
          <p:cNvCxnSpPr>
            <a:cxnSpLocks noChangeShapeType="1"/>
            <a:stCxn id="6" idx="2"/>
          </p:cNvCxnSpPr>
          <p:nvPr/>
        </p:nvCxnSpPr>
        <p:spPr bwMode="auto">
          <a:xfrm>
            <a:off x="4389407" y="1647809"/>
            <a:ext cx="1049337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29"/>
          <p:cNvCxnSpPr>
            <a:cxnSpLocks noChangeShapeType="1"/>
            <a:stCxn id="6" idx="2"/>
            <a:endCxn id="26" idx="0"/>
          </p:cNvCxnSpPr>
          <p:nvPr/>
        </p:nvCxnSpPr>
        <p:spPr bwMode="auto">
          <a:xfrm>
            <a:off x="4389407" y="1647809"/>
            <a:ext cx="3455987" cy="6127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781394" y="4659297"/>
            <a:ext cx="3486150" cy="1428750"/>
          </a:xfrm>
          <a:prstGeom prst="ellipse">
            <a:avLst/>
          </a:prstGeom>
          <a:noFill/>
          <a:ln w="25400" algn="ctr">
            <a:solidFill>
              <a:srgbClr val="0000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0" y="4383072"/>
            <a:ext cx="3643306" cy="1490662"/>
          </a:xfrm>
          <a:prstGeom prst="ellipse">
            <a:avLst/>
          </a:prstGeom>
          <a:noFill/>
          <a:ln w="25400" algn="ctr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 Design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4422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Design Issues: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How much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overhead </a:t>
            </a:r>
            <a:r>
              <a:rPr lang="en-US" dirty="0" smtClean="0">
                <a:cs typeface="Times New Roman" pitchFamily="18" charset="0"/>
              </a:rPr>
              <a:t>is incurred due to gathering the routing  information and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cs typeface="Times New Roman" pitchFamily="18" charset="0"/>
              </a:rPr>
              <a:t>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time frame (</a:t>
            </a:r>
            <a:r>
              <a:rPr lang="en-US" dirty="0" err="1" smtClean="0">
                <a:cs typeface="Times New Roman" pitchFamily="18" charset="0"/>
              </a:rPr>
              <a:t>i.e</a:t>
            </a:r>
            <a:r>
              <a:rPr lang="en-US" dirty="0" smtClean="0">
                <a:cs typeface="Times New Roman" pitchFamily="18" charset="0"/>
              </a:rPr>
              <a:t>, the frequency) for sending </a:t>
            </a:r>
            <a:r>
              <a:rPr lang="en-US" b="1" i="1" dirty="0" smtClean="0">
                <a:solidFill>
                  <a:srgbClr val="008000"/>
                </a:solidFill>
                <a:cs typeface="Times New Roman" pitchFamily="18" charset="0"/>
              </a:rPr>
              <a:t>routing packets</a:t>
            </a:r>
            <a:r>
              <a:rPr lang="en-US" b="1" i="1" dirty="0" smtClean="0">
                <a:solidFill>
                  <a:srgbClr val="00CC00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in support of adaptive routing?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>
                <a:cs typeface="Times New Roman" pitchFamily="18" charset="0"/>
              </a:rPr>
              <a:t>What is the 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  <a:cs typeface="Times New Roman" pitchFamily="18" charset="0"/>
              </a:rPr>
              <a:t>complexity </a:t>
            </a:r>
            <a:r>
              <a:rPr lang="en-US" dirty="0" smtClean="0">
                <a:cs typeface="Times New Roman" pitchFamily="18" charset="0"/>
              </a:rPr>
              <a:t>of the routing strategy?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Adaptive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34" y="1071546"/>
            <a:ext cx="7958166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functions: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1. Measurement of pertinent network data.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2. Forwarding of information to where the routing computation will be done.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3. Compute the routing tables.</a:t>
            </a:r>
          </a:p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4. Convert the routing table information into a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routing decision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and then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dispatch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the data packet.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DV Routing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Context</a:t>
            </a:r>
          </a:p>
          <a:p>
            <a:r>
              <a:rPr lang="en-US" dirty="0" smtClean="0"/>
              <a:t>Network Layer Routing (</a:t>
            </a:r>
            <a:r>
              <a:rPr lang="en-US" dirty="0" smtClean="0">
                <a:solidFill>
                  <a:srgbClr val="0033CC"/>
                </a:solidFill>
              </a:rPr>
              <a:t>**</a:t>
            </a:r>
            <a:r>
              <a:rPr lang="en-US" dirty="0" smtClean="0"/>
              <a:t>K&amp;R slides)</a:t>
            </a:r>
          </a:p>
          <a:p>
            <a:r>
              <a:rPr lang="en-US" dirty="0" smtClean="0"/>
              <a:t>Quick Routing Overview</a:t>
            </a:r>
          </a:p>
          <a:p>
            <a:r>
              <a:rPr lang="en-US" dirty="0" smtClean="0"/>
              <a:t>Distance Vector Routing (my version)</a:t>
            </a:r>
          </a:p>
          <a:p>
            <a:pPr lvl="1"/>
            <a:r>
              <a:rPr lang="en-US" dirty="0" smtClean="0"/>
              <a:t>Adapted from Tanenbaum &amp; Perlman Texts</a:t>
            </a:r>
          </a:p>
          <a:p>
            <a:r>
              <a:rPr lang="en-US" dirty="0" smtClean="0"/>
              <a:t>Distance Vector Routing (K&amp;R version)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Centralized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555875" y="2636838"/>
            <a:ext cx="1563688" cy="11303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mic Sans MS" pitchFamily="66" charset="0"/>
              </a:rPr>
              <a:t>RCC</a:t>
            </a: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684213" y="141287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7380288" y="537368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Z</a:t>
            </a:r>
            <a:endParaRPr lang="en-US" b="1" dirty="0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738028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W</a:t>
            </a:r>
            <a:endParaRPr lang="en-US" b="1" dirty="0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300788" y="47974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5364163" y="3933825"/>
            <a:ext cx="792162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539750" y="50133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6011863" y="22050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4356100" y="30686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1763713" y="3573463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6"/>
          <p:cNvSpPr>
            <a:spLocks noChangeArrowheads="1"/>
          </p:cNvSpPr>
          <p:nvPr/>
        </p:nvSpPr>
        <p:spPr bwMode="auto">
          <a:xfrm>
            <a:off x="2700338" y="1557338"/>
            <a:ext cx="792162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39750" y="2852738"/>
            <a:ext cx="792163" cy="76993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203575" y="4581525"/>
            <a:ext cx="792163" cy="76993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643050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{Tanenbaum &amp; Perlman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346" y="1142984"/>
            <a:ext cx="892965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Historically known as the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old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ARPANET routing algorithm {or known as </a:t>
            </a:r>
            <a:r>
              <a:rPr kumimoji="0" lang="en-US" sz="3200" b="1" u="none" strike="noStrike" kern="0" cap="none" spc="0" normalizeH="0" baseline="0" noProof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Bellman-Ford (BF) algorithm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}.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BF Basic idea: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maintains a Distance Vector table containing the 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between itself and 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</a:t>
            </a:r>
            <a:r>
              <a:rPr kumimoji="0" lang="en-US" sz="3200" b="1" i="0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possible destination nodes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Distances,based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on a chosen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metric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are computed using information from the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neighbors’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vectors.</a:t>
            </a:r>
          </a:p>
          <a:p>
            <a:pPr marL="225425" marR="0" lvl="0" indent="-22542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Metric: usually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hops</a:t>
            </a: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or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 delay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Routing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0080" y="1122381"/>
            <a:ext cx="8458200" cy="3048000"/>
          </a:xfrm>
          <a:prstGeom prst="rect">
            <a:avLst/>
          </a:prstGeom>
          <a:noFill/>
          <a:ln w="25400" cap="flat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Information kept by DV router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has an ID</a:t>
            </a:r>
          </a:p>
          <a:p>
            <a:pPr marL="533400" marR="0" lvl="0" indent="-5334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associated with each link connected to a router, there is a link cost (static or dynamic).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00080" y="4322781"/>
            <a:ext cx="8458200" cy="1820863"/>
          </a:xfrm>
          <a:prstGeom prst="rect">
            <a:avLst/>
          </a:prstGeom>
          <a:noFill/>
          <a:ln w="25400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Distance Vector Table Initialization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itself  =  0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1"/>
                </a:solidFill>
              </a:rPr>
              <a:t>Distance to ALL other routers  =  infinity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Distance Vector Algorithm </a:t>
            </a:r>
            <a:r>
              <a:rPr lang="en-US" sz="3200" dirty="0" smtClean="0">
                <a:solidFill>
                  <a:srgbClr val="FFCC66"/>
                </a:solidFill>
              </a:rPr>
              <a:t>[Perlman]</a:t>
            </a:r>
            <a:endParaRPr lang="en-US" sz="3200" dirty="0">
              <a:solidFill>
                <a:srgbClr val="FFCC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1285860"/>
            <a:ext cx="8458200" cy="4724400"/>
          </a:xfrm>
          <a:prstGeom prst="rect">
            <a:avLst/>
          </a:prstGeom>
          <a:noFill/>
          <a:ln w="25400" cap="flat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transmits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n-US" sz="2800" b="1" i="0" u="sng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a routing packet.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router receives and saves the most recently received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from each of its neighbors.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AutoNum type="arabicPeriod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router recalculates its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distance vector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when: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receives a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omic Sans MS" pitchFamily="66" charset="0"/>
              </a:rPr>
              <a:t>distance vector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from a neighbor containing different information than before.</a:t>
            </a:r>
          </a:p>
          <a:p>
            <a:pPr marL="990600" marR="0" lvl="1" indent="-5334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AutoNum type="alphaLcPeriod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It discovers that a link to a neighbor has gone down (i.e.,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a topology change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).</a:t>
            </a:r>
          </a:p>
          <a:p>
            <a:pPr marL="609600" marR="0" lvl="0" indent="-6096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 DV calculation is based on minimizing the cost to each destination.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58082" y="5857892"/>
            <a:ext cx="1643074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  <p:pic>
        <p:nvPicPr>
          <p:cNvPr id="7" name="Picture 4" descr="5-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46187"/>
            <a:ext cx="55626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5214950"/>
            <a:ext cx="769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Figure 5-9.(a) A subnet. (b) Input from A, I, H, K, and the new routing table for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57161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{Kurose &amp; Ross version}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715436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Bellman-Ford Equation (dynamic programming)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Define</a:t>
            </a:r>
          </a:p>
          <a:p>
            <a:pPr>
              <a:buFont typeface="ZapfDingbats" pitchFamily="82" charset="2"/>
              <a:buNone/>
            </a:pPr>
            <a:r>
              <a:rPr lang="en-US" sz="2800" dirty="0" err="1" smtClean="0"/>
              <a:t>d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(y) := cost of least-cost path from x to y</a:t>
            </a:r>
          </a:p>
          <a:p>
            <a:pPr>
              <a:buFont typeface="ZapfDingbats" pitchFamily="82" charset="2"/>
              <a:buNone/>
            </a:pPr>
            <a:endParaRPr lang="en-US" sz="2800" dirty="0" smtClean="0"/>
          </a:p>
          <a:p>
            <a:pPr>
              <a:buFont typeface="ZapfDingbats" pitchFamily="82" charset="2"/>
              <a:buNone/>
            </a:pPr>
            <a:r>
              <a:rPr lang="en-US" sz="2800" dirty="0" smtClean="0"/>
              <a:t>Then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x</a:t>
            </a:r>
            <a:r>
              <a:rPr lang="en-US" dirty="0" smtClean="0">
                <a:solidFill>
                  <a:schemeClr val="accent2"/>
                </a:solidFill>
              </a:rPr>
              <a:t>(y) = min {c(</a:t>
            </a:r>
            <a:r>
              <a:rPr lang="en-US" dirty="0" err="1" smtClean="0">
                <a:solidFill>
                  <a:schemeClr val="accent2"/>
                </a:solidFill>
              </a:rPr>
              <a:t>x,v</a:t>
            </a:r>
            <a:r>
              <a:rPr lang="en-US" dirty="0" smtClean="0">
                <a:solidFill>
                  <a:schemeClr val="accent2"/>
                </a:solidFill>
              </a:rPr>
              <a:t>) + </a:t>
            </a:r>
            <a:r>
              <a:rPr lang="en-US" dirty="0" err="1" smtClean="0">
                <a:solidFill>
                  <a:schemeClr val="accent2"/>
                </a:solidFill>
              </a:rPr>
              <a:t>d</a:t>
            </a:r>
            <a:r>
              <a:rPr lang="en-US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aseline="-25000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(y)}</a:t>
            </a:r>
          </a:p>
          <a:p>
            <a:pPr>
              <a:buFont typeface="ZapfDingbats" pitchFamily="82" charset="2"/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/>
              <a:t>where min is taken over all neighbors v of x.</a:t>
            </a:r>
          </a:p>
          <a:p>
            <a:pPr>
              <a:buFont typeface="ZapfDingbats" pitchFamily="82" charset="2"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00364" y="4538971"/>
            <a:ext cx="333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v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192" y="4168251"/>
            <a:ext cx="6602328" cy="760947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7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219" y="321"/>
                </a:cxn>
                <a:cxn ang="0">
                  <a:pos x="529" y="35"/>
                </a:cxn>
                <a:cxn ang="0">
                  <a:pos x="1551" y="111"/>
                </a:cxn>
                <a:cxn ang="0">
                  <a:pos x="1968" y="483"/>
                </a:cxn>
                <a:cxn ang="0">
                  <a:pos x="2199" y="906"/>
                </a:cxn>
                <a:cxn ang="0">
                  <a:pos x="1659" y="1314"/>
                </a:cxn>
                <a:cxn ang="0">
                  <a:pos x="993" y="1386"/>
                </a:cxn>
                <a:cxn ang="0">
                  <a:pos x="465" y="1356"/>
                </a:cxn>
                <a:cxn ang="0">
                  <a:pos x="102" y="1068"/>
                </a:cxn>
                <a:cxn ang="0">
                  <a:pos x="0" y="624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/>
              <a:ahLst/>
              <a:cxnLst>
                <a:cxn ang="0">
                  <a:pos x="0" y="186"/>
                </a:cxn>
                <a:cxn ang="0">
                  <a:pos x="342" y="0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22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7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378" y="0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/>
              <a:ahLst/>
              <a:cxnLst>
                <a:cxn ang="0">
                  <a:pos x="0" y="270"/>
                </a:cxn>
                <a:cxn ang="0">
                  <a:pos x="366" y="0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/>
              <a:ahLst/>
              <a:cxnLst>
                <a:cxn ang="0">
                  <a:pos x="276" y="264"/>
                </a:cxn>
                <a:cxn ang="0">
                  <a:pos x="0" y="0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/>
              <a:ahLst/>
              <a:cxnLst>
                <a:cxn ang="0">
                  <a:pos x="366" y="0"/>
                </a:cxn>
                <a:cxn ang="0">
                  <a:pos x="0" y="0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/>
              <a:ahLst/>
              <a:cxnLst>
                <a:cxn ang="0">
                  <a:pos x="396" y="267"/>
                </a:cxn>
                <a:cxn ang="0">
                  <a:pos x="0" y="0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/>
              <a:ahLst/>
              <a:cxnLst>
                <a:cxn ang="0">
                  <a:pos x="1110" y="342"/>
                </a:cxn>
                <a:cxn ang="0">
                  <a:pos x="0" y="645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8" name="Group 45"/>
            <p:cNvGrpSpPr>
              <a:grpSpLocks/>
            </p:cNvGrpSpPr>
            <p:nvPr/>
          </p:nvGrpSpPr>
          <p:grpSpPr bwMode="auto">
            <a:xfrm>
              <a:off x="3290" y="1748"/>
              <a:ext cx="199" cy="250"/>
              <a:chOff x="2957" y="2429"/>
              <a:chExt cx="202" cy="250"/>
            </a:xfrm>
          </p:grpSpPr>
          <p:sp>
            <p:nvSpPr>
              <p:cNvPr id="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Text Box 47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u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49" name="Group 48"/>
            <p:cNvGrpSpPr>
              <a:grpSpLocks/>
            </p:cNvGrpSpPr>
            <p:nvPr/>
          </p:nvGrpSpPr>
          <p:grpSpPr bwMode="auto">
            <a:xfrm>
              <a:off x="4460" y="2132"/>
              <a:ext cx="199" cy="250"/>
              <a:chOff x="2957" y="2429"/>
              <a:chExt cx="202" cy="250"/>
            </a:xfrm>
          </p:grpSpPr>
          <p:sp>
            <p:nvSpPr>
              <p:cNvPr id="72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Text Box 50"/>
              <p:cNvSpPr txBox="1">
                <a:spLocks noChangeArrowheads="1"/>
              </p:cNvSpPr>
              <p:nvPr/>
            </p:nvSpPr>
            <p:spPr bwMode="auto">
              <a:xfrm>
                <a:off x="2957" y="2429"/>
                <a:ext cx="2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y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0" name="Group 51"/>
            <p:cNvGrpSpPr>
              <a:grpSpLocks/>
            </p:cNvGrpSpPr>
            <p:nvPr/>
          </p:nvGrpSpPr>
          <p:grpSpPr bwMode="auto">
            <a:xfrm>
              <a:off x="3751" y="2099"/>
              <a:ext cx="228" cy="288"/>
              <a:chOff x="2943" y="2399"/>
              <a:chExt cx="230" cy="288"/>
            </a:xfrm>
          </p:grpSpPr>
          <p:sp>
            <p:nvSpPr>
              <p:cNvPr id="7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Text Box 53"/>
              <p:cNvSpPr txBox="1">
                <a:spLocks noChangeArrowheads="1"/>
              </p:cNvSpPr>
              <p:nvPr/>
            </p:nvSpPr>
            <p:spPr bwMode="auto">
              <a:xfrm>
                <a:off x="2943" y="2399"/>
                <a:ext cx="2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x</a:t>
                </a:r>
              </a:p>
            </p:txBody>
          </p:sp>
        </p:grpSp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4441" y="1442"/>
              <a:ext cx="225" cy="250"/>
              <a:chOff x="2944" y="2429"/>
              <a:chExt cx="228" cy="250"/>
            </a:xfrm>
          </p:grpSpPr>
          <p:sp>
            <p:nvSpPr>
              <p:cNvPr id="68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Text Box 56"/>
              <p:cNvSpPr txBox="1">
                <a:spLocks noChangeArrowheads="1"/>
              </p:cNvSpPr>
              <p:nvPr/>
            </p:nvSpPr>
            <p:spPr bwMode="auto">
              <a:xfrm>
                <a:off x="2944" y="2429"/>
                <a:ext cx="228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w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2" name="Group 57"/>
            <p:cNvGrpSpPr>
              <a:grpSpLocks/>
            </p:cNvGrpSpPr>
            <p:nvPr/>
          </p:nvGrpSpPr>
          <p:grpSpPr bwMode="auto">
            <a:xfrm>
              <a:off x="3772" y="1442"/>
              <a:ext cx="194" cy="250"/>
              <a:chOff x="2959" y="2429"/>
              <a:chExt cx="197" cy="250"/>
            </a:xfrm>
          </p:grpSpPr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Text Box 59"/>
              <p:cNvSpPr txBox="1">
                <a:spLocks noChangeArrowheads="1"/>
              </p:cNvSpPr>
              <p:nvPr/>
            </p:nvSpPr>
            <p:spPr bwMode="auto">
              <a:xfrm>
                <a:off x="2959" y="2429"/>
                <a:ext cx="19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v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53" name="Group 60"/>
            <p:cNvGrpSpPr>
              <a:grpSpLocks/>
            </p:cNvGrpSpPr>
            <p:nvPr/>
          </p:nvGrpSpPr>
          <p:grpSpPr bwMode="auto">
            <a:xfrm>
              <a:off x="5022" y="1760"/>
              <a:ext cx="219" cy="288"/>
              <a:chOff x="2946" y="2399"/>
              <a:chExt cx="221" cy="288"/>
            </a:xfrm>
          </p:grpSpPr>
          <p:sp>
            <p:nvSpPr>
              <p:cNvPr id="64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Text Box 62"/>
              <p:cNvSpPr txBox="1">
                <a:spLocks noChangeArrowheads="1"/>
              </p:cNvSpPr>
              <p:nvPr/>
            </p:nvSpPr>
            <p:spPr bwMode="auto">
              <a:xfrm>
                <a:off x="2946" y="2399"/>
                <a:ext cx="22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/>
                  <a:t>z</a:t>
                </a:r>
              </a:p>
            </p:txBody>
          </p:sp>
        </p:grpSp>
        <p:sp>
          <p:nvSpPr>
            <p:cNvPr id="54" name="Text Box 63"/>
            <p:cNvSpPr txBox="1">
              <a:spLocks noChangeArrowheads="1"/>
            </p:cNvSpPr>
            <p:nvPr/>
          </p:nvSpPr>
          <p:spPr bwMode="auto">
            <a:xfrm>
              <a:off x="3489" y="1571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5" name="Text Box 64"/>
            <p:cNvSpPr txBox="1">
              <a:spLocks noChangeArrowheads="1"/>
            </p:cNvSpPr>
            <p:nvPr/>
          </p:nvSpPr>
          <p:spPr bwMode="auto">
            <a:xfrm>
              <a:off x="3837" y="179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6" name="Text Box 65"/>
            <p:cNvSpPr txBox="1">
              <a:spLocks noChangeArrowheads="1"/>
            </p:cNvSpPr>
            <p:nvPr/>
          </p:nvSpPr>
          <p:spPr bwMode="auto">
            <a:xfrm>
              <a:off x="3413" y="2003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7" name="Text Box 66"/>
            <p:cNvSpPr txBox="1">
              <a:spLocks noChangeArrowheads="1"/>
            </p:cNvSpPr>
            <p:nvPr/>
          </p:nvSpPr>
          <p:spPr bwMode="auto">
            <a:xfrm>
              <a:off x="4221" y="188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8" name="Text Box 67"/>
            <p:cNvSpPr txBox="1">
              <a:spLocks noChangeArrowheads="1"/>
            </p:cNvSpPr>
            <p:nvPr/>
          </p:nvSpPr>
          <p:spPr bwMode="auto">
            <a:xfrm>
              <a:off x="4169" y="223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9" name="Text Box 68"/>
            <p:cNvSpPr txBox="1">
              <a:spLocks noChangeArrowheads="1"/>
            </p:cNvSpPr>
            <p:nvPr/>
          </p:nvSpPr>
          <p:spPr bwMode="auto">
            <a:xfrm>
              <a:off x="4529" y="180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0" name="Text Box 69"/>
            <p:cNvSpPr txBox="1">
              <a:spLocks noChangeArrowheads="1"/>
            </p:cNvSpPr>
            <p:nvPr/>
          </p:nvSpPr>
          <p:spPr bwMode="auto">
            <a:xfrm>
              <a:off x="4878" y="207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2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1" name="Text Box 70"/>
            <p:cNvSpPr txBox="1">
              <a:spLocks noChangeArrowheads="1"/>
            </p:cNvSpPr>
            <p:nvPr/>
          </p:nvSpPr>
          <p:spPr bwMode="auto">
            <a:xfrm>
              <a:off x="4851" y="153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2" name="Text Box 71"/>
            <p:cNvSpPr txBox="1">
              <a:spLocks noChangeArrowheads="1"/>
            </p:cNvSpPr>
            <p:nvPr/>
          </p:nvSpPr>
          <p:spPr bwMode="auto">
            <a:xfrm>
              <a:off x="4116" y="138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3" name="Text Box 72"/>
            <p:cNvSpPr txBox="1">
              <a:spLocks noChangeArrowheads="1"/>
            </p:cNvSpPr>
            <p:nvPr/>
          </p:nvSpPr>
          <p:spPr bwMode="auto">
            <a:xfrm>
              <a:off x="3765" y="1118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</a:t>
              </a: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3654425" y="1776413"/>
            <a:ext cx="530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Clearly, d</a:t>
            </a:r>
            <a:r>
              <a:rPr lang="en-US" sz="2400" baseline="-25000"/>
              <a:t>v</a:t>
            </a:r>
            <a:r>
              <a:rPr lang="en-US" sz="2400"/>
              <a:t>(z) = 5, d</a:t>
            </a:r>
            <a:r>
              <a:rPr lang="en-US" sz="2400" baseline="-25000"/>
              <a:t>x</a:t>
            </a:r>
            <a:r>
              <a:rPr lang="en-US" sz="2400"/>
              <a:t>(z) = 3, d</a:t>
            </a:r>
            <a:r>
              <a:rPr lang="en-US" sz="2400" baseline="-25000"/>
              <a:t>w</a:t>
            </a:r>
            <a:r>
              <a:rPr lang="en-US" sz="2400"/>
              <a:t>(z) = 3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4275138" y="2935288"/>
            <a:ext cx="4057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</a:t>
            </a:r>
            <a:r>
              <a:rPr lang="en-US" sz="2400" baseline="-25000" dirty="0"/>
              <a:t>u</a:t>
            </a:r>
            <a:r>
              <a:rPr lang="en-US" sz="2400" dirty="0"/>
              <a:t>(z) = min { c(</a:t>
            </a:r>
            <a:r>
              <a:rPr lang="en-US" sz="2400" dirty="0" err="1"/>
              <a:t>u,v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v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u,x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x</a:t>
            </a:r>
            <a:r>
              <a:rPr lang="en-US" sz="2400" dirty="0"/>
              <a:t>(z),</a:t>
            </a:r>
          </a:p>
          <a:p>
            <a:r>
              <a:rPr lang="en-US" sz="2400" dirty="0"/>
              <a:t>                    c(</a:t>
            </a:r>
            <a:r>
              <a:rPr lang="en-US" sz="2400" dirty="0" err="1"/>
              <a:t>u,w</a:t>
            </a:r>
            <a:r>
              <a:rPr lang="en-US" sz="2400" dirty="0"/>
              <a:t>) + </a:t>
            </a:r>
            <a:r>
              <a:rPr lang="en-US" sz="2400" dirty="0" err="1"/>
              <a:t>d</a:t>
            </a:r>
            <a:r>
              <a:rPr lang="en-US" sz="2400" baseline="-25000" dirty="0" err="1"/>
              <a:t>w</a:t>
            </a:r>
            <a:r>
              <a:rPr lang="en-US" sz="2400" dirty="0"/>
              <a:t>(z) }</a:t>
            </a:r>
          </a:p>
          <a:p>
            <a:r>
              <a:rPr lang="en-US" sz="2400" dirty="0"/>
              <a:t>         = min {2 + 5,</a:t>
            </a:r>
          </a:p>
          <a:p>
            <a:r>
              <a:rPr lang="en-US" sz="2400" dirty="0"/>
              <a:t>                    1 + 3,</a:t>
            </a:r>
          </a:p>
          <a:p>
            <a:r>
              <a:rPr lang="en-US" sz="2400" dirty="0"/>
              <a:t>                    5 + 3}  = 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285720" y="4788298"/>
            <a:ext cx="62840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The node </a:t>
            </a:r>
            <a:r>
              <a:rPr lang="en-US" sz="2400" dirty="0">
                <a:solidFill>
                  <a:schemeClr val="accent2"/>
                </a:solidFill>
              </a:rPr>
              <a:t>that achieves minimum is next</a:t>
            </a:r>
          </a:p>
          <a:p>
            <a:pPr algn="l"/>
            <a:r>
              <a:rPr lang="en-US" sz="2400" dirty="0" smtClean="0">
                <a:solidFill>
                  <a:schemeClr val="accent2"/>
                </a:solidFill>
              </a:rPr>
              <a:t>hop </a:t>
            </a:r>
            <a:r>
              <a:rPr lang="en-US" sz="2400" dirty="0">
                <a:solidFill>
                  <a:schemeClr val="accent2"/>
                </a:solidFill>
              </a:rPr>
              <a:t>in shortest path </a:t>
            </a:r>
            <a:r>
              <a:rPr lang="en-US" sz="2400" dirty="0">
                <a:solidFill>
                  <a:schemeClr val="accent2"/>
                </a:solidFill>
                <a:latin typeface="MS Mincho" pitchFamily="49" charset="-128"/>
                <a:ea typeface="MS Mincho" pitchFamily="49" charset="-128"/>
              </a:rPr>
              <a:t>➜ </a:t>
            </a:r>
            <a:r>
              <a:rPr lang="en-US" sz="2400" dirty="0">
                <a:solidFill>
                  <a:schemeClr val="accent2"/>
                </a:solidFill>
              </a:rPr>
              <a:t>forwarding </a:t>
            </a:r>
            <a:r>
              <a:rPr lang="en-US" sz="2400" dirty="0" smtClean="0">
                <a:solidFill>
                  <a:schemeClr val="accent2"/>
                </a:solidFill>
              </a:rPr>
              <a:t>table.</a:t>
            </a:r>
          </a:p>
          <a:p>
            <a:pPr algn="l"/>
            <a:r>
              <a:rPr lang="en-US" dirty="0" smtClean="0"/>
              <a:t>Namely, packets from u destined for z are</a:t>
            </a:r>
          </a:p>
          <a:p>
            <a:pPr algn="l"/>
            <a:r>
              <a:rPr lang="en-US" dirty="0" smtClean="0"/>
              <a:t>forwarded out l</a:t>
            </a:r>
            <a:r>
              <a:rPr lang="en-US" sz="2400" dirty="0" smtClean="0"/>
              <a:t>ink between u and x.</a:t>
            </a:r>
            <a:endParaRPr lang="en-US" sz="2400" dirty="0"/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3862388" y="2473325"/>
            <a:ext cx="2759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B-F equation says:</a:t>
            </a:r>
          </a:p>
        </p:txBody>
      </p:sp>
      <p:sp>
        <p:nvSpPr>
          <p:cNvPr id="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</a:t>
            </a:r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81" name="Oval 80"/>
          <p:cNvSpPr/>
          <p:nvPr/>
        </p:nvSpPr>
        <p:spPr bwMode="auto">
          <a:xfrm>
            <a:off x="214282" y="2357430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3000364" y="2428868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84" name="Straight Arrow Connector 83"/>
          <p:cNvCxnSpPr>
            <a:stCxn id="44" idx="0"/>
            <a:endCxn id="71" idx="1"/>
          </p:cNvCxnSpPr>
          <p:nvPr/>
        </p:nvCxnSpPr>
        <p:spPr bwMode="auto">
          <a:xfrm>
            <a:off x="724176" y="2856177"/>
            <a:ext cx="487087" cy="47439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Algorithm (3)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343044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= estimate of least cost from x to y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knows cost to each neighbor v:  		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c(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x,v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maintains  distance vector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 ]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Node x also maintains its neighbors’ distance vectors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each neighbor v, x maintains </a:t>
            </a:r>
            <a:b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	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= [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28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v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(y): y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є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85926"/>
            <a:ext cx="8462993" cy="335758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Context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3400" y="1071546"/>
            <a:ext cx="77724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lang="en-US" b="1" kern="0" noProof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DV </a:t>
            </a:r>
            <a:r>
              <a:rPr kumimoji="0" lang="en-US" sz="2400" b="1" i="0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Basic idea: 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From time-to-time, each node sends its own distance vector estimate to neighbors.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Asynchronous</a:t>
            </a:r>
          </a:p>
          <a:p>
            <a:pPr marL="225425" marR="0" lvl="0" indent="-225425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When a node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receives a new DV estimate from any neighbor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it saves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v’s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distance vector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 updates its own DV using B-F equation: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34" y="3967467"/>
            <a:ext cx="79319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 </a:t>
            </a:r>
            <a:r>
              <a:rPr lang="en-US" sz="2400" b="1" dirty="0">
                <a:solidFill>
                  <a:schemeClr val="accent2"/>
                </a:solidFill>
                <a:ea typeface="Times New Roman" pitchFamily="18" charset="0"/>
                <a:cs typeface="Times" pitchFamily="18" charset="0"/>
              </a:rPr>
              <a:t>←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min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{c(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x,v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) + </a:t>
            </a:r>
            <a:r>
              <a:rPr lang="en-US" sz="2400" b="1" dirty="0" err="1">
                <a:solidFill>
                  <a:schemeClr val="accent2"/>
                </a:solidFill>
                <a:cs typeface="Times New Roman" pitchFamily="18" charset="0"/>
              </a:rPr>
              <a:t>D</a:t>
            </a:r>
            <a:r>
              <a:rPr lang="en-US" sz="2400" b="1" baseline="-30000" dirty="0" err="1">
                <a:solidFill>
                  <a:schemeClr val="accent2"/>
                </a:solidFill>
                <a:cs typeface="Times New Roman" pitchFamily="18" charset="0"/>
              </a:rPr>
              <a:t>v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(y)}    for each node y </a:t>
            </a:r>
            <a:r>
              <a:rPr lang="en-US" sz="2400" b="1" dirty="0">
                <a:solidFill>
                  <a:schemeClr val="accent2"/>
                </a:solidFill>
                <a:ea typeface="MS Mincho" pitchFamily="49" charset="-128"/>
              </a:rPr>
              <a:t>∊</a:t>
            </a:r>
            <a:r>
              <a:rPr lang="en-US" sz="2400" b="1" dirty="0">
                <a:solidFill>
                  <a:schemeClr val="accent2"/>
                </a:solidFill>
                <a:cs typeface="Times New Roman" pitchFamily="18" charset="0"/>
              </a:rPr>
              <a:t> 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85763" y="4786333"/>
            <a:ext cx="7772400" cy="114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400" b="1" dirty="0" smtClean="0"/>
              <a:t>Under </a:t>
            </a:r>
            <a:r>
              <a:rPr lang="en-US" sz="2400" b="1" dirty="0"/>
              <a:t>minor, natural conditions, the estimate </a:t>
            </a:r>
            <a:r>
              <a:rPr lang="en-US" sz="2400" b="1" dirty="0" err="1">
                <a:cs typeface="Times New Roman" pitchFamily="18" charset="0"/>
              </a:rPr>
              <a:t>D</a:t>
            </a:r>
            <a:r>
              <a:rPr lang="en-US" sz="2400" b="1" baseline="-30000" dirty="0" err="1">
                <a:cs typeface="Times New Roman" pitchFamily="18" charset="0"/>
              </a:rPr>
              <a:t>x</a:t>
            </a:r>
            <a:r>
              <a:rPr lang="en-US" sz="2400" b="1" dirty="0">
                <a:cs typeface="Times New Roman" pitchFamily="18" charset="0"/>
              </a:rPr>
              <a:t>(y) </a:t>
            </a:r>
            <a:r>
              <a:rPr lang="en-US" sz="2400" b="1" dirty="0" smtClean="0">
                <a:cs typeface="Times New Roman" pitchFamily="18" charset="0"/>
              </a:rPr>
              <a:t>converges </a:t>
            </a:r>
            <a:r>
              <a:rPr lang="en-US" sz="2400" b="1" dirty="0">
                <a:cs typeface="Times New Roman" pitchFamily="18" charset="0"/>
              </a:rPr>
              <a:t>to the actual least cost</a:t>
            </a:r>
            <a:r>
              <a:rPr lang="en-US" sz="2400" b="1" dirty="0"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400" b="1" dirty="0" err="1"/>
              <a:t>d</a:t>
            </a:r>
            <a:r>
              <a:rPr lang="en-US" sz="2400" b="1" baseline="-25000" dirty="0" err="1"/>
              <a:t>x</a:t>
            </a:r>
            <a:r>
              <a:rPr lang="en-US" sz="2400" b="1" dirty="0"/>
              <a:t>(y</a:t>
            </a:r>
            <a:r>
              <a:rPr lang="en-US" sz="2400" b="1" dirty="0" smtClean="0"/>
              <a:t>). </a:t>
            </a:r>
            <a:endParaRPr lang="en-US" sz="2400" b="1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Algorithm </a:t>
            </a:r>
            <a:r>
              <a:rPr lang="en-US" dirty="0"/>
              <a:t>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1975" y="1362075"/>
            <a:ext cx="37814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Iterative, asynchronous: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local iteration caused by: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local link cost change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update message from neighbor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Distributed: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node notifies neighbors </a:t>
            </a:r>
            <a:r>
              <a:rPr kumimoji="0" lang="en-US" sz="2000" b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only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when its DV changes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neighbors then notify their neighbors if necessary.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148263" y="1785937"/>
            <a:ext cx="3781425" cy="4186238"/>
            <a:chOff x="3303" y="969"/>
            <a:chExt cx="2382" cy="2637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303" y="969"/>
              <a:ext cx="2382" cy="2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wait</a:t>
              </a:r>
              <a:r>
                <a:rPr lang="en-US" sz="2000" dirty="0">
                  <a:latin typeface="+mn-lt"/>
                </a:rPr>
                <a:t> for (change in local link cost or </a:t>
              </a:r>
              <a:r>
                <a:rPr lang="en-US" sz="2000" dirty="0" err="1">
                  <a:latin typeface="+mn-lt"/>
                </a:rPr>
                <a:t>msg</a:t>
              </a:r>
              <a:r>
                <a:rPr lang="en-US" sz="2000" dirty="0">
                  <a:latin typeface="+mn-lt"/>
                </a:rPr>
                <a:t> from neighbor)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400" i="1" dirty="0" err="1">
                  <a:solidFill>
                    <a:schemeClr val="accent2"/>
                  </a:solidFill>
                  <a:latin typeface="+mn-lt"/>
                </a:rPr>
                <a:t>recompute</a:t>
              </a:r>
              <a:r>
                <a:rPr lang="en-US" sz="2000" dirty="0">
                  <a:latin typeface="+mn-lt"/>
                </a:rPr>
                <a:t> estimates</a:t>
              </a:r>
            </a:p>
            <a:p>
              <a:pPr>
                <a:spcBef>
                  <a:spcPct val="50000"/>
                </a:spcBef>
              </a:pPr>
              <a:endParaRPr lang="en-US" sz="2000" dirty="0">
                <a:latin typeface="Arial" charset="0"/>
              </a:endParaRPr>
            </a:p>
            <a:p>
              <a:pPr>
                <a:spcBef>
                  <a:spcPct val="50000"/>
                </a:spcBef>
              </a:pPr>
              <a:r>
                <a:rPr lang="en-US" sz="2000" dirty="0">
                  <a:latin typeface="+mn-lt"/>
                </a:rPr>
                <a:t>if DV to any </a:t>
              </a:r>
              <a:r>
                <a:rPr lang="en-US" sz="2000" dirty="0" smtClean="0">
                  <a:latin typeface="+mn-lt"/>
                </a:rPr>
                <a:t>destination </a:t>
              </a:r>
              <a:r>
                <a:rPr lang="en-US" sz="2000" dirty="0">
                  <a:latin typeface="+mn-lt"/>
                </a:rPr>
                <a:t>has changed, </a:t>
              </a:r>
              <a:r>
                <a:rPr lang="en-US" sz="2400" i="1" dirty="0">
                  <a:solidFill>
                    <a:schemeClr val="accent2"/>
                  </a:solidFill>
                  <a:latin typeface="+mn-lt"/>
                </a:rPr>
                <a:t>notify</a:t>
              </a:r>
              <a:r>
                <a:rPr lang="en-US" sz="2000" dirty="0">
                  <a:latin typeface="+mn-lt"/>
                </a:rPr>
                <a:t> neighbors </a:t>
              </a:r>
              <a:endParaRPr lang="en-US" sz="2400" dirty="0">
                <a:latin typeface="+mn-lt"/>
              </a:endParaRPr>
            </a:p>
            <a:p>
              <a:pPr algn="ctr">
                <a:spcBef>
                  <a:spcPct val="50000"/>
                </a:spcBef>
              </a:pP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/>
              <a:ahLst/>
              <a:cxnLst>
                <a:cxn ang="0">
                  <a:pos x="960" y="2010"/>
                </a:cxn>
                <a:cxn ang="0">
                  <a:pos x="961" y="2256"/>
                </a:cxn>
                <a:cxn ang="0">
                  <a:pos x="0" y="2256"/>
                </a:cxn>
                <a:cxn ang="0">
                  <a:pos x="0" y="0"/>
                </a:cxn>
                <a:cxn ang="0">
                  <a:pos x="978" y="0"/>
                </a:cxn>
                <a:cxn ang="0">
                  <a:pos x="978" y="155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00562" y="1328726"/>
            <a:ext cx="25717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</a:rPr>
              <a:t>Each node: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</a:t>
            </a:r>
            <a:r>
              <a:rPr lang="en-US" dirty="0" smtClean="0"/>
              <a:t>Vector </a:t>
            </a:r>
            <a:r>
              <a:rPr lang="en-US" dirty="0"/>
              <a:t>Algorithm 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" y="990600"/>
            <a:ext cx="1752600" cy="1738313"/>
            <a:chOff x="240" y="192"/>
            <a:chExt cx="1104" cy="1095"/>
          </a:xfrm>
        </p:grpSpPr>
        <p:sp>
          <p:nvSpPr>
            <p:cNvPr id="472067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8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472069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472070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472071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472072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472073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5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472074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5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6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7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8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79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472080" name="Text Box 16"/>
            <p:cNvSpPr txBox="1">
              <a:spLocks noChangeArrowheads="1"/>
            </p:cNvSpPr>
            <p:nvPr/>
          </p:nvSpPr>
          <p:spPr bwMode="auto">
            <a:xfrm rot="16200000">
              <a:off x="133" y="827"/>
              <a:ext cx="4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472081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472082" name="Text Box 18"/>
          <p:cNvSpPr txBox="1">
            <a:spLocks noChangeArrowheads="1"/>
          </p:cNvSpPr>
          <p:nvPr/>
        </p:nvSpPr>
        <p:spPr bwMode="auto">
          <a:xfrm rot="16200000">
            <a:off x="362744" y="38282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83" name="Text Box 19"/>
          <p:cNvSpPr txBox="1">
            <a:spLocks noChangeArrowheads="1"/>
          </p:cNvSpPr>
          <p:nvPr/>
        </p:nvSpPr>
        <p:spPr bwMode="auto">
          <a:xfrm rot="16200000">
            <a:off x="362744" y="55808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093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4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095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096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097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098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099" name="Text Box 35"/>
          <p:cNvSpPr txBox="1">
            <a:spLocks noChangeArrowheads="1"/>
          </p:cNvSpPr>
          <p:nvPr/>
        </p:nvSpPr>
        <p:spPr bwMode="auto">
          <a:xfrm>
            <a:off x="3297238" y="16764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00" name="Text Box 36"/>
          <p:cNvSpPr txBox="1">
            <a:spLocks noChangeArrowheads="1"/>
          </p:cNvSpPr>
          <p:nvPr/>
        </p:nvSpPr>
        <p:spPr bwMode="auto">
          <a:xfrm rot="16200000">
            <a:off x="2420144" y="1999456"/>
            <a:ext cx="708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472101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02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3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04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05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06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07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08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09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0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1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2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13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50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1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52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69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472153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19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472154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3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472155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472156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472158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472159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472160" name="Text Box 96"/>
          <p:cNvSpPr txBox="1">
            <a:spLocks noChangeArrowheads="1"/>
          </p:cNvSpPr>
          <p:nvPr/>
        </p:nvSpPr>
        <p:spPr bwMode="auto">
          <a:xfrm>
            <a:off x="1548358" y="59436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1</a:t>
            </a:r>
          </a:p>
        </p:txBody>
      </p:sp>
      <p:sp>
        <p:nvSpPr>
          <p:cNvPr id="472161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472162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382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472163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76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472164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/>
              <a:t>∞ ∞  ∞</a:t>
            </a:r>
          </a:p>
        </p:txBody>
      </p:sp>
      <p:sp>
        <p:nvSpPr>
          <p:cNvPr id="472165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472166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76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472177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8" name="Line 114"/>
          <p:cNvSpPr>
            <a:spLocks noChangeShapeType="1"/>
          </p:cNvSpPr>
          <p:nvPr/>
        </p:nvSpPr>
        <p:spPr bwMode="auto">
          <a:xfrm>
            <a:off x="2133600" y="2057400"/>
            <a:ext cx="6858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79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0" name="Line 116"/>
          <p:cNvSpPr>
            <a:spLocks noChangeShapeType="1"/>
          </p:cNvSpPr>
          <p:nvPr/>
        </p:nvSpPr>
        <p:spPr bwMode="auto">
          <a:xfrm>
            <a:off x="2133600" y="4114800"/>
            <a:ext cx="609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1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2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7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188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12850"/>
            <a:chOff x="2352" y="0"/>
            <a:chExt cx="1376" cy="764"/>
          </a:xfrm>
        </p:grpSpPr>
        <p:sp>
          <p:nvSpPr>
            <p:cNvPr id="472190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75"/>
              <a:chOff x="-17" y="1286"/>
              <a:chExt cx="1161" cy="675"/>
            </a:xfrm>
          </p:grpSpPr>
          <p:sp>
            <p:nvSpPr>
              <p:cNvPr id="472192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3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4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5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6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197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8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472199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1" y="1598"/>
                <a:ext cx="202" cy="233"/>
                <a:chOff x="2952" y="2429"/>
                <a:chExt cx="203" cy="233"/>
              </a:xfrm>
            </p:grpSpPr>
            <p:sp>
              <p:nvSpPr>
                <p:cNvPr id="472201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2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03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800"/>
                    <a:t>x</a:t>
                  </a:r>
                  <a:endParaRPr lang="en-US" sz="18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33"/>
                <a:chOff x="1740" y="2276"/>
                <a:chExt cx="316" cy="233"/>
              </a:xfrm>
            </p:grpSpPr>
            <p:sp>
              <p:nvSpPr>
                <p:cNvPr id="472204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5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6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07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08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0" y="2276"/>
                  <a:ext cx="194" cy="233"/>
                  <a:chOff x="2948" y="2399"/>
                  <a:chExt cx="195" cy="233"/>
                </a:xfrm>
              </p:grpSpPr>
              <p:sp>
                <p:nvSpPr>
                  <p:cNvPr id="472210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11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195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z</a:t>
                    </a:r>
                  </a:p>
                </p:txBody>
              </p:sp>
            </p:grpSp>
          </p:grpSp>
          <p:sp>
            <p:nvSpPr>
              <p:cNvPr id="472212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1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3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2</a:t>
                </a: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72214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/>
                  <a:t>7</a:t>
                </a:r>
                <a:endParaRPr lang="en-US" sz="18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33"/>
                <a:chOff x="1740" y="2306"/>
                <a:chExt cx="316" cy="233"/>
              </a:xfrm>
            </p:grpSpPr>
            <p:sp>
              <p:nvSpPr>
                <p:cNvPr id="472216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7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8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2219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1800">
                    <a:latin typeface="Times New Roman" pitchFamily="18" charset="0"/>
                  </a:endParaRPr>
                </a:p>
              </p:txBody>
            </p:sp>
            <p:sp>
              <p:nvSpPr>
                <p:cNvPr id="472220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1" y="2306"/>
                  <a:ext cx="192" cy="233"/>
                  <a:chOff x="2957" y="2429"/>
                  <a:chExt cx="194" cy="233"/>
                </a:xfrm>
              </p:grpSpPr>
              <p:sp>
                <p:nvSpPr>
                  <p:cNvPr id="472222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800"/>
                  </a:p>
                </p:txBody>
              </p:sp>
              <p:sp>
                <p:nvSpPr>
                  <p:cNvPr id="472223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194" cy="23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1800"/>
                      <a:t>y</a:t>
                    </a:r>
                    <a:endParaRPr lang="en-US" sz="18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472224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79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472225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71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472226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66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472227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8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29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0" name="Oval 166"/>
          <p:cNvSpPr>
            <a:spLocks noChangeArrowheads="1"/>
          </p:cNvSpPr>
          <p:nvPr/>
        </p:nvSpPr>
        <p:spPr bwMode="auto">
          <a:xfrm>
            <a:off x="3297238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2232" name="Rectangle 168"/>
          <p:cNvSpPr>
            <a:spLocks noChangeArrowheads="1"/>
          </p:cNvSpPr>
          <p:nvPr/>
        </p:nvSpPr>
        <p:spPr bwMode="auto">
          <a:xfrm>
            <a:off x="1590675" y="187325"/>
            <a:ext cx="4476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472233" name="Line 169"/>
          <p:cNvSpPr>
            <a:spLocks noChangeShapeType="1"/>
          </p:cNvSpPr>
          <p:nvPr/>
        </p:nvSpPr>
        <p:spPr bwMode="auto">
          <a:xfrm flipH="1">
            <a:off x="3760788" y="809625"/>
            <a:ext cx="809625" cy="966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4" name="Rectangle 170"/>
          <p:cNvSpPr>
            <a:spLocks noChangeArrowheads="1"/>
          </p:cNvSpPr>
          <p:nvPr/>
        </p:nvSpPr>
        <p:spPr bwMode="auto">
          <a:xfrm>
            <a:off x="6384925" y="111125"/>
            <a:ext cx="28035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i="1" dirty="0" err="1">
                <a:solidFill>
                  <a:schemeClr val="bg1"/>
                </a:solidFill>
              </a:rPr>
              <a:t>D</a:t>
            </a:r>
            <a:r>
              <a:rPr lang="fr-FR" sz="1800" i="1" baseline="-25000" dirty="0" err="1">
                <a:solidFill>
                  <a:schemeClr val="bg1"/>
                </a:solidFill>
              </a:rPr>
              <a:t>x</a:t>
            </a:r>
            <a:r>
              <a:rPr lang="fr-FR" sz="1800" i="1" dirty="0">
                <a:solidFill>
                  <a:schemeClr val="bg1"/>
                </a:solidFill>
              </a:rPr>
              <a:t>(z) = </a:t>
            </a:r>
            <a:r>
              <a:rPr lang="fr-FR" sz="1800" dirty="0">
                <a:solidFill>
                  <a:schemeClr val="bg1"/>
                </a:solidFill>
              </a:rPr>
              <a:t>min{</a:t>
            </a:r>
            <a:r>
              <a:rPr lang="fr-FR" sz="1800" i="1" dirty="0">
                <a:solidFill>
                  <a:schemeClr val="bg1"/>
                </a:solidFill>
              </a:rPr>
              <a:t>c(</a:t>
            </a:r>
            <a:r>
              <a:rPr lang="fr-FR" sz="1800" i="1" dirty="0" err="1">
                <a:solidFill>
                  <a:schemeClr val="bg1"/>
                </a:solidFill>
              </a:rPr>
              <a:t>x,y</a:t>
            </a:r>
            <a:r>
              <a:rPr lang="fr-FR" sz="1800" i="1" dirty="0">
                <a:solidFill>
                  <a:schemeClr val="bg1"/>
                </a:solidFill>
              </a:rPr>
              <a:t>) + </a:t>
            </a:r>
            <a:br>
              <a:rPr lang="fr-FR" sz="1800" i="1" dirty="0">
                <a:solidFill>
                  <a:schemeClr val="bg1"/>
                </a:solidFill>
              </a:rPr>
            </a:br>
            <a:r>
              <a:rPr lang="fr-FR" sz="1800" i="1" dirty="0">
                <a:solidFill>
                  <a:schemeClr val="bg1"/>
                </a:solidFill>
              </a:rPr>
              <a:t>      D</a:t>
            </a:r>
            <a:r>
              <a:rPr lang="fr-FR" sz="1800" i="1" baseline="-25000" dirty="0">
                <a:solidFill>
                  <a:schemeClr val="bg1"/>
                </a:solidFill>
              </a:rPr>
              <a:t>y</a:t>
            </a:r>
            <a:r>
              <a:rPr lang="fr-FR" sz="1800" i="1" dirty="0">
                <a:solidFill>
                  <a:schemeClr val="bg1"/>
                </a:solidFill>
              </a:rPr>
              <a:t>(z), c(</a:t>
            </a:r>
            <a:r>
              <a:rPr lang="fr-FR" sz="1800" i="1" dirty="0" err="1">
                <a:solidFill>
                  <a:schemeClr val="bg1"/>
                </a:solidFill>
              </a:rPr>
              <a:t>x,z</a:t>
            </a:r>
            <a:r>
              <a:rPr lang="fr-FR" sz="1800" i="1" dirty="0">
                <a:solidFill>
                  <a:schemeClr val="bg1"/>
                </a:solidFill>
              </a:rPr>
              <a:t>) + D</a:t>
            </a:r>
            <a:r>
              <a:rPr lang="fr-FR" sz="1800" i="1" baseline="-25000" dirty="0">
                <a:solidFill>
                  <a:schemeClr val="bg1"/>
                </a:solidFill>
              </a:rPr>
              <a:t>z</a:t>
            </a:r>
            <a:r>
              <a:rPr lang="fr-FR" sz="1800" i="1" dirty="0">
                <a:solidFill>
                  <a:schemeClr val="bg1"/>
                </a:solidFill>
              </a:rPr>
              <a:t>(z)</a:t>
            </a:r>
            <a:r>
              <a:rPr lang="fr-FR" sz="1800" dirty="0">
                <a:solidFill>
                  <a:schemeClr val="bg1"/>
                </a:solidFill>
              </a:rPr>
              <a:t>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3</a:t>
            </a:r>
          </a:p>
        </p:txBody>
      </p:sp>
      <p:sp>
        <p:nvSpPr>
          <p:cNvPr id="472235" name="Line 171"/>
          <p:cNvSpPr>
            <a:spLocks noChangeShapeType="1"/>
          </p:cNvSpPr>
          <p:nvPr/>
        </p:nvSpPr>
        <p:spPr bwMode="auto">
          <a:xfrm flipH="1">
            <a:off x="4179888" y="482600"/>
            <a:ext cx="2586037" cy="133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472236" name="Text Box 172"/>
          <p:cNvSpPr txBox="1">
            <a:spLocks noChangeArrowheads="1"/>
          </p:cNvSpPr>
          <p:nvPr/>
        </p:nvSpPr>
        <p:spPr bwMode="auto">
          <a:xfrm>
            <a:off x="3922713" y="1679575"/>
            <a:ext cx="32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</a:t>
            </a:r>
          </a:p>
        </p:txBody>
      </p:sp>
      <p:sp>
        <p:nvSpPr>
          <p:cNvPr id="472237" name="Text Box 173"/>
          <p:cNvSpPr txBox="1">
            <a:spLocks noChangeArrowheads="1"/>
          </p:cNvSpPr>
          <p:nvPr/>
        </p:nvSpPr>
        <p:spPr bwMode="auto">
          <a:xfrm>
            <a:off x="3579813" y="1679575"/>
            <a:ext cx="34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2 </a:t>
            </a:r>
          </a:p>
        </p:txBody>
      </p:sp>
      <p:sp>
        <p:nvSpPr>
          <p:cNvPr id="11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118" name="Text Box 14"/>
          <p:cNvSpPr txBox="1">
            <a:spLocks noChangeArrowheads="1"/>
          </p:cNvSpPr>
          <p:nvPr/>
        </p:nvSpPr>
        <p:spPr bwMode="auto">
          <a:xfrm>
            <a:off x="1243434" y="34290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119" name="Text Box 14"/>
          <p:cNvSpPr txBox="1">
            <a:spLocks noChangeArrowheads="1"/>
          </p:cNvSpPr>
          <p:nvPr/>
        </p:nvSpPr>
        <p:spPr bwMode="auto">
          <a:xfrm>
            <a:off x="1243434" y="5638800"/>
            <a:ext cx="376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232" grpId="0"/>
      <p:bldP spid="472233" grpId="0" animBg="1"/>
      <p:bldP spid="472234" grpId="0"/>
      <p:bldP spid="472235" grpId="0" animBg="1"/>
      <p:bldP spid="472236" grpId="0"/>
      <p:bldP spid="4722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1813" y="990600"/>
            <a:ext cx="1754188" cy="1741488"/>
            <a:chOff x="239" y="192"/>
            <a:chExt cx="1105" cy="1097"/>
          </a:xfrm>
        </p:grpSpPr>
        <p:sp>
          <p:nvSpPr>
            <p:cNvPr id="626691" name="Line 3"/>
            <p:cNvSpPr>
              <a:spLocks noChangeShapeType="1"/>
            </p:cNvSpPr>
            <p:nvPr/>
          </p:nvSpPr>
          <p:spPr bwMode="auto">
            <a:xfrm>
              <a:off x="672" y="480"/>
              <a:ext cx="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2" name="Line 4"/>
            <p:cNvSpPr>
              <a:spLocks noChangeShapeType="1"/>
            </p:cNvSpPr>
            <p:nvPr/>
          </p:nvSpPr>
          <p:spPr bwMode="auto">
            <a:xfrm>
              <a:off x="480" y="624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 sz="1800"/>
            </a:p>
          </p:txBody>
        </p:sp>
        <p:sp>
          <p:nvSpPr>
            <p:cNvPr id="626693" name="Text Box 5"/>
            <p:cNvSpPr txBox="1">
              <a:spLocks noChangeArrowheads="1"/>
            </p:cNvSpPr>
            <p:nvPr/>
          </p:nvSpPr>
          <p:spPr bwMode="auto">
            <a:xfrm>
              <a:off x="672" y="384"/>
              <a:ext cx="61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   y   z</a:t>
              </a:r>
            </a:p>
          </p:txBody>
        </p:sp>
        <p:sp>
          <p:nvSpPr>
            <p:cNvPr id="626694" name="Text Box 6"/>
            <p:cNvSpPr txBox="1">
              <a:spLocks noChangeArrowheads="1"/>
            </p:cNvSpPr>
            <p:nvPr/>
          </p:nvSpPr>
          <p:spPr bwMode="auto">
            <a:xfrm>
              <a:off x="480" y="624"/>
              <a:ext cx="2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x</a:t>
              </a:r>
            </a:p>
          </p:txBody>
        </p:sp>
        <p:sp>
          <p:nvSpPr>
            <p:cNvPr id="626695" name="Text Box 7"/>
            <p:cNvSpPr txBox="1">
              <a:spLocks noChangeArrowheads="1"/>
            </p:cNvSpPr>
            <p:nvPr/>
          </p:nvSpPr>
          <p:spPr bwMode="auto">
            <a:xfrm>
              <a:off x="480" y="816"/>
              <a:ext cx="19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y</a:t>
              </a:r>
            </a:p>
          </p:txBody>
        </p:sp>
        <p:sp>
          <p:nvSpPr>
            <p:cNvPr id="626696" name="Text Box 8"/>
            <p:cNvSpPr txBox="1">
              <a:spLocks noChangeArrowheads="1"/>
            </p:cNvSpPr>
            <p:nvPr/>
          </p:nvSpPr>
          <p:spPr bwMode="auto">
            <a:xfrm>
              <a:off x="480" y="1008"/>
              <a:ext cx="19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z</a:t>
              </a:r>
            </a:p>
          </p:txBody>
        </p:sp>
        <p:sp>
          <p:nvSpPr>
            <p:cNvPr id="626697" name="Text Box 9"/>
            <p:cNvSpPr txBox="1">
              <a:spLocks noChangeArrowheads="1"/>
            </p:cNvSpPr>
            <p:nvPr/>
          </p:nvSpPr>
          <p:spPr bwMode="auto">
            <a:xfrm>
              <a:off x="672" y="624"/>
              <a:ext cx="60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0  2   7</a:t>
              </a:r>
            </a:p>
          </p:txBody>
        </p:sp>
        <p:sp>
          <p:nvSpPr>
            <p:cNvPr id="626698" name="Text Box 10"/>
            <p:cNvSpPr txBox="1">
              <a:spLocks noChangeArrowheads="1"/>
            </p:cNvSpPr>
            <p:nvPr/>
          </p:nvSpPr>
          <p:spPr bwMode="auto">
            <a:xfrm>
              <a:off x="672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699" name="Text Box 11"/>
            <p:cNvSpPr txBox="1">
              <a:spLocks noChangeArrowheads="1"/>
            </p:cNvSpPr>
            <p:nvPr/>
          </p:nvSpPr>
          <p:spPr bwMode="auto">
            <a:xfrm>
              <a:off x="81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0" name="Text Box 12"/>
            <p:cNvSpPr txBox="1">
              <a:spLocks noChangeArrowheads="1"/>
            </p:cNvSpPr>
            <p:nvPr/>
          </p:nvSpPr>
          <p:spPr bwMode="auto">
            <a:xfrm>
              <a:off x="1056" y="864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1" name="Text Box 13"/>
            <p:cNvSpPr txBox="1">
              <a:spLocks noChangeArrowheads="1"/>
            </p:cNvSpPr>
            <p:nvPr/>
          </p:nvSpPr>
          <p:spPr bwMode="auto">
            <a:xfrm>
              <a:off x="672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2" name="Text Box 14"/>
            <p:cNvSpPr txBox="1">
              <a:spLocks noChangeArrowheads="1"/>
            </p:cNvSpPr>
            <p:nvPr/>
          </p:nvSpPr>
          <p:spPr bwMode="auto">
            <a:xfrm>
              <a:off x="81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dirty="0"/>
                <a:t>∞</a:t>
              </a:r>
            </a:p>
          </p:txBody>
        </p:sp>
        <p:sp>
          <p:nvSpPr>
            <p:cNvPr id="626703" name="Text Box 15"/>
            <p:cNvSpPr txBox="1">
              <a:spLocks noChangeArrowheads="1"/>
            </p:cNvSpPr>
            <p:nvPr/>
          </p:nvSpPr>
          <p:spPr bwMode="auto">
            <a:xfrm>
              <a:off x="1056" y="1056"/>
              <a:ext cx="23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∞</a:t>
              </a:r>
            </a:p>
          </p:txBody>
        </p:sp>
        <p:sp>
          <p:nvSpPr>
            <p:cNvPr id="626704" name="Text Box 16"/>
            <p:cNvSpPr txBox="1">
              <a:spLocks noChangeArrowheads="1"/>
            </p:cNvSpPr>
            <p:nvPr/>
          </p:nvSpPr>
          <p:spPr bwMode="auto">
            <a:xfrm rot="16200000">
              <a:off x="131" y="826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from</a:t>
              </a:r>
            </a:p>
          </p:txBody>
        </p:sp>
        <p:sp>
          <p:nvSpPr>
            <p:cNvPr id="626705" name="Text Box 17"/>
            <p:cNvSpPr txBox="1">
              <a:spLocks noChangeArrowheads="1"/>
            </p:cNvSpPr>
            <p:nvPr/>
          </p:nvSpPr>
          <p:spPr bwMode="auto">
            <a:xfrm>
              <a:off x="672" y="192"/>
              <a:ext cx="59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cost to</a:t>
              </a:r>
            </a:p>
          </p:txBody>
        </p:sp>
      </p:grpSp>
      <p:sp>
        <p:nvSpPr>
          <p:cNvPr id="626706" name="Text Box 18"/>
          <p:cNvSpPr txBox="1">
            <a:spLocks noChangeArrowheads="1"/>
          </p:cNvSpPr>
          <p:nvPr/>
        </p:nvSpPr>
        <p:spPr bwMode="auto">
          <a:xfrm rot="16200000">
            <a:off x="3599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7" name="Text Box 19"/>
          <p:cNvSpPr txBox="1">
            <a:spLocks noChangeArrowheads="1"/>
          </p:cNvSpPr>
          <p:nvPr/>
        </p:nvSpPr>
        <p:spPr bwMode="auto">
          <a:xfrm rot="16200000">
            <a:off x="359928" y="55795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08" name="Line 20"/>
          <p:cNvSpPr>
            <a:spLocks noChangeShapeType="1"/>
          </p:cNvSpPr>
          <p:nvPr/>
        </p:nvSpPr>
        <p:spPr bwMode="auto">
          <a:xfrm>
            <a:off x="5486400" y="1524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09" name="Line 21"/>
          <p:cNvSpPr>
            <a:spLocks noChangeShapeType="1"/>
          </p:cNvSpPr>
          <p:nvPr/>
        </p:nvSpPr>
        <p:spPr bwMode="auto">
          <a:xfrm>
            <a:off x="5181600" y="1752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0" name="Text Box 22"/>
          <p:cNvSpPr txBox="1">
            <a:spLocks noChangeArrowheads="1"/>
          </p:cNvSpPr>
          <p:nvPr/>
        </p:nvSpPr>
        <p:spPr bwMode="auto">
          <a:xfrm>
            <a:off x="5486400" y="1371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11" name="Text Box 23"/>
          <p:cNvSpPr txBox="1">
            <a:spLocks noChangeArrowheads="1"/>
          </p:cNvSpPr>
          <p:nvPr/>
        </p:nvSpPr>
        <p:spPr bwMode="auto">
          <a:xfrm>
            <a:off x="5181600" y="1752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12" name="Text Box 24"/>
          <p:cNvSpPr txBox="1">
            <a:spLocks noChangeArrowheads="1"/>
          </p:cNvSpPr>
          <p:nvPr/>
        </p:nvSpPr>
        <p:spPr bwMode="auto">
          <a:xfrm>
            <a:off x="5181600" y="2057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13" name="Text Box 25"/>
          <p:cNvSpPr txBox="1">
            <a:spLocks noChangeArrowheads="1"/>
          </p:cNvSpPr>
          <p:nvPr/>
        </p:nvSpPr>
        <p:spPr bwMode="auto">
          <a:xfrm>
            <a:off x="5181600" y="2362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14" name="Text Box 26"/>
          <p:cNvSpPr txBox="1">
            <a:spLocks noChangeArrowheads="1"/>
          </p:cNvSpPr>
          <p:nvPr/>
        </p:nvSpPr>
        <p:spPr bwMode="auto">
          <a:xfrm>
            <a:off x="5486400" y="1752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15" name="Text Box 27"/>
          <p:cNvSpPr txBox="1">
            <a:spLocks noChangeArrowheads="1"/>
          </p:cNvSpPr>
          <p:nvPr/>
        </p:nvSpPr>
        <p:spPr bwMode="auto">
          <a:xfrm rot="16200000">
            <a:off x="4627128" y="2074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16" name="Text Box 28"/>
          <p:cNvSpPr txBox="1">
            <a:spLocks noChangeArrowheads="1"/>
          </p:cNvSpPr>
          <p:nvPr/>
        </p:nvSpPr>
        <p:spPr bwMode="auto">
          <a:xfrm>
            <a:off x="5486400" y="1066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17" name="Line 29"/>
          <p:cNvSpPr>
            <a:spLocks noChangeShapeType="1"/>
          </p:cNvSpPr>
          <p:nvPr/>
        </p:nvSpPr>
        <p:spPr bwMode="auto">
          <a:xfrm>
            <a:off x="32766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8" name="Line 30"/>
          <p:cNvSpPr>
            <a:spLocks noChangeShapeType="1"/>
          </p:cNvSpPr>
          <p:nvPr/>
        </p:nvSpPr>
        <p:spPr bwMode="auto">
          <a:xfrm>
            <a:off x="2971800" y="1676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19" name="Text Box 31"/>
          <p:cNvSpPr txBox="1">
            <a:spLocks noChangeArrowheads="1"/>
          </p:cNvSpPr>
          <p:nvPr/>
        </p:nvSpPr>
        <p:spPr bwMode="auto">
          <a:xfrm>
            <a:off x="3276600" y="12954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0" name="Text Box 32"/>
          <p:cNvSpPr txBox="1">
            <a:spLocks noChangeArrowheads="1"/>
          </p:cNvSpPr>
          <p:nvPr/>
        </p:nvSpPr>
        <p:spPr bwMode="auto">
          <a:xfrm>
            <a:off x="2971800" y="16764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21" name="Text Box 33"/>
          <p:cNvSpPr txBox="1">
            <a:spLocks noChangeArrowheads="1"/>
          </p:cNvSpPr>
          <p:nvPr/>
        </p:nvSpPr>
        <p:spPr bwMode="auto">
          <a:xfrm>
            <a:off x="2971800" y="19812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22" name="Text Box 34"/>
          <p:cNvSpPr txBox="1">
            <a:spLocks noChangeArrowheads="1"/>
          </p:cNvSpPr>
          <p:nvPr/>
        </p:nvSpPr>
        <p:spPr bwMode="auto">
          <a:xfrm>
            <a:off x="2971800" y="22860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23" name="Text Box 35"/>
          <p:cNvSpPr txBox="1">
            <a:spLocks noChangeArrowheads="1"/>
          </p:cNvSpPr>
          <p:nvPr/>
        </p:nvSpPr>
        <p:spPr bwMode="auto">
          <a:xfrm>
            <a:off x="3276600" y="16764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24" name="Text Box 36"/>
          <p:cNvSpPr txBox="1">
            <a:spLocks noChangeArrowheads="1"/>
          </p:cNvSpPr>
          <p:nvPr/>
        </p:nvSpPr>
        <p:spPr bwMode="auto">
          <a:xfrm rot="16200000">
            <a:off x="2417328" y="19981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25" name="Text Box 37"/>
          <p:cNvSpPr txBox="1">
            <a:spLocks noChangeArrowheads="1"/>
          </p:cNvSpPr>
          <p:nvPr/>
        </p:nvSpPr>
        <p:spPr bwMode="auto">
          <a:xfrm>
            <a:off x="3276600" y="9906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26" name="Line 38"/>
          <p:cNvSpPr>
            <a:spLocks noChangeShapeType="1"/>
          </p:cNvSpPr>
          <p:nvPr/>
        </p:nvSpPr>
        <p:spPr bwMode="auto">
          <a:xfrm>
            <a:off x="12192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7" name="Line 39"/>
          <p:cNvSpPr>
            <a:spLocks noChangeShapeType="1"/>
          </p:cNvSpPr>
          <p:nvPr/>
        </p:nvSpPr>
        <p:spPr bwMode="auto">
          <a:xfrm>
            <a:off x="9144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28" name="Text Box 40"/>
          <p:cNvSpPr txBox="1">
            <a:spLocks noChangeArrowheads="1"/>
          </p:cNvSpPr>
          <p:nvPr/>
        </p:nvSpPr>
        <p:spPr bwMode="auto">
          <a:xfrm>
            <a:off x="12192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29" name="Text Box 41"/>
          <p:cNvSpPr txBox="1">
            <a:spLocks noChangeArrowheads="1"/>
          </p:cNvSpPr>
          <p:nvPr/>
        </p:nvSpPr>
        <p:spPr bwMode="auto">
          <a:xfrm>
            <a:off x="9144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30" name="Text Box 42"/>
          <p:cNvSpPr txBox="1">
            <a:spLocks noChangeArrowheads="1"/>
          </p:cNvSpPr>
          <p:nvPr/>
        </p:nvSpPr>
        <p:spPr bwMode="auto">
          <a:xfrm>
            <a:off x="9144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31" name="Text Box 43"/>
          <p:cNvSpPr txBox="1">
            <a:spLocks noChangeArrowheads="1"/>
          </p:cNvSpPr>
          <p:nvPr/>
        </p:nvSpPr>
        <p:spPr bwMode="auto">
          <a:xfrm>
            <a:off x="9144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32" name="Text Box 44"/>
          <p:cNvSpPr txBox="1">
            <a:spLocks noChangeArrowheads="1"/>
          </p:cNvSpPr>
          <p:nvPr/>
        </p:nvSpPr>
        <p:spPr bwMode="auto">
          <a:xfrm>
            <a:off x="15240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3" name="Text Box 45"/>
          <p:cNvSpPr txBox="1">
            <a:spLocks noChangeArrowheads="1"/>
          </p:cNvSpPr>
          <p:nvPr/>
        </p:nvSpPr>
        <p:spPr bwMode="auto">
          <a:xfrm>
            <a:off x="1828800" y="34290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4" name="Text Box 46"/>
          <p:cNvSpPr txBox="1">
            <a:spLocks noChangeArrowheads="1"/>
          </p:cNvSpPr>
          <p:nvPr/>
        </p:nvSpPr>
        <p:spPr bwMode="auto">
          <a:xfrm>
            <a:off x="12192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5" name="Text Box 47"/>
          <p:cNvSpPr txBox="1">
            <a:spLocks noChangeArrowheads="1"/>
          </p:cNvSpPr>
          <p:nvPr/>
        </p:nvSpPr>
        <p:spPr bwMode="auto">
          <a:xfrm>
            <a:off x="1447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6" name="Text Box 48"/>
          <p:cNvSpPr txBox="1">
            <a:spLocks noChangeArrowheads="1"/>
          </p:cNvSpPr>
          <p:nvPr/>
        </p:nvSpPr>
        <p:spPr bwMode="auto">
          <a:xfrm>
            <a:off x="1828800" y="4114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37" name="Text Box 49"/>
          <p:cNvSpPr txBox="1">
            <a:spLocks noChangeArrowheads="1"/>
          </p:cNvSpPr>
          <p:nvPr/>
        </p:nvSpPr>
        <p:spPr bwMode="auto">
          <a:xfrm>
            <a:off x="12192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38" name="Line 50"/>
          <p:cNvSpPr>
            <a:spLocks noChangeShapeType="1"/>
          </p:cNvSpPr>
          <p:nvPr/>
        </p:nvSpPr>
        <p:spPr bwMode="auto">
          <a:xfrm>
            <a:off x="3276600" y="3200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39" name="Line 51"/>
          <p:cNvSpPr>
            <a:spLocks noChangeShapeType="1"/>
          </p:cNvSpPr>
          <p:nvPr/>
        </p:nvSpPr>
        <p:spPr bwMode="auto">
          <a:xfrm>
            <a:off x="2971800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0" name="Text Box 52"/>
          <p:cNvSpPr txBox="1">
            <a:spLocks noChangeArrowheads="1"/>
          </p:cNvSpPr>
          <p:nvPr/>
        </p:nvSpPr>
        <p:spPr bwMode="auto">
          <a:xfrm>
            <a:off x="3276600" y="30480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41" name="Text Box 53"/>
          <p:cNvSpPr txBox="1">
            <a:spLocks noChangeArrowheads="1"/>
          </p:cNvSpPr>
          <p:nvPr/>
        </p:nvSpPr>
        <p:spPr bwMode="auto">
          <a:xfrm>
            <a:off x="2971800" y="34290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42" name="Text Box 54"/>
          <p:cNvSpPr txBox="1">
            <a:spLocks noChangeArrowheads="1"/>
          </p:cNvSpPr>
          <p:nvPr/>
        </p:nvSpPr>
        <p:spPr bwMode="auto">
          <a:xfrm>
            <a:off x="2971800" y="37338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43" name="Text Box 55"/>
          <p:cNvSpPr txBox="1">
            <a:spLocks noChangeArrowheads="1"/>
          </p:cNvSpPr>
          <p:nvPr/>
        </p:nvSpPr>
        <p:spPr bwMode="auto">
          <a:xfrm>
            <a:off x="2971800" y="40386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44" name="Text Box 56"/>
          <p:cNvSpPr txBox="1">
            <a:spLocks noChangeArrowheads="1"/>
          </p:cNvSpPr>
          <p:nvPr/>
        </p:nvSpPr>
        <p:spPr bwMode="auto">
          <a:xfrm>
            <a:off x="3276600" y="34290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45" name="Text Box 57"/>
          <p:cNvSpPr txBox="1">
            <a:spLocks noChangeArrowheads="1"/>
          </p:cNvSpPr>
          <p:nvPr/>
        </p:nvSpPr>
        <p:spPr bwMode="auto">
          <a:xfrm rot="16200000">
            <a:off x="2417328" y="37507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46" name="Text Box 58"/>
          <p:cNvSpPr txBox="1">
            <a:spLocks noChangeArrowheads="1"/>
          </p:cNvSpPr>
          <p:nvPr/>
        </p:nvSpPr>
        <p:spPr bwMode="auto">
          <a:xfrm>
            <a:off x="3276600" y="27432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47" name="Line 59"/>
          <p:cNvSpPr>
            <a:spLocks noChangeShapeType="1"/>
          </p:cNvSpPr>
          <p:nvPr/>
        </p:nvSpPr>
        <p:spPr bwMode="auto">
          <a:xfrm>
            <a:off x="5486400" y="3276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8" name="Line 60"/>
          <p:cNvSpPr>
            <a:spLocks noChangeShapeType="1"/>
          </p:cNvSpPr>
          <p:nvPr/>
        </p:nvSpPr>
        <p:spPr bwMode="auto">
          <a:xfrm>
            <a:off x="5181600" y="3505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49" name="Text Box 61"/>
          <p:cNvSpPr txBox="1">
            <a:spLocks noChangeArrowheads="1"/>
          </p:cNvSpPr>
          <p:nvPr/>
        </p:nvSpPr>
        <p:spPr bwMode="auto">
          <a:xfrm>
            <a:off x="5486400" y="31242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0" name="Text Box 62"/>
          <p:cNvSpPr txBox="1">
            <a:spLocks noChangeArrowheads="1"/>
          </p:cNvSpPr>
          <p:nvPr/>
        </p:nvSpPr>
        <p:spPr bwMode="auto">
          <a:xfrm>
            <a:off x="5181600" y="35052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51" name="Text Box 63"/>
          <p:cNvSpPr txBox="1">
            <a:spLocks noChangeArrowheads="1"/>
          </p:cNvSpPr>
          <p:nvPr/>
        </p:nvSpPr>
        <p:spPr bwMode="auto">
          <a:xfrm>
            <a:off x="5181600" y="38100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52" name="Text Box 64"/>
          <p:cNvSpPr txBox="1">
            <a:spLocks noChangeArrowheads="1"/>
          </p:cNvSpPr>
          <p:nvPr/>
        </p:nvSpPr>
        <p:spPr bwMode="auto">
          <a:xfrm>
            <a:off x="5181600" y="41148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53" name="Text Box 65"/>
          <p:cNvSpPr txBox="1">
            <a:spLocks noChangeArrowheads="1"/>
          </p:cNvSpPr>
          <p:nvPr/>
        </p:nvSpPr>
        <p:spPr bwMode="auto">
          <a:xfrm>
            <a:off x="5486400" y="35052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54" name="Text Box 66"/>
          <p:cNvSpPr txBox="1">
            <a:spLocks noChangeArrowheads="1"/>
          </p:cNvSpPr>
          <p:nvPr/>
        </p:nvSpPr>
        <p:spPr bwMode="auto">
          <a:xfrm rot="16200000">
            <a:off x="4627128" y="38269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55" name="Text Box 67"/>
          <p:cNvSpPr txBox="1">
            <a:spLocks noChangeArrowheads="1"/>
          </p:cNvSpPr>
          <p:nvPr/>
        </p:nvSpPr>
        <p:spPr bwMode="auto">
          <a:xfrm>
            <a:off x="5486400" y="28194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56" name="Line 68"/>
          <p:cNvSpPr>
            <a:spLocks noChangeShapeType="1"/>
          </p:cNvSpPr>
          <p:nvPr/>
        </p:nvSpPr>
        <p:spPr bwMode="auto">
          <a:xfrm>
            <a:off x="54102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7" name="Line 69"/>
          <p:cNvSpPr>
            <a:spLocks noChangeShapeType="1"/>
          </p:cNvSpPr>
          <p:nvPr/>
        </p:nvSpPr>
        <p:spPr bwMode="auto">
          <a:xfrm>
            <a:off x="51054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58" name="Text Box 70"/>
          <p:cNvSpPr txBox="1">
            <a:spLocks noChangeArrowheads="1"/>
          </p:cNvSpPr>
          <p:nvPr/>
        </p:nvSpPr>
        <p:spPr bwMode="auto">
          <a:xfrm>
            <a:off x="54102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59" name="Text Box 71"/>
          <p:cNvSpPr txBox="1">
            <a:spLocks noChangeArrowheads="1"/>
          </p:cNvSpPr>
          <p:nvPr/>
        </p:nvSpPr>
        <p:spPr bwMode="auto">
          <a:xfrm>
            <a:off x="51054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0" name="Text Box 72"/>
          <p:cNvSpPr txBox="1">
            <a:spLocks noChangeArrowheads="1"/>
          </p:cNvSpPr>
          <p:nvPr/>
        </p:nvSpPr>
        <p:spPr bwMode="auto">
          <a:xfrm>
            <a:off x="51054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61" name="Text Box 73"/>
          <p:cNvSpPr txBox="1">
            <a:spLocks noChangeArrowheads="1"/>
          </p:cNvSpPr>
          <p:nvPr/>
        </p:nvSpPr>
        <p:spPr bwMode="auto">
          <a:xfrm>
            <a:off x="51054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62" name="Text Box 74"/>
          <p:cNvSpPr txBox="1">
            <a:spLocks noChangeArrowheads="1"/>
          </p:cNvSpPr>
          <p:nvPr/>
        </p:nvSpPr>
        <p:spPr bwMode="auto">
          <a:xfrm>
            <a:off x="54102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0  2   3</a:t>
            </a:r>
          </a:p>
        </p:txBody>
      </p:sp>
      <p:sp>
        <p:nvSpPr>
          <p:cNvPr id="626763" name="Text Box 75"/>
          <p:cNvSpPr txBox="1">
            <a:spLocks noChangeArrowheads="1"/>
          </p:cNvSpPr>
          <p:nvPr/>
        </p:nvSpPr>
        <p:spPr bwMode="auto">
          <a:xfrm rot="16200000">
            <a:off x="45509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64" name="Text Box 76"/>
          <p:cNvSpPr txBox="1">
            <a:spLocks noChangeArrowheads="1"/>
          </p:cNvSpPr>
          <p:nvPr/>
        </p:nvSpPr>
        <p:spPr bwMode="auto">
          <a:xfrm>
            <a:off x="54102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65" name="Line 77"/>
          <p:cNvSpPr>
            <a:spLocks noChangeShapeType="1"/>
          </p:cNvSpPr>
          <p:nvPr/>
        </p:nvSpPr>
        <p:spPr bwMode="auto">
          <a:xfrm>
            <a:off x="32766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6" name="Line 78"/>
          <p:cNvSpPr>
            <a:spLocks noChangeShapeType="1"/>
          </p:cNvSpPr>
          <p:nvPr/>
        </p:nvSpPr>
        <p:spPr bwMode="auto">
          <a:xfrm>
            <a:off x="2971800" y="5181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67" name="Text Box 79"/>
          <p:cNvSpPr txBox="1">
            <a:spLocks noChangeArrowheads="1"/>
          </p:cNvSpPr>
          <p:nvPr/>
        </p:nvSpPr>
        <p:spPr bwMode="auto">
          <a:xfrm>
            <a:off x="3276600" y="48006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68" name="Text Box 80"/>
          <p:cNvSpPr txBox="1">
            <a:spLocks noChangeArrowheads="1"/>
          </p:cNvSpPr>
          <p:nvPr/>
        </p:nvSpPr>
        <p:spPr bwMode="auto">
          <a:xfrm>
            <a:off x="2971800" y="51816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69" name="Text Box 81"/>
          <p:cNvSpPr txBox="1">
            <a:spLocks noChangeArrowheads="1"/>
          </p:cNvSpPr>
          <p:nvPr/>
        </p:nvSpPr>
        <p:spPr bwMode="auto">
          <a:xfrm>
            <a:off x="2971800" y="54864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0" name="Text Box 82"/>
          <p:cNvSpPr txBox="1">
            <a:spLocks noChangeArrowheads="1"/>
          </p:cNvSpPr>
          <p:nvPr/>
        </p:nvSpPr>
        <p:spPr bwMode="auto">
          <a:xfrm>
            <a:off x="2971800" y="57912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71" name="Text Box 83"/>
          <p:cNvSpPr txBox="1">
            <a:spLocks noChangeArrowheads="1"/>
          </p:cNvSpPr>
          <p:nvPr/>
        </p:nvSpPr>
        <p:spPr bwMode="auto">
          <a:xfrm>
            <a:off x="3276600" y="5181600"/>
            <a:ext cx="9525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0  2   7</a:t>
            </a:r>
          </a:p>
        </p:txBody>
      </p:sp>
      <p:sp>
        <p:nvSpPr>
          <p:cNvPr id="626772" name="Text Box 84"/>
          <p:cNvSpPr txBox="1">
            <a:spLocks noChangeArrowheads="1"/>
          </p:cNvSpPr>
          <p:nvPr/>
        </p:nvSpPr>
        <p:spPr bwMode="auto">
          <a:xfrm rot="16200000">
            <a:off x="2417328" y="5503347"/>
            <a:ext cx="7136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from</a:t>
            </a:r>
          </a:p>
        </p:txBody>
      </p:sp>
      <p:sp>
        <p:nvSpPr>
          <p:cNvPr id="626773" name="Text Box 85"/>
          <p:cNvSpPr txBox="1">
            <a:spLocks noChangeArrowheads="1"/>
          </p:cNvSpPr>
          <p:nvPr/>
        </p:nvSpPr>
        <p:spPr bwMode="auto">
          <a:xfrm>
            <a:off x="3276600" y="44958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74" name="Line 86"/>
          <p:cNvSpPr>
            <a:spLocks noChangeShapeType="1"/>
          </p:cNvSpPr>
          <p:nvPr/>
        </p:nvSpPr>
        <p:spPr bwMode="auto">
          <a:xfrm>
            <a:off x="1219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5" name="Line 87"/>
          <p:cNvSpPr>
            <a:spLocks noChangeShapeType="1"/>
          </p:cNvSpPr>
          <p:nvPr/>
        </p:nvSpPr>
        <p:spPr bwMode="auto">
          <a:xfrm>
            <a:off x="914400" y="525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776" name="Text Box 88"/>
          <p:cNvSpPr txBox="1">
            <a:spLocks noChangeArrowheads="1"/>
          </p:cNvSpPr>
          <p:nvPr/>
        </p:nvSpPr>
        <p:spPr bwMode="auto">
          <a:xfrm>
            <a:off x="1219200" y="4876800"/>
            <a:ext cx="9781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   y   z</a:t>
            </a:r>
          </a:p>
        </p:txBody>
      </p:sp>
      <p:sp>
        <p:nvSpPr>
          <p:cNvPr id="626777" name="Text Box 89"/>
          <p:cNvSpPr txBox="1">
            <a:spLocks noChangeArrowheads="1"/>
          </p:cNvSpPr>
          <p:nvPr/>
        </p:nvSpPr>
        <p:spPr bwMode="auto">
          <a:xfrm>
            <a:off x="914400" y="5257800"/>
            <a:ext cx="3209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x</a:t>
            </a:r>
          </a:p>
        </p:txBody>
      </p:sp>
      <p:sp>
        <p:nvSpPr>
          <p:cNvPr id="626778" name="Text Box 90"/>
          <p:cNvSpPr txBox="1">
            <a:spLocks noChangeArrowheads="1"/>
          </p:cNvSpPr>
          <p:nvPr/>
        </p:nvSpPr>
        <p:spPr bwMode="auto">
          <a:xfrm>
            <a:off x="914400" y="5562600"/>
            <a:ext cx="304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y</a:t>
            </a:r>
          </a:p>
        </p:txBody>
      </p:sp>
      <p:sp>
        <p:nvSpPr>
          <p:cNvPr id="626779" name="Text Box 91"/>
          <p:cNvSpPr txBox="1">
            <a:spLocks noChangeArrowheads="1"/>
          </p:cNvSpPr>
          <p:nvPr/>
        </p:nvSpPr>
        <p:spPr bwMode="auto">
          <a:xfrm>
            <a:off x="914400" y="5867400"/>
            <a:ext cx="3080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z</a:t>
            </a:r>
          </a:p>
        </p:txBody>
      </p:sp>
      <p:sp>
        <p:nvSpPr>
          <p:cNvPr id="626780" name="Text Box 92"/>
          <p:cNvSpPr txBox="1">
            <a:spLocks noChangeArrowheads="1"/>
          </p:cNvSpPr>
          <p:nvPr/>
        </p:nvSpPr>
        <p:spPr bwMode="auto">
          <a:xfrm>
            <a:off x="1219200" y="5638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2" name="Text Box 94"/>
          <p:cNvSpPr txBox="1">
            <a:spLocks noChangeArrowheads="1"/>
          </p:cNvSpPr>
          <p:nvPr/>
        </p:nvSpPr>
        <p:spPr bwMode="auto">
          <a:xfrm>
            <a:off x="1828800" y="5638800"/>
            <a:ext cx="3786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∞</a:t>
            </a:r>
          </a:p>
        </p:txBody>
      </p:sp>
      <p:sp>
        <p:nvSpPr>
          <p:cNvPr id="626783" name="Text Box 95"/>
          <p:cNvSpPr txBox="1">
            <a:spLocks noChangeArrowheads="1"/>
          </p:cNvSpPr>
          <p:nvPr/>
        </p:nvSpPr>
        <p:spPr bwMode="auto">
          <a:xfrm>
            <a:off x="12192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</a:t>
            </a:r>
          </a:p>
        </p:txBody>
      </p:sp>
      <p:sp>
        <p:nvSpPr>
          <p:cNvPr id="626784" name="Text Box 96"/>
          <p:cNvSpPr txBox="1">
            <a:spLocks noChangeArrowheads="1"/>
          </p:cNvSpPr>
          <p:nvPr/>
        </p:nvSpPr>
        <p:spPr bwMode="auto">
          <a:xfrm>
            <a:off x="1447800" y="5943600"/>
            <a:ext cx="2888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1</a:t>
            </a:r>
          </a:p>
        </p:txBody>
      </p:sp>
      <p:sp>
        <p:nvSpPr>
          <p:cNvPr id="626785" name="Text Box 97"/>
          <p:cNvSpPr txBox="1">
            <a:spLocks noChangeArrowheads="1"/>
          </p:cNvSpPr>
          <p:nvPr/>
        </p:nvSpPr>
        <p:spPr bwMode="auto">
          <a:xfrm>
            <a:off x="1828800" y="5943600"/>
            <a:ext cx="325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0</a:t>
            </a:r>
          </a:p>
        </p:txBody>
      </p:sp>
      <p:sp>
        <p:nvSpPr>
          <p:cNvPr id="626786" name="Text Box 98"/>
          <p:cNvSpPr txBox="1">
            <a:spLocks noChangeArrowheads="1"/>
          </p:cNvSpPr>
          <p:nvPr/>
        </p:nvSpPr>
        <p:spPr bwMode="auto">
          <a:xfrm>
            <a:off x="1219200" y="4572000"/>
            <a:ext cx="9460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cost to</a:t>
            </a:r>
          </a:p>
        </p:txBody>
      </p:sp>
      <p:sp>
        <p:nvSpPr>
          <p:cNvPr id="626787" name="Text Box 99"/>
          <p:cNvSpPr txBox="1">
            <a:spLocks noChangeArrowheads="1"/>
          </p:cNvSpPr>
          <p:nvPr/>
        </p:nvSpPr>
        <p:spPr bwMode="auto">
          <a:xfrm>
            <a:off x="1219200" y="3505200"/>
            <a:ext cx="9845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800" dirty="0"/>
          </a:p>
          <a:p>
            <a:r>
              <a:rPr lang="en-US" sz="1800" dirty="0"/>
              <a:t>2   0   1</a:t>
            </a:r>
          </a:p>
        </p:txBody>
      </p:sp>
      <p:sp>
        <p:nvSpPr>
          <p:cNvPr id="626788" name="Text Box 100"/>
          <p:cNvSpPr txBox="1">
            <a:spLocks noChangeArrowheads="1"/>
          </p:cNvSpPr>
          <p:nvPr/>
        </p:nvSpPr>
        <p:spPr bwMode="auto">
          <a:xfrm>
            <a:off x="1219200" y="5257800"/>
            <a:ext cx="99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/>
              <a:t>∞ ∞  ∞</a:t>
            </a:r>
          </a:p>
        </p:txBody>
      </p:sp>
      <p:sp>
        <p:nvSpPr>
          <p:cNvPr id="626789" name="Text Box 101"/>
          <p:cNvSpPr txBox="1">
            <a:spLocks noChangeArrowheads="1"/>
          </p:cNvSpPr>
          <p:nvPr/>
        </p:nvSpPr>
        <p:spPr bwMode="auto">
          <a:xfrm>
            <a:off x="3260725" y="20224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0" name="Text Box 102"/>
          <p:cNvSpPr txBox="1">
            <a:spLocks noChangeArrowheads="1"/>
          </p:cNvSpPr>
          <p:nvPr/>
        </p:nvSpPr>
        <p:spPr bwMode="auto">
          <a:xfrm>
            <a:off x="3260725" y="2327275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1" name="Text Box 103"/>
          <p:cNvSpPr txBox="1">
            <a:spLocks noChangeArrowheads="1"/>
          </p:cNvSpPr>
          <p:nvPr/>
        </p:nvSpPr>
        <p:spPr bwMode="auto">
          <a:xfrm>
            <a:off x="3276600" y="38100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2" name="Text Box 104"/>
          <p:cNvSpPr txBox="1">
            <a:spLocks noChangeArrowheads="1"/>
          </p:cNvSpPr>
          <p:nvPr/>
        </p:nvSpPr>
        <p:spPr bwMode="auto">
          <a:xfrm>
            <a:off x="3276600" y="41148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7   1   0</a:t>
            </a:r>
          </a:p>
        </p:txBody>
      </p:sp>
      <p:sp>
        <p:nvSpPr>
          <p:cNvPr id="626793" name="Text Box 105"/>
          <p:cNvSpPr txBox="1">
            <a:spLocks noChangeArrowheads="1"/>
          </p:cNvSpPr>
          <p:nvPr/>
        </p:nvSpPr>
        <p:spPr bwMode="auto">
          <a:xfrm>
            <a:off x="3276600" y="55626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4" name="Text Box 106"/>
          <p:cNvSpPr txBox="1">
            <a:spLocks noChangeArrowheads="1"/>
          </p:cNvSpPr>
          <p:nvPr/>
        </p:nvSpPr>
        <p:spPr bwMode="auto">
          <a:xfrm>
            <a:off x="32766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5" name="Text Box 107"/>
          <p:cNvSpPr txBox="1">
            <a:spLocks noChangeArrowheads="1"/>
          </p:cNvSpPr>
          <p:nvPr/>
        </p:nvSpPr>
        <p:spPr bwMode="auto">
          <a:xfrm>
            <a:off x="5486400" y="2133600"/>
            <a:ext cx="9845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2   0   1</a:t>
            </a:r>
          </a:p>
        </p:txBody>
      </p:sp>
      <p:sp>
        <p:nvSpPr>
          <p:cNvPr id="626796" name="Text Box 108"/>
          <p:cNvSpPr txBox="1">
            <a:spLocks noChangeArrowheads="1"/>
          </p:cNvSpPr>
          <p:nvPr/>
        </p:nvSpPr>
        <p:spPr bwMode="auto">
          <a:xfrm>
            <a:off x="5486400" y="2438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7" name="Text Box 109"/>
          <p:cNvSpPr txBox="1">
            <a:spLocks noChangeArrowheads="1"/>
          </p:cNvSpPr>
          <p:nvPr/>
        </p:nvSpPr>
        <p:spPr bwMode="auto">
          <a:xfrm>
            <a:off x="5486400" y="38862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798" name="Text Box 110"/>
          <p:cNvSpPr txBox="1">
            <a:spLocks noChangeArrowheads="1"/>
          </p:cNvSpPr>
          <p:nvPr/>
        </p:nvSpPr>
        <p:spPr bwMode="auto">
          <a:xfrm>
            <a:off x="5410200" y="5867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799" name="Text Box 111"/>
          <p:cNvSpPr txBox="1">
            <a:spLocks noChangeArrowheads="1"/>
          </p:cNvSpPr>
          <p:nvPr/>
        </p:nvSpPr>
        <p:spPr bwMode="auto">
          <a:xfrm>
            <a:off x="5410200" y="54864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2  0   1</a:t>
            </a:r>
          </a:p>
        </p:txBody>
      </p:sp>
      <p:sp>
        <p:nvSpPr>
          <p:cNvPr id="626800" name="Text Box 112"/>
          <p:cNvSpPr txBox="1">
            <a:spLocks noChangeArrowheads="1"/>
          </p:cNvSpPr>
          <p:nvPr/>
        </p:nvSpPr>
        <p:spPr bwMode="auto">
          <a:xfrm>
            <a:off x="5486400" y="4114800"/>
            <a:ext cx="915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3  1   0</a:t>
            </a:r>
          </a:p>
        </p:txBody>
      </p:sp>
      <p:sp>
        <p:nvSpPr>
          <p:cNvPr id="626801" name="Line 113"/>
          <p:cNvSpPr>
            <a:spLocks noChangeShapeType="1"/>
          </p:cNvSpPr>
          <p:nvPr/>
        </p:nvSpPr>
        <p:spPr bwMode="auto">
          <a:xfrm>
            <a:off x="2209800" y="1981200"/>
            <a:ext cx="685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2" name="Line 114"/>
          <p:cNvSpPr>
            <a:spLocks noChangeShapeType="1"/>
          </p:cNvSpPr>
          <p:nvPr/>
        </p:nvSpPr>
        <p:spPr bwMode="auto">
          <a:xfrm>
            <a:off x="2133600" y="2057400"/>
            <a:ext cx="866764" cy="3228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3" name="Line 115"/>
          <p:cNvSpPr>
            <a:spLocks noChangeShapeType="1"/>
          </p:cNvSpPr>
          <p:nvPr/>
        </p:nvSpPr>
        <p:spPr bwMode="auto">
          <a:xfrm flipV="1">
            <a:off x="2133600" y="2514600"/>
            <a:ext cx="7620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4" name="Line 116"/>
          <p:cNvSpPr>
            <a:spLocks noChangeShapeType="1"/>
          </p:cNvSpPr>
          <p:nvPr/>
        </p:nvSpPr>
        <p:spPr bwMode="auto">
          <a:xfrm>
            <a:off x="2133600" y="4114800"/>
            <a:ext cx="866764" cy="14573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5" name="Line 117"/>
          <p:cNvSpPr>
            <a:spLocks noChangeShapeType="1"/>
          </p:cNvSpPr>
          <p:nvPr/>
        </p:nvSpPr>
        <p:spPr bwMode="auto">
          <a:xfrm flipV="1">
            <a:off x="2133600" y="2590800"/>
            <a:ext cx="838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6" name="Line 118"/>
          <p:cNvSpPr>
            <a:spLocks noChangeShapeType="1"/>
          </p:cNvSpPr>
          <p:nvPr/>
        </p:nvSpPr>
        <p:spPr bwMode="auto">
          <a:xfrm flipV="1">
            <a:off x="2209800" y="4343400"/>
            <a:ext cx="7620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7" name="Line 119"/>
          <p:cNvSpPr>
            <a:spLocks noChangeShapeType="1"/>
          </p:cNvSpPr>
          <p:nvPr/>
        </p:nvSpPr>
        <p:spPr bwMode="auto">
          <a:xfrm>
            <a:off x="4267200" y="1981200"/>
            <a:ext cx="947742" cy="166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8" name="Line 120"/>
          <p:cNvSpPr>
            <a:spLocks noChangeShapeType="1"/>
          </p:cNvSpPr>
          <p:nvPr/>
        </p:nvSpPr>
        <p:spPr bwMode="auto">
          <a:xfrm>
            <a:off x="4357686" y="2428868"/>
            <a:ext cx="857256" cy="285752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09" name="Line 121"/>
          <p:cNvSpPr>
            <a:spLocks noChangeShapeType="1"/>
          </p:cNvSpPr>
          <p:nvPr/>
        </p:nvSpPr>
        <p:spPr bwMode="auto">
          <a:xfrm flipV="1">
            <a:off x="4114800" y="2743200"/>
            <a:ext cx="114300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0" name="Line 122"/>
          <p:cNvSpPr>
            <a:spLocks noChangeShapeType="1"/>
          </p:cNvSpPr>
          <p:nvPr/>
        </p:nvSpPr>
        <p:spPr bwMode="auto">
          <a:xfrm flipV="1">
            <a:off x="4114800" y="4419600"/>
            <a:ext cx="1066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1" name="Line 123"/>
          <p:cNvSpPr>
            <a:spLocks noChangeShapeType="1"/>
          </p:cNvSpPr>
          <p:nvPr/>
        </p:nvSpPr>
        <p:spPr bwMode="auto">
          <a:xfrm>
            <a:off x="609600" y="6345238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12" name="Text Box 124"/>
          <p:cNvSpPr txBox="1">
            <a:spLocks noChangeArrowheads="1"/>
          </p:cNvSpPr>
          <p:nvPr/>
        </p:nvSpPr>
        <p:spPr bwMode="auto">
          <a:xfrm>
            <a:off x="6069013" y="6142038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time</a:t>
            </a:r>
          </a:p>
        </p:txBody>
      </p:sp>
      <p:grpSp>
        <p:nvGrpSpPr>
          <p:cNvPr id="3" name="Group 125"/>
          <p:cNvGrpSpPr>
            <a:grpSpLocks/>
          </p:cNvGrpSpPr>
          <p:nvPr/>
        </p:nvGrpSpPr>
        <p:grpSpPr bwMode="auto">
          <a:xfrm>
            <a:off x="6632575" y="2911475"/>
            <a:ext cx="2184400" cy="1222375"/>
            <a:chOff x="2352" y="0"/>
            <a:chExt cx="1376" cy="770"/>
          </a:xfrm>
        </p:grpSpPr>
        <p:sp>
          <p:nvSpPr>
            <p:cNvPr id="626814" name="Freeform 126"/>
            <p:cNvSpPr>
              <a:spLocks/>
            </p:cNvSpPr>
            <p:nvPr/>
          </p:nvSpPr>
          <p:spPr bwMode="auto">
            <a:xfrm>
              <a:off x="2352" y="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000"/>
            </a:p>
          </p:txBody>
        </p:sp>
        <p:grpSp>
          <p:nvGrpSpPr>
            <p:cNvPr id="4" name="Group 127"/>
            <p:cNvGrpSpPr>
              <a:grpSpLocks/>
            </p:cNvGrpSpPr>
            <p:nvPr/>
          </p:nvGrpSpPr>
          <p:grpSpPr bwMode="auto">
            <a:xfrm>
              <a:off x="2448" y="74"/>
              <a:ext cx="1161" cy="696"/>
              <a:chOff x="-17" y="1286"/>
              <a:chExt cx="1161" cy="696"/>
            </a:xfrm>
          </p:grpSpPr>
          <p:sp>
            <p:nvSpPr>
              <p:cNvPr id="626816" name="Freeform 128"/>
              <p:cNvSpPr>
                <a:spLocks/>
              </p:cNvSpPr>
              <p:nvPr/>
            </p:nvSpPr>
            <p:spPr bwMode="auto">
              <a:xfrm>
                <a:off x="246" y="1476"/>
                <a:ext cx="222" cy="18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80">
                    <a:moveTo>
                      <a:pt x="0" y="180"/>
                    </a:moveTo>
                    <a:lnTo>
                      <a:pt x="222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7" name="Oval 129"/>
              <p:cNvSpPr>
                <a:spLocks noChangeArrowheads="1"/>
              </p:cNvSpPr>
              <p:nvPr/>
            </p:nvSpPr>
            <p:spPr bwMode="auto">
              <a:xfrm>
                <a:off x="-14" y="1712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8" name="Line 130"/>
              <p:cNvSpPr>
                <a:spLocks noChangeShapeType="1"/>
              </p:cNvSpPr>
              <p:nvPr/>
            </p:nvSpPr>
            <p:spPr bwMode="auto">
              <a:xfrm>
                <a:off x="-14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19" name="Line 131"/>
              <p:cNvSpPr>
                <a:spLocks noChangeShapeType="1"/>
              </p:cNvSpPr>
              <p:nvPr/>
            </p:nvSpPr>
            <p:spPr bwMode="auto">
              <a:xfrm>
                <a:off x="299" y="1705"/>
                <a:ext cx="1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0" name="Rectangle 132"/>
              <p:cNvSpPr>
                <a:spLocks noChangeArrowheads="1"/>
              </p:cNvSpPr>
              <p:nvPr/>
            </p:nvSpPr>
            <p:spPr bwMode="auto">
              <a:xfrm>
                <a:off x="-14" y="1705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21" name="Oval 133"/>
              <p:cNvSpPr>
                <a:spLocks noChangeArrowheads="1"/>
              </p:cNvSpPr>
              <p:nvPr/>
            </p:nvSpPr>
            <p:spPr bwMode="auto">
              <a:xfrm>
                <a:off x="-17" y="164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2" name="Freeform 134"/>
              <p:cNvSpPr>
                <a:spLocks/>
              </p:cNvSpPr>
              <p:nvPr/>
            </p:nvSpPr>
            <p:spPr bwMode="auto">
              <a:xfrm>
                <a:off x="651" y="1476"/>
                <a:ext cx="216" cy="18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16" y="189"/>
                  </a:cxn>
                </a:cxnLst>
                <a:rect l="0" t="0" r="r" b="b"/>
                <a:pathLst>
                  <a:path w="216" h="189">
                    <a:moveTo>
                      <a:pt x="0" y="0"/>
                    </a:moveTo>
                    <a:lnTo>
                      <a:pt x="216" y="189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626823" name="Freeform 135"/>
              <p:cNvSpPr>
                <a:spLocks/>
              </p:cNvSpPr>
              <p:nvPr/>
            </p:nvSpPr>
            <p:spPr bwMode="auto">
              <a:xfrm>
                <a:off x="303" y="1740"/>
                <a:ext cx="540" cy="3"/>
              </a:xfrm>
              <a:custGeom>
                <a:avLst/>
                <a:gdLst/>
                <a:ahLst/>
                <a:cxnLst>
                  <a:cxn ang="0">
                    <a:pos x="540" y="3"/>
                  </a:cxn>
                  <a:cxn ang="0">
                    <a:pos x="0" y="0"/>
                  </a:cxn>
                </a:cxnLst>
                <a:rect l="0" t="0" r="r" b="b"/>
                <a:pathLst>
                  <a:path w="540" h="3">
                    <a:moveTo>
                      <a:pt x="540" y="3"/>
                    </a:move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5" name="Group 136"/>
              <p:cNvGrpSpPr>
                <a:grpSpLocks/>
              </p:cNvGrpSpPr>
              <p:nvPr/>
            </p:nvGrpSpPr>
            <p:grpSpPr bwMode="auto">
              <a:xfrm>
                <a:off x="32" y="1598"/>
                <a:ext cx="210" cy="250"/>
                <a:chOff x="2952" y="2429"/>
                <a:chExt cx="211" cy="250"/>
              </a:xfrm>
            </p:grpSpPr>
            <p:sp>
              <p:nvSpPr>
                <p:cNvPr id="62682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6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2952" y="2429"/>
                  <a:ext cx="21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x</a:t>
                  </a:r>
                  <a:endParaRPr lang="en-US" sz="20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139"/>
              <p:cNvGrpSpPr>
                <a:grpSpLocks/>
              </p:cNvGrpSpPr>
              <p:nvPr/>
            </p:nvGrpSpPr>
            <p:grpSpPr bwMode="auto">
              <a:xfrm>
                <a:off x="828" y="1580"/>
                <a:ext cx="316" cy="252"/>
                <a:chOff x="1740" y="2276"/>
                <a:chExt cx="316" cy="252"/>
              </a:xfrm>
            </p:grpSpPr>
            <p:sp>
              <p:nvSpPr>
                <p:cNvPr id="626828" name="Oval 140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29" name="Line 141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0" name="Line 142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3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32" name="Oval 144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7" name="Group 145"/>
                <p:cNvGrpSpPr>
                  <a:grpSpLocks/>
                </p:cNvGrpSpPr>
                <p:nvPr/>
              </p:nvGrpSpPr>
              <p:grpSpPr bwMode="auto">
                <a:xfrm>
                  <a:off x="1791" y="2276"/>
                  <a:ext cx="203" cy="252"/>
                  <a:chOff x="2948" y="2399"/>
                  <a:chExt cx="204" cy="252"/>
                </a:xfrm>
              </p:grpSpPr>
              <p:sp>
                <p:nvSpPr>
                  <p:cNvPr id="626834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35" name="Text Box 1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48" y="2399"/>
                    <a:ext cx="20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z</a:t>
                    </a:r>
                  </a:p>
                </p:txBody>
              </p:sp>
            </p:grpSp>
          </p:grpSp>
          <p:sp>
            <p:nvSpPr>
              <p:cNvPr id="626836" name="Text Box 148"/>
              <p:cNvSpPr txBox="1">
                <a:spLocks noChangeArrowheads="1"/>
              </p:cNvSpPr>
              <p:nvPr/>
            </p:nvSpPr>
            <p:spPr bwMode="auto">
              <a:xfrm>
                <a:off x="731" y="1400"/>
                <a:ext cx="189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1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7" name="Text Box 149"/>
              <p:cNvSpPr txBox="1">
                <a:spLocks noChangeArrowheads="1"/>
              </p:cNvSpPr>
              <p:nvPr/>
            </p:nvSpPr>
            <p:spPr bwMode="auto">
              <a:xfrm>
                <a:off x="192" y="1397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2</a:t>
                </a:r>
                <a:endParaRPr lang="en-US" sz="2000">
                  <a:latin typeface="Times New Roman" pitchFamily="18" charset="0"/>
                </a:endParaRPr>
              </a:p>
            </p:txBody>
          </p:sp>
          <p:sp>
            <p:nvSpPr>
              <p:cNvPr id="626838" name="Text Box 150"/>
              <p:cNvSpPr txBox="1">
                <a:spLocks noChangeArrowheads="1"/>
              </p:cNvSpPr>
              <p:nvPr/>
            </p:nvSpPr>
            <p:spPr bwMode="auto">
              <a:xfrm>
                <a:off x="477" y="1730"/>
                <a:ext cx="215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7</a:t>
                </a:r>
                <a:endParaRPr lang="en-US" sz="2000">
                  <a:latin typeface="Times New Roman" pitchFamily="18" charset="0"/>
                </a:endParaRPr>
              </a:p>
            </p:txBody>
          </p:sp>
          <p:grpSp>
            <p:nvGrpSpPr>
              <p:cNvPr id="8" name="Group 151"/>
              <p:cNvGrpSpPr>
                <a:grpSpLocks/>
              </p:cNvGrpSpPr>
              <p:nvPr/>
            </p:nvGrpSpPr>
            <p:grpSpPr bwMode="auto">
              <a:xfrm>
                <a:off x="408" y="1286"/>
                <a:ext cx="316" cy="250"/>
                <a:chOff x="1740" y="2306"/>
                <a:chExt cx="316" cy="250"/>
              </a:xfrm>
            </p:grpSpPr>
            <p:sp>
              <p:nvSpPr>
                <p:cNvPr id="626840" name="Oval 152"/>
                <p:cNvSpPr>
                  <a:spLocks noChangeArrowheads="1"/>
                </p:cNvSpPr>
                <p:nvPr/>
              </p:nvSpPr>
              <p:spPr bwMode="auto">
                <a:xfrm>
                  <a:off x="1743" y="2420"/>
                  <a:ext cx="313" cy="81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1" name="Line 153"/>
                <p:cNvSpPr>
                  <a:spLocks noChangeShapeType="1"/>
                </p:cNvSpPr>
                <p:nvPr/>
              </p:nvSpPr>
              <p:spPr bwMode="auto">
                <a:xfrm>
                  <a:off x="1743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2" name="Line 154"/>
                <p:cNvSpPr>
                  <a:spLocks noChangeShapeType="1"/>
                </p:cNvSpPr>
                <p:nvPr/>
              </p:nvSpPr>
              <p:spPr bwMode="auto">
                <a:xfrm>
                  <a:off x="2056" y="2413"/>
                  <a:ext cx="0" cy="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sp>
              <p:nvSpPr>
                <p:cNvPr id="62684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743" y="2413"/>
                  <a:ext cx="310" cy="4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000">
                    <a:latin typeface="Times New Roman" pitchFamily="18" charset="0"/>
                  </a:endParaRPr>
                </a:p>
              </p:txBody>
            </p:sp>
            <p:sp>
              <p:nvSpPr>
                <p:cNvPr id="626844" name="Oval 156"/>
                <p:cNvSpPr>
                  <a:spLocks noChangeArrowheads="1"/>
                </p:cNvSpPr>
                <p:nvPr/>
              </p:nvSpPr>
              <p:spPr bwMode="auto">
                <a:xfrm>
                  <a:off x="1740" y="2354"/>
                  <a:ext cx="313" cy="95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2000"/>
                </a:p>
              </p:txBody>
            </p:sp>
            <p:grpSp>
              <p:nvGrpSpPr>
                <p:cNvPr id="9" name="Group 157"/>
                <p:cNvGrpSpPr>
                  <a:grpSpLocks/>
                </p:cNvGrpSpPr>
                <p:nvPr/>
              </p:nvGrpSpPr>
              <p:grpSpPr bwMode="auto">
                <a:xfrm>
                  <a:off x="1802" y="2306"/>
                  <a:ext cx="199" cy="250"/>
                  <a:chOff x="2957" y="2429"/>
                  <a:chExt cx="201" cy="250"/>
                </a:xfrm>
              </p:grpSpPr>
              <p:sp>
                <p:nvSpPr>
                  <p:cNvPr id="626846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490"/>
                    <a:ext cx="144" cy="132"/>
                  </a:xfrm>
                  <a:prstGeom prst="rect">
                    <a:avLst/>
                  </a:prstGeom>
                  <a:solidFill>
                    <a:schemeClr val="hlink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2000"/>
                  </a:p>
                </p:txBody>
              </p:sp>
              <p:sp>
                <p:nvSpPr>
                  <p:cNvPr id="626847" name="Text Box 1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7" y="2429"/>
                    <a:ext cx="201" cy="25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sz="2000"/>
                      <a:t>y</a:t>
                    </a:r>
                    <a:endParaRPr lang="en-US" sz="2000"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26848" name="Text Box 160"/>
          <p:cNvSpPr txBox="1">
            <a:spLocks noChangeArrowheads="1"/>
          </p:cNvSpPr>
          <p:nvPr/>
        </p:nvSpPr>
        <p:spPr bwMode="auto">
          <a:xfrm>
            <a:off x="0" y="642918"/>
            <a:ext cx="1593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 dirty="0">
                <a:solidFill>
                  <a:schemeClr val="bg1"/>
                </a:solidFill>
              </a:rPr>
              <a:t>node x table</a:t>
            </a:r>
          </a:p>
        </p:txBody>
      </p:sp>
      <p:sp>
        <p:nvSpPr>
          <p:cNvPr id="626849" name="Text Box 161"/>
          <p:cNvSpPr txBox="1">
            <a:spLocks noChangeArrowheads="1"/>
          </p:cNvSpPr>
          <p:nvPr/>
        </p:nvSpPr>
        <p:spPr bwMode="auto">
          <a:xfrm>
            <a:off x="0" y="2590800"/>
            <a:ext cx="15856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y table</a:t>
            </a:r>
          </a:p>
        </p:txBody>
      </p:sp>
      <p:sp>
        <p:nvSpPr>
          <p:cNvPr id="626850" name="Text Box 162"/>
          <p:cNvSpPr txBox="1">
            <a:spLocks noChangeArrowheads="1"/>
          </p:cNvSpPr>
          <p:nvPr/>
        </p:nvSpPr>
        <p:spPr bwMode="auto">
          <a:xfrm>
            <a:off x="0" y="4343400"/>
            <a:ext cx="15808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800" b="1" u="sng"/>
              <a:t>node z table</a:t>
            </a:r>
          </a:p>
        </p:txBody>
      </p:sp>
      <p:sp>
        <p:nvSpPr>
          <p:cNvPr id="626851" name="Oval 163"/>
          <p:cNvSpPr>
            <a:spLocks noChangeArrowheads="1"/>
          </p:cNvSpPr>
          <p:nvPr/>
        </p:nvSpPr>
        <p:spPr bwMode="auto">
          <a:xfrm>
            <a:off x="12192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2" name="Oval 164"/>
          <p:cNvSpPr>
            <a:spLocks noChangeArrowheads="1"/>
          </p:cNvSpPr>
          <p:nvPr/>
        </p:nvSpPr>
        <p:spPr bwMode="auto">
          <a:xfrm>
            <a:off x="1219200" y="37338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3" name="Oval 165"/>
          <p:cNvSpPr>
            <a:spLocks noChangeArrowheads="1"/>
          </p:cNvSpPr>
          <p:nvPr/>
        </p:nvSpPr>
        <p:spPr bwMode="auto">
          <a:xfrm>
            <a:off x="1219200" y="59436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4" name="Oval 166"/>
          <p:cNvSpPr>
            <a:spLocks noChangeArrowheads="1"/>
          </p:cNvSpPr>
          <p:nvPr/>
        </p:nvSpPr>
        <p:spPr bwMode="auto">
          <a:xfrm>
            <a:off x="3276600" y="1676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5" name="Oval 167"/>
          <p:cNvSpPr>
            <a:spLocks noChangeArrowheads="1"/>
          </p:cNvSpPr>
          <p:nvPr/>
        </p:nvSpPr>
        <p:spPr bwMode="auto">
          <a:xfrm>
            <a:off x="3200400" y="5867400"/>
            <a:ext cx="10668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6856" name="Rectangle 168"/>
          <p:cNvSpPr>
            <a:spLocks noChangeArrowheads="1"/>
          </p:cNvSpPr>
          <p:nvPr/>
        </p:nvSpPr>
        <p:spPr bwMode="auto">
          <a:xfrm>
            <a:off x="1428728" y="139463"/>
            <a:ext cx="451918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  <a:cs typeface="Times New Roman" pitchFamily="18" charset="0"/>
              </a:rPr>
              <a:t>x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 = min{c(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y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(y), c(</a:t>
            </a:r>
            <a:r>
              <a:rPr lang="fr-FR" sz="1800" dirty="0" err="1">
                <a:solidFill>
                  <a:schemeClr val="bg1"/>
                </a:solidFill>
                <a:cs typeface="Times New Roman" pitchFamily="18" charset="0"/>
              </a:rPr>
              <a:t>x,z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  <a:cs typeface="Times New Roman" pitchFamily="18" charset="0"/>
              </a:rPr>
              <a:t>z</a:t>
            </a: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(y)} </a:t>
            </a:r>
            <a:br>
              <a:rPr lang="fr-FR" sz="1800" dirty="0">
                <a:solidFill>
                  <a:schemeClr val="bg1"/>
                </a:solidFill>
                <a:cs typeface="Times New Roman" pitchFamily="18" charset="0"/>
              </a:rPr>
            </a:br>
            <a:r>
              <a:rPr lang="fr-FR" sz="1800" dirty="0">
                <a:solidFill>
                  <a:schemeClr val="bg1"/>
                </a:solidFill>
                <a:cs typeface="Times New Roman" pitchFamily="18" charset="0"/>
              </a:rPr>
              <a:t>             = min{2+0 , 7+1} = 2</a:t>
            </a:r>
          </a:p>
        </p:txBody>
      </p:sp>
      <p:sp>
        <p:nvSpPr>
          <p:cNvPr id="626857" name="Line 169"/>
          <p:cNvSpPr>
            <a:spLocks noChangeShapeType="1"/>
          </p:cNvSpPr>
          <p:nvPr/>
        </p:nvSpPr>
        <p:spPr bwMode="auto">
          <a:xfrm flipH="1">
            <a:off x="3760788" y="857232"/>
            <a:ext cx="311146" cy="9191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626858" name="Rectangle 170"/>
          <p:cNvSpPr>
            <a:spLocks noChangeArrowheads="1"/>
          </p:cNvSpPr>
          <p:nvPr/>
        </p:nvSpPr>
        <p:spPr bwMode="auto">
          <a:xfrm>
            <a:off x="6000761" y="71414"/>
            <a:ext cx="31432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fr-FR" sz="1800" dirty="0" err="1">
                <a:solidFill>
                  <a:schemeClr val="bg1"/>
                </a:solidFill>
              </a:rPr>
              <a:t>D</a:t>
            </a:r>
            <a:r>
              <a:rPr lang="fr-FR" sz="1800" baseline="-25000" dirty="0" err="1">
                <a:solidFill>
                  <a:schemeClr val="bg1"/>
                </a:solidFill>
              </a:rPr>
              <a:t>x</a:t>
            </a:r>
            <a:r>
              <a:rPr lang="fr-FR" sz="1800" dirty="0">
                <a:solidFill>
                  <a:schemeClr val="bg1"/>
                </a:solidFill>
              </a:rPr>
              <a:t>(z</a:t>
            </a:r>
            <a:r>
              <a:rPr lang="fr-FR" sz="1800" dirty="0" smtClean="0">
                <a:solidFill>
                  <a:schemeClr val="bg1"/>
                </a:solidFill>
              </a:rPr>
              <a:t>) = </a:t>
            </a:r>
            <a:r>
              <a:rPr lang="fr-FR" sz="1800" dirty="0">
                <a:solidFill>
                  <a:schemeClr val="bg1"/>
                </a:solidFill>
              </a:rPr>
              <a:t>min{c(</a:t>
            </a:r>
            <a:r>
              <a:rPr lang="fr-FR" sz="1800" dirty="0" err="1">
                <a:solidFill>
                  <a:schemeClr val="bg1"/>
                </a:solidFill>
              </a:rPr>
              <a:t>x,y</a:t>
            </a:r>
            <a:r>
              <a:rPr lang="fr-FR" sz="1800" dirty="0" smtClean="0">
                <a:solidFill>
                  <a:schemeClr val="bg1"/>
                </a:solidFill>
              </a:rPr>
              <a:t>)  + </a:t>
            </a:r>
            <a:r>
              <a:rPr lang="fr-FR" sz="1800" dirty="0">
                <a:solidFill>
                  <a:schemeClr val="bg1"/>
                </a:solidFill>
              </a:rPr>
              <a:t/>
            </a:r>
            <a:br>
              <a:rPr lang="fr-FR" sz="1800" dirty="0">
                <a:solidFill>
                  <a:schemeClr val="bg1"/>
                </a:solidFill>
              </a:rPr>
            </a:br>
            <a:r>
              <a:rPr lang="fr-FR" sz="1800" dirty="0">
                <a:solidFill>
                  <a:schemeClr val="bg1"/>
                </a:solidFill>
              </a:rPr>
              <a:t>      D</a:t>
            </a:r>
            <a:r>
              <a:rPr lang="fr-FR" sz="1800" baseline="-25000" dirty="0">
                <a:solidFill>
                  <a:schemeClr val="bg1"/>
                </a:solidFill>
              </a:rPr>
              <a:t>y</a:t>
            </a:r>
            <a:r>
              <a:rPr lang="fr-FR" sz="1800" dirty="0">
                <a:solidFill>
                  <a:schemeClr val="bg1"/>
                </a:solidFill>
              </a:rPr>
              <a:t>(z), c(</a:t>
            </a:r>
            <a:r>
              <a:rPr lang="fr-FR" sz="1800" dirty="0" err="1">
                <a:solidFill>
                  <a:schemeClr val="bg1"/>
                </a:solidFill>
              </a:rPr>
              <a:t>x,z</a:t>
            </a:r>
            <a:r>
              <a:rPr lang="fr-FR" sz="1800" dirty="0">
                <a:solidFill>
                  <a:schemeClr val="bg1"/>
                </a:solidFill>
              </a:rPr>
              <a:t>) + D</a:t>
            </a:r>
            <a:r>
              <a:rPr lang="fr-FR" sz="1800" baseline="-25000" dirty="0">
                <a:solidFill>
                  <a:schemeClr val="bg1"/>
                </a:solidFill>
              </a:rPr>
              <a:t>z</a:t>
            </a:r>
            <a:r>
              <a:rPr lang="fr-FR" sz="1800" dirty="0">
                <a:solidFill>
                  <a:schemeClr val="bg1"/>
                </a:solidFill>
              </a:rPr>
              <a:t>(z)} </a:t>
            </a:r>
          </a:p>
          <a:p>
            <a:pPr algn="just"/>
            <a:r>
              <a:rPr lang="fr-FR" sz="1800" dirty="0">
                <a:solidFill>
                  <a:schemeClr val="bg1"/>
                </a:solidFill>
              </a:rPr>
              <a:t>= min{2+1 , 7+0} = </a:t>
            </a:r>
            <a:r>
              <a:rPr lang="fr-FR" sz="1800" dirty="0" smtClean="0">
                <a:solidFill>
                  <a:schemeClr val="bg1"/>
                </a:solidFill>
              </a:rPr>
              <a:t>3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626859" name="Line 171"/>
          <p:cNvSpPr>
            <a:spLocks noChangeShapeType="1"/>
          </p:cNvSpPr>
          <p:nvPr/>
        </p:nvSpPr>
        <p:spPr bwMode="auto">
          <a:xfrm flipH="1">
            <a:off x="4143372" y="428604"/>
            <a:ext cx="1892310" cy="1357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 sz="1800"/>
          </a:p>
        </p:txBody>
      </p:sp>
      <p:sp>
        <p:nvSpPr>
          <p:cNvPr id="1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76" name="Text Box 14"/>
          <p:cNvSpPr txBox="1">
            <a:spLocks noChangeArrowheads="1"/>
          </p:cNvSpPr>
          <p:nvPr/>
        </p:nvSpPr>
        <p:spPr bwMode="auto">
          <a:xfrm>
            <a:off x="1192358" y="34290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7" name="Text Box 14"/>
          <p:cNvSpPr txBox="1">
            <a:spLocks noChangeArrowheads="1"/>
          </p:cNvSpPr>
          <p:nvPr/>
        </p:nvSpPr>
        <p:spPr bwMode="auto">
          <a:xfrm>
            <a:off x="1600201" y="2514600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  <p:sp>
        <p:nvSpPr>
          <p:cNvPr id="178" name="Text Box 14"/>
          <p:cNvSpPr txBox="1">
            <a:spLocks noChangeArrowheads="1"/>
          </p:cNvSpPr>
          <p:nvPr/>
        </p:nvSpPr>
        <p:spPr bwMode="auto">
          <a:xfrm>
            <a:off x="1240259" y="5648112"/>
            <a:ext cx="3794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48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node detects local link cost </a:t>
            </a:r>
            <a:r>
              <a:rPr lang="en-US" sz="2000" dirty="0" smtClean="0"/>
              <a:t>change. 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updates routing info, recalculates </a:t>
            </a:r>
            <a:br>
              <a:rPr lang="en-US" sz="2000" dirty="0"/>
            </a:br>
            <a:r>
              <a:rPr lang="en-US" sz="2000" dirty="0"/>
              <a:t>distance </a:t>
            </a:r>
            <a:r>
              <a:rPr lang="en-US" sz="2000" dirty="0" smtClean="0"/>
              <a:t>vector.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DV changes, </a:t>
            </a:r>
            <a:r>
              <a:rPr lang="en-US" sz="2000" dirty="0" smtClean="0"/>
              <a:t>it notifies </a:t>
            </a:r>
            <a:r>
              <a:rPr lang="en-US" sz="2000" dirty="0"/>
              <a:t>neighbors </a:t>
            </a:r>
            <a:r>
              <a:rPr lang="en-US" sz="2000" dirty="0" smtClean="0"/>
              <a:t>.</a:t>
            </a:r>
            <a:endParaRPr lang="en-US" sz="2400" dirty="0"/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1500166" y="3286124"/>
            <a:ext cx="68580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0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detects the link-cost change, updates its </a:t>
            </a:r>
            <a:r>
              <a:rPr lang="en-US" sz="2000" dirty="0" smtClean="0"/>
              <a:t>DV, and </a:t>
            </a:r>
            <a:r>
              <a:rPr lang="en-US" sz="2000" dirty="0"/>
              <a:t>informs its neighbors.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sz="20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11102" y="3805251"/>
            <a:ext cx="1174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“good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news 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travels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fast”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9" name="Rectangle 42"/>
          <p:cNvSpPr>
            <a:spLocks noChangeArrowheads="1"/>
          </p:cNvSpPr>
          <p:nvPr/>
        </p:nvSpPr>
        <p:spPr bwMode="auto">
          <a:xfrm>
            <a:off x="1500166" y="4115707"/>
            <a:ext cx="764386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z</a:t>
            </a:r>
            <a:r>
              <a:rPr lang="en-US" sz="2000" dirty="0"/>
              <a:t> receives the update from </a:t>
            </a:r>
            <a:r>
              <a:rPr lang="en-US" sz="2000" i="1" dirty="0"/>
              <a:t>y</a:t>
            </a:r>
            <a:r>
              <a:rPr lang="en-US" sz="2000" dirty="0"/>
              <a:t> and updates its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It computes a new least cost to </a:t>
            </a:r>
            <a:r>
              <a:rPr lang="en-US" sz="2000" i="1" dirty="0"/>
              <a:t>x</a:t>
            </a:r>
            <a:r>
              <a:rPr lang="en-US" sz="2000" dirty="0"/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</a:pPr>
            <a:endParaRPr lang="en-US" dirty="0"/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1498502" y="5068341"/>
            <a:ext cx="77169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At time </a:t>
            </a:r>
            <a:r>
              <a:rPr lang="en-US" sz="2000" i="1" dirty="0"/>
              <a:t>t</a:t>
            </a:r>
            <a:r>
              <a:rPr lang="en-US" sz="2000" i="1" baseline="-25000" dirty="0"/>
              <a:t>2</a:t>
            </a:r>
            <a:r>
              <a:rPr lang="en-US" sz="2000" dirty="0"/>
              <a:t>, </a:t>
            </a:r>
            <a:r>
              <a:rPr lang="en-US" sz="2000" i="1" dirty="0"/>
              <a:t>y</a:t>
            </a:r>
            <a:r>
              <a:rPr lang="en-US" sz="2000" dirty="0"/>
              <a:t> receives </a:t>
            </a:r>
            <a:r>
              <a:rPr lang="en-US" sz="2000" i="1" dirty="0" err="1"/>
              <a:t>z</a:t>
            </a:r>
            <a:r>
              <a:rPr lang="en-US" sz="2000" dirty="0" err="1"/>
              <a:t>’s</a:t>
            </a:r>
            <a:r>
              <a:rPr lang="en-US" sz="2000" dirty="0"/>
              <a:t> update and updates its distance table.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i="1" dirty="0" err="1"/>
              <a:t>y</a:t>
            </a:r>
            <a:r>
              <a:rPr lang="en-US" sz="2000" dirty="0" err="1"/>
              <a:t>’s</a:t>
            </a:r>
            <a:r>
              <a:rPr lang="en-US" sz="2000" dirty="0"/>
              <a:t> least costs do not change and hence </a:t>
            </a:r>
            <a:r>
              <a:rPr lang="en-US" sz="2000" i="1" dirty="0"/>
              <a:t>y</a:t>
            </a:r>
            <a:r>
              <a:rPr lang="en-US" sz="2000" dirty="0"/>
              <a:t>  does </a:t>
            </a:r>
            <a:r>
              <a:rPr lang="en-US" sz="2000" i="1" dirty="0"/>
              <a:t>not</a:t>
            </a:r>
            <a:r>
              <a:rPr lang="en-US" sz="2000" dirty="0"/>
              <a:t> send any </a:t>
            </a:r>
          </a:p>
          <a:p>
            <a:pPr algn="l">
              <a:tabLst>
                <a:tab pos="228600" algn="l"/>
                <a:tab pos="457200" algn="l"/>
              </a:tabLst>
            </a:pPr>
            <a:r>
              <a:rPr lang="en-US" sz="2000" dirty="0"/>
              <a:t>message to </a:t>
            </a:r>
            <a:r>
              <a:rPr lang="en-US" sz="2000" i="1" dirty="0"/>
              <a:t>z</a:t>
            </a:r>
            <a:r>
              <a:rPr lang="en-US" sz="2000" dirty="0"/>
              <a:t>. </a:t>
            </a:r>
          </a:p>
          <a:p>
            <a:pPr algn="l">
              <a:tabLst>
                <a:tab pos="228600" algn="l"/>
                <a:tab pos="457200" algn="l"/>
              </a:tabLst>
            </a:pPr>
            <a:endParaRPr lang="en-US" dirty="0"/>
          </a:p>
        </p:txBody>
      </p:sp>
      <p:grpSp>
        <p:nvGrpSpPr>
          <p:cNvPr id="11" name="Group 5"/>
          <p:cNvGrpSpPr>
            <a:grpSpLocks/>
          </p:cNvGrpSpPr>
          <p:nvPr/>
        </p:nvGrpSpPr>
        <p:grpSpPr bwMode="auto">
          <a:xfrm>
            <a:off x="5838825" y="1609725"/>
            <a:ext cx="2184400" cy="1314450"/>
            <a:chOff x="3625" y="1076"/>
            <a:chExt cx="1376" cy="828"/>
          </a:xfrm>
        </p:grpSpPr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5"/>
            <p:cNvGrpSpPr>
              <a:grpSpLocks/>
            </p:cNvGrpSpPr>
            <p:nvPr/>
          </p:nvGrpSpPr>
          <p:grpSpPr bwMode="auto">
            <a:xfrm>
              <a:off x="3770" y="1526"/>
              <a:ext cx="210" cy="250"/>
              <a:chOff x="2951" y="2429"/>
              <a:chExt cx="213" cy="250"/>
            </a:xfrm>
          </p:grpSpPr>
          <p:sp>
            <p:nvSpPr>
              <p:cNvPr id="45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Text Box 17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22" name="Group 18"/>
            <p:cNvGrpSpPr>
              <a:grpSpLocks/>
            </p:cNvGrpSpPr>
            <p:nvPr/>
          </p:nvGrpSpPr>
          <p:grpSpPr bwMode="auto">
            <a:xfrm>
              <a:off x="4566" y="1538"/>
              <a:ext cx="316" cy="250"/>
              <a:chOff x="1740" y="2306"/>
              <a:chExt cx="316" cy="250"/>
            </a:xfrm>
          </p:grpSpPr>
          <p:sp>
            <p:nvSpPr>
              <p:cNvPr id="3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" name="Group 24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3" name="Text Box 27"/>
            <p:cNvSpPr txBox="1">
              <a:spLocks noChangeArrowheads="1"/>
            </p:cNvSpPr>
            <p:nvPr/>
          </p:nvSpPr>
          <p:spPr bwMode="auto">
            <a:xfrm>
              <a:off x="4469" y="132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Text Box 28"/>
            <p:cNvSpPr txBox="1">
              <a:spLocks noChangeArrowheads="1"/>
            </p:cNvSpPr>
            <p:nvPr/>
          </p:nvSpPr>
          <p:spPr bwMode="auto">
            <a:xfrm>
              <a:off x="3930" y="1325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Text Box 29"/>
            <p:cNvSpPr txBox="1">
              <a:spLocks noChangeArrowheads="1"/>
            </p:cNvSpPr>
            <p:nvPr/>
          </p:nvSpPr>
          <p:spPr bwMode="auto">
            <a:xfrm>
              <a:off x="4171" y="165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6" name="Group 30"/>
            <p:cNvGrpSpPr>
              <a:grpSpLocks/>
            </p:cNvGrpSpPr>
            <p:nvPr/>
          </p:nvGrpSpPr>
          <p:grpSpPr bwMode="auto">
            <a:xfrm>
              <a:off x="4146" y="1214"/>
              <a:ext cx="316" cy="250"/>
              <a:chOff x="1740" y="2306"/>
              <a:chExt cx="316" cy="250"/>
            </a:xfrm>
          </p:grpSpPr>
          <p:sp>
            <p:nvSpPr>
              <p:cNvPr id="2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" name="Group 36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7" name="Text Box 39"/>
            <p:cNvSpPr txBox="1">
              <a:spLocks noChangeArrowheads="1"/>
            </p:cNvSpPr>
            <p:nvPr/>
          </p:nvSpPr>
          <p:spPr bwMode="auto">
            <a:xfrm>
              <a:off x="3839" y="1076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Distance Vector: </a:t>
            </a:r>
            <a:r>
              <a:rPr lang="en-US" sz="3600" dirty="0" smtClean="0"/>
              <a:t>Link Cost Changes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8596" y="1142984"/>
            <a:ext cx="471490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Link cost changes:</a:t>
            </a:r>
            <a:endParaRPr lang="en-US" sz="2000" dirty="0">
              <a:solidFill>
                <a:schemeClr val="accent2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good news travels fast 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bad news travels slow - “count to infinity” problem!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44 iterations before algorithm stabilizes: see </a:t>
            </a:r>
            <a:r>
              <a:rPr lang="en-US" sz="2000" dirty="0" smtClean="0"/>
              <a:t>text!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Poisoned reverse: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If Z routes through Y to get to X :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SzPct val="75000"/>
              <a:buFont typeface="ZapfDingbats" pitchFamily="82" charset="2"/>
              <a:buChar char="m"/>
            </a:pPr>
            <a:r>
              <a:rPr lang="en-US" sz="2000" dirty="0"/>
              <a:t>Z tells Y its (Z’s) distance to X is infinite (so Y won’t route to X via Z)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Char char="r"/>
            </a:pPr>
            <a:r>
              <a:rPr lang="en-US" sz="2000" dirty="0"/>
              <a:t>will this completely solve count to infinity problem?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89563" y="1600200"/>
            <a:ext cx="2184400" cy="1314450"/>
            <a:chOff x="3805" y="938"/>
            <a:chExt cx="1376" cy="828"/>
          </a:xfrm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/>
              <a:ahLst/>
              <a:cxnLst>
                <a:cxn ang="0">
                  <a:pos x="113" y="348"/>
                </a:cxn>
                <a:cxn ang="0">
                  <a:pos x="395" y="162"/>
                </a:cxn>
                <a:cxn ang="0">
                  <a:pos x="710" y="9"/>
                </a:cxn>
                <a:cxn ang="0">
                  <a:pos x="1160" y="219"/>
                </a:cxn>
                <a:cxn ang="0">
                  <a:pos x="1367" y="510"/>
                </a:cxn>
                <a:cxn ang="0">
                  <a:pos x="1103" y="726"/>
                </a:cxn>
                <a:cxn ang="0">
                  <a:pos x="578" y="738"/>
                </a:cxn>
                <a:cxn ang="0">
                  <a:pos x="77" y="630"/>
                </a:cxn>
                <a:cxn ang="0">
                  <a:pos x="113" y="348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/>
              <a:ahLst/>
              <a:cxnLst>
                <a:cxn ang="0">
                  <a:pos x="0" y="180"/>
                </a:cxn>
                <a:cxn ang="0">
                  <a:pos x="222" y="0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6" y="189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/>
              <a:ahLst/>
              <a:cxnLst>
                <a:cxn ang="0">
                  <a:pos x="540" y="3"/>
                </a:cxn>
                <a:cxn ang="0">
                  <a:pos x="0" y="0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3950" y="1388"/>
              <a:ext cx="210" cy="250"/>
              <a:chOff x="2951" y="2429"/>
              <a:chExt cx="213" cy="250"/>
            </a:xfrm>
          </p:grpSpPr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16"/>
              <p:cNvSpPr txBox="1">
                <a:spLocks noChangeArrowheads="1"/>
              </p:cNvSpPr>
              <p:nvPr/>
            </p:nvSpPr>
            <p:spPr bwMode="auto">
              <a:xfrm>
                <a:off x="2951" y="2429"/>
                <a:ext cx="21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/>
                  <a:t>x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4746" y="1400"/>
              <a:ext cx="316" cy="250"/>
              <a:chOff x="1740" y="2306"/>
              <a:chExt cx="316" cy="250"/>
            </a:xfrm>
          </p:grpSpPr>
          <p:sp>
            <p:nvSpPr>
              <p:cNvPr id="34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9" name="Group 23"/>
              <p:cNvGrpSpPr>
                <a:grpSpLocks/>
              </p:cNvGrpSpPr>
              <p:nvPr/>
            </p:nvGrpSpPr>
            <p:grpSpPr bwMode="auto">
              <a:xfrm>
                <a:off x="1800" y="2306"/>
                <a:ext cx="202" cy="250"/>
                <a:chOff x="2955" y="2429"/>
                <a:chExt cx="205" cy="250"/>
              </a:xfrm>
            </p:grpSpPr>
            <p:sp>
              <p:nvSpPr>
                <p:cNvPr id="40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5" y="2429"/>
                  <a:ext cx="205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z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649" y="119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1" name="Text Box 27"/>
            <p:cNvSpPr txBox="1">
              <a:spLocks noChangeArrowheads="1"/>
            </p:cNvSpPr>
            <p:nvPr/>
          </p:nvSpPr>
          <p:spPr bwMode="auto">
            <a:xfrm>
              <a:off x="4110" y="118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4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4351" y="15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50</a:t>
              </a: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4326" y="1076"/>
              <a:ext cx="316" cy="250"/>
              <a:chOff x="1740" y="2306"/>
              <a:chExt cx="316" cy="250"/>
            </a:xfrm>
          </p:grpSpPr>
          <p:sp>
            <p:nvSpPr>
              <p:cNvPr id="26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0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1" name="Group 35"/>
              <p:cNvGrpSpPr>
                <a:grpSpLocks/>
              </p:cNvGrpSpPr>
              <p:nvPr/>
            </p:nvGrpSpPr>
            <p:grpSpPr bwMode="auto">
              <a:xfrm>
                <a:off x="1802" y="2306"/>
                <a:ext cx="199" cy="250"/>
                <a:chOff x="2957" y="2429"/>
                <a:chExt cx="202" cy="250"/>
              </a:xfrm>
            </p:grpSpPr>
            <p:sp>
              <p:nvSpPr>
                <p:cNvPr id="32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4" cy="13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7" y="2429"/>
                  <a:ext cx="202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/>
                    <a:t>y</a:t>
                  </a:r>
                  <a:endParaRPr lang="en-US" sz="2400"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4" name="Text Box 38"/>
            <p:cNvSpPr txBox="1">
              <a:spLocks noChangeArrowheads="1"/>
            </p:cNvSpPr>
            <p:nvPr/>
          </p:nvSpPr>
          <p:spPr bwMode="auto">
            <a:xfrm>
              <a:off x="3964" y="938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FF0000"/>
                  </a:solidFill>
                </a:rPr>
                <a:t>60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5" name="Rectangle 2"/>
          <p:cNvSpPr txBox="1">
            <a:spLocks noChangeArrowheads="1"/>
          </p:cNvSpPr>
          <p:nvPr/>
        </p:nvSpPr>
        <p:spPr bwMode="white">
          <a:xfrm>
            <a:off x="142844" y="71414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Distance Vector: Link Cost Changes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508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Network Layer is responsible for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routing 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and </a:t>
            </a:r>
            <a:r>
              <a:rPr lang="en-US" sz="2800" b="1" kern="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The routing process is used to build forwarding lookup tables.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Forwarding uses the lookup table to move an incoming packet to the correct outgoing link queue.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Routing algorithms use link cost metrics such as hops or delay.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Distance Vector (DV) is an </a:t>
            </a:r>
            <a:r>
              <a:rPr lang="en-US" sz="2800" b="1" kern="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intradomain</a:t>
            </a:r>
            <a:r>
              <a:rPr lang="en-US" sz="2800" b="1" kern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adaptive routing algorithm</a:t>
            </a:r>
            <a:r>
              <a:rPr lang="en-US" sz="28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that does not scale well.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Vector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2844" y="1128730"/>
            <a:ext cx="869635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indent="-225425" algn="l">
              <a:spcBef>
                <a:spcPct val="20000"/>
              </a:spcBef>
              <a:buClr>
                <a:schemeClr val="tx1"/>
              </a:buClr>
              <a:buSzPct val="50000"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DV (originally the old ARPA algorithm) employs the Bellman-Ford shortest path algorithm and currently is used in the RIP, RIP-2, BGP, ISO IDRP and Novell IPX protocols.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DV routers: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keep distances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intranet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distance vector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which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periodically updated and transmitted to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each of its neighbors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r</a:t>
            </a:r>
            <a:r>
              <a:rPr lang="en-US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eacts to changes in its neighbors’ distance vectors and to topology changes (i.e., nodes and/or links coming up or going down).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 distance vector routing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“bad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news travels slowly and good news travels quickly”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Metropolitan Area Network (MAN)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3187724" y="3030558"/>
            <a:ext cx="3794125" cy="1093788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1838349" y="3798908"/>
            <a:ext cx="1957388" cy="263048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291037" y="4129108"/>
            <a:ext cx="1709737" cy="2079625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6251599" y="3798908"/>
            <a:ext cx="1343025" cy="2081213"/>
          </a:xfrm>
          <a:prstGeom prst="ellips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03812" y="1604983"/>
            <a:ext cx="1833562" cy="142240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895874" y="3906858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494487" y="368778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5145112" y="2809896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675087" y="29194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 flipV="1">
            <a:off x="3233762" y="2401908"/>
            <a:ext cx="473075" cy="511175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4757762" y="31258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526112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4170387" y="3456008"/>
            <a:ext cx="310984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963887" y="4240233"/>
            <a:ext cx="3238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 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197249" y="49831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655912" y="4970483"/>
            <a:ext cx="3746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 s 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944837" y="45577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3189312" y="45577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4895874" y="4500570"/>
            <a:ext cx="390506" cy="33919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s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524671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4757762" y="5240358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>
            <a:off x="4918099" y="4814908"/>
            <a:ext cx="117475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5162574" y="4814908"/>
            <a:ext cx="239713" cy="433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616724" y="412593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93739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448449" y="5008583"/>
            <a:ext cx="27305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 flipH="1">
            <a:off x="6621487" y="4570433"/>
            <a:ext cx="117475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6865962" y="4570433"/>
            <a:ext cx="239712" cy="434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H="1">
            <a:off x="4414862" y="3362346"/>
            <a:ext cx="36353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5027637" y="3252808"/>
            <a:ext cx="6080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4478362" y="3675083"/>
            <a:ext cx="1046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 flipV="1">
            <a:off x="3678262" y="3605233"/>
            <a:ext cx="517525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4414862" y="3802083"/>
            <a:ext cx="455612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5886474" y="3583008"/>
            <a:ext cx="6080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4048149" y="3143271"/>
            <a:ext cx="239713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4170387" y="3143271"/>
            <a:ext cx="608012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5027637" y="3122633"/>
            <a:ext cx="282575" cy="1254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 flipH="1">
            <a:off x="5764237" y="3143271"/>
            <a:ext cx="117475" cy="325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 flipH="1">
            <a:off x="3189312" y="3911621"/>
            <a:ext cx="24130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5145112" y="4240233"/>
            <a:ext cx="0" cy="325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6738962" y="4021158"/>
            <a:ext cx="0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5268937" y="2151083"/>
            <a:ext cx="2968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 flipV="1">
            <a:off x="5373712" y="2478108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 flipH="1" flipV="1">
            <a:off x="5638824" y="1933596"/>
            <a:ext cx="311150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V="1">
            <a:off x="5562624" y="1933596"/>
            <a:ext cx="438150" cy="346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Rectangle 47"/>
          <p:cNvSpPr>
            <a:spLocks noChangeArrowheads="1"/>
          </p:cNvSpPr>
          <p:nvPr/>
        </p:nvSpPr>
        <p:spPr bwMode="auto">
          <a:xfrm>
            <a:off x="5795987" y="2822596"/>
            <a:ext cx="458459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tx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</a:t>
            </a:r>
            <a:r>
              <a:rPr lang="en-US" sz="1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5932512" y="2151083"/>
            <a:ext cx="3222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 flipV="1">
            <a:off x="5972199" y="2482871"/>
            <a:ext cx="28575" cy="3571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5576912" y="2352696"/>
            <a:ext cx="3635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 flipV="1">
            <a:off x="5513412" y="1933596"/>
            <a:ext cx="0" cy="2238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 flipV="1">
            <a:off x="6126187" y="1933596"/>
            <a:ext cx="0" cy="261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/>
        </p:nvSpPr>
        <p:spPr bwMode="auto">
          <a:xfrm flipV="1">
            <a:off x="5270524" y="3798908"/>
            <a:ext cx="3635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8" name="Picture 5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60999" y="15827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" name="Picture 5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74" y="1595458"/>
            <a:ext cx="423863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Line 56"/>
          <p:cNvSpPr>
            <a:spLocks noChangeShapeType="1"/>
          </p:cNvSpPr>
          <p:nvPr/>
        </p:nvSpPr>
        <p:spPr bwMode="auto">
          <a:xfrm flipH="1">
            <a:off x="2454299" y="5338783"/>
            <a:ext cx="239713" cy="214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 flipH="1">
            <a:off x="2700362" y="5338783"/>
            <a:ext cx="115887" cy="542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3306787" y="533878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3" name="Picture 59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3299" y="4229121"/>
            <a:ext cx="4238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2454299" y="4456133"/>
            <a:ext cx="4857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61"/>
          <p:cNvGrpSpPr>
            <a:grpSpLocks/>
          </p:cNvGrpSpPr>
          <p:nvPr/>
        </p:nvGrpSpPr>
        <p:grpSpPr bwMode="auto">
          <a:xfrm>
            <a:off x="2108224" y="5497533"/>
            <a:ext cx="381000" cy="304800"/>
            <a:chOff x="3840" y="1279"/>
            <a:chExt cx="266" cy="310"/>
          </a:xfrm>
        </p:grpSpPr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89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1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3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5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6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7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8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99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0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1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2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3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5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7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8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09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0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2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3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4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5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7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4" name="Group 118"/>
          <p:cNvGrpSpPr>
            <a:grpSpLocks/>
          </p:cNvGrpSpPr>
          <p:nvPr/>
        </p:nvGrpSpPr>
        <p:grpSpPr bwMode="auto">
          <a:xfrm>
            <a:off x="2489224" y="5878533"/>
            <a:ext cx="381000" cy="304800"/>
            <a:chOff x="3840" y="1279"/>
            <a:chExt cx="266" cy="310"/>
          </a:xfrm>
        </p:grpSpPr>
        <p:sp>
          <p:nvSpPr>
            <p:cNvPr id="123" name="Freeform 119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0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1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2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3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4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5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6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7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8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Freeform 129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0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1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2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3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4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5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6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7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38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39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0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1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2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3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6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7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8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0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2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3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4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5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6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7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58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59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0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1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2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3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4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5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6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7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68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69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0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1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2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3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4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5" name="Group 175"/>
          <p:cNvGrpSpPr>
            <a:grpSpLocks/>
          </p:cNvGrpSpPr>
          <p:nvPr/>
        </p:nvGrpSpPr>
        <p:grpSpPr bwMode="auto">
          <a:xfrm>
            <a:off x="3098824" y="5649933"/>
            <a:ext cx="381000" cy="304800"/>
            <a:chOff x="3840" y="1279"/>
            <a:chExt cx="266" cy="310"/>
          </a:xfrm>
        </p:grpSpPr>
        <p:sp>
          <p:nvSpPr>
            <p:cNvPr id="180" name="Freeform 176"/>
            <p:cNvSpPr>
              <a:spLocks/>
            </p:cNvSpPr>
            <p:nvPr/>
          </p:nvSpPr>
          <p:spPr bwMode="auto">
            <a:xfrm>
              <a:off x="3848" y="1548"/>
              <a:ext cx="206" cy="20"/>
            </a:xfrm>
            <a:custGeom>
              <a:avLst/>
              <a:gdLst>
                <a:gd name="T0" fmla="*/ 0 w 206"/>
                <a:gd name="T1" fmla="*/ 19 h 20"/>
                <a:gd name="T2" fmla="*/ 0 w 206"/>
                <a:gd name="T3" fmla="*/ 0 h 20"/>
                <a:gd name="T4" fmla="*/ 205 w 206"/>
                <a:gd name="T5" fmla="*/ 0 h 20"/>
                <a:gd name="T6" fmla="*/ 205 w 206"/>
                <a:gd name="T7" fmla="*/ 19 h 20"/>
                <a:gd name="T8" fmla="*/ 0 w 206"/>
                <a:gd name="T9" fmla="*/ 19 h 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"/>
                <a:gd name="T17" fmla="*/ 206 w 206"/>
                <a:gd name="T18" fmla="*/ 20 h 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">
                  <a:moveTo>
                    <a:pt x="0" y="19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19"/>
                  </a:lnTo>
                  <a:lnTo>
                    <a:pt x="0" y="19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7"/>
            <p:cNvSpPr>
              <a:spLocks/>
            </p:cNvSpPr>
            <p:nvPr/>
          </p:nvSpPr>
          <p:spPr bwMode="auto">
            <a:xfrm>
              <a:off x="3840" y="1453"/>
              <a:ext cx="220" cy="34"/>
            </a:xfrm>
            <a:custGeom>
              <a:avLst/>
              <a:gdLst>
                <a:gd name="T0" fmla="*/ 189 w 220"/>
                <a:gd name="T1" fmla="*/ 0 h 34"/>
                <a:gd name="T2" fmla="*/ 219 w 220"/>
                <a:gd name="T3" fmla="*/ 33 h 34"/>
                <a:gd name="T4" fmla="*/ 0 w 220"/>
                <a:gd name="T5" fmla="*/ 33 h 34"/>
                <a:gd name="T6" fmla="*/ 29 w 220"/>
                <a:gd name="T7" fmla="*/ 0 h 34"/>
                <a:gd name="T8" fmla="*/ 189 w 220"/>
                <a:gd name="T9" fmla="*/ 0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34"/>
                <a:gd name="T17" fmla="*/ 220 w 22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34">
                  <a:moveTo>
                    <a:pt x="189" y="0"/>
                  </a:moveTo>
                  <a:lnTo>
                    <a:pt x="219" y="33"/>
                  </a:lnTo>
                  <a:lnTo>
                    <a:pt x="0" y="33"/>
                  </a:lnTo>
                  <a:lnTo>
                    <a:pt x="29" y="0"/>
                  </a:lnTo>
                  <a:lnTo>
                    <a:pt x="18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78"/>
            <p:cNvSpPr>
              <a:spLocks/>
            </p:cNvSpPr>
            <p:nvPr/>
          </p:nvSpPr>
          <p:spPr bwMode="auto">
            <a:xfrm>
              <a:off x="3897" y="1449"/>
              <a:ext cx="104" cy="24"/>
            </a:xfrm>
            <a:custGeom>
              <a:avLst/>
              <a:gdLst>
                <a:gd name="T0" fmla="*/ 102 w 104"/>
                <a:gd name="T1" fmla="*/ 10 h 24"/>
                <a:gd name="T2" fmla="*/ 101 w 104"/>
                <a:gd name="T3" fmla="*/ 8 h 24"/>
                <a:gd name="T4" fmla="*/ 97 w 104"/>
                <a:gd name="T5" fmla="*/ 6 h 24"/>
                <a:gd name="T6" fmla="*/ 93 w 104"/>
                <a:gd name="T7" fmla="*/ 4 h 24"/>
                <a:gd name="T8" fmla="*/ 87 w 104"/>
                <a:gd name="T9" fmla="*/ 3 h 24"/>
                <a:gd name="T10" fmla="*/ 80 w 104"/>
                <a:gd name="T11" fmla="*/ 2 h 24"/>
                <a:gd name="T12" fmla="*/ 72 w 104"/>
                <a:gd name="T13" fmla="*/ 1 h 24"/>
                <a:gd name="T14" fmla="*/ 64 w 104"/>
                <a:gd name="T15" fmla="*/ 0 h 24"/>
                <a:gd name="T16" fmla="*/ 55 w 104"/>
                <a:gd name="T17" fmla="*/ 0 h 24"/>
                <a:gd name="T18" fmla="*/ 46 w 104"/>
                <a:gd name="T19" fmla="*/ 0 h 24"/>
                <a:gd name="T20" fmla="*/ 37 w 104"/>
                <a:gd name="T21" fmla="*/ 0 h 24"/>
                <a:gd name="T22" fmla="*/ 29 w 104"/>
                <a:gd name="T23" fmla="*/ 1 h 24"/>
                <a:gd name="T24" fmla="*/ 21 w 104"/>
                <a:gd name="T25" fmla="*/ 2 h 24"/>
                <a:gd name="T26" fmla="*/ 14 w 104"/>
                <a:gd name="T27" fmla="*/ 3 h 24"/>
                <a:gd name="T28" fmla="*/ 8 w 104"/>
                <a:gd name="T29" fmla="*/ 4 h 24"/>
                <a:gd name="T30" fmla="*/ 4 w 104"/>
                <a:gd name="T31" fmla="*/ 6 h 24"/>
                <a:gd name="T32" fmla="*/ 1 w 104"/>
                <a:gd name="T33" fmla="*/ 8 h 24"/>
                <a:gd name="T34" fmla="*/ 0 w 104"/>
                <a:gd name="T35" fmla="*/ 10 h 24"/>
                <a:gd name="T36" fmla="*/ 0 w 104"/>
                <a:gd name="T37" fmla="*/ 12 h 24"/>
                <a:gd name="T38" fmla="*/ 1 w 104"/>
                <a:gd name="T39" fmla="*/ 14 h 24"/>
                <a:gd name="T40" fmla="*/ 4 w 104"/>
                <a:gd name="T41" fmla="*/ 16 h 24"/>
                <a:gd name="T42" fmla="*/ 8 w 104"/>
                <a:gd name="T43" fmla="*/ 17 h 24"/>
                <a:gd name="T44" fmla="*/ 14 w 104"/>
                <a:gd name="T45" fmla="*/ 19 h 24"/>
                <a:gd name="T46" fmla="*/ 21 w 104"/>
                <a:gd name="T47" fmla="*/ 20 h 24"/>
                <a:gd name="T48" fmla="*/ 29 w 104"/>
                <a:gd name="T49" fmla="*/ 21 h 24"/>
                <a:gd name="T50" fmla="*/ 37 w 104"/>
                <a:gd name="T51" fmla="*/ 22 h 24"/>
                <a:gd name="T52" fmla="*/ 46 w 104"/>
                <a:gd name="T53" fmla="*/ 23 h 24"/>
                <a:gd name="T54" fmla="*/ 55 w 104"/>
                <a:gd name="T55" fmla="*/ 23 h 24"/>
                <a:gd name="T56" fmla="*/ 64 w 104"/>
                <a:gd name="T57" fmla="*/ 22 h 24"/>
                <a:gd name="T58" fmla="*/ 72 w 104"/>
                <a:gd name="T59" fmla="*/ 21 h 24"/>
                <a:gd name="T60" fmla="*/ 80 w 104"/>
                <a:gd name="T61" fmla="*/ 20 h 24"/>
                <a:gd name="T62" fmla="*/ 87 w 104"/>
                <a:gd name="T63" fmla="*/ 19 h 24"/>
                <a:gd name="T64" fmla="*/ 93 w 104"/>
                <a:gd name="T65" fmla="*/ 17 h 24"/>
                <a:gd name="T66" fmla="*/ 97 w 104"/>
                <a:gd name="T67" fmla="*/ 16 h 24"/>
                <a:gd name="T68" fmla="*/ 101 w 104"/>
                <a:gd name="T69" fmla="*/ 14 h 24"/>
                <a:gd name="T70" fmla="*/ 102 w 104"/>
                <a:gd name="T71" fmla="*/ 12 h 2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4"/>
                <a:gd name="T109" fmla="*/ 0 h 24"/>
                <a:gd name="T110" fmla="*/ 104 w 104"/>
                <a:gd name="T111" fmla="*/ 24 h 2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4" h="24">
                  <a:moveTo>
                    <a:pt x="103" y="11"/>
                  </a:moveTo>
                  <a:lnTo>
                    <a:pt x="102" y="10"/>
                  </a:lnTo>
                  <a:lnTo>
                    <a:pt x="102" y="9"/>
                  </a:lnTo>
                  <a:lnTo>
                    <a:pt x="101" y="8"/>
                  </a:lnTo>
                  <a:lnTo>
                    <a:pt x="99" y="7"/>
                  </a:lnTo>
                  <a:lnTo>
                    <a:pt x="97" y="6"/>
                  </a:lnTo>
                  <a:lnTo>
                    <a:pt x="95" y="6"/>
                  </a:lnTo>
                  <a:lnTo>
                    <a:pt x="93" y="4"/>
                  </a:lnTo>
                  <a:lnTo>
                    <a:pt x="90" y="4"/>
                  </a:lnTo>
                  <a:lnTo>
                    <a:pt x="87" y="3"/>
                  </a:lnTo>
                  <a:lnTo>
                    <a:pt x="84" y="2"/>
                  </a:lnTo>
                  <a:lnTo>
                    <a:pt x="80" y="2"/>
                  </a:lnTo>
                  <a:lnTo>
                    <a:pt x="76" y="1"/>
                  </a:lnTo>
                  <a:lnTo>
                    <a:pt x="72" y="1"/>
                  </a:lnTo>
                  <a:lnTo>
                    <a:pt x="69" y="0"/>
                  </a:lnTo>
                  <a:lnTo>
                    <a:pt x="64" y="0"/>
                  </a:lnTo>
                  <a:lnTo>
                    <a:pt x="60" y="0"/>
                  </a:lnTo>
                  <a:lnTo>
                    <a:pt x="55" y="0"/>
                  </a:lnTo>
                  <a:lnTo>
                    <a:pt x="51" y="0"/>
                  </a:lnTo>
                  <a:lnTo>
                    <a:pt x="46" y="0"/>
                  </a:lnTo>
                  <a:lnTo>
                    <a:pt x="42" y="0"/>
                  </a:lnTo>
                  <a:lnTo>
                    <a:pt x="37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5" y="1"/>
                  </a:lnTo>
                  <a:lnTo>
                    <a:pt x="21" y="2"/>
                  </a:lnTo>
                  <a:lnTo>
                    <a:pt x="17" y="2"/>
                  </a:lnTo>
                  <a:lnTo>
                    <a:pt x="14" y="3"/>
                  </a:lnTo>
                  <a:lnTo>
                    <a:pt x="12" y="4"/>
                  </a:lnTo>
                  <a:lnTo>
                    <a:pt x="8" y="4"/>
                  </a:lnTo>
                  <a:lnTo>
                    <a:pt x="6" y="6"/>
                  </a:lnTo>
                  <a:lnTo>
                    <a:pt x="4" y="6"/>
                  </a:lnTo>
                  <a:lnTo>
                    <a:pt x="3" y="7"/>
                  </a:lnTo>
                  <a:lnTo>
                    <a:pt x="1" y="8"/>
                  </a:lnTo>
                  <a:lnTo>
                    <a:pt x="0" y="9"/>
                  </a:lnTo>
                  <a:lnTo>
                    <a:pt x="0" y="10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3"/>
                  </a:lnTo>
                  <a:lnTo>
                    <a:pt x="1" y="14"/>
                  </a:lnTo>
                  <a:lnTo>
                    <a:pt x="3" y="15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8" y="17"/>
                  </a:lnTo>
                  <a:lnTo>
                    <a:pt x="12" y="18"/>
                  </a:lnTo>
                  <a:lnTo>
                    <a:pt x="14" y="19"/>
                  </a:lnTo>
                  <a:lnTo>
                    <a:pt x="17" y="20"/>
                  </a:lnTo>
                  <a:lnTo>
                    <a:pt x="21" y="20"/>
                  </a:lnTo>
                  <a:lnTo>
                    <a:pt x="25" y="21"/>
                  </a:lnTo>
                  <a:lnTo>
                    <a:pt x="29" y="21"/>
                  </a:lnTo>
                  <a:lnTo>
                    <a:pt x="33" y="22"/>
                  </a:lnTo>
                  <a:lnTo>
                    <a:pt x="37" y="22"/>
                  </a:lnTo>
                  <a:lnTo>
                    <a:pt x="42" y="22"/>
                  </a:lnTo>
                  <a:lnTo>
                    <a:pt x="46" y="23"/>
                  </a:lnTo>
                  <a:lnTo>
                    <a:pt x="51" y="23"/>
                  </a:lnTo>
                  <a:lnTo>
                    <a:pt x="55" y="23"/>
                  </a:lnTo>
                  <a:lnTo>
                    <a:pt x="60" y="22"/>
                  </a:lnTo>
                  <a:lnTo>
                    <a:pt x="64" y="22"/>
                  </a:lnTo>
                  <a:lnTo>
                    <a:pt x="69" y="22"/>
                  </a:lnTo>
                  <a:lnTo>
                    <a:pt x="72" y="21"/>
                  </a:lnTo>
                  <a:lnTo>
                    <a:pt x="76" y="21"/>
                  </a:lnTo>
                  <a:lnTo>
                    <a:pt x="80" y="20"/>
                  </a:lnTo>
                  <a:lnTo>
                    <a:pt x="84" y="20"/>
                  </a:lnTo>
                  <a:lnTo>
                    <a:pt x="87" y="19"/>
                  </a:lnTo>
                  <a:lnTo>
                    <a:pt x="90" y="18"/>
                  </a:lnTo>
                  <a:lnTo>
                    <a:pt x="93" y="17"/>
                  </a:lnTo>
                  <a:lnTo>
                    <a:pt x="95" y="17"/>
                  </a:lnTo>
                  <a:lnTo>
                    <a:pt x="97" y="16"/>
                  </a:lnTo>
                  <a:lnTo>
                    <a:pt x="99" y="15"/>
                  </a:lnTo>
                  <a:lnTo>
                    <a:pt x="101" y="14"/>
                  </a:lnTo>
                  <a:lnTo>
                    <a:pt x="102" y="13"/>
                  </a:lnTo>
                  <a:lnTo>
                    <a:pt x="102" y="12"/>
                  </a:lnTo>
                  <a:lnTo>
                    <a:pt x="103" y="11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79"/>
            <p:cNvSpPr>
              <a:spLocks/>
            </p:cNvSpPr>
            <p:nvPr/>
          </p:nvSpPr>
          <p:spPr bwMode="auto">
            <a:xfrm>
              <a:off x="3897" y="1461"/>
              <a:ext cx="104" cy="17"/>
            </a:xfrm>
            <a:custGeom>
              <a:avLst/>
              <a:gdLst>
                <a:gd name="T0" fmla="*/ 102 w 104"/>
                <a:gd name="T1" fmla="*/ 6 h 17"/>
                <a:gd name="T2" fmla="*/ 101 w 104"/>
                <a:gd name="T3" fmla="*/ 8 h 17"/>
                <a:gd name="T4" fmla="*/ 97 w 104"/>
                <a:gd name="T5" fmla="*/ 10 h 17"/>
                <a:gd name="T6" fmla="*/ 93 w 104"/>
                <a:gd name="T7" fmla="*/ 11 h 17"/>
                <a:gd name="T8" fmla="*/ 87 w 104"/>
                <a:gd name="T9" fmla="*/ 12 h 17"/>
                <a:gd name="T10" fmla="*/ 80 w 104"/>
                <a:gd name="T11" fmla="*/ 14 h 17"/>
                <a:gd name="T12" fmla="*/ 72 w 104"/>
                <a:gd name="T13" fmla="*/ 14 h 17"/>
                <a:gd name="T14" fmla="*/ 64 w 104"/>
                <a:gd name="T15" fmla="*/ 15 h 17"/>
                <a:gd name="T16" fmla="*/ 55 w 104"/>
                <a:gd name="T17" fmla="*/ 16 h 17"/>
                <a:gd name="T18" fmla="*/ 46 w 104"/>
                <a:gd name="T19" fmla="*/ 16 h 17"/>
                <a:gd name="T20" fmla="*/ 37 w 104"/>
                <a:gd name="T21" fmla="*/ 15 h 17"/>
                <a:gd name="T22" fmla="*/ 29 w 104"/>
                <a:gd name="T23" fmla="*/ 14 h 17"/>
                <a:gd name="T24" fmla="*/ 21 w 104"/>
                <a:gd name="T25" fmla="*/ 14 h 17"/>
                <a:gd name="T26" fmla="*/ 14 w 104"/>
                <a:gd name="T27" fmla="*/ 12 h 17"/>
                <a:gd name="T28" fmla="*/ 8 w 104"/>
                <a:gd name="T29" fmla="*/ 11 h 17"/>
                <a:gd name="T30" fmla="*/ 4 w 104"/>
                <a:gd name="T31" fmla="*/ 10 h 17"/>
                <a:gd name="T32" fmla="*/ 1 w 104"/>
                <a:gd name="T33" fmla="*/ 8 h 17"/>
                <a:gd name="T34" fmla="*/ 0 w 104"/>
                <a:gd name="T35" fmla="*/ 6 h 17"/>
                <a:gd name="T36" fmla="*/ 0 w 104"/>
                <a:gd name="T37" fmla="*/ 0 h 17"/>
                <a:gd name="T38" fmla="*/ 0 w 104"/>
                <a:gd name="T39" fmla="*/ 2 h 17"/>
                <a:gd name="T40" fmla="*/ 3 w 104"/>
                <a:gd name="T41" fmla="*/ 4 h 17"/>
                <a:gd name="T42" fmla="*/ 6 w 104"/>
                <a:gd name="T43" fmla="*/ 5 h 17"/>
                <a:gd name="T44" fmla="*/ 12 w 104"/>
                <a:gd name="T45" fmla="*/ 6 h 17"/>
                <a:gd name="T46" fmla="*/ 17 w 104"/>
                <a:gd name="T47" fmla="*/ 8 h 17"/>
                <a:gd name="T48" fmla="*/ 25 w 104"/>
                <a:gd name="T49" fmla="*/ 9 h 17"/>
                <a:gd name="T50" fmla="*/ 33 w 104"/>
                <a:gd name="T51" fmla="*/ 10 h 17"/>
                <a:gd name="T52" fmla="*/ 42 w 104"/>
                <a:gd name="T53" fmla="*/ 10 h 17"/>
                <a:gd name="T54" fmla="*/ 51 w 104"/>
                <a:gd name="T55" fmla="*/ 10 h 17"/>
                <a:gd name="T56" fmla="*/ 60 w 104"/>
                <a:gd name="T57" fmla="*/ 10 h 17"/>
                <a:gd name="T58" fmla="*/ 69 w 104"/>
                <a:gd name="T59" fmla="*/ 10 h 17"/>
                <a:gd name="T60" fmla="*/ 76 w 104"/>
                <a:gd name="T61" fmla="*/ 9 h 17"/>
                <a:gd name="T62" fmla="*/ 84 w 104"/>
                <a:gd name="T63" fmla="*/ 8 h 17"/>
                <a:gd name="T64" fmla="*/ 90 w 104"/>
                <a:gd name="T65" fmla="*/ 6 h 17"/>
                <a:gd name="T66" fmla="*/ 95 w 104"/>
                <a:gd name="T67" fmla="*/ 5 h 17"/>
                <a:gd name="T68" fmla="*/ 99 w 104"/>
                <a:gd name="T69" fmla="*/ 4 h 17"/>
                <a:gd name="T70" fmla="*/ 102 w 104"/>
                <a:gd name="T71" fmla="*/ 2 h 17"/>
                <a:gd name="T72" fmla="*/ 103 w 104"/>
                <a:gd name="T73" fmla="*/ 0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4"/>
                <a:gd name="T112" fmla="*/ 0 h 17"/>
                <a:gd name="T113" fmla="*/ 104 w 104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4" h="17">
                  <a:moveTo>
                    <a:pt x="103" y="5"/>
                  </a:moveTo>
                  <a:lnTo>
                    <a:pt x="102" y="6"/>
                  </a:lnTo>
                  <a:lnTo>
                    <a:pt x="102" y="7"/>
                  </a:lnTo>
                  <a:lnTo>
                    <a:pt x="101" y="8"/>
                  </a:lnTo>
                  <a:lnTo>
                    <a:pt x="99" y="8"/>
                  </a:lnTo>
                  <a:lnTo>
                    <a:pt x="97" y="10"/>
                  </a:lnTo>
                  <a:lnTo>
                    <a:pt x="95" y="10"/>
                  </a:lnTo>
                  <a:lnTo>
                    <a:pt x="93" y="11"/>
                  </a:lnTo>
                  <a:lnTo>
                    <a:pt x="90" y="12"/>
                  </a:lnTo>
                  <a:lnTo>
                    <a:pt x="87" y="12"/>
                  </a:lnTo>
                  <a:lnTo>
                    <a:pt x="84" y="13"/>
                  </a:lnTo>
                  <a:lnTo>
                    <a:pt x="80" y="14"/>
                  </a:lnTo>
                  <a:lnTo>
                    <a:pt x="76" y="14"/>
                  </a:lnTo>
                  <a:lnTo>
                    <a:pt x="72" y="14"/>
                  </a:lnTo>
                  <a:lnTo>
                    <a:pt x="69" y="15"/>
                  </a:lnTo>
                  <a:lnTo>
                    <a:pt x="64" y="15"/>
                  </a:lnTo>
                  <a:lnTo>
                    <a:pt x="60" y="16"/>
                  </a:lnTo>
                  <a:lnTo>
                    <a:pt x="55" y="16"/>
                  </a:lnTo>
                  <a:lnTo>
                    <a:pt x="51" y="16"/>
                  </a:lnTo>
                  <a:lnTo>
                    <a:pt x="46" y="16"/>
                  </a:lnTo>
                  <a:lnTo>
                    <a:pt x="42" y="16"/>
                  </a:lnTo>
                  <a:lnTo>
                    <a:pt x="37" y="15"/>
                  </a:lnTo>
                  <a:lnTo>
                    <a:pt x="33" y="15"/>
                  </a:lnTo>
                  <a:lnTo>
                    <a:pt x="29" y="14"/>
                  </a:lnTo>
                  <a:lnTo>
                    <a:pt x="25" y="14"/>
                  </a:lnTo>
                  <a:lnTo>
                    <a:pt x="21" y="14"/>
                  </a:lnTo>
                  <a:lnTo>
                    <a:pt x="17" y="13"/>
                  </a:lnTo>
                  <a:lnTo>
                    <a:pt x="14" y="12"/>
                  </a:lnTo>
                  <a:lnTo>
                    <a:pt x="12" y="12"/>
                  </a:lnTo>
                  <a:lnTo>
                    <a:pt x="8" y="11"/>
                  </a:lnTo>
                  <a:lnTo>
                    <a:pt x="6" y="10"/>
                  </a:lnTo>
                  <a:lnTo>
                    <a:pt x="4" y="10"/>
                  </a:lnTo>
                  <a:lnTo>
                    <a:pt x="3" y="8"/>
                  </a:lnTo>
                  <a:lnTo>
                    <a:pt x="1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1" y="2"/>
                  </a:lnTo>
                  <a:lnTo>
                    <a:pt x="3" y="4"/>
                  </a:lnTo>
                  <a:lnTo>
                    <a:pt x="4" y="4"/>
                  </a:lnTo>
                  <a:lnTo>
                    <a:pt x="6" y="5"/>
                  </a:lnTo>
                  <a:lnTo>
                    <a:pt x="8" y="6"/>
                  </a:lnTo>
                  <a:lnTo>
                    <a:pt x="12" y="6"/>
                  </a:lnTo>
                  <a:lnTo>
                    <a:pt x="14" y="7"/>
                  </a:lnTo>
                  <a:lnTo>
                    <a:pt x="17" y="8"/>
                  </a:lnTo>
                  <a:lnTo>
                    <a:pt x="21" y="8"/>
                  </a:lnTo>
                  <a:lnTo>
                    <a:pt x="25" y="9"/>
                  </a:lnTo>
                  <a:lnTo>
                    <a:pt x="29" y="10"/>
                  </a:lnTo>
                  <a:lnTo>
                    <a:pt x="33" y="10"/>
                  </a:lnTo>
                  <a:lnTo>
                    <a:pt x="37" y="10"/>
                  </a:lnTo>
                  <a:lnTo>
                    <a:pt x="42" y="10"/>
                  </a:lnTo>
                  <a:lnTo>
                    <a:pt x="46" y="10"/>
                  </a:lnTo>
                  <a:lnTo>
                    <a:pt x="51" y="10"/>
                  </a:lnTo>
                  <a:lnTo>
                    <a:pt x="55" y="10"/>
                  </a:lnTo>
                  <a:lnTo>
                    <a:pt x="60" y="10"/>
                  </a:lnTo>
                  <a:lnTo>
                    <a:pt x="64" y="10"/>
                  </a:lnTo>
                  <a:lnTo>
                    <a:pt x="69" y="10"/>
                  </a:lnTo>
                  <a:lnTo>
                    <a:pt x="72" y="10"/>
                  </a:lnTo>
                  <a:lnTo>
                    <a:pt x="76" y="9"/>
                  </a:lnTo>
                  <a:lnTo>
                    <a:pt x="80" y="8"/>
                  </a:lnTo>
                  <a:lnTo>
                    <a:pt x="84" y="8"/>
                  </a:lnTo>
                  <a:lnTo>
                    <a:pt x="87" y="7"/>
                  </a:lnTo>
                  <a:lnTo>
                    <a:pt x="90" y="6"/>
                  </a:lnTo>
                  <a:lnTo>
                    <a:pt x="93" y="6"/>
                  </a:lnTo>
                  <a:lnTo>
                    <a:pt x="95" y="5"/>
                  </a:lnTo>
                  <a:lnTo>
                    <a:pt x="97" y="4"/>
                  </a:lnTo>
                  <a:lnTo>
                    <a:pt x="99" y="4"/>
                  </a:lnTo>
                  <a:lnTo>
                    <a:pt x="101" y="2"/>
                  </a:lnTo>
                  <a:lnTo>
                    <a:pt x="102" y="2"/>
                  </a:lnTo>
                  <a:lnTo>
                    <a:pt x="102" y="1"/>
                  </a:lnTo>
                  <a:lnTo>
                    <a:pt x="103" y="0"/>
                  </a:lnTo>
                  <a:lnTo>
                    <a:pt x="103" y="5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0"/>
            <p:cNvSpPr>
              <a:spLocks/>
            </p:cNvSpPr>
            <p:nvPr/>
          </p:nvSpPr>
          <p:spPr bwMode="auto">
            <a:xfrm>
              <a:off x="3840" y="1486"/>
              <a:ext cx="220" cy="77"/>
            </a:xfrm>
            <a:custGeom>
              <a:avLst/>
              <a:gdLst>
                <a:gd name="T0" fmla="*/ 0 w 220"/>
                <a:gd name="T1" fmla="*/ 76 h 77"/>
                <a:gd name="T2" fmla="*/ 219 w 220"/>
                <a:gd name="T3" fmla="*/ 76 h 77"/>
                <a:gd name="T4" fmla="*/ 219 w 220"/>
                <a:gd name="T5" fmla="*/ 0 h 77"/>
                <a:gd name="T6" fmla="*/ 0 w 220"/>
                <a:gd name="T7" fmla="*/ 0 h 77"/>
                <a:gd name="T8" fmla="*/ 0 w 220"/>
                <a:gd name="T9" fmla="*/ 76 h 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0"/>
                <a:gd name="T16" fmla="*/ 0 h 77"/>
                <a:gd name="T17" fmla="*/ 220 w 220"/>
                <a:gd name="T18" fmla="*/ 77 h 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0" h="77">
                  <a:moveTo>
                    <a:pt x="0" y="76"/>
                  </a:moveTo>
                  <a:lnTo>
                    <a:pt x="219" y="76"/>
                  </a:lnTo>
                  <a:lnTo>
                    <a:pt x="219" y="0"/>
                  </a:lnTo>
                  <a:lnTo>
                    <a:pt x="0" y="0"/>
                  </a:lnTo>
                  <a:lnTo>
                    <a:pt x="0" y="76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1"/>
            <p:cNvSpPr>
              <a:spLocks/>
            </p:cNvSpPr>
            <p:nvPr/>
          </p:nvSpPr>
          <p:spPr bwMode="auto">
            <a:xfrm>
              <a:off x="3875" y="1449"/>
              <a:ext cx="69" cy="17"/>
            </a:xfrm>
            <a:custGeom>
              <a:avLst/>
              <a:gdLst>
                <a:gd name="T0" fmla="*/ 0 w 69"/>
                <a:gd name="T1" fmla="*/ 16 h 17"/>
                <a:gd name="T2" fmla="*/ 0 w 69"/>
                <a:gd name="T3" fmla="*/ 0 h 17"/>
                <a:gd name="T4" fmla="*/ 68 w 69"/>
                <a:gd name="T5" fmla="*/ 0 h 17"/>
                <a:gd name="T6" fmla="*/ 68 w 69"/>
                <a:gd name="T7" fmla="*/ 16 h 17"/>
                <a:gd name="T8" fmla="*/ 0 w 69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17"/>
                <a:gd name="T17" fmla="*/ 69 w 69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17">
                  <a:moveTo>
                    <a:pt x="0" y="16"/>
                  </a:moveTo>
                  <a:lnTo>
                    <a:pt x="0" y="0"/>
                  </a:lnTo>
                  <a:lnTo>
                    <a:pt x="68" y="0"/>
                  </a:lnTo>
                  <a:lnTo>
                    <a:pt x="68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2"/>
            <p:cNvSpPr>
              <a:spLocks/>
            </p:cNvSpPr>
            <p:nvPr/>
          </p:nvSpPr>
          <p:spPr bwMode="auto">
            <a:xfrm>
              <a:off x="3931" y="1450"/>
              <a:ext cx="94" cy="17"/>
            </a:xfrm>
            <a:custGeom>
              <a:avLst/>
              <a:gdLst>
                <a:gd name="T0" fmla="*/ 0 w 94"/>
                <a:gd name="T1" fmla="*/ 16 h 17"/>
                <a:gd name="T2" fmla="*/ 0 w 94"/>
                <a:gd name="T3" fmla="*/ 0 h 17"/>
                <a:gd name="T4" fmla="*/ 93 w 94"/>
                <a:gd name="T5" fmla="*/ 0 h 17"/>
                <a:gd name="T6" fmla="*/ 93 w 94"/>
                <a:gd name="T7" fmla="*/ 16 h 17"/>
                <a:gd name="T8" fmla="*/ 0 w 94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17"/>
                <a:gd name="T17" fmla="*/ 94 w 9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17">
                  <a:moveTo>
                    <a:pt x="0" y="16"/>
                  </a:moveTo>
                  <a:lnTo>
                    <a:pt x="0" y="0"/>
                  </a:lnTo>
                  <a:lnTo>
                    <a:pt x="93" y="0"/>
                  </a:lnTo>
                  <a:lnTo>
                    <a:pt x="93" y="16"/>
                  </a:lnTo>
                  <a:lnTo>
                    <a:pt x="0" y="1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3"/>
            <p:cNvSpPr>
              <a:spLocks/>
            </p:cNvSpPr>
            <p:nvPr/>
          </p:nvSpPr>
          <p:spPr bwMode="auto">
            <a:xfrm>
              <a:off x="3877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4"/>
            <p:cNvSpPr>
              <a:spLocks/>
            </p:cNvSpPr>
            <p:nvPr/>
          </p:nvSpPr>
          <p:spPr bwMode="auto">
            <a:xfrm>
              <a:off x="388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4 w 17"/>
                <a:gd name="T7" fmla="*/ 16 h 17"/>
                <a:gd name="T8" fmla="*/ 8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5"/>
            <p:cNvSpPr>
              <a:spLocks/>
            </p:cNvSpPr>
            <p:nvPr/>
          </p:nvSpPr>
          <p:spPr bwMode="auto">
            <a:xfrm>
              <a:off x="388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6"/>
            <p:cNvSpPr>
              <a:spLocks/>
            </p:cNvSpPr>
            <p:nvPr/>
          </p:nvSpPr>
          <p:spPr bwMode="auto">
            <a:xfrm>
              <a:off x="388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7"/>
            <p:cNvSpPr>
              <a:spLocks/>
            </p:cNvSpPr>
            <p:nvPr/>
          </p:nvSpPr>
          <p:spPr bwMode="auto">
            <a:xfrm>
              <a:off x="388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88"/>
            <p:cNvSpPr>
              <a:spLocks/>
            </p:cNvSpPr>
            <p:nvPr/>
          </p:nvSpPr>
          <p:spPr bwMode="auto">
            <a:xfrm>
              <a:off x="389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89"/>
            <p:cNvSpPr>
              <a:spLocks/>
            </p:cNvSpPr>
            <p:nvPr/>
          </p:nvSpPr>
          <p:spPr bwMode="auto">
            <a:xfrm>
              <a:off x="389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0"/>
            <p:cNvSpPr>
              <a:spLocks/>
            </p:cNvSpPr>
            <p:nvPr/>
          </p:nvSpPr>
          <p:spPr bwMode="auto">
            <a:xfrm>
              <a:off x="3894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1"/>
            <p:cNvSpPr>
              <a:spLocks/>
            </p:cNvSpPr>
            <p:nvPr/>
          </p:nvSpPr>
          <p:spPr bwMode="auto">
            <a:xfrm>
              <a:off x="389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2"/>
            <p:cNvSpPr>
              <a:spLocks/>
            </p:cNvSpPr>
            <p:nvPr/>
          </p:nvSpPr>
          <p:spPr bwMode="auto">
            <a:xfrm>
              <a:off x="390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3"/>
            <p:cNvSpPr>
              <a:spLocks/>
            </p:cNvSpPr>
            <p:nvPr/>
          </p:nvSpPr>
          <p:spPr bwMode="auto">
            <a:xfrm>
              <a:off x="390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0 w 17"/>
                <a:gd name="T5" fmla="*/ 16 h 17"/>
                <a:gd name="T6" fmla="*/ 8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0" y="16"/>
                  </a:lnTo>
                  <a:lnTo>
                    <a:pt x="8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4"/>
            <p:cNvSpPr>
              <a:spLocks/>
            </p:cNvSpPr>
            <p:nvPr/>
          </p:nvSpPr>
          <p:spPr bwMode="auto">
            <a:xfrm>
              <a:off x="390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6 h 17"/>
                <a:gd name="T6" fmla="*/ 8 w 17"/>
                <a:gd name="T7" fmla="*/ 16 h 17"/>
                <a:gd name="T8" fmla="*/ 12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6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5"/>
            <p:cNvSpPr>
              <a:spLocks/>
            </p:cNvSpPr>
            <p:nvPr/>
          </p:nvSpPr>
          <p:spPr bwMode="auto">
            <a:xfrm>
              <a:off x="390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0 w 17"/>
                <a:gd name="T9" fmla="*/ 14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6"/>
            <p:cNvSpPr>
              <a:spLocks/>
            </p:cNvSpPr>
            <p:nvPr/>
          </p:nvSpPr>
          <p:spPr bwMode="auto">
            <a:xfrm>
              <a:off x="3910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4 h 17"/>
                <a:gd name="T6" fmla="*/ 8 w 17"/>
                <a:gd name="T7" fmla="*/ 16 h 17"/>
                <a:gd name="T8" fmla="*/ 16 w 17"/>
                <a:gd name="T9" fmla="*/ 16 h 17"/>
                <a:gd name="T10" fmla="*/ 16 w 17"/>
                <a:gd name="T11" fmla="*/ 14 h 17"/>
                <a:gd name="T12" fmla="*/ 16 w 17"/>
                <a:gd name="T13" fmla="*/ 0 h 17"/>
                <a:gd name="T14" fmla="*/ 0 w 17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7"/>
                <a:gd name="T25" fmla="*/ 0 h 17"/>
                <a:gd name="T26" fmla="*/ 17 w 17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7"/>
            <p:cNvSpPr>
              <a:spLocks/>
            </p:cNvSpPr>
            <p:nvPr/>
          </p:nvSpPr>
          <p:spPr bwMode="auto">
            <a:xfrm>
              <a:off x="3912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98"/>
            <p:cNvSpPr>
              <a:spLocks/>
            </p:cNvSpPr>
            <p:nvPr/>
          </p:nvSpPr>
          <p:spPr bwMode="auto">
            <a:xfrm>
              <a:off x="3916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199"/>
            <p:cNvSpPr>
              <a:spLocks/>
            </p:cNvSpPr>
            <p:nvPr/>
          </p:nvSpPr>
          <p:spPr bwMode="auto">
            <a:xfrm>
              <a:off x="3918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4 h 17"/>
                <a:gd name="T6" fmla="*/ 5 w 17"/>
                <a:gd name="T7" fmla="*/ 16 h 17"/>
                <a:gd name="T8" fmla="*/ 10 w 17"/>
                <a:gd name="T9" fmla="*/ 16 h 17"/>
                <a:gd name="T10" fmla="*/ 10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0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0"/>
            <p:cNvSpPr>
              <a:spLocks/>
            </p:cNvSpPr>
            <p:nvPr/>
          </p:nvSpPr>
          <p:spPr bwMode="auto">
            <a:xfrm>
              <a:off x="3921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8 w 17"/>
                <a:gd name="T5" fmla="*/ 16 h 17"/>
                <a:gd name="T6" fmla="*/ 16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1"/>
            <p:cNvSpPr>
              <a:spLocks/>
            </p:cNvSpPr>
            <p:nvPr/>
          </p:nvSpPr>
          <p:spPr bwMode="auto">
            <a:xfrm>
              <a:off x="3923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5 w 17"/>
                <a:gd name="T5" fmla="*/ 16 h 17"/>
                <a:gd name="T6" fmla="*/ 10 w 17"/>
                <a:gd name="T7" fmla="*/ 16 h 17"/>
                <a:gd name="T8" fmla="*/ 16 w 17"/>
                <a:gd name="T9" fmla="*/ 14 h 17"/>
                <a:gd name="T10" fmla="*/ 16 w 17"/>
                <a:gd name="T11" fmla="*/ 0 h 17"/>
                <a:gd name="T12" fmla="*/ 0 w 17"/>
                <a:gd name="T13" fmla="*/ 0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"/>
                <a:gd name="T22" fmla="*/ 0 h 17"/>
                <a:gd name="T23" fmla="*/ 17 w 17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5" y="16"/>
                  </a:lnTo>
                  <a:lnTo>
                    <a:pt x="10" y="16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2"/>
            <p:cNvSpPr>
              <a:spLocks/>
            </p:cNvSpPr>
            <p:nvPr/>
          </p:nvSpPr>
          <p:spPr bwMode="auto">
            <a:xfrm>
              <a:off x="3925" y="1452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0 w 17"/>
                <a:gd name="T3" fmla="*/ 14 h 17"/>
                <a:gd name="T4" fmla="*/ 4 w 17"/>
                <a:gd name="T5" fmla="*/ 14 h 17"/>
                <a:gd name="T6" fmla="*/ 8 w 17"/>
                <a:gd name="T7" fmla="*/ 16 h 17"/>
                <a:gd name="T8" fmla="*/ 12 w 17"/>
                <a:gd name="T9" fmla="*/ 16 h 17"/>
                <a:gd name="T10" fmla="*/ 12 w 17"/>
                <a:gd name="T11" fmla="*/ 14 h 17"/>
                <a:gd name="T12" fmla="*/ 16 w 17"/>
                <a:gd name="T13" fmla="*/ 14 h 17"/>
                <a:gd name="T14" fmla="*/ 16 w 17"/>
                <a:gd name="T15" fmla="*/ 0 h 17"/>
                <a:gd name="T16" fmla="*/ 0 w 17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7"/>
                <a:gd name="T28" fmla="*/ 0 h 17"/>
                <a:gd name="T29" fmla="*/ 17 w 17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7" h="17">
                  <a:moveTo>
                    <a:pt x="0" y="0"/>
                  </a:moveTo>
                  <a:lnTo>
                    <a:pt x="0" y="14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6"/>
                  </a:lnTo>
                  <a:lnTo>
                    <a:pt x="12" y="14"/>
                  </a:lnTo>
                  <a:lnTo>
                    <a:pt x="16" y="14"/>
                  </a:lnTo>
                  <a:lnTo>
                    <a:pt x="16" y="0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3"/>
            <p:cNvSpPr>
              <a:spLocks/>
            </p:cNvSpPr>
            <p:nvPr/>
          </p:nvSpPr>
          <p:spPr bwMode="auto">
            <a:xfrm>
              <a:off x="3855" y="1279"/>
              <a:ext cx="187" cy="174"/>
            </a:xfrm>
            <a:custGeom>
              <a:avLst/>
              <a:gdLst>
                <a:gd name="T0" fmla="*/ 180 w 187"/>
                <a:gd name="T1" fmla="*/ 173 h 174"/>
                <a:gd name="T2" fmla="*/ 180 w 187"/>
                <a:gd name="T3" fmla="*/ 173 h 174"/>
                <a:gd name="T4" fmla="*/ 180 w 187"/>
                <a:gd name="T5" fmla="*/ 172 h 174"/>
                <a:gd name="T6" fmla="*/ 182 w 187"/>
                <a:gd name="T7" fmla="*/ 172 h 174"/>
                <a:gd name="T8" fmla="*/ 182 w 187"/>
                <a:gd name="T9" fmla="*/ 172 h 174"/>
                <a:gd name="T10" fmla="*/ 183 w 187"/>
                <a:gd name="T11" fmla="*/ 171 h 174"/>
                <a:gd name="T12" fmla="*/ 183 w 187"/>
                <a:gd name="T13" fmla="*/ 171 h 174"/>
                <a:gd name="T14" fmla="*/ 184 w 187"/>
                <a:gd name="T15" fmla="*/ 171 h 174"/>
                <a:gd name="T16" fmla="*/ 184 w 187"/>
                <a:gd name="T17" fmla="*/ 170 h 174"/>
                <a:gd name="T18" fmla="*/ 184 w 187"/>
                <a:gd name="T19" fmla="*/ 170 h 174"/>
                <a:gd name="T20" fmla="*/ 184 w 187"/>
                <a:gd name="T21" fmla="*/ 169 h 174"/>
                <a:gd name="T22" fmla="*/ 185 w 187"/>
                <a:gd name="T23" fmla="*/ 169 h 174"/>
                <a:gd name="T24" fmla="*/ 185 w 187"/>
                <a:gd name="T25" fmla="*/ 168 h 174"/>
                <a:gd name="T26" fmla="*/ 186 w 187"/>
                <a:gd name="T27" fmla="*/ 167 h 174"/>
                <a:gd name="T28" fmla="*/ 186 w 187"/>
                <a:gd name="T29" fmla="*/ 167 h 174"/>
                <a:gd name="T30" fmla="*/ 186 w 187"/>
                <a:gd name="T31" fmla="*/ 6 h 174"/>
                <a:gd name="T32" fmla="*/ 186 w 187"/>
                <a:gd name="T33" fmla="*/ 5 h 174"/>
                <a:gd name="T34" fmla="*/ 186 w 187"/>
                <a:gd name="T35" fmla="*/ 5 h 174"/>
                <a:gd name="T36" fmla="*/ 185 w 187"/>
                <a:gd name="T37" fmla="*/ 5 h 174"/>
                <a:gd name="T38" fmla="*/ 185 w 187"/>
                <a:gd name="T39" fmla="*/ 3 h 174"/>
                <a:gd name="T40" fmla="*/ 184 w 187"/>
                <a:gd name="T41" fmla="*/ 3 h 174"/>
                <a:gd name="T42" fmla="*/ 184 w 187"/>
                <a:gd name="T43" fmla="*/ 2 h 174"/>
                <a:gd name="T44" fmla="*/ 184 w 187"/>
                <a:gd name="T45" fmla="*/ 1 h 174"/>
                <a:gd name="T46" fmla="*/ 183 w 187"/>
                <a:gd name="T47" fmla="*/ 1 h 174"/>
                <a:gd name="T48" fmla="*/ 183 w 187"/>
                <a:gd name="T49" fmla="*/ 1 h 174"/>
                <a:gd name="T50" fmla="*/ 182 w 187"/>
                <a:gd name="T51" fmla="*/ 1 h 174"/>
                <a:gd name="T52" fmla="*/ 182 w 187"/>
                <a:gd name="T53" fmla="*/ 0 h 174"/>
                <a:gd name="T54" fmla="*/ 180 w 187"/>
                <a:gd name="T55" fmla="*/ 0 h 174"/>
                <a:gd name="T56" fmla="*/ 180 w 187"/>
                <a:gd name="T57" fmla="*/ 0 h 174"/>
                <a:gd name="T58" fmla="*/ 180 w 187"/>
                <a:gd name="T59" fmla="*/ 0 h 174"/>
                <a:gd name="T60" fmla="*/ 5 w 187"/>
                <a:gd name="T61" fmla="*/ 0 h 174"/>
                <a:gd name="T62" fmla="*/ 4 w 187"/>
                <a:gd name="T63" fmla="*/ 0 h 174"/>
                <a:gd name="T64" fmla="*/ 3 w 187"/>
                <a:gd name="T65" fmla="*/ 0 h 174"/>
                <a:gd name="T66" fmla="*/ 3 w 187"/>
                <a:gd name="T67" fmla="*/ 0 h 174"/>
                <a:gd name="T68" fmla="*/ 2 w 187"/>
                <a:gd name="T69" fmla="*/ 0 h 174"/>
                <a:gd name="T70" fmla="*/ 2 w 187"/>
                <a:gd name="T71" fmla="*/ 1 h 174"/>
                <a:gd name="T72" fmla="*/ 1 w 187"/>
                <a:gd name="T73" fmla="*/ 1 h 174"/>
                <a:gd name="T74" fmla="*/ 1 w 187"/>
                <a:gd name="T75" fmla="*/ 1 h 174"/>
                <a:gd name="T76" fmla="*/ 1 w 187"/>
                <a:gd name="T77" fmla="*/ 2 h 174"/>
                <a:gd name="T78" fmla="*/ 0 w 187"/>
                <a:gd name="T79" fmla="*/ 3 h 174"/>
                <a:gd name="T80" fmla="*/ 0 w 187"/>
                <a:gd name="T81" fmla="*/ 3 h 174"/>
                <a:gd name="T82" fmla="*/ 0 w 187"/>
                <a:gd name="T83" fmla="*/ 3 h 174"/>
                <a:gd name="T84" fmla="*/ 0 w 187"/>
                <a:gd name="T85" fmla="*/ 5 h 174"/>
                <a:gd name="T86" fmla="*/ 0 w 187"/>
                <a:gd name="T87" fmla="*/ 5 h 174"/>
                <a:gd name="T88" fmla="*/ 0 w 187"/>
                <a:gd name="T89" fmla="*/ 6 h 174"/>
                <a:gd name="T90" fmla="*/ 0 w 187"/>
                <a:gd name="T91" fmla="*/ 167 h 174"/>
                <a:gd name="T92" fmla="*/ 0 w 187"/>
                <a:gd name="T93" fmla="*/ 167 h 174"/>
                <a:gd name="T94" fmla="*/ 0 w 187"/>
                <a:gd name="T95" fmla="*/ 168 h 174"/>
                <a:gd name="T96" fmla="*/ 0 w 187"/>
                <a:gd name="T97" fmla="*/ 169 h 174"/>
                <a:gd name="T98" fmla="*/ 0 w 187"/>
                <a:gd name="T99" fmla="*/ 169 h 174"/>
                <a:gd name="T100" fmla="*/ 0 w 187"/>
                <a:gd name="T101" fmla="*/ 170 h 174"/>
                <a:gd name="T102" fmla="*/ 1 w 187"/>
                <a:gd name="T103" fmla="*/ 170 h 174"/>
                <a:gd name="T104" fmla="*/ 1 w 187"/>
                <a:gd name="T105" fmla="*/ 171 h 174"/>
                <a:gd name="T106" fmla="*/ 1 w 187"/>
                <a:gd name="T107" fmla="*/ 171 h 174"/>
                <a:gd name="T108" fmla="*/ 2 w 187"/>
                <a:gd name="T109" fmla="*/ 171 h 174"/>
                <a:gd name="T110" fmla="*/ 2 w 187"/>
                <a:gd name="T111" fmla="*/ 172 h 174"/>
                <a:gd name="T112" fmla="*/ 2 w 187"/>
                <a:gd name="T113" fmla="*/ 172 h 174"/>
                <a:gd name="T114" fmla="*/ 3 w 187"/>
                <a:gd name="T115" fmla="*/ 172 h 174"/>
                <a:gd name="T116" fmla="*/ 3 w 187"/>
                <a:gd name="T117" fmla="*/ 172 h 174"/>
                <a:gd name="T118" fmla="*/ 4 w 187"/>
                <a:gd name="T119" fmla="*/ 173 h 174"/>
                <a:gd name="T120" fmla="*/ 5 w 187"/>
                <a:gd name="T121" fmla="*/ 173 h 174"/>
                <a:gd name="T122" fmla="*/ 180 w 187"/>
                <a:gd name="T123" fmla="*/ 173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87"/>
                <a:gd name="T187" fmla="*/ 0 h 174"/>
                <a:gd name="T188" fmla="*/ 187 w 187"/>
                <a:gd name="T189" fmla="*/ 174 h 17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87" h="174">
                  <a:moveTo>
                    <a:pt x="180" y="173"/>
                  </a:moveTo>
                  <a:lnTo>
                    <a:pt x="180" y="173"/>
                  </a:lnTo>
                  <a:lnTo>
                    <a:pt x="180" y="172"/>
                  </a:lnTo>
                  <a:lnTo>
                    <a:pt x="182" y="172"/>
                  </a:lnTo>
                  <a:lnTo>
                    <a:pt x="183" y="171"/>
                  </a:lnTo>
                  <a:lnTo>
                    <a:pt x="184" y="171"/>
                  </a:lnTo>
                  <a:lnTo>
                    <a:pt x="184" y="170"/>
                  </a:lnTo>
                  <a:lnTo>
                    <a:pt x="184" y="169"/>
                  </a:lnTo>
                  <a:lnTo>
                    <a:pt x="185" y="169"/>
                  </a:lnTo>
                  <a:lnTo>
                    <a:pt x="185" y="168"/>
                  </a:lnTo>
                  <a:lnTo>
                    <a:pt x="186" y="167"/>
                  </a:lnTo>
                  <a:lnTo>
                    <a:pt x="186" y="6"/>
                  </a:lnTo>
                  <a:lnTo>
                    <a:pt x="186" y="5"/>
                  </a:lnTo>
                  <a:lnTo>
                    <a:pt x="185" y="5"/>
                  </a:lnTo>
                  <a:lnTo>
                    <a:pt x="185" y="3"/>
                  </a:lnTo>
                  <a:lnTo>
                    <a:pt x="184" y="3"/>
                  </a:lnTo>
                  <a:lnTo>
                    <a:pt x="184" y="2"/>
                  </a:lnTo>
                  <a:lnTo>
                    <a:pt x="184" y="1"/>
                  </a:lnTo>
                  <a:lnTo>
                    <a:pt x="183" y="1"/>
                  </a:lnTo>
                  <a:lnTo>
                    <a:pt x="182" y="1"/>
                  </a:lnTo>
                  <a:lnTo>
                    <a:pt x="182" y="0"/>
                  </a:lnTo>
                  <a:lnTo>
                    <a:pt x="180" y="0"/>
                  </a:lnTo>
                  <a:lnTo>
                    <a:pt x="5" y="0"/>
                  </a:lnTo>
                  <a:lnTo>
                    <a:pt x="4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"/>
                  </a:lnTo>
                  <a:lnTo>
                    <a:pt x="1" y="1"/>
                  </a:lnTo>
                  <a:lnTo>
                    <a:pt x="1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0" y="169"/>
                  </a:lnTo>
                  <a:lnTo>
                    <a:pt x="0" y="170"/>
                  </a:lnTo>
                  <a:lnTo>
                    <a:pt x="1" y="170"/>
                  </a:lnTo>
                  <a:lnTo>
                    <a:pt x="1" y="171"/>
                  </a:lnTo>
                  <a:lnTo>
                    <a:pt x="2" y="171"/>
                  </a:lnTo>
                  <a:lnTo>
                    <a:pt x="2" y="172"/>
                  </a:lnTo>
                  <a:lnTo>
                    <a:pt x="3" y="172"/>
                  </a:lnTo>
                  <a:lnTo>
                    <a:pt x="4" y="173"/>
                  </a:lnTo>
                  <a:lnTo>
                    <a:pt x="5" y="173"/>
                  </a:lnTo>
                  <a:lnTo>
                    <a:pt x="180" y="17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4"/>
            <p:cNvSpPr>
              <a:spLocks/>
            </p:cNvSpPr>
            <p:nvPr/>
          </p:nvSpPr>
          <p:spPr bwMode="auto">
            <a:xfrm>
              <a:off x="3855" y="1281"/>
              <a:ext cx="186" cy="172"/>
            </a:xfrm>
            <a:custGeom>
              <a:avLst/>
              <a:gdLst>
                <a:gd name="T0" fmla="*/ 185 w 186"/>
                <a:gd name="T1" fmla="*/ 165 h 172"/>
                <a:gd name="T2" fmla="*/ 185 w 186"/>
                <a:gd name="T3" fmla="*/ 166 h 172"/>
                <a:gd name="T4" fmla="*/ 185 w 186"/>
                <a:gd name="T5" fmla="*/ 167 h 172"/>
                <a:gd name="T6" fmla="*/ 184 w 186"/>
                <a:gd name="T7" fmla="*/ 167 h 172"/>
                <a:gd name="T8" fmla="*/ 184 w 186"/>
                <a:gd name="T9" fmla="*/ 168 h 172"/>
                <a:gd name="T10" fmla="*/ 183 w 186"/>
                <a:gd name="T11" fmla="*/ 169 h 172"/>
                <a:gd name="T12" fmla="*/ 183 w 186"/>
                <a:gd name="T13" fmla="*/ 169 h 172"/>
                <a:gd name="T14" fmla="*/ 182 w 186"/>
                <a:gd name="T15" fmla="*/ 170 h 172"/>
                <a:gd name="T16" fmla="*/ 182 w 186"/>
                <a:gd name="T17" fmla="*/ 170 h 172"/>
                <a:gd name="T18" fmla="*/ 181 w 186"/>
                <a:gd name="T19" fmla="*/ 170 h 172"/>
                <a:gd name="T20" fmla="*/ 181 w 186"/>
                <a:gd name="T21" fmla="*/ 171 h 172"/>
                <a:gd name="T22" fmla="*/ 180 w 186"/>
                <a:gd name="T23" fmla="*/ 171 h 172"/>
                <a:gd name="T24" fmla="*/ 179 w 186"/>
                <a:gd name="T25" fmla="*/ 171 h 172"/>
                <a:gd name="T26" fmla="*/ 4 w 186"/>
                <a:gd name="T27" fmla="*/ 171 h 172"/>
                <a:gd name="T28" fmla="*/ 3 w 186"/>
                <a:gd name="T29" fmla="*/ 171 h 172"/>
                <a:gd name="T30" fmla="*/ 3 w 186"/>
                <a:gd name="T31" fmla="*/ 171 h 172"/>
                <a:gd name="T32" fmla="*/ 3 w 186"/>
                <a:gd name="T33" fmla="*/ 170 h 172"/>
                <a:gd name="T34" fmla="*/ 2 w 186"/>
                <a:gd name="T35" fmla="*/ 170 h 172"/>
                <a:gd name="T36" fmla="*/ 2 w 186"/>
                <a:gd name="T37" fmla="*/ 170 h 172"/>
                <a:gd name="T38" fmla="*/ 1 w 186"/>
                <a:gd name="T39" fmla="*/ 169 h 172"/>
                <a:gd name="T40" fmla="*/ 1 w 186"/>
                <a:gd name="T41" fmla="*/ 169 h 172"/>
                <a:gd name="T42" fmla="*/ 0 w 186"/>
                <a:gd name="T43" fmla="*/ 169 h 172"/>
                <a:gd name="T44" fmla="*/ 0 w 186"/>
                <a:gd name="T45" fmla="*/ 168 h 172"/>
                <a:gd name="T46" fmla="*/ 0 w 186"/>
                <a:gd name="T47" fmla="*/ 167 h 172"/>
                <a:gd name="T48" fmla="*/ 0 w 186"/>
                <a:gd name="T49" fmla="*/ 167 h 172"/>
                <a:gd name="T50" fmla="*/ 0 w 186"/>
                <a:gd name="T51" fmla="*/ 166 h 172"/>
                <a:gd name="T52" fmla="*/ 0 w 186"/>
                <a:gd name="T53" fmla="*/ 165 h 172"/>
                <a:gd name="T54" fmla="*/ 0 w 186"/>
                <a:gd name="T55" fmla="*/ 5 h 172"/>
                <a:gd name="T56" fmla="*/ 0 w 186"/>
                <a:gd name="T57" fmla="*/ 4 h 172"/>
                <a:gd name="T58" fmla="*/ 0 w 186"/>
                <a:gd name="T59" fmla="*/ 3 h 172"/>
                <a:gd name="T60" fmla="*/ 0 w 186"/>
                <a:gd name="T61" fmla="*/ 3 h 172"/>
                <a:gd name="T62" fmla="*/ 0 w 186"/>
                <a:gd name="T63" fmla="*/ 2 h 172"/>
                <a:gd name="T64" fmla="*/ 0 w 186"/>
                <a:gd name="T65" fmla="*/ 2 h 172"/>
                <a:gd name="T66" fmla="*/ 1 w 186"/>
                <a:gd name="T67" fmla="*/ 1 h 172"/>
                <a:gd name="T68" fmla="*/ 1 w 186"/>
                <a:gd name="T69" fmla="*/ 1 h 172"/>
                <a:gd name="T70" fmla="*/ 2 w 186"/>
                <a:gd name="T71" fmla="*/ 1 h 172"/>
                <a:gd name="T72" fmla="*/ 2 w 186"/>
                <a:gd name="T73" fmla="*/ 0 h 172"/>
                <a:gd name="T74" fmla="*/ 2 w 186"/>
                <a:gd name="T75" fmla="*/ 0 h 172"/>
                <a:gd name="T76" fmla="*/ 3 w 186"/>
                <a:gd name="T77" fmla="*/ 0 h 172"/>
                <a:gd name="T78" fmla="*/ 3 w 186"/>
                <a:gd name="T79" fmla="*/ 0 h 172"/>
                <a:gd name="T80" fmla="*/ 4 w 186"/>
                <a:gd name="T81" fmla="*/ 0 h 172"/>
                <a:gd name="T82" fmla="*/ 179 w 186"/>
                <a:gd name="T83" fmla="*/ 0 h 172"/>
                <a:gd name="T84" fmla="*/ 180 w 186"/>
                <a:gd name="T85" fmla="*/ 0 h 172"/>
                <a:gd name="T86" fmla="*/ 181 w 186"/>
                <a:gd name="T87" fmla="*/ 0 h 172"/>
                <a:gd name="T88" fmla="*/ 181 w 186"/>
                <a:gd name="T89" fmla="*/ 0 h 172"/>
                <a:gd name="T90" fmla="*/ 182 w 186"/>
                <a:gd name="T91" fmla="*/ 0 h 172"/>
                <a:gd name="T92" fmla="*/ 182 w 186"/>
                <a:gd name="T93" fmla="*/ 1 h 172"/>
                <a:gd name="T94" fmla="*/ 183 w 186"/>
                <a:gd name="T95" fmla="*/ 1 h 172"/>
                <a:gd name="T96" fmla="*/ 183 w 186"/>
                <a:gd name="T97" fmla="*/ 1 h 172"/>
                <a:gd name="T98" fmla="*/ 183 w 186"/>
                <a:gd name="T99" fmla="*/ 2 h 172"/>
                <a:gd name="T100" fmla="*/ 184 w 186"/>
                <a:gd name="T101" fmla="*/ 2 h 172"/>
                <a:gd name="T102" fmla="*/ 184 w 186"/>
                <a:gd name="T103" fmla="*/ 3 h 172"/>
                <a:gd name="T104" fmla="*/ 185 w 186"/>
                <a:gd name="T105" fmla="*/ 3 h 172"/>
                <a:gd name="T106" fmla="*/ 185 w 186"/>
                <a:gd name="T107" fmla="*/ 4 h 172"/>
                <a:gd name="T108" fmla="*/ 185 w 186"/>
                <a:gd name="T109" fmla="*/ 5 h 172"/>
                <a:gd name="T110" fmla="*/ 185 w 186"/>
                <a:gd name="T111" fmla="*/ 165 h 1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86"/>
                <a:gd name="T169" fmla="*/ 0 h 172"/>
                <a:gd name="T170" fmla="*/ 186 w 186"/>
                <a:gd name="T171" fmla="*/ 172 h 17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86" h="172">
                  <a:moveTo>
                    <a:pt x="185" y="165"/>
                  </a:moveTo>
                  <a:lnTo>
                    <a:pt x="185" y="166"/>
                  </a:lnTo>
                  <a:lnTo>
                    <a:pt x="185" y="167"/>
                  </a:lnTo>
                  <a:lnTo>
                    <a:pt x="184" y="167"/>
                  </a:lnTo>
                  <a:lnTo>
                    <a:pt x="184" y="168"/>
                  </a:lnTo>
                  <a:lnTo>
                    <a:pt x="183" y="169"/>
                  </a:lnTo>
                  <a:lnTo>
                    <a:pt x="182" y="170"/>
                  </a:lnTo>
                  <a:lnTo>
                    <a:pt x="181" y="170"/>
                  </a:lnTo>
                  <a:lnTo>
                    <a:pt x="181" y="171"/>
                  </a:lnTo>
                  <a:lnTo>
                    <a:pt x="180" y="171"/>
                  </a:lnTo>
                  <a:lnTo>
                    <a:pt x="179" y="171"/>
                  </a:lnTo>
                  <a:lnTo>
                    <a:pt x="4" y="171"/>
                  </a:lnTo>
                  <a:lnTo>
                    <a:pt x="3" y="171"/>
                  </a:lnTo>
                  <a:lnTo>
                    <a:pt x="3" y="170"/>
                  </a:lnTo>
                  <a:lnTo>
                    <a:pt x="2" y="170"/>
                  </a:lnTo>
                  <a:lnTo>
                    <a:pt x="1" y="169"/>
                  </a:lnTo>
                  <a:lnTo>
                    <a:pt x="0" y="169"/>
                  </a:lnTo>
                  <a:lnTo>
                    <a:pt x="0" y="168"/>
                  </a:lnTo>
                  <a:lnTo>
                    <a:pt x="0" y="167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79" y="0"/>
                  </a:lnTo>
                  <a:lnTo>
                    <a:pt x="180" y="0"/>
                  </a:lnTo>
                  <a:lnTo>
                    <a:pt x="181" y="0"/>
                  </a:lnTo>
                  <a:lnTo>
                    <a:pt x="182" y="0"/>
                  </a:lnTo>
                  <a:lnTo>
                    <a:pt x="182" y="1"/>
                  </a:lnTo>
                  <a:lnTo>
                    <a:pt x="183" y="1"/>
                  </a:lnTo>
                  <a:lnTo>
                    <a:pt x="183" y="2"/>
                  </a:lnTo>
                  <a:lnTo>
                    <a:pt x="184" y="2"/>
                  </a:lnTo>
                  <a:lnTo>
                    <a:pt x="184" y="3"/>
                  </a:lnTo>
                  <a:lnTo>
                    <a:pt x="185" y="3"/>
                  </a:lnTo>
                  <a:lnTo>
                    <a:pt x="185" y="4"/>
                  </a:lnTo>
                  <a:lnTo>
                    <a:pt x="185" y="5"/>
                  </a:lnTo>
                  <a:lnTo>
                    <a:pt x="185" y="165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5"/>
            <p:cNvSpPr>
              <a:spLocks/>
            </p:cNvSpPr>
            <p:nvPr/>
          </p:nvSpPr>
          <p:spPr bwMode="auto">
            <a:xfrm>
              <a:off x="3857" y="1281"/>
              <a:ext cx="181" cy="171"/>
            </a:xfrm>
            <a:custGeom>
              <a:avLst/>
              <a:gdLst>
                <a:gd name="T0" fmla="*/ 180 w 181"/>
                <a:gd name="T1" fmla="*/ 3 h 171"/>
                <a:gd name="T2" fmla="*/ 180 w 181"/>
                <a:gd name="T3" fmla="*/ 3 h 171"/>
                <a:gd name="T4" fmla="*/ 180 w 181"/>
                <a:gd name="T5" fmla="*/ 2 h 171"/>
                <a:gd name="T6" fmla="*/ 179 w 181"/>
                <a:gd name="T7" fmla="*/ 2 h 171"/>
                <a:gd name="T8" fmla="*/ 179 w 181"/>
                <a:gd name="T9" fmla="*/ 1 h 171"/>
                <a:gd name="T10" fmla="*/ 178 w 181"/>
                <a:gd name="T11" fmla="*/ 1 h 171"/>
                <a:gd name="T12" fmla="*/ 178 w 181"/>
                <a:gd name="T13" fmla="*/ 0 h 171"/>
                <a:gd name="T14" fmla="*/ 177 w 181"/>
                <a:gd name="T15" fmla="*/ 0 h 171"/>
                <a:gd name="T16" fmla="*/ 177 w 181"/>
                <a:gd name="T17" fmla="*/ 0 h 171"/>
                <a:gd name="T18" fmla="*/ 177 w 181"/>
                <a:gd name="T19" fmla="*/ 0 h 171"/>
                <a:gd name="T20" fmla="*/ 176 w 181"/>
                <a:gd name="T21" fmla="*/ 0 h 171"/>
                <a:gd name="T22" fmla="*/ 176 w 181"/>
                <a:gd name="T23" fmla="*/ 0 h 171"/>
                <a:gd name="T24" fmla="*/ 3 w 181"/>
                <a:gd name="T25" fmla="*/ 0 h 171"/>
                <a:gd name="T26" fmla="*/ 3 w 181"/>
                <a:gd name="T27" fmla="*/ 0 h 171"/>
                <a:gd name="T28" fmla="*/ 2 w 181"/>
                <a:gd name="T29" fmla="*/ 0 h 171"/>
                <a:gd name="T30" fmla="*/ 2 w 181"/>
                <a:gd name="T31" fmla="*/ 0 h 171"/>
                <a:gd name="T32" fmla="*/ 1 w 181"/>
                <a:gd name="T33" fmla="*/ 0 h 171"/>
                <a:gd name="T34" fmla="*/ 1 w 181"/>
                <a:gd name="T35" fmla="*/ 0 h 171"/>
                <a:gd name="T36" fmla="*/ 1 w 181"/>
                <a:gd name="T37" fmla="*/ 1 h 171"/>
                <a:gd name="T38" fmla="*/ 0 w 181"/>
                <a:gd name="T39" fmla="*/ 1 h 171"/>
                <a:gd name="T40" fmla="*/ 0 w 181"/>
                <a:gd name="T41" fmla="*/ 1 h 171"/>
                <a:gd name="T42" fmla="*/ 0 w 181"/>
                <a:gd name="T43" fmla="*/ 2 h 171"/>
                <a:gd name="T44" fmla="*/ 0 w 181"/>
                <a:gd name="T45" fmla="*/ 3 h 171"/>
                <a:gd name="T46" fmla="*/ 0 w 181"/>
                <a:gd name="T47" fmla="*/ 3 h 171"/>
                <a:gd name="T48" fmla="*/ 0 w 181"/>
                <a:gd name="T49" fmla="*/ 166 h 171"/>
                <a:gd name="T50" fmla="*/ 0 w 181"/>
                <a:gd name="T51" fmla="*/ 166 h 171"/>
                <a:gd name="T52" fmla="*/ 0 w 181"/>
                <a:gd name="T53" fmla="*/ 167 h 171"/>
                <a:gd name="T54" fmla="*/ 0 w 181"/>
                <a:gd name="T55" fmla="*/ 168 h 171"/>
                <a:gd name="T56" fmla="*/ 0 w 181"/>
                <a:gd name="T57" fmla="*/ 168 h 171"/>
                <a:gd name="T58" fmla="*/ 1 w 181"/>
                <a:gd name="T59" fmla="*/ 168 h 171"/>
                <a:gd name="T60" fmla="*/ 1 w 181"/>
                <a:gd name="T61" fmla="*/ 169 h 171"/>
                <a:gd name="T62" fmla="*/ 2 w 181"/>
                <a:gd name="T63" fmla="*/ 169 h 171"/>
                <a:gd name="T64" fmla="*/ 2 w 181"/>
                <a:gd name="T65" fmla="*/ 169 h 171"/>
                <a:gd name="T66" fmla="*/ 3 w 181"/>
                <a:gd name="T67" fmla="*/ 170 h 171"/>
                <a:gd name="T68" fmla="*/ 3 w 181"/>
                <a:gd name="T69" fmla="*/ 170 h 171"/>
                <a:gd name="T70" fmla="*/ 176 w 181"/>
                <a:gd name="T71" fmla="*/ 170 h 171"/>
                <a:gd name="T72" fmla="*/ 176 w 181"/>
                <a:gd name="T73" fmla="*/ 169 h 171"/>
                <a:gd name="T74" fmla="*/ 177 w 181"/>
                <a:gd name="T75" fmla="*/ 169 h 171"/>
                <a:gd name="T76" fmla="*/ 177 w 181"/>
                <a:gd name="T77" fmla="*/ 169 h 171"/>
                <a:gd name="T78" fmla="*/ 178 w 181"/>
                <a:gd name="T79" fmla="*/ 169 h 171"/>
                <a:gd name="T80" fmla="*/ 178 w 181"/>
                <a:gd name="T81" fmla="*/ 168 h 171"/>
                <a:gd name="T82" fmla="*/ 178 w 181"/>
                <a:gd name="T83" fmla="*/ 168 h 171"/>
                <a:gd name="T84" fmla="*/ 179 w 181"/>
                <a:gd name="T85" fmla="*/ 168 h 171"/>
                <a:gd name="T86" fmla="*/ 179 w 181"/>
                <a:gd name="T87" fmla="*/ 167 h 171"/>
                <a:gd name="T88" fmla="*/ 180 w 181"/>
                <a:gd name="T89" fmla="*/ 166 h 171"/>
                <a:gd name="T90" fmla="*/ 180 w 181"/>
                <a:gd name="T91" fmla="*/ 166 h 171"/>
                <a:gd name="T92" fmla="*/ 180 w 181"/>
                <a:gd name="T93" fmla="*/ 3 h 17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1"/>
                <a:gd name="T142" fmla="*/ 0 h 171"/>
                <a:gd name="T143" fmla="*/ 181 w 181"/>
                <a:gd name="T144" fmla="*/ 171 h 171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1" h="171">
                  <a:moveTo>
                    <a:pt x="180" y="3"/>
                  </a:moveTo>
                  <a:lnTo>
                    <a:pt x="180" y="3"/>
                  </a:lnTo>
                  <a:lnTo>
                    <a:pt x="180" y="2"/>
                  </a:lnTo>
                  <a:lnTo>
                    <a:pt x="179" y="2"/>
                  </a:lnTo>
                  <a:lnTo>
                    <a:pt x="179" y="1"/>
                  </a:lnTo>
                  <a:lnTo>
                    <a:pt x="178" y="1"/>
                  </a:lnTo>
                  <a:lnTo>
                    <a:pt x="178" y="0"/>
                  </a:lnTo>
                  <a:lnTo>
                    <a:pt x="177" y="0"/>
                  </a:lnTo>
                  <a:lnTo>
                    <a:pt x="17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166"/>
                  </a:lnTo>
                  <a:lnTo>
                    <a:pt x="0" y="167"/>
                  </a:lnTo>
                  <a:lnTo>
                    <a:pt x="0" y="168"/>
                  </a:lnTo>
                  <a:lnTo>
                    <a:pt x="1" y="168"/>
                  </a:lnTo>
                  <a:lnTo>
                    <a:pt x="1" y="169"/>
                  </a:lnTo>
                  <a:lnTo>
                    <a:pt x="2" y="169"/>
                  </a:lnTo>
                  <a:lnTo>
                    <a:pt x="3" y="170"/>
                  </a:lnTo>
                  <a:lnTo>
                    <a:pt x="176" y="170"/>
                  </a:lnTo>
                  <a:lnTo>
                    <a:pt x="176" y="169"/>
                  </a:lnTo>
                  <a:lnTo>
                    <a:pt x="177" y="169"/>
                  </a:lnTo>
                  <a:lnTo>
                    <a:pt x="178" y="169"/>
                  </a:lnTo>
                  <a:lnTo>
                    <a:pt x="178" y="168"/>
                  </a:lnTo>
                  <a:lnTo>
                    <a:pt x="179" y="168"/>
                  </a:lnTo>
                  <a:lnTo>
                    <a:pt x="179" y="167"/>
                  </a:lnTo>
                  <a:lnTo>
                    <a:pt x="180" y="166"/>
                  </a:lnTo>
                  <a:lnTo>
                    <a:pt x="180" y="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6"/>
            <p:cNvSpPr>
              <a:spLocks/>
            </p:cNvSpPr>
            <p:nvPr/>
          </p:nvSpPr>
          <p:spPr bwMode="auto">
            <a:xfrm>
              <a:off x="3858" y="1282"/>
              <a:ext cx="180" cy="168"/>
            </a:xfrm>
            <a:custGeom>
              <a:avLst/>
              <a:gdLst>
                <a:gd name="T0" fmla="*/ 179 w 180"/>
                <a:gd name="T1" fmla="*/ 163 h 168"/>
                <a:gd name="T2" fmla="*/ 179 w 180"/>
                <a:gd name="T3" fmla="*/ 164 h 168"/>
                <a:gd name="T4" fmla="*/ 178 w 180"/>
                <a:gd name="T5" fmla="*/ 165 h 168"/>
                <a:gd name="T6" fmla="*/ 178 w 180"/>
                <a:gd name="T7" fmla="*/ 165 h 168"/>
                <a:gd name="T8" fmla="*/ 177 w 180"/>
                <a:gd name="T9" fmla="*/ 166 h 168"/>
                <a:gd name="T10" fmla="*/ 177 w 180"/>
                <a:gd name="T11" fmla="*/ 166 h 168"/>
                <a:gd name="T12" fmla="*/ 176 w 180"/>
                <a:gd name="T13" fmla="*/ 167 h 168"/>
                <a:gd name="T14" fmla="*/ 176 w 180"/>
                <a:gd name="T15" fmla="*/ 167 h 168"/>
                <a:gd name="T16" fmla="*/ 2 w 180"/>
                <a:gd name="T17" fmla="*/ 167 h 168"/>
                <a:gd name="T18" fmla="*/ 2 w 180"/>
                <a:gd name="T19" fmla="*/ 167 h 168"/>
                <a:gd name="T20" fmla="*/ 1 w 180"/>
                <a:gd name="T21" fmla="*/ 167 h 168"/>
                <a:gd name="T22" fmla="*/ 1 w 180"/>
                <a:gd name="T23" fmla="*/ 166 h 168"/>
                <a:gd name="T24" fmla="*/ 1 w 180"/>
                <a:gd name="T25" fmla="*/ 166 h 168"/>
                <a:gd name="T26" fmla="*/ 0 w 180"/>
                <a:gd name="T27" fmla="*/ 166 h 168"/>
                <a:gd name="T28" fmla="*/ 0 w 180"/>
                <a:gd name="T29" fmla="*/ 165 h 168"/>
                <a:gd name="T30" fmla="*/ 0 w 180"/>
                <a:gd name="T31" fmla="*/ 165 h 168"/>
                <a:gd name="T32" fmla="*/ 0 w 180"/>
                <a:gd name="T33" fmla="*/ 165 h 168"/>
                <a:gd name="T34" fmla="*/ 0 w 180"/>
                <a:gd name="T35" fmla="*/ 164 h 168"/>
                <a:gd name="T36" fmla="*/ 0 w 180"/>
                <a:gd name="T37" fmla="*/ 163 h 168"/>
                <a:gd name="T38" fmla="*/ 0 w 180"/>
                <a:gd name="T39" fmla="*/ 3 h 168"/>
                <a:gd name="T40" fmla="*/ 0 w 180"/>
                <a:gd name="T41" fmla="*/ 2 h 168"/>
                <a:gd name="T42" fmla="*/ 0 w 180"/>
                <a:gd name="T43" fmla="*/ 1 h 168"/>
                <a:gd name="T44" fmla="*/ 0 w 180"/>
                <a:gd name="T45" fmla="*/ 1 h 168"/>
                <a:gd name="T46" fmla="*/ 0 w 180"/>
                <a:gd name="T47" fmla="*/ 1 h 168"/>
                <a:gd name="T48" fmla="*/ 1 w 180"/>
                <a:gd name="T49" fmla="*/ 0 h 168"/>
                <a:gd name="T50" fmla="*/ 1 w 180"/>
                <a:gd name="T51" fmla="*/ 0 h 168"/>
                <a:gd name="T52" fmla="*/ 2 w 180"/>
                <a:gd name="T53" fmla="*/ 0 h 168"/>
                <a:gd name="T54" fmla="*/ 2 w 180"/>
                <a:gd name="T55" fmla="*/ 0 h 168"/>
                <a:gd name="T56" fmla="*/ 176 w 180"/>
                <a:gd name="T57" fmla="*/ 0 h 168"/>
                <a:gd name="T58" fmla="*/ 176 w 180"/>
                <a:gd name="T59" fmla="*/ 0 h 168"/>
                <a:gd name="T60" fmla="*/ 176 w 180"/>
                <a:gd name="T61" fmla="*/ 0 h 168"/>
                <a:gd name="T62" fmla="*/ 177 w 180"/>
                <a:gd name="T63" fmla="*/ 0 h 168"/>
                <a:gd name="T64" fmla="*/ 177 w 180"/>
                <a:gd name="T65" fmla="*/ 0 h 168"/>
                <a:gd name="T66" fmla="*/ 177 w 180"/>
                <a:gd name="T67" fmla="*/ 1 h 168"/>
                <a:gd name="T68" fmla="*/ 178 w 180"/>
                <a:gd name="T69" fmla="*/ 1 h 168"/>
                <a:gd name="T70" fmla="*/ 178 w 180"/>
                <a:gd name="T71" fmla="*/ 1 h 168"/>
                <a:gd name="T72" fmla="*/ 179 w 180"/>
                <a:gd name="T73" fmla="*/ 2 h 168"/>
                <a:gd name="T74" fmla="*/ 179 w 180"/>
                <a:gd name="T75" fmla="*/ 3 h 168"/>
                <a:gd name="T76" fmla="*/ 179 w 180"/>
                <a:gd name="T77" fmla="*/ 163 h 1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80"/>
                <a:gd name="T118" fmla="*/ 0 h 168"/>
                <a:gd name="T119" fmla="*/ 180 w 180"/>
                <a:gd name="T120" fmla="*/ 168 h 1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80" h="168">
                  <a:moveTo>
                    <a:pt x="179" y="163"/>
                  </a:moveTo>
                  <a:lnTo>
                    <a:pt x="179" y="164"/>
                  </a:lnTo>
                  <a:lnTo>
                    <a:pt x="178" y="165"/>
                  </a:lnTo>
                  <a:lnTo>
                    <a:pt x="177" y="166"/>
                  </a:lnTo>
                  <a:lnTo>
                    <a:pt x="176" y="167"/>
                  </a:lnTo>
                  <a:lnTo>
                    <a:pt x="2" y="167"/>
                  </a:lnTo>
                  <a:lnTo>
                    <a:pt x="1" y="167"/>
                  </a:lnTo>
                  <a:lnTo>
                    <a:pt x="1" y="166"/>
                  </a:lnTo>
                  <a:lnTo>
                    <a:pt x="0" y="166"/>
                  </a:lnTo>
                  <a:lnTo>
                    <a:pt x="0" y="165"/>
                  </a:lnTo>
                  <a:lnTo>
                    <a:pt x="0" y="164"/>
                  </a:lnTo>
                  <a:lnTo>
                    <a:pt x="0" y="163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lnTo>
                    <a:pt x="176" y="0"/>
                  </a:lnTo>
                  <a:lnTo>
                    <a:pt x="177" y="0"/>
                  </a:lnTo>
                  <a:lnTo>
                    <a:pt x="177" y="1"/>
                  </a:lnTo>
                  <a:lnTo>
                    <a:pt x="178" y="1"/>
                  </a:lnTo>
                  <a:lnTo>
                    <a:pt x="179" y="2"/>
                  </a:lnTo>
                  <a:lnTo>
                    <a:pt x="179" y="3"/>
                  </a:lnTo>
                  <a:lnTo>
                    <a:pt x="179" y="163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7"/>
            <p:cNvSpPr>
              <a:spLocks/>
            </p:cNvSpPr>
            <p:nvPr/>
          </p:nvSpPr>
          <p:spPr bwMode="auto">
            <a:xfrm>
              <a:off x="3877" y="1304"/>
              <a:ext cx="142" cy="124"/>
            </a:xfrm>
            <a:custGeom>
              <a:avLst/>
              <a:gdLst>
                <a:gd name="T0" fmla="*/ 0 w 142"/>
                <a:gd name="T1" fmla="*/ 1 h 124"/>
                <a:gd name="T2" fmla="*/ 1 w 142"/>
                <a:gd name="T3" fmla="*/ 1 h 124"/>
                <a:gd name="T4" fmla="*/ 1 w 142"/>
                <a:gd name="T5" fmla="*/ 1 h 124"/>
                <a:gd name="T6" fmla="*/ 2 w 142"/>
                <a:gd name="T7" fmla="*/ 0 h 124"/>
                <a:gd name="T8" fmla="*/ 2 w 142"/>
                <a:gd name="T9" fmla="*/ 0 h 124"/>
                <a:gd name="T10" fmla="*/ 3 w 142"/>
                <a:gd name="T11" fmla="*/ 0 h 124"/>
                <a:gd name="T12" fmla="*/ 3 w 142"/>
                <a:gd name="T13" fmla="*/ 0 h 124"/>
                <a:gd name="T14" fmla="*/ 4 w 142"/>
                <a:gd name="T15" fmla="*/ 0 h 124"/>
                <a:gd name="T16" fmla="*/ 135 w 142"/>
                <a:gd name="T17" fmla="*/ 0 h 124"/>
                <a:gd name="T18" fmla="*/ 136 w 142"/>
                <a:gd name="T19" fmla="*/ 0 h 124"/>
                <a:gd name="T20" fmla="*/ 137 w 142"/>
                <a:gd name="T21" fmla="*/ 0 h 124"/>
                <a:gd name="T22" fmla="*/ 137 w 142"/>
                <a:gd name="T23" fmla="*/ 0 h 124"/>
                <a:gd name="T24" fmla="*/ 138 w 142"/>
                <a:gd name="T25" fmla="*/ 0 h 124"/>
                <a:gd name="T26" fmla="*/ 138 w 142"/>
                <a:gd name="T27" fmla="*/ 1 h 124"/>
                <a:gd name="T28" fmla="*/ 139 w 142"/>
                <a:gd name="T29" fmla="*/ 1 h 124"/>
                <a:gd name="T30" fmla="*/ 139 w 142"/>
                <a:gd name="T31" fmla="*/ 1 h 124"/>
                <a:gd name="T32" fmla="*/ 140 w 142"/>
                <a:gd name="T33" fmla="*/ 2 h 124"/>
                <a:gd name="T34" fmla="*/ 140 w 142"/>
                <a:gd name="T35" fmla="*/ 3 h 124"/>
                <a:gd name="T36" fmla="*/ 141 w 142"/>
                <a:gd name="T37" fmla="*/ 3 h 124"/>
                <a:gd name="T38" fmla="*/ 141 w 142"/>
                <a:gd name="T39" fmla="*/ 4 h 124"/>
                <a:gd name="T40" fmla="*/ 141 w 142"/>
                <a:gd name="T41" fmla="*/ 5 h 124"/>
                <a:gd name="T42" fmla="*/ 141 w 142"/>
                <a:gd name="T43" fmla="*/ 117 h 124"/>
                <a:gd name="T44" fmla="*/ 141 w 142"/>
                <a:gd name="T45" fmla="*/ 119 h 124"/>
                <a:gd name="T46" fmla="*/ 140 w 142"/>
                <a:gd name="T47" fmla="*/ 119 h 124"/>
                <a:gd name="T48" fmla="*/ 140 w 142"/>
                <a:gd name="T49" fmla="*/ 120 h 124"/>
                <a:gd name="T50" fmla="*/ 139 w 142"/>
                <a:gd name="T51" fmla="*/ 121 h 124"/>
                <a:gd name="T52" fmla="*/ 139 w 142"/>
                <a:gd name="T53" fmla="*/ 121 h 124"/>
                <a:gd name="T54" fmla="*/ 138 w 142"/>
                <a:gd name="T55" fmla="*/ 122 h 124"/>
                <a:gd name="T56" fmla="*/ 138 w 142"/>
                <a:gd name="T57" fmla="*/ 122 h 124"/>
                <a:gd name="T58" fmla="*/ 137 w 142"/>
                <a:gd name="T59" fmla="*/ 122 h 124"/>
                <a:gd name="T60" fmla="*/ 137 w 142"/>
                <a:gd name="T61" fmla="*/ 123 h 124"/>
                <a:gd name="T62" fmla="*/ 136 w 142"/>
                <a:gd name="T63" fmla="*/ 123 h 124"/>
                <a:gd name="T64" fmla="*/ 135 w 142"/>
                <a:gd name="T65" fmla="*/ 123 h 124"/>
                <a:gd name="T66" fmla="*/ 4 w 142"/>
                <a:gd name="T67" fmla="*/ 123 h 124"/>
                <a:gd name="T68" fmla="*/ 3 w 142"/>
                <a:gd name="T69" fmla="*/ 123 h 124"/>
                <a:gd name="T70" fmla="*/ 3 w 142"/>
                <a:gd name="T71" fmla="*/ 123 h 124"/>
                <a:gd name="T72" fmla="*/ 2 w 142"/>
                <a:gd name="T73" fmla="*/ 122 h 124"/>
                <a:gd name="T74" fmla="*/ 2 w 142"/>
                <a:gd name="T75" fmla="*/ 122 h 124"/>
                <a:gd name="T76" fmla="*/ 1 w 142"/>
                <a:gd name="T77" fmla="*/ 122 h 124"/>
                <a:gd name="T78" fmla="*/ 1 w 142"/>
                <a:gd name="T79" fmla="*/ 121 h 124"/>
                <a:gd name="T80" fmla="*/ 0 w 142"/>
                <a:gd name="T81" fmla="*/ 121 h 124"/>
                <a:gd name="T82" fmla="*/ 0 w 142"/>
                <a:gd name="T83" fmla="*/ 120 h 124"/>
                <a:gd name="T84" fmla="*/ 0 w 142"/>
                <a:gd name="T85" fmla="*/ 119 h 124"/>
                <a:gd name="T86" fmla="*/ 0 w 142"/>
                <a:gd name="T87" fmla="*/ 119 h 124"/>
                <a:gd name="T88" fmla="*/ 0 w 142"/>
                <a:gd name="T89" fmla="*/ 117 h 124"/>
                <a:gd name="T90" fmla="*/ 0 w 142"/>
                <a:gd name="T91" fmla="*/ 5 h 124"/>
                <a:gd name="T92" fmla="*/ 0 w 142"/>
                <a:gd name="T93" fmla="*/ 4 h 124"/>
                <a:gd name="T94" fmla="*/ 0 w 142"/>
                <a:gd name="T95" fmla="*/ 3 h 124"/>
                <a:gd name="T96" fmla="*/ 0 w 142"/>
                <a:gd name="T97" fmla="*/ 3 h 124"/>
                <a:gd name="T98" fmla="*/ 0 w 142"/>
                <a:gd name="T99" fmla="*/ 2 h 124"/>
                <a:gd name="T100" fmla="*/ 0 w 142"/>
                <a:gd name="T101" fmla="*/ 1 h 12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2"/>
                <a:gd name="T154" fmla="*/ 0 h 124"/>
                <a:gd name="T155" fmla="*/ 142 w 142"/>
                <a:gd name="T156" fmla="*/ 124 h 12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2" h="124">
                  <a:moveTo>
                    <a:pt x="0" y="1"/>
                  </a:moveTo>
                  <a:lnTo>
                    <a:pt x="1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135" y="0"/>
                  </a:lnTo>
                  <a:lnTo>
                    <a:pt x="136" y="0"/>
                  </a:lnTo>
                  <a:lnTo>
                    <a:pt x="137" y="0"/>
                  </a:lnTo>
                  <a:lnTo>
                    <a:pt x="138" y="0"/>
                  </a:lnTo>
                  <a:lnTo>
                    <a:pt x="138" y="1"/>
                  </a:lnTo>
                  <a:lnTo>
                    <a:pt x="139" y="1"/>
                  </a:lnTo>
                  <a:lnTo>
                    <a:pt x="140" y="2"/>
                  </a:lnTo>
                  <a:lnTo>
                    <a:pt x="140" y="3"/>
                  </a:lnTo>
                  <a:lnTo>
                    <a:pt x="141" y="3"/>
                  </a:lnTo>
                  <a:lnTo>
                    <a:pt x="141" y="4"/>
                  </a:lnTo>
                  <a:lnTo>
                    <a:pt x="141" y="5"/>
                  </a:lnTo>
                  <a:lnTo>
                    <a:pt x="141" y="117"/>
                  </a:lnTo>
                  <a:lnTo>
                    <a:pt x="141" y="119"/>
                  </a:lnTo>
                  <a:lnTo>
                    <a:pt x="140" y="119"/>
                  </a:lnTo>
                  <a:lnTo>
                    <a:pt x="140" y="120"/>
                  </a:lnTo>
                  <a:lnTo>
                    <a:pt x="139" y="121"/>
                  </a:lnTo>
                  <a:lnTo>
                    <a:pt x="138" y="122"/>
                  </a:lnTo>
                  <a:lnTo>
                    <a:pt x="137" y="122"/>
                  </a:lnTo>
                  <a:lnTo>
                    <a:pt x="137" y="123"/>
                  </a:lnTo>
                  <a:lnTo>
                    <a:pt x="136" y="123"/>
                  </a:lnTo>
                  <a:lnTo>
                    <a:pt x="135" y="123"/>
                  </a:lnTo>
                  <a:lnTo>
                    <a:pt x="4" y="123"/>
                  </a:lnTo>
                  <a:lnTo>
                    <a:pt x="3" y="123"/>
                  </a:lnTo>
                  <a:lnTo>
                    <a:pt x="2" y="122"/>
                  </a:lnTo>
                  <a:lnTo>
                    <a:pt x="1" y="122"/>
                  </a:lnTo>
                  <a:lnTo>
                    <a:pt x="1" y="121"/>
                  </a:lnTo>
                  <a:lnTo>
                    <a:pt x="0" y="121"/>
                  </a:lnTo>
                  <a:lnTo>
                    <a:pt x="0" y="120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0" y="2"/>
                  </a:lnTo>
                  <a:lnTo>
                    <a:pt x="0" y="1"/>
                  </a:lnTo>
                </a:path>
              </a:pathLst>
            </a:cu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2700000" scaled="1"/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08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4 h 17"/>
                <a:gd name="T2" fmla="*/ 151 w 153"/>
                <a:gd name="T3" fmla="*/ 3 h 17"/>
                <a:gd name="T4" fmla="*/ 151 w 153"/>
                <a:gd name="T5" fmla="*/ 2 h 17"/>
                <a:gd name="T6" fmla="*/ 150 w 153"/>
                <a:gd name="T7" fmla="*/ 2 h 17"/>
                <a:gd name="T8" fmla="*/ 150 w 153"/>
                <a:gd name="T9" fmla="*/ 2 h 17"/>
                <a:gd name="T10" fmla="*/ 150 w 153"/>
                <a:gd name="T11" fmla="*/ 1 h 17"/>
                <a:gd name="T12" fmla="*/ 149 w 153"/>
                <a:gd name="T13" fmla="*/ 1 h 17"/>
                <a:gd name="T14" fmla="*/ 149 w 153"/>
                <a:gd name="T15" fmla="*/ 1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1 h 17"/>
                <a:gd name="T32" fmla="*/ 1 w 153"/>
                <a:gd name="T33" fmla="*/ 1 h 17"/>
                <a:gd name="T34" fmla="*/ 0 w 153"/>
                <a:gd name="T35" fmla="*/ 2 h 17"/>
                <a:gd name="T36" fmla="*/ 0 w 153"/>
                <a:gd name="T37" fmla="*/ 2 h 17"/>
                <a:gd name="T38" fmla="*/ 0 w 153"/>
                <a:gd name="T39" fmla="*/ 3 h 17"/>
                <a:gd name="T40" fmla="*/ 6 w 153"/>
                <a:gd name="T41" fmla="*/ 16 h 17"/>
                <a:gd name="T42" fmla="*/ 7 w 153"/>
                <a:gd name="T43" fmla="*/ 14 h 17"/>
                <a:gd name="T44" fmla="*/ 7 w 153"/>
                <a:gd name="T45" fmla="*/ 14 h 17"/>
                <a:gd name="T46" fmla="*/ 8 w 153"/>
                <a:gd name="T47" fmla="*/ 13 h 17"/>
                <a:gd name="T48" fmla="*/ 8 w 153"/>
                <a:gd name="T49" fmla="*/ 13 h 17"/>
                <a:gd name="T50" fmla="*/ 8 w 153"/>
                <a:gd name="T51" fmla="*/ 12 h 17"/>
                <a:gd name="T52" fmla="*/ 9 w 153"/>
                <a:gd name="T53" fmla="*/ 12 h 17"/>
                <a:gd name="T54" fmla="*/ 10 w 153"/>
                <a:gd name="T55" fmla="*/ 12 h 17"/>
                <a:gd name="T56" fmla="*/ 140 w 153"/>
                <a:gd name="T57" fmla="*/ 12 h 17"/>
                <a:gd name="T58" fmla="*/ 141 w 153"/>
                <a:gd name="T59" fmla="*/ 12 h 17"/>
                <a:gd name="T60" fmla="*/ 142 w 153"/>
                <a:gd name="T61" fmla="*/ 12 h 17"/>
                <a:gd name="T62" fmla="*/ 142 w 153"/>
                <a:gd name="T63" fmla="*/ 13 h 17"/>
                <a:gd name="T64" fmla="*/ 143 w 153"/>
                <a:gd name="T65" fmla="*/ 13 h 17"/>
                <a:gd name="T66" fmla="*/ 143 w 153"/>
                <a:gd name="T67" fmla="*/ 14 h 17"/>
                <a:gd name="T68" fmla="*/ 143 w 153"/>
                <a:gd name="T69" fmla="*/ 14 h 17"/>
                <a:gd name="T70" fmla="*/ 144 w 153"/>
                <a:gd name="T71" fmla="*/ 14 h 17"/>
                <a:gd name="T72" fmla="*/ 152 w 153"/>
                <a:gd name="T73" fmla="*/ 4 h 1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3"/>
                <a:gd name="T112" fmla="*/ 0 h 17"/>
                <a:gd name="T113" fmla="*/ 153 w 153"/>
                <a:gd name="T114" fmla="*/ 17 h 1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3" h="17">
                  <a:moveTo>
                    <a:pt x="152" y="4"/>
                  </a:moveTo>
                  <a:lnTo>
                    <a:pt x="151" y="3"/>
                  </a:lnTo>
                  <a:lnTo>
                    <a:pt x="151" y="2"/>
                  </a:lnTo>
                  <a:lnTo>
                    <a:pt x="150" y="2"/>
                  </a:lnTo>
                  <a:lnTo>
                    <a:pt x="150" y="1"/>
                  </a:lnTo>
                  <a:lnTo>
                    <a:pt x="149" y="1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6" y="16"/>
                  </a:lnTo>
                  <a:lnTo>
                    <a:pt x="7" y="14"/>
                  </a:lnTo>
                  <a:lnTo>
                    <a:pt x="8" y="13"/>
                  </a:lnTo>
                  <a:lnTo>
                    <a:pt x="8" y="12"/>
                  </a:lnTo>
                  <a:lnTo>
                    <a:pt x="9" y="12"/>
                  </a:lnTo>
                  <a:lnTo>
                    <a:pt x="10" y="12"/>
                  </a:lnTo>
                  <a:lnTo>
                    <a:pt x="140" y="12"/>
                  </a:lnTo>
                  <a:lnTo>
                    <a:pt x="141" y="12"/>
                  </a:lnTo>
                  <a:lnTo>
                    <a:pt x="142" y="12"/>
                  </a:lnTo>
                  <a:lnTo>
                    <a:pt x="142" y="13"/>
                  </a:lnTo>
                  <a:lnTo>
                    <a:pt x="143" y="13"/>
                  </a:lnTo>
                  <a:lnTo>
                    <a:pt x="143" y="14"/>
                  </a:lnTo>
                  <a:lnTo>
                    <a:pt x="144" y="14"/>
                  </a:lnTo>
                  <a:lnTo>
                    <a:pt x="152" y="4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09"/>
            <p:cNvSpPr>
              <a:spLocks/>
            </p:cNvSpPr>
            <p:nvPr/>
          </p:nvSpPr>
          <p:spPr bwMode="auto">
            <a:xfrm>
              <a:off x="3870" y="1299"/>
              <a:ext cx="17" cy="135"/>
            </a:xfrm>
            <a:custGeom>
              <a:avLst/>
              <a:gdLst>
                <a:gd name="T0" fmla="*/ 2 w 17"/>
                <a:gd name="T1" fmla="*/ 0 h 135"/>
                <a:gd name="T2" fmla="*/ 1 w 17"/>
                <a:gd name="T3" fmla="*/ 0 h 135"/>
                <a:gd name="T4" fmla="*/ 0 w 17"/>
                <a:gd name="T5" fmla="*/ 1 h 135"/>
                <a:gd name="T6" fmla="*/ 0 w 17"/>
                <a:gd name="T7" fmla="*/ 2 h 135"/>
                <a:gd name="T8" fmla="*/ 0 w 17"/>
                <a:gd name="T9" fmla="*/ 2 h 135"/>
                <a:gd name="T10" fmla="*/ 0 w 17"/>
                <a:gd name="T11" fmla="*/ 3 h 135"/>
                <a:gd name="T12" fmla="*/ 0 w 17"/>
                <a:gd name="T13" fmla="*/ 4 h 135"/>
                <a:gd name="T14" fmla="*/ 0 w 17"/>
                <a:gd name="T15" fmla="*/ 130 h 135"/>
                <a:gd name="T16" fmla="*/ 0 w 17"/>
                <a:gd name="T17" fmla="*/ 130 h 135"/>
                <a:gd name="T18" fmla="*/ 0 w 17"/>
                <a:gd name="T19" fmla="*/ 131 h 135"/>
                <a:gd name="T20" fmla="*/ 0 w 17"/>
                <a:gd name="T21" fmla="*/ 132 h 135"/>
                <a:gd name="T22" fmla="*/ 0 w 17"/>
                <a:gd name="T23" fmla="*/ 132 h 135"/>
                <a:gd name="T24" fmla="*/ 1 w 17"/>
                <a:gd name="T25" fmla="*/ 133 h 135"/>
                <a:gd name="T26" fmla="*/ 2 w 17"/>
                <a:gd name="T27" fmla="*/ 133 h 135"/>
                <a:gd name="T28" fmla="*/ 2 w 17"/>
                <a:gd name="T29" fmla="*/ 134 h 135"/>
                <a:gd name="T30" fmla="*/ 3 w 17"/>
                <a:gd name="T31" fmla="*/ 134 h 135"/>
                <a:gd name="T32" fmla="*/ 16 w 17"/>
                <a:gd name="T33" fmla="*/ 127 h 135"/>
                <a:gd name="T34" fmla="*/ 15 w 17"/>
                <a:gd name="T35" fmla="*/ 126 h 135"/>
                <a:gd name="T36" fmla="*/ 15 w 17"/>
                <a:gd name="T37" fmla="*/ 126 h 135"/>
                <a:gd name="T38" fmla="*/ 14 w 17"/>
                <a:gd name="T39" fmla="*/ 126 h 135"/>
                <a:gd name="T40" fmla="*/ 14 w 17"/>
                <a:gd name="T41" fmla="*/ 125 h 135"/>
                <a:gd name="T42" fmla="*/ 13 w 17"/>
                <a:gd name="T43" fmla="*/ 124 h 135"/>
                <a:gd name="T44" fmla="*/ 13 w 17"/>
                <a:gd name="T45" fmla="*/ 124 h 135"/>
                <a:gd name="T46" fmla="*/ 13 w 17"/>
                <a:gd name="T47" fmla="*/ 10 h 135"/>
                <a:gd name="T48" fmla="*/ 13 w 17"/>
                <a:gd name="T49" fmla="*/ 9 h 135"/>
                <a:gd name="T50" fmla="*/ 13 w 17"/>
                <a:gd name="T51" fmla="*/ 8 h 135"/>
                <a:gd name="T52" fmla="*/ 14 w 17"/>
                <a:gd name="T53" fmla="*/ 8 h 135"/>
                <a:gd name="T54" fmla="*/ 15 w 17"/>
                <a:gd name="T55" fmla="*/ 7 h 135"/>
                <a:gd name="T56" fmla="*/ 15 w 17"/>
                <a:gd name="T57" fmla="*/ 6 h 135"/>
                <a:gd name="T58" fmla="*/ 2 w 17"/>
                <a:gd name="T59" fmla="*/ 0 h 13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7"/>
                <a:gd name="T91" fmla="*/ 0 h 135"/>
                <a:gd name="T92" fmla="*/ 17 w 17"/>
                <a:gd name="T93" fmla="*/ 135 h 13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7" h="135">
                  <a:moveTo>
                    <a:pt x="2" y="0"/>
                  </a:moveTo>
                  <a:lnTo>
                    <a:pt x="1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4"/>
                  </a:lnTo>
                  <a:lnTo>
                    <a:pt x="0" y="130"/>
                  </a:lnTo>
                  <a:lnTo>
                    <a:pt x="0" y="131"/>
                  </a:lnTo>
                  <a:lnTo>
                    <a:pt x="0" y="132"/>
                  </a:lnTo>
                  <a:lnTo>
                    <a:pt x="1" y="133"/>
                  </a:lnTo>
                  <a:lnTo>
                    <a:pt x="2" y="133"/>
                  </a:lnTo>
                  <a:lnTo>
                    <a:pt x="2" y="134"/>
                  </a:lnTo>
                  <a:lnTo>
                    <a:pt x="3" y="134"/>
                  </a:lnTo>
                  <a:lnTo>
                    <a:pt x="16" y="127"/>
                  </a:lnTo>
                  <a:lnTo>
                    <a:pt x="15" y="126"/>
                  </a:lnTo>
                  <a:lnTo>
                    <a:pt x="14" y="126"/>
                  </a:lnTo>
                  <a:lnTo>
                    <a:pt x="14" y="125"/>
                  </a:lnTo>
                  <a:lnTo>
                    <a:pt x="13" y="124"/>
                  </a:lnTo>
                  <a:lnTo>
                    <a:pt x="13" y="10"/>
                  </a:lnTo>
                  <a:lnTo>
                    <a:pt x="13" y="9"/>
                  </a:lnTo>
                  <a:lnTo>
                    <a:pt x="13" y="8"/>
                  </a:lnTo>
                  <a:lnTo>
                    <a:pt x="14" y="8"/>
                  </a:lnTo>
                  <a:lnTo>
                    <a:pt x="15" y="7"/>
                  </a:lnTo>
                  <a:lnTo>
                    <a:pt x="15" y="6"/>
                  </a:lnTo>
                  <a:lnTo>
                    <a:pt x="2" y="0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0"/>
            <p:cNvSpPr>
              <a:spLocks/>
            </p:cNvSpPr>
            <p:nvPr/>
          </p:nvSpPr>
          <p:spPr bwMode="auto">
            <a:xfrm>
              <a:off x="3872" y="1300"/>
              <a:ext cx="155" cy="136"/>
            </a:xfrm>
            <a:custGeom>
              <a:avLst/>
              <a:gdLst>
                <a:gd name="T0" fmla="*/ 0 w 155"/>
                <a:gd name="T1" fmla="*/ 133 h 136"/>
                <a:gd name="T2" fmla="*/ 0 w 155"/>
                <a:gd name="T3" fmla="*/ 134 h 136"/>
                <a:gd name="T4" fmla="*/ 0 w 155"/>
                <a:gd name="T5" fmla="*/ 134 h 136"/>
                <a:gd name="T6" fmla="*/ 1 w 155"/>
                <a:gd name="T7" fmla="*/ 134 h 136"/>
                <a:gd name="T8" fmla="*/ 1 w 155"/>
                <a:gd name="T9" fmla="*/ 134 h 136"/>
                <a:gd name="T10" fmla="*/ 2 w 155"/>
                <a:gd name="T11" fmla="*/ 135 h 136"/>
                <a:gd name="T12" fmla="*/ 2 w 155"/>
                <a:gd name="T13" fmla="*/ 135 h 136"/>
                <a:gd name="T14" fmla="*/ 3 w 155"/>
                <a:gd name="T15" fmla="*/ 135 h 136"/>
                <a:gd name="T16" fmla="*/ 148 w 155"/>
                <a:gd name="T17" fmla="*/ 135 h 136"/>
                <a:gd name="T18" fmla="*/ 150 w 155"/>
                <a:gd name="T19" fmla="*/ 134 h 136"/>
                <a:gd name="T20" fmla="*/ 151 w 155"/>
                <a:gd name="T21" fmla="*/ 134 h 136"/>
                <a:gd name="T22" fmla="*/ 151 w 155"/>
                <a:gd name="T23" fmla="*/ 133 h 136"/>
                <a:gd name="T24" fmla="*/ 152 w 155"/>
                <a:gd name="T25" fmla="*/ 133 h 136"/>
                <a:gd name="T26" fmla="*/ 152 w 155"/>
                <a:gd name="T27" fmla="*/ 133 h 136"/>
                <a:gd name="T28" fmla="*/ 153 w 155"/>
                <a:gd name="T29" fmla="*/ 132 h 136"/>
                <a:gd name="T30" fmla="*/ 153 w 155"/>
                <a:gd name="T31" fmla="*/ 131 h 136"/>
                <a:gd name="T32" fmla="*/ 154 w 155"/>
                <a:gd name="T33" fmla="*/ 131 h 136"/>
                <a:gd name="T34" fmla="*/ 154 w 155"/>
                <a:gd name="T35" fmla="*/ 129 h 136"/>
                <a:gd name="T36" fmla="*/ 154 w 155"/>
                <a:gd name="T37" fmla="*/ 129 h 136"/>
                <a:gd name="T38" fmla="*/ 154 w 155"/>
                <a:gd name="T39" fmla="*/ 3 h 136"/>
                <a:gd name="T40" fmla="*/ 154 w 155"/>
                <a:gd name="T41" fmla="*/ 2 h 136"/>
                <a:gd name="T42" fmla="*/ 154 w 155"/>
                <a:gd name="T43" fmla="*/ 1 h 136"/>
                <a:gd name="T44" fmla="*/ 154 w 155"/>
                <a:gd name="T45" fmla="*/ 1 h 136"/>
                <a:gd name="T46" fmla="*/ 153 w 155"/>
                <a:gd name="T47" fmla="*/ 1 h 136"/>
                <a:gd name="T48" fmla="*/ 153 w 155"/>
                <a:gd name="T49" fmla="*/ 0 h 136"/>
                <a:gd name="T50" fmla="*/ 153 w 155"/>
                <a:gd name="T51" fmla="*/ 0 h 136"/>
                <a:gd name="T52" fmla="*/ 145 w 155"/>
                <a:gd name="T53" fmla="*/ 5 h 136"/>
                <a:gd name="T54" fmla="*/ 145 w 155"/>
                <a:gd name="T55" fmla="*/ 5 h 136"/>
                <a:gd name="T56" fmla="*/ 146 w 155"/>
                <a:gd name="T57" fmla="*/ 6 h 136"/>
                <a:gd name="T58" fmla="*/ 146 w 155"/>
                <a:gd name="T59" fmla="*/ 7 h 136"/>
                <a:gd name="T60" fmla="*/ 146 w 155"/>
                <a:gd name="T61" fmla="*/ 7 h 136"/>
                <a:gd name="T62" fmla="*/ 146 w 155"/>
                <a:gd name="T63" fmla="*/ 7 h 136"/>
                <a:gd name="T64" fmla="*/ 146 w 155"/>
                <a:gd name="T65" fmla="*/ 8 h 136"/>
                <a:gd name="T66" fmla="*/ 146 w 155"/>
                <a:gd name="T67" fmla="*/ 9 h 136"/>
                <a:gd name="T68" fmla="*/ 146 w 155"/>
                <a:gd name="T69" fmla="*/ 9 h 136"/>
                <a:gd name="T70" fmla="*/ 146 w 155"/>
                <a:gd name="T71" fmla="*/ 123 h 136"/>
                <a:gd name="T72" fmla="*/ 146 w 155"/>
                <a:gd name="T73" fmla="*/ 123 h 136"/>
                <a:gd name="T74" fmla="*/ 146 w 155"/>
                <a:gd name="T75" fmla="*/ 124 h 136"/>
                <a:gd name="T76" fmla="*/ 146 w 155"/>
                <a:gd name="T77" fmla="*/ 125 h 136"/>
                <a:gd name="T78" fmla="*/ 146 w 155"/>
                <a:gd name="T79" fmla="*/ 125 h 136"/>
                <a:gd name="T80" fmla="*/ 145 w 155"/>
                <a:gd name="T81" fmla="*/ 126 h 136"/>
                <a:gd name="T82" fmla="*/ 145 w 155"/>
                <a:gd name="T83" fmla="*/ 127 h 136"/>
                <a:gd name="T84" fmla="*/ 144 w 155"/>
                <a:gd name="T85" fmla="*/ 127 h 136"/>
                <a:gd name="T86" fmla="*/ 143 w 155"/>
                <a:gd name="T87" fmla="*/ 127 h 136"/>
                <a:gd name="T88" fmla="*/ 143 w 155"/>
                <a:gd name="T89" fmla="*/ 128 h 136"/>
                <a:gd name="T90" fmla="*/ 142 w 155"/>
                <a:gd name="T91" fmla="*/ 128 h 136"/>
                <a:gd name="T92" fmla="*/ 142 w 155"/>
                <a:gd name="T93" fmla="*/ 128 h 136"/>
                <a:gd name="T94" fmla="*/ 9 w 155"/>
                <a:gd name="T95" fmla="*/ 128 h 136"/>
                <a:gd name="T96" fmla="*/ 8 w 155"/>
                <a:gd name="T97" fmla="*/ 128 h 136"/>
                <a:gd name="T98" fmla="*/ 8 w 155"/>
                <a:gd name="T99" fmla="*/ 128 h 136"/>
                <a:gd name="T100" fmla="*/ 8 w 155"/>
                <a:gd name="T101" fmla="*/ 127 h 136"/>
                <a:gd name="T102" fmla="*/ 7 w 155"/>
                <a:gd name="T103" fmla="*/ 127 h 136"/>
                <a:gd name="T104" fmla="*/ 7 w 155"/>
                <a:gd name="T105" fmla="*/ 127 h 136"/>
                <a:gd name="T106" fmla="*/ 6 w 155"/>
                <a:gd name="T107" fmla="*/ 127 h 136"/>
                <a:gd name="T108" fmla="*/ 6 w 155"/>
                <a:gd name="T109" fmla="*/ 127 h 136"/>
                <a:gd name="T110" fmla="*/ 0 w 155"/>
                <a:gd name="T111" fmla="*/ 133 h 1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55"/>
                <a:gd name="T169" fmla="*/ 0 h 136"/>
                <a:gd name="T170" fmla="*/ 155 w 155"/>
                <a:gd name="T171" fmla="*/ 136 h 1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55" h="136">
                  <a:moveTo>
                    <a:pt x="0" y="133"/>
                  </a:moveTo>
                  <a:lnTo>
                    <a:pt x="0" y="134"/>
                  </a:lnTo>
                  <a:lnTo>
                    <a:pt x="1" y="134"/>
                  </a:lnTo>
                  <a:lnTo>
                    <a:pt x="2" y="135"/>
                  </a:lnTo>
                  <a:lnTo>
                    <a:pt x="3" y="135"/>
                  </a:lnTo>
                  <a:lnTo>
                    <a:pt x="148" y="135"/>
                  </a:lnTo>
                  <a:lnTo>
                    <a:pt x="150" y="134"/>
                  </a:lnTo>
                  <a:lnTo>
                    <a:pt x="151" y="134"/>
                  </a:lnTo>
                  <a:lnTo>
                    <a:pt x="151" y="133"/>
                  </a:lnTo>
                  <a:lnTo>
                    <a:pt x="152" y="133"/>
                  </a:lnTo>
                  <a:lnTo>
                    <a:pt x="153" y="132"/>
                  </a:lnTo>
                  <a:lnTo>
                    <a:pt x="153" y="131"/>
                  </a:lnTo>
                  <a:lnTo>
                    <a:pt x="154" y="131"/>
                  </a:lnTo>
                  <a:lnTo>
                    <a:pt x="154" y="129"/>
                  </a:lnTo>
                  <a:lnTo>
                    <a:pt x="154" y="3"/>
                  </a:lnTo>
                  <a:lnTo>
                    <a:pt x="154" y="2"/>
                  </a:lnTo>
                  <a:lnTo>
                    <a:pt x="154" y="1"/>
                  </a:lnTo>
                  <a:lnTo>
                    <a:pt x="153" y="1"/>
                  </a:lnTo>
                  <a:lnTo>
                    <a:pt x="153" y="0"/>
                  </a:lnTo>
                  <a:lnTo>
                    <a:pt x="145" y="5"/>
                  </a:lnTo>
                  <a:lnTo>
                    <a:pt x="146" y="6"/>
                  </a:lnTo>
                  <a:lnTo>
                    <a:pt x="146" y="7"/>
                  </a:lnTo>
                  <a:lnTo>
                    <a:pt x="146" y="8"/>
                  </a:lnTo>
                  <a:lnTo>
                    <a:pt x="146" y="9"/>
                  </a:lnTo>
                  <a:lnTo>
                    <a:pt x="146" y="123"/>
                  </a:lnTo>
                  <a:lnTo>
                    <a:pt x="146" y="124"/>
                  </a:lnTo>
                  <a:lnTo>
                    <a:pt x="146" y="125"/>
                  </a:lnTo>
                  <a:lnTo>
                    <a:pt x="145" y="126"/>
                  </a:lnTo>
                  <a:lnTo>
                    <a:pt x="145" y="127"/>
                  </a:lnTo>
                  <a:lnTo>
                    <a:pt x="144" y="127"/>
                  </a:lnTo>
                  <a:lnTo>
                    <a:pt x="143" y="127"/>
                  </a:lnTo>
                  <a:lnTo>
                    <a:pt x="143" y="128"/>
                  </a:lnTo>
                  <a:lnTo>
                    <a:pt x="142" y="128"/>
                  </a:lnTo>
                  <a:lnTo>
                    <a:pt x="9" y="128"/>
                  </a:lnTo>
                  <a:lnTo>
                    <a:pt x="8" y="128"/>
                  </a:lnTo>
                  <a:lnTo>
                    <a:pt x="8" y="127"/>
                  </a:lnTo>
                  <a:lnTo>
                    <a:pt x="7" y="127"/>
                  </a:lnTo>
                  <a:lnTo>
                    <a:pt x="6" y="127"/>
                  </a:lnTo>
                  <a:lnTo>
                    <a:pt x="0" y="133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9999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1"/>
            <p:cNvSpPr>
              <a:spLocks/>
            </p:cNvSpPr>
            <p:nvPr/>
          </p:nvSpPr>
          <p:spPr bwMode="auto">
            <a:xfrm>
              <a:off x="3872" y="1298"/>
              <a:ext cx="153" cy="17"/>
            </a:xfrm>
            <a:custGeom>
              <a:avLst/>
              <a:gdLst>
                <a:gd name="T0" fmla="*/ 152 w 153"/>
                <a:gd name="T1" fmla="*/ 16 h 17"/>
                <a:gd name="T2" fmla="*/ 151 w 153"/>
                <a:gd name="T3" fmla="*/ 16 h 17"/>
                <a:gd name="T4" fmla="*/ 151 w 153"/>
                <a:gd name="T5" fmla="*/ 10 h 17"/>
                <a:gd name="T6" fmla="*/ 150 w 153"/>
                <a:gd name="T7" fmla="*/ 10 h 17"/>
                <a:gd name="T8" fmla="*/ 150 w 153"/>
                <a:gd name="T9" fmla="*/ 10 h 17"/>
                <a:gd name="T10" fmla="*/ 150 w 153"/>
                <a:gd name="T11" fmla="*/ 5 h 17"/>
                <a:gd name="T12" fmla="*/ 149 w 153"/>
                <a:gd name="T13" fmla="*/ 5 h 17"/>
                <a:gd name="T14" fmla="*/ 149 w 153"/>
                <a:gd name="T15" fmla="*/ 5 h 17"/>
                <a:gd name="T16" fmla="*/ 148 w 153"/>
                <a:gd name="T17" fmla="*/ 0 h 17"/>
                <a:gd name="T18" fmla="*/ 148 w 153"/>
                <a:gd name="T19" fmla="*/ 0 h 17"/>
                <a:gd name="T20" fmla="*/ 147 w 153"/>
                <a:gd name="T21" fmla="*/ 0 h 17"/>
                <a:gd name="T22" fmla="*/ 146 w 153"/>
                <a:gd name="T23" fmla="*/ 0 h 17"/>
                <a:gd name="T24" fmla="*/ 3 w 153"/>
                <a:gd name="T25" fmla="*/ 0 h 17"/>
                <a:gd name="T26" fmla="*/ 3 w 153"/>
                <a:gd name="T27" fmla="*/ 0 h 17"/>
                <a:gd name="T28" fmla="*/ 2 w 153"/>
                <a:gd name="T29" fmla="*/ 0 h 17"/>
                <a:gd name="T30" fmla="*/ 1 w 153"/>
                <a:gd name="T31" fmla="*/ 5 h 17"/>
                <a:gd name="T32" fmla="*/ 1 w 153"/>
                <a:gd name="T33" fmla="*/ 5 h 17"/>
                <a:gd name="T34" fmla="*/ 0 w 153"/>
                <a:gd name="T35" fmla="*/ 10 h 17"/>
                <a:gd name="T36" fmla="*/ 0 w 153"/>
                <a:gd name="T37" fmla="*/ 10 h 17"/>
                <a:gd name="T38" fmla="*/ 0 w 153"/>
                <a:gd name="T39" fmla="*/ 16 h 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53"/>
                <a:gd name="T61" fmla="*/ 0 h 17"/>
                <a:gd name="T62" fmla="*/ 153 w 153"/>
                <a:gd name="T63" fmla="*/ 17 h 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53" h="17">
                  <a:moveTo>
                    <a:pt x="152" y="16"/>
                  </a:moveTo>
                  <a:lnTo>
                    <a:pt x="151" y="16"/>
                  </a:lnTo>
                  <a:lnTo>
                    <a:pt x="151" y="10"/>
                  </a:lnTo>
                  <a:lnTo>
                    <a:pt x="150" y="10"/>
                  </a:lnTo>
                  <a:lnTo>
                    <a:pt x="150" y="5"/>
                  </a:lnTo>
                  <a:lnTo>
                    <a:pt x="149" y="5"/>
                  </a:lnTo>
                  <a:lnTo>
                    <a:pt x="148" y="0"/>
                  </a:lnTo>
                  <a:lnTo>
                    <a:pt x="147" y="0"/>
                  </a:lnTo>
                  <a:lnTo>
                    <a:pt x="146" y="0"/>
                  </a:lnTo>
                  <a:lnTo>
                    <a:pt x="3" y="0"/>
                  </a:lnTo>
                  <a:lnTo>
                    <a:pt x="2" y="0"/>
                  </a:lnTo>
                  <a:lnTo>
                    <a:pt x="1" y="5"/>
                  </a:lnTo>
                  <a:lnTo>
                    <a:pt x="0" y="1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Freeform 212"/>
            <p:cNvSpPr>
              <a:spLocks/>
            </p:cNvSpPr>
            <p:nvPr/>
          </p:nvSpPr>
          <p:spPr bwMode="auto">
            <a:xfrm>
              <a:off x="3843" y="1489"/>
              <a:ext cx="215" cy="72"/>
            </a:xfrm>
            <a:custGeom>
              <a:avLst/>
              <a:gdLst>
                <a:gd name="T0" fmla="*/ 0 w 215"/>
                <a:gd name="T1" fmla="*/ 71 h 72"/>
                <a:gd name="T2" fmla="*/ 0 w 215"/>
                <a:gd name="T3" fmla="*/ 0 h 72"/>
                <a:gd name="T4" fmla="*/ 214 w 215"/>
                <a:gd name="T5" fmla="*/ 0 h 72"/>
                <a:gd name="T6" fmla="*/ 214 w 215"/>
                <a:gd name="T7" fmla="*/ 71 h 72"/>
                <a:gd name="T8" fmla="*/ 0 w 215"/>
                <a:gd name="T9" fmla="*/ 71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5"/>
                <a:gd name="T16" fmla="*/ 0 h 72"/>
                <a:gd name="T17" fmla="*/ 215 w 215"/>
                <a:gd name="T18" fmla="*/ 72 h 7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5" h="72">
                  <a:moveTo>
                    <a:pt x="0" y="71"/>
                  </a:moveTo>
                  <a:lnTo>
                    <a:pt x="0" y="0"/>
                  </a:lnTo>
                  <a:lnTo>
                    <a:pt x="214" y="0"/>
                  </a:lnTo>
                  <a:lnTo>
                    <a:pt x="214" y="71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3"/>
            <p:cNvSpPr>
              <a:spLocks/>
            </p:cNvSpPr>
            <p:nvPr/>
          </p:nvSpPr>
          <p:spPr bwMode="auto">
            <a:xfrm>
              <a:off x="3841" y="1489"/>
              <a:ext cx="219" cy="23"/>
            </a:xfrm>
            <a:custGeom>
              <a:avLst/>
              <a:gdLst>
                <a:gd name="T0" fmla="*/ 79 w 219"/>
                <a:gd name="T1" fmla="*/ 0 h 23"/>
                <a:gd name="T2" fmla="*/ 0 w 219"/>
                <a:gd name="T3" fmla="*/ 0 h 23"/>
                <a:gd name="T4" fmla="*/ 0 w 219"/>
                <a:gd name="T5" fmla="*/ 22 h 23"/>
                <a:gd name="T6" fmla="*/ 218 w 219"/>
                <a:gd name="T7" fmla="*/ 22 h 23"/>
                <a:gd name="T8" fmla="*/ 215 w 219"/>
                <a:gd name="T9" fmla="*/ 0 h 23"/>
                <a:gd name="T10" fmla="*/ 137 w 219"/>
                <a:gd name="T11" fmla="*/ 0 h 23"/>
                <a:gd name="T12" fmla="*/ 79 w 219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23"/>
                <a:gd name="T23" fmla="*/ 219 w 21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23">
                  <a:moveTo>
                    <a:pt x="79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218" y="22"/>
                  </a:lnTo>
                  <a:lnTo>
                    <a:pt x="215" y="0"/>
                  </a:lnTo>
                  <a:lnTo>
                    <a:pt x="137" y="0"/>
                  </a:lnTo>
                  <a:lnTo>
                    <a:pt x="79" y="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4"/>
            <p:cNvSpPr>
              <a:spLocks/>
            </p:cNvSpPr>
            <p:nvPr/>
          </p:nvSpPr>
          <p:spPr bwMode="auto">
            <a:xfrm>
              <a:off x="3991" y="1495"/>
              <a:ext cx="56" cy="17"/>
            </a:xfrm>
            <a:custGeom>
              <a:avLst/>
              <a:gdLst>
                <a:gd name="T0" fmla="*/ 0 w 56"/>
                <a:gd name="T1" fmla="*/ 6 h 17"/>
                <a:gd name="T2" fmla="*/ 18 w 56"/>
                <a:gd name="T3" fmla="*/ 6 h 17"/>
                <a:gd name="T4" fmla="*/ 18 w 56"/>
                <a:gd name="T5" fmla="*/ 0 h 17"/>
                <a:gd name="T6" fmla="*/ 35 w 56"/>
                <a:gd name="T7" fmla="*/ 0 h 17"/>
                <a:gd name="T8" fmla="*/ 35 w 56"/>
                <a:gd name="T9" fmla="*/ 6 h 17"/>
                <a:gd name="T10" fmla="*/ 55 w 56"/>
                <a:gd name="T11" fmla="*/ 6 h 17"/>
                <a:gd name="T12" fmla="*/ 55 w 56"/>
                <a:gd name="T13" fmla="*/ 10 h 17"/>
                <a:gd name="T14" fmla="*/ 35 w 56"/>
                <a:gd name="T15" fmla="*/ 10 h 17"/>
                <a:gd name="T16" fmla="*/ 35 w 56"/>
                <a:gd name="T17" fmla="*/ 16 h 17"/>
                <a:gd name="T18" fmla="*/ 18 w 56"/>
                <a:gd name="T19" fmla="*/ 16 h 17"/>
                <a:gd name="T20" fmla="*/ 18 w 56"/>
                <a:gd name="T21" fmla="*/ 10 h 17"/>
                <a:gd name="T22" fmla="*/ 0 w 56"/>
                <a:gd name="T23" fmla="*/ 10 h 17"/>
                <a:gd name="T24" fmla="*/ 0 w 56"/>
                <a:gd name="T25" fmla="*/ 6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6"/>
                <a:gd name="T40" fmla="*/ 0 h 17"/>
                <a:gd name="T41" fmla="*/ 56 w 56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6" h="17">
                  <a:moveTo>
                    <a:pt x="0" y="6"/>
                  </a:moveTo>
                  <a:lnTo>
                    <a:pt x="18" y="6"/>
                  </a:lnTo>
                  <a:lnTo>
                    <a:pt x="18" y="0"/>
                  </a:lnTo>
                  <a:lnTo>
                    <a:pt x="35" y="0"/>
                  </a:lnTo>
                  <a:lnTo>
                    <a:pt x="35" y="6"/>
                  </a:lnTo>
                  <a:lnTo>
                    <a:pt x="55" y="6"/>
                  </a:lnTo>
                  <a:lnTo>
                    <a:pt x="55" y="10"/>
                  </a:lnTo>
                  <a:lnTo>
                    <a:pt x="35" y="10"/>
                  </a:lnTo>
                  <a:lnTo>
                    <a:pt x="35" y="16"/>
                  </a:lnTo>
                  <a:lnTo>
                    <a:pt x="18" y="16"/>
                  </a:lnTo>
                  <a:lnTo>
                    <a:pt x="18" y="10"/>
                  </a:lnTo>
                  <a:lnTo>
                    <a:pt x="0" y="10"/>
                  </a:lnTo>
                  <a:lnTo>
                    <a:pt x="0" y="6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5"/>
            <p:cNvSpPr>
              <a:spLocks/>
            </p:cNvSpPr>
            <p:nvPr/>
          </p:nvSpPr>
          <p:spPr bwMode="auto">
            <a:xfrm>
              <a:off x="3991" y="1501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0 h 17"/>
                <a:gd name="T4" fmla="*/ 16 w 17"/>
                <a:gd name="T5" fmla="*/ 5 h 17"/>
                <a:gd name="T6" fmla="*/ 0 w 17"/>
                <a:gd name="T7" fmla="*/ 0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16"/>
                  </a:moveTo>
                  <a:lnTo>
                    <a:pt x="16" y="10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Freeform 216"/>
            <p:cNvSpPr>
              <a:spLocks/>
            </p:cNvSpPr>
            <p:nvPr/>
          </p:nvSpPr>
          <p:spPr bwMode="auto">
            <a:xfrm>
              <a:off x="4010" y="149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7"/>
            <p:cNvSpPr>
              <a:spLocks/>
            </p:cNvSpPr>
            <p:nvPr/>
          </p:nvSpPr>
          <p:spPr bwMode="auto">
            <a:xfrm>
              <a:off x="4046" y="1504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16 h 17"/>
                <a:gd name="T4" fmla="*/ 0 w 17"/>
                <a:gd name="T5" fmla="*/ 0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0"/>
                  </a:moveTo>
                  <a:lnTo>
                    <a:pt x="16" y="16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18"/>
            <p:cNvSpPr>
              <a:spLocks/>
            </p:cNvSpPr>
            <p:nvPr/>
          </p:nvSpPr>
          <p:spPr bwMode="auto">
            <a:xfrm>
              <a:off x="4027" y="1495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0 h 17"/>
                <a:gd name="T4" fmla="*/ 0 w 17"/>
                <a:gd name="T5" fmla="*/ 16 h 17"/>
                <a:gd name="T6" fmla="*/ 0 60000 65536"/>
                <a:gd name="T7" fmla="*/ 0 60000 65536"/>
                <a:gd name="T8" fmla="*/ 0 60000 65536"/>
                <a:gd name="T9" fmla="*/ 0 w 17"/>
                <a:gd name="T10" fmla="*/ 0 h 17"/>
                <a:gd name="T11" fmla="*/ 17 w 17"/>
                <a:gd name="T12" fmla="*/ 17 h 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" h="17">
                  <a:moveTo>
                    <a:pt x="0" y="16"/>
                  </a:moveTo>
                  <a:lnTo>
                    <a:pt x="16" y="0"/>
                  </a:lnTo>
                  <a:lnTo>
                    <a:pt x="0" y="16"/>
                  </a:lnTo>
                </a:path>
              </a:pathLst>
            </a:custGeom>
            <a:noFill/>
            <a:ln w="12700">
              <a:solidFill>
                <a:srgbClr val="EFEFD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19"/>
            <p:cNvSpPr>
              <a:spLocks/>
            </p:cNvSpPr>
            <p:nvPr/>
          </p:nvSpPr>
          <p:spPr bwMode="auto">
            <a:xfrm>
              <a:off x="4011" y="1499"/>
              <a:ext cx="17" cy="17"/>
            </a:xfrm>
            <a:custGeom>
              <a:avLst/>
              <a:gdLst>
                <a:gd name="T0" fmla="*/ 0 w 17"/>
                <a:gd name="T1" fmla="*/ 16 h 17"/>
                <a:gd name="T2" fmla="*/ 16 w 17"/>
                <a:gd name="T3" fmla="*/ 16 h 17"/>
                <a:gd name="T4" fmla="*/ 16 w 17"/>
                <a:gd name="T5" fmla="*/ 0 h 17"/>
                <a:gd name="T6" fmla="*/ 0 w 17"/>
                <a:gd name="T7" fmla="*/ 0 h 17"/>
                <a:gd name="T8" fmla="*/ 0 w 17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16"/>
                  </a:moveTo>
                  <a:lnTo>
                    <a:pt x="16" y="16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6"/>
                  </a:lnTo>
                </a:path>
              </a:pathLst>
            </a:custGeom>
            <a:solidFill>
              <a:srgbClr val="9F9FA2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0"/>
            <p:cNvSpPr>
              <a:spLocks/>
            </p:cNvSpPr>
            <p:nvPr/>
          </p:nvSpPr>
          <p:spPr bwMode="auto">
            <a:xfrm>
              <a:off x="3993" y="1502"/>
              <a:ext cx="54" cy="17"/>
            </a:xfrm>
            <a:custGeom>
              <a:avLst/>
              <a:gdLst>
                <a:gd name="T0" fmla="*/ 0 w 54"/>
                <a:gd name="T1" fmla="*/ 0 h 17"/>
                <a:gd name="T2" fmla="*/ 53 w 54"/>
                <a:gd name="T3" fmla="*/ 0 h 17"/>
                <a:gd name="T4" fmla="*/ 53 w 54"/>
                <a:gd name="T5" fmla="*/ 16 h 17"/>
                <a:gd name="T6" fmla="*/ 0 w 54"/>
                <a:gd name="T7" fmla="*/ 16 h 17"/>
                <a:gd name="T8" fmla="*/ 0 w 54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17"/>
                <a:gd name="T17" fmla="*/ 54 w 54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17">
                  <a:moveTo>
                    <a:pt x="0" y="0"/>
                  </a:moveTo>
                  <a:lnTo>
                    <a:pt x="53" y="0"/>
                  </a:lnTo>
                  <a:lnTo>
                    <a:pt x="53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Freeform 221"/>
            <p:cNvSpPr>
              <a:spLocks/>
            </p:cNvSpPr>
            <p:nvPr/>
          </p:nvSpPr>
          <p:spPr bwMode="auto">
            <a:xfrm>
              <a:off x="4010" y="1496"/>
              <a:ext cx="19" cy="17"/>
            </a:xfrm>
            <a:custGeom>
              <a:avLst/>
              <a:gdLst>
                <a:gd name="T0" fmla="*/ 18 w 19"/>
                <a:gd name="T1" fmla="*/ 12 h 17"/>
                <a:gd name="T2" fmla="*/ 17 w 19"/>
                <a:gd name="T3" fmla="*/ 16 h 17"/>
                <a:gd name="T4" fmla="*/ 17 w 19"/>
                <a:gd name="T5" fmla="*/ 0 h 17"/>
                <a:gd name="T6" fmla="*/ 0 w 19"/>
                <a:gd name="T7" fmla="*/ 0 h 17"/>
                <a:gd name="T8" fmla="*/ 0 w 19"/>
                <a:gd name="T9" fmla="*/ 16 h 17"/>
                <a:gd name="T10" fmla="*/ 0 w 19"/>
                <a:gd name="T11" fmla="*/ 1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18" y="12"/>
                  </a:moveTo>
                  <a:lnTo>
                    <a:pt x="17" y="16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12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Freeform 222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16 w 17"/>
                <a:gd name="T1" fmla="*/ 0 h 17"/>
                <a:gd name="T2" fmla="*/ 16 w 17"/>
                <a:gd name="T3" fmla="*/ 16 h 17"/>
                <a:gd name="T4" fmla="*/ 0 w 17"/>
                <a:gd name="T5" fmla="*/ 16 h 17"/>
                <a:gd name="T6" fmla="*/ 0 w 17"/>
                <a:gd name="T7" fmla="*/ 0 h 17"/>
                <a:gd name="T8" fmla="*/ 16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16" y="0"/>
                  </a:move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  <a:lnTo>
                    <a:pt x="16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7" name="Freeform 223"/>
            <p:cNvSpPr>
              <a:spLocks/>
            </p:cNvSpPr>
            <p:nvPr/>
          </p:nvSpPr>
          <p:spPr bwMode="auto">
            <a:xfrm>
              <a:off x="3945" y="15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8" name="Freeform 224"/>
            <p:cNvSpPr>
              <a:spLocks/>
            </p:cNvSpPr>
            <p:nvPr/>
          </p:nvSpPr>
          <p:spPr bwMode="auto">
            <a:xfrm>
              <a:off x="3930" y="1497"/>
              <a:ext cx="44" cy="17"/>
            </a:xfrm>
            <a:custGeom>
              <a:avLst/>
              <a:gdLst>
                <a:gd name="T0" fmla="*/ 14 w 44"/>
                <a:gd name="T1" fmla="*/ 16 h 17"/>
                <a:gd name="T2" fmla="*/ 0 w 44"/>
                <a:gd name="T3" fmla="*/ 16 h 17"/>
                <a:gd name="T4" fmla="*/ 0 w 44"/>
                <a:gd name="T5" fmla="*/ 8 h 17"/>
                <a:gd name="T6" fmla="*/ 14 w 44"/>
                <a:gd name="T7" fmla="*/ 8 h 17"/>
                <a:gd name="T8" fmla="*/ 14 w 44"/>
                <a:gd name="T9" fmla="*/ 0 h 17"/>
                <a:gd name="T10" fmla="*/ 28 w 44"/>
                <a:gd name="T11" fmla="*/ 0 h 17"/>
                <a:gd name="T12" fmla="*/ 28 w 44"/>
                <a:gd name="T13" fmla="*/ 8 h 17"/>
                <a:gd name="T14" fmla="*/ 43 w 44"/>
                <a:gd name="T15" fmla="*/ 8 h 17"/>
                <a:gd name="T16" fmla="*/ 43 w 44"/>
                <a:gd name="T17" fmla="*/ 16 h 17"/>
                <a:gd name="T18" fmla="*/ 28 w 44"/>
                <a:gd name="T19" fmla="*/ 16 h 17"/>
                <a:gd name="T20" fmla="*/ 14 w 44"/>
                <a:gd name="T21" fmla="*/ 16 h 1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4"/>
                <a:gd name="T34" fmla="*/ 0 h 17"/>
                <a:gd name="T35" fmla="*/ 44 w 44"/>
                <a:gd name="T36" fmla="*/ 17 h 1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4" h="17">
                  <a:moveTo>
                    <a:pt x="14" y="16"/>
                  </a:moveTo>
                  <a:lnTo>
                    <a:pt x="0" y="16"/>
                  </a:lnTo>
                  <a:lnTo>
                    <a:pt x="0" y="8"/>
                  </a:lnTo>
                  <a:lnTo>
                    <a:pt x="14" y="8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28" y="8"/>
                  </a:lnTo>
                  <a:lnTo>
                    <a:pt x="43" y="8"/>
                  </a:lnTo>
                  <a:lnTo>
                    <a:pt x="43" y="16"/>
                  </a:lnTo>
                  <a:lnTo>
                    <a:pt x="28" y="16"/>
                  </a:lnTo>
                  <a:lnTo>
                    <a:pt x="14" y="16"/>
                  </a:lnTo>
                </a:path>
              </a:pathLst>
            </a:cu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225"/>
            <p:cNvSpPr>
              <a:spLocks/>
            </p:cNvSpPr>
            <p:nvPr/>
          </p:nvSpPr>
          <p:spPr bwMode="auto">
            <a:xfrm>
              <a:off x="3945" y="1497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16 w 17"/>
                <a:gd name="T3" fmla="*/ 0 h 17"/>
                <a:gd name="T4" fmla="*/ 16 w 17"/>
                <a:gd name="T5" fmla="*/ 16 h 17"/>
                <a:gd name="T6" fmla="*/ 0 w 17"/>
                <a:gd name="T7" fmla="*/ 16 h 17"/>
                <a:gd name="T8" fmla="*/ 0 w 17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"/>
                <a:gd name="T16" fmla="*/ 0 h 17"/>
                <a:gd name="T17" fmla="*/ 17 w 17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" h="17">
                  <a:moveTo>
                    <a:pt x="0" y="0"/>
                  </a:moveTo>
                  <a:lnTo>
                    <a:pt x="16" y="0"/>
                  </a:lnTo>
                  <a:lnTo>
                    <a:pt x="16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Freeform 226"/>
            <p:cNvSpPr>
              <a:spLocks/>
            </p:cNvSpPr>
            <p:nvPr/>
          </p:nvSpPr>
          <p:spPr bwMode="auto">
            <a:xfrm>
              <a:off x="3897" y="1494"/>
              <a:ext cx="20" cy="17"/>
            </a:xfrm>
            <a:custGeom>
              <a:avLst/>
              <a:gdLst>
                <a:gd name="T0" fmla="*/ 5 w 20"/>
                <a:gd name="T1" fmla="*/ 16 h 17"/>
                <a:gd name="T2" fmla="*/ 3 w 20"/>
                <a:gd name="T3" fmla="*/ 15 h 17"/>
                <a:gd name="T4" fmla="*/ 2 w 20"/>
                <a:gd name="T5" fmla="*/ 15 h 17"/>
                <a:gd name="T6" fmla="*/ 1 w 20"/>
                <a:gd name="T7" fmla="*/ 14 h 17"/>
                <a:gd name="T8" fmla="*/ 1 w 20"/>
                <a:gd name="T9" fmla="*/ 12 h 17"/>
                <a:gd name="T10" fmla="*/ 0 w 20"/>
                <a:gd name="T11" fmla="*/ 12 h 17"/>
                <a:gd name="T12" fmla="*/ 0 w 20"/>
                <a:gd name="T13" fmla="*/ 10 h 17"/>
                <a:gd name="T14" fmla="*/ 0 w 20"/>
                <a:gd name="T15" fmla="*/ 8 h 17"/>
                <a:gd name="T16" fmla="*/ 0 w 20"/>
                <a:gd name="T17" fmla="*/ 6 h 17"/>
                <a:gd name="T18" fmla="*/ 0 w 20"/>
                <a:gd name="T19" fmla="*/ 4 h 17"/>
                <a:gd name="T20" fmla="*/ 0 w 20"/>
                <a:gd name="T21" fmla="*/ 3 h 17"/>
                <a:gd name="T22" fmla="*/ 1 w 20"/>
                <a:gd name="T23" fmla="*/ 2 h 17"/>
                <a:gd name="T24" fmla="*/ 2 w 20"/>
                <a:gd name="T25" fmla="*/ 1 h 17"/>
                <a:gd name="T26" fmla="*/ 3 w 20"/>
                <a:gd name="T27" fmla="*/ 0 h 17"/>
                <a:gd name="T28" fmla="*/ 4 w 20"/>
                <a:gd name="T29" fmla="*/ 0 h 17"/>
                <a:gd name="T30" fmla="*/ 5 w 20"/>
                <a:gd name="T31" fmla="*/ 0 h 17"/>
                <a:gd name="T32" fmla="*/ 12 w 20"/>
                <a:gd name="T33" fmla="*/ 0 h 17"/>
                <a:gd name="T34" fmla="*/ 13 w 20"/>
                <a:gd name="T35" fmla="*/ 0 h 17"/>
                <a:gd name="T36" fmla="*/ 15 w 20"/>
                <a:gd name="T37" fmla="*/ 0 h 17"/>
                <a:gd name="T38" fmla="*/ 16 w 20"/>
                <a:gd name="T39" fmla="*/ 1 h 17"/>
                <a:gd name="T40" fmla="*/ 17 w 20"/>
                <a:gd name="T41" fmla="*/ 3 h 17"/>
                <a:gd name="T42" fmla="*/ 17 w 20"/>
                <a:gd name="T43" fmla="*/ 3 h 17"/>
                <a:gd name="T44" fmla="*/ 18 w 20"/>
                <a:gd name="T45" fmla="*/ 5 h 17"/>
                <a:gd name="T46" fmla="*/ 18 w 20"/>
                <a:gd name="T47" fmla="*/ 7 h 17"/>
                <a:gd name="T48" fmla="*/ 18 w 20"/>
                <a:gd name="T49" fmla="*/ 8 h 17"/>
                <a:gd name="T50" fmla="*/ 18 w 20"/>
                <a:gd name="T51" fmla="*/ 10 h 17"/>
                <a:gd name="T52" fmla="*/ 17 w 20"/>
                <a:gd name="T53" fmla="*/ 12 h 17"/>
                <a:gd name="T54" fmla="*/ 16 w 20"/>
                <a:gd name="T55" fmla="*/ 13 h 17"/>
                <a:gd name="T56" fmla="*/ 15 w 20"/>
                <a:gd name="T57" fmla="*/ 15 h 17"/>
                <a:gd name="T58" fmla="*/ 13 w 20"/>
                <a:gd name="T59" fmla="*/ 15 h 17"/>
                <a:gd name="T60" fmla="*/ 13 w 20"/>
                <a:gd name="T61" fmla="*/ 16 h 17"/>
                <a:gd name="T62" fmla="*/ 12 w 20"/>
                <a:gd name="T63" fmla="*/ 16 h 1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"/>
                <a:gd name="T97" fmla="*/ 0 h 17"/>
                <a:gd name="T98" fmla="*/ 20 w 20"/>
                <a:gd name="T99" fmla="*/ 17 h 1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" h="17">
                  <a:moveTo>
                    <a:pt x="5" y="16"/>
                  </a:moveTo>
                  <a:lnTo>
                    <a:pt x="5" y="16"/>
                  </a:lnTo>
                  <a:lnTo>
                    <a:pt x="4" y="16"/>
                  </a:lnTo>
                  <a:lnTo>
                    <a:pt x="3" y="15"/>
                  </a:lnTo>
                  <a:lnTo>
                    <a:pt x="2" y="15"/>
                  </a:lnTo>
                  <a:lnTo>
                    <a:pt x="2" y="14"/>
                  </a:lnTo>
                  <a:lnTo>
                    <a:pt x="1" y="14"/>
                  </a:lnTo>
                  <a:lnTo>
                    <a:pt x="1" y="13"/>
                  </a:lnTo>
                  <a:lnTo>
                    <a:pt x="1" y="12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0" y="9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4"/>
                  </a:lnTo>
                  <a:lnTo>
                    <a:pt x="0" y="3"/>
                  </a:lnTo>
                  <a:lnTo>
                    <a:pt x="1" y="3"/>
                  </a:lnTo>
                  <a:lnTo>
                    <a:pt x="1" y="2"/>
                  </a:lnTo>
                  <a:lnTo>
                    <a:pt x="1" y="1"/>
                  </a:lnTo>
                  <a:lnTo>
                    <a:pt x="2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12" y="0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6" y="1"/>
                  </a:lnTo>
                  <a:lnTo>
                    <a:pt x="16" y="2"/>
                  </a:lnTo>
                  <a:lnTo>
                    <a:pt x="17" y="3"/>
                  </a:lnTo>
                  <a:lnTo>
                    <a:pt x="18" y="4"/>
                  </a:lnTo>
                  <a:lnTo>
                    <a:pt x="18" y="5"/>
                  </a:lnTo>
                  <a:lnTo>
                    <a:pt x="18" y="6"/>
                  </a:lnTo>
                  <a:lnTo>
                    <a:pt x="18" y="7"/>
                  </a:lnTo>
                  <a:lnTo>
                    <a:pt x="19" y="8"/>
                  </a:lnTo>
                  <a:lnTo>
                    <a:pt x="18" y="8"/>
                  </a:lnTo>
                  <a:lnTo>
                    <a:pt x="18" y="9"/>
                  </a:lnTo>
                  <a:lnTo>
                    <a:pt x="18" y="10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16" y="13"/>
                  </a:lnTo>
                  <a:lnTo>
                    <a:pt x="16" y="14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3" y="16"/>
                  </a:lnTo>
                  <a:lnTo>
                    <a:pt x="12" y="16"/>
                  </a:lnTo>
                  <a:lnTo>
                    <a:pt x="5" y="16"/>
                  </a:lnTo>
                </a:path>
              </a:pathLst>
            </a:custGeom>
            <a:solidFill>
              <a:srgbClr val="666666"/>
            </a:solidFill>
            <a:ln w="12700">
              <a:solidFill>
                <a:srgbClr val="66666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Freeform 227"/>
            <p:cNvSpPr>
              <a:spLocks/>
            </p:cNvSpPr>
            <p:nvPr/>
          </p:nvSpPr>
          <p:spPr bwMode="auto">
            <a:xfrm>
              <a:off x="3921" y="1489"/>
              <a:ext cx="17" cy="38"/>
            </a:xfrm>
            <a:custGeom>
              <a:avLst/>
              <a:gdLst>
                <a:gd name="T0" fmla="*/ 8 w 17"/>
                <a:gd name="T1" fmla="*/ 0 h 38"/>
                <a:gd name="T2" fmla="*/ 0 w 17"/>
                <a:gd name="T3" fmla="*/ 22 h 38"/>
                <a:gd name="T4" fmla="*/ 16 w 17"/>
                <a:gd name="T5" fmla="*/ 22 h 38"/>
                <a:gd name="T6" fmla="*/ 16 w 17"/>
                <a:gd name="T7" fmla="*/ 37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8"/>
                <a:gd name="T14" fmla="*/ 17 w 17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8">
                  <a:moveTo>
                    <a:pt x="8" y="0"/>
                  </a:moveTo>
                  <a:lnTo>
                    <a:pt x="0" y="22"/>
                  </a:lnTo>
                  <a:lnTo>
                    <a:pt x="16" y="22"/>
                  </a:lnTo>
                  <a:lnTo>
                    <a:pt x="16" y="37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2" name="Freeform 228"/>
            <p:cNvSpPr>
              <a:spLocks/>
            </p:cNvSpPr>
            <p:nvPr/>
          </p:nvSpPr>
          <p:spPr bwMode="auto">
            <a:xfrm>
              <a:off x="3979" y="1489"/>
              <a:ext cx="17" cy="72"/>
            </a:xfrm>
            <a:custGeom>
              <a:avLst/>
              <a:gdLst>
                <a:gd name="T0" fmla="*/ 0 w 17"/>
                <a:gd name="T1" fmla="*/ 0 h 72"/>
                <a:gd name="T2" fmla="*/ 16 w 17"/>
                <a:gd name="T3" fmla="*/ 22 h 72"/>
                <a:gd name="T4" fmla="*/ 0 w 17"/>
                <a:gd name="T5" fmla="*/ 22 h 72"/>
                <a:gd name="T6" fmla="*/ 0 w 17"/>
                <a:gd name="T7" fmla="*/ 71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72"/>
                <a:gd name="T14" fmla="*/ 17 w 17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72">
                  <a:moveTo>
                    <a:pt x="0" y="0"/>
                  </a:moveTo>
                  <a:lnTo>
                    <a:pt x="16" y="22"/>
                  </a:lnTo>
                  <a:lnTo>
                    <a:pt x="0" y="22"/>
                  </a:lnTo>
                  <a:lnTo>
                    <a:pt x="0" y="71"/>
                  </a:lnTo>
                </a:path>
              </a:pathLst>
            </a:custGeom>
            <a:noFill/>
            <a:ln w="12700">
              <a:solidFill>
                <a:srgbClr val="9F9FA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229"/>
            <p:cNvSpPr>
              <a:spLocks/>
            </p:cNvSpPr>
            <p:nvPr/>
          </p:nvSpPr>
          <p:spPr bwMode="auto">
            <a:xfrm>
              <a:off x="3855" y="1532"/>
              <a:ext cx="250" cy="41"/>
            </a:xfrm>
            <a:custGeom>
              <a:avLst/>
              <a:gdLst>
                <a:gd name="T0" fmla="*/ 0 w 250"/>
                <a:gd name="T1" fmla="*/ 40 h 41"/>
                <a:gd name="T2" fmla="*/ 249 w 250"/>
                <a:gd name="T3" fmla="*/ 40 h 41"/>
                <a:gd name="T4" fmla="*/ 240 w 250"/>
                <a:gd name="T5" fmla="*/ 0 h 41"/>
                <a:gd name="T6" fmla="*/ 10 w 250"/>
                <a:gd name="T7" fmla="*/ 0 h 41"/>
                <a:gd name="T8" fmla="*/ 0 w 250"/>
                <a:gd name="T9" fmla="*/ 4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0"/>
                <a:gd name="T16" fmla="*/ 0 h 41"/>
                <a:gd name="T17" fmla="*/ 250 w 250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0" h="41">
                  <a:moveTo>
                    <a:pt x="0" y="40"/>
                  </a:moveTo>
                  <a:lnTo>
                    <a:pt x="249" y="40"/>
                  </a:lnTo>
                  <a:lnTo>
                    <a:pt x="240" y="0"/>
                  </a:lnTo>
                  <a:lnTo>
                    <a:pt x="10" y="0"/>
                  </a:lnTo>
                  <a:lnTo>
                    <a:pt x="0" y="40"/>
                  </a:lnTo>
                </a:path>
              </a:pathLst>
            </a:custGeom>
            <a:solidFill>
              <a:srgbClr val="EFEFD1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230"/>
            <p:cNvSpPr>
              <a:spLocks/>
            </p:cNvSpPr>
            <p:nvPr/>
          </p:nvSpPr>
          <p:spPr bwMode="auto">
            <a:xfrm>
              <a:off x="3855" y="1572"/>
              <a:ext cx="251" cy="17"/>
            </a:xfrm>
            <a:custGeom>
              <a:avLst/>
              <a:gdLst>
                <a:gd name="T0" fmla="*/ 0 w 251"/>
                <a:gd name="T1" fmla="*/ 16 h 17"/>
                <a:gd name="T2" fmla="*/ 0 w 251"/>
                <a:gd name="T3" fmla="*/ 0 h 17"/>
                <a:gd name="T4" fmla="*/ 249 w 251"/>
                <a:gd name="T5" fmla="*/ 0 h 17"/>
                <a:gd name="T6" fmla="*/ 250 w 251"/>
                <a:gd name="T7" fmla="*/ 16 h 17"/>
                <a:gd name="T8" fmla="*/ 0 w 251"/>
                <a:gd name="T9" fmla="*/ 16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51"/>
                <a:gd name="T16" fmla="*/ 0 h 17"/>
                <a:gd name="T17" fmla="*/ 251 w 251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1" h="17">
                  <a:moveTo>
                    <a:pt x="0" y="16"/>
                  </a:moveTo>
                  <a:lnTo>
                    <a:pt x="0" y="0"/>
                  </a:lnTo>
                  <a:lnTo>
                    <a:pt x="249" y="0"/>
                  </a:lnTo>
                  <a:lnTo>
                    <a:pt x="250" y="16"/>
                  </a:lnTo>
                  <a:lnTo>
                    <a:pt x="0" y="16"/>
                  </a:lnTo>
                </a:path>
              </a:pathLst>
            </a:custGeom>
            <a:solidFill>
              <a:srgbClr val="CCCC6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231"/>
            <p:cNvSpPr>
              <a:spLocks/>
            </p:cNvSpPr>
            <p:nvPr/>
          </p:nvSpPr>
          <p:spPr bwMode="auto">
            <a:xfrm>
              <a:off x="3872" y="1538"/>
              <a:ext cx="223" cy="28"/>
            </a:xfrm>
            <a:custGeom>
              <a:avLst/>
              <a:gdLst>
                <a:gd name="T0" fmla="*/ 0 w 223"/>
                <a:gd name="T1" fmla="*/ 27 h 28"/>
                <a:gd name="T2" fmla="*/ 222 w 223"/>
                <a:gd name="T3" fmla="*/ 27 h 28"/>
                <a:gd name="T4" fmla="*/ 214 w 223"/>
                <a:gd name="T5" fmla="*/ 0 h 28"/>
                <a:gd name="T6" fmla="*/ 8 w 223"/>
                <a:gd name="T7" fmla="*/ 0 h 28"/>
                <a:gd name="T8" fmla="*/ 0 w 223"/>
                <a:gd name="T9" fmla="*/ 27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3"/>
                <a:gd name="T16" fmla="*/ 0 h 28"/>
                <a:gd name="T17" fmla="*/ 223 w 223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3" h="28">
                  <a:moveTo>
                    <a:pt x="0" y="27"/>
                  </a:moveTo>
                  <a:lnTo>
                    <a:pt x="222" y="27"/>
                  </a:lnTo>
                  <a:lnTo>
                    <a:pt x="214" y="0"/>
                  </a:lnTo>
                  <a:lnTo>
                    <a:pt x="8" y="0"/>
                  </a:lnTo>
                  <a:lnTo>
                    <a:pt x="0" y="27"/>
                  </a:lnTo>
                </a:path>
              </a:pathLst>
            </a:custGeom>
            <a:solidFill>
              <a:srgbClr val="999999"/>
            </a:solidFill>
            <a:ln w="12700">
              <a:solidFill>
                <a:srgbClr val="9F9FA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6" name="Rectangle 232"/>
          <p:cNvSpPr>
            <a:spLocks noChangeArrowheads="1"/>
          </p:cNvSpPr>
          <p:nvPr/>
        </p:nvSpPr>
        <p:spPr bwMode="auto">
          <a:xfrm>
            <a:off x="3344887" y="3605233"/>
            <a:ext cx="301365" cy="308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37" name="AutoShape 233"/>
          <p:cNvSpPr>
            <a:spLocks/>
          </p:cNvSpPr>
          <p:nvPr/>
        </p:nvSpPr>
        <p:spPr bwMode="auto">
          <a:xfrm>
            <a:off x="1043012" y="2511446"/>
            <a:ext cx="1130300" cy="349250"/>
          </a:xfrm>
          <a:prstGeom prst="borderCallout2">
            <a:avLst>
              <a:gd name="adj1" fmla="val 32727"/>
              <a:gd name="adj2" fmla="val 106741"/>
              <a:gd name="adj3" fmla="val 32727"/>
              <a:gd name="adj4" fmla="val 151968"/>
              <a:gd name="adj5" fmla="val 276366"/>
              <a:gd name="adj6" fmla="val 188764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Backbone</a:t>
            </a:r>
          </a:p>
        </p:txBody>
      </p:sp>
      <p:sp>
        <p:nvSpPr>
          <p:cNvPr id="238" name="AutoShape 234"/>
          <p:cNvSpPr>
            <a:spLocks/>
          </p:cNvSpPr>
          <p:nvPr/>
        </p:nvSpPr>
        <p:spPr bwMode="auto">
          <a:xfrm>
            <a:off x="642910" y="1571612"/>
            <a:ext cx="1751015" cy="830997"/>
          </a:xfrm>
          <a:prstGeom prst="borderCallout2">
            <a:avLst>
              <a:gd name="adj1" fmla="val 10556"/>
              <a:gd name="adj2" fmla="val 105468"/>
              <a:gd name="adj3" fmla="val 10556"/>
              <a:gd name="adj4" fmla="val 137356"/>
              <a:gd name="adj5" fmla="val 114020"/>
              <a:gd name="adj6" fmla="val 15657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en-US" sz="1600" dirty="0" smtClean="0">
                <a:solidFill>
                  <a:schemeClr val="bg1"/>
                </a:solidFill>
              </a:rPr>
              <a:t>the Internet </a:t>
            </a:r>
            <a:r>
              <a:rPr lang="en-US" sz="1600" dirty="0">
                <a:solidFill>
                  <a:schemeClr val="bg1"/>
                </a:solidFill>
              </a:rPr>
              <a:t>or wide area network</a:t>
            </a:r>
          </a:p>
        </p:txBody>
      </p:sp>
      <p:sp>
        <p:nvSpPr>
          <p:cNvPr id="239" name="AutoShape 235"/>
          <p:cNvSpPr>
            <a:spLocks/>
          </p:cNvSpPr>
          <p:nvPr/>
        </p:nvSpPr>
        <p:spPr bwMode="auto">
          <a:xfrm>
            <a:off x="6604024" y="1058275"/>
            <a:ext cx="1611314" cy="584775"/>
          </a:xfrm>
          <a:prstGeom prst="borderCallout2">
            <a:avLst>
              <a:gd name="adj1" fmla="val 19250"/>
              <a:gd name="adj2" fmla="val -5454"/>
              <a:gd name="adj3" fmla="val 19250"/>
              <a:gd name="adj4" fmla="val -18866"/>
              <a:gd name="adj5" fmla="val 81327"/>
              <a:gd name="adj6" fmla="val -32586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Organization Servers</a:t>
            </a:r>
          </a:p>
        </p:txBody>
      </p:sp>
      <p:sp>
        <p:nvSpPr>
          <p:cNvPr id="240" name="AutoShape 236"/>
          <p:cNvSpPr>
            <a:spLocks/>
          </p:cNvSpPr>
          <p:nvPr/>
        </p:nvSpPr>
        <p:spPr bwMode="auto">
          <a:xfrm>
            <a:off x="1574824" y="1079486"/>
            <a:ext cx="1028700" cy="349250"/>
          </a:xfrm>
          <a:prstGeom prst="borderCallout2">
            <a:avLst>
              <a:gd name="adj1" fmla="val 32727"/>
              <a:gd name="adj2" fmla="val 107407"/>
              <a:gd name="adj3" fmla="val 32727"/>
              <a:gd name="adj4" fmla="val 158486"/>
              <a:gd name="adj5" fmla="val 495842"/>
              <a:gd name="adj6" fmla="val 213478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Gateway</a:t>
            </a:r>
          </a:p>
        </p:txBody>
      </p:sp>
      <p:sp>
        <p:nvSpPr>
          <p:cNvPr id="241" name="AutoShape 237"/>
          <p:cNvSpPr>
            <a:spLocks/>
          </p:cNvSpPr>
          <p:nvPr/>
        </p:nvSpPr>
        <p:spPr bwMode="auto">
          <a:xfrm>
            <a:off x="50810" y="3357562"/>
            <a:ext cx="1592232" cy="584775"/>
          </a:xfrm>
          <a:prstGeom prst="borderCallout2">
            <a:avLst>
              <a:gd name="adj1" fmla="val 19250"/>
              <a:gd name="adj2" fmla="val 105528"/>
              <a:gd name="adj3" fmla="val 19250"/>
              <a:gd name="adj4" fmla="val 122005"/>
              <a:gd name="adj5" fmla="val 147700"/>
              <a:gd name="adj6" fmla="val 137373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dirty="0">
                <a:solidFill>
                  <a:schemeClr val="bg1"/>
                </a:solidFill>
              </a:rPr>
              <a:t>Departmental Server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42" name="Oval 242"/>
          <p:cNvSpPr>
            <a:spLocks noChangeArrowheads="1"/>
          </p:cNvSpPr>
          <p:nvPr/>
        </p:nvSpPr>
        <p:spPr bwMode="auto">
          <a:xfrm>
            <a:off x="3330599" y="2525733"/>
            <a:ext cx="914400" cy="914400"/>
          </a:xfrm>
          <a:prstGeom prst="ellipse">
            <a:avLst/>
          </a:prstGeom>
          <a:noFill/>
          <a:ln w="31750">
            <a:solidFill>
              <a:srgbClr val="99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3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Area Network (WAN)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 descr="10%"/>
          <p:cNvSpPr>
            <a:spLocks noChangeArrowheads="1"/>
          </p:cNvSpPr>
          <p:nvPr/>
        </p:nvSpPr>
        <p:spPr bwMode="auto">
          <a:xfrm>
            <a:off x="3232150" y="3254394"/>
            <a:ext cx="842963" cy="939800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3668713" y="2551131"/>
            <a:ext cx="1079500" cy="1366838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4" descr="10%"/>
          <p:cNvSpPr>
            <a:spLocks/>
          </p:cNvSpPr>
          <p:nvPr/>
        </p:nvSpPr>
        <p:spPr bwMode="auto">
          <a:xfrm>
            <a:off x="3503613" y="3916381"/>
            <a:ext cx="1244600" cy="684213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Arc 5" descr="10%"/>
          <p:cNvSpPr>
            <a:spLocks/>
          </p:cNvSpPr>
          <p:nvPr/>
        </p:nvSpPr>
        <p:spPr bwMode="auto">
          <a:xfrm>
            <a:off x="2535238" y="2551131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rc 6" descr="10%"/>
          <p:cNvSpPr>
            <a:spLocks/>
          </p:cNvSpPr>
          <p:nvPr/>
        </p:nvSpPr>
        <p:spPr bwMode="auto">
          <a:xfrm>
            <a:off x="2509838" y="3641744"/>
            <a:ext cx="995362" cy="957262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 descr="10%"/>
          <p:cNvSpPr>
            <a:spLocks noChangeArrowheads="1"/>
          </p:cNvSpPr>
          <p:nvPr/>
        </p:nvSpPr>
        <p:spPr bwMode="auto">
          <a:xfrm>
            <a:off x="3209925" y="1539894"/>
            <a:ext cx="5321300" cy="1389062"/>
          </a:xfrm>
          <a:prstGeom prst="ellipse">
            <a:avLst/>
          </a:prstGeom>
          <a:pattFill prst="pct10">
            <a:fgClr>
              <a:srgbClr val="FF6633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473450" y="20796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540250" y="1863744"/>
            <a:ext cx="201613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221163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287963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248400" y="175579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034088" y="2509856"/>
            <a:ext cx="201612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81800" y="2187594"/>
            <a:ext cx="200025" cy="201612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7527925" y="1863744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527925" y="2401906"/>
            <a:ext cx="200025" cy="203200"/>
          </a:xfrm>
          <a:prstGeom prst="rect">
            <a:avLst/>
          </a:prstGeom>
          <a:solidFill>
            <a:srgbClr val="FF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 flipV="1">
            <a:off x="3681413" y="1965344"/>
            <a:ext cx="852487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3681413" y="2181244"/>
            <a:ext cx="53340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V="1">
            <a:off x="4427538" y="2289194"/>
            <a:ext cx="854075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4748213" y="196534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748213" y="1857394"/>
            <a:ext cx="1493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5494338" y="2289194"/>
            <a:ext cx="533400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V="1">
            <a:off x="5494338" y="1965344"/>
            <a:ext cx="747712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6454775" y="1965344"/>
            <a:ext cx="320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6242050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6454775" y="1857394"/>
            <a:ext cx="10668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 flipV="1">
            <a:off x="6988175" y="2073294"/>
            <a:ext cx="5334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6988175" y="2395556"/>
            <a:ext cx="533400" cy="107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627938" y="2073294"/>
            <a:ext cx="0" cy="322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4427538" y="2611456"/>
            <a:ext cx="1600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3201988" y="30305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4221163" y="395765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3154363" y="4281506"/>
            <a:ext cx="200025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 flipH="1">
            <a:off x="3321050" y="2289194"/>
            <a:ext cx="146050" cy="735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4067175" y="3373456"/>
            <a:ext cx="254000" cy="577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3295650" y="3246456"/>
            <a:ext cx="919163" cy="704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2895600" y="3849706"/>
            <a:ext cx="358775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 flipH="1">
            <a:off x="3360738" y="4059256"/>
            <a:ext cx="8540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1654175" y="4814906"/>
            <a:ext cx="2773363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3254375" y="4491056"/>
            <a:ext cx="0" cy="323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1760538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2187575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4000500" y="4814906"/>
            <a:ext cx="0" cy="3222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1660525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2087563" y="5143519"/>
            <a:ext cx="200025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/>
        </p:nvSpPr>
        <p:spPr bwMode="auto">
          <a:xfrm>
            <a:off x="3900488" y="5143519"/>
            <a:ext cx="201612" cy="203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47"/>
          <p:cNvSpPr>
            <a:spLocks noChangeArrowheads="1"/>
          </p:cNvSpPr>
          <p:nvPr/>
        </p:nvSpPr>
        <p:spPr bwMode="auto">
          <a:xfrm>
            <a:off x="1127125" y="2865456"/>
            <a:ext cx="3978275" cy="29829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4837113" y="1062024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Interdomain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3" name="Rectangle 49"/>
          <p:cNvSpPr>
            <a:spLocks noChangeArrowheads="1"/>
          </p:cNvSpPr>
          <p:nvPr/>
        </p:nvSpPr>
        <p:spPr bwMode="auto">
          <a:xfrm>
            <a:off x="2125658" y="5848369"/>
            <a:ext cx="180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 dirty="0" err="1">
                <a:solidFill>
                  <a:schemeClr val="tx1"/>
                </a:solidFill>
              </a:rPr>
              <a:t>Intradomain</a:t>
            </a:r>
            <a:r>
              <a:rPr lang="en-US" sz="1800" dirty="0">
                <a:solidFill>
                  <a:schemeClr val="tx1"/>
                </a:solidFill>
              </a:rPr>
              <a:t> level</a:t>
            </a:r>
          </a:p>
        </p:txBody>
      </p:sp>
      <p:sp>
        <p:nvSpPr>
          <p:cNvPr id="54" name="Rectangle 50"/>
          <p:cNvSpPr>
            <a:spLocks noChangeArrowheads="1"/>
          </p:cNvSpPr>
          <p:nvPr/>
        </p:nvSpPr>
        <p:spPr bwMode="auto">
          <a:xfrm>
            <a:off x="1501775" y="4352944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 level</a:t>
            </a:r>
          </a:p>
        </p:txBody>
      </p:sp>
      <p:sp>
        <p:nvSpPr>
          <p:cNvPr id="55" name="Rectangle 51"/>
          <p:cNvSpPr>
            <a:spLocks noChangeArrowheads="1"/>
          </p:cNvSpPr>
          <p:nvPr/>
        </p:nvSpPr>
        <p:spPr bwMode="auto">
          <a:xfrm>
            <a:off x="571472" y="2995631"/>
            <a:ext cx="2107949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Autonomous system</a:t>
            </a:r>
          </a:p>
          <a:p>
            <a:pPr eaLnBrk="0" hangingPunct="0"/>
            <a:r>
              <a:rPr lang="en-US" sz="1600" b="1" dirty="0">
                <a:solidFill>
                  <a:schemeClr val="tx1"/>
                </a:solidFill>
              </a:rPr>
              <a:t>or domain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706688" y="2198706"/>
            <a:ext cx="493712" cy="819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3"/>
          <p:cNvSpPr>
            <a:spLocks noChangeArrowheads="1"/>
          </p:cNvSpPr>
          <p:nvPr/>
        </p:nvSpPr>
        <p:spPr bwMode="auto">
          <a:xfrm>
            <a:off x="4786314" y="3089804"/>
            <a:ext cx="1795465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</a:t>
            </a:r>
            <a:r>
              <a:rPr lang="en-US" sz="1600" b="1" dirty="0" smtClean="0">
                <a:solidFill>
                  <a:schemeClr val="tx2"/>
                </a:solidFill>
              </a:rPr>
              <a:t>routers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58" name="Line 54"/>
          <p:cNvSpPr>
            <a:spLocks noChangeShapeType="1"/>
          </p:cNvSpPr>
          <p:nvPr/>
        </p:nvSpPr>
        <p:spPr bwMode="auto">
          <a:xfrm flipH="1" flipV="1">
            <a:off x="4406900" y="2662256"/>
            <a:ext cx="609600" cy="482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55"/>
          <p:cNvSpPr>
            <a:spLocks noChangeShapeType="1"/>
          </p:cNvSpPr>
          <p:nvPr/>
        </p:nvSpPr>
        <p:spPr bwMode="auto">
          <a:xfrm flipH="1">
            <a:off x="4310063" y="3289319"/>
            <a:ext cx="577850" cy="30162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782888" y="36147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7"/>
          <p:cNvSpPr>
            <a:spLocks noChangeArrowheads="1"/>
          </p:cNvSpPr>
          <p:nvPr/>
        </p:nvSpPr>
        <p:spPr bwMode="auto">
          <a:xfrm>
            <a:off x="3963988" y="3182956"/>
            <a:ext cx="201612" cy="203200"/>
          </a:xfrm>
          <a:prstGeom prst="rect">
            <a:avLst/>
          </a:prstGeom>
          <a:solidFill>
            <a:srgbClr val="0066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 flipV="1">
            <a:off x="2873375" y="3235344"/>
            <a:ext cx="355600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3419475" y="3133744"/>
            <a:ext cx="533400" cy="1397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 flipH="1">
            <a:off x="4067175" y="2613044"/>
            <a:ext cx="254000" cy="558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/>
        </p:nvSpPr>
        <p:spPr bwMode="auto">
          <a:xfrm>
            <a:off x="1214414" y="1785956"/>
            <a:ext cx="167193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Border routers</a:t>
            </a:r>
          </a:p>
        </p:txBody>
      </p:sp>
      <p:sp>
        <p:nvSpPr>
          <p:cNvPr id="66" name="Line 62"/>
          <p:cNvSpPr>
            <a:spLocks noChangeShapeType="1"/>
          </p:cNvSpPr>
          <p:nvPr/>
        </p:nvSpPr>
        <p:spPr bwMode="auto">
          <a:xfrm>
            <a:off x="2884488" y="2020906"/>
            <a:ext cx="544512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6992938" y="2847975"/>
            <a:ext cx="1836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tx2"/>
                </a:solidFill>
              </a:rPr>
              <a:t>Internet service provider</a:t>
            </a:r>
          </a:p>
        </p:txBody>
      </p:sp>
      <p:sp>
        <p:nvSpPr>
          <p:cNvPr id="68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Internet Backbone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Arc 2" descr="10%"/>
          <p:cNvSpPr>
            <a:spLocks/>
          </p:cNvSpPr>
          <p:nvPr/>
        </p:nvSpPr>
        <p:spPr bwMode="auto">
          <a:xfrm>
            <a:off x="3557618" y="3719499"/>
            <a:ext cx="1079500" cy="1366837"/>
          </a:xfrm>
          <a:custGeom>
            <a:avLst/>
            <a:gdLst>
              <a:gd name="T0" fmla="*/ 0 w 21632"/>
              <a:gd name="T1" fmla="*/ 0 h 21600"/>
              <a:gd name="T2" fmla="*/ 2147483647 w 21632"/>
              <a:gd name="T3" fmla="*/ 2147483647 h 21600"/>
              <a:gd name="T4" fmla="*/ 2147483647 w 21632"/>
              <a:gd name="T5" fmla="*/ 2147483647 h 21600"/>
              <a:gd name="T6" fmla="*/ 0 60000 65536"/>
              <a:gd name="T7" fmla="*/ 0 60000 65536"/>
              <a:gd name="T8" fmla="*/ 0 60000 65536"/>
              <a:gd name="T9" fmla="*/ 0 w 21632"/>
              <a:gd name="T10" fmla="*/ 0 h 21600"/>
              <a:gd name="T11" fmla="*/ 21632 w 2163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32" h="21600" fill="none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</a:path>
              <a:path w="21632" h="21600" stroke="0" extrusionOk="0">
                <a:moveTo>
                  <a:pt x="0" y="0"/>
                </a:moveTo>
                <a:cubicBezTo>
                  <a:pt x="10" y="0"/>
                  <a:pt x="21" y="-1"/>
                  <a:pt x="32" y="0"/>
                </a:cubicBezTo>
                <a:cubicBezTo>
                  <a:pt x="11951" y="0"/>
                  <a:pt x="21618" y="9655"/>
                  <a:pt x="21631" y="21575"/>
                </a:cubicBezTo>
                <a:lnTo>
                  <a:pt x="32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3" descr="10%"/>
          <p:cNvSpPr>
            <a:spLocks/>
          </p:cNvSpPr>
          <p:nvPr/>
        </p:nvSpPr>
        <p:spPr bwMode="auto">
          <a:xfrm>
            <a:off x="2246343" y="3536936"/>
            <a:ext cx="1162050" cy="1092200"/>
          </a:xfrm>
          <a:custGeom>
            <a:avLst/>
            <a:gdLst>
              <a:gd name="T0" fmla="*/ 0 w 21600"/>
              <a:gd name="T1" fmla="*/ 2147483647 h 21600"/>
              <a:gd name="T2" fmla="*/ 2147483647 w 21600"/>
              <a:gd name="T3" fmla="*/ 0 h 21600"/>
              <a:gd name="T4" fmla="*/ 2147483647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2"/>
                  <a:pt x="9652" y="16"/>
                  <a:pt x="21570" y="0"/>
                </a:cubicBezTo>
                <a:lnTo>
                  <a:pt x="21600" y="216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000280" y="1719249"/>
            <a:ext cx="5321300" cy="838200"/>
            <a:chOff x="1828" y="1500"/>
            <a:chExt cx="3352" cy="875"/>
          </a:xfrm>
        </p:grpSpPr>
        <p:sp>
          <p:nvSpPr>
            <p:cNvPr id="9" name="Oval 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 flipH="1" flipV="1">
            <a:off x="2076480" y="2786049"/>
            <a:ext cx="5321300" cy="838200"/>
            <a:chOff x="1828" y="1500"/>
            <a:chExt cx="3352" cy="875"/>
          </a:xfrm>
        </p:grpSpPr>
        <p:sp>
          <p:nvSpPr>
            <p:cNvPr id="34" name="Oval 30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1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5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6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7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8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9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50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1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52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8" name="Group 54"/>
          <p:cNvGrpSpPr>
            <a:grpSpLocks/>
          </p:cNvGrpSpPr>
          <p:nvPr/>
        </p:nvGrpSpPr>
        <p:grpSpPr bwMode="auto">
          <a:xfrm flipH="1">
            <a:off x="2152680" y="3852849"/>
            <a:ext cx="5321300" cy="838200"/>
            <a:chOff x="1828" y="1500"/>
            <a:chExt cx="3352" cy="875"/>
          </a:xfrm>
        </p:grpSpPr>
        <p:sp>
          <p:nvSpPr>
            <p:cNvPr id="59" name="Oval 55" descr="10%"/>
            <p:cNvSpPr>
              <a:spLocks noChangeArrowheads="1"/>
            </p:cNvSpPr>
            <p:nvPr/>
          </p:nvSpPr>
          <p:spPr bwMode="auto">
            <a:xfrm>
              <a:off x="1828" y="1500"/>
              <a:ext cx="3352" cy="875"/>
            </a:xfrm>
            <a:prstGeom prst="ellipse">
              <a:avLst/>
            </a:prstGeom>
            <a:pattFill prst="pct10">
              <a:fgClr>
                <a:srgbClr val="FF6633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1962" y="1840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634" y="1704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433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3105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710" y="1636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575" y="2111"/>
              <a:ext cx="127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4046" y="1908"/>
              <a:ext cx="126" cy="127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4516" y="1704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4516" y="2043"/>
              <a:ext cx="126" cy="128"/>
            </a:xfrm>
            <a:prstGeom prst="rect">
              <a:avLst/>
            </a:prstGeom>
            <a:solidFill>
              <a:srgbClr val="FF66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65"/>
            <p:cNvSpPr>
              <a:spLocks noChangeShapeType="1"/>
            </p:cNvSpPr>
            <p:nvPr/>
          </p:nvSpPr>
          <p:spPr bwMode="auto">
            <a:xfrm flipV="1">
              <a:off x="2093" y="1768"/>
              <a:ext cx="537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66"/>
            <p:cNvSpPr>
              <a:spLocks noChangeShapeType="1"/>
            </p:cNvSpPr>
            <p:nvPr/>
          </p:nvSpPr>
          <p:spPr bwMode="auto">
            <a:xfrm>
              <a:off x="2093" y="1904"/>
              <a:ext cx="336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67"/>
            <p:cNvSpPr>
              <a:spLocks noChangeShapeType="1"/>
            </p:cNvSpPr>
            <p:nvPr/>
          </p:nvSpPr>
          <p:spPr bwMode="auto">
            <a:xfrm flipV="1">
              <a:off x="2563" y="1972"/>
              <a:ext cx="53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68"/>
            <p:cNvSpPr>
              <a:spLocks noChangeShapeType="1"/>
            </p:cNvSpPr>
            <p:nvPr/>
          </p:nvSpPr>
          <p:spPr bwMode="auto">
            <a:xfrm>
              <a:off x="2765" y="1768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Line 69"/>
            <p:cNvSpPr>
              <a:spLocks noChangeShapeType="1"/>
            </p:cNvSpPr>
            <p:nvPr/>
          </p:nvSpPr>
          <p:spPr bwMode="auto">
            <a:xfrm>
              <a:off x="2765" y="1700"/>
              <a:ext cx="94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70"/>
            <p:cNvSpPr>
              <a:spLocks noChangeShapeType="1"/>
            </p:cNvSpPr>
            <p:nvPr/>
          </p:nvSpPr>
          <p:spPr bwMode="auto">
            <a:xfrm>
              <a:off x="3235" y="1972"/>
              <a:ext cx="336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71"/>
            <p:cNvSpPr>
              <a:spLocks noChangeShapeType="1"/>
            </p:cNvSpPr>
            <p:nvPr/>
          </p:nvSpPr>
          <p:spPr bwMode="auto">
            <a:xfrm flipV="1">
              <a:off x="3235" y="1768"/>
              <a:ext cx="471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72"/>
            <p:cNvSpPr>
              <a:spLocks noChangeShapeType="1"/>
            </p:cNvSpPr>
            <p:nvPr/>
          </p:nvSpPr>
          <p:spPr bwMode="auto">
            <a:xfrm>
              <a:off x="3840" y="1768"/>
              <a:ext cx="202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3"/>
            <p:cNvSpPr>
              <a:spLocks noChangeShapeType="1"/>
            </p:cNvSpPr>
            <p:nvPr/>
          </p:nvSpPr>
          <p:spPr bwMode="auto">
            <a:xfrm flipV="1">
              <a:off x="370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4"/>
            <p:cNvSpPr>
              <a:spLocks noChangeShapeType="1"/>
            </p:cNvSpPr>
            <p:nvPr/>
          </p:nvSpPr>
          <p:spPr bwMode="auto">
            <a:xfrm>
              <a:off x="3840" y="1700"/>
              <a:ext cx="672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75"/>
            <p:cNvSpPr>
              <a:spLocks noChangeShapeType="1"/>
            </p:cNvSpPr>
            <p:nvPr/>
          </p:nvSpPr>
          <p:spPr bwMode="auto">
            <a:xfrm flipV="1">
              <a:off x="4176" y="1836"/>
              <a:ext cx="336" cy="1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76"/>
            <p:cNvSpPr>
              <a:spLocks noChangeShapeType="1"/>
            </p:cNvSpPr>
            <p:nvPr/>
          </p:nvSpPr>
          <p:spPr bwMode="auto">
            <a:xfrm>
              <a:off x="4176" y="2039"/>
              <a:ext cx="33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7"/>
            <p:cNvSpPr>
              <a:spLocks noChangeShapeType="1"/>
            </p:cNvSpPr>
            <p:nvPr/>
          </p:nvSpPr>
          <p:spPr bwMode="auto">
            <a:xfrm>
              <a:off x="4579" y="1836"/>
              <a:ext cx="0" cy="20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8"/>
            <p:cNvSpPr>
              <a:spLocks noChangeShapeType="1"/>
            </p:cNvSpPr>
            <p:nvPr/>
          </p:nvSpPr>
          <p:spPr bwMode="auto">
            <a:xfrm>
              <a:off x="2563" y="2175"/>
              <a:ext cx="10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Line 79"/>
          <p:cNvSpPr>
            <a:spLocks noChangeShapeType="1"/>
          </p:cNvSpPr>
          <p:nvPr/>
        </p:nvSpPr>
        <p:spPr bwMode="auto">
          <a:xfrm flipH="1">
            <a:off x="1314480" y="2252649"/>
            <a:ext cx="838200" cy="914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0"/>
          <p:cNvSpPr>
            <a:spLocks noChangeShapeType="1"/>
          </p:cNvSpPr>
          <p:nvPr/>
        </p:nvSpPr>
        <p:spPr bwMode="auto">
          <a:xfrm flipH="1">
            <a:off x="1771680" y="3243249"/>
            <a:ext cx="304800" cy="76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1"/>
          <p:cNvSpPr>
            <a:spLocks noChangeShapeType="1"/>
          </p:cNvSpPr>
          <p:nvPr/>
        </p:nvSpPr>
        <p:spPr bwMode="auto">
          <a:xfrm flipH="1" flipV="1">
            <a:off x="1619280" y="3700449"/>
            <a:ext cx="5334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7258080" y="2176449"/>
            <a:ext cx="914400" cy="838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83"/>
          <p:cNvSpPr>
            <a:spLocks noChangeShapeType="1"/>
          </p:cNvSpPr>
          <p:nvPr/>
        </p:nvSpPr>
        <p:spPr bwMode="auto">
          <a:xfrm>
            <a:off x="7410480" y="3243249"/>
            <a:ext cx="38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 flipV="1">
            <a:off x="7410480" y="3548049"/>
            <a:ext cx="6096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Text Box 100"/>
          <p:cNvSpPr txBox="1">
            <a:spLocks noChangeArrowheads="1"/>
          </p:cNvSpPr>
          <p:nvPr/>
        </p:nvSpPr>
        <p:spPr bwMode="auto">
          <a:xfrm>
            <a:off x="2289205" y="1428736"/>
            <a:ext cx="27305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A</a:t>
            </a:r>
          </a:p>
        </p:txBody>
      </p:sp>
      <p:sp>
        <p:nvSpPr>
          <p:cNvPr id="90" name="Text Box 101"/>
          <p:cNvSpPr txBox="1">
            <a:spLocks noChangeArrowheads="1"/>
          </p:cNvSpPr>
          <p:nvPr/>
        </p:nvSpPr>
        <p:spPr bwMode="auto">
          <a:xfrm>
            <a:off x="2305080" y="24812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B</a:t>
            </a:r>
          </a:p>
        </p:txBody>
      </p:sp>
      <p:sp>
        <p:nvSpPr>
          <p:cNvPr id="91" name="Text Box 102"/>
          <p:cNvSpPr txBox="1">
            <a:spLocks noChangeArrowheads="1"/>
          </p:cNvSpPr>
          <p:nvPr/>
        </p:nvSpPr>
        <p:spPr bwMode="auto">
          <a:xfrm>
            <a:off x="2228880" y="3548049"/>
            <a:ext cx="271780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National service provider C</a:t>
            </a:r>
          </a:p>
        </p:txBody>
      </p:sp>
      <p:sp>
        <p:nvSpPr>
          <p:cNvPr id="92" name="Text Box 104"/>
          <p:cNvSpPr txBox="1">
            <a:spLocks noChangeArrowheads="1"/>
          </p:cNvSpPr>
          <p:nvPr/>
        </p:nvSpPr>
        <p:spPr bwMode="auto">
          <a:xfrm>
            <a:off x="704880" y="31670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3" name="Text Box 105"/>
          <p:cNvSpPr txBox="1">
            <a:spLocks noChangeArrowheads="1"/>
          </p:cNvSpPr>
          <p:nvPr/>
        </p:nvSpPr>
        <p:spPr bwMode="auto">
          <a:xfrm>
            <a:off x="7791480" y="3014649"/>
            <a:ext cx="1066800" cy="379412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94" name="Rectangle 111"/>
          <p:cNvSpPr>
            <a:spLocks noChangeArrowheads="1"/>
          </p:cNvSpPr>
          <p:nvPr/>
        </p:nvSpPr>
        <p:spPr bwMode="auto">
          <a:xfrm>
            <a:off x="1571604" y="5214950"/>
            <a:ext cx="5643602" cy="5000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/>
              <a:t>National </a:t>
            </a:r>
            <a:r>
              <a:rPr lang="en-US" b="1" dirty="0" smtClean="0"/>
              <a:t>Internet Service Providers</a:t>
            </a:r>
            <a:endParaRPr lang="en-US" b="1" dirty="0"/>
          </a:p>
        </p:txBody>
      </p:sp>
      <p:sp>
        <p:nvSpPr>
          <p:cNvPr id="95" name="Rectangle 112"/>
          <p:cNvSpPr>
            <a:spLocks noChangeArrowheads="1"/>
          </p:cNvSpPr>
          <p:nvPr/>
        </p:nvSpPr>
        <p:spPr bwMode="auto">
          <a:xfrm>
            <a:off x="431830" y="4133836"/>
            <a:ext cx="1447800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>
                <a:latin typeface="Comic Sans MS" pitchFamily="66" charset="0"/>
              </a:rPr>
              <a:t>Network Access</a:t>
            </a:r>
          </a:p>
          <a:p>
            <a:pPr algn="ctr"/>
            <a:r>
              <a:rPr lang="en-US" sz="1600">
                <a:latin typeface="Comic Sans MS" pitchFamily="66" charset="0"/>
              </a:rPr>
              <a:t>Point</a:t>
            </a:r>
          </a:p>
        </p:txBody>
      </p:sp>
      <p:cxnSp>
        <p:nvCxnSpPr>
          <p:cNvPr id="96" name="AutoShape 114"/>
          <p:cNvCxnSpPr>
            <a:cxnSpLocks noChangeShapeType="1"/>
            <a:stCxn id="95" idx="0"/>
            <a:endCxn id="92" idx="2"/>
          </p:cNvCxnSpPr>
          <p:nvPr/>
        </p:nvCxnSpPr>
        <p:spPr bwMode="auto">
          <a:xfrm flipV="1">
            <a:off x="1155730" y="3546461"/>
            <a:ext cx="82550" cy="5778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97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ext Box 240"/>
          <p:cNvSpPr txBox="1">
            <a:spLocks noChangeArrowheads="1"/>
          </p:cNvSpPr>
          <p:nvPr/>
        </p:nvSpPr>
        <p:spPr bwMode="auto">
          <a:xfrm>
            <a:off x="7215206" y="5886410"/>
            <a:ext cx="1857388" cy="400110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1000" b="1" dirty="0">
                <a:solidFill>
                  <a:srgbClr val="FF6600"/>
                </a:solidFill>
              </a:rPr>
              <a:t>Leon-Garcia &amp; </a:t>
            </a:r>
            <a:r>
              <a:rPr lang="en-US" sz="1000" b="1" dirty="0" err="1">
                <a:solidFill>
                  <a:srgbClr val="FF6600"/>
                </a:solidFill>
              </a:rPr>
              <a:t>Widjaja</a:t>
            </a:r>
            <a:r>
              <a:rPr lang="en-US" sz="1000" b="1" dirty="0">
                <a:solidFill>
                  <a:srgbClr val="FF6600"/>
                </a:solidFill>
              </a:rPr>
              <a:t>: </a:t>
            </a:r>
            <a:endParaRPr lang="en-US" sz="1000" b="1" dirty="0" smtClean="0">
              <a:solidFill>
                <a:srgbClr val="FF6600"/>
              </a:solidFill>
            </a:endParaRPr>
          </a:p>
          <a:p>
            <a:pPr algn="ctr" eaLnBrk="0" hangingPunct="0"/>
            <a:r>
              <a:rPr lang="en-US" sz="1000" b="1" i="1" dirty="0" smtClean="0">
                <a:solidFill>
                  <a:srgbClr val="FF6600"/>
                </a:solidFill>
              </a:rPr>
              <a:t>Communication </a:t>
            </a:r>
            <a:r>
              <a:rPr lang="en-US" sz="1000" b="1" i="1" dirty="0">
                <a:solidFill>
                  <a:srgbClr val="FF6600"/>
                </a:solidFill>
              </a:rPr>
              <a:t>Networks</a:t>
            </a:r>
          </a:p>
        </p:txBody>
      </p:sp>
      <p:sp>
        <p:nvSpPr>
          <p:cNvPr id="7" name="Arc 85" descr="10%"/>
          <p:cNvSpPr>
            <a:spLocks/>
          </p:cNvSpPr>
          <p:nvPr/>
        </p:nvSpPr>
        <p:spPr bwMode="auto">
          <a:xfrm>
            <a:off x="2787624" y="2506654"/>
            <a:ext cx="1244600" cy="684212"/>
          </a:xfrm>
          <a:custGeom>
            <a:avLst/>
            <a:gdLst>
              <a:gd name="T0" fmla="*/ 2147483647 w 21600"/>
              <a:gd name="T1" fmla="*/ 0 h 21650"/>
              <a:gd name="T2" fmla="*/ 0 w 21600"/>
              <a:gd name="T3" fmla="*/ 2147483647 h 21650"/>
              <a:gd name="T4" fmla="*/ 0 w 21600"/>
              <a:gd name="T5" fmla="*/ 2147483647 h 21650"/>
              <a:gd name="T6" fmla="*/ 0 60000 65536"/>
              <a:gd name="T7" fmla="*/ 0 60000 65536"/>
              <a:gd name="T8" fmla="*/ 0 60000 65536"/>
              <a:gd name="T9" fmla="*/ 0 w 21600"/>
              <a:gd name="T10" fmla="*/ 0 h 21650"/>
              <a:gd name="T11" fmla="*/ 21600 w 21600"/>
              <a:gd name="T12" fmla="*/ 21650 h 216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50" fill="none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</a:path>
              <a:path w="21600" h="21650" stroke="0" extrusionOk="0">
                <a:moveTo>
                  <a:pt x="21599" y="0"/>
                </a:moveTo>
                <a:cubicBezTo>
                  <a:pt x="21599" y="16"/>
                  <a:pt x="21600" y="33"/>
                  <a:pt x="21600" y="50"/>
                </a:cubicBezTo>
                <a:cubicBezTo>
                  <a:pt x="21600" y="11979"/>
                  <a:pt x="11929" y="21649"/>
                  <a:pt x="0" y="21650"/>
                </a:cubicBezTo>
                <a:lnTo>
                  <a:pt x="0" y="5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 w="9525" cap="rnd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86"/>
          <p:cNvSpPr>
            <a:spLocks noChangeArrowheads="1"/>
          </p:cNvSpPr>
          <p:nvPr/>
        </p:nvSpPr>
        <p:spPr bwMode="auto">
          <a:xfrm>
            <a:off x="2919386" y="2752716"/>
            <a:ext cx="2971800" cy="1295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9" name="Text Box 87"/>
          <p:cNvSpPr txBox="1">
            <a:spLocks noChangeArrowheads="1"/>
          </p:cNvSpPr>
          <p:nvPr/>
        </p:nvSpPr>
        <p:spPr bwMode="auto">
          <a:xfrm>
            <a:off x="5814986" y="2219316"/>
            <a:ext cx="495300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A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6805586" y="29051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B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1" name="Text Box 89"/>
          <p:cNvSpPr txBox="1">
            <a:spLocks noChangeArrowheads="1"/>
          </p:cNvSpPr>
          <p:nvPr/>
        </p:nvSpPr>
        <p:spPr bwMode="auto">
          <a:xfrm>
            <a:off x="5891186" y="3971916"/>
            <a:ext cx="484188" cy="4699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R</a:t>
            </a:r>
            <a:r>
              <a:rPr lang="en-US" baseline="-25000">
                <a:solidFill>
                  <a:schemeClr val="tx1"/>
                </a:solidFill>
              </a:rPr>
              <a:t>C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Line 90"/>
          <p:cNvSpPr>
            <a:spLocks noChangeShapeType="1"/>
          </p:cNvSpPr>
          <p:nvPr/>
        </p:nvSpPr>
        <p:spPr bwMode="auto">
          <a:xfrm flipH="1">
            <a:off x="5205386" y="2371716"/>
            <a:ext cx="609600" cy="457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1"/>
          <p:cNvSpPr>
            <a:spLocks noChangeShapeType="1"/>
          </p:cNvSpPr>
          <p:nvPr/>
        </p:nvSpPr>
        <p:spPr bwMode="auto">
          <a:xfrm flipH="1">
            <a:off x="5738786" y="3057516"/>
            <a:ext cx="990600" cy="152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92"/>
          <p:cNvSpPr>
            <a:spLocks noChangeShapeType="1"/>
          </p:cNvSpPr>
          <p:nvPr/>
        </p:nvSpPr>
        <p:spPr bwMode="auto">
          <a:xfrm flipH="1" flipV="1">
            <a:off x="5510186" y="3819516"/>
            <a:ext cx="3810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93"/>
          <p:cNvSpPr txBox="1">
            <a:spLocks noChangeArrowheads="1"/>
          </p:cNvSpPr>
          <p:nvPr/>
        </p:nvSpPr>
        <p:spPr bwMode="auto">
          <a:xfrm>
            <a:off x="1547786" y="2955916"/>
            <a:ext cx="990600" cy="654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</a:rPr>
              <a:t>Route server</a:t>
            </a:r>
          </a:p>
        </p:txBody>
      </p:sp>
      <p:sp>
        <p:nvSpPr>
          <p:cNvPr id="16" name="Freeform 94"/>
          <p:cNvSpPr>
            <a:spLocks/>
          </p:cNvSpPr>
          <p:nvPr/>
        </p:nvSpPr>
        <p:spPr bwMode="auto">
          <a:xfrm>
            <a:off x="2538386" y="2524116"/>
            <a:ext cx="3276600" cy="635000"/>
          </a:xfrm>
          <a:custGeom>
            <a:avLst/>
            <a:gdLst>
              <a:gd name="T0" fmla="*/ 2147483647 w 2064"/>
              <a:gd name="T1" fmla="*/ 0 h 400"/>
              <a:gd name="T2" fmla="*/ 2147483647 w 2064"/>
              <a:gd name="T3" fmla="*/ 2147483647 h 400"/>
              <a:gd name="T4" fmla="*/ 0 w 2064"/>
              <a:gd name="T5" fmla="*/ 2147483647 h 400"/>
              <a:gd name="T6" fmla="*/ 0 60000 65536"/>
              <a:gd name="T7" fmla="*/ 0 60000 65536"/>
              <a:gd name="T8" fmla="*/ 0 60000 65536"/>
              <a:gd name="T9" fmla="*/ 0 w 2064"/>
              <a:gd name="T10" fmla="*/ 0 h 400"/>
              <a:gd name="T11" fmla="*/ 2064 w 2064"/>
              <a:gd name="T12" fmla="*/ 400 h 4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400">
                <a:moveTo>
                  <a:pt x="2064" y="0"/>
                </a:moveTo>
                <a:cubicBezTo>
                  <a:pt x="1972" y="136"/>
                  <a:pt x="1880" y="272"/>
                  <a:pt x="1536" y="336"/>
                </a:cubicBezTo>
                <a:cubicBezTo>
                  <a:pt x="1192" y="400"/>
                  <a:pt x="232" y="368"/>
                  <a:pt x="0" y="384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95"/>
          <p:cNvSpPr>
            <a:spLocks noChangeArrowheads="1"/>
          </p:cNvSpPr>
          <p:nvPr/>
        </p:nvSpPr>
        <p:spPr bwMode="auto">
          <a:xfrm>
            <a:off x="2995586" y="4048116"/>
            <a:ext cx="184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8" name="Freeform 96"/>
          <p:cNvSpPr>
            <a:spLocks/>
          </p:cNvSpPr>
          <p:nvPr/>
        </p:nvSpPr>
        <p:spPr bwMode="auto">
          <a:xfrm>
            <a:off x="2538386" y="3209916"/>
            <a:ext cx="4267200" cy="88900"/>
          </a:xfrm>
          <a:custGeom>
            <a:avLst/>
            <a:gdLst>
              <a:gd name="T0" fmla="*/ 2147483647 w 2688"/>
              <a:gd name="T1" fmla="*/ 0 h 56"/>
              <a:gd name="T2" fmla="*/ 2147483647 w 2688"/>
              <a:gd name="T3" fmla="*/ 2147483647 h 56"/>
              <a:gd name="T4" fmla="*/ 0 w 2688"/>
              <a:gd name="T5" fmla="*/ 2147483647 h 56"/>
              <a:gd name="T6" fmla="*/ 0 60000 65536"/>
              <a:gd name="T7" fmla="*/ 0 60000 65536"/>
              <a:gd name="T8" fmla="*/ 0 60000 65536"/>
              <a:gd name="T9" fmla="*/ 0 w 2688"/>
              <a:gd name="T10" fmla="*/ 0 h 56"/>
              <a:gd name="T11" fmla="*/ 2688 w 2688"/>
              <a:gd name="T12" fmla="*/ 56 h 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56">
                <a:moveTo>
                  <a:pt x="2688" y="0"/>
                </a:moveTo>
                <a:cubicBezTo>
                  <a:pt x="2120" y="20"/>
                  <a:pt x="1552" y="40"/>
                  <a:pt x="1104" y="48"/>
                </a:cubicBezTo>
                <a:cubicBezTo>
                  <a:pt x="656" y="56"/>
                  <a:pt x="176" y="32"/>
                  <a:pt x="0" y="48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97"/>
          <p:cNvSpPr>
            <a:spLocks/>
          </p:cNvSpPr>
          <p:nvPr/>
        </p:nvSpPr>
        <p:spPr bwMode="auto">
          <a:xfrm>
            <a:off x="2538386" y="3387716"/>
            <a:ext cx="3276600" cy="812800"/>
          </a:xfrm>
          <a:custGeom>
            <a:avLst/>
            <a:gdLst>
              <a:gd name="T0" fmla="*/ 2147483647 w 2064"/>
              <a:gd name="T1" fmla="*/ 2147483647 h 512"/>
              <a:gd name="T2" fmla="*/ 2147483647 w 2064"/>
              <a:gd name="T3" fmla="*/ 2147483647 h 512"/>
              <a:gd name="T4" fmla="*/ 0 w 2064"/>
              <a:gd name="T5" fmla="*/ 2147483647 h 512"/>
              <a:gd name="T6" fmla="*/ 0 60000 65536"/>
              <a:gd name="T7" fmla="*/ 0 60000 65536"/>
              <a:gd name="T8" fmla="*/ 0 60000 65536"/>
              <a:gd name="T9" fmla="*/ 0 w 2064"/>
              <a:gd name="T10" fmla="*/ 0 h 512"/>
              <a:gd name="T11" fmla="*/ 2064 w 2064"/>
              <a:gd name="T12" fmla="*/ 512 h 5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512">
                <a:moveTo>
                  <a:pt x="2064" y="512"/>
                </a:moveTo>
                <a:cubicBezTo>
                  <a:pt x="1876" y="336"/>
                  <a:pt x="1688" y="160"/>
                  <a:pt x="1344" y="80"/>
                </a:cubicBezTo>
                <a:cubicBezTo>
                  <a:pt x="1000" y="0"/>
                  <a:pt x="224" y="40"/>
                  <a:pt x="0" y="32"/>
                </a:cubicBezTo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98"/>
          <p:cNvSpPr>
            <a:spLocks noChangeArrowheads="1"/>
          </p:cNvSpPr>
          <p:nvPr/>
        </p:nvSpPr>
        <p:spPr bwMode="auto">
          <a:xfrm>
            <a:off x="785786" y="2143116"/>
            <a:ext cx="7467600" cy="2590800"/>
          </a:xfrm>
          <a:prstGeom prst="rect">
            <a:avLst/>
          </a:prstGeom>
          <a:noFill/>
          <a:ln w="127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9"/>
          <p:cNvSpPr txBox="1">
            <a:spLocks noChangeArrowheads="1"/>
          </p:cNvSpPr>
          <p:nvPr/>
        </p:nvSpPr>
        <p:spPr bwMode="auto">
          <a:xfrm>
            <a:off x="922311" y="2181216"/>
            <a:ext cx="6413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NAP</a:t>
            </a:r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3741711" y="3552816"/>
            <a:ext cx="6540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solidFill>
                  <a:schemeClr val="tx1"/>
                </a:solidFill>
              </a:rPr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49" y="1714488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 Routing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715016"/>
            <a:ext cx="6005513" cy="100013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Distance Vector Routing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36508"/>
            <a:ext cx="8785225" cy="792162"/>
          </a:xfrm>
        </p:spPr>
        <p:txBody>
          <a:bodyPr/>
          <a:lstStyle/>
          <a:p>
            <a:r>
              <a:rPr lang="en-US" dirty="0" smtClean="0"/>
              <a:t>Network Layer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Distance Vector Routing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525344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14283" y="1054100"/>
            <a:ext cx="4283106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transport segment from sending to receiving host. 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sending side, encapsulates segments into datagram packets.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on receiving side, delivers segments to transport layer.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network layer protocols in </a:t>
            </a:r>
            <a:r>
              <a:rPr kumimoji="0" lang="en-US" sz="2400" b="1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every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host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and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router examines header fields in all IP 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datagrams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passing through it.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ZapfDingbats" pitchFamily="8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–"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Freeform 684"/>
          <p:cNvSpPr>
            <a:spLocks/>
          </p:cNvSpPr>
          <p:nvPr/>
        </p:nvSpPr>
        <p:spPr bwMode="auto">
          <a:xfrm>
            <a:off x="6650040" y="3649681"/>
            <a:ext cx="1314450" cy="674687"/>
          </a:xfrm>
          <a:custGeom>
            <a:avLst/>
            <a:gdLst/>
            <a:ahLst/>
            <a:cxnLst>
              <a:cxn ang="0">
                <a:pos x="382" y="30"/>
              </a:cxn>
              <a:cxn ang="0">
                <a:pos x="370" y="30"/>
              </a:cxn>
              <a:cxn ang="0">
                <a:pos x="126" y="32"/>
              </a:cxn>
              <a:cxn ang="0">
                <a:pos x="6" y="126"/>
              </a:cxn>
              <a:cxn ang="0">
                <a:pos x="92" y="274"/>
              </a:cxn>
              <a:cxn ang="0">
                <a:pos x="292" y="384"/>
              </a:cxn>
              <a:cxn ang="0">
                <a:pos x="540" y="416"/>
              </a:cxn>
              <a:cxn ang="0">
                <a:pos x="698" y="330"/>
              </a:cxn>
              <a:cxn ang="0">
                <a:pos x="776" y="170"/>
              </a:cxn>
              <a:cxn ang="0">
                <a:pos x="792" y="22"/>
              </a:cxn>
              <a:cxn ang="0">
                <a:pos x="560" y="38"/>
              </a:cxn>
              <a:cxn ang="0">
                <a:pos x="382" y="30"/>
              </a:cxn>
            </a:cxnLst>
            <a:rect l="0" t="0" r="r" b="b"/>
            <a:pathLst>
              <a:path w="828" h="425">
                <a:moveTo>
                  <a:pt x="382" y="30"/>
                </a:moveTo>
                <a:cubicBezTo>
                  <a:pt x="350" y="29"/>
                  <a:pt x="413" y="30"/>
                  <a:pt x="370" y="30"/>
                </a:cubicBezTo>
                <a:cubicBezTo>
                  <a:pt x="327" y="30"/>
                  <a:pt x="187" y="16"/>
                  <a:pt x="126" y="32"/>
                </a:cubicBezTo>
                <a:cubicBezTo>
                  <a:pt x="65" y="48"/>
                  <a:pt x="12" y="86"/>
                  <a:pt x="6" y="126"/>
                </a:cubicBezTo>
                <a:cubicBezTo>
                  <a:pt x="0" y="166"/>
                  <a:pt x="44" y="231"/>
                  <a:pt x="92" y="274"/>
                </a:cubicBezTo>
                <a:cubicBezTo>
                  <a:pt x="140" y="317"/>
                  <a:pt x="217" y="360"/>
                  <a:pt x="292" y="384"/>
                </a:cubicBezTo>
                <a:cubicBezTo>
                  <a:pt x="367" y="408"/>
                  <a:pt x="472" y="425"/>
                  <a:pt x="540" y="416"/>
                </a:cubicBezTo>
                <a:cubicBezTo>
                  <a:pt x="608" y="407"/>
                  <a:pt x="659" y="371"/>
                  <a:pt x="698" y="330"/>
                </a:cubicBezTo>
                <a:cubicBezTo>
                  <a:pt x="737" y="289"/>
                  <a:pt x="760" y="221"/>
                  <a:pt x="776" y="170"/>
                </a:cubicBezTo>
                <a:cubicBezTo>
                  <a:pt x="792" y="119"/>
                  <a:pt x="828" y="44"/>
                  <a:pt x="792" y="22"/>
                </a:cubicBezTo>
                <a:cubicBezTo>
                  <a:pt x="756" y="0"/>
                  <a:pt x="630" y="37"/>
                  <a:pt x="560" y="38"/>
                </a:cubicBezTo>
                <a:cubicBezTo>
                  <a:pt x="490" y="39"/>
                  <a:pt x="414" y="31"/>
                  <a:pt x="382" y="30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Freeform 685"/>
          <p:cNvSpPr>
            <a:spLocks/>
          </p:cNvSpPr>
          <p:nvPr/>
        </p:nvSpPr>
        <p:spPr bwMode="auto">
          <a:xfrm>
            <a:off x="6669090" y="2124093"/>
            <a:ext cx="1730375" cy="1044575"/>
          </a:xfrm>
          <a:custGeom>
            <a:avLst/>
            <a:gdLst/>
            <a:ahLst/>
            <a:cxnLst>
              <a:cxn ang="0">
                <a:pos x="424" y="10"/>
              </a:cxn>
              <a:cxn ang="0">
                <a:pos x="288" y="70"/>
              </a:cxn>
              <a:cxn ang="0">
                <a:pos x="96" y="100"/>
              </a:cxn>
              <a:cxn ang="0">
                <a:pos x="14" y="336"/>
              </a:cxn>
              <a:cxn ang="0">
                <a:pos x="180" y="444"/>
              </a:cxn>
              <a:cxn ang="0">
                <a:pos x="346" y="426"/>
              </a:cxn>
              <a:cxn ang="0">
                <a:pos x="584" y="444"/>
              </a:cxn>
              <a:cxn ang="0">
                <a:pos x="698" y="434"/>
              </a:cxn>
              <a:cxn ang="0">
                <a:pos x="752" y="372"/>
              </a:cxn>
              <a:cxn ang="0">
                <a:pos x="750" y="158"/>
              </a:cxn>
              <a:cxn ang="0">
                <a:pos x="662" y="34"/>
              </a:cxn>
              <a:cxn ang="0">
                <a:pos x="424" y="10"/>
              </a:cxn>
            </a:cxnLst>
            <a:rect l="0" t="0" r="r" b="b"/>
            <a:pathLst>
              <a:path w="765" h="459">
                <a:moveTo>
                  <a:pt x="424" y="10"/>
                </a:moveTo>
                <a:cubicBezTo>
                  <a:pt x="362" y="16"/>
                  <a:pt x="343" y="55"/>
                  <a:pt x="288" y="70"/>
                </a:cubicBezTo>
                <a:cubicBezTo>
                  <a:pt x="233" y="85"/>
                  <a:pt x="142" y="56"/>
                  <a:pt x="96" y="100"/>
                </a:cubicBezTo>
                <a:cubicBezTo>
                  <a:pt x="50" y="144"/>
                  <a:pt x="0" y="279"/>
                  <a:pt x="14" y="336"/>
                </a:cubicBezTo>
                <a:cubicBezTo>
                  <a:pt x="28" y="393"/>
                  <a:pt x="125" y="429"/>
                  <a:pt x="180" y="444"/>
                </a:cubicBezTo>
                <a:cubicBezTo>
                  <a:pt x="235" y="459"/>
                  <a:pt x="279" y="426"/>
                  <a:pt x="346" y="426"/>
                </a:cubicBezTo>
                <a:cubicBezTo>
                  <a:pt x="413" y="426"/>
                  <a:pt x="525" y="443"/>
                  <a:pt x="584" y="444"/>
                </a:cubicBezTo>
                <a:cubicBezTo>
                  <a:pt x="643" y="445"/>
                  <a:pt x="670" y="446"/>
                  <a:pt x="698" y="434"/>
                </a:cubicBezTo>
                <a:cubicBezTo>
                  <a:pt x="726" y="422"/>
                  <a:pt x="743" y="418"/>
                  <a:pt x="752" y="372"/>
                </a:cubicBezTo>
                <a:cubicBezTo>
                  <a:pt x="761" y="326"/>
                  <a:pt x="765" y="214"/>
                  <a:pt x="750" y="158"/>
                </a:cubicBezTo>
                <a:cubicBezTo>
                  <a:pt x="735" y="102"/>
                  <a:pt x="716" y="58"/>
                  <a:pt x="662" y="34"/>
                </a:cubicBezTo>
                <a:cubicBezTo>
                  <a:pt x="608" y="10"/>
                  <a:pt x="505" y="0"/>
                  <a:pt x="424" y="10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Freeform 686"/>
          <p:cNvSpPr>
            <a:spLocks/>
          </p:cNvSpPr>
          <p:nvPr/>
        </p:nvSpPr>
        <p:spPr bwMode="auto">
          <a:xfrm>
            <a:off x="4929190" y="1831993"/>
            <a:ext cx="1644650" cy="1071563"/>
          </a:xfrm>
          <a:custGeom>
            <a:avLst/>
            <a:gdLst/>
            <a:ahLst/>
            <a:cxnLst>
              <a:cxn ang="0">
                <a:pos x="648" y="11"/>
              </a:cxn>
              <a:cxn ang="0">
                <a:pos x="390" y="53"/>
              </a:cxn>
              <a:cxn ang="0">
                <a:pos x="206" y="129"/>
              </a:cxn>
              <a:cxn ang="0">
                <a:pos x="152" y="229"/>
              </a:cxn>
              <a:cxn ang="0">
                <a:pos x="22" y="297"/>
              </a:cxn>
              <a:cxn ang="0">
                <a:pos x="18" y="459"/>
              </a:cxn>
              <a:cxn ang="0">
                <a:pos x="132" y="489"/>
              </a:cxn>
              <a:cxn ang="0">
                <a:pos x="458" y="489"/>
              </a:cxn>
              <a:cxn ang="0">
                <a:pos x="598" y="555"/>
              </a:cxn>
              <a:cxn ang="0">
                <a:pos x="752" y="657"/>
              </a:cxn>
              <a:cxn ang="0">
                <a:pos x="870" y="661"/>
              </a:cxn>
              <a:cxn ang="0">
                <a:pos x="952" y="603"/>
              </a:cxn>
              <a:cxn ang="0">
                <a:pos x="992" y="445"/>
              </a:cxn>
              <a:cxn ang="0">
                <a:pos x="1018" y="291"/>
              </a:cxn>
              <a:cxn ang="0">
                <a:pos x="1022" y="107"/>
              </a:cxn>
              <a:cxn ang="0">
                <a:pos x="934" y="17"/>
              </a:cxn>
              <a:cxn ang="0">
                <a:pos x="776" y="3"/>
              </a:cxn>
              <a:cxn ang="0">
                <a:pos x="648" y="11"/>
              </a:cxn>
            </a:cxnLst>
            <a:rect l="0" t="0" r="r" b="b"/>
            <a:pathLst>
              <a:path w="1036" h="675">
                <a:moveTo>
                  <a:pt x="648" y="11"/>
                </a:moveTo>
                <a:cubicBezTo>
                  <a:pt x="584" y="19"/>
                  <a:pt x="464" y="33"/>
                  <a:pt x="390" y="53"/>
                </a:cubicBezTo>
                <a:cubicBezTo>
                  <a:pt x="316" y="73"/>
                  <a:pt x="246" y="100"/>
                  <a:pt x="206" y="129"/>
                </a:cubicBezTo>
                <a:cubicBezTo>
                  <a:pt x="166" y="158"/>
                  <a:pt x="183" y="201"/>
                  <a:pt x="152" y="229"/>
                </a:cubicBezTo>
                <a:cubicBezTo>
                  <a:pt x="121" y="257"/>
                  <a:pt x="44" y="259"/>
                  <a:pt x="22" y="297"/>
                </a:cubicBezTo>
                <a:cubicBezTo>
                  <a:pt x="0" y="335"/>
                  <a:pt x="0" y="427"/>
                  <a:pt x="18" y="459"/>
                </a:cubicBezTo>
                <a:cubicBezTo>
                  <a:pt x="36" y="491"/>
                  <a:pt x="59" y="484"/>
                  <a:pt x="132" y="489"/>
                </a:cubicBezTo>
                <a:cubicBezTo>
                  <a:pt x="205" y="494"/>
                  <a:pt x="380" y="478"/>
                  <a:pt x="458" y="489"/>
                </a:cubicBezTo>
                <a:cubicBezTo>
                  <a:pt x="536" y="500"/>
                  <a:pt x="549" y="527"/>
                  <a:pt x="598" y="555"/>
                </a:cubicBezTo>
                <a:cubicBezTo>
                  <a:pt x="647" y="583"/>
                  <a:pt x="707" y="639"/>
                  <a:pt x="752" y="657"/>
                </a:cubicBezTo>
                <a:cubicBezTo>
                  <a:pt x="797" y="675"/>
                  <a:pt x="837" y="670"/>
                  <a:pt x="870" y="661"/>
                </a:cubicBezTo>
                <a:cubicBezTo>
                  <a:pt x="903" y="652"/>
                  <a:pt x="932" y="639"/>
                  <a:pt x="952" y="603"/>
                </a:cubicBezTo>
                <a:cubicBezTo>
                  <a:pt x="972" y="567"/>
                  <a:pt x="981" y="497"/>
                  <a:pt x="992" y="445"/>
                </a:cubicBezTo>
                <a:cubicBezTo>
                  <a:pt x="1003" y="393"/>
                  <a:pt x="1013" y="347"/>
                  <a:pt x="1018" y="291"/>
                </a:cubicBezTo>
                <a:cubicBezTo>
                  <a:pt x="1023" y="235"/>
                  <a:pt x="1036" y="153"/>
                  <a:pt x="1022" y="107"/>
                </a:cubicBezTo>
                <a:cubicBezTo>
                  <a:pt x="1008" y="61"/>
                  <a:pt x="975" y="34"/>
                  <a:pt x="934" y="17"/>
                </a:cubicBezTo>
                <a:cubicBezTo>
                  <a:pt x="893" y="0"/>
                  <a:pt x="824" y="4"/>
                  <a:pt x="776" y="3"/>
                </a:cubicBezTo>
                <a:cubicBezTo>
                  <a:pt x="728" y="2"/>
                  <a:pt x="712" y="3"/>
                  <a:pt x="648" y="11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" name="Group 687"/>
          <p:cNvGrpSpPr>
            <a:grpSpLocks/>
          </p:cNvGrpSpPr>
          <p:nvPr/>
        </p:nvGrpSpPr>
        <p:grpSpPr bwMode="auto">
          <a:xfrm>
            <a:off x="5016503" y="3167081"/>
            <a:ext cx="1458912" cy="933450"/>
            <a:chOff x="2889" y="1631"/>
            <a:chExt cx="980" cy="743"/>
          </a:xfrm>
        </p:grpSpPr>
        <p:sp>
          <p:nvSpPr>
            <p:cNvPr id="11" name="Rectangle 688"/>
            <p:cNvSpPr>
              <a:spLocks noChangeArrowheads="1"/>
            </p:cNvSpPr>
            <p:nvPr/>
          </p:nvSpPr>
          <p:spPr bwMode="auto">
            <a:xfrm>
              <a:off x="3046" y="1841"/>
              <a:ext cx="663" cy="533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689"/>
            <p:cNvSpPr>
              <a:spLocks noChangeArrowheads="1"/>
            </p:cNvSpPr>
            <p:nvPr/>
          </p:nvSpPr>
          <p:spPr bwMode="auto">
            <a:xfrm>
              <a:off x="2889" y="1631"/>
              <a:ext cx="980" cy="253"/>
            </a:xfrm>
            <a:prstGeom prst="triangle">
              <a:avLst>
                <a:gd name="adj" fmla="val 50000"/>
              </a:avLst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00CCFF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13" name="Group 690"/>
          <p:cNvGrpSpPr>
            <a:grpSpLocks/>
          </p:cNvGrpSpPr>
          <p:nvPr/>
        </p:nvGrpSpPr>
        <p:grpSpPr bwMode="auto">
          <a:xfrm>
            <a:off x="5718178" y="2024081"/>
            <a:ext cx="336550" cy="531812"/>
            <a:chOff x="3796" y="1043"/>
            <a:chExt cx="865" cy="1237"/>
          </a:xfrm>
        </p:grpSpPr>
        <p:sp>
          <p:nvSpPr>
            <p:cNvPr id="14" name="Line 69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69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69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Line 69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Line 69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Line 69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Line 69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Line 69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Line 69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70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70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70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70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Line 70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70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9" name="Group 706"/>
            <p:cNvGrpSpPr>
              <a:grpSpLocks/>
            </p:cNvGrpSpPr>
            <p:nvPr/>
          </p:nvGrpSpPr>
          <p:grpSpPr bwMode="auto">
            <a:xfrm>
              <a:off x="6576" y="2085"/>
              <a:ext cx="863" cy="270"/>
              <a:chOff x="4227" y="1360"/>
              <a:chExt cx="863" cy="270"/>
            </a:xfrm>
          </p:grpSpPr>
          <p:sp>
            <p:nvSpPr>
              <p:cNvPr id="40" name="Line 70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" name="Line 70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" name="Line 70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3" name="Line 71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0" name="Group 711"/>
            <p:cNvGrpSpPr>
              <a:grpSpLocks/>
            </p:cNvGrpSpPr>
            <p:nvPr/>
          </p:nvGrpSpPr>
          <p:grpSpPr bwMode="auto">
            <a:xfrm rot="5700496">
              <a:off x="2862" y="3574"/>
              <a:ext cx="863" cy="270"/>
              <a:chOff x="4227" y="1360"/>
              <a:chExt cx="863" cy="270"/>
            </a:xfrm>
          </p:grpSpPr>
          <p:sp>
            <p:nvSpPr>
              <p:cNvPr id="36" name="Line 71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7" name="Line 71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8" name="Line 71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" name="Line 71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1" name="Group 716"/>
            <p:cNvGrpSpPr>
              <a:grpSpLocks/>
            </p:cNvGrpSpPr>
            <p:nvPr/>
          </p:nvGrpSpPr>
          <p:grpSpPr bwMode="auto">
            <a:xfrm rot="10800000">
              <a:off x="1018" y="599"/>
              <a:ext cx="863" cy="270"/>
              <a:chOff x="4227" y="1360"/>
              <a:chExt cx="863" cy="270"/>
            </a:xfrm>
          </p:grpSpPr>
          <p:sp>
            <p:nvSpPr>
              <p:cNvPr id="32" name="Line 71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" name="Line 71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4" name="Line 71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5" name="Line 72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4" name="Oval 721"/>
          <p:cNvSpPr>
            <a:spLocks noChangeArrowheads="1"/>
          </p:cNvSpPr>
          <p:nvPr/>
        </p:nvSpPr>
        <p:spPr bwMode="auto">
          <a:xfrm>
            <a:off x="6775453" y="3844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722"/>
          <p:cNvSpPr>
            <a:spLocks noChangeShapeType="1"/>
          </p:cNvSpPr>
          <p:nvPr/>
        </p:nvSpPr>
        <p:spPr bwMode="auto">
          <a:xfrm>
            <a:off x="6775453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723"/>
          <p:cNvSpPr>
            <a:spLocks noChangeShapeType="1"/>
          </p:cNvSpPr>
          <p:nvPr/>
        </p:nvSpPr>
        <p:spPr bwMode="auto">
          <a:xfrm>
            <a:off x="7134228" y="3837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724"/>
          <p:cNvSpPr>
            <a:spLocks noChangeArrowheads="1"/>
          </p:cNvSpPr>
          <p:nvPr/>
        </p:nvSpPr>
        <p:spPr bwMode="auto">
          <a:xfrm>
            <a:off x="6775453" y="3837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8" name="Oval 725"/>
          <p:cNvSpPr>
            <a:spLocks noChangeArrowheads="1"/>
          </p:cNvSpPr>
          <p:nvPr/>
        </p:nvSpPr>
        <p:spPr bwMode="auto">
          <a:xfrm>
            <a:off x="6772278" y="3768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" name="Group 726"/>
          <p:cNvGrpSpPr>
            <a:grpSpLocks/>
          </p:cNvGrpSpPr>
          <p:nvPr/>
        </p:nvGrpSpPr>
        <p:grpSpPr bwMode="auto">
          <a:xfrm>
            <a:off x="6858003" y="3792556"/>
            <a:ext cx="179387" cy="65087"/>
            <a:chOff x="2848" y="848"/>
            <a:chExt cx="140" cy="98"/>
          </a:xfrm>
        </p:grpSpPr>
        <p:sp>
          <p:nvSpPr>
            <p:cNvPr id="50" name="Line 72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2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72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" name="Group 730"/>
          <p:cNvGrpSpPr>
            <a:grpSpLocks/>
          </p:cNvGrpSpPr>
          <p:nvPr/>
        </p:nvGrpSpPr>
        <p:grpSpPr bwMode="auto">
          <a:xfrm flipV="1">
            <a:off x="6858003" y="3792556"/>
            <a:ext cx="179387" cy="65087"/>
            <a:chOff x="2848" y="848"/>
            <a:chExt cx="140" cy="98"/>
          </a:xfrm>
        </p:grpSpPr>
        <p:sp>
          <p:nvSpPr>
            <p:cNvPr id="54" name="Line 7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7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7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Oval 734"/>
          <p:cNvSpPr>
            <a:spLocks noChangeArrowheads="1"/>
          </p:cNvSpPr>
          <p:nvPr/>
        </p:nvSpPr>
        <p:spPr bwMode="auto">
          <a:xfrm>
            <a:off x="7131053" y="41243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735"/>
          <p:cNvSpPr>
            <a:spLocks noChangeShapeType="1"/>
          </p:cNvSpPr>
          <p:nvPr/>
        </p:nvSpPr>
        <p:spPr bwMode="auto">
          <a:xfrm>
            <a:off x="7131053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736"/>
          <p:cNvSpPr>
            <a:spLocks noChangeShapeType="1"/>
          </p:cNvSpPr>
          <p:nvPr/>
        </p:nvSpPr>
        <p:spPr bwMode="auto">
          <a:xfrm>
            <a:off x="7489828" y="41164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737"/>
          <p:cNvSpPr>
            <a:spLocks noChangeArrowheads="1"/>
          </p:cNvSpPr>
          <p:nvPr/>
        </p:nvSpPr>
        <p:spPr bwMode="auto">
          <a:xfrm>
            <a:off x="7131053" y="41164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61" name="Oval 738"/>
          <p:cNvSpPr>
            <a:spLocks noChangeArrowheads="1"/>
          </p:cNvSpPr>
          <p:nvPr/>
        </p:nvSpPr>
        <p:spPr bwMode="auto">
          <a:xfrm>
            <a:off x="7127878" y="40481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" name="Group 739"/>
          <p:cNvGrpSpPr>
            <a:grpSpLocks/>
          </p:cNvGrpSpPr>
          <p:nvPr/>
        </p:nvGrpSpPr>
        <p:grpSpPr bwMode="auto">
          <a:xfrm>
            <a:off x="7213603" y="4071956"/>
            <a:ext cx="179387" cy="65087"/>
            <a:chOff x="2848" y="848"/>
            <a:chExt cx="140" cy="98"/>
          </a:xfrm>
        </p:grpSpPr>
        <p:sp>
          <p:nvSpPr>
            <p:cNvPr id="63" name="Line 74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74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74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6" name="Group 743"/>
          <p:cNvGrpSpPr>
            <a:grpSpLocks/>
          </p:cNvGrpSpPr>
          <p:nvPr/>
        </p:nvGrpSpPr>
        <p:grpSpPr bwMode="auto">
          <a:xfrm flipV="1">
            <a:off x="7213603" y="4071956"/>
            <a:ext cx="179387" cy="65087"/>
            <a:chOff x="2848" y="848"/>
            <a:chExt cx="140" cy="98"/>
          </a:xfrm>
        </p:grpSpPr>
        <p:sp>
          <p:nvSpPr>
            <p:cNvPr id="67" name="Line 744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745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746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0" name="Oval 747"/>
          <p:cNvSpPr>
            <a:spLocks noChangeArrowheads="1"/>
          </p:cNvSpPr>
          <p:nvPr/>
        </p:nvSpPr>
        <p:spPr bwMode="auto">
          <a:xfrm>
            <a:off x="7410453" y="38576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748"/>
          <p:cNvSpPr>
            <a:spLocks noChangeShapeType="1"/>
          </p:cNvSpPr>
          <p:nvPr/>
        </p:nvSpPr>
        <p:spPr bwMode="auto">
          <a:xfrm>
            <a:off x="7410453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749"/>
          <p:cNvSpPr>
            <a:spLocks noChangeShapeType="1"/>
          </p:cNvSpPr>
          <p:nvPr/>
        </p:nvSpPr>
        <p:spPr bwMode="auto">
          <a:xfrm>
            <a:off x="7769228" y="38497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750"/>
          <p:cNvSpPr>
            <a:spLocks noChangeArrowheads="1"/>
          </p:cNvSpPr>
          <p:nvPr/>
        </p:nvSpPr>
        <p:spPr bwMode="auto">
          <a:xfrm>
            <a:off x="7410453" y="38497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74" name="Oval 751"/>
          <p:cNvSpPr>
            <a:spLocks noChangeArrowheads="1"/>
          </p:cNvSpPr>
          <p:nvPr/>
        </p:nvSpPr>
        <p:spPr bwMode="auto">
          <a:xfrm>
            <a:off x="7407278" y="37814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5" name="Group 752"/>
          <p:cNvGrpSpPr>
            <a:grpSpLocks/>
          </p:cNvGrpSpPr>
          <p:nvPr/>
        </p:nvGrpSpPr>
        <p:grpSpPr bwMode="auto">
          <a:xfrm>
            <a:off x="7493003" y="3805256"/>
            <a:ext cx="179387" cy="65087"/>
            <a:chOff x="2848" y="848"/>
            <a:chExt cx="140" cy="98"/>
          </a:xfrm>
        </p:grpSpPr>
        <p:sp>
          <p:nvSpPr>
            <p:cNvPr id="76" name="Line 75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75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75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" name="Group 756"/>
          <p:cNvGrpSpPr>
            <a:grpSpLocks/>
          </p:cNvGrpSpPr>
          <p:nvPr/>
        </p:nvGrpSpPr>
        <p:grpSpPr bwMode="auto">
          <a:xfrm flipV="1">
            <a:off x="7493003" y="3805256"/>
            <a:ext cx="179387" cy="65087"/>
            <a:chOff x="2848" y="848"/>
            <a:chExt cx="140" cy="98"/>
          </a:xfrm>
        </p:grpSpPr>
        <p:sp>
          <p:nvSpPr>
            <p:cNvPr id="80" name="Line 757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758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Line 759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3" name="Oval 760"/>
          <p:cNvSpPr>
            <a:spLocks noChangeArrowheads="1"/>
          </p:cNvSpPr>
          <p:nvPr/>
        </p:nvSpPr>
        <p:spPr bwMode="auto">
          <a:xfrm>
            <a:off x="6875465" y="2695593"/>
            <a:ext cx="347663" cy="8890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761"/>
          <p:cNvSpPr>
            <a:spLocks noChangeShapeType="1"/>
          </p:cNvSpPr>
          <p:nvPr/>
        </p:nvSpPr>
        <p:spPr bwMode="auto">
          <a:xfrm>
            <a:off x="6875465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762"/>
          <p:cNvSpPr>
            <a:spLocks noChangeShapeType="1"/>
          </p:cNvSpPr>
          <p:nvPr/>
        </p:nvSpPr>
        <p:spPr bwMode="auto">
          <a:xfrm>
            <a:off x="7223128" y="2687656"/>
            <a:ext cx="0" cy="55562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763"/>
          <p:cNvSpPr>
            <a:spLocks noChangeArrowheads="1"/>
          </p:cNvSpPr>
          <p:nvPr/>
        </p:nvSpPr>
        <p:spPr bwMode="auto">
          <a:xfrm>
            <a:off x="6875465" y="2687656"/>
            <a:ext cx="344488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87" name="Oval 764"/>
          <p:cNvSpPr>
            <a:spLocks noChangeArrowheads="1"/>
          </p:cNvSpPr>
          <p:nvPr/>
        </p:nvSpPr>
        <p:spPr bwMode="auto">
          <a:xfrm>
            <a:off x="6872290" y="2624156"/>
            <a:ext cx="347663" cy="103187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" name="Group 765"/>
          <p:cNvGrpSpPr>
            <a:grpSpLocks/>
          </p:cNvGrpSpPr>
          <p:nvPr/>
        </p:nvGrpSpPr>
        <p:grpSpPr bwMode="auto">
          <a:xfrm>
            <a:off x="6956428" y="2646381"/>
            <a:ext cx="171450" cy="61912"/>
            <a:chOff x="2848" y="848"/>
            <a:chExt cx="140" cy="98"/>
          </a:xfrm>
        </p:grpSpPr>
        <p:sp>
          <p:nvSpPr>
            <p:cNvPr id="89" name="Line 76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76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76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769"/>
          <p:cNvGrpSpPr>
            <a:grpSpLocks/>
          </p:cNvGrpSpPr>
          <p:nvPr/>
        </p:nvGrpSpPr>
        <p:grpSpPr bwMode="auto">
          <a:xfrm flipV="1">
            <a:off x="6956428" y="2646381"/>
            <a:ext cx="171450" cy="60325"/>
            <a:chOff x="2848" y="848"/>
            <a:chExt cx="140" cy="98"/>
          </a:xfrm>
        </p:grpSpPr>
        <p:sp>
          <p:nvSpPr>
            <p:cNvPr id="93" name="Line 770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771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772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" name="Oval 773"/>
          <p:cNvSpPr>
            <a:spLocks noChangeArrowheads="1"/>
          </p:cNvSpPr>
          <p:nvPr/>
        </p:nvSpPr>
        <p:spPr bwMode="auto">
          <a:xfrm>
            <a:off x="6873878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774"/>
          <p:cNvSpPr>
            <a:spLocks noChangeShapeType="1"/>
          </p:cNvSpPr>
          <p:nvPr/>
        </p:nvSpPr>
        <p:spPr bwMode="auto">
          <a:xfrm>
            <a:off x="687387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775"/>
          <p:cNvSpPr>
            <a:spLocks noChangeShapeType="1"/>
          </p:cNvSpPr>
          <p:nvPr/>
        </p:nvSpPr>
        <p:spPr bwMode="auto">
          <a:xfrm>
            <a:off x="72326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Rectangle 776"/>
          <p:cNvSpPr>
            <a:spLocks noChangeArrowheads="1"/>
          </p:cNvSpPr>
          <p:nvPr/>
        </p:nvSpPr>
        <p:spPr bwMode="auto">
          <a:xfrm>
            <a:off x="6873878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00" name="Oval 777"/>
          <p:cNvSpPr>
            <a:spLocks noChangeArrowheads="1"/>
          </p:cNvSpPr>
          <p:nvPr/>
        </p:nvSpPr>
        <p:spPr bwMode="auto">
          <a:xfrm>
            <a:off x="6870703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1" name="Group 778"/>
          <p:cNvGrpSpPr>
            <a:grpSpLocks/>
          </p:cNvGrpSpPr>
          <p:nvPr/>
        </p:nvGrpSpPr>
        <p:grpSpPr bwMode="auto">
          <a:xfrm>
            <a:off x="6956428" y="2903556"/>
            <a:ext cx="179387" cy="65087"/>
            <a:chOff x="2848" y="848"/>
            <a:chExt cx="140" cy="98"/>
          </a:xfrm>
        </p:grpSpPr>
        <p:sp>
          <p:nvSpPr>
            <p:cNvPr id="102" name="Line 77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78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78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782"/>
          <p:cNvGrpSpPr>
            <a:grpSpLocks/>
          </p:cNvGrpSpPr>
          <p:nvPr/>
        </p:nvGrpSpPr>
        <p:grpSpPr bwMode="auto">
          <a:xfrm flipV="1">
            <a:off x="6956428" y="2903556"/>
            <a:ext cx="179387" cy="65087"/>
            <a:chOff x="2848" y="848"/>
            <a:chExt cx="140" cy="98"/>
          </a:xfrm>
        </p:grpSpPr>
        <p:sp>
          <p:nvSpPr>
            <p:cNvPr id="106" name="Line 783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784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785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9" name="Oval 786"/>
          <p:cNvSpPr>
            <a:spLocks noChangeArrowheads="1"/>
          </p:cNvSpPr>
          <p:nvPr/>
        </p:nvSpPr>
        <p:spPr bwMode="auto">
          <a:xfrm>
            <a:off x="7350128" y="2597168"/>
            <a:ext cx="330200" cy="857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Line 787"/>
          <p:cNvSpPr>
            <a:spLocks noChangeShapeType="1"/>
          </p:cNvSpPr>
          <p:nvPr/>
        </p:nvSpPr>
        <p:spPr bwMode="auto">
          <a:xfrm>
            <a:off x="73501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Line 788"/>
          <p:cNvSpPr>
            <a:spLocks noChangeShapeType="1"/>
          </p:cNvSpPr>
          <p:nvPr/>
        </p:nvSpPr>
        <p:spPr bwMode="auto">
          <a:xfrm>
            <a:off x="7680328" y="2590818"/>
            <a:ext cx="0" cy="52388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789"/>
          <p:cNvSpPr>
            <a:spLocks noChangeArrowheads="1"/>
          </p:cNvSpPr>
          <p:nvPr/>
        </p:nvSpPr>
        <p:spPr bwMode="auto">
          <a:xfrm>
            <a:off x="7350128" y="2590818"/>
            <a:ext cx="327025" cy="52388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113" name="Oval 790"/>
          <p:cNvSpPr>
            <a:spLocks noChangeArrowheads="1"/>
          </p:cNvSpPr>
          <p:nvPr/>
        </p:nvSpPr>
        <p:spPr bwMode="auto">
          <a:xfrm>
            <a:off x="7346953" y="2528906"/>
            <a:ext cx="330200" cy="1000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4" name="Group 791"/>
          <p:cNvGrpSpPr>
            <a:grpSpLocks/>
          </p:cNvGrpSpPr>
          <p:nvPr/>
        </p:nvGrpSpPr>
        <p:grpSpPr bwMode="auto">
          <a:xfrm>
            <a:off x="7426328" y="2551131"/>
            <a:ext cx="163512" cy="57150"/>
            <a:chOff x="2848" y="848"/>
            <a:chExt cx="140" cy="98"/>
          </a:xfrm>
        </p:grpSpPr>
        <p:sp>
          <p:nvSpPr>
            <p:cNvPr id="115" name="Line 79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" name="Line 79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79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795"/>
          <p:cNvGrpSpPr>
            <a:grpSpLocks/>
          </p:cNvGrpSpPr>
          <p:nvPr/>
        </p:nvGrpSpPr>
        <p:grpSpPr bwMode="auto">
          <a:xfrm flipV="1">
            <a:off x="7426328" y="2549543"/>
            <a:ext cx="163512" cy="58738"/>
            <a:chOff x="2848" y="848"/>
            <a:chExt cx="140" cy="98"/>
          </a:xfrm>
        </p:grpSpPr>
        <p:sp>
          <p:nvSpPr>
            <p:cNvPr id="119" name="Line 796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0" name="Line 797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Line 798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2" name="Oval 799"/>
          <p:cNvSpPr>
            <a:spLocks noChangeArrowheads="1"/>
          </p:cNvSpPr>
          <p:nvPr/>
        </p:nvSpPr>
        <p:spPr bwMode="auto">
          <a:xfrm>
            <a:off x="7435853" y="2955943"/>
            <a:ext cx="358775" cy="95250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800"/>
          <p:cNvSpPr>
            <a:spLocks noChangeShapeType="1"/>
          </p:cNvSpPr>
          <p:nvPr/>
        </p:nvSpPr>
        <p:spPr bwMode="auto">
          <a:xfrm>
            <a:off x="7435853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801"/>
          <p:cNvSpPr>
            <a:spLocks noChangeShapeType="1"/>
          </p:cNvSpPr>
          <p:nvPr/>
        </p:nvSpPr>
        <p:spPr bwMode="auto">
          <a:xfrm>
            <a:off x="7794628" y="2948006"/>
            <a:ext cx="0" cy="58737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Rectangle 802"/>
          <p:cNvSpPr>
            <a:spLocks noChangeArrowheads="1"/>
          </p:cNvSpPr>
          <p:nvPr/>
        </p:nvSpPr>
        <p:spPr bwMode="auto">
          <a:xfrm>
            <a:off x="7435853" y="2948006"/>
            <a:ext cx="355600" cy="58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26" name="Oval 803"/>
          <p:cNvSpPr>
            <a:spLocks noChangeArrowheads="1"/>
          </p:cNvSpPr>
          <p:nvPr/>
        </p:nvSpPr>
        <p:spPr bwMode="auto">
          <a:xfrm>
            <a:off x="7432678" y="2879743"/>
            <a:ext cx="358775" cy="111125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7" name="Group 804"/>
          <p:cNvGrpSpPr>
            <a:grpSpLocks/>
          </p:cNvGrpSpPr>
          <p:nvPr/>
        </p:nvGrpSpPr>
        <p:grpSpPr bwMode="auto">
          <a:xfrm>
            <a:off x="7518403" y="2903556"/>
            <a:ext cx="179387" cy="65087"/>
            <a:chOff x="2848" y="848"/>
            <a:chExt cx="140" cy="98"/>
          </a:xfrm>
        </p:grpSpPr>
        <p:sp>
          <p:nvSpPr>
            <p:cNvPr id="128" name="Line 80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Line 80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Line 80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" name="Group 808"/>
          <p:cNvGrpSpPr>
            <a:grpSpLocks/>
          </p:cNvGrpSpPr>
          <p:nvPr/>
        </p:nvGrpSpPr>
        <p:grpSpPr bwMode="auto">
          <a:xfrm flipV="1">
            <a:off x="7518403" y="2903556"/>
            <a:ext cx="179387" cy="65087"/>
            <a:chOff x="2848" y="848"/>
            <a:chExt cx="140" cy="98"/>
          </a:xfrm>
        </p:grpSpPr>
        <p:sp>
          <p:nvSpPr>
            <p:cNvPr id="132" name="Line 809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" name="Line 810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" name="Line 811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5" name="Oval 812"/>
          <p:cNvSpPr>
            <a:spLocks noChangeArrowheads="1"/>
          </p:cNvSpPr>
          <p:nvPr/>
        </p:nvSpPr>
        <p:spPr bwMode="auto">
          <a:xfrm>
            <a:off x="6026153" y="269083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6" name="Line 813"/>
          <p:cNvSpPr>
            <a:spLocks noChangeShapeType="1"/>
          </p:cNvSpPr>
          <p:nvPr/>
        </p:nvSpPr>
        <p:spPr bwMode="auto">
          <a:xfrm>
            <a:off x="6026153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" name="Line 814"/>
          <p:cNvSpPr>
            <a:spLocks noChangeShapeType="1"/>
          </p:cNvSpPr>
          <p:nvPr/>
        </p:nvSpPr>
        <p:spPr bwMode="auto">
          <a:xfrm>
            <a:off x="6372228" y="268289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8" name="Rectangle 815"/>
          <p:cNvSpPr>
            <a:spLocks noChangeArrowheads="1"/>
          </p:cNvSpPr>
          <p:nvPr/>
        </p:nvSpPr>
        <p:spPr bwMode="auto">
          <a:xfrm>
            <a:off x="6026153" y="268289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9" name="Oval 816"/>
          <p:cNvSpPr>
            <a:spLocks noChangeArrowheads="1"/>
          </p:cNvSpPr>
          <p:nvPr/>
        </p:nvSpPr>
        <p:spPr bwMode="auto">
          <a:xfrm>
            <a:off x="6022978" y="261939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" name="Group 817"/>
          <p:cNvGrpSpPr>
            <a:grpSpLocks/>
          </p:cNvGrpSpPr>
          <p:nvPr/>
        </p:nvGrpSpPr>
        <p:grpSpPr bwMode="auto">
          <a:xfrm>
            <a:off x="6107115" y="2641618"/>
            <a:ext cx="171450" cy="60325"/>
            <a:chOff x="2848" y="848"/>
            <a:chExt cx="140" cy="98"/>
          </a:xfrm>
        </p:grpSpPr>
        <p:sp>
          <p:nvSpPr>
            <p:cNvPr id="141" name="Line 818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" name="Line 819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" name="Line 820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821"/>
          <p:cNvGrpSpPr>
            <a:grpSpLocks/>
          </p:cNvGrpSpPr>
          <p:nvPr/>
        </p:nvGrpSpPr>
        <p:grpSpPr bwMode="auto">
          <a:xfrm flipV="1">
            <a:off x="6107115" y="2641618"/>
            <a:ext cx="171450" cy="58738"/>
            <a:chOff x="2848" y="848"/>
            <a:chExt cx="140" cy="98"/>
          </a:xfrm>
        </p:grpSpPr>
        <p:sp>
          <p:nvSpPr>
            <p:cNvPr id="145" name="Line 822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823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7" name="Line 824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" name="Oval 825"/>
          <p:cNvSpPr>
            <a:spLocks noChangeArrowheads="1"/>
          </p:cNvSpPr>
          <p:nvPr/>
        </p:nvSpPr>
        <p:spPr bwMode="auto">
          <a:xfrm>
            <a:off x="5719765" y="3840181"/>
            <a:ext cx="346075" cy="87312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" name="Line 826"/>
          <p:cNvSpPr>
            <a:spLocks noChangeShapeType="1"/>
          </p:cNvSpPr>
          <p:nvPr/>
        </p:nvSpPr>
        <p:spPr bwMode="auto">
          <a:xfrm>
            <a:off x="5719765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" name="Line 827"/>
          <p:cNvSpPr>
            <a:spLocks noChangeShapeType="1"/>
          </p:cNvSpPr>
          <p:nvPr/>
        </p:nvSpPr>
        <p:spPr bwMode="auto">
          <a:xfrm>
            <a:off x="6065840" y="3832243"/>
            <a:ext cx="0" cy="53975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1" name="Rectangle 828"/>
          <p:cNvSpPr>
            <a:spLocks noChangeArrowheads="1"/>
          </p:cNvSpPr>
          <p:nvPr/>
        </p:nvSpPr>
        <p:spPr bwMode="auto">
          <a:xfrm>
            <a:off x="5719765" y="3832243"/>
            <a:ext cx="342900" cy="53975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52" name="Oval 829"/>
          <p:cNvSpPr>
            <a:spLocks noChangeArrowheads="1"/>
          </p:cNvSpPr>
          <p:nvPr/>
        </p:nvSpPr>
        <p:spPr bwMode="auto">
          <a:xfrm>
            <a:off x="5716590" y="3768743"/>
            <a:ext cx="346075" cy="103188"/>
          </a:xfrm>
          <a:prstGeom prst="ellipse">
            <a:avLst/>
          </a:prstGeom>
          <a:solidFill>
            <a:srgbClr val="DDDDDD"/>
          </a:solidFill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830"/>
          <p:cNvGrpSpPr>
            <a:grpSpLocks/>
          </p:cNvGrpSpPr>
          <p:nvPr/>
        </p:nvGrpSpPr>
        <p:grpSpPr bwMode="auto">
          <a:xfrm>
            <a:off x="5800728" y="3790968"/>
            <a:ext cx="171450" cy="60325"/>
            <a:chOff x="2848" y="848"/>
            <a:chExt cx="140" cy="98"/>
          </a:xfrm>
        </p:grpSpPr>
        <p:sp>
          <p:nvSpPr>
            <p:cNvPr id="154" name="Line 831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832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" name="Line 833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7" name="Group 834"/>
          <p:cNvGrpSpPr>
            <a:grpSpLocks/>
          </p:cNvGrpSpPr>
          <p:nvPr/>
        </p:nvGrpSpPr>
        <p:grpSpPr bwMode="auto">
          <a:xfrm flipV="1">
            <a:off x="5800728" y="3790968"/>
            <a:ext cx="171450" cy="58738"/>
            <a:chOff x="2848" y="848"/>
            <a:chExt cx="140" cy="98"/>
          </a:xfrm>
        </p:grpSpPr>
        <p:sp>
          <p:nvSpPr>
            <p:cNvPr id="158" name="Line 835"/>
            <p:cNvSpPr>
              <a:spLocks noChangeShapeType="1"/>
            </p:cNvSpPr>
            <p:nvPr/>
          </p:nvSpPr>
          <p:spPr bwMode="auto">
            <a:xfrm flipV="1">
              <a:off x="2848" y="848"/>
              <a:ext cx="50" cy="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" name="Line 836"/>
            <p:cNvSpPr>
              <a:spLocks noChangeShapeType="1"/>
            </p:cNvSpPr>
            <p:nvPr/>
          </p:nvSpPr>
          <p:spPr bwMode="auto">
            <a:xfrm>
              <a:off x="2944" y="946"/>
              <a:ext cx="44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Line 837"/>
            <p:cNvSpPr>
              <a:spLocks noChangeShapeType="1"/>
            </p:cNvSpPr>
            <p:nvPr/>
          </p:nvSpPr>
          <p:spPr bwMode="auto">
            <a:xfrm>
              <a:off x="2894" y="850"/>
              <a:ext cx="52" cy="96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1" name="Line 838"/>
          <p:cNvSpPr>
            <a:spLocks noChangeShapeType="1"/>
          </p:cNvSpPr>
          <p:nvPr/>
        </p:nvSpPr>
        <p:spPr bwMode="auto">
          <a:xfrm flipV="1">
            <a:off x="6918328" y="4197368"/>
            <a:ext cx="227012" cy="4365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2" name="Line 839"/>
          <p:cNvSpPr>
            <a:spLocks noChangeShapeType="1"/>
          </p:cNvSpPr>
          <p:nvPr/>
        </p:nvSpPr>
        <p:spPr bwMode="auto">
          <a:xfrm>
            <a:off x="7042153" y="3935431"/>
            <a:ext cx="163512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" name="Line 840"/>
          <p:cNvSpPr>
            <a:spLocks noChangeShapeType="1"/>
          </p:cNvSpPr>
          <p:nvPr/>
        </p:nvSpPr>
        <p:spPr bwMode="auto">
          <a:xfrm>
            <a:off x="7138990" y="3856056"/>
            <a:ext cx="279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" name="Line 841"/>
          <p:cNvSpPr>
            <a:spLocks noChangeShapeType="1"/>
          </p:cNvSpPr>
          <p:nvPr/>
        </p:nvSpPr>
        <p:spPr bwMode="auto">
          <a:xfrm flipV="1">
            <a:off x="7375528" y="3941781"/>
            <a:ext cx="134937" cy="1047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5" name="Line 842"/>
          <p:cNvSpPr>
            <a:spLocks noChangeShapeType="1"/>
          </p:cNvSpPr>
          <p:nvPr/>
        </p:nvSpPr>
        <p:spPr bwMode="auto">
          <a:xfrm>
            <a:off x="6073778" y="3862406"/>
            <a:ext cx="6794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6" name="Line 843"/>
          <p:cNvSpPr>
            <a:spLocks noChangeShapeType="1"/>
          </p:cNvSpPr>
          <p:nvPr/>
        </p:nvSpPr>
        <p:spPr bwMode="auto">
          <a:xfrm>
            <a:off x="6369053" y="2709881"/>
            <a:ext cx="509587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7" name="Line 844"/>
          <p:cNvSpPr>
            <a:spLocks noChangeShapeType="1"/>
          </p:cNvSpPr>
          <p:nvPr/>
        </p:nvSpPr>
        <p:spPr bwMode="auto">
          <a:xfrm>
            <a:off x="5935665" y="2538431"/>
            <a:ext cx="15240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8" name="Freeform 845"/>
          <p:cNvSpPr>
            <a:spLocks/>
          </p:cNvSpPr>
          <p:nvPr/>
        </p:nvSpPr>
        <p:spPr bwMode="auto">
          <a:xfrm>
            <a:off x="5256215" y="4545031"/>
            <a:ext cx="2979738" cy="1455737"/>
          </a:xfrm>
          <a:custGeom>
            <a:avLst/>
            <a:gdLst/>
            <a:ahLst/>
            <a:cxnLst>
              <a:cxn ang="0">
                <a:pos x="889" y="23"/>
              </a:cxn>
              <a:cxn ang="0">
                <a:pos x="692" y="109"/>
              </a:cxn>
              <a:cxn ang="0">
                <a:pos x="415" y="91"/>
              </a:cxn>
              <a:cxn ang="0">
                <a:pos x="112" y="170"/>
              </a:cxn>
              <a:cxn ang="0">
                <a:pos x="50" y="353"/>
              </a:cxn>
              <a:cxn ang="0">
                <a:pos x="14" y="528"/>
              </a:cxn>
              <a:cxn ang="0">
                <a:pos x="139" y="650"/>
              </a:cxn>
              <a:cxn ang="0">
                <a:pos x="505" y="781"/>
              </a:cxn>
              <a:cxn ang="0">
                <a:pos x="933" y="886"/>
              </a:cxn>
              <a:cxn ang="0">
                <a:pos x="1370" y="901"/>
              </a:cxn>
              <a:cxn ang="0">
                <a:pos x="1676" y="793"/>
              </a:cxn>
              <a:cxn ang="0">
                <a:pos x="1860" y="624"/>
              </a:cxn>
              <a:cxn ang="0">
                <a:pos x="1776" y="219"/>
              </a:cxn>
              <a:cxn ang="0">
                <a:pos x="1503" y="100"/>
              </a:cxn>
              <a:cxn ang="0">
                <a:pos x="1200" y="13"/>
              </a:cxn>
              <a:cxn ang="0">
                <a:pos x="889" y="23"/>
              </a:cxn>
            </a:cxnLst>
            <a:rect l="0" t="0" r="r" b="b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DDDDDD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9" name="Line 846"/>
          <p:cNvSpPr>
            <a:spLocks noChangeShapeType="1"/>
          </p:cNvSpPr>
          <p:nvPr/>
        </p:nvSpPr>
        <p:spPr bwMode="auto">
          <a:xfrm rot="-5400000">
            <a:off x="7491415" y="5281631"/>
            <a:ext cx="523875" cy="1397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0" name="Line 847"/>
          <p:cNvSpPr>
            <a:spLocks noChangeShapeType="1"/>
          </p:cNvSpPr>
          <p:nvPr/>
        </p:nvSpPr>
        <p:spPr bwMode="auto">
          <a:xfrm rot="5400000" flipV="1">
            <a:off x="7637465" y="5562618"/>
            <a:ext cx="3175" cy="8572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1" name="Line 848"/>
          <p:cNvSpPr>
            <a:spLocks noChangeShapeType="1"/>
          </p:cNvSpPr>
          <p:nvPr/>
        </p:nvSpPr>
        <p:spPr bwMode="auto">
          <a:xfrm rot="-5400000">
            <a:off x="7823203" y="5238768"/>
            <a:ext cx="0" cy="1143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2" name="Group 849"/>
          <p:cNvGrpSpPr>
            <a:grpSpLocks/>
          </p:cNvGrpSpPr>
          <p:nvPr/>
        </p:nvGrpSpPr>
        <p:grpSpPr bwMode="auto">
          <a:xfrm>
            <a:off x="7402515" y="4948256"/>
            <a:ext cx="501650" cy="234950"/>
            <a:chOff x="4701" y="2996"/>
            <a:chExt cx="316" cy="148"/>
          </a:xfrm>
        </p:grpSpPr>
        <p:sp>
          <p:nvSpPr>
            <p:cNvPr id="173" name="Oval 85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Line 85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" name="Line 85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" name="Rectangle 85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77" name="Oval 85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8" name="Group 85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183" name="Line 85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" name="Line 85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" name="Line 85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9" name="Group 85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180" name="Line 86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1" name="Line 86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2" name="Line 86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6" name="Group 863"/>
          <p:cNvGrpSpPr>
            <a:grpSpLocks/>
          </p:cNvGrpSpPr>
          <p:nvPr/>
        </p:nvGrpSpPr>
        <p:grpSpPr bwMode="auto">
          <a:xfrm>
            <a:off x="6586540" y="4672031"/>
            <a:ext cx="501650" cy="234950"/>
            <a:chOff x="3600" y="219"/>
            <a:chExt cx="360" cy="175"/>
          </a:xfrm>
        </p:grpSpPr>
        <p:sp>
          <p:nvSpPr>
            <p:cNvPr id="187" name="Oval 86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8" name="Line 86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" name="Line 86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" name="Rectangle 867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91" name="Oval 86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2" name="Group 869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197" name="Line 87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8" name="Line 87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9" name="Line 87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3" name="Group 873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194" name="Line 87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" name="Line 87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6" name="Line 87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0" name="Group 877"/>
          <p:cNvGrpSpPr>
            <a:grpSpLocks/>
          </p:cNvGrpSpPr>
          <p:nvPr/>
        </p:nvGrpSpPr>
        <p:grpSpPr bwMode="auto">
          <a:xfrm>
            <a:off x="5921378" y="4976831"/>
            <a:ext cx="501650" cy="234950"/>
            <a:chOff x="3600" y="219"/>
            <a:chExt cx="360" cy="175"/>
          </a:xfrm>
        </p:grpSpPr>
        <p:sp>
          <p:nvSpPr>
            <p:cNvPr id="201" name="Oval 87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" name="Line 87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3" name="Line 88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Rectangle 881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5" name="Oval 88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" name="Group 883"/>
            <p:cNvGrpSpPr>
              <a:grpSpLocks/>
            </p:cNvGrpSpPr>
            <p:nvPr/>
          </p:nvGrpSpPr>
          <p:grpSpPr bwMode="auto">
            <a:xfrm>
              <a:off x="3666" y="97"/>
              <a:ext cx="176" cy="49"/>
              <a:chOff x="2848" y="848"/>
              <a:chExt cx="140" cy="98"/>
            </a:xfrm>
          </p:grpSpPr>
          <p:sp>
            <p:nvSpPr>
              <p:cNvPr id="211" name="Line 88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2" name="Line 88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3" name="Line 88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" name="Group 887"/>
            <p:cNvGrpSpPr>
              <a:grpSpLocks/>
            </p:cNvGrpSpPr>
            <p:nvPr/>
          </p:nvGrpSpPr>
          <p:grpSpPr bwMode="auto">
            <a:xfrm flipV="1">
              <a:off x="3666" y="407"/>
              <a:ext cx="176" cy="49"/>
              <a:chOff x="2848" y="848"/>
              <a:chExt cx="140" cy="98"/>
            </a:xfrm>
          </p:grpSpPr>
          <p:sp>
            <p:nvSpPr>
              <p:cNvPr id="208" name="Line 88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" name="Line 88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" name="Line 89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4" name="Line 891"/>
          <p:cNvSpPr>
            <a:spLocks noChangeShapeType="1"/>
          </p:cNvSpPr>
          <p:nvPr/>
        </p:nvSpPr>
        <p:spPr bwMode="auto">
          <a:xfrm>
            <a:off x="7035803" y="4883168"/>
            <a:ext cx="358775" cy="1206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" name="Line 892"/>
          <p:cNvSpPr>
            <a:spLocks noChangeShapeType="1"/>
          </p:cNvSpPr>
          <p:nvPr/>
        </p:nvSpPr>
        <p:spPr bwMode="auto">
          <a:xfrm flipV="1">
            <a:off x="6383340" y="4895868"/>
            <a:ext cx="277813" cy="109538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" name="Line 893"/>
          <p:cNvSpPr>
            <a:spLocks noChangeShapeType="1"/>
          </p:cNvSpPr>
          <p:nvPr/>
        </p:nvSpPr>
        <p:spPr bwMode="auto">
          <a:xfrm flipV="1">
            <a:off x="6426203" y="5099068"/>
            <a:ext cx="9715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" name="Line 894"/>
          <p:cNvSpPr>
            <a:spLocks noChangeShapeType="1"/>
          </p:cNvSpPr>
          <p:nvPr/>
        </p:nvSpPr>
        <p:spPr bwMode="auto">
          <a:xfrm flipH="1">
            <a:off x="5721353" y="4845068"/>
            <a:ext cx="254000" cy="4699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8" name="Line 895"/>
          <p:cNvSpPr>
            <a:spLocks noChangeShapeType="1"/>
          </p:cNvSpPr>
          <p:nvPr/>
        </p:nvSpPr>
        <p:spPr bwMode="auto">
          <a:xfrm>
            <a:off x="5746753" y="4895868"/>
            <a:ext cx="196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" name="Line 896"/>
          <p:cNvSpPr>
            <a:spLocks noChangeShapeType="1"/>
          </p:cNvSpPr>
          <p:nvPr/>
        </p:nvSpPr>
        <p:spPr bwMode="auto">
          <a:xfrm>
            <a:off x="5607053" y="5232418"/>
            <a:ext cx="153987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" name="Line 897"/>
          <p:cNvSpPr>
            <a:spLocks noChangeShapeType="1"/>
          </p:cNvSpPr>
          <p:nvPr/>
        </p:nvSpPr>
        <p:spPr bwMode="auto">
          <a:xfrm>
            <a:off x="5859465" y="5311793"/>
            <a:ext cx="490538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1" name="Line 898"/>
          <p:cNvSpPr>
            <a:spLocks noChangeShapeType="1"/>
          </p:cNvSpPr>
          <p:nvPr/>
        </p:nvSpPr>
        <p:spPr bwMode="auto">
          <a:xfrm flipH="1">
            <a:off x="6099178" y="5219718"/>
            <a:ext cx="53975" cy="857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2" name="Line 899"/>
          <p:cNvSpPr>
            <a:spLocks noChangeShapeType="1"/>
          </p:cNvSpPr>
          <p:nvPr/>
        </p:nvSpPr>
        <p:spPr bwMode="auto">
          <a:xfrm>
            <a:off x="5911853" y="5308618"/>
            <a:ext cx="1587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3" name="Line 900"/>
          <p:cNvSpPr>
            <a:spLocks noChangeShapeType="1"/>
          </p:cNvSpPr>
          <p:nvPr/>
        </p:nvSpPr>
        <p:spPr bwMode="auto">
          <a:xfrm flipH="1" flipV="1">
            <a:off x="6308728" y="5316556"/>
            <a:ext cx="0" cy="762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" name="Line 901"/>
          <p:cNvSpPr>
            <a:spLocks noChangeShapeType="1"/>
          </p:cNvSpPr>
          <p:nvPr/>
        </p:nvSpPr>
        <p:spPr bwMode="auto">
          <a:xfrm>
            <a:off x="6389690" y="5175268"/>
            <a:ext cx="503238" cy="2698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" name="Line 902"/>
          <p:cNvSpPr>
            <a:spLocks noChangeShapeType="1"/>
          </p:cNvSpPr>
          <p:nvPr/>
        </p:nvSpPr>
        <p:spPr bwMode="auto">
          <a:xfrm>
            <a:off x="5838828" y="5110181"/>
            <a:ext cx="8096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26" name="Group 903"/>
          <p:cNvGrpSpPr>
            <a:grpSpLocks/>
          </p:cNvGrpSpPr>
          <p:nvPr/>
        </p:nvGrpSpPr>
        <p:grpSpPr bwMode="auto">
          <a:xfrm>
            <a:off x="5024440" y="1870093"/>
            <a:ext cx="3021013" cy="3981450"/>
            <a:chOff x="-1203" y="1352"/>
            <a:chExt cx="1903" cy="2508"/>
          </a:xfrm>
        </p:grpSpPr>
        <p:grpSp>
          <p:nvGrpSpPr>
            <p:cNvPr id="227" name="Group 904"/>
            <p:cNvGrpSpPr>
              <a:grpSpLocks/>
            </p:cNvGrpSpPr>
            <p:nvPr/>
          </p:nvGrpSpPr>
          <p:grpSpPr bwMode="auto">
            <a:xfrm>
              <a:off x="-1201" y="1647"/>
              <a:ext cx="436" cy="114"/>
              <a:chOff x="3072" y="739"/>
              <a:chExt cx="652" cy="146"/>
            </a:xfrm>
          </p:grpSpPr>
          <p:pic>
            <p:nvPicPr>
              <p:cNvPr id="264" name="Picture 905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265" name="Line 906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" name="Line 907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28" name="Picture 908" descr="imgyjavg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027" y="1466"/>
              <a:ext cx="232" cy="168"/>
            </a:xfrm>
            <a:prstGeom prst="rect">
              <a:avLst/>
            </a:prstGeom>
            <a:noFill/>
          </p:spPr>
        </p:pic>
        <p:grpSp>
          <p:nvGrpSpPr>
            <p:cNvPr id="229" name="Group 909"/>
            <p:cNvGrpSpPr>
              <a:grpSpLocks/>
            </p:cNvGrpSpPr>
            <p:nvPr/>
          </p:nvGrpSpPr>
          <p:grpSpPr bwMode="auto">
            <a:xfrm>
              <a:off x="-546" y="1352"/>
              <a:ext cx="256" cy="269"/>
              <a:chOff x="2870" y="1518"/>
              <a:chExt cx="292" cy="320"/>
            </a:xfrm>
          </p:grpSpPr>
          <p:graphicFrame>
            <p:nvGraphicFramePr>
              <p:cNvPr id="262" name="Object 91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3" name="Clip" r:id="rId5" imgW="819000" imgH="847800" progId="">
                      <p:embed/>
                    </p:oleObj>
                  </mc:Choice>
                  <mc:Fallback>
                    <p:oleObj name="Clip" r:id="rId5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3" name="Object 91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4" name="Clip" r:id="rId7" imgW="1266840" imgH="1200240" progId="">
                      <p:embed/>
                    </p:oleObj>
                  </mc:Choice>
                  <mc:Fallback>
                    <p:oleObj name="Clip" r:id="rId7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0" name="Group 912"/>
            <p:cNvGrpSpPr>
              <a:grpSpLocks/>
            </p:cNvGrpSpPr>
            <p:nvPr/>
          </p:nvGrpSpPr>
          <p:grpSpPr bwMode="auto">
            <a:xfrm>
              <a:off x="-1002" y="2262"/>
              <a:ext cx="209" cy="224"/>
              <a:chOff x="2870" y="1518"/>
              <a:chExt cx="292" cy="320"/>
            </a:xfrm>
          </p:grpSpPr>
          <p:graphicFrame>
            <p:nvGraphicFramePr>
              <p:cNvPr id="260" name="Object 91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5" name="Clip" r:id="rId9" imgW="819000" imgH="847800" progId="">
                      <p:embed/>
                    </p:oleObj>
                  </mc:Choice>
                  <mc:Fallback>
                    <p:oleObj name="Clip" r:id="rId9" imgW="819000" imgH="84780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61" name="Object 91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96" name="Clip" r:id="rId10" imgW="1266840" imgH="1200240" progId="">
                      <p:embed/>
                    </p:oleObj>
                  </mc:Choice>
                  <mc:Fallback>
                    <p:oleObj name="Clip" r:id="rId10" imgW="1266840" imgH="1200240" progId="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31" name="Object 915"/>
            <p:cNvGraphicFramePr>
              <a:graphicFrameLocks noChangeAspect="1"/>
            </p:cNvGraphicFramePr>
            <p:nvPr/>
          </p:nvGraphicFramePr>
          <p:xfrm>
            <a:off x="-732" y="2289"/>
            <a:ext cx="207" cy="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7" name="Clip" r:id="rId11" imgW="1305000" imgH="1085760" progId="">
                    <p:embed/>
                  </p:oleObj>
                </mc:Choice>
                <mc:Fallback>
                  <p:oleObj name="Clip" r:id="rId11" imgW="1305000" imgH="1085760" progId="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32" y="2289"/>
                          <a:ext cx="207" cy="1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2" name="Group 916"/>
            <p:cNvGrpSpPr>
              <a:grpSpLocks/>
            </p:cNvGrpSpPr>
            <p:nvPr/>
          </p:nvGrpSpPr>
          <p:grpSpPr bwMode="auto">
            <a:xfrm>
              <a:off x="310" y="3572"/>
              <a:ext cx="125" cy="229"/>
              <a:chOff x="4180" y="783"/>
              <a:chExt cx="150" cy="307"/>
            </a:xfrm>
          </p:grpSpPr>
          <p:sp>
            <p:nvSpPr>
              <p:cNvPr id="252" name="AutoShape 9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3" name="Rectangle 9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4" name="Rectangle 9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" name="AutoShape 9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" name="Line 9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7" name="Line 9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8" name="Rectangle 9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" name="Rectangle 9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233" name="Object 925"/>
            <p:cNvGraphicFramePr>
              <a:graphicFrameLocks noChangeAspect="1"/>
            </p:cNvGraphicFramePr>
            <p:nvPr/>
          </p:nvGraphicFramePr>
          <p:xfrm>
            <a:off x="-975" y="33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8" name="Clip" r:id="rId13" imgW="1305000" imgH="1085760" progId="">
                    <p:embed/>
                  </p:oleObj>
                </mc:Choice>
                <mc:Fallback>
                  <p:oleObj name="Clip" r:id="rId13" imgW="1305000" imgH="108576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975" y="33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" name="Object 926"/>
            <p:cNvGraphicFramePr>
              <a:graphicFrameLocks noChangeAspect="1"/>
            </p:cNvGraphicFramePr>
            <p:nvPr/>
          </p:nvGraphicFramePr>
          <p:xfrm>
            <a:off x="-871" y="318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9" name="Clip" r:id="rId14" imgW="1305000" imgH="1085760" progId="">
                    <p:embed/>
                  </p:oleObj>
                </mc:Choice>
                <mc:Fallback>
                  <p:oleObj name="Clip" r:id="rId14" imgW="1305000" imgH="1085760" progId="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871" y="318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" name="Object 927"/>
            <p:cNvGraphicFramePr>
              <a:graphicFrameLocks noChangeAspect="1"/>
            </p:cNvGraphicFramePr>
            <p:nvPr/>
          </p:nvGraphicFramePr>
          <p:xfrm>
            <a:off x="-703" y="3544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0" name="Clip" r:id="rId15" imgW="1305000" imgH="1085760" progId="">
                    <p:embed/>
                  </p:oleObj>
                </mc:Choice>
                <mc:Fallback>
                  <p:oleObj name="Clip" r:id="rId15" imgW="1305000" imgH="1085760" progId="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03" y="3544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" name="Object 928"/>
            <p:cNvGraphicFramePr>
              <a:graphicFrameLocks noChangeAspect="1"/>
            </p:cNvGraphicFramePr>
            <p:nvPr/>
          </p:nvGraphicFramePr>
          <p:xfrm>
            <a:off x="-489" y="3546"/>
            <a:ext cx="216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" name="Clip" r:id="rId16" imgW="1305000" imgH="1085760" progId="">
                    <p:embed/>
                  </p:oleObj>
                </mc:Choice>
                <mc:Fallback>
                  <p:oleObj name="Clip" r:id="rId16" imgW="1305000" imgH="1085760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489" y="3546"/>
                          <a:ext cx="216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37" name="Group 929"/>
            <p:cNvGrpSpPr>
              <a:grpSpLocks/>
            </p:cNvGrpSpPr>
            <p:nvPr/>
          </p:nvGrpSpPr>
          <p:grpSpPr bwMode="auto">
            <a:xfrm>
              <a:off x="83" y="3620"/>
              <a:ext cx="172" cy="214"/>
              <a:chOff x="2870" y="1518"/>
              <a:chExt cx="292" cy="320"/>
            </a:xfrm>
          </p:grpSpPr>
          <p:graphicFrame>
            <p:nvGraphicFramePr>
              <p:cNvPr id="250" name="Object 930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2" name="Clip" r:id="rId17" imgW="819000" imgH="847800" progId="">
                      <p:embed/>
                    </p:oleObj>
                  </mc:Choice>
                  <mc:Fallback>
                    <p:oleObj name="Clip" r:id="rId17" imgW="819000" imgH="847800" progId="">
                      <p:embed/>
                      <p:pic>
                        <p:nvPicPr>
                          <p:cNvPr id="0" name="Picture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1" name="Object 931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3" name="Clip" r:id="rId18" imgW="1266840" imgH="1200240" progId="">
                      <p:embed/>
                    </p:oleObj>
                  </mc:Choice>
                  <mc:Fallback>
                    <p:oleObj name="Clip" r:id="rId18" imgW="1266840" imgH="1200240" progId="">
                      <p:embed/>
                      <p:pic>
                        <p:nvPicPr>
                          <p:cNvPr id="0" name="Picture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8" name="Group 932"/>
            <p:cNvGrpSpPr>
              <a:grpSpLocks/>
            </p:cNvGrpSpPr>
            <p:nvPr/>
          </p:nvGrpSpPr>
          <p:grpSpPr bwMode="auto">
            <a:xfrm>
              <a:off x="-201" y="3657"/>
              <a:ext cx="220" cy="203"/>
              <a:chOff x="2870" y="1518"/>
              <a:chExt cx="292" cy="320"/>
            </a:xfrm>
          </p:grpSpPr>
          <p:graphicFrame>
            <p:nvGraphicFramePr>
              <p:cNvPr id="248" name="Object 933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4" name="Clip" r:id="rId19" imgW="819000" imgH="847800" progId="">
                      <p:embed/>
                    </p:oleObj>
                  </mc:Choice>
                  <mc:Fallback>
                    <p:oleObj name="Clip" r:id="rId19" imgW="819000" imgH="847800" progId="">
                      <p:embed/>
                      <p:pic>
                        <p:nvPicPr>
                          <p:cNvPr id="0" name="Picture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9" name="Object 934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05" name="Clip" r:id="rId20" imgW="1266840" imgH="1200240" progId="">
                      <p:embed/>
                    </p:oleObj>
                  </mc:Choice>
                  <mc:Fallback>
                    <p:oleObj name="Clip" r:id="rId20" imgW="1266840" imgH="1200240" progId="">
                      <p:embed/>
                      <p:pic>
                        <p:nvPicPr>
                          <p:cNvPr id="0" name="Picture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39" name="Group 935"/>
            <p:cNvGrpSpPr>
              <a:grpSpLocks/>
            </p:cNvGrpSpPr>
            <p:nvPr/>
          </p:nvGrpSpPr>
          <p:grpSpPr bwMode="auto">
            <a:xfrm>
              <a:off x="569" y="3424"/>
              <a:ext cx="131" cy="260"/>
              <a:chOff x="4180" y="783"/>
              <a:chExt cx="150" cy="307"/>
            </a:xfrm>
          </p:grpSpPr>
          <p:sp>
            <p:nvSpPr>
              <p:cNvPr id="240" name="AutoShape 93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1" name="Rectangle 93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2" name="Rectangle 93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3" name="AutoShape 93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4" name="Line 94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" name="Line 94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" name="Rectangle 94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7" name="Rectangle 94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7" name="Line 944"/>
          <p:cNvSpPr>
            <a:spLocks noChangeShapeType="1"/>
          </p:cNvSpPr>
          <p:nvPr/>
        </p:nvSpPr>
        <p:spPr bwMode="auto">
          <a:xfrm flipH="1">
            <a:off x="5927728" y="3632218"/>
            <a:ext cx="3175" cy="1444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8" name="Line 945"/>
          <p:cNvSpPr>
            <a:spLocks noChangeShapeType="1"/>
          </p:cNvSpPr>
          <p:nvPr/>
        </p:nvSpPr>
        <p:spPr bwMode="auto">
          <a:xfrm flipV="1">
            <a:off x="7224715" y="2614631"/>
            <a:ext cx="123825" cy="873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9" name="Line 946"/>
          <p:cNvSpPr>
            <a:spLocks noChangeShapeType="1"/>
          </p:cNvSpPr>
          <p:nvPr/>
        </p:nvSpPr>
        <p:spPr bwMode="auto">
          <a:xfrm>
            <a:off x="7051678" y="2787668"/>
            <a:ext cx="0" cy="825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0" name="Line 947"/>
          <p:cNvSpPr>
            <a:spLocks noChangeShapeType="1"/>
          </p:cNvSpPr>
          <p:nvPr/>
        </p:nvSpPr>
        <p:spPr bwMode="auto">
          <a:xfrm flipV="1">
            <a:off x="7223128" y="2684481"/>
            <a:ext cx="263525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1" name="Line 948"/>
          <p:cNvSpPr>
            <a:spLocks noChangeShapeType="1"/>
          </p:cNvSpPr>
          <p:nvPr/>
        </p:nvSpPr>
        <p:spPr bwMode="auto">
          <a:xfrm>
            <a:off x="7588253" y="2682893"/>
            <a:ext cx="0" cy="196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2" name="Line 949"/>
          <p:cNvSpPr>
            <a:spLocks noChangeShapeType="1"/>
          </p:cNvSpPr>
          <p:nvPr/>
        </p:nvSpPr>
        <p:spPr bwMode="auto">
          <a:xfrm>
            <a:off x="7242178" y="2989281"/>
            <a:ext cx="188912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3" name="Line 950"/>
          <p:cNvSpPr>
            <a:spLocks noChangeShapeType="1"/>
          </p:cNvSpPr>
          <p:nvPr/>
        </p:nvSpPr>
        <p:spPr bwMode="auto">
          <a:xfrm flipV="1">
            <a:off x="5537203" y="3856056"/>
            <a:ext cx="168275" cy="31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4" name="Line 951"/>
          <p:cNvSpPr>
            <a:spLocks noChangeShapeType="1"/>
          </p:cNvSpPr>
          <p:nvPr/>
        </p:nvSpPr>
        <p:spPr bwMode="auto">
          <a:xfrm flipV="1">
            <a:off x="7656515" y="2382856"/>
            <a:ext cx="238125" cy="168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952"/>
          <p:cNvSpPr>
            <a:spLocks noChangeShapeType="1"/>
          </p:cNvSpPr>
          <p:nvPr/>
        </p:nvSpPr>
        <p:spPr bwMode="auto">
          <a:xfrm>
            <a:off x="7796215" y="2979756"/>
            <a:ext cx="177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953"/>
          <p:cNvSpPr>
            <a:spLocks noChangeShapeType="1"/>
          </p:cNvSpPr>
          <p:nvPr/>
        </p:nvSpPr>
        <p:spPr bwMode="auto">
          <a:xfrm flipH="1">
            <a:off x="6942140" y="3055956"/>
            <a:ext cx="98425" cy="7048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954"/>
          <p:cNvSpPr>
            <a:spLocks noChangeShapeType="1"/>
          </p:cNvSpPr>
          <p:nvPr/>
        </p:nvSpPr>
        <p:spPr bwMode="auto">
          <a:xfrm flipH="1">
            <a:off x="7532690" y="3055956"/>
            <a:ext cx="111125" cy="7270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" name="Group 955"/>
          <p:cNvGrpSpPr>
            <a:grpSpLocks/>
          </p:cNvGrpSpPr>
          <p:nvPr/>
        </p:nvGrpSpPr>
        <p:grpSpPr bwMode="auto">
          <a:xfrm>
            <a:off x="6584953" y="4673618"/>
            <a:ext cx="501650" cy="234950"/>
            <a:chOff x="4701" y="2996"/>
            <a:chExt cx="316" cy="148"/>
          </a:xfrm>
        </p:grpSpPr>
        <p:sp>
          <p:nvSpPr>
            <p:cNvPr id="279" name="Oval 956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Line 957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Line 958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959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83" name="Oval 960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4" name="Group 961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289" name="Line 96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" name="Line 96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" name="Line 96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85" name="Group 965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286" name="Line 96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" name="Line 96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" name="Line 96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92" name="Group 969"/>
          <p:cNvGrpSpPr>
            <a:grpSpLocks/>
          </p:cNvGrpSpPr>
          <p:nvPr/>
        </p:nvGrpSpPr>
        <p:grpSpPr bwMode="auto">
          <a:xfrm>
            <a:off x="5919790" y="4975243"/>
            <a:ext cx="501650" cy="234950"/>
            <a:chOff x="4701" y="2996"/>
            <a:chExt cx="316" cy="148"/>
          </a:xfrm>
        </p:grpSpPr>
        <p:sp>
          <p:nvSpPr>
            <p:cNvPr id="293" name="Oval 970"/>
            <p:cNvSpPr>
              <a:spLocks noChangeArrowheads="1"/>
            </p:cNvSpPr>
            <p:nvPr/>
          </p:nvSpPr>
          <p:spPr bwMode="auto">
            <a:xfrm>
              <a:off x="4704" y="3062"/>
              <a:ext cx="313" cy="82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4" name="Line 971"/>
            <p:cNvSpPr>
              <a:spLocks noChangeShapeType="1"/>
            </p:cNvSpPr>
            <p:nvPr/>
          </p:nvSpPr>
          <p:spPr bwMode="auto">
            <a:xfrm>
              <a:off x="4704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5" name="Line 972"/>
            <p:cNvSpPr>
              <a:spLocks noChangeShapeType="1"/>
            </p:cNvSpPr>
            <p:nvPr/>
          </p:nvSpPr>
          <p:spPr bwMode="auto">
            <a:xfrm>
              <a:off x="5017" y="3055"/>
              <a:ext cx="0" cy="51"/>
            </a:xfrm>
            <a:prstGeom prst="line">
              <a:avLst/>
            </a:prstGeom>
            <a:noFill/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6" name="Rectangle 973"/>
            <p:cNvSpPr>
              <a:spLocks noChangeArrowheads="1"/>
            </p:cNvSpPr>
            <p:nvPr/>
          </p:nvSpPr>
          <p:spPr bwMode="auto">
            <a:xfrm>
              <a:off x="4704" y="3055"/>
              <a:ext cx="310" cy="50"/>
            </a:xfrm>
            <a:prstGeom prst="rect">
              <a:avLst/>
            </a:prstGeom>
            <a:solidFill>
              <a:srgbClr val="DDDDDD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" name="Oval 974"/>
            <p:cNvSpPr>
              <a:spLocks noChangeArrowheads="1"/>
            </p:cNvSpPr>
            <p:nvPr/>
          </p:nvSpPr>
          <p:spPr bwMode="auto">
            <a:xfrm>
              <a:off x="4701" y="2996"/>
              <a:ext cx="313" cy="96"/>
            </a:xfrm>
            <a:prstGeom prst="ellipse">
              <a:avLst/>
            </a:prstGeom>
            <a:solidFill>
              <a:srgbClr val="DDDDDD"/>
            </a:solidFill>
            <a:ln w="127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8" name="Group 975"/>
            <p:cNvGrpSpPr>
              <a:grpSpLocks/>
            </p:cNvGrpSpPr>
            <p:nvPr/>
          </p:nvGrpSpPr>
          <p:grpSpPr bwMode="auto">
            <a:xfrm>
              <a:off x="4796" y="2956"/>
              <a:ext cx="157" cy="49"/>
              <a:chOff x="2848" y="848"/>
              <a:chExt cx="140" cy="98"/>
            </a:xfrm>
          </p:grpSpPr>
          <p:sp>
            <p:nvSpPr>
              <p:cNvPr id="303" name="Line 9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4" name="Line 9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5" name="Line 9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99" name="Group 979"/>
            <p:cNvGrpSpPr>
              <a:grpSpLocks/>
            </p:cNvGrpSpPr>
            <p:nvPr/>
          </p:nvGrpSpPr>
          <p:grpSpPr bwMode="auto">
            <a:xfrm flipV="1">
              <a:off x="4796" y="3084"/>
              <a:ext cx="157" cy="49"/>
              <a:chOff x="2848" y="848"/>
              <a:chExt cx="140" cy="98"/>
            </a:xfrm>
          </p:grpSpPr>
          <p:sp>
            <p:nvSpPr>
              <p:cNvPr id="300" name="Line 9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1" name="Line 9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2" name="Line 9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06" name="Group 983"/>
          <p:cNvGrpSpPr>
            <a:grpSpLocks/>
          </p:cNvGrpSpPr>
          <p:nvPr/>
        </p:nvGrpSpPr>
        <p:grpSpPr bwMode="auto">
          <a:xfrm>
            <a:off x="6750053" y="5160981"/>
            <a:ext cx="290512" cy="404812"/>
            <a:chOff x="4290" y="3130"/>
            <a:chExt cx="183" cy="255"/>
          </a:xfrm>
        </p:grpSpPr>
        <p:pic>
          <p:nvPicPr>
            <p:cNvPr id="307" name="Picture 984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08" name="Freeform 985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" name="Freeform 986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Freeform 987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Freeform 988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Freeform 989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" name="Freeform 990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" name="Freeform 991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" name="Freeform 992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" name="Freeform 993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" name="Freeform 994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8" name="Freeform 995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9" name="Freeform 996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0" name="Freeform 997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1" name="Freeform 998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2" name="Freeform 999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3" name="Freeform 1000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4" name="Freeform 1001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5" name="Group 1002"/>
          <p:cNvGrpSpPr>
            <a:grpSpLocks/>
          </p:cNvGrpSpPr>
          <p:nvPr/>
        </p:nvGrpSpPr>
        <p:grpSpPr bwMode="auto">
          <a:xfrm>
            <a:off x="5307015" y="3622693"/>
            <a:ext cx="290513" cy="404813"/>
            <a:chOff x="4290" y="3130"/>
            <a:chExt cx="183" cy="255"/>
          </a:xfrm>
        </p:grpSpPr>
        <p:pic>
          <p:nvPicPr>
            <p:cNvPr id="326" name="Picture 1003" descr="31u_bnrz[1]"/>
            <p:cNvPicPr>
              <a:picLocks noChangeAspect="1" noChangeArrowheads="1"/>
            </p:cNvPicPr>
            <p:nvPr/>
          </p:nvPicPr>
          <p:blipFill>
            <a:blip r:embed="rId21"/>
            <a:srcRect/>
            <a:stretch>
              <a:fillRect/>
            </a:stretch>
          </p:blipFill>
          <p:spPr bwMode="auto">
            <a:xfrm>
              <a:off x="4343" y="3211"/>
              <a:ext cx="121" cy="174"/>
            </a:xfrm>
            <a:prstGeom prst="rect">
              <a:avLst/>
            </a:prstGeom>
            <a:solidFill>
              <a:srgbClr val="DDDDDD"/>
            </a:solidFill>
          </p:spPr>
        </p:pic>
        <p:sp>
          <p:nvSpPr>
            <p:cNvPr id="327" name="Freeform 1004"/>
            <p:cNvSpPr>
              <a:spLocks/>
            </p:cNvSpPr>
            <p:nvPr/>
          </p:nvSpPr>
          <p:spPr bwMode="auto">
            <a:xfrm>
              <a:off x="4339" y="3143"/>
              <a:ext cx="33" cy="39"/>
            </a:xfrm>
            <a:custGeom>
              <a:avLst/>
              <a:gdLst/>
              <a:ahLst/>
              <a:cxnLst>
                <a:cxn ang="0">
                  <a:pos x="70" y="29"/>
                </a:cxn>
                <a:cxn ang="0">
                  <a:pos x="55" y="39"/>
                </a:cxn>
                <a:cxn ang="0">
                  <a:pos x="42" y="50"/>
                </a:cxn>
                <a:cxn ang="0">
                  <a:pos x="30" y="63"/>
                </a:cxn>
                <a:cxn ang="0">
                  <a:pos x="20" y="77"/>
                </a:cxn>
                <a:cxn ang="0">
                  <a:pos x="12" y="91"/>
                </a:cxn>
                <a:cxn ang="0">
                  <a:pos x="6" y="108"/>
                </a:cxn>
                <a:cxn ang="0">
                  <a:pos x="2" y="125"/>
                </a:cxn>
                <a:cxn ang="0">
                  <a:pos x="0" y="142"/>
                </a:cxn>
                <a:cxn ang="0">
                  <a:pos x="2" y="166"/>
                </a:cxn>
                <a:cxn ang="0">
                  <a:pos x="12" y="186"/>
                </a:cxn>
                <a:cxn ang="0">
                  <a:pos x="26" y="203"/>
                </a:cxn>
                <a:cxn ang="0">
                  <a:pos x="45" y="216"/>
                </a:cxn>
                <a:cxn ang="0">
                  <a:pos x="66" y="226"/>
                </a:cxn>
                <a:cxn ang="0">
                  <a:pos x="88" y="230"/>
                </a:cxn>
                <a:cxn ang="0">
                  <a:pos x="111" y="232"/>
                </a:cxn>
                <a:cxn ang="0">
                  <a:pos x="134" y="228"/>
                </a:cxn>
                <a:cxn ang="0">
                  <a:pos x="138" y="228"/>
                </a:cxn>
                <a:cxn ang="0">
                  <a:pos x="143" y="226"/>
                </a:cxn>
                <a:cxn ang="0">
                  <a:pos x="147" y="222"/>
                </a:cxn>
                <a:cxn ang="0">
                  <a:pos x="148" y="218"/>
                </a:cxn>
                <a:cxn ang="0">
                  <a:pos x="145" y="212"/>
                </a:cxn>
                <a:cxn ang="0">
                  <a:pos x="141" y="207"/>
                </a:cxn>
                <a:cxn ang="0">
                  <a:pos x="135" y="203"/>
                </a:cxn>
                <a:cxn ang="0">
                  <a:pos x="129" y="201"/>
                </a:cxn>
                <a:cxn ang="0">
                  <a:pos x="117" y="197"/>
                </a:cxn>
                <a:cxn ang="0">
                  <a:pos x="105" y="195"/>
                </a:cxn>
                <a:cxn ang="0">
                  <a:pos x="94" y="193"/>
                </a:cxn>
                <a:cxn ang="0">
                  <a:pos x="83" y="190"/>
                </a:cxn>
                <a:cxn ang="0">
                  <a:pos x="73" y="187"/>
                </a:cxn>
                <a:cxn ang="0">
                  <a:pos x="62" y="182"/>
                </a:cxn>
                <a:cxn ang="0">
                  <a:pos x="53" y="176"/>
                </a:cxn>
                <a:cxn ang="0">
                  <a:pos x="43" y="167"/>
                </a:cxn>
                <a:cxn ang="0">
                  <a:pos x="40" y="128"/>
                </a:cxn>
                <a:cxn ang="0">
                  <a:pos x="49" y="96"/>
                </a:cxn>
                <a:cxn ang="0">
                  <a:pos x="68" y="71"/>
                </a:cxn>
                <a:cxn ang="0">
                  <a:pos x="94" y="50"/>
                </a:cxn>
                <a:cxn ang="0">
                  <a:pos x="122" y="34"/>
                </a:cxn>
                <a:cxn ang="0">
                  <a:pos x="151" y="21"/>
                </a:cxn>
                <a:cxn ang="0">
                  <a:pos x="178" y="12"/>
                </a:cxn>
                <a:cxn ang="0">
                  <a:pos x="199" y="4"/>
                </a:cxn>
                <a:cxn ang="0">
                  <a:pos x="186" y="1"/>
                </a:cxn>
                <a:cxn ang="0">
                  <a:pos x="172" y="0"/>
                </a:cxn>
                <a:cxn ang="0">
                  <a:pos x="156" y="2"/>
                </a:cxn>
                <a:cxn ang="0">
                  <a:pos x="138" y="4"/>
                </a:cxn>
                <a:cxn ang="0">
                  <a:pos x="121" y="10"/>
                </a:cxn>
                <a:cxn ang="0">
                  <a:pos x="103" y="16"/>
                </a:cxn>
                <a:cxn ang="0">
                  <a:pos x="86" y="23"/>
                </a:cxn>
                <a:cxn ang="0">
                  <a:pos x="70" y="29"/>
                </a:cxn>
              </a:cxnLst>
              <a:rect l="0" t="0" r="r" b="b"/>
              <a:pathLst>
                <a:path w="199" h="232">
                  <a:moveTo>
                    <a:pt x="70" y="29"/>
                  </a:moveTo>
                  <a:lnTo>
                    <a:pt x="55" y="39"/>
                  </a:lnTo>
                  <a:lnTo>
                    <a:pt x="42" y="50"/>
                  </a:lnTo>
                  <a:lnTo>
                    <a:pt x="30" y="63"/>
                  </a:lnTo>
                  <a:lnTo>
                    <a:pt x="20" y="77"/>
                  </a:lnTo>
                  <a:lnTo>
                    <a:pt x="12" y="91"/>
                  </a:lnTo>
                  <a:lnTo>
                    <a:pt x="6" y="108"/>
                  </a:lnTo>
                  <a:lnTo>
                    <a:pt x="2" y="125"/>
                  </a:lnTo>
                  <a:lnTo>
                    <a:pt x="0" y="142"/>
                  </a:lnTo>
                  <a:lnTo>
                    <a:pt x="2" y="166"/>
                  </a:lnTo>
                  <a:lnTo>
                    <a:pt x="12" y="186"/>
                  </a:lnTo>
                  <a:lnTo>
                    <a:pt x="26" y="203"/>
                  </a:lnTo>
                  <a:lnTo>
                    <a:pt x="45" y="216"/>
                  </a:lnTo>
                  <a:lnTo>
                    <a:pt x="66" y="226"/>
                  </a:lnTo>
                  <a:lnTo>
                    <a:pt x="88" y="230"/>
                  </a:lnTo>
                  <a:lnTo>
                    <a:pt x="111" y="232"/>
                  </a:lnTo>
                  <a:lnTo>
                    <a:pt x="134" y="228"/>
                  </a:lnTo>
                  <a:lnTo>
                    <a:pt x="138" y="228"/>
                  </a:lnTo>
                  <a:lnTo>
                    <a:pt x="143" y="226"/>
                  </a:lnTo>
                  <a:lnTo>
                    <a:pt x="147" y="222"/>
                  </a:lnTo>
                  <a:lnTo>
                    <a:pt x="148" y="218"/>
                  </a:lnTo>
                  <a:lnTo>
                    <a:pt x="145" y="212"/>
                  </a:lnTo>
                  <a:lnTo>
                    <a:pt x="141" y="207"/>
                  </a:lnTo>
                  <a:lnTo>
                    <a:pt x="135" y="203"/>
                  </a:lnTo>
                  <a:lnTo>
                    <a:pt x="129" y="201"/>
                  </a:lnTo>
                  <a:lnTo>
                    <a:pt x="117" y="197"/>
                  </a:lnTo>
                  <a:lnTo>
                    <a:pt x="105" y="195"/>
                  </a:lnTo>
                  <a:lnTo>
                    <a:pt x="94" y="193"/>
                  </a:lnTo>
                  <a:lnTo>
                    <a:pt x="83" y="190"/>
                  </a:lnTo>
                  <a:lnTo>
                    <a:pt x="73" y="187"/>
                  </a:lnTo>
                  <a:lnTo>
                    <a:pt x="62" y="182"/>
                  </a:lnTo>
                  <a:lnTo>
                    <a:pt x="53" y="176"/>
                  </a:lnTo>
                  <a:lnTo>
                    <a:pt x="43" y="167"/>
                  </a:lnTo>
                  <a:lnTo>
                    <a:pt x="40" y="128"/>
                  </a:lnTo>
                  <a:lnTo>
                    <a:pt x="49" y="96"/>
                  </a:lnTo>
                  <a:lnTo>
                    <a:pt x="68" y="71"/>
                  </a:lnTo>
                  <a:lnTo>
                    <a:pt x="94" y="50"/>
                  </a:lnTo>
                  <a:lnTo>
                    <a:pt x="122" y="34"/>
                  </a:lnTo>
                  <a:lnTo>
                    <a:pt x="151" y="21"/>
                  </a:lnTo>
                  <a:lnTo>
                    <a:pt x="178" y="12"/>
                  </a:lnTo>
                  <a:lnTo>
                    <a:pt x="199" y="4"/>
                  </a:lnTo>
                  <a:lnTo>
                    <a:pt x="186" y="1"/>
                  </a:lnTo>
                  <a:lnTo>
                    <a:pt x="172" y="0"/>
                  </a:lnTo>
                  <a:lnTo>
                    <a:pt x="156" y="2"/>
                  </a:lnTo>
                  <a:lnTo>
                    <a:pt x="138" y="4"/>
                  </a:lnTo>
                  <a:lnTo>
                    <a:pt x="121" y="10"/>
                  </a:lnTo>
                  <a:lnTo>
                    <a:pt x="103" y="16"/>
                  </a:lnTo>
                  <a:lnTo>
                    <a:pt x="86" y="23"/>
                  </a:lnTo>
                  <a:lnTo>
                    <a:pt x="70" y="2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8" name="Freeform 1005"/>
            <p:cNvSpPr>
              <a:spLocks/>
            </p:cNvSpPr>
            <p:nvPr/>
          </p:nvSpPr>
          <p:spPr bwMode="auto">
            <a:xfrm>
              <a:off x="4395" y="3142"/>
              <a:ext cx="22" cy="30"/>
            </a:xfrm>
            <a:custGeom>
              <a:avLst/>
              <a:gdLst/>
              <a:ahLst/>
              <a:cxnLst>
                <a:cxn ang="0">
                  <a:pos x="108" y="59"/>
                </a:cxn>
                <a:cxn ang="0">
                  <a:pos x="113" y="77"/>
                </a:cxn>
                <a:cxn ang="0">
                  <a:pos x="111" y="94"/>
                </a:cxn>
                <a:cxn ang="0">
                  <a:pos x="103" y="108"/>
                </a:cxn>
                <a:cxn ang="0">
                  <a:pos x="91" y="121"/>
                </a:cxn>
                <a:cxn ang="0">
                  <a:pos x="77" y="132"/>
                </a:cxn>
                <a:cxn ang="0">
                  <a:pos x="61" y="144"/>
                </a:cxn>
                <a:cxn ang="0">
                  <a:pos x="45" y="154"/>
                </a:cxn>
                <a:cxn ang="0">
                  <a:pos x="30" y="164"/>
                </a:cxn>
                <a:cxn ang="0">
                  <a:pos x="28" y="168"/>
                </a:cxn>
                <a:cxn ang="0">
                  <a:pos x="27" y="170"/>
                </a:cxn>
                <a:cxn ang="0">
                  <a:pos x="27" y="174"/>
                </a:cxn>
                <a:cxn ang="0">
                  <a:pos x="28" y="177"/>
                </a:cxn>
                <a:cxn ang="0">
                  <a:pos x="32" y="179"/>
                </a:cxn>
                <a:cxn ang="0">
                  <a:pos x="35" y="180"/>
                </a:cxn>
                <a:cxn ang="0">
                  <a:pos x="37" y="180"/>
                </a:cxn>
                <a:cxn ang="0">
                  <a:pos x="41" y="179"/>
                </a:cxn>
                <a:cxn ang="0">
                  <a:pos x="60" y="169"/>
                </a:cxn>
                <a:cxn ang="0">
                  <a:pos x="77" y="158"/>
                </a:cxn>
                <a:cxn ang="0">
                  <a:pos x="94" y="145"/>
                </a:cxn>
                <a:cxn ang="0">
                  <a:pos x="109" y="130"/>
                </a:cxn>
                <a:cxn ang="0">
                  <a:pos x="120" y="114"/>
                </a:cxn>
                <a:cxn ang="0">
                  <a:pos x="127" y="95"/>
                </a:cxn>
                <a:cxn ang="0">
                  <a:pos x="128" y="76"/>
                </a:cxn>
                <a:cxn ang="0">
                  <a:pos x="123" y="55"/>
                </a:cxn>
                <a:cxn ang="0">
                  <a:pos x="113" y="39"/>
                </a:cxn>
                <a:cxn ang="0">
                  <a:pos x="97" y="25"/>
                </a:cxn>
                <a:cxn ang="0">
                  <a:pos x="79" y="15"/>
                </a:cxn>
                <a:cxn ang="0">
                  <a:pos x="57" y="7"/>
                </a:cxn>
                <a:cxn ang="0">
                  <a:pos x="36" y="2"/>
                </a:cxn>
                <a:cxn ang="0">
                  <a:pos x="19" y="0"/>
                </a:cxn>
                <a:cxn ang="0">
                  <a:pos x="6" y="0"/>
                </a:cxn>
                <a:cxn ang="0">
                  <a:pos x="0" y="4"/>
                </a:cxn>
                <a:cxn ang="0">
                  <a:pos x="14" y="9"/>
                </a:cxn>
                <a:cxn ang="0">
                  <a:pos x="29" y="14"/>
                </a:cxn>
                <a:cxn ang="0">
                  <a:pos x="46" y="19"/>
                </a:cxn>
                <a:cxn ang="0">
                  <a:pos x="61" y="23"/>
                </a:cxn>
                <a:cxn ang="0">
                  <a:pos x="76" y="29"/>
                </a:cxn>
                <a:cxn ang="0">
                  <a:pos x="89" y="37"/>
                </a:cxn>
                <a:cxn ang="0">
                  <a:pos x="100" y="46"/>
                </a:cxn>
                <a:cxn ang="0">
                  <a:pos x="108" y="59"/>
                </a:cxn>
              </a:cxnLst>
              <a:rect l="0" t="0" r="r" b="b"/>
              <a:pathLst>
                <a:path w="128" h="180">
                  <a:moveTo>
                    <a:pt x="108" y="59"/>
                  </a:moveTo>
                  <a:lnTo>
                    <a:pt x="113" y="77"/>
                  </a:lnTo>
                  <a:lnTo>
                    <a:pt x="111" y="94"/>
                  </a:lnTo>
                  <a:lnTo>
                    <a:pt x="103" y="108"/>
                  </a:lnTo>
                  <a:lnTo>
                    <a:pt x="91" y="121"/>
                  </a:lnTo>
                  <a:lnTo>
                    <a:pt x="77" y="132"/>
                  </a:lnTo>
                  <a:lnTo>
                    <a:pt x="61" y="144"/>
                  </a:lnTo>
                  <a:lnTo>
                    <a:pt x="45" y="154"/>
                  </a:lnTo>
                  <a:lnTo>
                    <a:pt x="30" y="164"/>
                  </a:lnTo>
                  <a:lnTo>
                    <a:pt x="28" y="168"/>
                  </a:lnTo>
                  <a:lnTo>
                    <a:pt x="27" y="170"/>
                  </a:lnTo>
                  <a:lnTo>
                    <a:pt x="27" y="174"/>
                  </a:lnTo>
                  <a:lnTo>
                    <a:pt x="28" y="177"/>
                  </a:lnTo>
                  <a:lnTo>
                    <a:pt x="32" y="179"/>
                  </a:lnTo>
                  <a:lnTo>
                    <a:pt x="35" y="180"/>
                  </a:lnTo>
                  <a:lnTo>
                    <a:pt x="37" y="180"/>
                  </a:lnTo>
                  <a:lnTo>
                    <a:pt x="41" y="179"/>
                  </a:lnTo>
                  <a:lnTo>
                    <a:pt x="60" y="169"/>
                  </a:lnTo>
                  <a:lnTo>
                    <a:pt x="77" y="158"/>
                  </a:lnTo>
                  <a:lnTo>
                    <a:pt x="94" y="145"/>
                  </a:lnTo>
                  <a:lnTo>
                    <a:pt x="109" y="130"/>
                  </a:lnTo>
                  <a:lnTo>
                    <a:pt x="120" y="114"/>
                  </a:lnTo>
                  <a:lnTo>
                    <a:pt x="127" y="95"/>
                  </a:lnTo>
                  <a:lnTo>
                    <a:pt x="128" y="76"/>
                  </a:lnTo>
                  <a:lnTo>
                    <a:pt x="123" y="55"/>
                  </a:lnTo>
                  <a:lnTo>
                    <a:pt x="113" y="39"/>
                  </a:lnTo>
                  <a:lnTo>
                    <a:pt x="97" y="25"/>
                  </a:lnTo>
                  <a:lnTo>
                    <a:pt x="79" y="15"/>
                  </a:lnTo>
                  <a:lnTo>
                    <a:pt x="57" y="7"/>
                  </a:lnTo>
                  <a:lnTo>
                    <a:pt x="36" y="2"/>
                  </a:lnTo>
                  <a:lnTo>
                    <a:pt x="19" y="0"/>
                  </a:lnTo>
                  <a:lnTo>
                    <a:pt x="6" y="0"/>
                  </a:lnTo>
                  <a:lnTo>
                    <a:pt x="0" y="4"/>
                  </a:lnTo>
                  <a:lnTo>
                    <a:pt x="14" y="9"/>
                  </a:lnTo>
                  <a:lnTo>
                    <a:pt x="29" y="14"/>
                  </a:lnTo>
                  <a:lnTo>
                    <a:pt x="46" y="19"/>
                  </a:lnTo>
                  <a:lnTo>
                    <a:pt x="61" y="23"/>
                  </a:lnTo>
                  <a:lnTo>
                    <a:pt x="76" y="29"/>
                  </a:lnTo>
                  <a:lnTo>
                    <a:pt x="89" y="37"/>
                  </a:lnTo>
                  <a:lnTo>
                    <a:pt x="100" y="46"/>
                  </a:lnTo>
                  <a:lnTo>
                    <a:pt x="108" y="5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9" name="Freeform 1006"/>
            <p:cNvSpPr>
              <a:spLocks/>
            </p:cNvSpPr>
            <p:nvPr/>
          </p:nvSpPr>
          <p:spPr bwMode="auto">
            <a:xfrm>
              <a:off x="4318" y="3135"/>
              <a:ext cx="54" cy="63"/>
            </a:xfrm>
            <a:custGeom>
              <a:avLst/>
              <a:gdLst/>
              <a:ahLst/>
              <a:cxnLst>
                <a:cxn ang="0">
                  <a:pos x="100" y="70"/>
                </a:cxn>
                <a:cxn ang="0">
                  <a:pos x="53" y="115"/>
                </a:cxn>
                <a:cxn ang="0">
                  <a:pos x="17" y="166"/>
                </a:cxn>
                <a:cxn ang="0">
                  <a:pos x="0" y="226"/>
                </a:cxn>
                <a:cxn ang="0">
                  <a:pos x="3" y="266"/>
                </a:cxn>
                <a:cxn ang="0">
                  <a:pos x="9" y="282"/>
                </a:cxn>
                <a:cxn ang="0">
                  <a:pos x="19" y="297"/>
                </a:cxn>
                <a:cxn ang="0">
                  <a:pos x="32" y="310"/>
                </a:cxn>
                <a:cxn ang="0">
                  <a:pos x="56" y="324"/>
                </a:cxn>
                <a:cxn ang="0">
                  <a:pos x="86" y="338"/>
                </a:cxn>
                <a:cxn ang="0">
                  <a:pos x="119" y="350"/>
                </a:cxn>
                <a:cxn ang="0">
                  <a:pos x="152" y="359"/>
                </a:cxn>
                <a:cxn ang="0">
                  <a:pos x="186" y="366"/>
                </a:cxn>
                <a:cxn ang="0">
                  <a:pos x="220" y="371"/>
                </a:cxn>
                <a:cxn ang="0">
                  <a:pos x="254" y="374"/>
                </a:cxn>
                <a:cxn ang="0">
                  <a:pos x="289" y="376"/>
                </a:cxn>
                <a:cxn ang="0">
                  <a:pos x="311" y="378"/>
                </a:cxn>
                <a:cxn ang="0">
                  <a:pos x="320" y="371"/>
                </a:cxn>
                <a:cxn ang="0">
                  <a:pos x="322" y="360"/>
                </a:cxn>
                <a:cxn ang="0">
                  <a:pos x="315" y="352"/>
                </a:cxn>
                <a:cxn ang="0">
                  <a:pos x="294" y="347"/>
                </a:cxn>
                <a:cxn ang="0">
                  <a:pos x="263" y="341"/>
                </a:cxn>
                <a:cxn ang="0">
                  <a:pos x="232" y="336"/>
                </a:cxn>
                <a:cxn ang="0">
                  <a:pos x="200" y="332"/>
                </a:cxn>
                <a:cxn ang="0">
                  <a:pos x="170" y="326"/>
                </a:cxn>
                <a:cxn ang="0">
                  <a:pos x="139" y="318"/>
                </a:cxn>
                <a:cxn ang="0">
                  <a:pos x="110" y="309"/>
                </a:cxn>
                <a:cxn ang="0">
                  <a:pos x="80" y="297"/>
                </a:cxn>
                <a:cxn ang="0">
                  <a:pos x="55" y="281"/>
                </a:cxn>
                <a:cxn ang="0">
                  <a:pos x="38" y="259"/>
                </a:cxn>
                <a:cxn ang="0">
                  <a:pos x="34" y="232"/>
                </a:cxn>
                <a:cxn ang="0">
                  <a:pos x="38" y="200"/>
                </a:cxn>
                <a:cxn ang="0">
                  <a:pos x="51" y="170"/>
                </a:cxn>
                <a:cxn ang="0">
                  <a:pos x="71" y="137"/>
                </a:cxn>
                <a:cxn ang="0">
                  <a:pos x="94" y="110"/>
                </a:cxn>
                <a:cxn ang="0">
                  <a:pos x="123" y="82"/>
                </a:cxn>
                <a:cxn ang="0">
                  <a:pos x="153" y="57"/>
                </a:cxn>
                <a:cxn ang="0">
                  <a:pos x="195" y="38"/>
                </a:cxn>
                <a:cxn ang="0">
                  <a:pos x="238" y="20"/>
                </a:cxn>
                <a:cxn ang="0">
                  <a:pos x="264" y="7"/>
                </a:cxn>
                <a:cxn ang="0">
                  <a:pos x="256" y="0"/>
                </a:cxn>
                <a:cxn ang="0">
                  <a:pos x="221" y="4"/>
                </a:cxn>
                <a:cxn ang="0">
                  <a:pos x="180" y="18"/>
                </a:cxn>
                <a:cxn ang="0">
                  <a:pos x="141" y="38"/>
                </a:cxn>
              </a:cxnLst>
              <a:rect l="0" t="0" r="r" b="b"/>
              <a:pathLst>
                <a:path w="322" h="378">
                  <a:moveTo>
                    <a:pt x="125" y="49"/>
                  </a:moveTo>
                  <a:lnTo>
                    <a:pt x="100" y="70"/>
                  </a:lnTo>
                  <a:lnTo>
                    <a:pt x="76" y="90"/>
                  </a:lnTo>
                  <a:lnTo>
                    <a:pt x="53" y="115"/>
                  </a:lnTo>
                  <a:lnTo>
                    <a:pt x="34" y="140"/>
                  </a:lnTo>
                  <a:lnTo>
                    <a:pt x="17" y="166"/>
                  </a:lnTo>
                  <a:lnTo>
                    <a:pt x="5" y="195"/>
                  </a:lnTo>
                  <a:lnTo>
                    <a:pt x="0" y="226"/>
                  </a:lnTo>
                  <a:lnTo>
                    <a:pt x="1" y="258"/>
                  </a:lnTo>
                  <a:lnTo>
                    <a:pt x="3" y="266"/>
                  </a:lnTo>
                  <a:lnTo>
                    <a:pt x="5" y="275"/>
                  </a:lnTo>
                  <a:lnTo>
                    <a:pt x="9" y="282"/>
                  </a:lnTo>
                  <a:lnTo>
                    <a:pt x="14" y="290"/>
                  </a:lnTo>
                  <a:lnTo>
                    <a:pt x="19" y="297"/>
                  </a:lnTo>
                  <a:lnTo>
                    <a:pt x="26" y="304"/>
                  </a:lnTo>
                  <a:lnTo>
                    <a:pt x="32" y="310"/>
                  </a:lnTo>
                  <a:lnTo>
                    <a:pt x="41" y="314"/>
                  </a:lnTo>
                  <a:lnTo>
                    <a:pt x="56" y="324"/>
                  </a:lnTo>
                  <a:lnTo>
                    <a:pt x="71" y="332"/>
                  </a:lnTo>
                  <a:lnTo>
                    <a:pt x="86" y="338"/>
                  </a:lnTo>
                  <a:lnTo>
                    <a:pt x="103" y="344"/>
                  </a:lnTo>
                  <a:lnTo>
                    <a:pt x="119" y="350"/>
                  </a:lnTo>
                  <a:lnTo>
                    <a:pt x="136" y="355"/>
                  </a:lnTo>
                  <a:lnTo>
                    <a:pt x="152" y="359"/>
                  </a:lnTo>
                  <a:lnTo>
                    <a:pt x="168" y="363"/>
                  </a:lnTo>
                  <a:lnTo>
                    <a:pt x="186" y="366"/>
                  </a:lnTo>
                  <a:lnTo>
                    <a:pt x="202" y="368"/>
                  </a:lnTo>
                  <a:lnTo>
                    <a:pt x="220" y="371"/>
                  </a:lnTo>
                  <a:lnTo>
                    <a:pt x="238" y="373"/>
                  </a:lnTo>
                  <a:lnTo>
                    <a:pt x="254" y="374"/>
                  </a:lnTo>
                  <a:lnTo>
                    <a:pt x="272" y="375"/>
                  </a:lnTo>
                  <a:lnTo>
                    <a:pt x="289" y="376"/>
                  </a:lnTo>
                  <a:lnTo>
                    <a:pt x="306" y="378"/>
                  </a:lnTo>
                  <a:lnTo>
                    <a:pt x="311" y="378"/>
                  </a:lnTo>
                  <a:lnTo>
                    <a:pt x="316" y="375"/>
                  </a:lnTo>
                  <a:lnTo>
                    <a:pt x="320" y="371"/>
                  </a:lnTo>
                  <a:lnTo>
                    <a:pt x="322" y="366"/>
                  </a:lnTo>
                  <a:lnTo>
                    <a:pt x="322" y="360"/>
                  </a:lnTo>
                  <a:lnTo>
                    <a:pt x="320" y="356"/>
                  </a:lnTo>
                  <a:lnTo>
                    <a:pt x="315" y="352"/>
                  </a:lnTo>
                  <a:lnTo>
                    <a:pt x="309" y="350"/>
                  </a:lnTo>
                  <a:lnTo>
                    <a:pt x="294" y="347"/>
                  </a:lnTo>
                  <a:lnTo>
                    <a:pt x="279" y="344"/>
                  </a:lnTo>
                  <a:lnTo>
                    <a:pt x="263" y="341"/>
                  </a:lnTo>
                  <a:lnTo>
                    <a:pt x="247" y="338"/>
                  </a:lnTo>
                  <a:lnTo>
                    <a:pt x="232" y="336"/>
                  </a:lnTo>
                  <a:lnTo>
                    <a:pt x="216" y="334"/>
                  </a:lnTo>
                  <a:lnTo>
                    <a:pt x="200" y="332"/>
                  </a:lnTo>
                  <a:lnTo>
                    <a:pt x="185" y="328"/>
                  </a:lnTo>
                  <a:lnTo>
                    <a:pt x="170" y="326"/>
                  </a:lnTo>
                  <a:lnTo>
                    <a:pt x="154" y="322"/>
                  </a:lnTo>
                  <a:lnTo>
                    <a:pt x="139" y="318"/>
                  </a:lnTo>
                  <a:lnTo>
                    <a:pt x="124" y="314"/>
                  </a:lnTo>
                  <a:lnTo>
                    <a:pt x="110" y="309"/>
                  </a:lnTo>
                  <a:lnTo>
                    <a:pt x="94" y="303"/>
                  </a:lnTo>
                  <a:lnTo>
                    <a:pt x="80" y="297"/>
                  </a:lnTo>
                  <a:lnTo>
                    <a:pt x="66" y="289"/>
                  </a:lnTo>
                  <a:lnTo>
                    <a:pt x="55" y="281"/>
                  </a:lnTo>
                  <a:lnTo>
                    <a:pt x="45" y="271"/>
                  </a:lnTo>
                  <a:lnTo>
                    <a:pt x="38" y="259"/>
                  </a:lnTo>
                  <a:lnTo>
                    <a:pt x="35" y="245"/>
                  </a:lnTo>
                  <a:lnTo>
                    <a:pt x="34" y="232"/>
                  </a:lnTo>
                  <a:lnTo>
                    <a:pt x="35" y="216"/>
                  </a:lnTo>
                  <a:lnTo>
                    <a:pt x="38" y="200"/>
                  </a:lnTo>
                  <a:lnTo>
                    <a:pt x="43" y="187"/>
                  </a:lnTo>
                  <a:lnTo>
                    <a:pt x="51" y="170"/>
                  </a:lnTo>
                  <a:lnTo>
                    <a:pt x="60" y="152"/>
                  </a:lnTo>
                  <a:lnTo>
                    <a:pt x="71" y="137"/>
                  </a:lnTo>
                  <a:lnTo>
                    <a:pt x="83" y="124"/>
                  </a:lnTo>
                  <a:lnTo>
                    <a:pt x="94" y="110"/>
                  </a:lnTo>
                  <a:lnTo>
                    <a:pt x="107" y="96"/>
                  </a:lnTo>
                  <a:lnTo>
                    <a:pt x="123" y="82"/>
                  </a:lnTo>
                  <a:lnTo>
                    <a:pt x="138" y="69"/>
                  </a:lnTo>
                  <a:lnTo>
                    <a:pt x="153" y="57"/>
                  </a:lnTo>
                  <a:lnTo>
                    <a:pt x="173" y="47"/>
                  </a:lnTo>
                  <a:lnTo>
                    <a:pt x="195" y="38"/>
                  </a:lnTo>
                  <a:lnTo>
                    <a:pt x="218" y="28"/>
                  </a:lnTo>
                  <a:lnTo>
                    <a:pt x="238" y="20"/>
                  </a:lnTo>
                  <a:lnTo>
                    <a:pt x="254" y="13"/>
                  </a:lnTo>
                  <a:lnTo>
                    <a:pt x="264" y="7"/>
                  </a:lnTo>
                  <a:lnTo>
                    <a:pt x="268" y="2"/>
                  </a:lnTo>
                  <a:lnTo>
                    <a:pt x="256" y="0"/>
                  </a:lnTo>
                  <a:lnTo>
                    <a:pt x="240" y="1"/>
                  </a:lnTo>
                  <a:lnTo>
                    <a:pt x="221" y="4"/>
                  </a:lnTo>
                  <a:lnTo>
                    <a:pt x="201" y="10"/>
                  </a:lnTo>
                  <a:lnTo>
                    <a:pt x="180" y="18"/>
                  </a:lnTo>
                  <a:lnTo>
                    <a:pt x="160" y="27"/>
                  </a:lnTo>
                  <a:lnTo>
                    <a:pt x="141" y="38"/>
                  </a:lnTo>
                  <a:lnTo>
                    <a:pt x="125" y="49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0" name="Freeform 1007"/>
            <p:cNvSpPr>
              <a:spLocks/>
            </p:cNvSpPr>
            <p:nvPr/>
          </p:nvSpPr>
          <p:spPr bwMode="auto">
            <a:xfrm>
              <a:off x="4394" y="3133"/>
              <a:ext cx="47" cy="42"/>
            </a:xfrm>
            <a:custGeom>
              <a:avLst/>
              <a:gdLst/>
              <a:ahLst/>
              <a:cxnLst>
                <a:cxn ang="0">
                  <a:pos x="235" y="77"/>
                </a:cxn>
                <a:cxn ang="0">
                  <a:pos x="248" y="91"/>
                </a:cxn>
                <a:cxn ang="0">
                  <a:pos x="256" y="107"/>
                </a:cxn>
                <a:cxn ang="0">
                  <a:pos x="259" y="124"/>
                </a:cxn>
                <a:cxn ang="0">
                  <a:pos x="259" y="142"/>
                </a:cxn>
                <a:cxn ang="0">
                  <a:pos x="257" y="157"/>
                </a:cxn>
                <a:cxn ang="0">
                  <a:pos x="252" y="170"/>
                </a:cxn>
                <a:cxn ang="0">
                  <a:pos x="244" y="183"/>
                </a:cxn>
                <a:cxn ang="0">
                  <a:pos x="236" y="193"/>
                </a:cxn>
                <a:cxn ang="0">
                  <a:pos x="225" y="204"/>
                </a:cxn>
                <a:cxn ang="0">
                  <a:pos x="215" y="214"/>
                </a:cxn>
                <a:cxn ang="0">
                  <a:pos x="204" y="224"/>
                </a:cxn>
                <a:cxn ang="0">
                  <a:pos x="194" y="234"/>
                </a:cxn>
                <a:cxn ang="0">
                  <a:pos x="191" y="238"/>
                </a:cxn>
                <a:cxn ang="0">
                  <a:pos x="191" y="241"/>
                </a:cxn>
                <a:cxn ang="0">
                  <a:pos x="191" y="245"/>
                </a:cxn>
                <a:cxn ang="0">
                  <a:pos x="194" y="248"/>
                </a:cxn>
                <a:cxn ang="0">
                  <a:pos x="197" y="250"/>
                </a:cxn>
                <a:cxn ang="0">
                  <a:pos x="202" y="252"/>
                </a:cxn>
                <a:cxn ang="0">
                  <a:pos x="205" y="250"/>
                </a:cxn>
                <a:cxn ang="0">
                  <a:pos x="209" y="248"/>
                </a:cxn>
                <a:cxn ang="0">
                  <a:pos x="232" y="233"/>
                </a:cxn>
                <a:cxn ang="0">
                  <a:pos x="252" y="214"/>
                </a:cxn>
                <a:cxn ang="0">
                  <a:pos x="268" y="192"/>
                </a:cxn>
                <a:cxn ang="0">
                  <a:pos x="278" y="167"/>
                </a:cxn>
                <a:cxn ang="0">
                  <a:pos x="283" y="141"/>
                </a:cxn>
                <a:cxn ang="0">
                  <a:pos x="280" y="115"/>
                </a:cxn>
                <a:cxn ang="0">
                  <a:pos x="271" y="91"/>
                </a:cxn>
                <a:cxn ang="0">
                  <a:pos x="252" y="69"/>
                </a:cxn>
                <a:cxn ang="0">
                  <a:pos x="238" y="57"/>
                </a:cxn>
                <a:cxn ang="0">
                  <a:pos x="222" y="48"/>
                </a:cxn>
                <a:cxn ang="0">
                  <a:pos x="204" y="39"/>
                </a:cxn>
                <a:cxn ang="0">
                  <a:pos x="184" y="31"/>
                </a:cxn>
                <a:cxn ang="0">
                  <a:pos x="164" y="23"/>
                </a:cxn>
                <a:cxn ang="0">
                  <a:pos x="144" y="17"/>
                </a:cxn>
                <a:cxn ang="0">
                  <a:pos x="123" y="13"/>
                </a:cxn>
                <a:cxn ang="0">
                  <a:pos x="103" y="8"/>
                </a:cxn>
                <a:cxn ang="0">
                  <a:pos x="83" y="5"/>
                </a:cxn>
                <a:cxn ang="0">
                  <a:pos x="66" y="2"/>
                </a:cxn>
                <a:cxn ang="0">
                  <a:pos x="48" y="0"/>
                </a:cxn>
                <a:cxn ang="0">
                  <a:pos x="34" y="0"/>
                </a:cxn>
                <a:cxn ang="0">
                  <a:pos x="21" y="0"/>
                </a:cxn>
                <a:cxn ang="0">
                  <a:pos x="11" y="0"/>
                </a:cxn>
                <a:cxn ang="0">
                  <a:pos x="4" y="2"/>
                </a:cxn>
                <a:cxn ang="0">
                  <a:pos x="0" y="5"/>
                </a:cxn>
                <a:cxn ang="0">
                  <a:pos x="12" y="7"/>
                </a:cxn>
                <a:cxn ang="0">
                  <a:pos x="24" y="8"/>
                </a:cxn>
                <a:cxn ang="0">
                  <a:pos x="38" y="10"/>
                </a:cxn>
                <a:cxn ang="0">
                  <a:pos x="52" y="13"/>
                </a:cxn>
                <a:cxn ang="0">
                  <a:pos x="66" y="16"/>
                </a:cxn>
                <a:cxn ang="0">
                  <a:pos x="82" y="18"/>
                </a:cxn>
                <a:cxn ang="0">
                  <a:pos x="98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4"/>
                </a:cxn>
                <a:cxn ang="0">
                  <a:pos x="162" y="39"/>
                </a:cxn>
                <a:cxn ang="0">
                  <a:pos x="177" y="45"/>
                </a:cxn>
                <a:cxn ang="0">
                  <a:pos x="193" y="52"/>
                </a:cxn>
                <a:cxn ang="0">
                  <a:pos x="208" y="60"/>
                </a:cxn>
                <a:cxn ang="0">
                  <a:pos x="222" y="68"/>
                </a:cxn>
                <a:cxn ang="0">
                  <a:pos x="235" y="77"/>
                </a:cxn>
              </a:cxnLst>
              <a:rect l="0" t="0" r="r" b="b"/>
              <a:pathLst>
                <a:path w="283" h="252">
                  <a:moveTo>
                    <a:pt x="235" y="77"/>
                  </a:moveTo>
                  <a:lnTo>
                    <a:pt x="248" y="91"/>
                  </a:lnTo>
                  <a:lnTo>
                    <a:pt x="256" y="107"/>
                  </a:lnTo>
                  <a:lnTo>
                    <a:pt x="259" y="124"/>
                  </a:lnTo>
                  <a:lnTo>
                    <a:pt x="259" y="142"/>
                  </a:lnTo>
                  <a:lnTo>
                    <a:pt x="257" y="157"/>
                  </a:lnTo>
                  <a:lnTo>
                    <a:pt x="252" y="170"/>
                  </a:lnTo>
                  <a:lnTo>
                    <a:pt x="244" y="183"/>
                  </a:lnTo>
                  <a:lnTo>
                    <a:pt x="236" y="193"/>
                  </a:lnTo>
                  <a:lnTo>
                    <a:pt x="225" y="204"/>
                  </a:lnTo>
                  <a:lnTo>
                    <a:pt x="215" y="214"/>
                  </a:lnTo>
                  <a:lnTo>
                    <a:pt x="204" y="224"/>
                  </a:lnTo>
                  <a:lnTo>
                    <a:pt x="194" y="234"/>
                  </a:lnTo>
                  <a:lnTo>
                    <a:pt x="191" y="238"/>
                  </a:lnTo>
                  <a:lnTo>
                    <a:pt x="191" y="241"/>
                  </a:lnTo>
                  <a:lnTo>
                    <a:pt x="191" y="245"/>
                  </a:lnTo>
                  <a:lnTo>
                    <a:pt x="194" y="248"/>
                  </a:lnTo>
                  <a:lnTo>
                    <a:pt x="197" y="250"/>
                  </a:lnTo>
                  <a:lnTo>
                    <a:pt x="202" y="252"/>
                  </a:lnTo>
                  <a:lnTo>
                    <a:pt x="205" y="250"/>
                  </a:lnTo>
                  <a:lnTo>
                    <a:pt x="209" y="248"/>
                  </a:lnTo>
                  <a:lnTo>
                    <a:pt x="232" y="233"/>
                  </a:lnTo>
                  <a:lnTo>
                    <a:pt x="252" y="214"/>
                  </a:lnTo>
                  <a:lnTo>
                    <a:pt x="268" y="192"/>
                  </a:lnTo>
                  <a:lnTo>
                    <a:pt x="278" y="167"/>
                  </a:lnTo>
                  <a:lnTo>
                    <a:pt x="283" y="141"/>
                  </a:lnTo>
                  <a:lnTo>
                    <a:pt x="280" y="115"/>
                  </a:lnTo>
                  <a:lnTo>
                    <a:pt x="271" y="91"/>
                  </a:lnTo>
                  <a:lnTo>
                    <a:pt x="252" y="69"/>
                  </a:lnTo>
                  <a:lnTo>
                    <a:pt x="238" y="57"/>
                  </a:lnTo>
                  <a:lnTo>
                    <a:pt x="222" y="48"/>
                  </a:lnTo>
                  <a:lnTo>
                    <a:pt x="204" y="39"/>
                  </a:lnTo>
                  <a:lnTo>
                    <a:pt x="184" y="31"/>
                  </a:lnTo>
                  <a:lnTo>
                    <a:pt x="164" y="23"/>
                  </a:lnTo>
                  <a:lnTo>
                    <a:pt x="144" y="17"/>
                  </a:lnTo>
                  <a:lnTo>
                    <a:pt x="123" y="13"/>
                  </a:lnTo>
                  <a:lnTo>
                    <a:pt x="103" y="8"/>
                  </a:lnTo>
                  <a:lnTo>
                    <a:pt x="83" y="5"/>
                  </a:lnTo>
                  <a:lnTo>
                    <a:pt x="66" y="2"/>
                  </a:lnTo>
                  <a:lnTo>
                    <a:pt x="48" y="0"/>
                  </a:lnTo>
                  <a:lnTo>
                    <a:pt x="34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4" y="2"/>
                  </a:lnTo>
                  <a:lnTo>
                    <a:pt x="0" y="5"/>
                  </a:lnTo>
                  <a:lnTo>
                    <a:pt x="12" y="7"/>
                  </a:lnTo>
                  <a:lnTo>
                    <a:pt x="24" y="8"/>
                  </a:lnTo>
                  <a:lnTo>
                    <a:pt x="38" y="10"/>
                  </a:lnTo>
                  <a:lnTo>
                    <a:pt x="52" y="13"/>
                  </a:lnTo>
                  <a:lnTo>
                    <a:pt x="66" y="16"/>
                  </a:lnTo>
                  <a:lnTo>
                    <a:pt x="82" y="18"/>
                  </a:lnTo>
                  <a:lnTo>
                    <a:pt x="98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4"/>
                  </a:lnTo>
                  <a:lnTo>
                    <a:pt x="162" y="39"/>
                  </a:lnTo>
                  <a:lnTo>
                    <a:pt x="177" y="45"/>
                  </a:lnTo>
                  <a:lnTo>
                    <a:pt x="193" y="52"/>
                  </a:lnTo>
                  <a:lnTo>
                    <a:pt x="208" y="60"/>
                  </a:lnTo>
                  <a:lnTo>
                    <a:pt x="222" y="68"/>
                  </a:lnTo>
                  <a:lnTo>
                    <a:pt x="235" y="77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1" name="Freeform 1008"/>
            <p:cNvSpPr>
              <a:spLocks/>
            </p:cNvSpPr>
            <p:nvPr/>
          </p:nvSpPr>
          <p:spPr bwMode="auto">
            <a:xfrm>
              <a:off x="4298" y="3153"/>
              <a:ext cx="19" cy="39"/>
            </a:xfrm>
            <a:custGeom>
              <a:avLst/>
              <a:gdLst/>
              <a:ahLst/>
              <a:cxnLst>
                <a:cxn ang="0">
                  <a:pos x="0" y="130"/>
                </a:cxn>
                <a:cxn ang="0">
                  <a:pos x="0" y="149"/>
                </a:cxn>
                <a:cxn ang="0">
                  <a:pos x="4" y="168"/>
                </a:cxn>
                <a:cxn ang="0">
                  <a:pos x="12" y="185"/>
                </a:cxn>
                <a:cxn ang="0">
                  <a:pos x="24" y="200"/>
                </a:cxn>
                <a:cxn ang="0">
                  <a:pos x="38" y="213"/>
                </a:cxn>
                <a:cxn ang="0">
                  <a:pos x="55" y="224"/>
                </a:cxn>
                <a:cxn ang="0">
                  <a:pos x="73" y="232"/>
                </a:cxn>
                <a:cxn ang="0">
                  <a:pos x="92" y="237"/>
                </a:cxn>
                <a:cxn ang="0">
                  <a:pos x="98" y="238"/>
                </a:cxn>
                <a:cxn ang="0">
                  <a:pos x="104" y="235"/>
                </a:cxn>
                <a:cxn ang="0">
                  <a:pos x="109" y="232"/>
                </a:cxn>
                <a:cxn ang="0">
                  <a:pos x="111" y="227"/>
                </a:cxn>
                <a:cxn ang="0">
                  <a:pos x="111" y="222"/>
                </a:cxn>
                <a:cxn ang="0">
                  <a:pos x="110" y="216"/>
                </a:cxn>
                <a:cxn ang="0">
                  <a:pos x="106" y="211"/>
                </a:cxn>
                <a:cxn ang="0">
                  <a:pos x="100" y="209"/>
                </a:cxn>
                <a:cxn ang="0">
                  <a:pos x="82" y="202"/>
                </a:cxn>
                <a:cxn ang="0">
                  <a:pos x="64" y="193"/>
                </a:cxn>
                <a:cxn ang="0">
                  <a:pos x="50" y="180"/>
                </a:cxn>
                <a:cxn ang="0">
                  <a:pos x="39" y="167"/>
                </a:cxn>
                <a:cxn ang="0">
                  <a:pos x="32" y="149"/>
                </a:cxn>
                <a:cxn ang="0">
                  <a:pos x="29" y="131"/>
                </a:cxn>
                <a:cxn ang="0">
                  <a:pos x="29" y="111"/>
                </a:cxn>
                <a:cxn ang="0">
                  <a:pos x="35" y="91"/>
                </a:cxn>
                <a:cxn ang="0">
                  <a:pos x="42" y="76"/>
                </a:cxn>
                <a:cxn ang="0">
                  <a:pos x="51" y="62"/>
                </a:cxn>
                <a:cxn ang="0">
                  <a:pos x="62" y="49"/>
                </a:cxn>
                <a:cxn ang="0">
                  <a:pos x="73" y="38"/>
                </a:cxn>
                <a:cxn ang="0">
                  <a:pos x="84" y="28"/>
                </a:cxn>
                <a:cxn ang="0">
                  <a:pos x="96" y="18"/>
                </a:cxn>
                <a:cxn ang="0">
                  <a:pos x="106" y="9"/>
                </a:cxn>
                <a:cxn ang="0">
                  <a:pos x="114" y="1"/>
                </a:cxn>
                <a:cxn ang="0">
                  <a:pos x="106" y="0"/>
                </a:cxn>
                <a:cxn ang="0">
                  <a:pos x="93" y="6"/>
                </a:cxn>
                <a:cxn ang="0">
                  <a:pos x="76" y="18"/>
                </a:cxn>
                <a:cxn ang="0">
                  <a:pos x="56" y="36"/>
                </a:cxn>
                <a:cxn ang="0">
                  <a:pos x="37" y="57"/>
                </a:cxn>
                <a:cxn ang="0">
                  <a:pos x="20" y="80"/>
                </a:cxn>
                <a:cxn ang="0">
                  <a:pos x="7" y="106"/>
                </a:cxn>
                <a:cxn ang="0">
                  <a:pos x="0" y="130"/>
                </a:cxn>
              </a:cxnLst>
              <a:rect l="0" t="0" r="r" b="b"/>
              <a:pathLst>
                <a:path w="114" h="238">
                  <a:moveTo>
                    <a:pt x="0" y="130"/>
                  </a:moveTo>
                  <a:lnTo>
                    <a:pt x="0" y="149"/>
                  </a:lnTo>
                  <a:lnTo>
                    <a:pt x="4" y="168"/>
                  </a:lnTo>
                  <a:lnTo>
                    <a:pt x="12" y="185"/>
                  </a:lnTo>
                  <a:lnTo>
                    <a:pt x="24" y="200"/>
                  </a:lnTo>
                  <a:lnTo>
                    <a:pt x="38" y="213"/>
                  </a:lnTo>
                  <a:lnTo>
                    <a:pt x="55" y="224"/>
                  </a:lnTo>
                  <a:lnTo>
                    <a:pt x="73" y="232"/>
                  </a:lnTo>
                  <a:lnTo>
                    <a:pt x="92" y="237"/>
                  </a:lnTo>
                  <a:lnTo>
                    <a:pt x="98" y="238"/>
                  </a:lnTo>
                  <a:lnTo>
                    <a:pt x="104" y="235"/>
                  </a:lnTo>
                  <a:lnTo>
                    <a:pt x="109" y="232"/>
                  </a:lnTo>
                  <a:lnTo>
                    <a:pt x="111" y="227"/>
                  </a:lnTo>
                  <a:lnTo>
                    <a:pt x="111" y="222"/>
                  </a:lnTo>
                  <a:lnTo>
                    <a:pt x="110" y="216"/>
                  </a:lnTo>
                  <a:lnTo>
                    <a:pt x="106" y="211"/>
                  </a:lnTo>
                  <a:lnTo>
                    <a:pt x="100" y="209"/>
                  </a:lnTo>
                  <a:lnTo>
                    <a:pt x="82" y="202"/>
                  </a:lnTo>
                  <a:lnTo>
                    <a:pt x="64" y="193"/>
                  </a:lnTo>
                  <a:lnTo>
                    <a:pt x="50" y="180"/>
                  </a:lnTo>
                  <a:lnTo>
                    <a:pt x="39" y="167"/>
                  </a:lnTo>
                  <a:lnTo>
                    <a:pt x="32" y="149"/>
                  </a:lnTo>
                  <a:lnTo>
                    <a:pt x="29" y="131"/>
                  </a:lnTo>
                  <a:lnTo>
                    <a:pt x="29" y="111"/>
                  </a:lnTo>
                  <a:lnTo>
                    <a:pt x="35" y="91"/>
                  </a:lnTo>
                  <a:lnTo>
                    <a:pt x="42" y="76"/>
                  </a:lnTo>
                  <a:lnTo>
                    <a:pt x="51" y="62"/>
                  </a:lnTo>
                  <a:lnTo>
                    <a:pt x="62" y="49"/>
                  </a:lnTo>
                  <a:lnTo>
                    <a:pt x="73" y="38"/>
                  </a:lnTo>
                  <a:lnTo>
                    <a:pt x="84" y="28"/>
                  </a:lnTo>
                  <a:lnTo>
                    <a:pt x="96" y="18"/>
                  </a:lnTo>
                  <a:lnTo>
                    <a:pt x="106" y="9"/>
                  </a:lnTo>
                  <a:lnTo>
                    <a:pt x="114" y="1"/>
                  </a:lnTo>
                  <a:lnTo>
                    <a:pt x="106" y="0"/>
                  </a:lnTo>
                  <a:lnTo>
                    <a:pt x="93" y="6"/>
                  </a:lnTo>
                  <a:lnTo>
                    <a:pt x="76" y="18"/>
                  </a:lnTo>
                  <a:lnTo>
                    <a:pt x="56" y="36"/>
                  </a:lnTo>
                  <a:lnTo>
                    <a:pt x="37" y="57"/>
                  </a:lnTo>
                  <a:lnTo>
                    <a:pt x="20" y="80"/>
                  </a:lnTo>
                  <a:lnTo>
                    <a:pt x="7" y="106"/>
                  </a:lnTo>
                  <a:lnTo>
                    <a:pt x="0" y="130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2" name="Freeform 1009"/>
            <p:cNvSpPr>
              <a:spLocks/>
            </p:cNvSpPr>
            <p:nvPr/>
          </p:nvSpPr>
          <p:spPr bwMode="auto">
            <a:xfrm>
              <a:off x="4432" y="3130"/>
              <a:ext cx="41" cy="52"/>
            </a:xfrm>
            <a:custGeom>
              <a:avLst/>
              <a:gdLst/>
              <a:ahLst/>
              <a:cxnLst>
                <a:cxn ang="0">
                  <a:pos x="207" y="124"/>
                </a:cxn>
                <a:cxn ang="0">
                  <a:pos x="219" y="143"/>
                </a:cxn>
                <a:cxn ang="0">
                  <a:pos x="225" y="164"/>
                </a:cxn>
                <a:cxn ang="0">
                  <a:pos x="221" y="187"/>
                </a:cxn>
                <a:cxn ang="0">
                  <a:pos x="208" y="209"/>
                </a:cxn>
                <a:cxn ang="0">
                  <a:pos x="188" y="228"/>
                </a:cxn>
                <a:cxn ang="0">
                  <a:pos x="166" y="246"/>
                </a:cxn>
                <a:cxn ang="0">
                  <a:pos x="143" y="264"/>
                </a:cxn>
                <a:cxn ang="0">
                  <a:pos x="129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1" y="305"/>
                </a:cxn>
                <a:cxn ang="0">
                  <a:pos x="130" y="310"/>
                </a:cxn>
                <a:cxn ang="0">
                  <a:pos x="139" y="309"/>
                </a:cxn>
                <a:cxn ang="0">
                  <a:pos x="154" y="293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1" y="219"/>
                </a:cxn>
                <a:cxn ang="0">
                  <a:pos x="245" y="187"/>
                </a:cxn>
                <a:cxn ang="0">
                  <a:pos x="242" y="153"/>
                </a:cxn>
                <a:cxn ang="0">
                  <a:pos x="227" y="120"/>
                </a:cxn>
                <a:cxn ang="0">
                  <a:pos x="201" y="94"/>
                </a:cxn>
                <a:cxn ang="0">
                  <a:pos x="177" y="74"/>
                </a:cxn>
                <a:cxn ang="0">
                  <a:pos x="152" y="60"/>
                </a:cxn>
                <a:cxn ang="0">
                  <a:pos x="126" y="43"/>
                </a:cxn>
                <a:cxn ang="0">
                  <a:pos x="98" y="28"/>
                </a:cxn>
                <a:cxn ang="0">
                  <a:pos x="72" y="16"/>
                </a:cxn>
                <a:cxn ang="0">
                  <a:pos x="46" y="7"/>
                </a:cxn>
                <a:cxn ang="0">
                  <a:pos x="24" y="1"/>
                </a:cxn>
                <a:cxn ang="0">
                  <a:pos x="7" y="1"/>
                </a:cxn>
                <a:cxn ang="0">
                  <a:pos x="8" y="6"/>
                </a:cxn>
                <a:cxn ang="0">
                  <a:pos x="28" y="14"/>
                </a:cxn>
                <a:cxn ang="0">
                  <a:pos x="51" y="24"/>
                </a:cxn>
                <a:cxn ang="0">
                  <a:pos x="78" y="37"/>
                </a:cxn>
                <a:cxn ang="0">
                  <a:pos x="106" y="51"/>
                </a:cxn>
                <a:cxn ang="0">
                  <a:pos x="134" y="69"/>
                </a:cxn>
                <a:cxn ang="0">
                  <a:pos x="163" y="87"/>
                </a:cxn>
                <a:cxn ang="0">
                  <a:pos x="187" y="105"/>
                </a:cxn>
              </a:cxnLst>
              <a:rect l="0" t="0" r="r" b="b"/>
              <a:pathLst>
                <a:path w="246" h="310">
                  <a:moveTo>
                    <a:pt x="199" y="116"/>
                  </a:moveTo>
                  <a:lnTo>
                    <a:pt x="207" y="124"/>
                  </a:lnTo>
                  <a:lnTo>
                    <a:pt x="214" y="133"/>
                  </a:lnTo>
                  <a:lnTo>
                    <a:pt x="219" y="143"/>
                  </a:lnTo>
                  <a:lnTo>
                    <a:pt x="223" y="154"/>
                  </a:lnTo>
                  <a:lnTo>
                    <a:pt x="225" y="164"/>
                  </a:lnTo>
                  <a:lnTo>
                    <a:pt x="225" y="176"/>
                  </a:lnTo>
                  <a:lnTo>
                    <a:pt x="221" y="187"/>
                  </a:lnTo>
                  <a:lnTo>
                    <a:pt x="216" y="197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8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3" y="264"/>
                  </a:lnTo>
                  <a:lnTo>
                    <a:pt x="132" y="274"/>
                  </a:lnTo>
                  <a:lnTo>
                    <a:pt x="129" y="278"/>
                  </a:lnTo>
                  <a:lnTo>
                    <a:pt x="126" y="282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1" y="305"/>
                  </a:lnTo>
                  <a:lnTo>
                    <a:pt x="125" y="309"/>
                  </a:lnTo>
                  <a:lnTo>
                    <a:pt x="130" y="310"/>
                  </a:lnTo>
                  <a:lnTo>
                    <a:pt x="134" y="310"/>
                  </a:lnTo>
                  <a:lnTo>
                    <a:pt x="139" y="309"/>
                  </a:lnTo>
                  <a:lnTo>
                    <a:pt x="143" y="305"/>
                  </a:lnTo>
                  <a:lnTo>
                    <a:pt x="154" y="293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19" y="233"/>
                  </a:lnTo>
                  <a:lnTo>
                    <a:pt x="231" y="219"/>
                  </a:lnTo>
                  <a:lnTo>
                    <a:pt x="239" y="204"/>
                  </a:lnTo>
                  <a:lnTo>
                    <a:pt x="245" y="187"/>
                  </a:lnTo>
                  <a:lnTo>
                    <a:pt x="246" y="170"/>
                  </a:lnTo>
                  <a:lnTo>
                    <a:pt x="242" y="153"/>
                  </a:lnTo>
                  <a:lnTo>
                    <a:pt x="236" y="136"/>
                  </a:lnTo>
                  <a:lnTo>
                    <a:pt x="227" y="120"/>
                  </a:lnTo>
                  <a:lnTo>
                    <a:pt x="215" y="107"/>
                  </a:lnTo>
                  <a:lnTo>
                    <a:pt x="201" y="94"/>
                  </a:lnTo>
                  <a:lnTo>
                    <a:pt x="187" y="82"/>
                  </a:lnTo>
                  <a:lnTo>
                    <a:pt x="177" y="74"/>
                  </a:lnTo>
                  <a:lnTo>
                    <a:pt x="165" y="68"/>
                  </a:lnTo>
                  <a:lnTo>
                    <a:pt x="152" y="60"/>
                  </a:lnTo>
                  <a:lnTo>
                    <a:pt x="139" y="51"/>
                  </a:lnTo>
                  <a:lnTo>
                    <a:pt x="126" y="43"/>
                  </a:lnTo>
                  <a:lnTo>
                    <a:pt x="112" y="35"/>
                  </a:lnTo>
                  <a:lnTo>
                    <a:pt x="98" y="28"/>
                  </a:lnTo>
                  <a:lnTo>
                    <a:pt x="85" y="22"/>
                  </a:lnTo>
                  <a:lnTo>
                    <a:pt x="72" y="16"/>
                  </a:lnTo>
                  <a:lnTo>
                    <a:pt x="59" y="10"/>
                  </a:lnTo>
                  <a:lnTo>
                    <a:pt x="46" y="7"/>
                  </a:lnTo>
                  <a:lnTo>
                    <a:pt x="35" y="3"/>
                  </a:lnTo>
                  <a:lnTo>
                    <a:pt x="24" y="1"/>
                  </a:lnTo>
                  <a:lnTo>
                    <a:pt x="15" y="0"/>
                  </a:lnTo>
                  <a:lnTo>
                    <a:pt x="7" y="1"/>
                  </a:lnTo>
                  <a:lnTo>
                    <a:pt x="0" y="3"/>
                  </a:lnTo>
                  <a:lnTo>
                    <a:pt x="8" y="6"/>
                  </a:lnTo>
                  <a:lnTo>
                    <a:pt x="17" y="9"/>
                  </a:lnTo>
                  <a:lnTo>
                    <a:pt x="28" y="14"/>
                  </a:lnTo>
                  <a:lnTo>
                    <a:pt x="38" y="18"/>
                  </a:lnTo>
                  <a:lnTo>
                    <a:pt x="51" y="24"/>
                  </a:lnTo>
                  <a:lnTo>
                    <a:pt x="64" y="30"/>
                  </a:lnTo>
                  <a:lnTo>
                    <a:pt x="78" y="37"/>
                  </a:lnTo>
                  <a:lnTo>
                    <a:pt x="92" y="43"/>
                  </a:lnTo>
                  <a:lnTo>
                    <a:pt x="106" y="51"/>
                  </a:lnTo>
                  <a:lnTo>
                    <a:pt x="120" y="60"/>
                  </a:lnTo>
                  <a:lnTo>
                    <a:pt x="134" y="69"/>
                  </a:lnTo>
                  <a:lnTo>
                    <a:pt x="148" y="78"/>
                  </a:lnTo>
                  <a:lnTo>
                    <a:pt x="163" y="87"/>
                  </a:lnTo>
                  <a:lnTo>
                    <a:pt x="175" y="96"/>
                  </a:lnTo>
                  <a:lnTo>
                    <a:pt x="187" y="105"/>
                  </a:lnTo>
                  <a:lnTo>
                    <a:pt x="199" y="116"/>
                  </a:lnTo>
                  <a:close/>
                </a:path>
              </a:pathLst>
            </a:custGeom>
            <a:solidFill>
              <a:srgbClr val="C9E8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Freeform 1010"/>
            <p:cNvSpPr>
              <a:spLocks/>
            </p:cNvSpPr>
            <p:nvPr/>
          </p:nvSpPr>
          <p:spPr bwMode="auto">
            <a:xfrm>
              <a:off x="4387" y="3191"/>
              <a:ext cx="14" cy="31"/>
            </a:xfrm>
            <a:custGeom>
              <a:avLst/>
              <a:gdLst/>
              <a:ahLst/>
              <a:cxnLst>
                <a:cxn ang="0">
                  <a:pos x="31" y="14"/>
                </a:cxn>
                <a:cxn ang="0">
                  <a:pos x="29" y="8"/>
                </a:cxn>
                <a:cxn ang="0">
                  <a:pos x="25" y="3"/>
                </a:cxn>
                <a:cxn ang="0">
                  <a:pos x="19" y="1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3" y="5"/>
                </a:cxn>
                <a:cxn ang="0">
                  <a:pos x="0" y="11"/>
                </a:cxn>
                <a:cxn ang="0">
                  <a:pos x="0" y="17"/>
                </a:cxn>
                <a:cxn ang="0">
                  <a:pos x="5" y="42"/>
                </a:cxn>
                <a:cxn ang="0">
                  <a:pos x="15" y="71"/>
                </a:cxn>
                <a:cxn ang="0">
                  <a:pos x="27" y="100"/>
                </a:cxn>
                <a:cxn ang="0">
                  <a:pos x="41" y="127"/>
                </a:cxn>
                <a:cxn ang="0">
                  <a:pos x="55" y="151"/>
                </a:cxn>
                <a:cxn ang="0">
                  <a:pos x="68" y="171"/>
                </a:cxn>
                <a:cxn ang="0">
                  <a:pos x="77" y="184"/>
                </a:cxn>
                <a:cxn ang="0">
                  <a:pos x="83" y="187"/>
                </a:cxn>
                <a:cxn ang="0">
                  <a:pos x="80" y="174"/>
                </a:cxn>
                <a:cxn ang="0">
                  <a:pos x="75" y="158"/>
                </a:cxn>
                <a:cxn ang="0">
                  <a:pos x="68" y="138"/>
                </a:cxn>
                <a:cxn ang="0">
                  <a:pos x="59" y="113"/>
                </a:cxn>
                <a:cxn ang="0">
                  <a:pos x="51" y="88"/>
                </a:cxn>
                <a:cxn ang="0">
                  <a:pos x="43" y="63"/>
                </a:cxn>
                <a:cxn ang="0">
                  <a:pos x="36" y="38"/>
                </a:cxn>
                <a:cxn ang="0">
                  <a:pos x="31" y="14"/>
                </a:cxn>
              </a:cxnLst>
              <a:rect l="0" t="0" r="r" b="b"/>
              <a:pathLst>
                <a:path w="83" h="187">
                  <a:moveTo>
                    <a:pt x="31" y="14"/>
                  </a:moveTo>
                  <a:lnTo>
                    <a:pt x="29" y="8"/>
                  </a:lnTo>
                  <a:lnTo>
                    <a:pt x="25" y="3"/>
                  </a:lnTo>
                  <a:lnTo>
                    <a:pt x="19" y="1"/>
                  </a:lnTo>
                  <a:lnTo>
                    <a:pt x="14" y="0"/>
                  </a:lnTo>
                  <a:lnTo>
                    <a:pt x="8" y="2"/>
                  </a:lnTo>
                  <a:lnTo>
                    <a:pt x="3" y="5"/>
                  </a:lnTo>
                  <a:lnTo>
                    <a:pt x="0" y="11"/>
                  </a:lnTo>
                  <a:lnTo>
                    <a:pt x="0" y="17"/>
                  </a:lnTo>
                  <a:lnTo>
                    <a:pt x="5" y="42"/>
                  </a:lnTo>
                  <a:lnTo>
                    <a:pt x="15" y="71"/>
                  </a:lnTo>
                  <a:lnTo>
                    <a:pt x="27" y="100"/>
                  </a:lnTo>
                  <a:lnTo>
                    <a:pt x="41" y="127"/>
                  </a:lnTo>
                  <a:lnTo>
                    <a:pt x="55" y="151"/>
                  </a:lnTo>
                  <a:lnTo>
                    <a:pt x="68" y="171"/>
                  </a:lnTo>
                  <a:lnTo>
                    <a:pt x="77" y="184"/>
                  </a:lnTo>
                  <a:lnTo>
                    <a:pt x="83" y="187"/>
                  </a:lnTo>
                  <a:lnTo>
                    <a:pt x="80" y="174"/>
                  </a:lnTo>
                  <a:lnTo>
                    <a:pt x="75" y="158"/>
                  </a:lnTo>
                  <a:lnTo>
                    <a:pt x="68" y="138"/>
                  </a:lnTo>
                  <a:lnTo>
                    <a:pt x="59" y="113"/>
                  </a:lnTo>
                  <a:lnTo>
                    <a:pt x="51" y="88"/>
                  </a:lnTo>
                  <a:lnTo>
                    <a:pt x="43" y="63"/>
                  </a:lnTo>
                  <a:lnTo>
                    <a:pt x="36" y="38"/>
                  </a:lnTo>
                  <a:lnTo>
                    <a:pt x="31" y="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4" name="Freeform 1011"/>
            <p:cNvSpPr>
              <a:spLocks/>
            </p:cNvSpPr>
            <p:nvPr/>
          </p:nvSpPr>
          <p:spPr bwMode="auto">
            <a:xfrm>
              <a:off x="4381" y="3174"/>
              <a:ext cx="7" cy="16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21" y="6"/>
                </a:cxn>
                <a:cxn ang="0">
                  <a:pos x="18" y="2"/>
                </a:cxn>
                <a:cxn ang="0">
                  <a:pos x="14" y="0"/>
                </a:cxn>
                <a:cxn ang="0">
                  <a:pos x="10" y="0"/>
                </a:cxn>
                <a:cxn ang="0">
                  <a:pos x="6" y="1"/>
                </a:cxn>
                <a:cxn ang="0">
                  <a:pos x="3" y="3"/>
                </a:cxn>
                <a:cxn ang="0">
                  <a:pos x="0" y="7"/>
                </a:cxn>
                <a:cxn ang="0">
                  <a:pos x="0" y="11"/>
                </a:cxn>
                <a:cxn ang="0">
                  <a:pos x="0" y="24"/>
                </a:cxn>
                <a:cxn ang="0">
                  <a:pos x="4" y="38"/>
                </a:cxn>
                <a:cxn ang="0">
                  <a:pos x="8" y="52"/>
                </a:cxn>
                <a:cxn ang="0">
                  <a:pos x="14" y="65"/>
                </a:cxn>
                <a:cxn ang="0">
                  <a:pos x="21" y="78"/>
                </a:cxn>
                <a:cxn ang="0">
                  <a:pos x="28" y="87"/>
                </a:cxn>
                <a:cxn ang="0">
                  <a:pos x="37" y="93"/>
                </a:cxn>
                <a:cxn ang="0">
                  <a:pos x="42" y="94"/>
                </a:cxn>
                <a:cxn ang="0">
                  <a:pos x="44" y="76"/>
                </a:cxn>
                <a:cxn ang="0">
                  <a:pos x="38" y="54"/>
                </a:cxn>
                <a:cxn ang="0">
                  <a:pos x="31" y="32"/>
                </a:cxn>
                <a:cxn ang="0">
                  <a:pos x="22" y="10"/>
                </a:cxn>
              </a:cxnLst>
              <a:rect l="0" t="0" r="r" b="b"/>
              <a:pathLst>
                <a:path w="44" h="94">
                  <a:moveTo>
                    <a:pt x="22" y="10"/>
                  </a:moveTo>
                  <a:lnTo>
                    <a:pt x="21" y="6"/>
                  </a:lnTo>
                  <a:lnTo>
                    <a:pt x="18" y="2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6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11"/>
                  </a:lnTo>
                  <a:lnTo>
                    <a:pt x="0" y="24"/>
                  </a:lnTo>
                  <a:lnTo>
                    <a:pt x="4" y="38"/>
                  </a:lnTo>
                  <a:lnTo>
                    <a:pt x="8" y="52"/>
                  </a:lnTo>
                  <a:lnTo>
                    <a:pt x="14" y="65"/>
                  </a:lnTo>
                  <a:lnTo>
                    <a:pt x="21" y="78"/>
                  </a:lnTo>
                  <a:lnTo>
                    <a:pt x="28" y="87"/>
                  </a:lnTo>
                  <a:lnTo>
                    <a:pt x="37" y="93"/>
                  </a:lnTo>
                  <a:lnTo>
                    <a:pt x="42" y="94"/>
                  </a:lnTo>
                  <a:lnTo>
                    <a:pt x="44" y="76"/>
                  </a:lnTo>
                  <a:lnTo>
                    <a:pt x="38" y="54"/>
                  </a:lnTo>
                  <a:lnTo>
                    <a:pt x="31" y="32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5" name="Freeform 1012"/>
            <p:cNvSpPr>
              <a:spLocks/>
            </p:cNvSpPr>
            <p:nvPr/>
          </p:nvSpPr>
          <p:spPr bwMode="auto">
            <a:xfrm>
              <a:off x="4375" y="3163"/>
              <a:ext cx="6" cy="9"/>
            </a:xfrm>
            <a:custGeom>
              <a:avLst/>
              <a:gdLst/>
              <a:ahLst/>
              <a:cxnLst>
                <a:cxn ang="0">
                  <a:pos x="20" y="7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20" y="8"/>
                </a:cxn>
                <a:cxn ang="0">
                  <a:pos x="19" y="4"/>
                </a:cxn>
                <a:cxn ang="0">
                  <a:pos x="15" y="1"/>
                </a:cxn>
                <a:cxn ang="0">
                  <a:pos x="12" y="0"/>
                </a:cxn>
                <a:cxn ang="0">
                  <a:pos x="7" y="0"/>
                </a:cxn>
                <a:cxn ang="0">
                  <a:pos x="4" y="1"/>
                </a:cxn>
                <a:cxn ang="0">
                  <a:pos x="1" y="4"/>
                </a:cxn>
                <a:cxn ang="0">
                  <a:pos x="0" y="8"/>
                </a:cxn>
                <a:cxn ang="0">
                  <a:pos x="0" y="11"/>
                </a:cxn>
                <a:cxn ang="0">
                  <a:pos x="1" y="17"/>
                </a:cxn>
                <a:cxn ang="0">
                  <a:pos x="4" y="24"/>
                </a:cxn>
                <a:cxn ang="0">
                  <a:pos x="8" y="32"/>
                </a:cxn>
                <a:cxn ang="0">
                  <a:pos x="14" y="39"/>
                </a:cxn>
                <a:cxn ang="0">
                  <a:pos x="20" y="46"/>
                </a:cxn>
                <a:cxn ang="0">
                  <a:pos x="27" y="50"/>
                </a:cxn>
                <a:cxn ang="0">
                  <a:pos x="33" y="54"/>
                </a:cxn>
                <a:cxn ang="0">
                  <a:pos x="38" y="54"/>
                </a:cxn>
                <a:cxn ang="0">
                  <a:pos x="36" y="42"/>
                </a:cxn>
                <a:cxn ang="0">
                  <a:pos x="32" y="29"/>
                </a:cxn>
                <a:cxn ang="0">
                  <a:pos x="25" y="16"/>
                </a:cxn>
                <a:cxn ang="0">
                  <a:pos x="20" y="7"/>
                </a:cxn>
              </a:cxnLst>
              <a:rect l="0" t="0" r="r" b="b"/>
              <a:pathLst>
                <a:path w="38" h="54">
                  <a:moveTo>
                    <a:pt x="20" y="7"/>
                  </a:move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20" y="8"/>
                  </a:lnTo>
                  <a:lnTo>
                    <a:pt x="19" y="4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7" y="0"/>
                  </a:lnTo>
                  <a:lnTo>
                    <a:pt x="4" y="1"/>
                  </a:lnTo>
                  <a:lnTo>
                    <a:pt x="1" y="4"/>
                  </a:lnTo>
                  <a:lnTo>
                    <a:pt x="0" y="8"/>
                  </a:lnTo>
                  <a:lnTo>
                    <a:pt x="0" y="11"/>
                  </a:lnTo>
                  <a:lnTo>
                    <a:pt x="1" y="17"/>
                  </a:lnTo>
                  <a:lnTo>
                    <a:pt x="4" y="24"/>
                  </a:lnTo>
                  <a:lnTo>
                    <a:pt x="8" y="32"/>
                  </a:lnTo>
                  <a:lnTo>
                    <a:pt x="14" y="39"/>
                  </a:lnTo>
                  <a:lnTo>
                    <a:pt x="20" y="46"/>
                  </a:lnTo>
                  <a:lnTo>
                    <a:pt x="27" y="50"/>
                  </a:lnTo>
                  <a:lnTo>
                    <a:pt x="33" y="54"/>
                  </a:lnTo>
                  <a:lnTo>
                    <a:pt x="38" y="54"/>
                  </a:lnTo>
                  <a:lnTo>
                    <a:pt x="36" y="42"/>
                  </a:lnTo>
                  <a:lnTo>
                    <a:pt x="32" y="29"/>
                  </a:lnTo>
                  <a:lnTo>
                    <a:pt x="25" y="16"/>
                  </a:lnTo>
                  <a:lnTo>
                    <a:pt x="2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6" name="Freeform 1013"/>
            <p:cNvSpPr>
              <a:spLocks/>
            </p:cNvSpPr>
            <p:nvPr/>
          </p:nvSpPr>
          <p:spPr bwMode="auto">
            <a:xfrm>
              <a:off x="4370" y="3155"/>
              <a:ext cx="8" cy="6"/>
            </a:xfrm>
            <a:custGeom>
              <a:avLst/>
              <a:gdLst/>
              <a:ahLst/>
              <a:cxnLst>
                <a:cxn ang="0">
                  <a:pos x="41" y="27"/>
                </a:cxn>
                <a:cxn ang="0">
                  <a:pos x="46" y="24"/>
                </a:cxn>
                <a:cxn ang="0">
                  <a:pos x="51" y="21"/>
                </a:cxn>
                <a:cxn ang="0">
                  <a:pos x="52" y="16"/>
                </a:cxn>
                <a:cxn ang="0">
                  <a:pos x="52" y="12"/>
                </a:cxn>
                <a:cxn ang="0">
                  <a:pos x="50" y="6"/>
                </a:cxn>
                <a:cxn ang="0">
                  <a:pos x="46" y="2"/>
                </a:cxn>
                <a:cxn ang="0">
                  <a:pos x="41" y="0"/>
                </a:cxn>
                <a:cxn ang="0">
                  <a:pos x="36" y="0"/>
                </a:cxn>
                <a:cxn ang="0">
                  <a:pos x="33" y="0"/>
                </a:cxn>
                <a:cxn ang="0">
                  <a:pos x="29" y="1"/>
                </a:cxn>
                <a:cxn ang="0">
                  <a:pos x="21" y="4"/>
                </a:cxn>
                <a:cxn ang="0">
                  <a:pos x="13" y="8"/>
                </a:cxn>
                <a:cxn ang="0">
                  <a:pos x="6" y="15"/>
                </a:cxn>
                <a:cxn ang="0">
                  <a:pos x="3" y="22"/>
                </a:cxn>
                <a:cxn ang="0">
                  <a:pos x="0" y="29"/>
                </a:cxn>
                <a:cxn ang="0">
                  <a:pos x="0" y="31"/>
                </a:cxn>
                <a:cxn ang="0">
                  <a:pos x="4" y="33"/>
                </a:cxn>
                <a:cxn ang="0">
                  <a:pos x="9" y="36"/>
                </a:cxn>
                <a:cxn ang="0">
                  <a:pos x="13" y="36"/>
                </a:cxn>
                <a:cxn ang="0">
                  <a:pos x="18" y="36"/>
                </a:cxn>
                <a:cxn ang="0">
                  <a:pos x="24" y="33"/>
                </a:cxn>
                <a:cxn ang="0">
                  <a:pos x="30" y="32"/>
                </a:cxn>
                <a:cxn ang="0">
                  <a:pos x="36" y="30"/>
                </a:cxn>
                <a:cxn ang="0">
                  <a:pos x="41" y="27"/>
                </a:cxn>
              </a:cxnLst>
              <a:rect l="0" t="0" r="r" b="b"/>
              <a:pathLst>
                <a:path w="52" h="36">
                  <a:moveTo>
                    <a:pt x="41" y="27"/>
                  </a:moveTo>
                  <a:lnTo>
                    <a:pt x="46" y="24"/>
                  </a:lnTo>
                  <a:lnTo>
                    <a:pt x="51" y="21"/>
                  </a:lnTo>
                  <a:lnTo>
                    <a:pt x="52" y="16"/>
                  </a:lnTo>
                  <a:lnTo>
                    <a:pt x="52" y="12"/>
                  </a:lnTo>
                  <a:lnTo>
                    <a:pt x="50" y="6"/>
                  </a:lnTo>
                  <a:lnTo>
                    <a:pt x="46" y="2"/>
                  </a:lnTo>
                  <a:lnTo>
                    <a:pt x="41" y="0"/>
                  </a:lnTo>
                  <a:lnTo>
                    <a:pt x="36" y="0"/>
                  </a:lnTo>
                  <a:lnTo>
                    <a:pt x="33" y="0"/>
                  </a:lnTo>
                  <a:lnTo>
                    <a:pt x="29" y="1"/>
                  </a:lnTo>
                  <a:lnTo>
                    <a:pt x="21" y="4"/>
                  </a:lnTo>
                  <a:lnTo>
                    <a:pt x="13" y="8"/>
                  </a:lnTo>
                  <a:lnTo>
                    <a:pt x="6" y="15"/>
                  </a:lnTo>
                  <a:lnTo>
                    <a:pt x="3" y="22"/>
                  </a:lnTo>
                  <a:lnTo>
                    <a:pt x="0" y="29"/>
                  </a:lnTo>
                  <a:lnTo>
                    <a:pt x="0" y="31"/>
                  </a:lnTo>
                  <a:lnTo>
                    <a:pt x="4" y="33"/>
                  </a:lnTo>
                  <a:lnTo>
                    <a:pt x="9" y="36"/>
                  </a:lnTo>
                  <a:lnTo>
                    <a:pt x="13" y="36"/>
                  </a:lnTo>
                  <a:lnTo>
                    <a:pt x="18" y="36"/>
                  </a:lnTo>
                  <a:lnTo>
                    <a:pt x="24" y="33"/>
                  </a:lnTo>
                  <a:lnTo>
                    <a:pt x="30" y="32"/>
                  </a:lnTo>
                  <a:lnTo>
                    <a:pt x="36" y="30"/>
                  </a:lnTo>
                  <a:lnTo>
                    <a:pt x="41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" name="Freeform 1014"/>
            <p:cNvSpPr>
              <a:spLocks/>
            </p:cNvSpPr>
            <p:nvPr/>
          </p:nvSpPr>
          <p:spPr bwMode="auto">
            <a:xfrm>
              <a:off x="4330" y="3145"/>
              <a:ext cx="33" cy="39"/>
            </a:xfrm>
            <a:custGeom>
              <a:avLst/>
              <a:gdLst/>
              <a:ahLst/>
              <a:cxnLst>
                <a:cxn ang="0">
                  <a:pos x="73" y="36"/>
                </a:cxn>
                <a:cxn ang="0">
                  <a:pos x="58" y="46"/>
                </a:cxn>
                <a:cxn ang="0">
                  <a:pos x="46" y="58"/>
                </a:cxn>
                <a:cxn ang="0">
                  <a:pos x="33" y="72"/>
                </a:cxn>
                <a:cxn ang="0">
                  <a:pos x="22" y="85"/>
                </a:cxn>
                <a:cxn ang="0">
                  <a:pos x="14" y="100"/>
                </a:cxn>
                <a:cxn ang="0">
                  <a:pos x="7" y="115"/>
                </a:cxn>
                <a:cxn ang="0">
                  <a:pos x="2" y="130"/>
                </a:cxn>
                <a:cxn ang="0">
                  <a:pos x="0" y="146"/>
                </a:cxn>
                <a:cxn ang="0">
                  <a:pos x="2" y="170"/>
                </a:cxn>
                <a:cxn ang="0">
                  <a:pos x="12" y="190"/>
                </a:cxn>
                <a:cxn ang="0">
                  <a:pos x="26" y="207"/>
                </a:cxn>
                <a:cxn ang="0">
                  <a:pos x="43" y="220"/>
                </a:cxn>
                <a:cxn ang="0">
                  <a:pos x="64" y="229"/>
                </a:cxn>
                <a:cxn ang="0">
                  <a:pos x="88" y="235"/>
                </a:cxn>
                <a:cxn ang="0">
                  <a:pos x="110" y="236"/>
                </a:cxn>
                <a:cxn ang="0">
                  <a:pos x="132" y="232"/>
                </a:cxn>
                <a:cxn ang="0">
                  <a:pos x="137" y="232"/>
                </a:cxn>
                <a:cxn ang="0">
                  <a:pos x="142" y="230"/>
                </a:cxn>
                <a:cxn ang="0">
                  <a:pos x="145" y="226"/>
                </a:cxn>
                <a:cxn ang="0">
                  <a:pos x="146" y="221"/>
                </a:cxn>
                <a:cxn ang="0">
                  <a:pos x="145" y="219"/>
                </a:cxn>
                <a:cxn ang="0">
                  <a:pos x="142" y="219"/>
                </a:cxn>
                <a:cxn ang="0">
                  <a:pos x="137" y="217"/>
                </a:cxn>
                <a:cxn ang="0">
                  <a:pos x="131" y="217"/>
                </a:cxn>
                <a:cxn ang="0">
                  <a:pos x="124" y="217"/>
                </a:cxn>
                <a:cxn ang="0">
                  <a:pos x="118" y="217"/>
                </a:cxn>
                <a:cxn ang="0">
                  <a:pos x="112" y="217"/>
                </a:cxn>
                <a:cxn ang="0">
                  <a:pos x="109" y="217"/>
                </a:cxn>
                <a:cxn ang="0">
                  <a:pos x="97" y="216"/>
                </a:cxn>
                <a:cxn ang="0">
                  <a:pos x="87" y="215"/>
                </a:cxn>
                <a:cxn ang="0">
                  <a:pos x="75" y="214"/>
                </a:cxn>
                <a:cxn ang="0">
                  <a:pos x="63" y="211"/>
                </a:cxn>
                <a:cxn ang="0">
                  <a:pos x="51" y="207"/>
                </a:cxn>
                <a:cxn ang="0">
                  <a:pos x="40" y="199"/>
                </a:cxn>
                <a:cxn ang="0">
                  <a:pos x="29" y="189"/>
                </a:cxn>
                <a:cxn ang="0">
                  <a:pos x="17" y="174"/>
                </a:cxn>
                <a:cxn ang="0">
                  <a:pos x="15" y="157"/>
                </a:cxn>
                <a:cxn ang="0">
                  <a:pos x="16" y="141"/>
                </a:cxn>
                <a:cxn ang="0">
                  <a:pos x="21" y="124"/>
                </a:cxn>
                <a:cxn ang="0">
                  <a:pos x="28" y="109"/>
                </a:cxn>
                <a:cxn ang="0">
                  <a:pos x="39" y="96"/>
                </a:cxn>
                <a:cxn ang="0">
                  <a:pos x="50" y="82"/>
                </a:cxn>
                <a:cxn ang="0">
                  <a:pos x="63" y="70"/>
                </a:cxn>
                <a:cxn ang="0">
                  <a:pos x="78" y="59"/>
                </a:cxn>
                <a:cxn ang="0">
                  <a:pos x="94" y="49"/>
                </a:cxn>
                <a:cxn ang="0">
                  <a:pos x="110" y="39"/>
                </a:cxn>
                <a:cxn ang="0">
                  <a:pos x="126" y="31"/>
                </a:cxn>
                <a:cxn ang="0">
                  <a:pos x="142" y="24"/>
                </a:cxn>
                <a:cxn ang="0">
                  <a:pos x="158" y="19"/>
                </a:cxn>
                <a:cxn ang="0">
                  <a:pos x="172" y="13"/>
                </a:cxn>
                <a:cxn ang="0">
                  <a:pos x="186" y="10"/>
                </a:cxn>
                <a:cxn ang="0">
                  <a:pos x="198" y="7"/>
                </a:cxn>
                <a:cxn ang="0">
                  <a:pos x="190" y="3"/>
                </a:cxn>
                <a:cxn ang="0">
                  <a:pos x="177" y="0"/>
                </a:cxn>
                <a:cxn ang="0">
                  <a:pos x="162" y="3"/>
                </a:cxn>
                <a:cxn ang="0">
                  <a:pos x="144" y="6"/>
                </a:cxn>
                <a:cxn ang="0">
                  <a:pos x="124" y="12"/>
                </a:cxn>
                <a:cxn ang="0">
                  <a:pos x="105" y="19"/>
                </a:cxn>
                <a:cxn ang="0">
                  <a:pos x="88" y="28"/>
                </a:cxn>
                <a:cxn ang="0">
                  <a:pos x="73" y="36"/>
                </a:cxn>
              </a:cxnLst>
              <a:rect l="0" t="0" r="r" b="b"/>
              <a:pathLst>
                <a:path w="198" h="236">
                  <a:moveTo>
                    <a:pt x="73" y="36"/>
                  </a:moveTo>
                  <a:lnTo>
                    <a:pt x="58" y="46"/>
                  </a:lnTo>
                  <a:lnTo>
                    <a:pt x="46" y="58"/>
                  </a:lnTo>
                  <a:lnTo>
                    <a:pt x="33" y="72"/>
                  </a:lnTo>
                  <a:lnTo>
                    <a:pt x="22" y="85"/>
                  </a:lnTo>
                  <a:lnTo>
                    <a:pt x="14" y="100"/>
                  </a:lnTo>
                  <a:lnTo>
                    <a:pt x="7" y="115"/>
                  </a:lnTo>
                  <a:lnTo>
                    <a:pt x="2" y="130"/>
                  </a:lnTo>
                  <a:lnTo>
                    <a:pt x="0" y="146"/>
                  </a:lnTo>
                  <a:lnTo>
                    <a:pt x="2" y="170"/>
                  </a:lnTo>
                  <a:lnTo>
                    <a:pt x="12" y="190"/>
                  </a:lnTo>
                  <a:lnTo>
                    <a:pt x="26" y="207"/>
                  </a:lnTo>
                  <a:lnTo>
                    <a:pt x="43" y="220"/>
                  </a:lnTo>
                  <a:lnTo>
                    <a:pt x="64" y="229"/>
                  </a:lnTo>
                  <a:lnTo>
                    <a:pt x="88" y="235"/>
                  </a:lnTo>
                  <a:lnTo>
                    <a:pt x="110" y="236"/>
                  </a:lnTo>
                  <a:lnTo>
                    <a:pt x="132" y="232"/>
                  </a:lnTo>
                  <a:lnTo>
                    <a:pt x="137" y="232"/>
                  </a:lnTo>
                  <a:lnTo>
                    <a:pt x="142" y="230"/>
                  </a:lnTo>
                  <a:lnTo>
                    <a:pt x="145" y="226"/>
                  </a:lnTo>
                  <a:lnTo>
                    <a:pt x="146" y="221"/>
                  </a:lnTo>
                  <a:lnTo>
                    <a:pt x="145" y="219"/>
                  </a:lnTo>
                  <a:lnTo>
                    <a:pt x="142" y="219"/>
                  </a:lnTo>
                  <a:lnTo>
                    <a:pt x="137" y="217"/>
                  </a:lnTo>
                  <a:lnTo>
                    <a:pt x="131" y="217"/>
                  </a:lnTo>
                  <a:lnTo>
                    <a:pt x="124" y="217"/>
                  </a:lnTo>
                  <a:lnTo>
                    <a:pt x="118" y="217"/>
                  </a:lnTo>
                  <a:lnTo>
                    <a:pt x="112" y="217"/>
                  </a:lnTo>
                  <a:lnTo>
                    <a:pt x="109" y="217"/>
                  </a:lnTo>
                  <a:lnTo>
                    <a:pt x="97" y="216"/>
                  </a:lnTo>
                  <a:lnTo>
                    <a:pt x="87" y="215"/>
                  </a:lnTo>
                  <a:lnTo>
                    <a:pt x="75" y="214"/>
                  </a:lnTo>
                  <a:lnTo>
                    <a:pt x="63" y="211"/>
                  </a:lnTo>
                  <a:lnTo>
                    <a:pt x="51" y="207"/>
                  </a:lnTo>
                  <a:lnTo>
                    <a:pt x="40" y="199"/>
                  </a:lnTo>
                  <a:lnTo>
                    <a:pt x="29" y="189"/>
                  </a:lnTo>
                  <a:lnTo>
                    <a:pt x="17" y="174"/>
                  </a:lnTo>
                  <a:lnTo>
                    <a:pt x="15" y="157"/>
                  </a:lnTo>
                  <a:lnTo>
                    <a:pt x="16" y="141"/>
                  </a:lnTo>
                  <a:lnTo>
                    <a:pt x="21" y="124"/>
                  </a:lnTo>
                  <a:lnTo>
                    <a:pt x="28" y="109"/>
                  </a:lnTo>
                  <a:lnTo>
                    <a:pt x="39" y="96"/>
                  </a:lnTo>
                  <a:lnTo>
                    <a:pt x="50" y="82"/>
                  </a:lnTo>
                  <a:lnTo>
                    <a:pt x="63" y="70"/>
                  </a:lnTo>
                  <a:lnTo>
                    <a:pt x="78" y="59"/>
                  </a:lnTo>
                  <a:lnTo>
                    <a:pt x="94" y="49"/>
                  </a:lnTo>
                  <a:lnTo>
                    <a:pt x="110" y="39"/>
                  </a:lnTo>
                  <a:lnTo>
                    <a:pt x="126" y="31"/>
                  </a:lnTo>
                  <a:lnTo>
                    <a:pt x="142" y="24"/>
                  </a:lnTo>
                  <a:lnTo>
                    <a:pt x="158" y="19"/>
                  </a:lnTo>
                  <a:lnTo>
                    <a:pt x="172" y="13"/>
                  </a:lnTo>
                  <a:lnTo>
                    <a:pt x="186" y="10"/>
                  </a:lnTo>
                  <a:lnTo>
                    <a:pt x="198" y="7"/>
                  </a:lnTo>
                  <a:lnTo>
                    <a:pt x="190" y="3"/>
                  </a:lnTo>
                  <a:lnTo>
                    <a:pt x="177" y="0"/>
                  </a:lnTo>
                  <a:lnTo>
                    <a:pt x="162" y="3"/>
                  </a:lnTo>
                  <a:lnTo>
                    <a:pt x="144" y="6"/>
                  </a:lnTo>
                  <a:lnTo>
                    <a:pt x="124" y="12"/>
                  </a:lnTo>
                  <a:lnTo>
                    <a:pt x="105" y="19"/>
                  </a:lnTo>
                  <a:lnTo>
                    <a:pt x="88" y="28"/>
                  </a:lnTo>
                  <a:lnTo>
                    <a:pt x="73" y="3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" name="Freeform 1015"/>
            <p:cNvSpPr>
              <a:spLocks/>
            </p:cNvSpPr>
            <p:nvPr/>
          </p:nvSpPr>
          <p:spPr bwMode="auto">
            <a:xfrm>
              <a:off x="4386" y="3145"/>
              <a:ext cx="22" cy="30"/>
            </a:xfrm>
            <a:custGeom>
              <a:avLst/>
              <a:gdLst/>
              <a:ahLst/>
              <a:cxnLst>
                <a:cxn ang="0">
                  <a:pos x="108" y="61"/>
                </a:cxn>
                <a:cxn ang="0">
                  <a:pos x="111" y="80"/>
                </a:cxn>
                <a:cxn ang="0">
                  <a:pos x="109" y="97"/>
                </a:cxn>
                <a:cxn ang="0">
                  <a:pos x="101" y="110"/>
                </a:cxn>
                <a:cxn ang="0">
                  <a:pos x="89" y="123"/>
                </a:cxn>
                <a:cxn ang="0">
                  <a:pos x="75" y="134"/>
                </a:cxn>
                <a:cxn ang="0">
                  <a:pos x="60" y="145"/>
                </a:cxn>
                <a:cxn ang="0">
                  <a:pos x="43" y="156"/>
                </a:cxn>
                <a:cxn ang="0">
                  <a:pos x="29" y="167"/>
                </a:cxn>
                <a:cxn ang="0">
                  <a:pos x="27" y="170"/>
                </a:cxn>
                <a:cxn ang="0">
                  <a:pos x="26" y="172"/>
                </a:cxn>
                <a:cxn ang="0">
                  <a:pos x="26" y="176"/>
                </a:cxn>
                <a:cxn ang="0">
                  <a:pos x="28" y="179"/>
                </a:cxn>
                <a:cxn ang="0">
                  <a:pos x="30" y="182"/>
                </a:cxn>
                <a:cxn ang="0">
                  <a:pos x="34" y="183"/>
                </a:cxn>
                <a:cxn ang="0">
                  <a:pos x="37" y="183"/>
                </a:cxn>
                <a:cxn ang="0">
                  <a:pos x="41" y="182"/>
                </a:cxn>
                <a:cxn ang="0">
                  <a:pos x="58" y="171"/>
                </a:cxn>
                <a:cxn ang="0">
                  <a:pos x="76" y="160"/>
                </a:cxn>
                <a:cxn ang="0">
                  <a:pos x="92" y="147"/>
                </a:cxn>
                <a:cxn ang="0">
                  <a:pos x="108" y="132"/>
                </a:cxn>
                <a:cxn ang="0">
                  <a:pos x="118" y="116"/>
                </a:cxn>
                <a:cxn ang="0">
                  <a:pos x="125" y="98"/>
                </a:cxn>
                <a:cxn ang="0">
                  <a:pos x="128" y="78"/>
                </a:cxn>
                <a:cxn ang="0">
                  <a:pos x="123" y="58"/>
                </a:cxn>
                <a:cxn ang="0">
                  <a:pos x="112" y="41"/>
                </a:cxn>
                <a:cxn ang="0">
                  <a:pos x="98" y="28"/>
                </a:cxn>
                <a:cxn ang="0">
                  <a:pos x="80" y="16"/>
                </a:cxn>
                <a:cxn ang="0">
                  <a:pos x="61" y="8"/>
                </a:cxn>
                <a:cxn ang="0">
                  <a:pos x="41" y="2"/>
                </a:cxn>
                <a:cxn ang="0">
                  <a:pos x="23" y="0"/>
                </a:cxn>
                <a:cxn ang="0">
                  <a:pos x="9" y="1"/>
                </a:cxn>
                <a:cxn ang="0">
                  <a:pos x="0" y="6"/>
                </a:cxn>
                <a:cxn ang="0">
                  <a:pos x="16" y="10"/>
                </a:cxn>
                <a:cxn ang="0">
                  <a:pos x="33" y="14"/>
                </a:cxn>
                <a:cxn ang="0">
                  <a:pos x="48" y="17"/>
                </a:cxn>
                <a:cxn ang="0">
                  <a:pos x="63" y="22"/>
                </a:cxn>
                <a:cxn ang="0">
                  <a:pos x="77" y="28"/>
                </a:cxn>
                <a:cxn ang="0">
                  <a:pos x="90" y="36"/>
                </a:cxn>
                <a:cxn ang="0">
                  <a:pos x="101" y="46"/>
                </a:cxn>
                <a:cxn ang="0">
                  <a:pos x="108" y="61"/>
                </a:cxn>
              </a:cxnLst>
              <a:rect l="0" t="0" r="r" b="b"/>
              <a:pathLst>
                <a:path w="128" h="183">
                  <a:moveTo>
                    <a:pt x="108" y="61"/>
                  </a:moveTo>
                  <a:lnTo>
                    <a:pt x="111" y="80"/>
                  </a:lnTo>
                  <a:lnTo>
                    <a:pt x="109" y="97"/>
                  </a:lnTo>
                  <a:lnTo>
                    <a:pt x="101" y="110"/>
                  </a:lnTo>
                  <a:lnTo>
                    <a:pt x="89" y="123"/>
                  </a:lnTo>
                  <a:lnTo>
                    <a:pt x="75" y="134"/>
                  </a:lnTo>
                  <a:lnTo>
                    <a:pt x="60" y="145"/>
                  </a:lnTo>
                  <a:lnTo>
                    <a:pt x="43" y="156"/>
                  </a:lnTo>
                  <a:lnTo>
                    <a:pt x="29" y="167"/>
                  </a:lnTo>
                  <a:lnTo>
                    <a:pt x="27" y="170"/>
                  </a:lnTo>
                  <a:lnTo>
                    <a:pt x="26" y="172"/>
                  </a:lnTo>
                  <a:lnTo>
                    <a:pt x="26" y="176"/>
                  </a:lnTo>
                  <a:lnTo>
                    <a:pt x="28" y="179"/>
                  </a:lnTo>
                  <a:lnTo>
                    <a:pt x="30" y="182"/>
                  </a:lnTo>
                  <a:lnTo>
                    <a:pt x="34" y="183"/>
                  </a:lnTo>
                  <a:lnTo>
                    <a:pt x="37" y="183"/>
                  </a:lnTo>
                  <a:lnTo>
                    <a:pt x="41" y="182"/>
                  </a:lnTo>
                  <a:lnTo>
                    <a:pt x="58" y="171"/>
                  </a:lnTo>
                  <a:lnTo>
                    <a:pt x="76" y="160"/>
                  </a:lnTo>
                  <a:lnTo>
                    <a:pt x="92" y="147"/>
                  </a:lnTo>
                  <a:lnTo>
                    <a:pt x="108" y="132"/>
                  </a:lnTo>
                  <a:lnTo>
                    <a:pt x="118" y="116"/>
                  </a:lnTo>
                  <a:lnTo>
                    <a:pt x="125" y="98"/>
                  </a:lnTo>
                  <a:lnTo>
                    <a:pt x="128" y="78"/>
                  </a:lnTo>
                  <a:lnTo>
                    <a:pt x="123" y="58"/>
                  </a:lnTo>
                  <a:lnTo>
                    <a:pt x="112" y="41"/>
                  </a:lnTo>
                  <a:lnTo>
                    <a:pt x="98" y="28"/>
                  </a:lnTo>
                  <a:lnTo>
                    <a:pt x="80" y="16"/>
                  </a:lnTo>
                  <a:lnTo>
                    <a:pt x="61" y="8"/>
                  </a:lnTo>
                  <a:lnTo>
                    <a:pt x="41" y="2"/>
                  </a:lnTo>
                  <a:lnTo>
                    <a:pt x="23" y="0"/>
                  </a:lnTo>
                  <a:lnTo>
                    <a:pt x="9" y="1"/>
                  </a:lnTo>
                  <a:lnTo>
                    <a:pt x="0" y="6"/>
                  </a:lnTo>
                  <a:lnTo>
                    <a:pt x="16" y="10"/>
                  </a:lnTo>
                  <a:lnTo>
                    <a:pt x="33" y="14"/>
                  </a:lnTo>
                  <a:lnTo>
                    <a:pt x="48" y="17"/>
                  </a:lnTo>
                  <a:lnTo>
                    <a:pt x="63" y="22"/>
                  </a:lnTo>
                  <a:lnTo>
                    <a:pt x="77" y="28"/>
                  </a:lnTo>
                  <a:lnTo>
                    <a:pt x="90" y="36"/>
                  </a:lnTo>
                  <a:lnTo>
                    <a:pt x="101" y="46"/>
                  </a:lnTo>
                  <a:lnTo>
                    <a:pt x="108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9" name="Freeform 1016"/>
            <p:cNvSpPr>
              <a:spLocks/>
            </p:cNvSpPr>
            <p:nvPr/>
          </p:nvSpPr>
          <p:spPr bwMode="auto">
            <a:xfrm>
              <a:off x="4309" y="3138"/>
              <a:ext cx="53" cy="63"/>
            </a:xfrm>
            <a:custGeom>
              <a:avLst/>
              <a:gdLst/>
              <a:ahLst/>
              <a:cxnLst>
                <a:cxn ang="0">
                  <a:pos x="101" y="70"/>
                </a:cxn>
                <a:cxn ang="0">
                  <a:pos x="54" y="115"/>
                </a:cxn>
                <a:cxn ang="0">
                  <a:pos x="18" y="167"/>
                </a:cxn>
                <a:cxn ang="0">
                  <a:pos x="0" y="227"/>
                </a:cxn>
                <a:cxn ang="0">
                  <a:pos x="4" y="267"/>
                </a:cxn>
                <a:cxn ang="0">
                  <a:pos x="11" y="283"/>
                </a:cxn>
                <a:cxn ang="0">
                  <a:pos x="21" y="298"/>
                </a:cxn>
                <a:cxn ang="0">
                  <a:pos x="34" y="311"/>
                </a:cxn>
                <a:cxn ang="0">
                  <a:pos x="57" y="325"/>
                </a:cxn>
                <a:cxn ang="0">
                  <a:pos x="87" y="340"/>
                </a:cxn>
                <a:cxn ang="0">
                  <a:pos x="120" y="351"/>
                </a:cxn>
                <a:cxn ang="0">
                  <a:pos x="153" y="360"/>
                </a:cxn>
                <a:cxn ang="0">
                  <a:pos x="187" y="367"/>
                </a:cxn>
                <a:cxn ang="0">
                  <a:pos x="221" y="372"/>
                </a:cxn>
                <a:cxn ang="0">
                  <a:pos x="256" y="375"/>
                </a:cxn>
                <a:cxn ang="0">
                  <a:pos x="290" y="378"/>
                </a:cxn>
                <a:cxn ang="0">
                  <a:pos x="312" y="379"/>
                </a:cxn>
                <a:cxn ang="0">
                  <a:pos x="320" y="372"/>
                </a:cxn>
                <a:cxn ang="0">
                  <a:pos x="323" y="360"/>
                </a:cxn>
                <a:cxn ang="0">
                  <a:pos x="316" y="352"/>
                </a:cxn>
                <a:cxn ang="0">
                  <a:pos x="295" y="351"/>
                </a:cxn>
                <a:cxn ang="0">
                  <a:pos x="263" y="350"/>
                </a:cxn>
                <a:cxn ang="0">
                  <a:pos x="231" y="348"/>
                </a:cxn>
                <a:cxn ang="0">
                  <a:pos x="200" y="343"/>
                </a:cxn>
                <a:cxn ang="0">
                  <a:pos x="168" y="337"/>
                </a:cxn>
                <a:cxn ang="0">
                  <a:pos x="136" y="329"/>
                </a:cxn>
                <a:cxn ang="0">
                  <a:pos x="106" y="320"/>
                </a:cxn>
                <a:cxn ang="0">
                  <a:pos x="76" y="306"/>
                </a:cxn>
                <a:cxn ang="0">
                  <a:pos x="51" y="291"/>
                </a:cxn>
                <a:cxn ang="0">
                  <a:pos x="35" y="269"/>
                </a:cxn>
                <a:cxn ang="0">
                  <a:pos x="31" y="239"/>
                </a:cxn>
                <a:cxn ang="0">
                  <a:pos x="38" y="197"/>
                </a:cxn>
                <a:cxn ang="0">
                  <a:pos x="51" y="165"/>
                </a:cxn>
                <a:cxn ang="0">
                  <a:pos x="68" y="136"/>
                </a:cxn>
                <a:cxn ang="0">
                  <a:pos x="89" y="111"/>
                </a:cxn>
                <a:cxn ang="0">
                  <a:pos x="114" y="88"/>
                </a:cxn>
                <a:cxn ang="0">
                  <a:pos x="144" y="64"/>
                </a:cxn>
                <a:cxn ang="0">
                  <a:pos x="181" y="41"/>
                </a:cxn>
                <a:cxn ang="0">
                  <a:pos x="219" y="22"/>
                </a:cxn>
                <a:cxn ang="0">
                  <a:pos x="253" y="7"/>
                </a:cxn>
                <a:cxn ang="0">
                  <a:pos x="255" y="0"/>
                </a:cxn>
                <a:cxn ang="0">
                  <a:pos x="221" y="5"/>
                </a:cxn>
                <a:cxn ang="0">
                  <a:pos x="181" y="19"/>
                </a:cxn>
                <a:cxn ang="0">
                  <a:pos x="142" y="39"/>
                </a:cxn>
              </a:cxnLst>
              <a:rect l="0" t="0" r="r" b="b"/>
              <a:pathLst>
                <a:path w="323" h="379">
                  <a:moveTo>
                    <a:pt x="126" y="50"/>
                  </a:moveTo>
                  <a:lnTo>
                    <a:pt x="101" y="70"/>
                  </a:lnTo>
                  <a:lnTo>
                    <a:pt x="76" y="92"/>
                  </a:lnTo>
                  <a:lnTo>
                    <a:pt x="54" y="115"/>
                  </a:lnTo>
                  <a:lnTo>
                    <a:pt x="34" y="140"/>
                  </a:lnTo>
                  <a:lnTo>
                    <a:pt x="18" y="167"/>
                  </a:lnTo>
                  <a:lnTo>
                    <a:pt x="6" y="196"/>
                  </a:lnTo>
                  <a:lnTo>
                    <a:pt x="0" y="227"/>
                  </a:lnTo>
                  <a:lnTo>
                    <a:pt x="1" y="259"/>
                  </a:lnTo>
                  <a:lnTo>
                    <a:pt x="4" y="267"/>
                  </a:lnTo>
                  <a:lnTo>
                    <a:pt x="7" y="277"/>
                  </a:lnTo>
                  <a:lnTo>
                    <a:pt x="11" y="283"/>
                  </a:lnTo>
                  <a:lnTo>
                    <a:pt x="15" y="291"/>
                  </a:lnTo>
                  <a:lnTo>
                    <a:pt x="21" y="298"/>
                  </a:lnTo>
                  <a:lnTo>
                    <a:pt x="27" y="305"/>
                  </a:lnTo>
                  <a:lnTo>
                    <a:pt x="34" y="311"/>
                  </a:lnTo>
                  <a:lnTo>
                    <a:pt x="41" y="316"/>
                  </a:lnTo>
                  <a:lnTo>
                    <a:pt x="57" y="325"/>
                  </a:lnTo>
                  <a:lnTo>
                    <a:pt x="72" y="333"/>
                  </a:lnTo>
                  <a:lnTo>
                    <a:pt x="87" y="340"/>
                  </a:lnTo>
                  <a:lnTo>
                    <a:pt x="103" y="345"/>
                  </a:lnTo>
                  <a:lnTo>
                    <a:pt x="120" y="351"/>
                  </a:lnTo>
                  <a:lnTo>
                    <a:pt x="136" y="356"/>
                  </a:lnTo>
                  <a:lnTo>
                    <a:pt x="153" y="360"/>
                  </a:lnTo>
                  <a:lnTo>
                    <a:pt x="169" y="364"/>
                  </a:lnTo>
                  <a:lnTo>
                    <a:pt x="187" y="367"/>
                  </a:lnTo>
                  <a:lnTo>
                    <a:pt x="204" y="370"/>
                  </a:lnTo>
                  <a:lnTo>
                    <a:pt x="221" y="372"/>
                  </a:lnTo>
                  <a:lnTo>
                    <a:pt x="238" y="374"/>
                  </a:lnTo>
                  <a:lnTo>
                    <a:pt x="256" y="375"/>
                  </a:lnTo>
                  <a:lnTo>
                    <a:pt x="273" y="376"/>
                  </a:lnTo>
                  <a:lnTo>
                    <a:pt x="290" y="378"/>
                  </a:lnTo>
                  <a:lnTo>
                    <a:pt x="307" y="379"/>
                  </a:lnTo>
                  <a:lnTo>
                    <a:pt x="312" y="379"/>
                  </a:lnTo>
                  <a:lnTo>
                    <a:pt x="317" y="375"/>
                  </a:lnTo>
                  <a:lnTo>
                    <a:pt x="320" y="372"/>
                  </a:lnTo>
                  <a:lnTo>
                    <a:pt x="323" y="366"/>
                  </a:lnTo>
                  <a:lnTo>
                    <a:pt x="323" y="360"/>
                  </a:lnTo>
                  <a:lnTo>
                    <a:pt x="320" y="356"/>
                  </a:lnTo>
                  <a:lnTo>
                    <a:pt x="316" y="352"/>
                  </a:lnTo>
                  <a:lnTo>
                    <a:pt x="311" y="351"/>
                  </a:lnTo>
                  <a:lnTo>
                    <a:pt x="295" y="351"/>
                  </a:lnTo>
                  <a:lnTo>
                    <a:pt x="279" y="351"/>
                  </a:lnTo>
                  <a:lnTo>
                    <a:pt x="263" y="350"/>
                  </a:lnTo>
                  <a:lnTo>
                    <a:pt x="248" y="349"/>
                  </a:lnTo>
                  <a:lnTo>
                    <a:pt x="231" y="348"/>
                  </a:lnTo>
                  <a:lnTo>
                    <a:pt x="215" y="345"/>
                  </a:lnTo>
                  <a:lnTo>
                    <a:pt x="200" y="343"/>
                  </a:lnTo>
                  <a:lnTo>
                    <a:pt x="183" y="341"/>
                  </a:lnTo>
                  <a:lnTo>
                    <a:pt x="168" y="337"/>
                  </a:lnTo>
                  <a:lnTo>
                    <a:pt x="151" y="334"/>
                  </a:lnTo>
                  <a:lnTo>
                    <a:pt x="136" y="329"/>
                  </a:lnTo>
                  <a:lnTo>
                    <a:pt x="121" y="325"/>
                  </a:lnTo>
                  <a:lnTo>
                    <a:pt x="106" y="320"/>
                  </a:lnTo>
                  <a:lnTo>
                    <a:pt x="92" y="313"/>
                  </a:lnTo>
                  <a:lnTo>
                    <a:pt x="76" y="306"/>
                  </a:lnTo>
                  <a:lnTo>
                    <a:pt x="62" y="300"/>
                  </a:lnTo>
                  <a:lnTo>
                    <a:pt x="51" y="291"/>
                  </a:lnTo>
                  <a:lnTo>
                    <a:pt x="41" y="280"/>
                  </a:lnTo>
                  <a:lnTo>
                    <a:pt x="35" y="269"/>
                  </a:lnTo>
                  <a:lnTo>
                    <a:pt x="31" y="255"/>
                  </a:lnTo>
                  <a:lnTo>
                    <a:pt x="31" y="239"/>
                  </a:lnTo>
                  <a:lnTo>
                    <a:pt x="33" y="218"/>
                  </a:lnTo>
                  <a:lnTo>
                    <a:pt x="38" y="197"/>
                  </a:lnTo>
                  <a:lnTo>
                    <a:pt x="42" y="182"/>
                  </a:lnTo>
                  <a:lnTo>
                    <a:pt x="51" y="165"/>
                  </a:lnTo>
                  <a:lnTo>
                    <a:pt x="60" y="150"/>
                  </a:lnTo>
                  <a:lnTo>
                    <a:pt x="68" y="136"/>
                  </a:lnTo>
                  <a:lnTo>
                    <a:pt x="79" y="124"/>
                  </a:lnTo>
                  <a:lnTo>
                    <a:pt x="89" y="111"/>
                  </a:lnTo>
                  <a:lnTo>
                    <a:pt x="101" y="100"/>
                  </a:lnTo>
                  <a:lnTo>
                    <a:pt x="114" y="88"/>
                  </a:lnTo>
                  <a:lnTo>
                    <a:pt x="129" y="76"/>
                  </a:lnTo>
                  <a:lnTo>
                    <a:pt x="144" y="64"/>
                  </a:lnTo>
                  <a:lnTo>
                    <a:pt x="162" y="53"/>
                  </a:lnTo>
                  <a:lnTo>
                    <a:pt x="181" y="41"/>
                  </a:lnTo>
                  <a:lnTo>
                    <a:pt x="201" y="31"/>
                  </a:lnTo>
                  <a:lnTo>
                    <a:pt x="219" y="22"/>
                  </a:lnTo>
                  <a:lnTo>
                    <a:pt x="237" y="14"/>
                  </a:lnTo>
                  <a:lnTo>
                    <a:pt x="253" y="7"/>
                  </a:lnTo>
                  <a:lnTo>
                    <a:pt x="268" y="1"/>
                  </a:lnTo>
                  <a:lnTo>
                    <a:pt x="255" y="0"/>
                  </a:lnTo>
                  <a:lnTo>
                    <a:pt x="238" y="1"/>
                  </a:lnTo>
                  <a:lnTo>
                    <a:pt x="221" y="5"/>
                  </a:lnTo>
                  <a:lnTo>
                    <a:pt x="201" y="11"/>
                  </a:lnTo>
                  <a:lnTo>
                    <a:pt x="181" y="19"/>
                  </a:lnTo>
                  <a:lnTo>
                    <a:pt x="161" y="28"/>
                  </a:lnTo>
                  <a:lnTo>
                    <a:pt x="142" y="39"/>
                  </a:lnTo>
                  <a:lnTo>
                    <a:pt x="126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0" name="Freeform 1017"/>
            <p:cNvSpPr>
              <a:spLocks/>
            </p:cNvSpPr>
            <p:nvPr/>
          </p:nvSpPr>
          <p:spPr bwMode="auto">
            <a:xfrm>
              <a:off x="4384" y="3136"/>
              <a:ext cx="47" cy="42"/>
            </a:xfrm>
            <a:custGeom>
              <a:avLst/>
              <a:gdLst/>
              <a:ahLst/>
              <a:cxnLst>
                <a:cxn ang="0">
                  <a:pos x="235" y="78"/>
                </a:cxn>
                <a:cxn ang="0">
                  <a:pos x="248" y="92"/>
                </a:cxn>
                <a:cxn ang="0">
                  <a:pos x="255" y="108"/>
                </a:cxn>
                <a:cxn ang="0">
                  <a:pos x="259" y="125"/>
                </a:cxn>
                <a:cxn ang="0">
                  <a:pos x="259" y="144"/>
                </a:cxn>
                <a:cxn ang="0">
                  <a:pos x="257" y="159"/>
                </a:cxn>
                <a:cxn ang="0">
                  <a:pos x="252" y="171"/>
                </a:cxn>
                <a:cxn ang="0">
                  <a:pos x="244" y="184"/>
                </a:cxn>
                <a:cxn ang="0">
                  <a:pos x="236" y="194"/>
                </a:cxn>
                <a:cxn ang="0">
                  <a:pos x="225" y="206"/>
                </a:cxn>
                <a:cxn ang="0">
                  <a:pos x="215" y="215"/>
                </a:cxn>
                <a:cxn ang="0">
                  <a:pos x="204" y="225"/>
                </a:cxn>
                <a:cxn ang="0">
                  <a:pos x="194" y="236"/>
                </a:cxn>
                <a:cxn ang="0">
                  <a:pos x="191" y="239"/>
                </a:cxn>
                <a:cxn ang="0">
                  <a:pos x="190" y="242"/>
                </a:cxn>
                <a:cxn ang="0">
                  <a:pos x="191" y="246"/>
                </a:cxn>
                <a:cxn ang="0">
                  <a:pos x="194" y="249"/>
                </a:cxn>
                <a:cxn ang="0">
                  <a:pos x="197" y="252"/>
                </a:cxn>
                <a:cxn ang="0">
                  <a:pos x="201" y="253"/>
                </a:cxn>
                <a:cxn ang="0">
                  <a:pos x="205" y="252"/>
                </a:cxn>
                <a:cxn ang="0">
                  <a:pos x="209" y="249"/>
                </a:cxn>
                <a:cxn ang="0">
                  <a:pos x="232" y="234"/>
                </a:cxn>
                <a:cxn ang="0">
                  <a:pos x="251" y="215"/>
                </a:cxn>
                <a:cxn ang="0">
                  <a:pos x="267" y="192"/>
                </a:cxn>
                <a:cxn ang="0">
                  <a:pos x="278" y="168"/>
                </a:cxn>
                <a:cxn ang="0">
                  <a:pos x="282" y="141"/>
                </a:cxn>
                <a:cxn ang="0">
                  <a:pos x="279" y="116"/>
                </a:cxn>
                <a:cxn ang="0">
                  <a:pos x="270" y="92"/>
                </a:cxn>
                <a:cxn ang="0">
                  <a:pos x="251" y="70"/>
                </a:cxn>
                <a:cxn ang="0">
                  <a:pos x="237" y="59"/>
                </a:cxn>
                <a:cxn ang="0">
                  <a:pos x="221" y="48"/>
                </a:cxn>
                <a:cxn ang="0">
                  <a:pos x="202" y="39"/>
                </a:cxn>
                <a:cxn ang="0">
                  <a:pos x="183" y="31"/>
                </a:cxn>
                <a:cxn ang="0">
                  <a:pos x="163" y="24"/>
                </a:cxn>
                <a:cxn ang="0">
                  <a:pos x="142" y="18"/>
                </a:cxn>
                <a:cxn ang="0">
                  <a:pos x="122" y="13"/>
                </a:cxn>
                <a:cxn ang="0">
                  <a:pos x="101" y="8"/>
                </a:cxn>
                <a:cxn ang="0">
                  <a:pos x="82" y="5"/>
                </a:cxn>
                <a:cxn ang="0">
                  <a:pos x="63" y="2"/>
                </a:cxn>
                <a:cxn ang="0">
                  <a:pos x="47" y="0"/>
                </a:cxn>
                <a:cxn ang="0">
                  <a:pos x="32" y="0"/>
                </a:cxn>
                <a:cxn ang="0">
                  <a:pos x="19" y="0"/>
                </a:cxn>
                <a:cxn ang="0">
                  <a:pos x="10" y="1"/>
                </a:cxn>
                <a:cxn ang="0">
                  <a:pos x="4" y="4"/>
                </a:cxn>
                <a:cxn ang="0">
                  <a:pos x="0" y="6"/>
                </a:cxn>
                <a:cxn ang="0">
                  <a:pos x="12" y="8"/>
                </a:cxn>
                <a:cxn ang="0">
                  <a:pos x="25" y="9"/>
                </a:cxn>
                <a:cxn ang="0">
                  <a:pos x="38" y="12"/>
                </a:cxn>
                <a:cxn ang="0">
                  <a:pos x="52" y="14"/>
                </a:cxn>
                <a:cxn ang="0">
                  <a:pos x="67" y="16"/>
                </a:cxn>
                <a:cxn ang="0">
                  <a:pos x="82" y="18"/>
                </a:cxn>
                <a:cxn ang="0">
                  <a:pos x="97" y="22"/>
                </a:cxn>
                <a:cxn ang="0">
                  <a:pos x="114" y="25"/>
                </a:cxn>
                <a:cxn ang="0">
                  <a:pos x="129" y="30"/>
                </a:cxn>
                <a:cxn ang="0">
                  <a:pos x="146" y="35"/>
                </a:cxn>
                <a:cxn ang="0">
                  <a:pos x="162" y="40"/>
                </a:cxn>
                <a:cxn ang="0">
                  <a:pos x="177" y="46"/>
                </a:cxn>
                <a:cxn ang="0">
                  <a:pos x="192" y="53"/>
                </a:cxn>
                <a:cxn ang="0">
                  <a:pos x="208" y="60"/>
                </a:cxn>
                <a:cxn ang="0">
                  <a:pos x="222" y="69"/>
                </a:cxn>
                <a:cxn ang="0">
                  <a:pos x="235" y="78"/>
                </a:cxn>
              </a:cxnLst>
              <a:rect l="0" t="0" r="r" b="b"/>
              <a:pathLst>
                <a:path w="282" h="253">
                  <a:moveTo>
                    <a:pt x="235" y="78"/>
                  </a:moveTo>
                  <a:lnTo>
                    <a:pt x="248" y="92"/>
                  </a:lnTo>
                  <a:lnTo>
                    <a:pt x="255" y="108"/>
                  </a:lnTo>
                  <a:lnTo>
                    <a:pt x="259" y="125"/>
                  </a:lnTo>
                  <a:lnTo>
                    <a:pt x="259" y="144"/>
                  </a:lnTo>
                  <a:lnTo>
                    <a:pt x="257" y="159"/>
                  </a:lnTo>
                  <a:lnTo>
                    <a:pt x="252" y="171"/>
                  </a:lnTo>
                  <a:lnTo>
                    <a:pt x="244" y="184"/>
                  </a:lnTo>
                  <a:lnTo>
                    <a:pt x="236" y="194"/>
                  </a:lnTo>
                  <a:lnTo>
                    <a:pt x="225" y="206"/>
                  </a:lnTo>
                  <a:lnTo>
                    <a:pt x="215" y="215"/>
                  </a:lnTo>
                  <a:lnTo>
                    <a:pt x="204" y="225"/>
                  </a:lnTo>
                  <a:lnTo>
                    <a:pt x="194" y="236"/>
                  </a:lnTo>
                  <a:lnTo>
                    <a:pt x="191" y="239"/>
                  </a:lnTo>
                  <a:lnTo>
                    <a:pt x="190" y="242"/>
                  </a:lnTo>
                  <a:lnTo>
                    <a:pt x="191" y="246"/>
                  </a:lnTo>
                  <a:lnTo>
                    <a:pt x="194" y="249"/>
                  </a:lnTo>
                  <a:lnTo>
                    <a:pt x="197" y="252"/>
                  </a:lnTo>
                  <a:lnTo>
                    <a:pt x="201" y="253"/>
                  </a:lnTo>
                  <a:lnTo>
                    <a:pt x="205" y="252"/>
                  </a:lnTo>
                  <a:lnTo>
                    <a:pt x="209" y="249"/>
                  </a:lnTo>
                  <a:lnTo>
                    <a:pt x="232" y="234"/>
                  </a:lnTo>
                  <a:lnTo>
                    <a:pt x="251" y="215"/>
                  </a:lnTo>
                  <a:lnTo>
                    <a:pt x="267" y="192"/>
                  </a:lnTo>
                  <a:lnTo>
                    <a:pt x="278" y="168"/>
                  </a:lnTo>
                  <a:lnTo>
                    <a:pt x="282" y="141"/>
                  </a:lnTo>
                  <a:lnTo>
                    <a:pt x="279" y="116"/>
                  </a:lnTo>
                  <a:lnTo>
                    <a:pt x="270" y="92"/>
                  </a:lnTo>
                  <a:lnTo>
                    <a:pt x="251" y="70"/>
                  </a:lnTo>
                  <a:lnTo>
                    <a:pt x="237" y="59"/>
                  </a:lnTo>
                  <a:lnTo>
                    <a:pt x="221" y="48"/>
                  </a:lnTo>
                  <a:lnTo>
                    <a:pt x="202" y="39"/>
                  </a:lnTo>
                  <a:lnTo>
                    <a:pt x="183" y="31"/>
                  </a:lnTo>
                  <a:lnTo>
                    <a:pt x="163" y="24"/>
                  </a:lnTo>
                  <a:lnTo>
                    <a:pt x="142" y="18"/>
                  </a:lnTo>
                  <a:lnTo>
                    <a:pt x="122" y="13"/>
                  </a:lnTo>
                  <a:lnTo>
                    <a:pt x="101" y="8"/>
                  </a:lnTo>
                  <a:lnTo>
                    <a:pt x="82" y="5"/>
                  </a:lnTo>
                  <a:lnTo>
                    <a:pt x="63" y="2"/>
                  </a:lnTo>
                  <a:lnTo>
                    <a:pt x="47" y="0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10" y="1"/>
                  </a:lnTo>
                  <a:lnTo>
                    <a:pt x="4" y="4"/>
                  </a:lnTo>
                  <a:lnTo>
                    <a:pt x="0" y="6"/>
                  </a:lnTo>
                  <a:lnTo>
                    <a:pt x="12" y="8"/>
                  </a:lnTo>
                  <a:lnTo>
                    <a:pt x="25" y="9"/>
                  </a:lnTo>
                  <a:lnTo>
                    <a:pt x="38" y="12"/>
                  </a:lnTo>
                  <a:lnTo>
                    <a:pt x="52" y="14"/>
                  </a:lnTo>
                  <a:lnTo>
                    <a:pt x="67" y="16"/>
                  </a:lnTo>
                  <a:lnTo>
                    <a:pt x="82" y="18"/>
                  </a:lnTo>
                  <a:lnTo>
                    <a:pt x="97" y="22"/>
                  </a:lnTo>
                  <a:lnTo>
                    <a:pt x="114" y="25"/>
                  </a:lnTo>
                  <a:lnTo>
                    <a:pt x="129" y="30"/>
                  </a:lnTo>
                  <a:lnTo>
                    <a:pt x="146" y="35"/>
                  </a:lnTo>
                  <a:lnTo>
                    <a:pt x="162" y="40"/>
                  </a:lnTo>
                  <a:lnTo>
                    <a:pt x="177" y="46"/>
                  </a:lnTo>
                  <a:lnTo>
                    <a:pt x="192" y="53"/>
                  </a:lnTo>
                  <a:lnTo>
                    <a:pt x="208" y="60"/>
                  </a:lnTo>
                  <a:lnTo>
                    <a:pt x="222" y="69"/>
                  </a:lnTo>
                  <a:lnTo>
                    <a:pt x="235" y="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1" name="Freeform 1018"/>
            <p:cNvSpPr>
              <a:spLocks/>
            </p:cNvSpPr>
            <p:nvPr/>
          </p:nvSpPr>
          <p:spPr bwMode="auto">
            <a:xfrm>
              <a:off x="4290" y="3159"/>
              <a:ext cx="19" cy="39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0" y="148"/>
                </a:cxn>
                <a:cxn ang="0">
                  <a:pos x="5" y="166"/>
                </a:cxn>
                <a:cxn ang="0">
                  <a:pos x="13" y="184"/>
                </a:cxn>
                <a:cxn ang="0">
                  <a:pos x="24" y="198"/>
                </a:cxn>
                <a:cxn ang="0">
                  <a:pos x="39" y="211"/>
                </a:cxn>
                <a:cxn ang="0">
                  <a:pos x="55" y="223"/>
                </a:cxn>
                <a:cxn ang="0">
                  <a:pos x="74" y="231"/>
                </a:cxn>
                <a:cxn ang="0">
                  <a:pos x="92" y="235"/>
                </a:cxn>
                <a:cxn ang="0">
                  <a:pos x="98" y="236"/>
                </a:cxn>
                <a:cxn ang="0">
                  <a:pos x="104" y="234"/>
                </a:cxn>
                <a:cxn ang="0">
                  <a:pos x="109" y="231"/>
                </a:cxn>
                <a:cxn ang="0">
                  <a:pos x="111" y="226"/>
                </a:cxn>
                <a:cxn ang="0">
                  <a:pos x="111" y="220"/>
                </a:cxn>
                <a:cxn ang="0">
                  <a:pos x="110" y="215"/>
                </a:cxn>
                <a:cxn ang="0">
                  <a:pos x="107" y="210"/>
                </a:cxn>
                <a:cxn ang="0">
                  <a:pos x="101" y="208"/>
                </a:cxn>
                <a:cxn ang="0">
                  <a:pos x="82" y="201"/>
                </a:cxn>
                <a:cxn ang="0">
                  <a:pos x="64" y="192"/>
                </a:cxn>
                <a:cxn ang="0">
                  <a:pos x="50" y="179"/>
                </a:cxn>
                <a:cxn ang="0">
                  <a:pos x="40" y="165"/>
                </a:cxn>
                <a:cxn ang="0">
                  <a:pos x="33" y="148"/>
                </a:cxn>
                <a:cxn ang="0">
                  <a:pos x="29" y="130"/>
                </a:cxn>
                <a:cxn ang="0">
                  <a:pos x="29" y="110"/>
                </a:cxn>
                <a:cxn ang="0">
                  <a:pos x="35" y="89"/>
                </a:cxn>
                <a:cxn ang="0">
                  <a:pos x="43" y="74"/>
                </a:cxn>
                <a:cxn ang="0">
                  <a:pos x="56" y="60"/>
                </a:cxn>
                <a:cxn ang="0">
                  <a:pos x="70" y="46"/>
                </a:cxn>
                <a:cxn ang="0">
                  <a:pos x="85" y="33"/>
                </a:cxn>
                <a:cxn ang="0">
                  <a:pos x="98" y="23"/>
                </a:cxn>
                <a:cxn ang="0">
                  <a:pos x="109" y="12"/>
                </a:cxn>
                <a:cxn ang="0">
                  <a:pos x="115" y="6"/>
                </a:cxn>
                <a:cxn ang="0">
                  <a:pos x="115" y="0"/>
                </a:cxn>
                <a:cxn ang="0">
                  <a:pos x="102" y="4"/>
                </a:cxn>
                <a:cxn ang="0">
                  <a:pos x="85" y="12"/>
                </a:cxn>
                <a:cxn ang="0">
                  <a:pos x="68" y="26"/>
                </a:cxn>
                <a:cxn ang="0">
                  <a:pos x="49" y="42"/>
                </a:cxn>
                <a:cxn ang="0">
                  <a:pos x="32" y="61"/>
                </a:cxn>
                <a:cxn ang="0">
                  <a:pos x="17" y="82"/>
                </a:cxn>
                <a:cxn ang="0">
                  <a:pos x="6" y="105"/>
                </a:cxn>
                <a:cxn ang="0">
                  <a:pos x="0" y="128"/>
                </a:cxn>
              </a:cxnLst>
              <a:rect l="0" t="0" r="r" b="b"/>
              <a:pathLst>
                <a:path w="115" h="236">
                  <a:moveTo>
                    <a:pt x="0" y="128"/>
                  </a:moveTo>
                  <a:lnTo>
                    <a:pt x="0" y="148"/>
                  </a:lnTo>
                  <a:lnTo>
                    <a:pt x="5" y="166"/>
                  </a:lnTo>
                  <a:lnTo>
                    <a:pt x="13" y="184"/>
                  </a:lnTo>
                  <a:lnTo>
                    <a:pt x="24" y="198"/>
                  </a:lnTo>
                  <a:lnTo>
                    <a:pt x="39" y="211"/>
                  </a:lnTo>
                  <a:lnTo>
                    <a:pt x="55" y="223"/>
                  </a:lnTo>
                  <a:lnTo>
                    <a:pt x="74" y="231"/>
                  </a:lnTo>
                  <a:lnTo>
                    <a:pt x="92" y="235"/>
                  </a:lnTo>
                  <a:lnTo>
                    <a:pt x="98" y="236"/>
                  </a:lnTo>
                  <a:lnTo>
                    <a:pt x="104" y="234"/>
                  </a:lnTo>
                  <a:lnTo>
                    <a:pt x="109" y="231"/>
                  </a:lnTo>
                  <a:lnTo>
                    <a:pt x="111" y="226"/>
                  </a:lnTo>
                  <a:lnTo>
                    <a:pt x="111" y="220"/>
                  </a:lnTo>
                  <a:lnTo>
                    <a:pt x="110" y="215"/>
                  </a:lnTo>
                  <a:lnTo>
                    <a:pt x="107" y="210"/>
                  </a:lnTo>
                  <a:lnTo>
                    <a:pt x="101" y="208"/>
                  </a:lnTo>
                  <a:lnTo>
                    <a:pt x="82" y="201"/>
                  </a:lnTo>
                  <a:lnTo>
                    <a:pt x="64" y="192"/>
                  </a:lnTo>
                  <a:lnTo>
                    <a:pt x="50" y="179"/>
                  </a:lnTo>
                  <a:lnTo>
                    <a:pt x="40" y="165"/>
                  </a:lnTo>
                  <a:lnTo>
                    <a:pt x="33" y="148"/>
                  </a:lnTo>
                  <a:lnTo>
                    <a:pt x="29" y="130"/>
                  </a:lnTo>
                  <a:lnTo>
                    <a:pt x="29" y="110"/>
                  </a:lnTo>
                  <a:lnTo>
                    <a:pt x="35" y="89"/>
                  </a:lnTo>
                  <a:lnTo>
                    <a:pt x="43" y="74"/>
                  </a:lnTo>
                  <a:lnTo>
                    <a:pt x="56" y="60"/>
                  </a:lnTo>
                  <a:lnTo>
                    <a:pt x="70" y="46"/>
                  </a:lnTo>
                  <a:lnTo>
                    <a:pt x="85" y="33"/>
                  </a:lnTo>
                  <a:lnTo>
                    <a:pt x="98" y="23"/>
                  </a:lnTo>
                  <a:lnTo>
                    <a:pt x="109" y="12"/>
                  </a:lnTo>
                  <a:lnTo>
                    <a:pt x="115" y="6"/>
                  </a:lnTo>
                  <a:lnTo>
                    <a:pt x="115" y="0"/>
                  </a:lnTo>
                  <a:lnTo>
                    <a:pt x="102" y="4"/>
                  </a:lnTo>
                  <a:lnTo>
                    <a:pt x="85" y="12"/>
                  </a:lnTo>
                  <a:lnTo>
                    <a:pt x="68" y="26"/>
                  </a:lnTo>
                  <a:lnTo>
                    <a:pt x="49" y="42"/>
                  </a:lnTo>
                  <a:lnTo>
                    <a:pt x="32" y="61"/>
                  </a:lnTo>
                  <a:lnTo>
                    <a:pt x="17" y="82"/>
                  </a:lnTo>
                  <a:lnTo>
                    <a:pt x="6" y="105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2" name="Freeform 1019"/>
            <p:cNvSpPr>
              <a:spLocks/>
            </p:cNvSpPr>
            <p:nvPr/>
          </p:nvSpPr>
          <p:spPr bwMode="auto">
            <a:xfrm>
              <a:off x="4423" y="3133"/>
              <a:ext cx="41" cy="52"/>
            </a:xfrm>
            <a:custGeom>
              <a:avLst/>
              <a:gdLst/>
              <a:ahLst/>
              <a:cxnLst>
                <a:cxn ang="0">
                  <a:pos x="208" y="124"/>
                </a:cxn>
                <a:cxn ang="0">
                  <a:pos x="220" y="144"/>
                </a:cxn>
                <a:cxn ang="0">
                  <a:pos x="226" y="164"/>
                </a:cxn>
                <a:cxn ang="0">
                  <a:pos x="222" y="187"/>
                </a:cxn>
                <a:cxn ang="0">
                  <a:pos x="208" y="209"/>
                </a:cxn>
                <a:cxn ang="0">
                  <a:pos x="188" y="229"/>
                </a:cxn>
                <a:cxn ang="0">
                  <a:pos x="166" y="246"/>
                </a:cxn>
                <a:cxn ang="0">
                  <a:pos x="142" y="264"/>
                </a:cxn>
                <a:cxn ang="0">
                  <a:pos x="128" y="278"/>
                </a:cxn>
                <a:cxn ang="0">
                  <a:pos x="124" y="287"/>
                </a:cxn>
                <a:cxn ang="0">
                  <a:pos x="120" y="296"/>
                </a:cxn>
                <a:cxn ang="0">
                  <a:pos x="122" y="306"/>
                </a:cxn>
                <a:cxn ang="0">
                  <a:pos x="131" y="310"/>
                </a:cxn>
                <a:cxn ang="0">
                  <a:pos x="139" y="309"/>
                </a:cxn>
                <a:cxn ang="0">
                  <a:pos x="154" y="292"/>
                </a:cxn>
                <a:cxn ang="0">
                  <a:pos x="180" y="269"/>
                </a:cxn>
                <a:cxn ang="0">
                  <a:pos x="207" y="246"/>
                </a:cxn>
                <a:cxn ang="0">
                  <a:pos x="230" y="219"/>
                </a:cxn>
                <a:cxn ang="0">
                  <a:pos x="244" y="186"/>
                </a:cxn>
                <a:cxn ang="0">
                  <a:pos x="243" y="152"/>
                </a:cxn>
                <a:cxn ang="0">
                  <a:pos x="228" y="119"/>
                </a:cxn>
                <a:cxn ang="0">
                  <a:pos x="203" y="93"/>
                </a:cxn>
                <a:cxn ang="0">
                  <a:pos x="176" y="76"/>
                </a:cxn>
                <a:cxn ang="0">
                  <a:pos x="151" y="61"/>
                </a:cxn>
                <a:cxn ang="0">
                  <a:pos x="122" y="46"/>
                </a:cxn>
                <a:cxn ang="0">
                  <a:pos x="93" y="31"/>
                </a:cxn>
                <a:cxn ang="0">
                  <a:pos x="66" y="18"/>
                </a:cxn>
                <a:cxn ang="0">
                  <a:pos x="40" y="8"/>
                </a:cxn>
                <a:cxn ang="0">
                  <a:pos x="20" y="1"/>
                </a:cxn>
                <a:cxn ang="0">
                  <a:pos x="5" y="0"/>
                </a:cxn>
                <a:cxn ang="0">
                  <a:pos x="11" y="8"/>
                </a:cxn>
                <a:cxn ang="0">
                  <a:pos x="36" y="20"/>
                </a:cxn>
                <a:cxn ang="0">
                  <a:pos x="60" y="31"/>
                </a:cxn>
                <a:cxn ang="0">
                  <a:pos x="86" y="44"/>
                </a:cxn>
                <a:cxn ang="0">
                  <a:pos x="113" y="57"/>
                </a:cxn>
                <a:cxn ang="0">
                  <a:pos x="139" y="71"/>
                </a:cxn>
                <a:cxn ang="0">
                  <a:pos x="165" y="88"/>
                </a:cxn>
                <a:cxn ang="0">
                  <a:pos x="188" y="106"/>
                </a:cxn>
              </a:cxnLst>
              <a:rect l="0" t="0" r="r" b="b"/>
              <a:pathLst>
                <a:path w="245" h="310">
                  <a:moveTo>
                    <a:pt x="200" y="116"/>
                  </a:moveTo>
                  <a:lnTo>
                    <a:pt x="208" y="124"/>
                  </a:lnTo>
                  <a:lnTo>
                    <a:pt x="214" y="133"/>
                  </a:lnTo>
                  <a:lnTo>
                    <a:pt x="220" y="144"/>
                  </a:lnTo>
                  <a:lnTo>
                    <a:pt x="223" y="154"/>
                  </a:lnTo>
                  <a:lnTo>
                    <a:pt x="226" y="164"/>
                  </a:lnTo>
                  <a:lnTo>
                    <a:pt x="224" y="176"/>
                  </a:lnTo>
                  <a:lnTo>
                    <a:pt x="222" y="187"/>
                  </a:lnTo>
                  <a:lnTo>
                    <a:pt x="216" y="198"/>
                  </a:lnTo>
                  <a:lnTo>
                    <a:pt x="208" y="209"/>
                  </a:lnTo>
                  <a:lnTo>
                    <a:pt x="199" y="219"/>
                  </a:lnTo>
                  <a:lnTo>
                    <a:pt x="188" y="229"/>
                  </a:lnTo>
                  <a:lnTo>
                    <a:pt x="177" y="238"/>
                  </a:lnTo>
                  <a:lnTo>
                    <a:pt x="166" y="246"/>
                  </a:lnTo>
                  <a:lnTo>
                    <a:pt x="154" y="255"/>
                  </a:lnTo>
                  <a:lnTo>
                    <a:pt x="142" y="264"/>
                  </a:lnTo>
                  <a:lnTo>
                    <a:pt x="132" y="275"/>
                  </a:lnTo>
                  <a:lnTo>
                    <a:pt x="128" y="278"/>
                  </a:lnTo>
                  <a:lnTo>
                    <a:pt x="126" y="283"/>
                  </a:lnTo>
                  <a:lnTo>
                    <a:pt x="124" y="287"/>
                  </a:lnTo>
                  <a:lnTo>
                    <a:pt x="121" y="292"/>
                  </a:lnTo>
                  <a:lnTo>
                    <a:pt x="120" y="296"/>
                  </a:lnTo>
                  <a:lnTo>
                    <a:pt x="120" y="301"/>
                  </a:lnTo>
                  <a:lnTo>
                    <a:pt x="122" y="306"/>
                  </a:lnTo>
                  <a:lnTo>
                    <a:pt x="126" y="309"/>
                  </a:lnTo>
                  <a:lnTo>
                    <a:pt x="131" y="310"/>
                  </a:lnTo>
                  <a:lnTo>
                    <a:pt x="135" y="310"/>
                  </a:lnTo>
                  <a:lnTo>
                    <a:pt x="139" y="309"/>
                  </a:lnTo>
                  <a:lnTo>
                    <a:pt x="142" y="306"/>
                  </a:lnTo>
                  <a:lnTo>
                    <a:pt x="154" y="292"/>
                  </a:lnTo>
                  <a:lnTo>
                    <a:pt x="167" y="280"/>
                  </a:lnTo>
                  <a:lnTo>
                    <a:pt x="180" y="269"/>
                  </a:lnTo>
                  <a:lnTo>
                    <a:pt x="194" y="257"/>
                  </a:lnTo>
                  <a:lnTo>
                    <a:pt x="207" y="246"/>
                  </a:lnTo>
                  <a:lnTo>
                    <a:pt x="220" y="233"/>
                  </a:lnTo>
                  <a:lnTo>
                    <a:pt x="230" y="219"/>
                  </a:lnTo>
                  <a:lnTo>
                    <a:pt x="238" y="204"/>
                  </a:lnTo>
                  <a:lnTo>
                    <a:pt x="244" y="186"/>
                  </a:lnTo>
                  <a:lnTo>
                    <a:pt x="245" y="169"/>
                  </a:lnTo>
                  <a:lnTo>
                    <a:pt x="243" y="152"/>
                  </a:lnTo>
                  <a:lnTo>
                    <a:pt x="237" y="134"/>
                  </a:lnTo>
                  <a:lnTo>
                    <a:pt x="228" y="119"/>
                  </a:lnTo>
                  <a:lnTo>
                    <a:pt x="217" y="105"/>
                  </a:lnTo>
                  <a:lnTo>
                    <a:pt x="203" y="93"/>
                  </a:lnTo>
                  <a:lnTo>
                    <a:pt x="188" y="83"/>
                  </a:lnTo>
                  <a:lnTo>
                    <a:pt x="176" y="76"/>
                  </a:lnTo>
                  <a:lnTo>
                    <a:pt x="163" y="69"/>
                  </a:lnTo>
                  <a:lnTo>
                    <a:pt x="151" y="61"/>
                  </a:lnTo>
                  <a:lnTo>
                    <a:pt x="136" y="54"/>
                  </a:lnTo>
                  <a:lnTo>
                    <a:pt x="122" y="46"/>
                  </a:lnTo>
                  <a:lnTo>
                    <a:pt x="107" y="39"/>
                  </a:lnTo>
                  <a:lnTo>
                    <a:pt x="93" y="31"/>
                  </a:lnTo>
                  <a:lnTo>
                    <a:pt x="79" y="24"/>
                  </a:lnTo>
                  <a:lnTo>
                    <a:pt x="66" y="18"/>
                  </a:lnTo>
                  <a:lnTo>
                    <a:pt x="53" y="13"/>
                  </a:lnTo>
                  <a:lnTo>
                    <a:pt x="40" y="8"/>
                  </a:lnTo>
                  <a:lnTo>
                    <a:pt x="30" y="5"/>
                  </a:lnTo>
                  <a:lnTo>
                    <a:pt x="20" y="1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2"/>
                  </a:lnTo>
                  <a:lnTo>
                    <a:pt x="11" y="8"/>
                  </a:lnTo>
                  <a:lnTo>
                    <a:pt x="23" y="14"/>
                  </a:lnTo>
                  <a:lnTo>
                    <a:pt x="36" y="20"/>
                  </a:lnTo>
                  <a:lnTo>
                    <a:pt x="47" y="25"/>
                  </a:lnTo>
                  <a:lnTo>
                    <a:pt x="60" y="31"/>
                  </a:lnTo>
                  <a:lnTo>
                    <a:pt x="73" y="37"/>
                  </a:lnTo>
                  <a:lnTo>
                    <a:pt x="86" y="44"/>
                  </a:lnTo>
                  <a:lnTo>
                    <a:pt x="99" y="51"/>
                  </a:lnTo>
                  <a:lnTo>
                    <a:pt x="113" y="57"/>
                  </a:lnTo>
                  <a:lnTo>
                    <a:pt x="126" y="64"/>
                  </a:lnTo>
                  <a:lnTo>
                    <a:pt x="139" y="71"/>
                  </a:lnTo>
                  <a:lnTo>
                    <a:pt x="152" y="79"/>
                  </a:lnTo>
                  <a:lnTo>
                    <a:pt x="165" y="88"/>
                  </a:lnTo>
                  <a:lnTo>
                    <a:pt x="176" y="96"/>
                  </a:lnTo>
                  <a:lnTo>
                    <a:pt x="188" y="106"/>
                  </a:lnTo>
                  <a:lnTo>
                    <a:pt x="200" y="1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3" name="Freeform 1020"/>
            <p:cNvSpPr>
              <a:spLocks/>
            </p:cNvSpPr>
            <p:nvPr/>
          </p:nvSpPr>
          <p:spPr bwMode="auto">
            <a:xfrm>
              <a:off x="4338" y="3209"/>
              <a:ext cx="125" cy="175"/>
            </a:xfrm>
            <a:custGeom>
              <a:avLst/>
              <a:gdLst/>
              <a:ahLst/>
              <a:cxnLst>
                <a:cxn ang="0">
                  <a:pos x="0" y="175"/>
                </a:cxn>
                <a:cxn ang="0">
                  <a:pos x="0" y="144"/>
                </a:cxn>
                <a:cxn ang="0">
                  <a:pos x="11" y="144"/>
                </a:cxn>
                <a:cxn ang="0">
                  <a:pos x="11" y="118"/>
                </a:cxn>
                <a:cxn ang="0">
                  <a:pos x="23" y="114"/>
                </a:cxn>
                <a:cxn ang="0">
                  <a:pos x="20" y="88"/>
                </a:cxn>
                <a:cxn ang="0">
                  <a:pos x="30" y="84"/>
                </a:cxn>
                <a:cxn ang="0">
                  <a:pos x="30" y="58"/>
                </a:cxn>
                <a:cxn ang="0">
                  <a:pos x="39" y="54"/>
                </a:cxn>
                <a:cxn ang="0">
                  <a:pos x="39" y="28"/>
                </a:cxn>
                <a:cxn ang="0">
                  <a:pos x="48" y="28"/>
                </a:cxn>
                <a:cxn ang="0">
                  <a:pos x="56" y="0"/>
                </a:cxn>
                <a:cxn ang="0">
                  <a:pos x="80" y="0"/>
                </a:cxn>
                <a:cxn ang="0">
                  <a:pos x="81" y="25"/>
                </a:cxn>
                <a:cxn ang="0">
                  <a:pos x="92" y="24"/>
                </a:cxn>
                <a:cxn ang="0">
                  <a:pos x="93" y="49"/>
                </a:cxn>
                <a:cxn ang="0">
                  <a:pos x="102" y="54"/>
                </a:cxn>
                <a:cxn ang="0">
                  <a:pos x="99" y="81"/>
                </a:cxn>
                <a:cxn ang="0">
                  <a:pos x="114" y="82"/>
                </a:cxn>
                <a:cxn ang="0">
                  <a:pos x="107" y="81"/>
                </a:cxn>
                <a:cxn ang="0">
                  <a:pos x="108" y="114"/>
                </a:cxn>
                <a:cxn ang="0">
                  <a:pos x="117" y="117"/>
                </a:cxn>
                <a:cxn ang="0">
                  <a:pos x="122" y="142"/>
                </a:cxn>
                <a:cxn ang="0">
                  <a:pos x="125" y="175"/>
                </a:cxn>
                <a:cxn ang="0">
                  <a:pos x="0" y="175"/>
                </a:cxn>
              </a:cxnLst>
              <a:rect l="0" t="0" r="r" b="b"/>
              <a:pathLst>
                <a:path w="125" h="175">
                  <a:moveTo>
                    <a:pt x="0" y="175"/>
                  </a:moveTo>
                  <a:lnTo>
                    <a:pt x="0" y="144"/>
                  </a:lnTo>
                  <a:lnTo>
                    <a:pt x="11" y="144"/>
                  </a:lnTo>
                  <a:lnTo>
                    <a:pt x="11" y="118"/>
                  </a:lnTo>
                  <a:lnTo>
                    <a:pt x="23" y="114"/>
                  </a:lnTo>
                  <a:lnTo>
                    <a:pt x="20" y="88"/>
                  </a:lnTo>
                  <a:lnTo>
                    <a:pt x="30" y="84"/>
                  </a:lnTo>
                  <a:lnTo>
                    <a:pt x="30" y="58"/>
                  </a:lnTo>
                  <a:lnTo>
                    <a:pt x="39" y="54"/>
                  </a:lnTo>
                  <a:lnTo>
                    <a:pt x="39" y="28"/>
                  </a:lnTo>
                  <a:lnTo>
                    <a:pt x="48" y="28"/>
                  </a:lnTo>
                  <a:lnTo>
                    <a:pt x="56" y="0"/>
                  </a:lnTo>
                  <a:lnTo>
                    <a:pt x="80" y="0"/>
                  </a:lnTo>
                  <a:lnTo>
                    <a:pt x="81" y="25"/>
                  </a:lnTo>
                  <a:lnTo>
                    <a:pt x="92" y="24"/>
                  </a:lnTo>
                  <a:lnTo>
                    <a:pt x="93" y="49"/>
                  </a:lnTo>
                  <a:lnTo>
                    <a:pt x="102" y="54"/>
                  </a:lnTo>
                  <a:lnTo>
                    <a:pt x="99" y="81"/>
                  </a:lnTo>
                  <a:lnTo>
                    <a:pt x="114" y="82"/>
                  </a:lnTo>
                  <a:lnTo>
                    <a:pt x="107" y="81"/>
                  </a:lnTo>
                  <a:lnTo>
                    <a:pt x="108" y="114"/>
                  </a:lnTo>
                  <a:lnTo>
                    <a:pt x="117" y="117"/>
                  </a:lnTo>
                  <a:lnTo>
                    <a:pt x="122" y="142"/>
                  </a:lnTo>
                  <a:lnTo>
                    <a:pt x="125" y="175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4" name="Group 1046"/>
          <p:cNvGrpSpPr>
            <a:grpSpLocks/>
          </p:cNvGrpSpPr>
          <p:nvPr/>
        </p:nvGrpSpPr>
        <p:grpSpPr bwMode="auto">
          <a:xfrm>
            <a:off x="5313365" y="1360506"/>
            <a:ext cx="1047750" cy="996950"/>
            <a:chOff x="3402" y="719"/>
            <a:chExt cx="660" cy="628"/>
          </a:xfrm>
        </p:grpSpPr>
        <p:sp>
          <p:nvSpPr>
            <p:cNvPr id="345" name="Freeform 1030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6" name="Group 310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47" name="Rectangle 311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" name="Rectangle 312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9" name="Rectangle 313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0" name="Text Box 314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51" name="Line 315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2" name="Line 316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3" name="Line 317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4" name="Line 318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55" name="Group 1047"/>
          <p:cNvGrpSpPr>
            <a:grpSpLocks/>
          </p:cNvGrpSpPr>
          <p:nvPr/>
        </p:nvGrpSpPr>
        <p:grpSpPr bwMode="auto">
          <a:xfrm>
            <a:off x="8008940" y="4367231"/>
            <a:ext cx="1047750" cy="996950"/>
            <a:chOff x="3402" y="719"/>
            <a:chExt cx="660" cy="628"/>
          </a:xfrm>
        </p:grpSpPr>
        <p:sp>
          <p:nvSpPr>
            <p:cNvPr id="356" name="Freeform 1048"/>
            <p:cNvSpPr>
              <a:spLocks/>
            </p:cNvSpPr>
            <p:nvPr/>
          </p:nvSpPr>
          <p:spPr bwMode="auto">
            <a:xfrm>
              <a:off x="3402" y="753"/>
              <a:ext cx="192" cy="594"/>
            </a:xfrm>
            <a:custGeom>
              <a:avLst/>
              <a:gdLst/>
              <a:ahLst/>
              <a:cxnLst>
                <a:cxn ang="0">
                  <a:pos x="0" y="594"/>
                </a:cxn>
                <a:cxn ang="0">
                  <a:pos x="192" y="0"/>
                </a:cxn>
                <a:cxn ang="0">
                  <a:pos x="192" y="515"/>
                </a:cxn>
                <a:cxn ang="0">
                  <a:pos x="0" y="594"/>
                </a:cxn>
              </a:cxnLst>
              <a:rect l="0" t="0" r="r" b="b"/>
              <a:pathLst>
                <a:path w="192" h="594">
                  <a:moveTo>
                    <a:pt x="0" y="594"/>
                  </a:moveTo>
                  <a:lnTo>
                    <a:pt x="192" y="0"/>
                  </a:lnTo>
                  <a:lnTo>
                    <a:pt x="192" y="515"/>
                  </a:lnTo>
                  <a:lnTo>
                    <a:pt x="0" y="594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rgbClr val="FF0000"/>
                </a:gs>
              </a:gsLst>
              <a:lin ang="0" scaled="1"/>
            </a:gradFill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7" name="Group 1049"/>
            <p:cNvGrpSpPr>
              <a:grpSpLocks/>
            </p:cNvGrpSpPr>
            <p:nvPr/>
          </p:nvGrpSpPr>
          <p:grpSpPr bwMode="auto">
            <a:xfrm>
              <a:off x="3549" y="719"/>
              <a:ext cx="513" cy="547"/>
              <a:chOff x="2956" y="969"/>
              <a:chExt cx="513" cy="547"/>
            </a:xfrm>
          </p:grpSpPr>
          <p:sp>
            <p:nvSpPr>
              <p:cNvPr id="358" name="Rectangle 1050"/>
              <p:cNvSpPr>
                <a:spLocks noChangeArrowheads="1"/>
              </p:cNvSpPr>
              <p:nvPr/>
            </p:nvSpPr>
            <p:spPr bwMode="auto">
              <a:xfrm>
                <a:off x="3018" y="969"/>
                <a:ext cx="426" cy="48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9" name="Rectangle 1051"/>
              <p:cNvSpPr>
                <a:spLocks noChangeArrowheads="1"/>
              </p:cNvSpPr>
              <p:nvPr/>
            </p:nvSpPr>
            <p:spPr bwMode="auto">
              <a:xfrm>
                <a:off x="2997" y="984"/>
                <a:ext cx="435" cy="50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0" name="Rectangle 1052"/>
              <p:cNvSpPr>
                <a:spLocks noChangeArrowheads="1"/>
              </p:cNvSpPr>
              <p:nvPr/>
            </p:nvSpPr>
            <p:spPr bwMode="auto">
              <a:xfrm>
                <a:off x="3000" y="1185"/>
                <a:ext cx="432" cy="108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1" name="Text Box 1053"/>
              <p:cNvSpPr txBox="1">
                <a:spLocks noChangeArrowheads="1"/>
              </p:cNvSpPr>
              <p:nvPr/>
            </p:nvSpPr>
            <p:spPr bwMode="auto">
              <a:xfrm>
                <a:off x="2956" y="978"/>
                <a:ext cx="513" cy="5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r>
                  <a:rPr lang="en-US" sz="1000"/>
                  <a:t>application</a:t>
                </a:r>
              </a:p>
              <a:p>
                <a:pPr algn="ctr"/>
                <a:r>
                  <a:rPr lang="en-US" sz="1000"/>
                  <a:t>transport</a:t>
                </a:r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  <a:endParaRPr lang="en-US" sz="1000"/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62" name="Line 1054"/>
              <p:cNvSpPr>
                <a:spLocks noChangeShapeType="1"/>
              </p:cNvSpPr>
              <p:nvPr/>
            </p:nvSpPr>
            <p:spPr bwMode="auto">
              <a:xfrm>
                <a:off x="2997" y="119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3" name="Line 1055"/>
              <p:cNvSpPr>
                <a:spLocks noChangeShapeType="1"/>
              </p:cNvSpPr>
              <p:nvPr/>
            </p:nvSpPr>
            <p:spPr bwMode="auto">
              <a:xfrm>
                <a:off x="3003" y="1290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4" name="Line 1056"/>
              <p:cNvSpPr>
                <a:spLocks noChangeShapeType="1"/>
              </p:cNvSpPr>
              <p:nvPr/>
            </p:nvSpPr>
            <p:spPr bwMode="auto">
              <a:xfrm>
                <a:off x="3003" y="1374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5" name="Line 1057"/>
              <p:cNvSpPr>
                <a:spLocks noChangeShapeType="1"/>
              </p:cNvSpPr>
              <p:nvPr/>
            </p:nvSpPr>
            <p:spPr bwMode="auto">
              <a:xfrm>
                <a:off x="3003" y="1092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366" name="Group 1278"/>
          <p:cNvGrpSpPr>
            <a:grpSpLocks/>
          </p:cNvGrpSpPr>
          <p:nvPr/>
        </p:nvGrpSpPr>
        <p:grpSpPr bwMode="auto">
          <a:xfrm>
            <a:off x="5745165" y="2041543"/>
            <a:ext cx="2546350" cy="3429000"/>
            <a:chOff x="3674" y="1148"/>
            <a:chExt cx="1604" cy="2160"/>
          </a:xfrm>
        </p:grpSpPr>
        <p:grpSp>
          <p:nvGrpSpPr>
            <p:cNvPr id="367" name="Group 433"/>
            <p:cNvGrpSpPr>
              <a:grpSpLocks/>
            </p:cNvGrpSpPr>
            <p:nvPr/>
          </p:nvGrpSpPr>
          <p:grpSpPr bwMode="auto">
            <a:xfrm>
              <a:off x="3701" y="1305"/>
              <a:ext cx="513" cy="442"/>
              <a:chOff x="3937" y="633"/>
              <a:chExt cx="513" cy="442"/>
            </a:xfrm>
          </p:grpSpPr>
          <p:sp>
            <p:nvSpPr>
              <p:cNvPr id="588" name="Line 434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9" name="Line 435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0" name="Oval 436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1" name="Line 437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2" name="Line 438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" name="Rectangle 439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94" name="Oval 440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95" name="Group 441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606" name="Line 44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7" name="Line 44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8" name="Line 44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96" name="Group 445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603" name="Line 44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4" name="Line 44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5" name="Line 44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97" name="Rectangle 449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8" name="Rectangle 450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9" name="Line 451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0" name="Line 452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1" name="Rectangle 453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2" name="Text Box 454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8" name="Group 1058"/>
            <p:cNvGrpSpPr>
              <a:grpSpLocks/>
            </p:cNvGrpSpPr>
            <p:nvPr/>
          </p:nvGrpSpPr>
          <p:grpSpPr bwMode="auto">
            <a:xfrm>
              <a:off x="4207" y="1532"/>
              <a:ext cx="513" cy="442"/>
              <a:chOff x="3937" y="633"/>
              <a:chExt cx="513" cy="442"/>
            </a:xfrm>
          </p:grpSpPr>
          <p:sp>
            <p:nvSpPr>
              <p:cNvPr id="567" name="Line 105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8" name="Line 106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9" name="Oval 106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0" name="Line 106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1" name="Line 106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2" name="Rectangle 106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73" name="Oval 106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74" name="Group 106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85" name="Line 106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6" name="Line 106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7" name="Line 106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5" name="Group 107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82" name="Line 10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3" name="Line 107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4" name="Line 10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76" name="Rectangle 107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7" name="Rectangle 107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8" name="Line 107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9" name="Line 107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0" name="Rectangle 107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1" name="Text Box 107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69" name="Group 1080"/>
            <p:cNvGrpSpPr>
              <a:grpSpLocks/>
            </p:cNvGrpSpPr>
            <p:nvPr/>
          </p:nvGrpSpPr>
          <p:grpSpPr bwMode="auto">
            <a:xfrm>
              <a:off x="4661" y="1148"/>
              <a:ext cx="513" cy="442"/>
              <a:chOff x="3937" y="633"/>
              <a:chExt cx="513" cy="442"/>
            </a:xfrm>
          </p:grpSpPr>
          <p:sp>
            <p:nvSpPr>
              <p:cNvPr id="546" name="Line 108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7" name="Line 108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8" name="Oval 108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9" name="Line 108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" name="Line 108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1" name="Rectangle 108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52" name="Oval 108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53" name="Group 108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64" name="Line 108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5" name="Line 10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6" name="Line 109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54" name="Group 109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61" name="Line 109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2" name="Line 109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3" name="Line 109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5" name="Rectangle 109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6" name="Rectangle 109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7" name="Line 109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8" name="Line 109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9" name="Rectangle 110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0" name="Text Box 110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0" name="Group 1102"/>
            <p:cNvGrpSpPr>
              <a:grpSpLocks/>
            </p:cNvGrpSpPr>
            <p:nvPr/>
          </p:nvGrpSpPr>
          <p:grpSpPr bwMode="auto">
            <a:xfrm>
              <a:off x="4702" y="1523"/>
              <a:ext cx="513" cy="442"/>
              <a:chOff x="3937" y="633"/>
              <a:chExt cx="513" cy="442"/>
            </a:xfrm>
          </p:grpSpPr>
          <p:sp>
            <p:nvSpPr>
              <p:cNvPr id="525" name="Line 110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6" name="Line 110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7" name="Oval 110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8" name="Line 110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9" name="Line 110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0" name="Rectangle 110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31" name="Oval 110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32" name="Group 111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43" name="Line 111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4" name="Line 111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5" name="Line 111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33" name="Group 111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40" name="Line 11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1" name="Line 111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2" name="Line 11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34" name="Rectangle 111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5" name="Rectangle 111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6" name="Line 112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7" name="Line 112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8" name="Rectangle 112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9" name="Text Box 112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1" name="Group 1124"/>
            <p:cNvGrpSpPr>
              <a:grpSpLocks/>
            </p:cNvGrpSpPr>
            <p:nvPr/>
          </p:nvGrpSpPr>
          <p:grpSpPr bwMode="auto">
            <a:xfrm>
              <a:off x="4197" y="1157"/>
              <a:ext cx="513" cy="442"/>
              <a:chOff x="3937" y="633"/>
              <a:chExt cx="513" cy="442"/>
            </a:xfrm>
          </p:grpSpPr>
          <p:sp>
            <p:nvSpPr>
              <p:cNvPr id="504" name="Line 112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5" name="Line 112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6" name="Oval 112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7" name="Line 112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8" name="Line 112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9" name="Rectangle 113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0" name="Oval 113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1" name="Group 113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22" name="Line 113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3" name="Line 11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4" name="Line 113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12" name="Group 113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519" name="Line 113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0" name="Line 113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1" name="Line 113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13" name="Rectangle 114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" name="Rectangle 114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" name="Line 114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" name="Line 114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" name="Rectangle 114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" name="Text Box 114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2" name="Group 1146"/>
            <p:cNvGrpSpPr>
              <a:grpSpLocks/>
            </p:cNvGrpSpPr>
            <p:nvPr/>
          </p:nvGrpSpPr>
          <p:grpSpPr bwMode="auto">
            <a:xfrm>
              <a:off x="4389" y="2239"/>
              <a:ext cx="513" cy="442"/>
              <a:chOff x="3937" y="633"/>
              <a:chExt cx="513" cy="442"/>
            </a:xfrm>
          </p:grpSpPr>
          <p:sp>
            <p:nvSpPr>
              <p:cNvPr id="483" name="Line 114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4" name="Line 114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5" name="Oval 114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6" name="Line 115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7" name="Line 115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8" name="Rectangle 115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89" name="Oval 115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90" name="Group 115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501" name="Line 115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2" name="Line 115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3" name="Line 115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91" name="Group 115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98" name="Line 115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9" name="Line 116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0" name="Line 116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92" name="Rectangle 116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3" name="Rectangle 116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4" name="Line 116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5" name="Line 116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6" name="Rectangle 116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7" name="Text Box 116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3" name="Group 1168"/>
            <p:cNvGrpSpPr>
              <a:grpSpLocks/>
            </p:cNvGrpSpPr>
            <p:nvPr/>
          </p:nvGrpSpPr>
          <p:grpSpPr bwMode="auto">
            <a:xfrm>
              <a:off x="4765" y="1995"/>
              <a:ext cx="513" cy="442"/>
              <a:chOff x="3937" y="633"/>
              <a:chExt cx="513" cy="442"/>
            </a:xfrm>
          </p:grpSpPr>
          <p:sp>
            <p:nvSpPr>
              <p:cNvPr id="462" name="Line 1169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3" name="Line 1170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4" name="Oval 1171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5" name="Line 1172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6" name="Line 1173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7" name="Rectangle 1174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68" name="Oval 1175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69" name="Group 1176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80" name="Line 117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" name="Line 117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2" name="Line 117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70" name="Group 1180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77" name="Line 118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8" name="Line 118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9" name="Line 118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1" name="Rectangle 1184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2" name="Rectangle 1185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3" name="Line 1186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" name="Line 1187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5" name="Rectangle 1188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6" name="Text Box 1189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4" name="Group 1190"/>
            <p:cNvGrpSpPr>
              <a:grpSpLocks/>
            </p:cNvGrpSpPr>
            <p:nvPr/>
          </p:nvGrpSpPr>
          <p:grpSpPr bwMode="auto">
            <a:xfrm>
              <a:off x="4128" y="2003"/>
              <a:ext cx="513" cy="442"/>
              <a:chOff x="3937" y="633"/>
              <a:chExt cx="513" cy="442"/>
            </a:xfrm>
          </p:grpSpPr>
          <p:sp>
            <p:nvSpPr>
              <p:cNvPr id="441" name="Line 1191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2" name="Line 1192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3" name="Oval 1193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4" name="Line 1194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5" name="Line 1195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6" name="Rectangle 1196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7" name="Oval 1197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48" name="Group 1198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59" name="Line 119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0" name="Line 120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1" name="Line 120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49" name="Group 1202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56" name="Line 12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7" name="Line 12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8" name="Line 12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50" name="Rectangle 1206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" name="Rectangle 1207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2" name="Line 1208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3" name="Line 1209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4" name="Rectangle 1210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5" name="Text Box 1211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5" name="Group 1212"/>
            <p:cNvGrpSpPr>
              <a:grpSpLocks/>
            </p:cNvGrpSpPr>
            <p:nvPr/>
          </p:nvGrpSpPr>
          <p:grpSpPr bwMode="auto">
            <a:xfrm>
              <a:off x="4608" y="2771"/>
              <a:ext cx="513" cy="442"/>
              <a:chOff x="3937" y="633"/>
              <a:chExt cx="513" cy="442"/>
            </a:xfrm>
          </p:grpSpPr>
          <p:sp>
            <p:nvSpPr>
              <p:cNvPr id="420" name="Line 1213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" name="Line 1214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" name="Oval 1215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" name="Line 1216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217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5" name="Rectangle 1218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26" name="Oval 1219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27" name="Group 1220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38" name="Line 122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9" name="Line 122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" name="Line 122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28" name="Group 1224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35" name="Line 122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" name="Line 122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7" name="Line 122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29" name="Rectangle 1228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Rectangle 1229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1" name="Line 1230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" name="Line 1231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3" name="Rectangle 1232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" name="Text Box 1233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6" name="Group 1234"/>
            <p:cNvGrpSpPr>
              <a:grpSpLocks/>
            </p:cNvGrpSpPr>
            <p:nvPr/>
          </p:nvGrpSpPr>
          <p:grpSpPr bwMode="auto">
            <a:xfrm>
              <a:off x="4119" y="2640"/>
              <a:ext cx="513" cy="442"/>
              <a:chOff x="3937" y="633"/>
              <a:chExt cx="513" cy="442"/>
            </a:xfrm>
          </p:grpSpPr>
          <p:sp>
            <p:nvSpPr>
              <p:cNvPr id="399" name="Line 1235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0" name="Line 1236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1" name="Oval 1237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2" name="Line 1238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3" name="Line 1239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4" name="Rectangle 1240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05" name="Oval 1241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06" name="Group 1242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417" name="Line 12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8" name="Line 124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" name="Line 12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407" name="Group 1246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414" name="Line 124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5" name="Line 12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6" name="Line 124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08" name="Rectangle 1250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9" name="Rectangle 1251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" name="Line 1252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" name="Line 1253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2" name="Rectangle 1254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" name="Text Box 1255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  <p:grpSp>
          <p:nvGrpSpPr>
            <p:cNvPr id="377" name="Group 1256"/>
            <p:cNvGrpSpPr>
              <a:grpSpLocks/>
            </p:cNvGrpSpPr>
            <p:nvPr/>
          </p:nvGrpSpPr>
          <p:grpSpPr bwMode="auto">
            <a:xfrm>
              <a:off x="3674" y="2866"/>
              <a:ext cx="513" cy="442"/>
              <a:chOff x="3937" y="633"/>
              <a:chExt cx="513" cy="442"/>
            </a:xfrm>
          </p:grpSpPr>
          <p:sp>
            <p:nvSpPr>
              <p:cNvPr id="378" name="Line 1257"/>
              <p:cNvSpPr>
                <a:spLocks noChangeShapeType="1"/>
              </p:cNvSpPr>
              <p:nvPr/>
            </p:nvSpPr>
            <p:spPr bwMode="auto">
              <a:xfrm>
                <a:off x="4061" y="1035"/>
                <a:ext cx="312" cy="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" name="Line 1258"/>
              <p:cNvSpPr>
                <a:spLocks noChangeShapeType="1"/>
              </p:cNvSpPr>
              <p:nvPr/>
            </p:nvSpPr>
            <p:spPr bwMode="auto">
              <a:xfrm flipV="1">
                <a:off x="4212" y="929"/>
                <a:ext cx="1" cy="10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0" name="Oval 1259"/>
              <p:cNvSpPr>
                <a:spLocks noChangeArrowheads="1"/>
              </p:cNvSpPr>
              <p:nvPr/>
            </p:nvSpPr>
            <p:spPr bwMode="auto">
              <a:xfrm>
                <a:off x="4048" y="8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1" name="Line 1260"/>
              <p:cNvSpPr>
                <a:spLocks noChangeShapeType="1"/>
              </p:cNvSpPr>
              <p:nvPr/>
            </p:nvSpPr>
            <p:spPr bwMode="auto">
              <a:xfrm>
                <a:off x="4048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2" name="Line 1261"/>
              <p:cNvSpPr>
                <a:spLocks noChangeShapeType="1"/>
              </p:cNvSpPr>
              <p:nvPr/>
            </p:nvSpPr>
            <p:spPr bwMode="auto">
              <a:xfrm>
                <a:off x="4361" y="847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3" name="Rectangle 1262"/>
              <p:cNvSpPr>
                <a:spLocks noChangeArrowheads="1"/>
              </p:cNvSpPr>
              <p:nvPr/>
            </p:nvSpPr>
            <p:spPr bwMode="auto">
              <a:xfrm>
                <a:off x="4048" y="847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84" name="Oval 1263"/>
              <p:cNvSpPr>
                <a:spLocks noChangeArrowheads="1"/>
              </p:cNvSpPr>
              <p:nvPr/>
            </p:nvSpPr>
            <p:spPr bwMode="auto">
              <a:xfrm>
                <a:off x="4045" y="788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85" name="Group 1264"/>
              <p:cNvGrpSpPr>
                <a:grpSpLocks/>
              </p:cNvGrpSpPr>
              <p:nvPr/>
            </p:nvGrpSpPr>
            <p:grpSpPr bwMode="auto">
              <a:xfrm>
                <a:off x="4140" y="757"/>
                <a:ext cx="157" cy="49"/>
                <a:chOff x="2848" y="848"/>
                <a:chExt cx="140" cy="98"/>
              </a:xfrm>
            </p:grpSpPr>
            <p:sp>
              <p:nvSpPr>
                <p:cNvPr id="396" name="Line 12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7" name="Line 12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8" name="Line 12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86" name="Group 1268"/>
              <p:cNvGrpSpPr>
                <a:grpSpLocks/>
              </p:cNvGrpSpPr>
              <p:nvPr/>
            </p:nvGrpSpPr>
            <p:grpSpPr bwMode="auto">
              <a:xfrm flipV="1">
                <a:off x="4140" y="876"/>
                <a:ext cx="157" cy="49"/>
                <a:chOff x="2848" y="848"/>
                <a:chExt cx="140" cy="98"/>
              </a:xfrm>
            </p:grpSpPr>
            <p:sp>
              <p:nvSpPr>
                <p:cNvPr id="393" name="Line 12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4" name="Line 12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5" name="Line 12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87" name="Rectangle 1272"/>
              <p:cNvSpPr>
                <a:spLocks noChangeArrowheads="1"/>
              </p:cNvSpPr>
              <p:nvPr/>
            </p:nvSpPr>
            <p:spPr bwMode="auto">
              <a:xfrm>
                <a:off x="3996" y="732"/>
                <a:ext cx="426" cy="3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8" name="Rectangle 1273"/>
              <p:cNvSpPr>
                <a:spLocks noChangeArrowheads="1"/>
              </p:cNvSpPr>
              <p:nvPr/>
            </p:nvSpPr>
            <p:spPr bwMode="auto">
              <a:xfrm>
                <a:off x="3969" y="753"/>
                <a:ext cx="435" cy="3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9" name="Line 1274"/>
              <p:cNvSpPr>
                <a:spLocks noChangeShapeType="1"/>
              </p:cNvSpPr>
              <p:nvPr/>
            </p:nvSpPr>
            <p:spPr bwMode="auto">
              <a:xfrm>
                <a:off x="3966" y="945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0" name="Line 1275"/>
              <p:cNvSpPr>
                <a:spLocks noChangeShapeType="1"/>
              </p:cNvSpPr>
              <p:nvPr/>
            </p:nvSpPr>
            <p:spPr bwMode="auto">
              <a:xfrm>
                <a:off x="3972" y="849"/>
                <a:ext cx="435" cy="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" name="Rectangle 1276"/>
              <p:cNvSpPr>
                <a:spLocks noChangeArrowheads="1"/>
              </p:cNvSpPr>
              <p:nvPr/>
            </p:nvSpPr>
            <p:spPr bwMode="auto">
              <a:xfrm>
                <a:off x="3966" y="756"/>
                <a:ext cx="435" cy="9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" name="Text Box 1277"/>
              <p:cNvSpPr txBox="1">
                <a:spLocks noChangeArrowheads="1"/>
              </p:cNvSpPr>
              <p:nvPr/>
            </p:nvSpPr>
            <p:spPr bwMode="auto">
              <a:xfrm>
                <a:off x="3937" y="633"/>
                <a:ext cx="513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/>
                <a:endParaRPr lang="en-US" sz="1000"/>
              </a:p>
              <a:p>
                <a:pPr algn="ctr"/>
                <a:r>
                  <a:rPr lang="en-US" sz="1000">
                    <a:solidFill>
                      <a:schemeClr val="bg1"/>
                    </a:solidFill>
                  </a:rPr>
                  <a:t>network</a:t>
                </a:r>
              </a:p>
              <a:p>
                <a:pPr algn="ctr"/>
                <a:r>
                  <a:rPr lang="en-US" sz="1000"/>
                  <a:t>data link</a:t>
                </a:r>
              </a:p>
              <a:p>
                <a:pPr algn="ctr"/>
                <a:r>
                  <a:rPr lang="en-US" sz="1000"/>
                  <a:t>physical</a:t>
                </a: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609" name="Rectangle 1280"/>
          <p:cNvSpPr>
            <a:spLocks noChangeArrowheads="1"/>
          </p:cNvSpPr>
          <p:nvPr/>
        </p:nvSpPr>
        <p:spPr bwMode="auto">
          <a:xfrm>
            <a:off x="5634040" y="1077931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0" name="Rectangle 1281"/>
          <p:cNvSpPr>
            <a:spLocks noChangeArrowheads="1"/>
          </p:cNvSpPr>
          <p:nvPr/>
        </p:nvSpPr>
        <p:spPr bwMode="auto">
          <a:xfrm>
            <a:off x="5564190" y="1728806"/>
            <a:ext cx="596900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1" name="Rectangle 1282"/>
          <p:cNvSpPr>
            <a:spLocks noChangeArrowheads="1"/>
          </p:cNvSpPr>
          <p:nvPr/>
        </p:nvSpPr>
        <p:spPr bwMode="auto">
          <a:xfrm>
            <a:off x="8389940" y="4706956"/>
            <a:ext cx="388938" cy="1381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2" name="Rectangle 6"/>
          <p:cNvSpPr>
            <a:spLocks noChangeArrowheads="1"/>
          </p:cNvSpPr>
          <p:nvPr/>
        </p:nvSpPr>
        <p:spPr bwMode="auto">
          <a:xfrm>
            <a:off x="8001024" y="6000768"/>
            <a:ext cx="928665" cy="28575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 b="1" dirty="0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4 0.01227 L 0.00382 0.094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4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2.5E-6 0.07269 L 0.02726 0.18982 L 0.02726 0.1132 L 0.07118 0.11112 L 0.07257 0.18982 L 0.11667 0.14144 L 0.11667 0.07871 L 0.16059 0.07686 L 0.10903 0.23426 L 0.11511 0.15949 L 0.1559 0.15949 L 0.15747 0.23635 L 0.1059 0.34537 L 0.10295 0.27061 L 0.14236 0.26875 L 0.14688 0.39584 L 0.1559 0.3213 L 0.19236 0.31922 L 0.19688 0.39792 L 0.1059 0.49908 L 0.1059 0.41621 L 0.14236 0.41621 L 0.14236 0.49699 L 0.18785 0.53542 L 0.18785 0.44653 L 0.2257 0.44653 L 0.22865 0.52732 L 0.31198 0.50301 L 0.31198 0.43843 " pathEditMode="relative" ptsTypes="AAAAAAAAAAAAAAAAAAAAAAAAAAAAAA">
                                      <p:cBhvr>
                                        <p:cTn id="31" dur="5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00156 -0.0710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" grpId="0" animBg="1"/>
      <p:bldP spid="609" grpId="1" animBg="1"/>
      <p:bldP spid="609" grpId="2" animBg="1"/>
      <p:bldP spid="610" grpId="0" animBg="1"/>
      <p:bldP spid="610" grpId="1" animBg="1"/>
      <p:bldP spid="610" grpId="2" animBg="1"/>
      <p:bldP spid="611" grpId="0" animBg="1"/>
      <p:bldP spid="611" grpId="1" animBg="1"/>
      <p:bldP spid="611" grpId="2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3275</TotalTime>
  <Words>2160</Words>
  <Application>Microsoft Office PowerPoint</Application>
  <PresentationFormat>On-screen Show (4:3)</PresentationFormat>
  <Paragraphs>629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Revised_Master</vt:lpstr>
      <vt:lpstr>Clip</vt:lpstr>
      <vt:lpstr> Distance Vector Routing  </vt:lpstr>
      <vt:lpstr>DV Routing Outline</vt:lpstr>
      <vt:lpstr> Internet Context  </vt:lpstr>
      <vt:lpstr>Metropolitan Area Network (MAN)</vt:lpstr>
      <vt:lpstr>Wide Area Network (WAN)</vt:lpstr>
      <vt:lpstr>Modern Internet Backbone</vt:lpstr>
      <vt:lpstr>Network Access Point</vt:lpstr>
      <vt:lpstr> Network Layer Routing  </vt:lpstr>
      <vt:lpstr>Network Layer</vt:lpstr>
      <vt:lpstr>Two Key Network Layer Functions</vt:lpstr>
      <vt:lpstr>Interplay between Routing and Forwarding</vt:lpstr>
      <vt:lpstr>Router Node </vt:lpstr>
      <vt:lpstr>The Internet Network Layer</vt:lpstr>
      <vt:lpstr> Quick Routing Overview  </vt:lpstr>
      <vt:lpstr>Routing</vt:lpstr>
      <vt:lpstr>Routing Classification</vt:lpstr>
      <vt:lpstr>Internetwork Routing [Halsall]</vt:lpstr>
      <vt:lpstr>Adaptive Routing Design</vt:lpstr>
      <vt:lpstr>Adaptive Routing</vt:lpstr>
      <vt:lpstr>Centralized Routing</vt:lpstr>
      <vt:lpstr> Distance Vector Routing {Tanenbaum &amp; Perlman version}  </vt:lpstr>
      <vt:lpstr>Distance Vector Routing</vt:lpstr>
      <vt:lpstr>Distance Vector Routing</vt:lpstr>
      <vt:lpstr>Distance Vector Algorithm [Perlman]</vt:lpstr>
      <vt:lpstr>Distance Vector Example</vt:lpstr>
      <vt:lpstr> Distance Vector Routing {Kurose &amp; Ross version}  </vt:lpstr>
      <vt:lpstr>Distance Vector Algorithm</vt:lpstr>
      <vt:lpstr>Bellman-Ford Example </vt:lpstr>
      <vt:lpstr>Distance Vector Algorithm (3)</vt:lpstr>
      <vt:lpstr>Distance Vector Algorithm (4)</vt:lpstr>
      <vt:lpstr>Distance Vector Algorithm (5)</vt:lpstr>
      <vt:lpstr>PowerPoint Presentation</vt:lpstr>
      <vt:lpstr>PowerPoint Presentation</vt:lpstr>
      <vt:lpstr>Distance Vector: Link Cost Changes</vt:lpstr>
      <vt:lpstr>PowerPoint Presentation</vt:lpstr>
      <vt:lpstr>Distance Vector Summary</vt:lpstr>
      <vt:lpstr>Distance Vector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133</cp:revision>
  <dcterms:created xsi:type="dcterms:W3CDTF">2004-01-21T20:05:10Z</dcterms:created>
  <dcterms:modified xsi:type="dcterms:W3CDTF">2014-12-02T02:47:54Z</dcterms:modified>
</cp:coreProperties>
</file>