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3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8" d="100"/>
          <a:sy n="68" d="100"/>
        </p:scale>
        <p:origin x="-1334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5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53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5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55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B5086B7-AB88-45FB-88BC-E7B6AE373385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7204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A005A317-4913-4E14-A0D2-383CC4D0CB44}" type="slidenum">
              <a:rPr lang="en-US" sz="1200">
                <a:solidFill>
                  <a:srgbClr val="000000"/>
                </a:solidFill>
                <a:latin typeface="Arial"/>
              </a:rPr>
              <a:t>1</a:t>
            </a:fld>
            <a:endParaRPr/>
          </a:p>
        </p:txBody>
      </p:sp>
      <p:sp>
        <p:nvSpPr>
          <p:cNvPr id="27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D660752B-F201-46AF-A1CD-C261B47A6485}" type="slidenum">
              <a:rPr lang="en-US" sz="1200">
                <a:solidFill>
                  <a:srgbClr val="000000"/>
                </a:solidFill>
                <a:latin typeface="Arial"/>
              </a:rPr>
              <a:t>10</a:t>
            </a:fld>
            <a:endParaRPr/>
          </a:p>
        </p:txBody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2D964425-9446-44AB-9153-81E327156749}" type="slidenum">
              <a:rPr lang="en-US" sz="1200">
                <a:solidFill>
                  <a:srgbClr val="000000"/>
                </a:solidFill>
                <a:latin typeface="Arial"/>
              </a:rPr>
              <a:t>11</a:t>
            </a:fld>
            <a:endParaRPr/>
          </a:p>
        </p:txBody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C3583995-508A-419B-BB77-488F59B889E9}" type="slidenum">
              <a:rPr lang="en-US" sz="1200">
                <a:solidFill>
                  <a:srgbClr val="000000"/>
                </a:solidFill>
                <a:latin typeface="Arial"/>
              </a:rPr>
              <a:t>12</a:t>
            </a:fld>
            <a:endParaRPr/>
          </a:p>
        </p:txBody>
      </p:sp>
      <p:sp>
        <p:nvSpPr>
          <p:cNvPr id="30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D4B3455E-16FC-4C89-B2EF-85DD1BFD3ED1}" type="slidenum">
              <a:rPr lang="en-US" sz="1200">
                <a:solidFill>
                  <a:srgbClr val="000000"/>
                </a:solidFill>
                <a:latin typeface="Arial"/>
              </a:rPr>
              <a:t>13</a:t>
            </a:fld>
            <a:endParaRPr/>
          </a:p>
        </p:txBody>
      </p:sp>
      <p:sp>
        <p:nvSpPr>
          <p:cNvPr id="30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D6A78264-D3E8-41AF-BF80-B95EB362113C}" type="slidenum">
              <a:rPr lang="en-US" sz="1200">
                <a:solidFill>
                  <a:srgbClr val="000000"/>
                </a:solidFill>
                <a:latin typeface="Arial"/>
              </a:rPr>
              <a:t>14</a:t>
            </a:fld>
            <a:endParaRPr/>
          </a:p>
        </p:txBody>
      </p:sp>
      <p:sp>
        <p:nvSpPr>
          <p:cNvPr id="30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F548B1D7-D4B6-4AAD-A9EB-112245D19923}" type="slidenum">
              <a:rPr lang="en-US" sz="1200">
                <a:solidFill>
                  <a:srgbClr val="000000"/>
                </a:solidFill>
                <a:latin typeface="Arial"/>
              </a:rPr>
              <a:t>15</a:t>
            </a:fld>
            <a:endParaRPr/>
          </a:p>
        </p:txBody>
      </p:sp>
      <p:sp>
        <p:nvSpPr>
          <p:cNvPr id="30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49381C3B-2830-4F3C-96AF-E0FB40A62144}" type="slidenum">
              <a:rPr lang="en-US" sz="1200">
                <a:solidFill>
                  <a:srgbClr val="000000"/>
                </a:solidFill>
                <a:latin typeface="Arial"/>
              </a:rPr>
              <a:t>16</a:t>
            </a:fld>
            <a:endParaRPr/>
          </a:p>
        </p:txBody>
      </p:sp>
      <p:sp>
        <p:nvSpPr>
          <p:cNvPr id="30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86208B15-06DE-407F-A6E6-A80C1FBF98DA}" type="slidenum">
              <a:rPr lang="en-US" sz="1200">
                <a:solidFill>
                  <a:srgbClr val="000000"/>
                </a:solidFill>
                <a:latin typeface="Arial"/>
              </a:rPr>
              <a:t>17</a:t>
            </a:fld>
            <a:endParaRPr/>
          </a:p>
        </p:txBody>
      </p:sp>
      <p:sp>
        <p:nvSpPr>
          <p:cNvPr id="31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C35C246E-2CF8-4BF4-9F2D-EBB633E911B3}" type="slidenum">
              <a:rPr lang="en-US" sz="1200">
                <a:solidFill>
                  <a:srgbClr val="000000"/>
                </a:solidFill>
                <a:latin typeface="Arial"/>
              </a:rPr>
              <a:t>18</a:t>
            </a:fld>
            <a:endParaRPr/>
          </a:p>
        </p:txBody>
      </p:sp>
      <p:sp>
        <p:nvSpPr>
          <p:cNvPr id="31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932F8DB2-7CC5-4E43-A6EC-51D42340DB7B}" type="slidenum">
              <a:rPr lang="en-US" sz="1200">
                <a:solidFill>
                  <a:srgbClr val="000000"/>
                </a:solidFill>
                <a:latin typeface="Arial"/>
              </a:rPr>
              <a:t>19</a:t>
            </a:fld>
            <a:endParaRPr/>
          </a:p>
        </p:txBody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DC1D050A-C680-4239-A3C7-A060FBED9F8D}" type="slidenum">
              <a:rPr lang="en-US" sz="1200">
                <a:solidFill>
                  <a:srgbClr val="000000"/>
                </a:solidFill>
                <a:latin typeface="Arial"/>
              </a:rPr>
              <a:t>2</a:t>
            </a:fld>
            <a:endParaRPr/>
          </a:p>
        </p:txBody>
      </p:sp>
      <p:sp>
        <p:nvSpPr>
          <p:cNvPr id="28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2BD00D83-C861-4064-BCD4-7DDE655B1B8E}" type="slidenum">
              <a:rPr lang="en-US" sz="1200">
                <a:solidFill>
                  <a:srgbClr val="000000"/>
                </a:solidFill>
                <a:latin typeface="Arial"/>
              </a:rPr>
              <a:t>20</a:t>
            </a:fld>
            <a:endParaRPr/>
          </a:p>
        </p:txBody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35AFCFD1-220A-492B-82D6-ACD36F63809A}" type="slidenum">
              <a:rPr lang="en-US" sz="1200">
                <a:solidFill>
                  <a:srgbClr val="000000"/>
                </a:solidFill>
                <a:latin typeface="Arial"/>
              </a:rPr>
              <a:t>21</a:t>
            </a:fld>
            <a:endParaRPr/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75620052-1043-4195-83E5-D3B6992416A7}" type="slidenum">
              <a:rPr lang="en-US" sz="1200">
                <a:solidFill>
                  <a:srgbClr val="000000"/>
                </a:solidFill>
                <a:latin typeface="Arial"/>
              </a:rPr>
              <a:t>22</a:t>
            </a:fld>
            <a:endParaRPr/>
          </a:p>
        </p:txBody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250889E3-27CC-47E0-A1AD-7ACE3726C92D}" type="slidenum">
              <a:rPr lang="en-US" sz="1200">
                <a:solidFill>
                  <a:srgbClr val="000000"/>
                </a:solidFill>
                <a:latin typeface="Arial"/>
              </a:rPr>
              <a:t>23</a:t>
            </a:fld>
            <a:endParaRPr/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2280ECF1-C588-4334-94D8-4A66AB175694}" type="slidenum">
              <a:rPr lang="en-US" sz="1200">
                <a:solidFill>
                  <a:srgbClr val="000000"/>
                </a:solidFill>
                <a:latin typeface="Arial"/>
              </a:rPr>
              <a:t>24</a:t>
            </a:fld>
            <a:endParaRPr/>
          </a:p>
        </p:txBody>
      </p:sp>
      <p:sp>
        <p:nvSpPr>
          <p:cNvPr id="32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48FE4D2F-D0BD-4C44-BA6B-825C168FA3BE}" type="slidenum">
              <a:rPr lang="en-US" sz="1200">
                <a:solidFill>
                  <a:srgbClr val="000000"/>
                </a:solidFill>
                <a:latin typeface="Arial"/>
              </a:rPr>
              <a:t>25</a:t>
            </a:fld>
            <a:endParaRPr/>
          </a:p>
        </p:txBody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297FAE9A-FAC7-4F6E-8411-CBCD8D63A9D1}" type="slidenum">
              <a:rPr lang="en-US" sz="1200">
                <a:solidFill>
                  <a:srgbClr val="000000"/>
                </a:solidFill>
                <a:latin typeface="Arial"/>
              </a:rPr>
              <a:t>26</a:t>
            </a:fld>
            <a:endParaRPr/>
          </a:p>
        </p:txBody>
      </p:sp>
      <p:sp>
        <p:nvSpPr>
          <p:cNvPr id="32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A6C87AD7-BD6A-412C-BA91-11474FD3869E}" type="slidenum">
              <a:rPr lang="en-US" sz="1200">
                <a:solidFill>
                  <a:srgbClr val="000000"/>
                </a:solidFill>
                <a:latin typeface="Arial"/>
              </a:rPr>
              <a:t>27</a:t>
            </a:fld>
            <a:endParaRPr/>
          </a:p>
        </p:txBody>
      </p:sp>
      <p:sp>
        <p:nvSpPr>
          <p:cNvPr id="33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BB742810-E870-4AB2-90D7-8A74BCF0E2D6}" type="slidenum">
              <a:rPr lang="en-US" sz="1200">
                <a:solidFill>
                  <a:srgbClr val="000000"/>
                </a:solidFill>
                <a:latin typeface="Arial"/>
              </a:rPr>
              <a:t>28</a:t>
            </a:fld>
            <a:endParaRPr/>
          </a:p>
        </p:txBody>
      </p:sp>
      <p:sp>
        <p:nvSpPr>
          <p:cNvPr id="33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C81F0B64-1CF9-4E0F-9223-880DFCF67231}" type="slidenum">
              <a:rPr lang="en-US" sz="1200">
                <a:solidFill>
                  <a:srgbClr val="000000"/>
                </a:solidFill>
                <a:latin typeface="Arial"/>
              </a:rPr>
              <a:t>29</a:t>
            </a:fld>
            <a:endParaRPr/>
          </a:p>
        </p:txBody>
      </p:sp>
      <p:sp>
        <p:nvSpPr>
          <p:cNvPr id="33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843B4D5A-23E0-4A27-B4E6-BEDD1000BEE4}" type="slidenum">
              <a:rPr lang="en-US" sz="1200">
                <a:solidFill>
                  <a:srgbClr val="000000"/>
                </a:solidFill>
                <a:latin typeface="Arial"/>
              </a:rPr>
              <a:t>3</a:t>
            </a:fld>
            <a:endParaRPr/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6E6DD210-9B7A-463A-B232-22CE36148B57}" type="slidenum">
              <a:rPr lang="en-US" sz="1200">
                <a:solidFill>
                  <a:srgbClr val="000000"/>
                </a:solidFill>
                <a:latin typeface="Arial"/>
              </a:rPr>
              <a:t>30</a:t>
            </a:fld>
            <a:endParaRPr/>
          </a:p>
        </p:txBody>
      </p:sp>
      <p:sp>
        <p:nvSpPr>
          <p:cNvPr id="33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8CE5F86A-4A51-4E0B-80B8-AE8F981926BA}" type="slidenum">
              <a:rPr lang="en-US" sz="1200">
                <a:solidFill>
                  <a:srgbClr val="000000"/>
                </a:solidFill>
                <a:latin typeface="Arial"/>
              </a:rPr>
              <a:t>4</a:t>
            </a:fld>
            <a:endParaRPr/>
          </a:p>
        </p:txBody>
      </p:sp>
      <p:sp>
        <p:nvSpPr>
          <p:cNvPr id="28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6E3FC47D-DF59-4F05-952C-8781E35F018B}" type="slidenum">
              <a:rPr lang="en-US" sz="1200">
                <a:solidFill>
                  <a:srgbClr val="000000"/>
                </a:solidFill>
                <a:latin typeface="Arial"/>
              </a:rPr>
              <a:t>5</a:t>
            </a:fld>
            <a:endParaRPr/>
          </a:p>
        </p:txBody>
      </p:sp>
      <p:sp>
        <p:nvSpPr>
          <p:cNvPr id="28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F66A2139-B711-45EE-8AA2-22C5B4C969B7}" type="slidenum">
              <a:rPr lang="en-US" sz="1200">
                <a:solidFill>
                  <a:srgbClr val="000000"/>
                </a:solidFill>
                <a:latin typeface="Arial"/>
              </a:rPr>
              <a:t>6</a:t>
            </a:fld>
            <a:endParaRPr/>
          </a:p>
        </p:txBody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A7B22688-8933-4C5E-96F3-ED6180CBC568}" type="slidenum">
              <a:rPr lang="en-US" sz="1200">
                <a:solidFill>
                  <a:srgbClr val="000000"/>
                </a:solidFill>
                <a:latin typeface="Arial"/>
              </a:rPr>
              <a:t>7</a:t>
            </a:fld>
            <a:endParaRPr/>
          </a:p>
        </p:txBody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9109ABCC-6F1E-428A-A13D-9B413E282A55}" type="slidenum">
              <a:rPr lang="en-US" sz="1200">
                <a:solidFill>
                  <a:srgbClr val="000000"/>
                </a:solidFill>
                <a:latin typeface="Arial"/>
              </a:rPr>
              <a:t>8</a:t>
            </a:fld>
            <a:endParaRPr/>
          </a:p>
        </p:txBody>
      </p:sp>
      <p:sp>
        <p:nvSpPr>
          <p:cNvPr id="29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35FD9027-B3C4-4FE9-AF5A-2F5044567E76}" type="slidenum">
              <a:rPr lang="en-US" sz="1200">
                <a:solidFill>
                  <a:srgbClr val="000000"/>
                </a:solidFill>
                <a:latin typeface="Arial"/>
              </a:rPr>
              <a:t>9</a:t>
            </a:fld>
            <a:endParaRPr/>
          </a:p>
        </p:txBody>
      </p:sp>
      <p:sp>
        <p:nvSpPr>
          <p:cNvPr id="29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77720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143000" y="3964320"/>
            <a:ext cx="77720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2568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25680" y="396432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143000" y="396432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21927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1927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1143000" y="1600200"/>
            <a:ext cx="777204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37926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25680" y="1600200"/>
            <a:ext cx="37926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1143000" y="274680"/>
            <a:ext cx="77720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1143000" y="396432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125680" y="1600200"/>
            <a:ext cx="37926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143000" y="1600200"/>
            <a:ext cx="777204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37926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2568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25680" y="396432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2568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1143000" y="3964320"/>
            <a:ext cx="77720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77720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1143000" y="3964320"/>
            <a:ext cx="77720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2568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25680" y="396432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1143000" y="396432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2" name="Picture 71"/>
          <p:cNvPicPr/>
          <p:nvPr/>
        </p:nvPicPr>
        <p:blipFill>
          <a:blip r:embed="rId2"/>
          <a:stretch>
            <a:fillRect/>
          </a:stretch>
        </p:blipFill>
        <p:spPr>
          <a:xfrm>
            <a:off x="21927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3" name="Picture 72"/>
          <p:cNvPicPr/>
          <p:nvPr/>
        </p:nvPicPr>
        <p:blipFill>
          <a:blip r:embed="rId2"/>
          <a:stretch>
            <a:fillRect/>
          </a:stretch>
        </p:blipFill>
        <p:spPr>
          <a:xfrm>
            <a:off x="21927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1143000" y="1600200"/>
            <a:ext cx="777204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37926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25680" y="1600200"/>
            <a:ext cx="37926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1143000" y="274680"/>
            <a:ext cx="77720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1143000" y="396432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125680" y="1600200"/>
            <a:ext cx="37926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37926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2568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125680" y="396432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2568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1143000" y="3964320"/>
            <a:ext cx="77720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77720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1143000" y="3964320"/>
            <a:ext cx="77720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2568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125680" y="396432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1143000" y="396432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0" name="Picture 109"/>
          <p:cNvPicPr/>
          <p:nvPr/>
        </p:nvPicPr>
        <p:blipFill>
          <a:blip r:embed="rId2"/>
          <a:stretch>
            <a:fillRect/>
          </a:stretch>
        </p:blipFill>
        <p:spPr>
          <a:xfrm>
            <a:off x="21927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111" name="Picture 110"/>
          <p:cNvPicPr/>
          <p:nvPr/>
        </p:nvPicPr>
        <p:blipFill>
          <a:blip r:embed="rId2"/>
          <a:stretch>
            <a:fillRect/>
          </a:stretch>
        </p:blipFill>
        <p:spPr>
          <a:xfrm>
            <a:off x="21927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1143000" y="1600200"/>
            <a:ext cx="777204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37926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25680" y="1600200"/>
            <a:ext cx="37926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37926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25680" y="1600200"/>
            <a:ext cx="37926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1143000" y="274680"/>
            <a:ext cx="77720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1143000" y="396432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125680" y="1600200"/>
            <a:ext cx="37926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37926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2568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25680" y="396432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2568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1143000" y="3964320"/>
            <a:ext cx="77720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77720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1143000" y="3964320"/>
            <a:ext cx="77720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2568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125680" y="396432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1143000" y="396432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49" name="Picture 148"/>
          <p:cNvPicPr/>
          <p:nvPr/>
        </p:nvPicPr>
        <p:blipFill>
          <a:blip r:embed="rId2"/>
          <a:stretch>
            <a:fillRect/>
          </a:stretch>
        </p:blipFill>
        <p:spPr>
          <a:xfrm>
            <a:off x="21927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150" name="Picture 149"/>
          <p:cNvPicPr/>
          <p:nvPr/>
        </p:nvPicPr>
        <p:blipFill>
          <a:blip r:embed="rId2"/>
          <a:stretch>
            <a:fillRect/>
          </a:stretch>
        </p:blipFill>
        <p:spPr>
          <a:xfrm>
            <a:off x="21927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143000" y="274680"/>
            <a:ext cx="77720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143000" y="396432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25680" y="1600200"/>
            <a:ext cx="37926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37926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2568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25680" y="396432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25680" y="1600200"/>
            <a:ext cx="3792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143000" y="3964320"/>
            <a:ext cx="77720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163520" y="100980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400" b="1">
                <a:solidFill>
                  <a:srgbClr val="000000"/>
                </a:solidFill>
                <a:latin typeface="Comic Sans MS"/>
              </a:rPr>
              <a:t>Click to edit the title text formatClick to edit Master title style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 b="1">
                <a:latin typeface="Comic Sans MS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 b="1">
                <a:latin typeface="Comic Sans MS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 b="1">
                <a:latin typeface="Comic Sans MS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 b="1">
                <a:latin typeface="Comic Sans MS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 b="1">
                <a:latin typeface="Comic Sans MS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 b="1">
                <a:latin typeface="Comic Sans MS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 b="1">
                <a:latin typeface="Comic Sans MS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</a:rPr>
              <a:t>Click to edit the title text formatClick to edit Master title style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3200" b="1">
                <a:solidFill>
                  <a:srgbClr val="000000"/>
                </a:solidFill>
                <a:latin typeface="Comic Sans MS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 b="1">
                <a:solidFill>
                  <a:srgbClr val="000000"/>
                </a:solidFill>
                <a:latin typeface="Comic Sans MS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 b="1">
                <a:solidFill>
                  <a:srgbClr val="000000"/>
                </a:solidFill>
                <a:latin typeface="Comic Sans MS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 b="1">
                <a:solidFill>
                  <a:srgbClr val="000000"/>
                </a:solidFill>
                <a:latin typeface="Comic Sans MS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 b="1">
                <a:solidFill>
                  <a:srgbClr val="000000"/>
                </a:solidFill>
                <a:latin typeface="Comic Sans MS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 b="1">
                <a:solidFill>
                  <a:srgbClr val="000000"/>
                </a:solidFill>
                <a:latin typeface="Comic Sans MS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 b="1">
                <a:solidFill>
                  <a:srgbClr val="000000"/>
                </a:solidFill>
                <a:latin typeface="Comic Sans MS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 b="1">
                <a:solidFill>
                  <a:srgbClr val="000000"/>
                </a:solidFill>
                <a:latin typeface="Comic Sans MS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"/>
            </a:pPr>
            <a:r>
              <a:rPr lang="en-US" sz="2400" b="1">
                <a:solidFill>
                  <a:srgbClr val="000000"/>
                </a:solidFill>
                <a:latin typeface="Comic Sans MS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en-US" sz="2000" b="1">
                <a:solidFill>
                  <a:srgbClr val="000000"/>
                </a:solidFill>
                <a:latin typeface="Comic Sans MS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lang="en-US" sz="2000" b="1">
                <a:solidFill>
                  <a:srgbClr val="000000"/>
                </a:solidFill>
                <a:latin typeface="Comic Sans MS"/>
              </a:rPr>
              <a:t>Fifth level</a:t>
            </a:r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ftr"/>
          </p:nvPr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b="1">
                <a:solidFill>
                  <a:srgbClr val="000000"/>
                </a:solidFill>
                <a:latin typeface="Times New Roman"/>
                <a:ea typeface="굴림"/>
              </a:rPr>
              <a:t>CS4514 B08</a:t>
            </a:r>
            <a:r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 – TCP/IP Socket Programming</a:t>
            </a:r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sldNum"/>
          </p:nvPr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7B39D4BD-1723-4772-A2F1-4B01469C69C8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ftr"/>
          </p:nvPr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b="1">
                <a:solidFill>
                  <a:srgbClr val="000000"/>
                </a:solidFill>
                <a:latin typeface="Times New Roman"/>
                <a:ea typeface="굴림"/>
              </a:rPr>
              <a:t>CS4514 B08</a:t>
            </a:r>
            <a:r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 – TCP/IP Socket Programming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ldNum"/>
          </p:nvPr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2AEB5289-C18B-4C92-BE00-264C11E8C705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‹#›</a:t>
            </a:fld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40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 b="1">
                <a:latin typeface="Comic Sans MS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 b="1">
                <a:latin typeface="Comic Sans MS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 b="1">
                <a:latin typeface="Comic Sans MS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 b="1">
                <a:latin typeface="Comic Sans MS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 b="1">
                <a:latin typeface="Comic Sans MS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 b="1">
                <a:latin typeface="Comic Sans MS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 b="1">
                <a:latin typeface="Comic Sans MS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</a:rPr>
              <a:t>Click to edit the title text formatClick to edit Master title style</a:t>
            </a:r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1143000" y="1600200"/>
            <a:ext cx="7772040" cy="21855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3200" b="1">
                <a:solidFill>
                  <a:srgbClr val="000000"/>
                </a:solidFill>
                <a:latin typeface="Comic Sans MS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 b="1">
                <a:solidFill>
                  <a:srgbClr val="000000"/>
                </a:solidFill>
                <a:latin typeface="Comic Sans MS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 b="1">
                <a:solidFill>
                  <a:srgbClr val="000000"/>
                </a:solidFill>
                <a:latin typeface="Comic Sans MS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 b="1">
                <a:solidFill>
                  <a:srgbClr val="000000"/>
                </a:solidFill>
                <a:latin typeface="Comic Sans MS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 b="1">
                <a:solidFill>
                  <a:srgbClr val="000000"/>
                </a:solidFill>
                <a:latin typeface="Comic Sans MS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 b="1">
                <a:solidFill>
                  <a:srgbClr val="000000"/>
                </a:solidFill>
                <a:latin typeface="Comic Sans MS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 b="1">
                <a:solidFill>
                  <a:srgbClr val="000000"/>
                </a:solidFill>
                <a:latin typeface="Comic Sans MS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 b="1">
                <a:solidFill>
                  <a:srgbClr val="000000"/>
                </a:solidFill>
                <a:latin typeface="Comic Sans MS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"/>
            </a:pPr>
            <a:r>
              <a:rPr lang="en-US" sz="2400" b="1">
                <a:solidFill>
                  <a:srgbClr val="000000"/>
                </a:solidFill>
                <a:latin typeface="Comic Sans MS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en-US" sz="2000" b="1">
                <a:solidFill>
                  <a:srgbClr val="000000"/>
                </a:solidFill>
                <a:latin typeface="Comic Sans MS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lang="en-US" sz="2000" b="1">
                <a:solidFill>
                  <a:srgbClr val="000000"/>
                </a:solidFill>
                <a:latin typeface="Comic Sans MS"/>
              </a:rPr>
              <a:t>Fifth level</a:t>
            </a:r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1143000" y="3938760"/>
            <a:ext cx="7772040" cy="21873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3200" b="1">
                <a:solidFill>
                  <a:srgbClr val="000000"/>
                </a:solidFill>
                <a:latin typeface="Comic Sans MS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 b="1">
                <a:solidFill>
                  <a:srgbClr val="000000"/>
                </a:solidFill>
                <a:latin typeface="Comic Sans MS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 b="1">
                <a:solidFill>
                  <a:srgbClr val="000000"/>
                </a:solidFill>
                <a:latin typeface="Comic Sans MS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 b="1">
                <a:solidFill>
                  <a:srgbClr val="000000"/>
                </a:solidFill>
                <a:latin typeface="Comic Sans MS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 b="1">
                <a:solidFill>
                  <a:srgbClr val="000000"/>
                </a:solidFill>
                <a:latin typeface="Comic Sans MS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 b="1">
                <a:solidFill>
                  <a:srgbClr val="000000"/>
                </a:solidFill>
                <a:latin typeface="Comic Sans MS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 b="1">
                <a:solidFill>
                  <a:srgbClr val="000000"/>
                </a:solidFill>
                <a:latin typeface="Comic Sans MS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 b="1">
                <a:solidFill>
                  <a:srgbClr val="000000"/>
                </a:solidFill>
                <a:latin typeface="Comic Sans MS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"/>
            </a:pPr>
            <a:r>
              <a:rPr lang="en-US" sz="2400" b="1">
                <a:solidFill>
                  <a:srgbClr val="000000"/>
                </a:solidFill>
                <a:latin typeface="Comic Sans MS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en-US" sz="2000" b="1">
                <a:solidFill>
                  <a:srgbClr val="000000"/>
                </a:solidFill>
                <a:latin typeface="Comic Sans MS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lang="en-US" sz="2000" b="1">
                <a:solidFill>
                  <a:srgbClr val="000000"/>
                </a:solidFill>
                <a:latin typeface="Comic Sans MS"/>
              </a:rPr>
              <a:t>Fifth level</a:t>
            </a:r>
            <a:endParaRPr/>
          </a:p>
        </p:txBody>
      </p:sp>
      <p:sp>
        <p:nvSpPr>
          <p:cNvPr id="115" name="PlaceHolder 4"/>
          <p:cNvSpPr>
            <a:spLocks noGrp="1"/>
          </p:cNvSpPr>
          <p:nvPr>
            <p:ph type="ftr"/>
          </p:nvPr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b="1">
                <a:solidFill>
                  <a:srgbClr val="000000"/>
                </a:solidFill>
                <a:latin typeface="Times New Roman"/>
                <a:ea typeface="굴림"/>
              </a:rPr>
              <a:t>CS4514 B08</a:t>
            </a:r>
            <a:r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 – TCP/IP Socket Programming</a:t>
            </a:r>
            <a:endParaRPr/>
          </a:p>
        </p:txBody>
      </p:sp>
      <p:sp>
        <p:nvSpPr>
          <p:cNvPr id="116" name="PlaceHolder 5"/>
          <p:cNvSpPr>
            <a:spLocks noGrp="1"/>
          </p:cNvSpPr>
          <p:nvPr>
            <p:ph type="sldNum"/>
          </p:nvPr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51D6043F-9730-40D8-BD82-016F3BF8C054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990720" y="1542960"/>
            <a:ext cx="7141680" cy="17330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60000"/>
              </a:lnSpc>
            </a:pPr>
            <a:r>
              <a:rPr lang="en-US" sz="3600" b="1">
                <a:solidFill>
                  <a:srgbClr val="000000"/>
                </a:solidFill>
                <a:latin typeface="Comic Sans MS"/>
                <a:ea typeface="宋体"/>
              </a:rPr>
              <a:t>CS3516 </a:t>
            </a:r>
            <a:r>
              <a:rPr lang="en-US" sz="3600" b="1" smtClean="0">
                <a:solidFill>
                  <a:srgbClr val="000000"/>
                </a:solidFill>
                <a:latin typeface="Comic Sans MS"/>
                <a:ea typeface="宋体"/>
              </a:rPr>
              <a:t>A15</a:t>
            </a:r>
            <a:r>
              <a:rPr lang="en-US" sz="3600" b="1">
                <a:solidFill>
                  <a:srgbClr val="000000"/>
                </a:solidFill>
                <a:latin typeface="Comic Sans MS"/>
                <a:ea typeface="宋体"/>
              </a:rPr>
              <a:t>
Help Session 1</a:t>
            </a:r>
            <a:r>
              <a:rPr lang="en-US" sz="2400" b="1">
                <a:solidFill>
                  <a:srgbClr val="000000"/>
                </a:solidFill>
                <a:latin typeface="Comic Sans MS"/>
                <a:ea typeface="굴림"/>
              </a:rPr>
              <a:t>
</a:t>
            </a:r>
            <a:endParaRPr/>
          </a:p>
        </p:txBody>
      </p:sp>
      <p:sp>
        <p:nvSpPr>
          <p:cNvPr id="157" name="TextShape 2"/>
          <p:cNvSpPr txBox="1"/>
          <p:nvPr/>
        </p:nvSpPr>
        <p:spPr>
          <a:xfrm>
            <a:off x="1112760" y="6324480"/>
            <a:ext cx="5167080" cy="3520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158" name="CustomShape 3"/>
          <p:cNvSpPr/>
          <p:nvPr/>
        </p:nvSpPr>
        <p:spPr>
          <a:xfrm>
            <a:off x="2153160" y="4289400"/>
            <a:ext cx="4853880" cy="821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omic Sans MS"/>
                <a:ea typeface="宋体"/>
              </a:rPr>
              <a:t>Presented by Oleksandr Narykov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omic Sans MS"/>
                <a:ea typeface="宋体"/>
              </a:rPr>
              <a:t>onarykov@wpi.edu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192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51592F80-4F12-4F63-8B08-05088B81D7DD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10</a:t>
            </a:fld>
            <a:endParaRPr/>
          </a:p>
        </p:txBody>
      </p:sp>
      <p:sp>
        <p:nvSpPr>
          <p:cNvPr id="193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Add Command</a:t>
            </a:r>
            <a:endParaRPr/>
          </a:p>
        </p:txBody>
      </p:sp>
      <p:sp>
        <p:nvSpPr>
          <p:cNvPr id="194" name="TextShape 4"/>
          <p:cNvSpPr txBox="1"/>
          <p:nvPr/>
        </p:nvSpPr>
        <p:spPr>
          <a:xfrm>
            <a:off x="1143000" y="1219320"/>
            <a:ext cx="7772040" cy="4906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800" b="1" dirty="0">
                <a:solidFill>
                  <a:srgbClr val="000000"/>
                </a:solidFill>
                <a:latin typeface="Comic Sans MS"/>
                <a:ea typeface="宋体"/>
              </a:rPr>
              <a:t>Add Command Format: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i="1" dirty="0" smtClean="0">
                <a:solidFill>
                  <a:srgbClr val="3333CC"/>
                </a:solidFill>
                <a:latin typeface="Comic Sans MS"/>
                <a:ea typeface="宋体"/>
              </a:rPr>
              <a:t>   add</a:t>
            </a:r>
            <a:r>
              <a:rPr lang="en-US" sz="2000" b="1" i="1" dirty="0" smtClean="0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latin typeface="Comic Sans MS"/>
                <a:ea typeface="宋体"/>
              </a:rPr>
              <a:t>id_number</a:t>
            </a:r>
            <a:r>
              <a:rPr lang="en-US" sz="2000" b="1" i="1" dirty="0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latin typeface="Comic Sans MS"/>
                <a:ea typeface="宋体"/>
              </a:rPr>
              <a:t>first_name</a:t>
            </a:r>
            <a:r>
              <a:rPr lang="en-US" sz="2000" b="1" i="1" dirty="0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latin typeface="Comic Sans MS"/>
                <a:ea typeface="宋体"/>
              </a:rPr>
              <a:t>last_name</a:t>
            </a:r>
            <a:r>
              <a:rPr lang="en-US" sz="2000" b="1" i="1" dirty="0">
                <a:solidFill>
                  <a:srgbClr val="000000"/>
                </a:solidFill>
                <a:latin typeface="Comic Sans MS"/>
                <a:ea typeface="宋体"/>
              </a:rPr>
              <a:t> gender location 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Comic Sans MS"/>
                <a:ea typeface="宋体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Comic Sans MS"/>
                <a:ea typeface="宋体"/>
              </a:rPr>
              <a:t>Notes: </a:t>
            </a:r>
            <a:endParaRPr dirty="0"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b="1" dirty="0" err="1">
                <a:solidFill>
                  <a:srgbClr val="3333CC"/>
                </a:solidFill>
                <a:latin typeface="Comic Sans MS"/>
                <a:ea typeface="宋体"/>
              </a:rPr>
              <a:t>first_name</a:t>
            </a:r>
            <a:r>
              <a:rPr lang="en-US" b="1" dirty="0">
                <a:solidFill>
                  <a:srgbClr val="000000"/>
                </a:solidFill>
                <a:latin typeface="Comic Sans MS"/>
                <a:ea typeface="宋体"/>
              </a:rPr>
              <a:t>, </a:t>
            </a:r>
            <a:r>
              <a:rPr lang="en-US" b="1" dirty="0" err="1">
                <a:solidFill>
                  <a:srgbClr val="3333CC"/>
                </a:solidFill>
                <a:latin typeface="Comic Sans MS"/>
                <a:ea typeface="宋体"/>
              </a:rPr>
              <a:t>last_name</a:t>
            </a:r>
            <a:r>
              <a:rPr lang="en-US" b="1" dirty="0">
                <a:solidFill>
                  <a:srgbClr val="3333CC"/>
                </a:solidFill>
                <a:latin typeface="Comic Sans MS"/>
                <a:ea typeface="宋体"/>
              </a:rPr>
              <a:t>, gender </a:t>
            </a:r>
            <a:r>
              <a:rPr lang="en-US" b="1" dirty="0">
                <a:solidFill>
                  <a:srgbClr val="000000"/>
                </a:solidFill>
                <a:latin typeface="Comic Sans MS"/>
                <a:ea typeface="宋体"/>
              </a:rPr>
              <a:t>and</a:t>
            </a:r>
            <a:r>
              <a:rPr lang="en-US" b="1" dirty="0">
                <a:solidFill>
                  <a:srgbClr val="3333CC"/>
                </a:solidFill>
                <a:latin typeface="Comic Sans MS"/>
                <a:ea typeface="宋体"/>
              </a:rPr>
              <a:t> location </a:t>
            </a:r>
            <a:r>
              <a:rPr lang="en-US" b="1" dirty="0">
                <a:solidFill>
                  <a:srgbClr val="000000"/>
                </a:solidFill>
                <a:latin typeface="Comic Sans MS"/>
                <a:ea typeface="宋体"/>
              </a:rPr>
              <a:t>are nonblank ASCII string. For example: </a:t>
            </a:r>
            <a:endParaRPr dirty="0"/>
          </a:p>
          <a:p>
            <a:r>
              <a:rPr lang="en-US" b="1" dirty="0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r>
              <a:rPr lang="en-US" b="1" i="1" dirty="0" smtClean="0">
                <a:solidFill>
                  <a:srgbClr val="3333CC"/>
                </a:solidFill>
                <a:latin typeface="Comic Sans MS"/>
                <a:ea typeface="宋体"/>
              </a:rPr>
              <a:t>add</a:t>
            </a:r>
            <a:r>
              <a:rPr lang="en-US" b="1" i="1" dirty="0" smtClean="0">
                <a:solidFill>
                  <a:srgbClr val="000000"/>
                </a:solidFill>
                <a:latin typeface="Comic Sans MS"/>
                <a:ea typeface="宋体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Comic Sans MS"/>
                <a:ea typeface="宋体"/>
              </a:rPr>
              <a:t>321654987  Tony   </a:t>
            </a:r>
            <a:r>
              <a:rPr lang="en-US" b="1" dirty="0">
                <a:solidFill>
                  <a:srgbClr val="000000"/>
                </a:solidFill>
                <a:latin typeface="Comic Sans MS"/>
                <a:ea typeface="宋体"/>
              </a:rPr>
              <a:t>Smith  </a:t>
            </a:r>
            <a:r>
              <a:rPr lang="en-US" b="1" dirty="0" smtClean="0">
                <a:solidFill>
                  <a:srgbClr val="000000"/>
                </a:solidFill>
                <a:latin typeface="Comic Sans MS"/>
                <a:ea typeface="宋体"/>
              </a:rPr>
              <a:t>M  </a:t>
            </a:r>
            <a:r>
              <a:rPr lang="en-US" b="1" dirty="0">
                <a:solidFill>
                  <a:srgbClr val="000000"/>
                </a:solidFill>
                <a:latin typeface="Comic Sans MS"/>
                <a:ea typeface="宋体"/>
              </a:rPr>
              <a:t>12_Institute_rd_worcester </a:t>
            </a:r>
            <a:endParaRPr dirty="0"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b="1" dirty="0" err="1">
                <a:solidFill>
                  <a:srgbClr val="000000"/>
                </a:solidFill>
                <a:latin typeface="Comic Sans MS"/>
                <a:ea typeface="宋体"/>
              </a:rPr>
              <a:t>id_number</a:t>
            </a:r>
            <a:r>
              <a:rPr lang="en-US" b="1" dirty="0">
                <a:solidFill>
                  <a:srgbClr val="000000"/>
                </a:solidFill>
                <a:latin typeface="Comic Sans MS"/>
                <a:ea typeface="宋体"/>
              </a:rPr>
              <a:t> is 9 digital number similar to SSN number. </a:t>
            </a:r>
            <a:endParaRPr dirty="0"/>
          </a:p>
          <a:p>
            <a:r>
              <a:rPr lang="en-US" b="1" dirty="0">
                <a:solidFill>
                  <a:srgbClr val="000000"/>
                </a:solidFill>
                <a:latin typeface="Comic Sans MS"/>
                <a:ea typeface="宋体"/>
              </a:rPr>
              <a:t>	(</a:t>
            </a:r>
            <a:r>
              <a:rPr lang="en-US" b="1" dirty="0" smtClean="0">
                <a:solidFill>
                  <a:srgbClr val="000000"/>
                </a:solidFill>
                <a:latin typeface="Comic Sans MS"/>
                <a:ea typeface="宋体"/>
              </a:rPr>
              <a:t>example shown:  </a:t>
            </a:r>
            <a:r>
              <a:rPr lang="en-US" b="1" dirty="0">
                <a:solidFill>
                  <a:srgbClr val="000000"/>
                </a:solidFill>
                <a:latin typeface="Comic Sans MS"/>
                <a:ea typeface="宋体"/>
              </a:rPr>
              <a:t>321654987) </a:t>
            </a:r>
            <a:endParaRPr dirty="0"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800" b="1" dirty="0">
                <a:solidFill>
                  <a:srgbClr val="000000"/>
                </a:solidFill>
                <a:latin typeface="Comic Sans MS"/>
                <a:ea typeface="宋体"/>
              </a:rPr>
              <a:t>For the Client: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mic Sans MS"/>
                <a:ea typeface="宋体"/>
              </a:rPr>
              <a:t>	reads and sends the </a:t>
            </a:r>
            <a:r>
              <a:rPr lang="en-US" sz="2400" b="1" dirty="0">
                <a:solidFill>
                  <a:srgbClr val="3333CC"/>
                </a:solidFill>
                <a:latin typeface="Comic Sans MS"/>
                <a:ea typeface="宋体"/>
              </a:rPr>
              <a:t>add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ea typeface="宋体"/>
              </a:rPr>
              <a:t> command to the server, and displays the result returned from server.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196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6EC81052-ED0F-4875-AA9D-43A71C668E7D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11</a:t>
            </a:fld>
            <a:endParaRPr/>
          </a:p>
        </p:txBody>
      </p:sp>
      <p:sp>
        <p:nvSpPr>
          <p:cNvPr id="197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Add Command (cont</a:t>
            </a:r>
            <a:r>
              <a:rPr lang="en-US" sz="4000" b="1">
                <a:solidFill>
                  <a:srgbClr val="000000"/>
                </a:solidFill>
                <a:latin typeface="Arial"/>
                <a:ea typeface="宋体"/>
              </a:rPr>
              <a:t>’</a:t>
            </a: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d)</a:t>
            </a:r>
            <a:endParaRPr/>
          </a:p>
        </p:txBody>
      </p:sp>
      <p:sp>
        <p:nvSpPr>
          <p:cNvPr id="198" name="TextShape 4"/>
          <p:cNvSpPr txBox="1"/>
          <p:nvPr/>
        </p:nvSpPr>
        <p:spPr>
          <a:xfrm>
            <a:off x="1143000" y="1219320"/>
            <a:ext cx="7772040" cy="4906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 typeface="StarSymbol"/>
              <a:buChar char=""/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For the Server: </a:t>
            </a:r>
            <a:endParaRPr/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Comic Sans MS"/>
                <a:ea typeface="宋体"/>
              </a:rPr>
              <a:t>	When the server gets the </a:t>
            </a:r>
            <a:r>
              <a:rPr lang="en-US" sz="2400" b="1">
                <a:solidFill>
                  <a:srgbClr val="3333CC"/>
                </a:solidFill>
                <a:latin typeface="Comic Sans MS"/>
                <a:ea typeface="宋体"/>
              </a:rPr>
              <a:t>Add</a:t>
            </a:r>
            <a:r>
              <a:rPr lang="en-US" sz="2400" b="1">
                <a:solidFill>
                  <a:srgbClr val="000000"/>
                </a:solidFill>
                <a:latin typeface="Comic Sans MS"/>
                <a:ea typeface="宋体"/>
              </a:rPr>
              <a:t> command, it will </a:t>
            </a:r>
            <a:endParaRPr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add the five items as an entry into the location database in the proper location, and return a successful message to client. </a:t>
            </a:r>
            <a:endParaRPr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If a duplicate </a:t>
            </a:r>
            <a:r>
              <a:rPr lang="en-US" sz="2000" i="1">
                <a:solidFill>
                  <a:srgbClr val="3333CC"/>
                </a:solidFill>
                <a:latin typeface="Comic Sans MS"/>
                <a:ea typeface="宋体"/>
              </a:rPr>
              <a:t>id_number</a:t>
            </a: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 is received, the server sends an error message back to the client.</a:t>
            </a:r>
            <a:endParaRPr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If the command</a:t>
            </a:r>
            <a:r>
              <a:rPr lang="en-US" sz="2000">
                <a:solidFill>
                  <a:srgbClr val="000000"/>
                </a:solidFill>
                <a:latin typeface="Arial"/>
                <a:ea typeface="宋体"/>
              </a:rPr>
              <a:t>’</a:t>
            </a: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s parameter is not valid, the server returns an Error message to the client. </a:t>
            </a:r>
            <a:endParaRPr/>
          </a:p>
          <a:p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	For example, </a:t>
            </a:r>
            <a:endParaRPr/>
          </a:p>
          <a:p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            </a:t>
            </a:r>
            <a:r>
              <a:rPr lang="en-US" sz="2000" i="1">
                <a:solidFill>
                  <a:srgbClr val="000000"/>
                </a:solidFill>
                <a:latin typeface="Comic Sans MS"/>
                <a:ea typeface="宋体"/>
              </a:rPr>
              <a:t>Add </a:t>
            </a:r>
            <a:r>
              <a:rPr lang="en-US" sz="2000" i="1">
                <a:solidFill>
                  <a:srgbClr val="FF5050"/>
                </a:solidFill>
                <a:latin typeface="Comic Sans MS"/>
                <a:ea typeface="宋体"/>
              </a:rPr>
              <a:t>120335</a:t>
            </a:r>
            <a:r>
              <a:rPr lang="en-US" sz="2000" i="1">
                <a:solidFill>
                  <a:srgbClr val="000000"/>
                </a:solidFill>
                <a:latin typeface="Comic Sans MS"/>
                <a:ea typeface="宋体"/>
              </a:rPr>
              <a:t> Tony Smith M </a:t>
            </a:r>
            <a:r>
              <a:rPr lang="en-US" sz="2000" i="1">
                <a:solidFill>
                  <a:srgbClr val="FF5050"/>
                </a:solidFill>
                <a:latin typeface="Comic Sans MS"/>
                <a:ea typeface="宋体"/>
              </a:rPr>
              <a:t>worcester, MA </a:t>
            </a: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  </a:t>
            </a:r>
            <a:endParaRPr/>
          </a:p>
          <a:p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		 returns </a:t>
            </a:r>
            <a:r>
              <a:rPr lang="en-US" sz="2000" i="1">
                <a:solidFill>
                  <a:srgbClr val="000000"/>
                </a:solidFill>
                <a:latin typeface="Arial"/>
                <a:ea typeface="宋体"/>
              </a:rPr>
              <a:t>“</a:t>
            </a: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an invalid add command</a:t>
            </a:r>
            <a:r>
              <a:rPr lang="en-US" sz="2000">
                <a:solidFill>
                  <a:srgbClr val="000000"/>
                </a:solidFill>
                <a:latin typeface="Arial"/>
                <a:ea typeface="宋体"/>
              </a:rPr>
              <a:t>”</a:t>
            </a: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200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5E7F47CA-8548-43B7-B17C-35348572E2B3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12</a:t>
            </a:fld>
            <a:endParaRPr/>
          </a:p>
        </p:txBody>
      </p:sp>
      <p:sp>
        <p:nvSpPr>
          <p:cNvPr id="201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Find Command</a:t>
            </a:r>
            <a:endParaRPr/>
          </a:p>
        </p:txBody>
      </p:sp>
      <p:sp>
        <p:nvSpPr>
          <p:cNvPr id="202" name="TextShape 4"/>
          <p:cNvSpPr txBox="1"/>
          <p:nvPr/>
        </p:nvSpPr>
        <p:spPr>
          <a:xfrm>
            <a:off x="1189080" y="1554480"/>
            <a:ext cx="7772040" cy="42670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800" b="1" dirty="0">
                <a:solidFill>
                  <a:srgbClr val="000000"/>
                </a:solidFill>
                <a:latin typeface="Comic Sans MS"/>
                <a:ea typeface="宋体"/>
              </a:rPr>
              <a:t>Find Command Format: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mic Sans MS"/>
                <a:ea typeface="宋体"/>
              </a:rPr>
              <a:t>	</a:t>
            </a:r>
            <a:r>
              <a:rPr lang="en-US" sz="2800" b="1" dirty="0">
                <a:solidFill>
                  <a:srgbClr val="3333CC"/>
                </a:solidFill>
                <a:latin typeface="Comic Sans MS"/>
                <a:ea typeface="宋体"/>
              </a:rPr>
              <a:t>find</a:t>
            </a:r>
            <a:r>
              <a:rPr lang="en-US" sz="2400" b="1" i="1" dirty="0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Comic Sans MS"/>
                <a:ea typeface="宋体"/>
              </a:rPr>
              <a:t>first_name</a:t>
            </a:r>
            <a:r>
              <a:rPr lang="en-US" sz="2400" b="1" i="1" dirty="0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Comic Sans MS"/>
                <a:ea typeface="宋体"/>
              </a:rPr>
              <a:t>last_name</a:t>
            </a:r>
            <a:r>
              <a:rPr lang="en-US" sz="2400" b="1" i="1" dirty="0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Comic Sans MS"/>
                <a:ea typeface="宋体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Comic Sans MS"/>
                <a:ea typeface="宋体"/>
              </a:rPr>
              <a:t>Notes: </a:t>
            </a:r>
            <a:endParaRPr dirty="0"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b="1" dirty="0" err="1">
                <a:solidFill>
                  <a:srgbClr val="3333CC"/>
                </a:solidFill>
                <a:latin typeface="Comic Sans MS"/>
                <a:ea typeface="宋体"/>
              </a:rPr>
              <a:t>first_name</a:t>
            </a:r>
            <a:r>
              <a:rPr lang="en-US" b="1" dirty="0">
                <a:solidFill>
                  <a:srgbClr val="000000"/>
                </a:solidFill>
                <a:latin typeface="Comic Sans MS"/>
                <a:ea typeface="宋体"/>
              </a:rPr>
              <a:t>, </a:t>
            </a:r>
            <a:r>
              <a:rPr lang="en-US" b="1" dirty="0" err="1">
                <a:solidFill>
                  <a:srgbClr val="3333CC"/>
                </a:solidFill>
                <a:latin typeface="Comic Sans MS"/>
                <a:ea typeface="宋体"/>
              </a:rPr>
              <a:t>last_name</a:t>
            </a:r>
            <a:r>
              <a:rPr lang="en-US" b="1" dirty="0">
                <a:solidFill>
                  <a:srgbClr val="3333CC"/>
                </a:solidFill>
                <a:latin typeface="Comic Sans MS"/>
                <a:ea typeface="宋体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mic Sans MS"/>
                <a:ea typeface="宋体"/>
              </a:rPr>
              <a:t>are nonblank ASCII string. For </a:t>
            </a:r>
            <a:r>
              <a:rPr lang="en-US" b="1" dirty="0" smtClean="0">
                <a:solidFill>
                  <a:srgbClr val="000000"/>
                </a:solidFill>
                <a:latin typeface="Comic Sans MS"/>
                <a:ea typeface="宋体"/>
              </a:rPr>
              <a:t>example</a:t>
            </a:r>
          </a:p>
          <a:p>
            <a:pPr lvl="1">
              <a:lnSpc>
                <a:spcPct val="100000"/>
              </a:lnSpc>
            </a:pPr>
            <a:endParaRPr lang="en-US" b="1" dirty="0" smtClean="0">
              <a:solidFill>
                <a:srgbClr val="000000"/>
              </a:solidFill>
              <a:latin typeface="Comic Sans MS"/>
              <a:ea typeface="宋体"/>
            </a:endParaRPr>
          </a:p>
          <a:p>
            <a:pPr lvl="1"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mic Sans MS"/>
                <a:ea typeface="宋体"/>
              </a:rPr>
              <a:t>    </a:t>
            </a:r>
            <a:r>
              <a:rPr lang="en-US" b="1" dirty="0" smtClean="0">
                <a:solidFill>
                  <a:srgbClr val="3333CC"/>
                </a:solidFill>
                <a:latin typeface="Comic Sans MS"/>
                <a:ea typeface="宋体"/>
              </a:rPr>
              <a:t>find  </a:t>
            </a:r>
            <a:r>
              <a:rPr lang="en-US" b="1" dirty="0" smtClean="0">
                <a:latin typeface="Comic Sans MS"/>
                <a:ea typeface="宋体"/>
              </a:rPr>
              <a:t>Donald Trump</a:t>
            </a:r>
          </a:p>
          <a:p>
            <a:pPr lvl="1"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800" b="1" dirty="0">
                <a:solidFill>
                  <a:srgbClr val="000000"/>
                </a:solidFill>
                <a:latin typeface="Comic Sans MS"/>
                <a:ea typeface="宋体"/>
              </a:rPr>
              <a:t>For the Client: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mic Sans MS"/>
                <a:ea typeface="宋体"/>
              </a:rPr>
              <a:t>	reads and sends the </a:t>
            </a:r>
            <a:r>
              <a:rPr lang="en-US" sz="2400" b="1" dirty="0">
                <a:solidFill>
                  <a:srgbClr val="3333CC"/>
                </a:solidFill>
                <a:latin typeface="Comic Sans MS"/>
                <a:ea typeface="宋体"/>
              </a:rPr>
              <a:t>find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ea typeface="宋体"/>
              </a:rPr>
              <a:t> command to the server, and displays the result returned from server.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204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116DDB2A-F4F0-49E4-A729-6A60E0F1F604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13</a:t>
            </a:fld>
            <a:endParaRPr/>
          </a:p>
        </p:txBody>
      </p:sp>
      <p:sp>
        <p:nvSpPr>
          <p:cNvPr id="205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Find Command (cont</a:t>
            </a:r>
            <a:r>
              <a:rPr lang="en-US" sz="4000" b="1">
                <a:solidFill>
                  <a:srgbClr val="000000"/>
                </a:solidFill>
                <a:latin typeface="Arial"/>
                <a:ea typeface="宋体"/>
              </a:rPr>
              <a:t>’</a:t>
            </a: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d)</a:t>
            </a:r>
            <a:endParaRPr/>
          </a:p>
        </p:txBody>
      </p:sp>
      <p:sp>
        <p:nvSpPr>
          <p:cNvPr id="206" name="TextShape 4"/>
          <p:cNvSpPr txBox="1"/>
          <p:nvPr/>
        </p:nvSpPr>
        <p:spPr>
          <a:xfrm>
            <a:off x="1097640" y="1585080"/>
            <a:ext cx="7772040" cy="2163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 typeface="StarSymbol"/>
              <a:buChar char=""/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For the Server: </a:t>
            </a:r>
            <a:endParaRPr/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Comic Sans MS"/>
                <a:ea typeface="宋体"/>
              </a:rPr>
              <a:t>	When the server gets the </a:t>
            </a:r>
            <a:r>
              <a:rPr lang="en-US" sz="2400" b="1">
                <a:solidFill>
                  <a:srgbClr val="3333CC"/>
                </a:solidFill>
                <a:latin typeface="Comic Sans MS"/>
                <a:ea typeface="宋体"/>
              </a:rPr>
              <a:t>Find</a:t>
            </a:r>
            <a:r>
              <a:rPr lang="en-US" sz="2400" b="1">
                <a:solidFill>
                  <a:srgbClr val="000000"/>
                </a:solidFill>
                <a:latin typeface="Comic Sans MS"/>
                <a:ea typeface="宋体"/>
              </a:rPr>
              <a:t> command, it will </a:t>
            </a:r>
            <a:endParaRPr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Search database entries </a:t>
            </a:r>
            <a:endParaRPr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000">
                <a:latin typeface="Comic Sans MS"/>
                <a:ea typeface="宋体"/>
              </a:rPr>
              <a:t>Return matched results. One TCP packet per result.</a:t>
            </a:r>
            <a:endParaRPr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If nothing was found, return message indicating this.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208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7683ADF8-161A-4A55-87BF-25779106262E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14</a:t>
            </a:fld>
            <a:endParaRPr/>
          </a:p>
        </p:txBody>
      </p:sp>
      <p:sp>
        <p:nvSpPr>
          <p:cNvPr id="209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Locate Command</a:t>
            </a:r>
            <a:endParaRPr/>
          </a:p>
        </p:txBody>
      </p:sp>
      <p:sp>
        <p:nvSpPr>
          <p:cNvPr id="210" name="TextShape 4"/>
          <p:cNvSpPr txBox="1"/>
          <p:nvPr/>
        </p:nvSpPr>
        <p:spPr>
          <a:xfrm>
            <a:off x="1189080" y="1554480"/>
            <a:ext cx="7772040" cy="42670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800" b="1" dirty="0">
                <a:solidFill>
                  <a:srgbClr val="000000"/>
                </a:solidFill>
                <a:latin typeface="Comic Sans MS"/>
                <a:ea typeface="宋体"/>
              </a:rPr>
              <a:t>Locate Command Format: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mic Sans MS"/>
                <a:ea typeface="宋体"/>
              </a:rPr>
              <a:t>	</a:t>
            </a:r>
            <a:r>
              <a:rPr lang="en-US" sz="2800" b="1" dirty="0">
                <a:solidFill>
                  <a:srgbClr val="3333CC"/>
                </a:solidFill>
                <a:latin typeface="Comic Sans MS"/>
                <a:ea typeface="宋体"/>
              </a:rPr>
              <a:t>locate</a:t>
            </a:r>
            <a:r>
              <a:rPr lang="en-US" sz="2400" b="1" i="1" dirty="0">
                <a:solidFill>
                  <a:srgbClr val="000000"/>
                </a:solidFill>
                <a:latin typeface="Comic Sans MS"/>
                <a:ea typeface="宋体"/>
              </a:rPr>
              <a:t> location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endParaRPr dirty="0"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800" b="1" dirty="0">
                <a:solidFill>
                  <a:srgbClr val="000000"/>
                </a:solidFill>
                <a:latin typeface="Comic Sans MS"/>
                <a:ea typeface="宋体"/>
              </a:rPr>
              <a:t>For the Client: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mic Sans MS"/>
                <a:ea typeface="宋体"/>
              </a:rPr>
              <a:t>	reads and sends the </a:t>
            </a:r>
            <a:r>
              <a:rPr lang="en-US" sz="2400" b="1" dirty="0">
                <a:solidFill>
                  <a:srgbClr val="3333CC"/>
                </a:solidFill>
                <a:latin typeface="Comic Sans MS"/>
                <a:ea typeface="宋体"/>
              </a:rPr>
              <a:t>locate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ea typeface="宋体"/>
              </a:rPr>
              <a:t> command to the server, and displays the result returned from server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ea typeface="宋体"/>
              </a:rPr>
              <a:t>.</a:t>
            </a:r>
          </a:p>
          <a:p>
            <a:pPr>
              <a:lnSpc>
                <a:spcPct val="100000"/>
              </a:lnSpc>
            </a:pPr>
            <a:endParaRPr lang="en-US" sz="2400" b="1" dirty="0">
              <a:solidFill>
                <a:srgbClr val="000000"/>
              </a:solidFill>
              <a:latin typeface="Comic Sans MS"/>
              <a:ea typeface="宋体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212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B32671FA-2216-4891-98AC-8CADA8558A83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15</a:t>
            </a:fld>
            <a:endParaRPr/>
          </a:p>
        </p:txBody>
      </p:sp>
      <p:sp>
        <p:nvSpPr>
          <p:cNvPr id="213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Find Command (cont</a:t>
            </a:r>
            <a:r>
              <a:rPr lang="en-US" sz="4000" b="1">
                <a:solidFill>
                  <a:srgbClr val="000000"/>
                </a:solidFill>
                <a:latin typeface="Arial"/>
                <a:ea typeface="宋体"/>
              </a:rPr>
              <a:t>’</a:t>
            </a: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d)</a:t>
            </a:r>
            <a:endParaRPr/>
          </a:p>
        </p:txBody>
      </p:sp>
      <p:sp>
        <p:nvSpPr>
          <p:cNvPr id="214" name="TextShape 4"/>
          <p:cNvSpPr txBox="1"/>
          <p:nvPr/>
        </p:nvSpPr>
        <p:spPr>
          <a:xfrm>
            <a:off x="1097640" y="1585080"/>
            <a:ext cx="7772040" cy="2163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 typeface="StarSymbol"/>
              <a:buChar char=""/>
            </a:pPr>
            <a:r>
              <a:rPr lang="en-US" sz="2800" b="1" dirty="0">
                <a:solidFill>
                  <a:srgbClr val="000000"/>
                </a:solidFill>
                <a:latin typeface="Comic Sans MS"/>
                <a:ea typeface="宋体"/>
              </a:rPr>
              <a:t>For the Server: </a:t>
            </a:r>
            <a:endParaRPr dirty="0"/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  <a:latin typeface="Comic Sans MS"/>
                <a:ea typeface="宋体"/>
              </a:rPr>
              <a:t>	When the server gets the </a:t>
            </a:r>
            <a:r>
              <a:rPr lang="en-US" sz="2400" b="1" dirty="0">
                <a:solidFill>
                  <a:srgbClr val="3333CC"/>
                </a:solidFill>
                <a:latin typeface="Comic Sans MS"/>
                <a:ea typeface="宋体"/>
              </a:rPr>
              <a:t>Locate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ea typeface="宋体"/>
              </a:rPr>
              <a:t> command, it will </a:t>
            </a:r>
            <a:endParaRPr dirty="0"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000" dirty="0">
                <a:solidFill>
                  <a:srgbClr val="000000"/>
                </a:solidFill>
                <a:latin typeface="Comic Sans MS"/>
                <a:ea typeface="宋体"/>
              </a:rPr>
              <a:t>Search database entries. </a:t>
            </a:r>
            <a:endParaRPr dirty="0"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000" dirty="0">
                <a:latin typeface="Comic Sans MS"/>
                <a:ea typeface="宋体"/>
              </a:rPr>
              <a:t>All entries with matching location would be sent to the client. One TCP packet per entry. Entries should be sent in </a:t>
            </a:r>
            <a:r>
              <a:rPr lang="en-US" sz="2000" b="1" dirty="0">
                <a:latin typeface="Comic Sans MS"/>
                <a:ea typeface="宋体"/>
              </a:rPr>
              <a:t>alphabetical</a:t>
            </a:r>
            <a:r>
              <a:rPr lang="en-US" sz="2000" dirty="0">
                <a:latin typeface="Comic Sans MS"/>
                <a:ea typeface="宋体"/>
              </a:rPr>
              <a:t> </a:t>
            </a:r>
            <a:r>
              <a:rPr lang="en-US" sz="2000" dirty="0" smtClean="0">
                <a:latin typeface="Comic Sans MS"/>
                <a:ea typeface="宋体"/>
              </a:rPr>
              <a:t>order by last name!</a:t>
            </a:r>
            <a:endParaRPr dirty="0"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000" dirty="0">
                <a:solidFill>
                  <a:srgbClr val="000000"/>
                </a:solidFill>
                <a:latin typeface="Comic Sans MS"/>
                <a:ea typeface="宋体"/>
              </a:rPr>
              <a:t>If nothing was found, return message indicating this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宋体"/>
              </a:rPr>
              <a:t>.</a:t>
            </a:r>
          </a:p>
          <a:p>
            <a:pPr lvl="1">
              <a:lnSpc>
                <a:spcPct val="90000"/>
              </a:lnSpc>
              <a:buFont typeface="StarSymbol"/>
              <a:buChar char=""/>
            </a:pPr>
            <a:endParaRPr lang="en-US" sz="2000" dirty="0">
              <a:solidFill>
                <a:srgbClr val="000000"/>
              </a:solidFill>
              <a:latin typeface="Comic Sans MS"/>
              <a:ea typeface="宋体"/>
            </a:endParaRPr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b="1" dirty="0" smtClean="0">
                <a:solidFill>
                  <a:srgbClr val="000000"/>
                </a:solidFill>
                <a:latin typeface="Comic Sans MS"/>
                <a:ea typeface="宋体"/>
              </a:rPr>
              <a:t>Note – location has to be an exact match but case-insensitive.</a:t>
            </a:r>
            <a:endParaRPr lang="en-US" dirty="0" smtClean="0"/>
          </a:p>
          <a:p>
            <a:pPr lvl="1">
              <a:lnSpc>
                <a:spcPct val="90000"/>
              </a:lnSpc>
              <a:buFont typeface="StarSymbol"/>
              <a:buChar char="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216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3C770481-07E6-4728-AB8C-19D965202717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16</a:t>
            </a:fld>
            <a:endParaRPr/>
          </a:p>
        </p:txBody>
      </p:sp>
      <p:sp>
        <p:nvSpPr>
          <p:cNvPr id="217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Update Command</a:t>
            </a:r>
            <a:endParaRPr/>
          </a:p>
        </p:txBody>
      </p:sp>
      <p:sp>
        <p:nvSpPr>
          <p:cNvPr id="218" name="TextShape 4"/>
          <p:cNvSpPr txBox="1"/>
          <p:nvPr/>
        </p:nvSpPr>
        <p:spPr>
          <a:xfrm>
            <a:off x="1143000" y="1219320"/>
            <a:ext cx="7772040" cy="4906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800" b="1" dirty="0">
                <a:solidFill>
                  <a:srgbClr val="000000"/>
                </a:solidFill>
                <a:latin typeface="Comic Sans MS"/>
                <a:ea typeface="宋体"/>
              </a:rPr>
              <a:t>Update Command Format: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r>
              <a:rPr lang="en-US" sz="2000" b="1" dirty="0" smtClean="0">
                <a:solidFill>
                  <a:srgbClr val="3333CC"/>
                </a:solidFill>
                <a:latin typeface="Comic Sans MS"/>
                <a:ea typeface="宋体"/>
              </a:rPr>
              <a:t>update</a:t>
            </a:r>
            <a:r>
              <a:rPr lang="en-US" sz="2000" b="1" i="1" dirty="0" smtClean="0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latin typeface="Comic Sans MS"/>
                <a:ea typeface="宋体"/>
              </a:rPr>
              <a:t>id_number</a:t>
            </a:r>
            <a:r>
              <a:rPr lang="en-US" sz="2000" b="1" i="1" dirty="0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latin typeface="Comic Sans MS"/>
                <a:ea typeface="宋体"/>
              </a:rPr>
              <a:t>first_name</a:t>
            </a:r>
            <a:r>
              <a:rPr lang="en-US" sz="2000" b="1" i="1" dirty="0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latin typeface="Comic Sans MS"/>
                <a:ea typeface="宋体"/>
              </a:rPr>
              <a:t>last_name</a:t>
            </a:r>
            <a:r>
              <a:rPr lang="en-US" sz="2000" b="1" i="1" dirty="0">
                <a:solidFill>
                  <a:srgbClr val="000000"/>
                </a:solidFill>
                <a:latin typeface="Comic Sans MS"/>
                <a:ea typeface="宋体"/>
              </a:rPr>
              <a:t> gender location</a:t>
            </a:r>
            <a:r>
              <a:rPr lang="en-US" sz="2400" b="1" i="1" dirty="0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00"/>
                </a:solidFill>
                <a:latin typeface="Comic Sans MS"/>
                <a:ea typeface="宋体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Comic Sans MS"/>
                <a:ea typeface="宋体"/>
              </a:rPr>
              <a:t>Notes: </a:t>
            </a:r>
            <a:endParaRPr dirty="0"/>
          </a:p>
          <a:p>
            <a:pPr lvl="1">
              <a:buSzPct val="45000"/>
              <a:buFont typeface="StarSymbol"/>
              <a:buChar char=""/>
            </a:pPr>
            <a:r>
              <a:rPr lang="en-US" b="1" dirty="0">
                <a:solidFill>
                  <a:srgbClr val="000000"/>
                </a:solidFill>
                <a:latin typeface="Comic Sans MS"/>
                <a:ea typeface="宋体"/>
              </a:rPr>
              <a:t>Requirements are the same as</a:t>
            </a:r>
            <a:r>
              <a:rPr lang="en-US" sz="2400" b="1" dirty="0">
                <a:solidFill>
                  <a:srgbClr val="3333CC"/>
                </a:solidFill>
                <a:latin typeface="Comic Sans MS"/>
                <a:ea typeface="宋体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mic Sans MS"/>
                <a:ea typeface="宋体"/>
              </a:rPr>
              <a:t>for </a:t>
            </a:r>
            <a:r>
              <a:rPr lang="en-US" sz="2400" b="1" dirty="0">
                <a:solidFill>
                  <a:srgbClr val="3333CC"/>
                </a:solidFill>
                <a:latin typeface="Comic Sans MS"/>
                <a:ea typeface="宋体"/>
              </a:rPr>
              <a:t>add command</a:t>
            </a:r>
            <a:endParaRPr dirty="0"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800" b="1" dirty="0">
                <a:solidFill>
                  <a:srgbClr val="000000"/>
                </a:solidFill>
                <a:latin typeface="Comic Sans MS"/>
                <a:ea typeface="宋体"/>
              </a:rPr>
              <a:t>For the Client: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mic Sans MS"/>
                <a:ea typeface="宋体"/>
              </a:rPr>
              <a:t>	reads and sends the </a:t>
            </a:r>
            <a:r>
              <a:rPr lang="en-US" sz="2400" b="1" dirty="0">
                <a:solidFill>
                  <a:srgbClr val="3333CC"/>
                </a:solidFill>
                <a:latin typeface="Comic Sans MS"/>
                <a:ea typeface="宋体"/>
              </a:rPr>
              <a:t>update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ea typeface="宋体"/>
              </a:rPr>
              <a:t> command to the server, and displays the result returned from server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ea typeface="宋体"/>
              </a:rPr>
              <a:t>.</a:t>
            </a:r>
          </a:p>
          <a:p>
            <a:endParaRPr lang="en-US" sz="2400" b="1" dirty="0" smtClean="0">
              <a:solidFill>
                <a:srgbClr val="000000"/>
              </a:solidFill>
              <a:latin typeface="Comic Sans MS"/>
              <a:ea typeface="宋体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000000"/>
                </a:solidFill>
                <a:latin typeface="Comic Sans MS"/>
                <a:ea typeface="宋体"/>
              </a:rPr>
              <a:t>For the Server:</a:t>
            </a:r>
          </a:p>
          <a:p>
            <a:r>
              <a:rPr lang="en-US" sz="2800" b="1" dirty="0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Comic Sans MS"/>
                <a:ea typeface="宋体"/>
              </a:rPr>
              <a:t>  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ea typeface="宋体"/>
              </a:rPr>
              <a:t>sends back an error of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ea typeface="宋体"/>
              </a:rPr>
              <a:t>id_number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ea typeface="宋体"/>
              </a:rPr>
              <a:t> is not in the database.</a:t>
            </a:r>
            <a:endParaRPr lang="en-US" sz="2800" dirty="0" smtClean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220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9B10BD41-5291-4528-B689-F68EE78506F0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17</a:t>
            </a:fld>
            <a:endParaRPr/>
          </a:p>
        </p:txBody>
      </p:sp>
      <p:sp>
        <p:nvSpPr>
          <p:cNvPr id="221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Remove Command</a:t>
            </a:r>
            <a:endParaRPr/>
          </a:p>
        </p:txBody>
      </p:sp>
      <p:sp>
        <p:nvSpPr>
          <p:cNvPr id="222" name="TextShape 4"/>
          <p:cNvSpPr txBox="1"/>
          <p:nvPr/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 b="1">
                <a:solidFill>
                  <a:srgbClr val="000000"/>
                </a:solidFill>
                <a:latin typeface="Comic Sans MS"/>
                <a:ea typeface="宋体"/>
              </a:rPr>
              <a:t>Remove command format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b="1">
                <a:solidFill>
                  <a:srgbClr val="000000"/>
                </a:solidFill>
                <a:latin typeface="Comic Sans MS"/>
                <a:ea typeface="宋体"/>
              </a:rPr>
              <a:t>		</a:t>
            </a:r>
            <a:r>
              <a:rPr lang="en-US" sz="3200" b="1">
                <a:solidFill>
                  <a:srgbClr val="3333CC"/>
                </a:solidFill>
                <a:latin typeface="Comic Sans MS"/>
                <a:ea typeface="宋体"/>
              </a:rPr>
              <a:t>remove </a:t>
            </a:r>
            <a:r>
              <a:rPr lang="en-US" sz="3200" b="1" i="1">
                <a:solidFill>
                  <a:srgbClr val="3333CC"/>
                </a:solidFill>
                <a:latin typeface="Comic Sans MS"/>
                <a:ea typeface="宋体"/>
              </a:rPr>
              <a:t>id_number</a:t>
            </a:r>
            <a:r>
              <a:rPr lang="en-US" sz="3200" b="1" i="1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b="1" i="1">
                <a:solidFill>
                  <a:srgbClr val="000000"/>
                </a:solidFill>
                <a:latin typeface="Comic Sans MS"/>
                <a:ea typeface="宋体"/>
              </a:rPr>
              <a:t>	</a:t>
            </a:r>
            <a:r>
              <a:rPr lang="en-US" sz="2000" b="1" i="1">
                <a:solidFill>
                  <a:srgbClr val="000000"/>
                </a:solidFill>
                <a:latin typeface="Comic Sans MS"/>
                <a:ea typeface="宋体"/>
              </a:rPr>
              <a:t> 	example: </a:t>
            </a:r>
            <a:r>
              <a:rPr lang="en-US" sz="2000" b="1">
                <a:solidFill>
                  <a:srgbClr val="000000"/>
                </a:solidFill>
                <a:latin typeface="Arial"/>
                <a:ea typeface="宋体"/>
              </a:rPr>
              <a:t>“</a:t>
            </a:r>
            <a:r>
              <a:rPr lang="en-US" sz="2000" b="1">
                <a:solidFill>
                  <a:srgbClr val="000000"/>
                </a:solidFill>
                <a:latin typeface="Comic Sans MS"/>
                <a:ea typeface="宋体"/>
              </a:rPr>
              <a:t>remove 123456789</a:t>
            </a:r>
            <a:r>
              <a:rPr lang="en-US" sz="2000" b="1">
                <a:solidFill>
                  <a:srgbClr val="000000"/>
                </a:solidFill>
                <a:latin typeface="Arial"/>
                <a:ea typeface="宋体"/>
              </a:rPr>
              <a:t>”</a:t>
            </a:r>
            <a:r>
              <a:rPr lang="en-US" sz="2000" b="1" i="1">
                <a:solidFill>
                  <a:srgbClr val="000000"/>
                </a:solidFill>
                <a:latin typeface="Comic Sans MS"/>
                <a:ea typeface="宋体"/>
              </a:rPr>
              <a:t> is a valid command.</a:t>
            </a:r>
            <a:r>
              <a:rPr lang="en-US" sz="3200" b="1" i="1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 b="1">
                <a:solidFill>
                  <a:srgbClr val="000000"/>
                </a:solidFill>
                <a:latin typeface="Comic Sans MS"/>
                <a:ea typeface="宋体"/>
              </a:rPr>
              <a:t>For the Client,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b="1">
                <a:solidFill>
                  <a:srgbClr val="000000"/>
                </a:solidFill>
                <a:latin typeface="Comic Sans MS"/>
                <a:ea typeface="宋体"/>
              </a:rPr>
              <a:t>  </a:t>
            </a: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sends the </a:t>
            </a:r>
            <a:r>
              <a:rPr lang="en-US" sz="2800" b="1">
                <a:solidFill>
                  <a:srgbClr val="3333CC"/>
                </a:solidFill>
                <a:latin typeface="Comic Sans MS"/>
                <a:ea typeface="宋体"/>
              </a:rPr>
              <a:t>remove</a:t>
            </a: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 command to the server, and displays the result returned from server.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224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18596C67-AF4C-4F6B-B3DE-3BA439222257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18</a:t>
            </a:fld>
            <a:endParaRPr/>
          </a:p>
        </p:txBody>
      </p:sp>
      <p:sp>
        <p:nvSpPr>
          <p:cNvPr id="225" name="TextShape 3"/>
          <p:cNvSpPr txBox="1"/>
          <p:nvPr/>
        </p:nvSpPr>
        <p:spPr>
          <a:xfrm>
            <a:off x="1143000" y="22860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Remove command (cont</a:t>
            </a:r>
            <a:r>
              <a:rPr lang="en-US" sz="4000" b="1">
                <a:solidFill>
                  <a:srgbClr val="000000"/>
                </a:solidFill>
                <a:latin typeface="Arial"/>
                <a:ea typeface="宋体"/>
              </a:rPr>
              <a:t>’</a:t>
            </a: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d)</a:t>
            </a:r>
            <a:endParaRPr/>
          </a:p>
        </p:txBody>
      </p:sp>
      <p:sp>
        <p:nvSpPr>
          <p:cNvPr id="226" name="TextShape 4"/>
          <p:cNvSpPr txBox="1"/>
          <p:nvPr/>
        </p:nvSpPr>
        <p:spPr>
          <a:xfrm>
            <a:off x="1143000" y="1523880"/>
            <a:ext cx="7772040" cy="4601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For the Server, 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omic Sans MS"/>
                <a:ea typeface="宋体"/>
              </a:rPr>
              <a:t>	</a:t>
            </a:r>
            <a:r>
              <a:rPr lang="en-US" sz="2400" b="1">
                <a:solidFill>
                  <a:srgbClr val="000000"/>
                </a:solidFill>
                <a:latin typeface="Comic Sans MS"/>
                <a:ea typeface="宋体"/>
              </a:rPr>
              <a:t>When the server receives </a:t>
            </a:r>
            <a:r>
              <a:rPr lang="en-US" sz="2400" b="1">
                <a:solidFill>
                  <a:srgbClr val="3333CC"/>
                </a:solidFill>
                <a:latin typeface="Comic Sans MS"/>
                <a:ea typeface="宋体"/>
              </a:rPr>
              <a:t>remove</a:t>
            </a:r>
            <a:r>
              <a:rPr lang="en-US" sz="2400" b="1">
                <a:solidFill>
                  <a:srgbClr val="000000"/>
                </a:solidFill>
                <a:latin typeface="Comic Sans MS"/>
                <a:ea typeface="宋体"/>
              </a:rPr>
              <a:t> command, the server searches the database for a match on </a:t>
            </a:r>
            <a:r>
              <a:rPr lang="en-US" sz="2400" b="1" i="1">
                <a:solidFill>
                  <a:srgbClr val="3333CC"/>
                </a:solidFill>
                <a:latin typeface="Comic Sans MS"/>
                <a:ea typeface="宋体"/>
              </a:rPr>
              <a:t>id_number</a:t>
            </a:r>
            <a:r>
              <a:rPr lang="en-US" sz="2400" b="1">
                <a:solidFill>
                  <a:srgbClr val="000000"/>
                </a:solidFill>
                <a:latin typeface="Comic Sans MS"/>
                <a:ea typeface="宋体"/>
              </a:rPr>
              <a:t>.</a:t>
            </a:r>
            <a:r>
              <a:rPr lang="en-US" sz="2400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If the </a:t>
            </a:r>
            <a:r>
              <a:rPr lang="en-US" sz="2000" b="1" i="1">
                <a:solidFill>
                  <a:srgbClr val="3333CC"/>
                </a:solidFill>
                <a:latin typeface="Comic Sans MS"/>
                <a:ea typeface="宋体"/>
              </a:rPr>
              <a:t>id_number</a:t>
            </a:r>
            <a:r>
              <a:rPr lang="en-US" sz="2000" b="1" i="1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entry </a:t>
            </a:r>
            <a:r>
              <a:rPr lang="en-US" sz="2000">
                <a:solidFill>
                  <a:srgbClr val="3333CC"/>
                </a:solidFill>
                <a:latin typeface="Comic Sans MS"/>
                <a:ea typeface="宋体"/>
              </a:rPr>
              <a:t>exists</a:t>
            </a: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 in the database for a person, that entry is removed from the location database and a </a:t>
            </a:r>
            <a:r>
              <a:rPr lang="en-US" sz="2000" b="1" u="sng">
                <a:solidFill>
                  <a:srgbClr val="3333CC"/>
                </a:solidFill>
                <a:latin typeface="Comic Sans MS"/>
                <a:ea typeface="宋体"/>
              </a:rPr>
              <a:t>success</a:t>
            </a: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 message that contains the first and last name of the person removed is sent back to the Client. 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If there is </a:t>
            </a:r>
            <a:r>
              <a:rPr lang="en-US" sz="2000">
                <a:solidFill>
                  <a:srgbClr val="3333CC"/>
                </a:solidFill>
                <a:latin typeface="Comic Sans MS"/>
                <a:ea typeface="宋体"/>
              </a:rPr>
              <a:t>not a match</a:t>
            </a: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 in the database, the server does not modify the database and sends an appropriate </a:t>
            </a:r>
            <a:r>
              <a:rPr lang="en-US" sz="2000" b="1" u="sng">
                <a:solidFill>
                  <a:srgbClr val="3333CC"/>
                </a:solidFill>
                <a:latin typeface="Comic Sans MS"/>
                <a:ea typeface="宋体"/>
              </a:rPr>
              <a:t>error</a:t>
            </a: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 message back to the Client.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228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6CA90706-EC97-4136-888C-9D8A13059AC9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19</a:t>
            </a:fld>
            <a:endParaRPr/>
          </a:p>
        </p:txBody>
      </p:sp>
      <p:sp>
        <p:nvSpPr>
          <p:cNvPr id="229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Quit Command</a:t>
            </a:r>
            <a:endParaRPr/>
          </a:p>
        </p:txBody>
      </p:sp>
      <p:sp>
        <p:nvSpPr>
          <p:cNvPr id="230" name="TextShape 4"/>
          <p:cNvSpPr txBox="1"/>
          <p:nvPr/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Quit Command format:</a:t>
            </a:r>
            <a:endParaRPr/>
          </a:p>
          <a:p>
            <a:r>
              <a:rPr lang="en-US" sz="2400" b="1" i="1">
                <a:solidFill>
                  <a:srgbClr val="3333CC"/>
                </a:solidFill>
                <a:latin typeface="Comic Sans MS"/>
                <a:ea typeface="宋体"/>
              </a:rPr>
              <a:t>quit [EOF] 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omic Sans MS"/>
                <a:ea typeface="宋体"/>
              </a:rPr>
              <a:t>	</a:t>
            </a: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For example</a:t>
            </a:r>
            <a:r>
              <a:rPr lang="en-US" sz="2000">
                <a:solidFill>
                  <a:srgbClr val="3333CC"/>
                </a:solidFill>
                <a:latin typeface="Comic Sans MS"/>
                <a:ea typeface="宋体"/>
              </a:rPr>
              <a:t>, quit </a:t>
            </a: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and</a:t>
            </a:r>
            <a:r>
              <a:rPr lang="en-US" sz="2000">
                <a:solidFill>
                  <a:srgbClr val="3333CC"/>
                </a:solidFill>
                <a:latin typeface="Comic Sans MS"/>
                <a:ea typeface="宋体"/>
              </a:rPr>
              <a:t> quit EOF </a:t>
            </a: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are valid commands</a:t>
            </a:r>
            <a:r>
              <a:rPr lang="en-US" sz="2400">
                <a:solidFill>
                  <a:srgbClr val="000000"/>
                </a:solidFill>
                <a:latin typeface="Comic Sans MS"/>
                <a:ea typeface="宋体"/>
              </a:rPr>
              <a:t>.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For the Client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400" b="1">
                <a:solidFill>
                  <a:srgbClr val="000000"/>
                </a:solidFill>
                <a:latin typeface="Comic Sans MS"/>
                <a:ea typeface="宋体"/>
              </a:rPr>
              <a:t>sends the quit command to the server, and when the client received the response message from the server, the client knows the connection will be closed. 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400" b="1">
                <a:solidFill>
                  <a:srgbClr val="000000"/>
                </a:solidFill>
                <a:latin typeface="Comic Sans MS"/>
                <a:ea typeface="宋体"/>
              </a:rPr>
              <a:t>If </a:t>
            </a:r>
            <a:r>
              <a:rPr lang="en-US" sz="2400" b="1">
                <a:solidFill>
                  <a:srgbClr val="3333CC"/>
                </a:solidFill>
                <a:latin typeface="Comic Sans MS"/>
                <a:ea typeface="宋体"/>
              </a:rPr>
              <a:t>EOF </a:t>
            </a:r>
            <a:r>
              <a:rPr lang="en-US" sz="2400" b="1">
                <a:solidFill>
                  <a:srgbClr val="000000"/>
                </a:solidFill>
                <a:latin typeface="Comic Sans MS"/>
                <a:ea typeface="宋体"/>
              </a:rPr>
              <a:t>is specified, the client will close the log file, and terminate.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160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FA433857-69A0-4913-85C5-903D7DCD2548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2</a:t>
            </a:fld>
            <a:endParaRPr/>
          </a:p>
        </p:txBody>
      </p:sp>
      <p:sp>
        <p:nvSpPr>
          <p:cNvPr id="161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Outline</a:t>
            </a:r>
            <a:endParaRPr/>
          </a:p>
        </p:txBody>
      </p:sp>
      <p:sp>
        <p:nvSpPr>
          <p:cNvPr id="162" name="TextShape 4"/>
          <p:cNvSpPr txBox="1"/>
          <p:nvPr/>
        </p:nvSpPr>
        <p:spPr>
          <a:xfrm>
            <a:off x="1189080" y="1371600"/>
            <a:ext cx="77720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 b="1" u="sng">
                <a:solidFill>
                  <a:srgbClr val="820000"/>
                </a:solidFill>
                <a:latin typeface="Comic Sans MS"/>
                <a:ea typeface="宋体"/>
              </a:rPr>
              <a:t>Project 1 Overview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 b="1">
                <a:solidFill>
                  <a:srgbClr val="000000"/>
                </a:solidFill>
                <a:latin typeface="Comic Sans MS"/>
                <a:ea typeface="宋体"/>
              </a:rPr>
              <a:t>Processing commands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 b="1">
                <a:solidFill>
                  <a:srgbClr val="000000"/>
                </a:solidFill>
                <a:latin typeface="Comic Sans MS"/>
                <a:ea typeface="宋体"/>
              </a:rPr>
              <a:t>How to find help and other tips.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232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C9B3F599-5973-473B-9C61-DD546EC6E449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20</a:t>
            </a:fld>
            <a:endParaRPr/>
          </a:p>
        </p:txBody>
      </p:sp>
      <p:sp>
        <p:nvSpPr>
          <p:cNvPr id="233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Quit Command (Cont</a:t>
            </a:r>
            <a:r>
              <a:rPr lang="en-US" sz="4000" b="1">
                <a:solidFill>
                  <a:srgbClr val="000000"/>
                </a:solidFill>
                <a:latin typeface="Arial"/>
                <a:ea typeface="宋体"/>
              </a:rPr>
              <a:t>’</a:t>
            </a: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d)</a:t>
            </a:r>
            <a:endParaRPr/>
          </a:p>
        </p:txBody>
      </p:sp>
      <p:sp>
        <p:nvSpPr>
          <p:cNvPr id="234" name="TextShape 4"/>
          <p:cNvSpPr txBox="1"/>
          <p:nvPr/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For the Server,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omic Sans MS"/>
                <a:ea typeface="宋体"/>
              </a:rPr>
              <a:t>When server received </a:t>
            </a:r>
            <a:r>
              <a:rPr lang="en-US" sz="2200">
                <a:solidFill>
                  <a:srgbClr val="3333CC"/>
                </a:solidFill>
                <a:latin typeface="Comic Sans MS"/>
                <a:ea typeface="宋体"/>
              </a:rPr>
              <a:t>quit</a:t>
            </a:r>
            <a:r>
              <a:rPr lang="en-US" sz="2200">
                <a:solidFill>
                  <a:srgbClr val="000000"/>
                </a:solidFill>
                <a:latin typeface="Comic Sans MS"/>
                <a:ea typeface="宋体"/>
              </a:rPr>
              <a:t> command, it sends a response back to the Client indicating that the connection will be closed and including a count of the number of commands that are issued by </a:t>
            </a:r>
            <a:r>
              <a:rPr lang="en-US" sz="2200" i="1">
                <a:solidFill>
                  <a:srgbClr val="3333CC"/>
                </a:solidFill>
                <a:latin typeface="Comic Sans MS"/>
                <a:ea typeface="宋体"/>
              </a:rPr>
              <a:t>name</a:t>
            </a:r>
            <a:r>
              <a:rPr lang="en-US" sz="2200">
                <a:solidFill>
                  <a:srgbClr val="000000"/>
                </a:solidFill>
                <a:latin typeface="Comic Sans MS"/>
                <a:ea typeface="宋体"/>
              </a:rPr>
              <a:t>. The server returns to wait for a new connection triggered by a subsequent login request. 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200">
                <a:solidFill>
                  <a:srgbClr val="000000"/>
                </a:solidFill>
                <a:latin typeface="Comic Sans MS"/>
                <a:ea typeface="宋体"/>
              </a:rPr>
              <a:t>If </a:t>
            </a:r>
            <a:r>
              <a:rPr lang="en-US" sz="2200">
                <a:solidFill>
                  <a:srgbClr val="3333CC"/>
                </a:solidFill>
                <a:latin typeface="Comic Sans MS"/>
                <a:ea typeface="宋体"/>
              </a:rPr>
              <a:t>quit EOF</a:t>
            </a:r>
            <a:r>
              <a:rPr lang="en-US" sz="2200">
                <a:solidFill>
                  <a:srgbClr val="000000"/>
                </a:solidFill>
                <a:latin typeface="Comic Sans MS"/>
                <a:ea typeface="宋体"/>
              </a:rPr>
              <a:t> is received, the Server additionally writes out the complete database to the file </a:t>
            </a:r>
            <a:r>
              <a:rPr lang="en-US" sz="2200" b="1" i="1">
                <a:solidFill>
                  <a:srgbClr val="3333CC"/>
                </a:solidFill>
                <a:latin typeface="Comic Sans MS"/>
                <a:ea typeface="宋体"/>
              </a:rPr>
              <a:t>LDatabase.txt</a:t>
            </a:r>
            <a:r>
              <a:rPr lang="en-US" sz="2200" b="1" i="1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r>
              <a:rPr lang="en-US" sz="2200">
                <a:solidFill>
                  <a:srgbClr val="000000"/>
                </a:solidFill>
                <a:latin typeface="Comic Sans MS"/>
                <a:ea typeface="宋体"/>
              </a:rPr>
              <a:t>and sends back to the Location Client a </a:t>
            </a:r>
            <a:r>
              <a:rPr lang="en-US" sz="2200" i="1">
                <a:solidFill>
                  <a:srgbClr val="3333CC"/>
                </a:solidFill>
                <a:latin typeface="Comic Sans MS"/>
                <a:ea typeface="宋体"/>
              </a:rPr>
              <a:t>count</a:t>
            </a:r>
            <a:r>
              <a:rPr lang="en-US" sz="2200">
                <a:solidFill>
                  <a:srgbClr val="3333CC"/>
                </a:solidFill>
                <a:latin typeface="Comic Sans MS"/>
                <a:ea typeface="宋体"/>
              </a:rPr>
              <a:t> </a:t>
            </a:r>
            <a:r>
              <a:rPr lang="en-US" sz="2200">
                <a:solidFill>
                  <a:srgbClr val="000000"/>
                </a:solidFill>
                <a:latin typeface="Comic Sans MS"/>
                <a:ea typeface="宋体"/>
              </a:rPr>
              <a:t>of the number of clients processed, then terminates.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236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350324CE-6A48-4090-B0BD-8F11A3C6FC18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21</a:t>
            </a:fld>
            <a:endParaRPr/>
          </a:p>
        </p:txBody>
      </p:sp>
      <p:sp>
        <p:nvSpPr>
          <p:cNvPr id="237" name="TextShape 3"/>
          <p:cNvSpPr txBox="1"/>
          <p:nvPr/>
        </p:nvSpPr>
        <p:spPr>
          <a:xfrm>
            <a:off x="1143000" y="22860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List Command</a:t>
            </a:r>
            <a:endParaRPr/>
          </a:p>
        </p:txBody>
      </p:sp>
      <p:sp>
        <p:nvSpPr>
          <p:cNvPr id="238" name="TextShape 4"/>
          <p:cNvSpPr txBox="1"/>
          <p:nvPr/>
        </p:nvSpPr>
        <p:spPr>
          <a:xfrm>
            <a:off x="1143000" y="1066680"/>
            <a:ext cx="7772040" cy="50590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 typeface="StarSymbol"/>
              <a:buChar char=""/>
            </a:pPr>
            <a:r>
              <a:rPr lang="en-US" sz="2400" b="1" dirty="0">
                <a:solidFill>
                  <a:srgbClr val="000000"/>
                </a:solidFill>
                <a:latin typeface="Comic Sans MS"/>
                <a:ea typeface="宋体"/>
              </a:rPr>
              <a:t>List Command format</a:t>
            </a:r>
            <a:endParaRPr dirty="0"/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  <a:latin typeface="Comic Sans MS"/>
                <a:ea typeface="宋体"/>
              </a:rPr>
              <a:t>		</a:t>
            </a:r>
            <a:r>
              <a:rPr lang="en-US" sz="2000" b="1" dirty="0">
                <a:solidFill>
                  <a:srgbClr val="3333CC"/>
                </a:solidFill>
                <a:latin typeface="Comic Sans MS"/>
                <a:ea typeface="宋体"/>
              </a:rPr>
              <a:t>list </a:t>
            </a:r>
            <a:r>
              <a:rPr lang="en-US" sz="2000" b="1" i="1" dirty="0">
                <a:solidFill>
                  <a:srgbClr val="3333CC"/>
                </a:solidFill>
                <a:latin typeface="Comic Sans MS"/>
                <a:ea typeface="宋体"/>
              </a:rPr>
              <a:t>start [finish]</a:t>
            </a:r>
            <a:r>
              <a:rPr lang="en-US" sz="2400" b="1" i="1" dirty="0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endParaRPr dirty="0"/>
          </a:p>
          <a:p>
            <a:r>
              <a:rPr lang="en-US" dirty="0">
                <a:solidFill>
                  <a:srgbClr val="000000"/>
                </a:solidFill>
                <a:latin typeface="Comic Sans MS"/>
                <a:ea typeface="宋体"/>
              </a:rPr>
              <a:t>Notes: start – one </a:t>
            </a:r>
            <a:r>
              <a:rPr lang="en-US" dirty="0" smtClean="0">
                <a:solidFill>
                  <a:srgbClr val="000000"/>
                </a:solidFill>
                <a:latin typeface="Comic Sans MS"/>
                <a:ea typeface="宋体"/>
              </a:rPr>
              <a:t>character</a:t>
            </a:r>
          </a:p>
          <a:p>
            <a:r>
              <a:rPr lang="en-US" dirty="0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mic Sans MS"/>
                <a:ea typeface="宋体"/>
              </a:rPr>
              <a:t>          finish </a:t>
            </a:r>
            <a:r>
              <a:rPr lang="en-US" dirty="0">
                <a:solidFill>
                  <a:srgbClr val="000000"/>
                </a:solidFill>
                <a:latin typeface="Comic Sans MS"/>
                <a:ea typeface="宋体"/>
              </a:rPr>
              <a:t>– </a:t>
            </a:r>
            <a:r>
              <a:rPr lang="en-US" dirty="0" smtClean="0">
                <a:solidFill>
                  <a:srgbClr val="000000"/>
                </a:solidFill>
                <a:latin typeface="Comic Sans MS"/>
                <a:ea typeface="宋体"/>
              </a:rPr>
              <a:t>one character  but </a:t>
            </a:r>
            <a:r>
              <a:rPr lang="en-US" dirty="0" err="1" smtClean="0">
                <a:solidFill>
                  <a:srgbClr val="000000"/>
                </a:solidFill>
                <a:latin typeface="Comic Sans MS"/>
                <a:ea typeface="宋体"/>
              </a:rPr>
              <a:t>optioal</a:t>
            </a:r>
            <a:endParaRPr dirty="0"/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ea typeface="宋体"/>
              </a:rPr>
              <a:t>Examples</a:t>
            </a:r>
            <a:r>
              <a:rPr lang="en-US" dirty="0">
                <a:solidFill>
                  <a:srgbClr val="000000"/>
                </a:solidFill>
                <a:latin typeface="Comic Sans MS"/>
                <a:ea typeface="宋体"/>
              </a:rPr>
              <a:t>: </a:t>
            </a:r>
            <a:endParaRPr dirty="0"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000" b="1" dirty="0">
                <a:solidFill>
                  <a:srgbClr val="3333CC"/>
                </a:solidFill>
                <a:latin typeface="Comic Sans MS"/>
                <a:ea typeface="宋体"/>
              </a:rPr>
              <a:t>list</a:t>
            </a:r>
            <a:endParaRPr dirty="0"/>
          </a:p>
          <a:p>
            <a:r>
              <a:rPr lang="en-US" dirty="0">
                <a:solidFill>
                  <a:srgbClr val="000000"/>
                </a:solidFill>
                <a:latin typeface="Comic Sans MS"/>
                <a:ea typeface="宋体"/>
              </a:rPr>
              <a:t>	Find </a:t>
            </a:r>
            <a:r>
              <a:rPr lang="en-US" dirty="0" smtClean="0">
                <a:solidFill>
                  <a:srgbClr val="000000"/>
                </a:solidFill>
                <a:latin typeface="Comic Sans MS"/>
                <a:ea typeface="宋体"/>
              </a:rPr>
              <a:t>and list all </a:t>
            </a:r>
            <a:r>
              <a:rPr lang="en-US" dirty="0">
                <a:solidFill>
                  <a:srgbClr val="000000"/>
                </a:solidFill>
                <a:latin typeface="Comic Sans MS"/>
                <a:ea typeface="宋体"/>
              </a:rPr>
              <a:t>the </a:t>
            </a:r>
            <a:r>
              <a:rPr lang="en-US" dirty="0" smtClean="0">
                <a:solidFill>
                  <a:srgbClr val="000000"/>
                </a:solidFill>
                <a:latin typeface="Comic Sans MS"/>
                <a:ea typeface="宋体"/>
              </a:rPr>
              <a:t>entries in the database.  </a:t>
            </a:r>
            <a:endParaRPr dirty="0"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000" b="1" dirty="0">
                <a:solidFill>
                  <a:srgbClr val="3333CC"/>
                </a:solidFill>
                <a:latin typeface="Comic Sans MS"/>
                <a:ea typeface="宋体"/>
              </a:rPr>
              <a:t>list A</a:t>
            </a:r>
            <a:endParaRPr dirty="0"/>
          </a:p>
          <a:p>
            <a:r>
              <a:rPr lang="en-US" sz="2000" dirty="0">
                <a:solidFill>
                  <a:srgbClr val="000000"/>
                </a:solidFill>
                <a:latin typeface="Comic Sans MS"/>
                <a:ea typeface="宋体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mic Sans MS"/>
                <a:ea typeface="宋体"/>
              </a:rPr>
              <a:t>Find and list </a:t>
            </a:r>
            <a:r>
              <a:rPr lang="en-US" dirty="0">
                <a:solidFill>
                  <a:srgbClr val="000000"/>
                </a:solidFill>
                <a:latin typeface="Comic Sans MS"/>
                <a:ea typeface="宋体"/>
              </a:rPr>
              <a:t>the entries, whose </a:t>
            </a:r>
            <a:r>
              <a:rPr lang="en-US" dirty="0" err="1">
                <a:solidFill>
                  <a:srgbClr val="000000"/>
                </a:solidFill>
                <a:latin typeface="Comic Sans MS"/>
                <a:ea typeface="宋体"/>
              </a:rPr>
              <a:t>last_name</a:t>
            </a:r>
            <a:r>
              <a:rPr lang="en-US" dirty="0">
                <a:solidFill>
                  <a:srgbClr val="000000"/>
                </a:solidFill>
                <a:latin typeface="Comic Sans MS"/>
                <a:ea typeface="宋体"/>
              </a:rPr>
              <a:t> starts with A</a:t>
            </a:r>
            <a:endParaRPr dirty="0"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000" b="1" dirty="0">
                <a:solidFill>
                  <a:srgbClr val="3333CC"/>
                </a:solidFill>
                <a:latin typeface="Comic Sans MS"/>
                <a:ea typeface="宋体"/>
              </a:rPr>
              <a:t>list </a:t>
            </a:r>
            <a:r>
              <a:rPr lang="en-US" sz="2000" b="1" dirty="0" smtClean="0">
                <a:solidFill>
                  <a:srgbClr val="3333CC"/>
                </a:solidFill>
                <a:latin typeface="Comic Sans MS"/>
                <a:ea typeface="宋体"/>
              </a:rPr>
              <a:t>A d</a:t>
            </a:r>
            <a:endParaRPr dirty="0"/>
          </a:p>
          <a:p>
            <a:r>
              <a:rPr lang="en-US" sz="2000" dirty="0">
                <a:solidFill>
                  <a:srgbClr val="000000"/>
                </a:solidFill>
                <a:latin typeface="Comic Sans MS"/>
                <a:ea typeface="宋体"/>
              </a:rPr>
              <a:t>	</a:t>
            </a:r>
            <a:r>
              <a:rPr lang="en-US" dirty="0">
                <a:solidFill>
                  <a:srgbClr val="000000"/>
                </a:solidFill>
                <a:latin typeface="Comic Sans MS"/>
                <a:ea typeface="宋体"/>
              </a:rPr>
              <a:t>Find the entries, whose </a:t>
            </a:r>
            <a:r>
              <a:rPr lang="en-US" i="1" dirty="0" err="1">
                <a:solidFill>
                  <a:srgbClr val="000000"/>
                </a:solidFill>
                <a:latin typeface="Comic Sans MS"/>
                <a:ea typeface="宋体"/>
              </a:rPr>
              <a:t>last_name</a:t>
            </a:r>
            <a:r>
              <a:rPr lang="en-US" dirty="0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mic Sans MS"/>
                <a:ea typeface="宋体"/>
              </a:rPr>
              <a:t> starts with any letter between A and D including both A and D. </a:t>
            </a:r>
          </a:p>
          <a:p>
            <a:endParaRPr lang="en-US" dirty="0">
              <a:solidFill>
                <a:srgbClr val="000000"/>
              </a:solidFill>
              <a:latin typeface="Comic Sans MS"/>
              <a:ea typeface="宋体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mic Sans MS"/>
                <a:ea typeface="宋体"/>
              </a:rPr>
              <a:t>Note – finish must be later in the alphabet than start.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240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86637840-F62E-4DA7-AB46-D3CD4461FEDF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22</a:t>
            </a:fld>
            <a:endParaRPr/>
          </a:p>
        </p:txBody>
      </p:sp>
      <p:sp>
        <p:nvSpPr>
          <p:cNvPr id="241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List Command (cont</a:t>
            </a:r>
            <a:r>
              <a:rPr lang="en-US" sz="4000" b="1">
                <a:solidFill>
                  <a:srgbClr val="000000"/>
                </a:solidFill>
                <a:latin typeface="Arial"/>
                <a:ea typeface="宋体"/>
              </a:rPr>
              <a:t>’</a:t>
            </a: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d)</a:t>
            </a:r>
            <a:endParaRPr/>
          </a:p>
        </p:txBody>
      </p:sp>
      <p:sp>
        <p:nvSpPr>
          <p:cNvPr id="242" name="TextShape 4"/>
          <p:cNvSpPr txBox="1"/>
          <p:nvPr/>
        </p:nvSpPr>
        <p:spPr>
          <a:xfrm>
            <a:off x="1143000" y="1295280"/>
            <a:ext cx="7772040" cy="483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 typeface="StarSymbol"/>
              <a:buChar char=""/>
            </a:pPr>
            <a:r>
              <a:rPr lang="en-US" sz="2400" b="1">
                <a:solidFill>
                  <a:srgbClr val="000000"/>
                </a:solidFill>
                <a:latin typeface="Comic Sans MS"/>
                <a:ea typeface="宋体"/>
              </a:rPr>
              <a:t>For the Client:</a:t>
            </a:r>
            <a:endParaRPr/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Comic Sans MS"/>
                <a:ea typeface="宋体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Comic Sans MS"/>
                <a:ea typeface="宋体"/>
              </a:rPr>
              <a:t>Sends the command to the server, and displays the response messages from the server.</a:t>
            </a:r>
            <a:endParaRPr/>
          </a:p>
          <a:p>
            <a:pPr>
              <a:lnSpc>
                <a:spcPct val="90000"/>
              </a:lnSpc>
              <a:buFont typeface="StarSymbol"/>
              <a:buChar char=""/>
            </a:pPr>
            <a:r>
              <a:rPr lang="en-US" sz="2400" b="1">
                <a:solidFill>
                  <a:srgbClr val="000000"/>
                </a:solidFill>
                <a:latin typeface="Comic Sans MS"/>
                <a:ea typeface="宋体"/>
              </a:rPr>
              <a:t>For the Server:</a:t>
            </a:r>
            <a:endParaRPr/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Comic Sans MS"/>
                <a:ea typeface="宋体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Comic Sans MS"/>
                <a:ea typeface="宋体"/>
              </a:rPr>
              <a:t>When it receives the list command:</a:t>
            </a:r>
            <a:endParaRPr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sends all location entries satisfying the list limits.</a:t>
            </a:r>
            <a:endParaRPr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sends </a:t>
            </a:r>
            <a:r>
              <a:rPr lang="en-US" sz="2000">
                <a:solidFill>
                  <a:srgbClr val="000000"/>
                </a:solidFill>
                <a:latin typeface="Arial"/>
                <a:ea typeface="宋体"/>
              </a:rPr>
              <a:t>“</a:t>
            </a: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no such records</a:t>
            </a:r>
            <a:r>
              <a:rPr lang="en-US" sz="2000">
                <a:solidFill>
                  <a:srgbClr val="000000"/>
                </a:solidFill>
                <a:latin typeface="Arial"/>
                <a:ea typeface="宋体"/>
              </a:rPr>
              <a:t>”</a:t>
            </a: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 if there are no entries satisfying the list request. </a:t>
            </a:r>
            <a:endParaRPr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sends </a:t>
            </a:r>
            <a:r>
              <a:rPr lang="en-US" sz="2000">
                <a:solidFill>
                  <a:srgbClr val="000000"/>
                </a:solidFill>
                <a:latin typeface="Arial"/>
                <a:ea typeface="宋体"/>
              </a:rPr>
              <a:t>“</a:t>
            </a: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invalid command</a:t>
            </a:r>
            <a:r>
              <a:rPr lang="en-US" sz="2000">
                <a:solidFill>
                  <a:srgbClr val="000000"/>
                </a:solidFill>
                <a:latin typeface="Arial"/>
                <a:ea typeface="宋体"/>
              </a:rPr>
              <a:t>”</a:t>
            </a: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 if the list command is in illegal format. </a:t>
            </a:r>
            <a:endParaRPr/>
          </a:p>
          <a:p>
            <a:pPr lvl="2">
              <a:lnSpc>
                <a:spcPct val="90000"/>
              </a:lnSpc>
              <a:buFont typeface="StarSymbol"/>
              <a:buChar char=""/>
            </a:pPr>
            <a:r>
              <a:rPr lang="en-US" sz="1600" b="1">
                <a:solidFill>
                  <a:srgbClr val="3333CC"/>
                </a:solidFill>
                <a:latin typeface="Comic Sans MS"/>
                <a:ea typeface="宋体"/>
              </a:rPr>
              <a:t>example</a:t>
            </a:r>
            <a:endParaRPr/>
          </a:p>
          <a:p>
            <a:pPr lvl="2">
              <a:lnSpc>
                <a:spcPct val="90000"/>
              </a:lnSpc>
              <a:buFont typeface="StarSymbol"/>
              <a:buChar char=""/>
            </a:pPr>
            <a:r>
              <a:rPr lang="en-US" sz="1600" b="1">
                <a:solidFill>
                  <a:srgbClr val="3333CC"/>
                </a:solidFill>
                <a:latin typeface="Comic Sans MS"/>
                <a:ea typeface="宋体"/>
              </a:rPr>
              <a:t>list Aa</a:t>
            </a:r>
            <a:endParaRPr/>
          </a:p>
          <a:p>
            <a:pPr lvl="2">
              <a:lnSpc>
                <a:spcPct val="90000"/>
              </a:lnSpc>
              <a:buFont typeface="StarSymbol"/>
              <a:buChar char=""/>
            </a:pPr>
            <a:r>
              <a:rPr lang="en-US" sz="1600" b="1">
                <a:solidFill>
                  <a:srgbClr val="3333CC"/>
                </a:solidFill>
                <a:latin typeface="Comic Sans MS"/>
                <a:ea typeface="宋体"/>
              </a:rPr>
              <a:t>list Aa B</a:t>
            </a:r>
            <a:endParaRPr/>
          </a:p>
          <a:p>
            <a:pPr lvl="2">
              <a:lnSpc>
                <a:spcPct val="90000"/>
              </a:lnSpc>
              <a:buFont typeface="StarSymbol"/>
              <a:buChar char=""/>
            </a:pPr>
            <a:r>
              <a:rPr lang="en-US" sz="1600" b="1">
                <a:solidFill>
                  <a:srgbClr val="3333CC"/>
                </a:solidFill>
                <a:latin typeface="Comic Sans MS"/>
                <a:ea typeface="宋体"/>
              </a:rPr>
              <a:t>list A Bb</a:t>
            </a:r>
            <a:endParaRPr/>
          </a:p>
          <a:p>
            <a:pPr lvl="2">
              <a:lnSpc>
                <a:spcPct val="90000"/>
              </a:lnSpc>
              <a:buFont typeface="StarSymbol"/>
              <a:buChar char=""/>
            </a:pPr>
            <a:r>
              <a:rPr lang="en-US" sz="1600" b="1">
                <a:solidFill>
                  <a:srgbClr val="3333CC"/>
                </a:solidFill>
                <a:latin typeface="Comic Sans MS"/>
                <a:ea typeface="宋体"/>
              </a:rPr>
              <a:t>list Bb Aa</a:t>
            </a:r>
            <a:endParaRPr/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244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8B149B30-A2CD-44CA-BB0B-B8BC672AE719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23</a:t>
            </a:fld>
            <a:endParaRPr/>
          </a:p>
        </p:txBody>
      </p:sp>
      <p:sp>
        <p:nvSpPr>
          <p:cNvPr id="245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Outline</a:t>
            </a:r>
            <a:endParaRPr/>
          </a:p>
        </p:txBody>
      </p:sp>
      <p:sp>
        <p:nvSpPr>
          <p:cNvPr id="246" name="TextShape 4"/>
          <p:cNvSpPr txBox="1"/>
          <p:nvPr/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 b="1">
                <a:solidFill>
                  <a:srgbClr val="000000"/>
                </a:solidFill>
                <a:latin typeface="Comic Sans MS"/>
                <a:ea typeface="宋体"/>
              </a:rPr>
              <a:t>Project 1 Overview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 b="1">
                <a:solidFill>
                  <a:srgbClr val="000000"/>
                </a:solidFill>
                <a:latin typeface="Comic Sans MS"/>
                <a:ea typeface="宋体"/>
              </a:rPr>
              <a:t>Unix Network Programming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TCP Client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TCP Server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 b="1">
                <a:solidFill>
                  <a:srgbClr val="000000"/>
                </a:solidFill>
                <a:latin typeface="Comic Sans MS"/>
                <a:ea typeface="宋体"/>
              </a:rPr>
              <a:t>Processing a command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 b="1" u="sng">
                <a:solidFill>
                  <a:srgbClr val="820000"/>
                </a:solidFill>
                <a:latin typeface="Comic Sans MS"/>
                <a:ea typeface="宋体"/>
              </a:rPr>
              <a:t>How to find help and other tips.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248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8D5F5418-EDFA-4208-89C1-F5186EB9B3FF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24</a:t>
            </a:fld>
            <a:endParaRPr/>
          </a:p>
        </p:txBody>
      </p:sp>
      <p:sp>
        <p:nvSpPr>
          <p:cNvPr id="249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Server Database</a:t>
            </a:r>
            <a:endParaRPr/>
          </a:p>
        </p:txBody>
      </p:sp>
      <p:sp>
        <p:nvSpPr>
          <p:cNvPr id="250" name="TextShape 4"/>
          <p:cNvSpPr txBox="1"/>
          <p:nvPr/>
        </p:nvSpPr>
        <p:spPr>
          <a:xfrm>
            <a:off x="1066680" y="1447920"/>
            <a:ext cx="77720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>
                <a:solidFill>
                  <a:srgbClr val="000000"/>
                </a:solidFill>
                <a:latin typeface="Comic Sans MS"/>
                <a:ea typeface="宋体"/>
              </a:rPr>
              <a:t>	There are many possible data structure choices for implementing the server data  base. Two of them are: 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 b="1">
                <a:solidFill>
                  <a:srgbClr val="3333CC"/>
                </a:solidFill>
                <a:latin typeface="Comic Sans MS"/>
                <a:ea typeface="宋体"/>
              </a:rPr>
              <a:t>Linked list</a:t>
            </a: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: </a:t>
            </a:r>
            <a:endParaRPr/>
          </a:p>
          <a:p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	Easy to add/remove an entry. 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 b="1">
                <a:solidFill>
                  <a:srgbClr val="3333CC"/>
                </a:solidFill>
                <a:latin typeface="Comic Sans MS"/>
                <a:ea typeface="宋体"/>
              </a:rPr>
              <a:t>Array</a:t>
            </a: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:</a:t>
            </a:r>
            <a:endParaRPr/>
          </a:p>
          <a:p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	The simplest data structure.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252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E64D93FC-2A4F-42CB-9210-7982A022A9E1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25</a:t>
            </a:fld>
            <a:endParaRPr/>
          </a:p>
        </p:txBody>
      </p:sp>
      <p:sp>
        <p:nvSpPr>
          <p:cNvPr id="253" name="TextShape 3"/>
          <p:cNvSpPr txBox="1"/>
          <p:nvPr/>
        </p:nvSpPr>
        <p:spPr>
          <a:xfrm>
            <a:off x="1143000" y="152280"/>
            <a:ext cx="7772040" cy="9601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Sorting in Database</a:t>
            </a:r>
            <a:endParaRPr/>
          </a:p>
        </p:txBody>
      </p:sp>
      <p:sp>
        <p:nvSpPr>
          <p:cNvPr id="254" name="TextShape 4"/>
          <p:cNvSpPr txBox="1"/>
          <p:nvPr/>
        </p:nvSpPr>
        <p:spPr>
          <a:xfrm>
            <a:off x="1143000" y="1143000"/>
            <a:ext cx="77720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600" b="1">
                <a:solidFill>
                  <a:srgbClr val="000000"/>
                </a:solidFill>
                <a:latin typeface="Comic Sans MS"/>
                <a:ea typeface="宋体"/>
              </a:rPr>
              <a:t>The server</a:t>
            </a:r>
            <a:r>
              <a:rPr lang="en-US" sz="3600" b="1">
                <a:solidFill>
                  <a:srgbClr val="000000"/>
                </a:solidFill>
                <a:latin typeface="Arial"/>
                <a:ea typeface="宋体"/>
              </a:rPr>
              <a:t>’</a:t>
            </a:r>
            <a:r>
              <a:rPr lang="en-US" sz="3600" b="1">
                <a:solidFill>
                  <a:srgbClr val="000000"/>
                </a:solidFill>
                <a:latin typeface="Comic Sans MS"/>
                <a:ea typeface="宋体"/>
              </a:rPr>
              <a:t>s database is </a:t>
            </a:r>
            <a:r>
              <a:rPr lang="en-US" sz="3200" b="1">
                <a:solidFill>
                  <a:srgbClr val="000000"/>
                </a:solidFill>
                <a:latin typeface="Comic Sans MS"/>
                <a:ea typeface="宋体"/>
              </a:rPr>
              <a:t>sorted ascending </a:t>
            </a:r>
            <a:r>
              <a:rPr lang="en-US" sz="3600" b="1">
                <a:solidFill>
                  <a:srgbClr val="000000"/>
                </a:solidFill>
                <a:latin typeface="Comic Sans MS"/>
                <a:ea typeface="宋体"/>
              </a:rPr>
              <a:t>by </a:t>
            </a:r>
            <a:r>
              <a:rPr lang="en-US" sz="3600" b="1" i="1">
                <a:solidFill>
                  <a:srgbClr val="000000"/>
                </a:solidFill>
                <a:latin typeface="Comic Sans MS"/>
                <a:ea typeface="宋体"/>
              </a:rPr>
              <a:t>last_name AND in chronological order.</a:t>
            </a:r>
            <a:endParaRPr/>
          </a:p>
          <a:p>
            <a:r>
              <a:rPr lang="en-US" sz="2400" b="1">
                <a:solidFill>
                  <a:srgbClr val="000000"/>
                </a:solidFill>
                <a:latin typeface="Comic Sans MS"/>
                <a:ea typeface="宋体"/>
              </a:rPr>
              <a:t>   For example, (based on a linked list)</a:t>
            </a:r>
            <a:endParaRPr/>
          </a:p>
        </p:txBody>
      </p:sp>
      <p:sp>
        <p:nvSpPr>
          <p:cNvPr id="255" name="CustomShape 5"/>
          <p:cNvSpPr/>
          <p:nvPr/>
        </p:nvSpPr>
        <p:spPr>
          <a:xfrm>
            <a:off x="2819520" y="4633200"/>
            <a:ext cx="4647960" cy="121896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omic Sans MS"/>
              </a:rPr>
              <a:t>last_name	first_name	id,	location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omic Sans MS"/>
              </a:rPr>
              <a:t>Andy	Smith	100000001	…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omic Sans MS"/>
              </a:rPr>
              <a:t>Bush	Jerry	123456789	…</a:t>
            </a:r>
            <a:endParaRPr/>
          </a:p>
        </p:txBody>
      </p:sp>
      <p:sp>
        <p:nvSpPr>
          <p:cNvPr id="256" name="CustomShape 6"/>
          <p:cNvSpPr/>
          <p:nvPr/>
        </p:nvSpPr>
        <p:spPr>
          <a:xfrm>
            <a:off x="4480920" y="4268520"/>
            <a:ext cx="1371240" cy="303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Arial"/>
              </a:rPr>
              <a:t>Ldatabase.txt</a:t>
            </a:r>
            <a:endParaRPr/>
          </a:p>
        </p:txBody>
      </p:sp>
      <p:pic>
        <p:nvPicPr>
          <p:cNvPr id="257" name="Picture 256"/>
          <p:cNvPicPr/>
          <p:nvPr/>
        </p:nvPicPr>
        <p:blipFill>
          <a:blip r:embed="rId3"/>
          <a:stretch>
            <a:fillRect/>
          </a:stretch>
        </p:blipFill>
        <p:spPr>
          <a:xfrm>
            <a:off x="1295280" y="3418920"/>
            <a:ext cx="3403440" cy="787320"/>
          </a:xfrm>
          <a:prstGeom prst="rect">
            <a:avLst/>
          </a:prstGeom>
          <a:ln>
            <a:noFill/>
          </a:ln>
        </p:spPr>
      </p:pic>
      <p:pic>
        <p:nvPicPr>
          <p:cNvPr id="258" name="Picture 257"/>
          <p:cNvPicPr/>
          <p:nvPr/>
        </p:nvPicPr>
        <p:blipFill>
          <a:blip r:embed="rId4"/>
          <a:stretch>
            <a:fillRect/>
          </a:stretch>
        </p:blipFill>
        <p:spPr>
          <a:xfrm>
            <a:off x="4698720" y="3383280"/>
            <a:ext cx="3403440" cy="787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260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DD440A2B-D3EB-4EE2-9373-EA3AA8A6E2E2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26</a:t>
            </a:fld>
            <a:endParaRPr/>
          </a:p>
        </p:txBody>
      </p:sp>
      <p:sp>
        <p:nvSpPr>
          <p:cNvPr id="261" name="TextShape 3"/>
          <p:cNvSpPr txBox="1"/>
          <p:nvPr/>
        </p:nvSpPr>
        <p:spPr>
          <a:xfrm>
            <a:off x="990720" y="274680"/>
            <a:ext cx="815292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Comic Sans MS"/>
                <a:ea typeface="宋体"/>
              </a:rPr>
              <a:t>String comparison</a:t>
            </a:r>
            <a:endParaRPr/>
          </a:p>
        </p:txBody>
      </p:sp>
      <p:sp>
        <p:nvSpPr>
          <p:cNvPr id="262" name="TextShape 4"/>
          <p:cNvSpPr txBox="1"/>
          <p:nvPr/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The case insensitive string compare functions in Linux.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400" b="1">
                <a:solidFill>
                  <a:srgbClr val="3333CC"/>
                </a:solidFill>
                <a:latin typeface="Comic Sans MS"/>
                <a:ea typeface="宋体"/>
              </a:rPr>
              <a:t>int strcasecmp(const char *s1, const char *s2);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400" b="1">
                <a:solidFill>
                  <a:srgbClr val="3333CC"/>
                </a:solidFill>
                <a:latin typeface="Comic Sans MS"/>
                <a:ea typeface="宋体"/>
              </a:rPr>
              <a:t>int strncasecmp(const char *s1, const char *s2, size_t n);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400" b="1">
                <a:solidFill>
                  <a:srgbClr val="000000"/>
                </a:solidFill>
                <a:latin typeface="Comic Sans MS"/>
                <a:ea typeface="宋体"/>
              </a:rPr>
              <a:t>Their usage is similar to </a:t>
            </a:r>
            <a:r>
              <a:rPr lang="en-US" sz="2400" b="1">
                <a:solidFill>
                  <a:srgbClr val="3333CC"/>
                </a:solidFill>
                <a:latin typeface="Comic Sans MS"/>
                <a:ea typeface="宋体"/>
              </a:rPr>
              <a:t>strcmp()</a:t>
            </a:r>
            <a:r>
              <a:rPr lang="en-US" sz="2400" b="1">
                <a:solidFill>
                  <a:srgbClr val="000000"/>
                </a:solidFill>
                <a:latin typeface="Comic Sans MS"/>
                <a:ea typeface="宋体"/>
              </a:rPr>
              <a:t> function. 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An Alternative method.</a:t>
            </a:r>
            <a:endParaRPr/>
          </a:p>
          <a:p>
            <a:pPr>
              <a:lnSpc>
                <a:spcPct val="100000"/>
              </a:lnSpc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	Storing</a:t>
            </a:r>
            <a:r>
              <a:rPr lang="en-US" sz="2400" b="1">
                <a:solidFill>
                  <a:srgbClr val="000000"/>
                </a:solidFill>
                <a:latin typeface="Comic Sans MS"/>
                <a:ea typeface="宋体"/>
              </a:rPr>
              <a:t> the information in upper case letters in server</a:t>
            </a:r>
            <a:r>
              <a:rPr lang="en-US" sz="2400" b="1">
                <a:solidFill>
                  <a:srgbClr val="000000"/>
                </a:solidFill>
                <a:latin typeface="Arial"/>
                <a:ea typeface="宋体"/>
              </a:rPr>
              <a:t>’</a:t>
            </a:r>
            <a:r>
              <a:rPr lang="en-US" sz="2400" b="1">
                <a:solidFill>
                  <a:srgbClr val="000000"/>
                </a:solidFill>
                <a:latin typeface="Comic Sans MS"/>
                <a:ea typeface="宋体"/>
              </a:rPr>
              <a:t>s database.  (Smith -&gt; SMITH )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264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D5C42259-F5A6-497E-AC6D-24FF85CBCE0D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27</a:t>
            </a:fld>
            <a:endParaRPr/>
          </a:p>
        </p:txBody>
      </p:sp>
      <p:sp>
        <p:nvSpPr>
          <p:cNvPr id="265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굴림"/>
              </a:rPr>
              <a:t>HELP</a:t>
            </a:r>
            <a:endParaRPr/>
          </a:p>
        </p:txBody>
      </p:sp>
      <p:sp>
        <p:nvSpPr>
          <p:cNvPr id="266" name="TextShape 4"/>
          <p:cNvSpPr txBox="1"/>
          <p:nvPr/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 typeface="StarSymbol"/>
              <a:buChar char=""/>
            </a:pPr>
            <a:r>
              <a:rPr lang="en-US" sz="3200" b="1">
                <a:solidFill>
                  <a:srgbClr val="000000"/>
                </a:solidFill>
                <a:latin typeface="Comic Sans MS"/>
                <a:ea typeface="굴림"/>
              </a:rPr>
              <a:t>Bring printouts to office hours.</a:t>
            </a:r>
            <a:endParaRPr/>
          </a:p>
          <a:p>
            <a:pPr>
              <a:lnSpc>
                <a:spcPct val="90000"/>
              </a:lnSpc>
              <a:buFont typeface="StarSymbol"/>
              <a:buChar char=""/>
            </a:pPr>
            <a:r>
              <a:rPr lang="en-US" sz="3200" b="1">
                <a:solidFill>
                  <a:srgbClr val="000000"/>
                </a:solidFill>
                <a:latin typeface="Comic Sans MS"/>
                <a:ea typeface="굴림"/>
              </a:rPr>
              <a:t>Email questions to Prof.+TAs (cs3516-ta “at” cs.wpi.edu), but do NOT expect immediate results, better to attend office hours.</a:t>
            </a:r>
            <a:endParaRPr/>
          </a:p>
          <a:p>
            <a:pPr>
              <a:lnSpc>
                <a:spcPct val="90000"/>
              </a:lnSpc>
              <a:buFont typeface="StarSymbol"/>
              <a:buChar char=""/>
            </a:pPr>
            <a:r>
              <a:rPr lang="en-US" sz="2000" b="1">
                <a:solidFill>
                  <a:srgbClr val="3333CC"/>
                </a:solidFill>
                <a:latin typeface="Comic Sans MS"/>
                <a:ea typeface="굴림"/>
              </a:rPr>
              <a:t>My Office Hours:  Mon, 4:00-6:00pm; Fri, 4-6pm</a:t>
            </a:r>
            <a:endParaRPr/>
          </a:p>
          <a:p>
            <a:pPr>
              <a:lnSpc>
                <a:spcPct val="90000"/>
              </a:lnSpc>
              <a:buFont typeface="StarSymbol"/>
              <a:buChar char=""/>
            </a:pPr>
            <a:r>
              <a:rPr lang="en-US" sz="2000" b="1">
                <a:solidFill>
                  <a:srgbClr val="3333CC"/>
                </a:solidFill>
                <a:latin typeface="Comic Sans MS"/>
                <a:ea typeface="굴림"/>
              </a:rPr>
              <a:t>Dongqing Xiao’s Office Hours: Tue, 2-4pm; Thu, 2-4pm</a:t>
            </a:r>
            <a:endParaRPr/>
          </a:p>
          <a:p>
            <a:pPr>
              <a:lnSpc>
                <a:spcPct val="90000"/>
              </a:lnSpc>
              <a:buFont typeface="StarSymbol"/>
              <a:buChar char=""/>
            </a:pPr>
            <a:r>
              <a:rPr lang="en-US" sz="3200" b="1">
                <a:solidFill>
                  <a:srgbClr val="000000"/>
                </a:solidFill>
                <a:latin typeface="Comic Sans MS"/>
                <a:ea typeface="굴림"/>
              </a:rPr>
              <a:t>We do have a class mailing list that could be used as a last resort.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268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3C23F286-BCEB-4185-B13C-12227A817C3D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28</a:t>
            </a:fld>
            <a:endParaRPr/>
          </a:p>
        </p:txBody>
      </p:sp>
      <p:sp>
        <p:nvSpPr>
          <p:cNvPr id="269" name="TextShape 3"/>
          <p:cNvSpPr txBox="1"/>
          <p:nvPr/>
        </p:nvSpPr>
        <p:spPr>
          <a:xfrm>
            <a:off x="1143000" y="236232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Questions?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271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6E9F8D5D-DE1E-4F61-BA83-E2FB8E521BEE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29</a:t>
            </a:fld>
            <a:endParaRPr/>
          </a:p>
        </p:txBody>
      </p:sp>
      <p:sp>
        <p:nvSpPr>
          <p:cNvPr id="272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More Tips: file and stdio</a:t>
            </a:r>
            <a:endParaRPr/>
          </a:p>
        </p:txBody>
      </p:sp>
      <p:sp>
        <p:nvSpPr>
          <p:cNvPr id="273" name="TextShape 4"/>
          <p:cNvSpPr txBox="1"/>
          <p:nvPr/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Font typeface="StarSymbol"/>
              <a:buChar char=""/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In Linux, a device could be treated as a file.</a:t>
            </a:r>
            <a:endParaRPr/>
          </a:p>
          <a:p>
            <a:pPr>
              <a:lnSpc>
                <a:spcPct val="80000"/>
              </a:lnSpc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  	For example, the standard input device could be handled as a file. </a:t>
            </a:r>
            <a:endParaRPr/>
          </a:p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000000"/>
                </a:solidFill>
                <a:latin typeface="Comic Sans MS"/>
                <a:ea typeface="宋体"/>
              </a:rPr>
              <a:t>/* fgets() will read a line from the keyboard. */</a:t>
            </a:r>
            <a:endParaRPr/>
          </a:p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3333CC"/>
                </a:solidFill>
                <a:latin typeface="Comic Sans MS"/>
                <a:ea typeface="宋体"/>
              </a:rPr>
              <a:t>  </a:t>
            </a:r>
            <a:r>
              <a:rPr lang="en-US" sz="2000" b="1">
                <a:solidFill>
                  <a:srgbClr val="FF5050"/>
                </a:solidFill>
                <a:latin typeface="Comic Sans MS"/>
                <a:ea typeface="宋体"/>
              </a:rPr>
              <a:t>            </a:t>
            </a:r>
            <a:r>
              <a:rPr lang="en-US" sz="2000" b="1">
                <a:solidFill>
                  <a:srgbClr val="3333CC"/>
                </a:solidFill>
                <a:latin typeface="Comic Sans MS"/>
                <a:ea typeface="宋体"/>
              </a:rPr>
              <a:t>fp=stdin;</a:t>
            </a:r>
            <a:endParaRPr/>
          </a:p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3333CC"/>
                </a:solidFill>
                <a:latin typeface="Comic Sans MS"/>
                <a:ea typeface="宋体"/>
              </a:rPr>
              <a:t>		 </a:t>
            </a:r>
            <a:r>
              <a:rPr lang="en-US" sz="2000" b="1">
                <a:solidFill>
                  <a:srgbClr val="000000"/>
                </a:solidFill>
                <a:latin typeface="Comic Sans MS"/>
                <a:ea typeface="宋体"/>
              </a:rPr>
              <a:t>fgets(buffer, buffer_len, fp);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000000"/>
                </a:solidFill>
                <a:latin typeface="Comic Sans MS"/>
                <a:ea typeface="宋体"/>
              </a:rPr>
              <a:t>/* next  fgets() will read a line from the file named </a:t>
            </a:r>
            <a:r>
              <a:rPr lang="en-US" sz="2000" b="1">
                <a:solidFill>
                  <a:srgbClr val="000000"/>
                </a:solidFill>
                <a:latin typeface="Arial"/>
                <a:ea typeface="宋体"/>
              </a:rPr>
              <a:t>“</a:t>
            </a:r>
            <a:r>
              <a:rPr lang="en-US" sz="2000" b="1">
                <a:solidFill>
                  <a:srgbClr val="000000"/>
                </a:solidFill>
                <a:latin typeface="Comic Sans MS"/>
                <a:ea typeface="宋体"/>
              </a:rPr>
              <a:t>script.txt</a:t>
            </a:r>
            <a:r>
              <a:rPr lang="en-US" sz="2000" b="1">
                <a:solidFill>
                  <a:srgbClr val="000000"/>
                </a:solidFill>
                <a:latin typeface="Arial"/>
                <a:ea typeface="宋体"/>
              </a:rPr>
              <a:t>”</a:t>
            </a:r>
            <a:r>
              <a:rPr lang="en-US" sz="2000" b="1">
                <a:solidFill>
                  <a:srgbClr val="000000"/>
                </a:solidFill>
                <a:latin typeface="Comic Sans MS"/>
                <a:ea typeface="宋体"/>
              </a:rPr>
              <a:t>. */</a:t>
            </a:r>
            <a:endParaRPr/>
          </a:p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000000"/>
                </a:solidFill>
                <a:latin typeface="Comic Sans MS"/>
                <a:ea typeface="宋体"/>
              </a:rPr>
              <a:t>              </a:t>
            </a:r>
            <a:r>
              <a:rPr lang="en-US" sz="2000" b="1">
                <a:solidFill>
                  <a:srgbClr val="3333CC"/>
                </a:solidFill>
                <a:latin typeface="Comic Sans MS"/>
                <a:ea typeface="宋体"/>
              </a:rPr>
              <a:t>fp=fopen(</a:t>
            </a:r>
            <a:r>
              <a:rPr lang="en-US" sz="2000" b="1">
                <a:solidFill>
                  <a:srgbClr val="3333CC"/>
                </a:solidFill>
                <a:latin typeface="Arial"/>
                <a:ea typeface="宋体"/>
              </a:rPr>
              <a:t>“</a:t>
            </a:r>
            <a:r>
              <a:rPr lang="en-US" sz="2000" b="1">
                <a:solidFill>
                  <a:srgbClr val="3333CC"/>
                </a:solidFill>
                <a:latin typeface="Comic Sans MS"/>
                <a:ea typeface="宋体"/>
              </a:rPr>
              <a:t>script.txt</a:t>
            </a:r>
            <a:r>
              <a:rPr lang="en-US" sz="2000" b="1">
                <a:solidFill>
                  <a:srgbClr val="3333CC"/>
                </a:solidFill>
                <a:latin typeface="Arial"/>
                <a:ea typeface="宋体"/>
              </a:rPr>
              <a:t>”</a:t>
            </a:r>
            <a:r>
              <a:rPr lang="en-US" sz="2000" b="1">
                <a:solidFill>
                  <a:srgbClr val="3333CC"/>
                </a:solidFill>
                <a:latin typeface="Comic Sans MS"/>
                <a:ea typeface="宋体"/>
              </a:rPr>
              <a:t>, </a:t>
            </a:r>
            <a:r>
              <a:rPr lang="en-US" sz="2000" b="1">
                <a:solidFill>
                  <a:srgbClr val="3333CC"/>
                </a:solidFill>
                <a:latin typeface="Arial"/>
                <a:ea typeface="宋体"/>
              </a:rPr>
              <a:t>“</a:t>
            </a:r>
            <a:r>
              <a:rPr lang="en-US" sz="2000" b="1">
                <a:solidFill>
                  <a:srgbClr val="3333CC"/>
                </a:solidFill>
                <a:latin typeface="Comic Sans MS"/>
                <a:ea typeface="宋体"/>
              </a:rPr>
              <a:t>r</a:t>
            </a:r>
            <a:r>
              <a:rPr lang="en-US" sz="2000" b="1">
                <a:solidFill>
                  <a:srgbClr val="3333CC"/>
                </a:solidFill>
                <a:latin typeface="Arial"/>
                <a:ea typeface="宋体"/>
              </a:rPr>
              <a:t>”</a:t>
            </a:r>
            <a:r>
              <a:rPr lang="en-US" sz="2000" b="1">
                <a:solidFill>
                  <a:srgbClr val="3333CC"/>
                </a:solidFill>
                <a:latin typeface="Comic Sans MS"/>
                <a:ea typeface="宋体"/>
              </a:rPr>
              <a:t>);</a:t>
            </a:r>
            <a:r>
              <a:rPr lang="en-US" sz="2000" b="1">
                <a:solidFill>
                  <a:srgbClr val="000000"/>
                </a:solidFill>
                <a:latin typeface="Comic Sans MS"/>
                <a:ea typeface="宋体"/>
              </a:rPr>
              <a:t>    </a:t>
            </a:r>
            <a:endParaRPr/>
          </a:p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3333CC"/>
                </a:solidFill>
                <a:latin typeface="Comic Sans MS"/>
                <a:ea typeface="宋体"/>
              </a:rPr>
              <a:t>		 </a:t>
            </a:r>
            <a:r>
              <a:rPr lang="en-US" sz="2000" b="1">
                <a:solidFill>
                  <a:srgbClr val="000000"/>
                </a:solidFill>
                <a:latin typeface="Comic Sans MS"/>
                <a:ea typeface="宋体"/>
              </a:rPr>
              <a:t>fgets(buffer, buffer_len, fp);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164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288FA8D4-9422-4C68-88A6-5F44560B1C64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3</a:t>
            </a:fld>
            <a:endParaRPr/>
          </a:p>
        </p:txBody>
      </p:sp>
      <p:sp>
        <p:nvSpPr>
          <p:cNvPr id="165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굴림"/>
              </a:rPr>
              <a:t>CS3516 Project1</a:t>
            </a:r>
            <a:endParaRPr/>
          </a:p>
        </p:txBody>
      </p:sp>
      <p:sp>
        <p:nvSpPr>
          <p:cNvPr id="166" name="TextShape 4"/>
          <p:cNvSpPr txBox="1"/>
          <p:nvPr/>
        </p:nvSpPr>
        <p:spPr>
          <a:xfrm>
            <a:off x="1143000" y="1676520"/>
            <a:ext cx="7695720" cy="4114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Font typeface="StarSymbol"/>
              <a:buChar char=""/>
            </a:pPr>
            <a:r>
              <a:rPr lang="en-US" sz="2800" b="1" dirty="0">
                <a:solidFill>
                  <a:srgbClr val="000000"/>
                </a:solidFill>
                <a:latin typeface="Comic Sans MS"/>
                <a:ea typeface="굴림"/>
              </a:rPr>
              <a:t>Your programs should compile and work on </a:t>
            </a:r>
            <a:r>
              <a:rPr lang="en-US" sz="2800" b="1" dirty="0">
                <a:solidFill>
                  <a:srgbClr val="3333CC"/>
                </a:solidFill>
                <a:latin typeface="Comic Sans MS"/>
                <a:ea typeface="굴림"/>
              </a:rPr>
              <a:t>ccc.wpi.edu</a:t>
            </a:r>
            <a:r>
              <a:rPr lang="en-US" sz="2800" b="1" dirty="0">
                <a:solidFill>
                  <a:srgbClr val="C0C0C0"/>
                </a:solidFill>
                <a:latin typeface="Comic Sans MS"/>
                <a:ea typeface="굴림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mic Sans MS"/>
                <a:ea typeface="굴림"/>
              </a:rPr>
              <a:t>computers, which are running Linux.</a:t>
            </a:r>
            <a:endParaRPr dirty="0"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en-US" sz="2800" b="1" dirty="0">
                <a:solidFill>
                  <a:srgbClr val="000000"/>
                </a:solidFill>
                <a:latin typeface="Comic Sans MS"/>
                <a:ea typeface="굴림"/>
              </a:rPr>
              <a:t>Programs should be written in </a:t>
            </a:r>
            <a:r>
              <a:rPr lang="en-US" sz="2800" b="1" dirty="0">
                <a:solidFill>
                  <a:srgbClr val="3333CC"/>
                </a:solidFill>
                <a:latin typeface="Comic Sans MS"/>
                <a:ea typeface="굴림"/>
              </a:rPr>
              <a:t>C</a:t>
            </a:r>
            <a:r>
              <a:rPr lang="en-US" sz="2800" b="1" dirty="0">
                <a:solidFill>
                  <a:srgbClr val="000000"/>
                </a:solidFill>
                <a:latin typeface="Comic Sans MS"/>
                <a:ea typeface="굴림"/>
              </a:rPr>
              <a:t> or </a:t>
            </a:r>
            <a:r>
              <a:rPr lang="en-US" sz="2800" b="1" dirty="0">
                <a:solidFill>
                  <a:srgbClr val="3333CC"/>
                </a:solidFill>
                <a:latin typeface="Comic Sans MS"/>
                <a:ea typeface="굴림"/>
              </a:rPr>
              <a:t>C++</a:t>
            </a:r>
            <a:r>
              <a:rPr lang="en-US" sz="2800" b="1" dirty="0">
                <a:solidFill>
                  <a:srgbClr val="000000"/>
                </a:solidFill>
                <a:latin typeface="Comic Sans MS"/>
                <a:ea typeface="굴림"/>
              </a:rPr>
              <a:t>.</a:t>
            </a:r>
            <a:endParaRPr dirty="0"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en-US" sz="2800" b="1" dirty="0">
                <a:solidFill>
                  <a:srgbClr val="000000"/>
                </a:solidFill>
                <a:latin typeface="Comic Sans MS"/>
                <a:ea typeface="굴림"/>
              </a:rPr>
              <a:t>If your program is developed on another platform or machine, you should </a:t>
            </a:r>
            <a:r>
              <a:rPr lang="en-US" sz="2800" b="1" dirty="0">
                <a:solidFill>
                  <a:srgbClr val="3333CC"/>
                </a:solidFill>
                <a:latin typeface="Comic Sans MS"/>
                <a:ea typeface="굴림"/>
              </a:rPr>
              <a:t>test</a:t>
            </a:r>
            <a:r>
              <a:rPr lang="en-US" sz="2800" b="1" dirty="0">
                <a:solidFill>
                  <a:srgbClr val="000000"/>
                </a:solidFill>
                <a:latin typeface="Comic Sans MS"/>
                <a:ea typeface="굴림"/>
              </a:rPr>
              <a:t> the software on</a:t>
            </a:r>
            <a:r>
              <a:rPr lang="en-US" sz="2800" b="1" dirty="0">
                <a:solidFill>
                  <a:srgbClr val="C0C0C0"/>
                </a:solidFill>
                <a:latin typeface="Comic Sans MS"/>
                <a:ea typeface="굴림"/>
              </a:rPr>
              <a:t> </a:t>
            </a:r>
            <a:r>
              <a:rPr lang="en-US" sz="2800" b="1" dirty="0">
                <a:solidFill>
                  <a:srgbClr val="3333CC"/>
                </a:solidFill>
                <a:latin typeface="Comic Sans MS"/>
                <a:ea typeface="굴림"/>
              </a:rPr>
              <a:t>ccc</a:t>
            </a:r>
            <a:r>
              <a:rPr lang="en-US" sz="2800" b="1" dirty="0">
                <a:solidFill>
                  <a:srgbClr val="000000"/>
                </a:solidFill>
                <a:latin typeface="Comic Sans MS"/>
                <a:ea typeface="굴림"/>
              </a:rPr>
              <a:t> before turning in the assignment.</a:t>
            </a:r>
            <a:endParaRPr dirty="0"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en-US" sz="2800" b="1" dirty="0">
                <a:solidFill>
                  <a:srgbClr val="000000"/>
                </a:solidFill>
                <a:latin typeface="Comic Sans MS"/>
                <a:ea typeface="굴림"/>
              </a:rPr>
              <a:t>Make sure you have the correct </a:t>
            </a:r>
            <a:r>
              <a:rPr lang="en-US" sz="2800" b="1" dirty="0">
                <a:solidFill>
                  <a:srgbClr val="3333CC"/>
                </a:solidFill>
                <a:latin typeface="Comic Sans MS"/>
                <a:ea typeface="굴림"/>
              </a:rPr>
              <a:t>#include</a:t>
            </a:r>
            <a:r>
              <a:rPr lang="en-US" sz="2800" b="1" dirty="0">
                <a:solidFill>
                  <a:srgbClr val="000000"/>
                </a:solidFill>
                <a:latin typeface="Comic Sans MS"/>
                <a:ea typeface="굴림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Comic Sans MS"/>
                <a:ea typeface="굴림"/>
              </a:rPr>
              <a:t>commands in </a:t>
            </a:r>
            <a:r>
              <a:rPr lang="en-US" sz="2800" b="1" dirty="0">
                <a:solidFill>
                  <a:srgbClr val="000000"/>
                </a:solidFill>
                <a:latin typeface="Comic Sans MS"/>
                <a:ea typeface="굴림"/>
              </a:rPr>
              <a:t>your program.</a:t>
            </a:r>
            <a:endParaRPr dirty="0"/>
          </a:p>
          <a:p>
            <a:pPr>
              <a:lnSpc>
                <a:spcPct val="8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275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05F827CD-2043-4FB8-95D5-662B14734428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30</a:t>
            </a:fld>
            <a:endParaRPr/>
          </a:p>
        </p:txBody>
      </p:sp>
      <p:sp>
        <p:nvSpPr>
          <p:cNvPr id="276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References</a:t>
            </a:r>
            <a:endParaRPr/>
          </a:p>
        </p:txBody>
      </p:sp>
      <p:sp>
        <p:nvSpPr>
          <p:cNvPr id="277" name="TextShape 4"/>
          <p:cNvSpPr txBox="1"/>
          <p:nvPr/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Font typeface="StarSymbol"/>
              <a:buChar char=""/>
            </a:pPr>
            <a:r>
              <a:rPr lang="en-US" sz="2000" b="1">
                <a:solidFill>
                  <a:srgbClr val="000000"/>
                </a:solidFill>
                <a:latin typeface="Comic Sans MS"/>
                <a:ea typeface="宋体"/>
              </a:rPr>
              <a:t>Beej's Guide to Network Programming</a:t>
            </a:r>
            <a:endParaRPr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en-US" sz="2000" b="1">
                <a:solidFill>
                  <a:srgbClr val="000000"/>
                </a:solidFill>
                <a:latin typeface="Comic Sans MS"/>
                <a:ea typeface="宋体"/>
              </a:rPr>
              <a:t>The GNU C Library</a:t>
            </a:r>
            <a:endParaRPr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en-US" sz="2000" b="1">
                <a:solidFill>
                  <a:srgbClr val="000000"/>
                </a:solidFill>
                <a:latin typeface="Comic Sans MS"/>
                <a:ea typeface="宋体"/>
              </a:rPr>
              <a:t>IBM iSeries Information Center</a:t>
            </a:r>
            <a:endParaRPr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en-US" sz="2000" b="1">
                <a:solidFill>
                  <a:srgbClr val="000000"/>
                </a:solidFill>
                <a:latin typeface="Comic Sans MS"/>
                <a:ea typeface="宋体"/>
              </a:rPr>
              <a:t>The Open Group Base Specifications</a:t>
            </a:r>
            <a:endParaRPr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en-US" sz="2000" b="1">
                <a:solidFill>
                  <a:srgbClr val="000000"/>
                </a:solidFill>
                <a:latin typeface="Comic Sans MS"/>
                <a:ea typeface="宋体"/>
              </a:rPr>
              <a:t>Wikipedia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168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C14368A1-AF48-48F2-BAB9-03CAB3F75B59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4</a:t>
            </a:fld>
            <a:endParaRPr/>
          </a:p>
        </p:txBody>
      </p:sp>
      <p:sp>
        <p:nvSpPr>
          <p:cNvPr id="169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Project 1 missions (in handout)</a:t>
            </a:r>
            <a:endParaRPr/>
          </a:p>
        </p:txBody>
      </p:sp>
      <p:sp>
        <p:nvSpPr>
          <p:cNvPr id="170" name="TextShape 4"/>
          <p:cNvSpPr txBox="1"/>
          <p:nvPr/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 b="1">
                <a:solidFill>
                  <a:srgbClr val="000000"/>
                </a:solidFill>
                <a:latin typeface="Comic Sans MS"/>
                <a:ea typeface="宋体"/>
              </a:rPr>
              <a:t>The Client:</a:t>
            </a:r>
            <a:endParaRPr/>
          </a:p>
          <a:p>
            <a:pPr lvl="1">
              <a:lnSpc>
                <a:spcPct val="100000"/>
              </a:lnSpc>
              <a:buFont typeface="StarSymbol"/>
              <a:buAutoNum type="arabicPeriod"/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Reading a command from a script file “</a:t>
            </a:r>
            <a:r>
              <a:rPr lang="en-US" sz="2800" b="1" i="1">
                <a:solidFill>
                  <a:srgbClr val="000000"/>
                </a:solidFill>
                <a:latin typeface="Comic Sans MS"/>
                <a:ea typeface="宋体"/>
              </a:rPr>
              <a:t>LClient.txt</a:t>
            </a: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” or from console.</a:t>
            </a:r>
            <a:endParaRPr/>
          </a:p>
          <a:p>
            <a:pPr lvl="1">
              <a:lnSpc>
                <a:spcPct val="100000"/>
              </a:lnSpc>
              <a:buFont typeface="StarSymbol"/>
              <a:buAutoNum type="arabicPeriod"/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Sending the command to the server.</a:t>
            </a:r>
            <a:endParaRPr/>
          </a:p>
          <a:p>
            <a:pPr lvl="1">
              <a:lnSpc>
                <a:spcPct val="100000"/>
              </a:lnSpc>
              <a:buFont typeface="StarSymbol"/>
              <a:buAutoNum type="arabicPeriod"/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Receiving and displaying the information from the server. </a:t>
            </a:r>
            <a:endParaRPr/>
          </a:p>
          <a:p>
            <a:pPr lvl="1">
              <a:lnSpc>
                <a:spcPct val="100000"/>
              </a:lnSpc>
              <a:buFont typeface="StarSymbol"/>
              <a:buAutoNum type="arabicPeriod"/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Writing the results to the log file </a:t>
            </a:r>
            <a:r>
              <a:rPr lang="en-US" sz="2800" b="1" i="1">
                <a:solidFill>
                  <a:srgbClr val="000000"/>
                </a:solidFill>
                <a:latin typeface="Comic Sans MS"/>
                <a:ea typeface="宋体"/>
              </a:rPr>
              <a:t>LClient.log.</a:t>
            </a:r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172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6B1B5BDA-4529-4DB5-AABA-5C5C7E298F47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5</a:t>
            </a:fld>
            <a:endParaRPr/>
          </a:p>
        </p:txBody>
      </p:sp>
      <p:sp>
        <p:nvSpPr>
          <p:cNvPr id="173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Project 1 missions (in handout)</a:t>
            </a:r>
            <a:endParaRPr/>
          </a:p>
        </p:txBody>
      </p:sp>
      <p:sp>
        <p:nvSpPr>
          <p:cNvPr id="174" name="TextShape 4"/>
          <p:cNvSpPr txBox="1"/>
          <p:nvPr/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 b="1">
                <a:solidFill>
                  <a:srgbClr val="000000"/>
                </a:solidFill>
                <a:latin typeface="Comic Sans MS"/>
                <a:ea typeface="宋体"/>
              </a:rPr>
              <a:t>Server:</a:t>
            </a:r>
            <a:endParaRPr/>
          </a:p>
          <a:p>
            <a:pPr lvl="1">
              <a:lnSpc>
                <a:spcPct val="100000"/>
              </a:lnSpc>
              <a:buFont typeface="Comic Sans MS"/>
              <a:buAutoNum type="arabicPeriod"/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Processing the command from the client and return the result to the client.</a:t>
            </a:r>
            <a:endParaRPr/>
          </a:p>
          <a:p>
            <a:pPr lvl="1">
              <a:lnSpc>
                <a:spcPct val="100000"/>
              </a:lnSpc>
              <a:buFont typeface="Comic Sans MS"/>
              <a:buAutoNum type="arabicPeriod"/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Maintaining the records to keep the location information.</a:t>
            </a:r>
            <a:endParaRPr/>
          </a:p>
          <a:p>
            <a:pPr lvl="1">
              <a:lnSpc>
                <a:spcPct val="100000"/>
              </a:lnSpc>
              <a:buFont typeface="Comic Sans MS"/>
              <a:buAutoNum type="arabicPeriod"/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Writing the complete database to the file </a:t>
            </a:r>
            <a:r>
              <a:rPr lang="en-US" sz="2800" b="1" i="1">
                <a:solidFill>
                  <a:srgbClr val="000000"/>
                </a:solidFill>
                <a:latin typeface="Comic Sans MS"/>
                <a:ea typeface="宋体"/>
              </a:rPr>
              <a:t>LDatabase.txt</a:t>
            </a: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 when the server received the </a:t>
            </a:r>
            <a:r>
              <a:rPr lang="en-US" sz="2800" b="1">
                <a:solidFill>
                  <a:srgbClr val="000000"/>
                </a:solidFill>
                <a:latin typeface="Arial"/>
                <a:ea typeface="宋体"/>
              </a:rPr>
              <a:t>“</a:t>
            </a:r>
            <a:r>
              <a:rPr lang="en-US" sz="2800" b="1">
                <a:solidFill>
                  <a:srgbClr val="3333CC"/>
                </a:solidFill>
                <a:latin typeface="Comic Sans MS"/>
                <a:ea typeface="宋体"/>
              </a:rPr>
              <a:t>quit EOF</a:t>
            </a:r>
            <a:r>
              <a:rPr lang="en-US" sz="2800" b="1">
                <a:solidFill>
                  <a:srgbClr val="000000"/>
                </a:solidFill>
                <a:latin typeface="Arial"/>
                <a:ea typeface="宋体"/>
              </a:rPr>
              <a:t>”</a:t>
            </a: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 command.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176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C28921B4-5332-48D2-9E0C-A8D2FE9FBC74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6</a:t>
            </a:fld>
            <a:endParaRPr/>
          </a:p>
        </p:txBody>
      </p:sp>
      <p:sp>
        <p:nvSpPr>
          <p:cNvPr id="177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Outline</a:t>
            </a:r>
            <a:endParaRPr/>
          </a:p>
        </p:txBody>
      </p:sp>
      <p:sp>
        <p:nvSpPr>
          <p:cNvPr id="178" name="TextShape 4"/>
          <p:cNvSpPr txBox="1"/>
          <p:nvPr/>
        </p:nvSpPr>
        <p:spPr>
          <a:xfrm>
            <a:off x="1143000" y="1280160"/>
            <a:ext cx="77720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 b="1">
                <a:solidFill>
                  <a:srgbClr val="000000"/>
                </a:solidFill>
                <a:latin typeface="Comic Sans MS"/>
                <a:ea typeface="宋体"/>
              </a:rPr>
              <a:t>Project 1 Overview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 b="1" u="sng">
                <a:solidFill>
                  <a:srgbClr val="820000"/>
                </a:solidFill>
                <a:latin typeface="Comic Sans MS"/>
                <a:ea typeface="宋体"/>
              </a:rPr>
              <a:t>Processing commands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 b="1">
                <a:solidFill>
                  <a:srgbClr val="000000"/>
                </a:solidFill>
                <a:latin typeface="Comic Sans MS"/>
                <a:ea typeface="宋体"/>
              </a:rPr>
              <a:t>How to find help and other tips.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180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7C9630A3-3998-4964-B077-4F1E4CA71740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7</a:t>
            </a:fld>
            <a:endParaRPr/>
          </a:p>
        </p:txBody>
      </p:sp>
      <p:sp>
        <p:nvSpPr>
          <p:cNvPr id="181" name="TextShape 3"/>
          <p:cNvSpPr txBox="1"/>
          <p:nvPr/>
        </p:nvSpPr>
        <p:spPr>
          <a:xfrm>
            <a:off x="914400" y="460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Processing commands</a:t>
            </a:r>
            <a:endParaRPr/>
          </a:p>
        </p:txBody>
      </p:sp>
      <p:sp>
        <p:nvSpPr>
          <p:cNvPr id="182" name="TextShape 4"/>
          <p:cNvSpPr txBox="1"/>
          <p:nvPr/>
        </p:nvSpPr>
        <p:spPr>
          <a:xfrm>
            <a:off x="914760" y="895680"/>
            <a:ext cx="77720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 typeface="StarSymbol"/>
              <a:buChar char=""/>
            </a:pPr>
            <a:r>
              <a:rPr lang="en-US" sz="3200" b="1">
                <a:solidFill>
                  <a:srgbClr val="000000"/>
                </a:solidFill>
                <a:latin typeface="Comic Sans MS"/>
                <a:ea typeface="宋体"/>
              </a:rPr>
              <a:t>Each command triggers a communication conversion, between client and server.  Then, we have </a:t>
            </a:r>
            <a:endParaRPr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800" b="1">
                <a:solidFill>
                  <a:srgbClr val="3333CC"/>
                </a:solidFill>
                <a:latin typeface="Comic Sans MS"/>
                <a:ea typeface="宋体"/>
              </a:rPr>
              <a:t>login</a:t>
            </a: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  </a:t>
            </a:r>
            <a:endParaRPr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800" b="1">
                <a:solidFill>
                  <a:srgbClr val="3333CC"/>
                </a:solidFill>
                <a:latin typeface="Comic Sans MS"/>
                <a:ea typeface="宋体"/>
              </a:rPr>
              <a:t>add</a:t>
            </a:r>
            <a:endParaRPr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800" b="1">
                <a:solidFill>
                  <a:srgbClr val="3333CC"/>
                </a:solidFill>
                <a:latin typeface="Comic Sans MS"/>
                <a:ea typeface="宋体"/>
              </a:rPr>
              <a:t>update</a:t>
            </a: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endParaRPr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800" b="1">
                <a:solidFill>
                  <a:srgbClr val="3333CC"/>
                </a:solidFill>
                <a:latin typeface="Comic Sans MS"/>
                <a:ea typeface="宋体"/>
              </a:rPr>
              <a:t>remove</a:t>
            </a:r>
            <a:endParaRPr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800" b="1">
                <a:solidFill>
                  <a:srgbClr val="3333CC"/>
                </a:solidFill>
                <a:latin typeface="Comic Sans MS"/>
                <a:ea typeface="宋体"/>
              </a:rPr>
              <a:t>find</a:t>
            </a:r>
            <a:endParaRPr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800" b="1">
                <a:solidFill>
                  <a:srgbClr val="3333CC"/>
                </a:solidFill>
                <a:latin typeface="Comic Sans MS"/>
                <a:ea typeface="宋体"/>
              </a:rPr>
              <a:t>locate</a:t>
            </a: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endParaRPr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800" b="1">
                <a:solidFill>
                  <a:srgbClr val="3333CC"/>
                </a:solidFill>
                <a:latin typeface="Comic Sans MS"/>
                <a:ea typeface="宋体"/>
              </a:rPr>
              <a:t>quit</a:t>
            </a: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endParaRPr/>
          </a:p>
          <a:p>
            <a:pPr lvl="1">
              <a:lnSpc>
                <a:spcPct val="90000"/>
              </a:lnSpc>
              <a:buFont typeface="StarSymbol"/>
              <a:buChar char=""/>
            </a:pPr>
            <a:r>
              <a:rPr lang="en-US" sz="2800" b="1" i="1">
                <a:solidFill>
                  <a:srgbClr val="3333CC"/>
                </a:solidFill>
                <a:latin typeface="Comic Sans MS"/>
                <a:ea typeface="宋体"/>
              </a:rPr>
              <a:t>list   (</a:t>
            </a:r>
            <a:r>
              <a:rPr lang="en-US" sz="2800" b="1" i="1">
                <a:solidFill>
                  <a:srgbClr val="820000"/>
                </a:solidFill>
                <a:latin typeface="Comic Sans MS"/>
                <a:ea typeface="宋体"/>
              </a:rPr>
              <a:t>attn:</a:t>
            </a:r>
            <a:r>
              <a:rPr lang="en-US" sz="2800" b="1" i="1">
                <a:solidFill>
                  <a:srgbClr val="3333CC"/>
                </a:solidFill>
                <a:latin typeface="Comic Sans MS"/>
                <a:ea typeface="宋体"/>
              </a:rPr>
              <a:t> </a:t>
            </a:r>
            <a:r>
              <a:rPr lang="en-US" sz="2800" b="1" i="1">
                <a:solidFill>
                  <a:srgbClr val="820000"/>
                </a:solidFill>
                <a:latin typeface="Comic Sans MS"/>
                <a:ea typeface="宋体"/>
              </a:rPr>
              <a:t>this one is different from above commands, most complex one</a:t>
            </a:r>
            <a:r>
              <a:rPr lang="en-US" sz="2800" b="1" i="1">
                <a:solidFill>
                  <a:srgbClr val="3333CC"/>
                </a:solidFill>
                <a:latin typeface="Comic Sans MS"/>
                <a:ea typeface="宋体"/>
              </a:rPr>
              <a:t>).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184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18488B36-154A-4D37-A20D-675BFF85D7AE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8</a:t>
            </a:fld>
            <a:endParaRPr/>
          </a:p>
        </p:txBody>
      </p:sp>
      <p:sp>
        <p:nvSpPr>
          <p:cNvPr id="185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Commands</a:t>
            </a:r>
            <a:endParaRPr/>
          </a:p>
        </p:txBody>
      </p:sp>
      <p:sp>
        <p:nvSpPr>
          <p:cNvPr id="186" name="TextShape 4"/>
          <p:cNvSpPr txBox="1"/>
          <p:nvPr/>
        </p:nvSpPr>
        <p:spPr>
          <a:xfrm>
            <a:off x="1143000" y="1371600"/>
            <a:ext cx="7772040" cy="4601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 typeface="StarSymbol"/>
              <a:buChar char=""/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In the </a:t>
            </a:r>
            <a:r>
              <a:rPr lang="en-US" sz="2800" b="1" i="1">
                <a:solidFill>
                  <a:srgbClr val="3333CC"/>
                </a:solidFill>
                <a:latin typeface="Comic Sans MS"/>
                <a:ea typeface="宋体"/>
              </a:rPr>
              <a:t>login, add, remove</a:t>
            </a: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, and </a:t>
            </a:r>
            <a:r>
              <a:rPr lang="en-US" sz="2800" b="1" i="1">
                <a:solidFill>
                  <a:srgbClr val="3333CC"/>
                </a:solidFill>
                <a:latin typeface="Comic Sans MS"/>
                <a:ea typeface="宋体"/>
              </a:rPr>
              <a:t>quit</a:t>
            </a:r>
            <a:r>
              <a:rPr lang="en-US" sz="2800" b="1" i="1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commands:</a:t>
            </a:r>
            <a:endParaRPr/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000000"/>
                </a:solidFill>
                <a:latin typeface="Comic Sans MS"/>
                <a:ea typeface="宋体"/>
              </a:rPr>
              <a:t>  	</a:t>
            </a:r>
            <a:endParaRPr/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000000"/>
                </a:solidFill>
                <a:latin typeface="Comic Sans MS"/>
                <a:ea typeface="宋体"/>
              </a:rPr>
              <a:t>	The server only returns one message to the client.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StarSymbol"/>
              <a:buChar char=""/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In the </a:t>
            </a:r>
            <a:r>
              <a:rPr lang="en-US" sz="2800" b="1" i="1">
                <a:solidFill>
                  <a:srgbClr val="3333CC"/>
                </a:solidFill>
                <a:latin typeface="Comic Sans MS"/>
                <a:ea typeface="宋体"/>
              </a:rPr>
              <a:t>list, find, locate</a:t>
            </a:r>
            <a:r>
              <a:rPr lang="en-US" sz="2800" b="1" i="1">
                <a:solidFill>
                  <a:srgbClr val="000000"/>
                </a:solidFill>
                <a:latin typeface="Comic Sans MS"/>
                <a:ea typeface="宋体"/>
              </a:rPr>
              <a:t> commands, </a:t>
            </a: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the server may return multiple messages to the client.</a:t>
            </a:r>
            <a:r>
              <a:rPr lang="en-US" sz="2800" b="1" i="1">
                <a:solidFill>
                  <a:srgbClr val="000000"/>
                </a:solidFill>
                <a:latin typeface="Comic Sans MS"/>
                <a:ea typeface="宋体"/>
              </a:rPr>
              <a:t> </a:t>
            </a:r>
            <a:endParaRPr/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Comic Sans MS"/>
                <a:ea typeface="宋体"/>
              </a:rPr>
              <a:t>   </a:t>
            </a:r>
            <a:endParaRPr/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Comic Sans MS"/>
                <a:ea typeface="宋体"/>
              </a:rPr>
              <a:t>	 </a:t>
            </a:r>
            <a:r>
              <a:rPr lang="en-US" sz="2000" b="1">
                <a:solidFill>
                  <a:srgbClr val="000000"/>
                </a:solidFill>
                <a:latin typeface="Arial"/>
                <a:ea typeface="宋体"/>
              </a:rPr>
              <a:t>“</a:t>
            </a:r>
            <a:r>
              <a:rPr lang="en-US" sz="2000" b="1">
                <a:solidFill>
                  <a:srgbClr val="000000"/>
                </a:solidFill>
                <a:latin typeface="Comic Sans MS"/>
                <a:ea typeface="宋体"/>
              </a:rPr>
              <a:t>Each entry, which meets the search condition, is sent as a </a:t>
            </a:r>
            <a:r>
              <a:rPr lang="en-US" sz="2000" b="1" u="sng">
                <a:solidFill>
                  <a:srgbClr val="3333CC"/>
                </a:solidFill>
                <a:latin typeface="Comic Sans MS"/>
                <a:ea typeface="宋体"/>
              </a:rPr>
              <a:t>separate</a:t>
            </a:r>
            <a:r>
              <a:rPr lang="en-US" sz="2000" b="1">
                <a:solidFill>
                  <a:srgbClr val="000000"/>
                </a:solidFill>
                <a:latin typeface="Comic Sans MS"/>
                <a:ea typeface="宋体"/>
              </a:rPr>
              <a:t> TCP message back to the Client</a:t>
            </a:r>
            <a:r>
              <a:rPr lang="en-US" sz="2000">
                <a:solidFill>
                  <a:srgbClr val="000000"/>
                </a:solidFill>
                <a:latin typeface="Comic Sans MS"/>
                <a:ea typeface="宋体"/>
              </a:rPr>
              <a:t>.</a:t>
            </a:r>
            <a:r>
              <a:rPr lang="en-US" sz="2000">
                <a:solidFill>
                  <a:srgbClr val="000000"/>
                </a:solidFill>
                <a:latin typeface="Arial"/>
                <a:ea typeface="宋体"/>
              </a:rPr>
              <a:t>”</a:t>
            </a:r>
            <a:r>
              <a:rPr lang="en-US" sz="2000" b="1">
                <a:solidFill>
                  <a:srgbClr val="000000"/>
                </a:solidFill>
                <a:latin typeface="Comic Sans MS"/>
                <a:ea typeface="宋体"/>
              </a:rPr>
              <a:t>  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0" y="6392880"/>
            <a:ext cx="5076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Comic Sans MS"/>
                <a:ea typeface="굴림"/>
              </a:rPr>
              <a:t>CS3516 — </a:t>
            </a:r>
            <a:r>
              <a:rPr lang="en-US" b="1">
                <a:solidFill>
                  <a:srgbClr val="000000"/>
                </a:solidFill>
                <a:latin typeface="Comic Sans MS"/>
                <a:ea typeface="宋体"/>
              </a:rPr>
              <a:t>TCP/IP Socket Programming</a:t>
            </a:r>
            <a:endParaRPr/>
          </a:p>
        </p:txBody>
      </p:sp>
      <p:sp>
        <p:nvSpPr>
          <p:cNvPr id="188" name="TextShape 2"/>
          <p:cNvSpPr txBox="1"/>
          <p:nvPr/>
        </p:nvSpPr>
        <p:spPr>
          <a:xfrm>
            <a:off x="8640720" y="5638680"/>
            <a:ext cx="50292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0334AD03-780E-4451-A13C-5C1C87E65CB1}" type="slidenum">
              <a:rPr lang="en-US" sz="2000" b="1">
                <a:solidFill>
                  <a:srgbClr val="000000"/>
                </a:solidFill>
                <a:latin typeface="Times New Roman"/>
                <a:ea typeface="宋体"/>
              </a:rPr>
              <a:t>9</a:t>
            </a:fld>
            <a:endParaRPr/>
          </a:p>
        </p:txBody>
      </p:sp>
      <p:sp>
        <p:nvSpPr>
          <p:cNvPr id="189" name="TextShape 3"/>
          <p:cNvSpPr txBox="1"/>
          <p:nvPr/>
        </p:nvSpPr>
        <p:spPr>
          <a:xfrm>
            <a:off x="1143000" y="2746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b="1">
                <a:solidFill>
                  <a:srgbClr val="000000"/>
                </a:solidFill>
                <a:latin typeface="Comic Sans MS"/>
                <a:ea typeface="宋体"/>
              </a:rPr>
              <a:t>Login Command</a:t>
            </a:r>
            <a:endParaRPr/>
          </a:p>
        </p:txBody>
      </p:sp>
      <p:sp>
        <p:nvSpPr>
          <p:cNvPr id="190" name="TextShape 4"/>
          <p:cNvSpPr txBox="1"/>
          <p:nvPr/>
        </p:nvSpPr>
        <p:spPr>
          <a:xfrm>
            <a:off x="1143000" y="1600200"/>
            <a:ext cx="77720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 b="1">
                <a:solidFill>
                  <a:srgbClr val="000000"/>
                </a:solidFill>
                <a:latin typeface="Comic Sans MS"/>
                <a:ea typeface="宋体"/>
              </a:rPr>
              <a:t>Login Command Format.</a:t>
            </a:r>
            <a:endParaRPr/>
          </a:p>
          <a:p>
            <a:r>
              <a:rPr lang="en-US" sz="2800" b="1" i="1">
                <a:solidFill>
                  <a:srgbClr val="3333CC"/>
                </a:solidFill>
                <a:latin typeface="Comic Sans MS"/>
                <a:ea typeface="宋体"/>
              </a:rPr>
              <a:t>login name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3200" b="1">
                <a:solidFill>
                  <a:srgbClr val="000000"/>
                </a:solidFill>
                <a:latin typeface="Comic Sans MS"/>
                <a:ea typeface="宋体"/>
              </a:rPr>
              <a:t>Login Command Handling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For The Client: When the Client reads a </a:t>
            </a:r>
            <a:r>
              <a:rPr lang="en-US" sz="2800" b="1">
                <a:solidFill>
                  <a:srgbClr val="3333CC"/>
                </a:solidFill>
                <a:latin typeface="Comic Sans MS"/>
                <a:ea typeface="宋体"/>
              </a:rPr>
              <a:t>login </a:t>
            </a: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command, the client establishes a TCP connection to the Server.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For The Server: When the Server receives a </a:t>
            </a:r>
            <a:r>
              <a:rPr lang="en-US" sz="2800" b="1">
                <a:solidFill>
                  <a:srgbClr val="000000"/>
                </a:solidFill>
                <a:latin typeface="Arial"/>
                <a:ea typeface="宋体"/>
              </a:rPr>
              <a:t>“</a:t>
            </a:r>
            <a:r>
              <a:rPr lang="en-US" sz="2800" b="1">
                <a:solidFill>
                  <a:srgbClr val="3333CC"/>
                </a:solidFill>
                <a:latin typeface="Comic Sans MS"/>
                <a:ea typeface="宋体"/>
              </a:rPr>
              <a:t>login name</a:t>
            </a:r>
            <a:r>
              <a:rPr lang="en-US" sz="2800" b="1">
                <a:solidFill>
                  <a:srgbClr val="000000"/>
                </a:solidFill>
                <a:latin typeface="Arial"/>
                <a:ea typeface="宋体"/>
              </a:rPr>
              <a:t>”</a:t>
            </a: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, it replies </a:t>
            </a:r>
            <a:r>
              <a:rPr lang="en-US" sz="2800" b="1">
                <a:solidFill>
                  <a:srgbClr val="000000"/>
                </a:solidFill>
                <a:latin typeface="Arial"/>
                <a:ea typeface="宋体"/>
              </a:rPr>
              <a:t>“</a:t>
            </a:r>
            <a:r>
              <a:rPr lang="en-US" sz="2800" b="1">
                <a:solidFill>
                  <a:srgbClr val="3333CC"/>
                </a:solidFill>
                <a:latin typeface="Comic Sans MS"/>
                <a:ea typeface="宋体"/>
              </a:rPr>
              <a:t>Hello, name!</a:t>
            </a:r>
            <a:r>
              <a:rPr lang="en-US" sz="2800" b="1">
                <a:solidFill>
                  <a:srgbClr val="000000"/>
                </a:solidFill>
                <a:latin typeface="Arial"/>
                <a:ea typeface="宋体"/>
              </a:rPr>
              <a:t>”</a:t>
            </a:r>
            <a:r>
              <a:rPr lang="en-US" sz="2800" b="1">
                <a:solidFill>
                  <a:srgbClr val="000000"/>
                </a:solidFill>
                <a:latin typeface="Comic Sans MS"/>
                <a:ea typeface="宋体"/>
              </a:rPr>
              <a:t> to the client.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935</Words>
  <Application>Microsoft Office PowerPoint</Application>
  <PresentationFormat>On-screen Show (4:3)</PresentationFormat>
  <Paragraphs>303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Kinicki,FL135,x6116,2633021</dc:creator>
  <cp:lastModifiedBy>Professor Kinicki</cp:lastModifiedBy>
  <cp:revision>5</cp:revision>
  <dcterms:modified xsi:type="dcterms:W3CDTF">2015-09-07T22:32:16Z</dcterms:modified>
</cp:coreProperties>
</file>