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3"/>
  </p:notesMasterIdLst>
  <p:handoutMasterIdLst>
    <p:handoutMasterId r:id="rId54"/>
  </p:handoutMasterIdLst>
  <p:sldIdLst>
    <p:sldId id="411" r:id="rId2"/>
    <p:sldId id="491" r:id="rId3"/>
    <p:sldId id="385" r:id="rId4"/>
    <p:sldId id="492" r:id="rId5"/>
    <p:sldId id="498" r:id="rId6"/>
    <p:sldId id="466" r:id="rId7"/>
    <p:sldId id="478" r:id="rId8"/>
    <p:sldId id="479" r:id="rId9"/>
    <p:sldId id="473" r:id="rId10"/>
    <p:sldId id="496" r:id="rId11"/>
    <p:sldId id="480" r:id="rId12"/>
    <p:sldId id="428" r:id="rId13"/>
    <p:sldId id="429" r:id="rId14"/>
    <p:sldId id="430" r:id="rId15"/>
    <p:sldId id="431" r:id="rId16"/>
    <p:sldId id="433" r:id="rId17"/>
    <p:sldId id="481" r:id="rId18"/>
    <p:sldId id="482" r:id="rId19"/>
    <p:sldId id="435" r:id="rId20"/>
    <p:sldId id="436" r:id="rId21"/>
    <p:sldId id="437" r:id="rId22"/>
    <p:sldId id="438" r:id="rId23"/>
    <p:sldId id="439" r:id="rId24"/>
    <p:sldId id="493" r:id="rId25"/>
    <p:sldId id="401" r:id="rId26"/>
    <p:sldId id="402" r:id="rId27"/>
    <p:sldId id="404" r:id="rId28"/>
    <p:sldId id="447" r:id="rId29"/>
    <p:sldId id="403" r:id="rId30"/>
    <p:sldId id="405" r:id="rId31"/>
    <p:sldId id="494" r:id="rId32"/>
    <p:sldId id="495" r:id="rId33"/>
    <p:sldId id="441" r:id="rId34"/>
    <p:sldId id="406" r:id="rId35"/>
    <p:sldId id="386" r:id="rId36"/>
    <p:sldId id="396" r:id="rId37"/>
    <p:sldId id="407" r:id="rId38"/>
    <p:sldId id="399" r:id="rId39"/>
    <p:sldId id="464" r:id="rId40"/>
    <p:sldId id="465" r:id="rId41"/>
    <p:sldId id="371" r:id="rId42"/>
    <p:sldId id="455" r:id="rId43"/>
    <p:sldId id="462" r:id="rId44"/>
    <p:sldId id="456" r:id="rId45"/>
    <p:sldId id="457" r:id="rId46"/>
    <p:sldId id="458" r:id="rId47"/>
    <p:sldId id="461" r:id="rId48"/>
    <p:sldId id="497" r:id="rId49"/>
    <p:sldId id="488" r:id="rId50"/>
    <p:sldId id="486" r:id="rId51"/>
    <p:sldId id="487" r:id="rId52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990033"/>
    <a:srgbClr val="0000FF"/>
    <a:srgbClr val="003366"/>
    <a:srgbClr val="CC0000"/>
    <a:srgbClr val="33CC33"/>
    <a:srgbClr val="99009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96" autoAdjust="0"/>
    <p:restoredTop sz="94600" autoAdjust="0"/>
  </p:normalViewPr>
  <p:slideViewPr>
    <p:cSldViewPr>
      <p:cViewPr varScale="1">
        <p:scale>
          <a:sx n="65" d="100"/>
          <a:sy n="65" d="100"/>
        </p:scale>
        <p:origin x="-1430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7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89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89" indent="-2902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059" indent="-23221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483" indent="-23221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907" indent="-23221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9D27C5-0A30-4348-98EA-83399E3A9704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Sensors : Thermal, light, pressure, GPS, Accelerometer </a:t>
            </a:r>
          </a:p>
          <a:p>
            <a:pPr eaLnBrk="1" hangingPunct="1"/>
            <a:r>
              <a:rPr lang="en-US" smtClean="0"/>
              <a:t>More can be done here (overview of the protocol)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94273"/>
            <a:ext cx="8001000" cy="2090911"/>
          </a:xfrm>
          <a:effectLst/>
        </p:spPr>
        <p:txBody>
          <a:bodyPr/>
          <a:lstStyle>
            <a:lvl1pPr>
              <a:defRPr sz="4800">
                <a:solidFill>
                  <a:srgbClr val="00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Internet of Things         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E91C13F7-188C-4DD5-A807-19F1CDB5A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Internet of Things         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DE297A1-227A-4EF8-8CF3-22B2CC161D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13698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40488"/>
            <a:ext cx="914400" cy="30088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mtClean="0"/>
              <a:t>Internet of Things         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5E7CCC9-7E5A-4C2B-8DAE-B25DC60DE9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Internet of Things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4723C60-A592-4AF4-983A-A554A05AA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0AA7F4B-3A05-4865-A71F-261868F78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mtClean="0"/>
              <a:t>Internet of Things         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C2F235C-D659-4CFD-8AD0-FC96DE57FC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403350" y="6454775"/>
            <a:ext cx="6656388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mtClean="0"/>
              <a:t>Internet of Things         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/>
              <a:t>Internet of Things         </a:t>
            </a:r>
            <a:r>
              <a:rPr lang="en-US" dirty="0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0033CC"/>
                </a:solidFill>
              </a:rPr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898560" y="5733256"/>
            <a:ext cx="68580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Internet of Things </a:t>
            </a:r>
            <a:endParaRPr lang="en-US" b="1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Simplified Arabic Fixed" pitchFamily="49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Simplified Arabic Fixed" pitchFamily="49" charset="-78"/>
              </a:rPr>
              <a:t>Fall 2015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2766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10" name="Picture 14" descr="Lake_Chabot_test_layout_re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40768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FireBug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05064"/>
            <a:ext cx="7427168" cy="239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Wildfire Instrumentation System Using Networked Sensors.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Allows predictive analysis of evolving fire behavior.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Firebugs:  </a:t>
            </a:r>
            <a:r>
              <a:rPr lang="en-US" sz="1800" dirty="0" smtClean="0">
                <a:solidFill>
                  <a:srgbClr val="0000FF"/>
                </a:solidFill>
              </a:rPr>
              <a:t>GPS-enabled, wireless thermal sensor motes</a:t>
            </a:r>
            <a:r>
              <a:rPr lang="en-US" sz="1800" dirty="0" smtClean="0"/>
              <a:t> based on </a:t>
            </a:r>
            <a:r>
              <a:rPr lang="en-US" sz="1800" dirty="0" err="1" smtClean="0"/>
              <a:t>TinyOS</a:t>
            </a:r>
            <a:r>
              <a:rPr lang="en-US" sz="1800" dirty="0" smtClean="0"/>
              <a:t> that </a:t>
            </a:r>
            <a:r>
              <a:rPr lang="en-US" sz="1800" dirty="0" smtClean="0">
                <a:solidFill>
                  <a:srgbClr val="0000FF"/>
                </a:solidFill>
              </a:rPr>
              <a:t>self-organize</a:t>
            </a:r>
            <a:r>
              <a:rPr lang="en-US" sz="1800" dirty="0" smtClean="0"/>
              <a:t> into networks for collecting real time data in wild fire environments.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Software architecture: Includes several interacting layers (Sensors, Processing of sensor data, Command center).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1800" dirty="0" smtClean="0"/>
              <a:t>A project by University of California, Berkeley CA.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endParaRPr lang="en-US" sz="1800" dirty="0" smtClean="0"/>
          </a:p>
        </p:txBody>
      </p:sp>
      <p:pic>
        <p:nvPicPr>
          <p:cNvPr id="234508" name="Picture 12" descr="baro_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6740"/>
            <a:ext cx="2343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16" name="Group 20"/>
          <p:cNvGrpSpPr>
            <a:grpSpLocks/>
          </p:cNvGrpSpPr>
          <p:nvPr/>
        </p:nvGrpSpPr>
        <p:grpSpPr bwMode="auto">
          <a:xfrm>
            <a:off x="2590800" y="3352800"/>
            <a:ext cx="4724400" cy="457200"/>
            <a:chOff x="3936" y="1584"/>
            <a:chExt cx="1392" cy="192"/>
          </a:xfrm>
        </p:grpSpPr>
        <p:sp>
          <p:nvSpPr>
            <p:cNvPr id="12296" name="Oval 15"/>
            <p:cNvSpPr>
              <a:spLocks noChangeArrowheads="1"/>
            </p:cNvSpPr>
            <p:nvPr/>
          </p:nvSpPr>
          <p:spPr bwMode="auto">
            <a:xfrm>
              <a:off x="432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6"/>
            <p:cNvSpPr>
              <a:spLocks noChangeArrowheads="1"/>
            </p:cNvSpPr>
            <p:nvPr/>
          </p:nvSpPr>
          <p:spPr bwMode="auto">
            <a:xfrm>
              <a:off x="3936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7"/>
            <p:cNvSpPr>
              <a:spLocks noChangeArrowheads="1"/>
            </p:cNvSpPr>
            <p:nvPr/>
          </p:nvSpPr>
          <p:spPr bwMode="auto">
            <a:xfrm>
              <a:off x="4800" y="1632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8"/>
            <p:cNvSpPr>
              <a:spLocks noChangeArrowheads="1"/>
            </p:cNvSpPr>
            <p:nvPr/>
          </p:nvSpPr>
          <p:spPr bwMode="auto">
            <a:xfrm>
              <a:off x="5232" y="1584"/>
              <a:ext cx="96" cy="14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8194675" y="6440488"/>
            <a:ext cx="914400" cy="30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F00EC51-18CE-4219-8E4B-15920968AB1F}" type="slidenum">
              <a:rPr lang="en-US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>
                <a:defRPr/>
              </a:pPr>
              <a:t>10</a:t>
            </a:fld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-468560" y="1026740"/>
            <a:ext cx="3348373" cy="720080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Nuwan</a:t>
            </a:r>
            <a:r>
              <a:rPr lang="en-US" sz="2000" dirty="0" smtClean="0"/>
              <a:t> </a:t>
            </a:r>
            <a:r>
              <a:rPr lang="en-US" sz="2000" dirty="0" err="1" smtClean="0"/>
              <a:t>Gajaweera</a:t>
            </a:r>
            <a:r>
              <a:rPr lang="en-US" sz="2000" dirty="0"/>
              <a:t>]</a:t>
            </a:r>
            <a:endParaRPr lang="en-US" sz="2000" dirty="0" smtClean="0"/>
          </a:p>
          <a:p>
            <a:pPr marL="0" indent="0" algn="r" eaLnBrk="1" hangingPunct="1">
              <a:buNone/>
            </a:pPr>
            <a:endParaRPr lang="en-US" sz="20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3393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345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6666 -0.1777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/>
      <p:bldP spid="23450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7239000" cy="936104"/>
          </a:xfrm>
        </p:spPr>
        <p:txBody>
          <a:bodyPr/>
          <a:lstStyle/>
          <a:p>
            <a:pPr eaLnBrk="1" hangingPunct="1"/>
            <a:r>
              <a:rPr lang="en-US" dirty="0" smtClean="0"/>
              <a:t>Precision Agriculture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5715000" cy="3902075"/>
          </a:xfrm>
        </p:spPr>
        <p:txBody>
          <a:bodyPr/>
          <a:lstStyle/>
          <a:p>
            <a:pPr eaLnBrk="1" hangingPunct="1"/>
            <a:r>
              <a:rPr lang="en-US" dirty="0" smtClean="0"/>
              <a:t>The “Wireless Vineyard”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Sensors monitor temperature, moisture</a:t>
            </a:r>
          </a:p>
          <a:p>
            <a:pPr lvl="1" eaLnBrk="1" hangingPunct="1">
              <a:buFontTx/>
              <a:buChar char="–"/>
            </a:pPr>
            <a:r>
              <a:rPr lang="en-US" dirty="0" smtClean="0"/>
              <a:t>Roger the dog collects the data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1800" dirty="0" smtClean="0"/>
          </a:p>
        </p:txBody>
      </p:sp>
      <p:pic>
        <p:nvPicPr>
          <p:cNvPr id="10244" name="Picture 4" descr="hangingmote_v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4" y="1393056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ogco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0" y="42210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176" y="5157192"/>
            <a:ext cx="2808312" cy="107721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algn="l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Richard Beckwith</a:t>
            </a:r>
          </a:p>
          <a:p>
            <a:pPr marL="457200" lvl="1" indent="0" algn="just" eaLnBrk="1" hangingPunct="1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Intel </a:t>
            </a:r>
            <a:r>
              <a:rPr lang="en-US" sz="2000" dirty="0">
                <a:solidFill>
                  <a:srgbClr val="800000"/>
                </a:solidFill>
              </a:rPr>
              <a:t>Corpora</a:t>
            </a:r>
            <a:r>
              <a:rPr lang="en-US" sz="1800" dirty="0">
                <a:solidFill>
                  <a:srgbClr val="800000"/>
                </a:solidFill>
              </a:rPr>
              <a:t>tion</a:t>
            </a: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4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83432"/>
            <a:ext cx="8229600" cy="3573760"/>
          </a:xfrm>
        </p:spPr>
        <p:txBody>
          <a:bodyPr/>
          <a:lstStyle/>
          <a:p>
            <a:pPr marL="342900" indent="-342900"/>
            <a:r>
              <a:rPr lang="en-US" dirty="0"/>
              <a:t>2 month max battery life now with 10 minute sampling </a:t>
            </a:r>
            <a:r>
              <a:rPr lang="en-US" dirty="0" smtClean="0"/>
              <a:t>interval. </a:t>
            </a:r>
            <a:endParaRPr lang="en-US" dirty="0"/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6A80C-1F53-42DB-9671-DA1551761F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Vision for Wireless MIS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68860" y="5517232"/>
            <a:ext cx="5040560" cy="67322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Concept includes smart phone platforms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rPr>
              <a:t>to streamline continuous monitoring.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17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069" y="514190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6682"/>
            <a:ext cx="74199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 for Wireless MIS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" y="1484635"/>
            <a:ext cx="8673066" cy="3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678484" y="5157341"/>
            <a:ext cx="5629820" cy="791939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33CC"/>
                </a:solidFill>
              </a:rPr>
              <a:t>Health surveillance region provides a multi-hop path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f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rom body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sensor networks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to central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</a:rPr>
              <a:t> data log and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33CC"/>
                </a:solidFill>
              </a:rPr>
              <a:t>p</a:t>
            </a:r>
            <a:r>
              <a:rPr lang="en-US" sz="1800" b="1" baseline="0" dirty="0" smtClean="0">
                <a:solidFill>
                  <a:srgbClr val="0033CC"/>
                </a:solidFill>
              </a:rPr>
              <a:t>rocessing</a:t>
            </a:r>
            <a:r>
              <a:rPr lang="en-US" sz="1800" b="1" dirty="0" smtClean="0">
                <a:solidFill>
                  <a:srgbClr val="0033CC"/>
                </a:solidFill>
              </a:rPr>
              <a:t> nodes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F00EC51-18CE-4219-8E4B-15920968AB1F}" type="slidenum">
              <a:rPr lang="en-US" smtClean="0">
                <a:latin typeface="Comic Sans MS" pitchFamily="66" charset="0"/>
              </a:rPr>
              <a:pPr>
                <a:defRPr/>
              </a:pPr>
              <a:t>18</a:t>
            </a:fld>
            <a:endParaRPr lang="en-US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9994" y="4643886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800" dirty="0">
                <a:solidFill>
                  <a:srgbClr val="0000FF"/>
                </a:solidFill>
              </a:rPr>
              <a:t>[DS-MAC]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4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Introduction</a:t>
            </a:r>
            <a:endParaRPr lang="en-US" sz="2800" dirty="0">
              <a:solidFill>
                <a:srgbClr val="0033CC"/>
              </a:solidFill>
            </a:endParaRPr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328592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and adaptability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multi-hop communication to conserve energy.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</a:rPr>
              <a:t>Idle listening:: </a:t>
            </a:r>
            <a:r>
              <a:rPr lang="en-US" dirty="0" smtClean="0"/>
              <a:t>listen to receive possible traffic that is not sent.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rgbClr val="800000"/>
                </a:solidFill>
              </a:rPr>
              <a:t>Overmitting</a:t>
            </a:r>
            <a:r>
              <a:rPr lang="en-US" dirty="0" smtClean="0">
                <a:solidFill>
                  <a:srgbClr val="800000"/>
                </a:solidFill>
              </a:rPr>
              <a:t>:: </a:t>
            </a:r>
            <a:r>
              <a:rPr lang="en-US" dirty="0" smtClean="0"/>
              <a:t>transmission of message when receiver is not ready.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772816"/>
            <a:ext cx="2643188" cy="1080119"/>
          </a:xfrm>
          <a:prstGeom prst="ellips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head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Scheduled contention periods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LPL (Low Power Listening)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lifetime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</a:rPr>
              <a:t>Types of Wireless Sensor Networks (WSNs)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33CC"/>
                </a:solidFill>
              </a:rPr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Routing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0" y="1212631"/>
            <a:ext cx="6031066" cy="479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64288" y="5898157"/>
            <a:ext cx="199581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</a:t>
            </a:r>
            <a:r>
              <a:rPr lang="en-US" sz="2000" dirty="0" smtClean="0">
                <a:solidFill>
                  <a:srgbClr val="0000FF"/>
                </a:solidFill>
              </a:rPr>
              <a:t>Cuomo]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91633E-EC88-48D1-A34A-F06F008A324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0000FF"/>
                </a:solidFill>
              </a:rPr>
              <a:t>[ Stathopoulos]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800000"/>
                </a:solidFill>
              </a:rPr>
              <a:t>fixed number of cluster heads  </a:t>
            </a:r>
            <a:r>
              <a:rPr lang="en-US" sz="2000" dirty="0" smtClean="0"/>
              <a:t>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TDMA allows </a:t>
            </a:r>
            <a:r>
              <a:rPr lang="en-US" sz="2000" dirty="0" smtClean="0">
                <a:solidFill>
                  <a:srgbClr val="800000"/>
                </a:solidFill>
              </a:rPr>
              <a:t>fixed schedule of slots</a:t>
            </a:r>
            <a:r>
              <a:rPr lang="en-US" sz="2000" dirty="0" smtClean="0"/>
              <a:t>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C01E88-3540-4CD8-8F81-62CF385BD92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“Energy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WSNs”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re-clustering.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re-cluster time.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Wireless Sensor Networks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93175" cy="4608512"/>
          </a:xfrm>
          <a:ln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1997</a:t>
            </a:r>
            <a:r>
              <a:rPr lang="en-US" sz="2400" b="0" dirty="0" smtClean="0">
                <a:effectLst/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1998</a:t>
            </a:r>
            <a:r>
              <a:rPr lang="en-US" sz="2400" b="0" dirty="0" smtClean="0">
                <a:effectLst/>
              </a:rPr>
              <a:t>	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2000</a:t>
            </a:r>
            <a:r>
              <a:rPr lang="en-US" sz="2400" b="0" dirty="0" smtClean="0">
                <a:effectLst/>
              </a:rPr>
              <a:t>  SMACS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2001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S-MAC</a:t>
            </a:r>
            <a:r>
              <a:rPr lang="en-US" sz="2400" dirty="0" smtClean="0">
                <a:solidFill>
                  <a:srgbClr val="0000FF"/>
                </a:solidFill>
                <a:effectLst/>
              </a:rPr>
              <a:t>      </a:t>
            </a:r>
            <a:r>
              <a:rPr lang="en-US" sz="2000" b="0" dirty="0" smtClean="0">
                <a:effectLst/>
              </a:rPr>
              <a:t>CSMA/ARC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2002</a:t>
            </a:r>
            <a:r>
              <a:rPr lang="en-US" sz="2400" b="0" dirty="0" smtClean="0">
                <a:effectLst/>
              </a:rPr>
              <a:t>	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LPL</a:t>
            </a:r>
            <a:r>
              <a:rPr lang="en-US" sz="2400" b="0" dirty="0" smtClean="0">
                <a:solidFill>
                  <a:srgbClr val="0033CC"/>
                </a:solidFill>
                <a:effectLst/>
              </a:rPr>
              <a:t> </a:t>
            </a:r>
            <a:r>
              <a:rPr lang="en-US" sz="2400" b="0" dirty="0" smtClean="0">
                <a:effectLst/>
              </a:rPr>
              <a:t>              NPSM         STEM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	DE-MAC       EMACs        Sift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T-MAC</a:t>
            </a:r>
            <a:endParaRPr lang="en-US" sz="2400" b="0" dirty="0"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2003</a:t>
            </a:r>
            <a:r>
              <a:rPr lang="en-US" sz="2400" b="0" dirty="0" smtClean="0">
                <a:effectLst/>
              </a:rPr>
              <a:t>  </a:t>
            </a:r>
            <a:r>
              <a:rPr lang="en-US" sz="2000" b="0" dirty="0" err="1" smtClean="0">
                <a:effectLst/>
              </a:rPr>
              <a:t>TinyOS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 smtClean="0">
                <a:effectLst/>
              </a:rPr>
              <a:t>	AI-LMAC     B-MAC        D-MAC      DSMAC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2004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smtClean="0">
                <a:effectLst/>
              </a:rPr>
              <a:t>L-MAC         MS-MAC      TA            </a:t>
            </a:r>
            <a:r>
              <a:rPr lang="en-US" sz="2400" b="0" dirty="0" err="1" smtClean="0">
                <a:effectLst/>
              </a:rPr>
              <a:t>WiseMAC</a:t>
            </a:r>
            <a:endParaRPr lang="en-US" sz="2400" b="0" dirty="0" smtClean="0">
              <a:effectLst/>
            </a:endParaRP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	Bit-MAC      FLAMA       M-MAC      P-MAC   </a:t>
            </a:r>
          </a:p>
          <a:p>
            <a:pPr marL="971550" indent="-97155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  <a:effectLst/>
              </a:rPr>
              <a:t>2005</a:t>
            </a:r>
            <a:r>
              <a:rPr lang="en-US" sz="2400" b="0" dirty="0">
                <a:effectLst/>
              </a:rPr>
              <a:t>  </a:t>
            </a:r>
            <a:r>
              <a:rPr lang="en-US" sz="2000" b="0" dirty="0" err="1">
                <a:effectLst/>
              </a:rPr>
              <a:t>RateEst</a:t>
            </a:r>
            <a:r>
              <a:rPr lang="en-US" sz="2000" b="0" dirty="0">
                <a:effectLst/>
              </a:rPr>
              <a:t>-MAC</a:t>
            </a:r>
            <a:r>
              <a:rPr lang="en-US" sz="2400" b="0" dirty="0">
                <a:effectLst/>
              </a:rPr>
              <a:t>  </a:t>
            </a:r>
            <a:r>
              <a:rPr lang="en-US" sz="2400" b="0" dirty="0" err="1">
                <a:effectLst/>
              </a:rPr>
              <a:t>SeeSaw</a:t>
            </a:r>
            <a:r>
              <a:rPr lang="en-US" sz="2400" b="0" dirty="0">
                <a:effectLst/>
              </a:rPr>
              <a:t>       Z-MAC	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en-US" sz="2400" b="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43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>
                <a:solidFill>
                  <a:srgbClr val="0033CC"/>
                </a:solidFill>
              </a:rPr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5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4464496"/>
          </a:xfrm>
          <a:ln>
            <a:noFill/>
          </a:ln>
        </p:spPr>
        <p:txBody>
          <a:bodyPr/>
          <a:lstStyle/>
          <a:p>
            <a:pPr marL="971550" indent="-97155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800000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	 PSM          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SCP-MAC</a:t>
            </a:r>
            <a:r>
              <a:rPr lang="en-US" sz="2400" b="0" dirty="0" smtClean="0">
                <a:effectLst/>
              </a:rPr>
              <a:t>    SS-TDMA      TRAMA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2006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solidFill>
                  <a:srgbClr val="0033CC"/>
                </a:solidFill>
                <a:effectLst/>
              </a:rPr>
              <a:t>X-MAC</a:t>
            </a:r>
            <a:endParaRPr lang="en-US" sz="2400" dirty="0">
              <a:solidFill>
                <a:srgbClr val="0033CC"/>
              </a:solidFill>
              <a:effectLst/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 smtClean="0">
                <a:effectLst/>
              </a:rPr>
              <a:t>	 C-MAC         Crankshaft   MH-MAC       ML-MAC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2007</a:t>
            </a:r>
            <a:r>
              <a:rPr lang="en-US" sz="2400" b="0" dirty="0">
                <a:effectLst/>
              </a:rPr>
              <a:t>   </a:t>
            </a:r>
            <a:r>
              <a:rPr lang="en-US" sz="2400" b="0" dirty="0" smtClean="0">
                <a:effectLst/>
              </a:rPr>
              <a:t>RMAC           Sea-MAC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AS-MAC       DS-MAC      DW-MAC       Koala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2008</a:t>
            </a:r>
            <a:r>
              <a:rPr lang="en-US" sz="2400" b="0" dirty="0" smtClean="0">
                <a:effectLst/>
              </a:rPr>
              <a:t>   RI-MAC        W-MAC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</a:t>
            </a:r>
            <a:r>
              <a:rPr lang="en-US" sz="2400" b="0" dirty="0" smtClean="0">
                <a:effectLst/>
              </a:rPr>
              <a:t>   ELE-MAC      MD-MAC      ME-MAC       RA-MAC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2009  </a:t>
            </a:r>
            <a:r>
              <a:rPr lang="en-US" sz="2400" b="0" dirty="0" smtClean="0">
                <a:effectLst/>
              </a:rPr>
              <a:t>Tree-MAC    WUR-MAC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</a:t>
            </a:r>
            <a:r>
              <a:rPr lang="en-US" sz="2400" dirty="0" smtClean="0">
                <a:effectLst/>
              </a:rPr>
              <a:t>A-MAC</a:t>
            </a:r>
            <a:r>
              <a:rPr lang="en-US" sz="2400" b="0" dirty="0" smtClean="0">
                <a:effectLst/>
              </a:rPr>
              <a:t>         </a:t>
            </a:r>
            <a:r>
              <a:rPr lang="en-US" sz="2400" b="0" dirty="0" err="1" smtClean="0">
                <a:effectLst/>
              </a:rPr>
              <a:t>BuzzBuzz</a:t>
            </a:r>
            <a:r>
              <a:rPr lang="en-US" sz="2400" b="0" dirty="0" smtClean="0">
                <a:effectLst/>
              </a:rPr>
              <a:t>     </a:t>
            </a:r>
            <a:r>
              <a:rPr lang="en-US" sz="2400" b="0" dirty="0" err="1" smtClean="0">
                <a:effectLst/>
              </a:rPr>
              <a:t>MiX</a:t>
            </a:r>
            <a:r>
              <a:rPr lang="en-US" sz="2400" b="0" dirty="0" smtClean="0">
                <a:effectLst/>
              </a:rPr>
              <a:t>-MAC       NPM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2010</a:t>
            </a:r>
            <a:r>
              <a:rPr lang="en-US" sz="2400" b="0" dirty="0" smtClean="0">
                <a:effectLst/>
              </a:rPr>
              <a:t>   PE-MAC        VL-MAC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</a:t>
            </a:r>
            <a:r>
              <a:rPr lang="en-US" sz="2400" b="0" dirty="0" smtClean="0">
                <a:effectLst/>
              </a:rPr>
              <a:t>   </a:t>
            </a:r>
            <a:r>
              <a:rPr lang="en-US" sz="2000" b="0" dirty="0" err="1" smtClean="0">
                <a:effectLst/>
              </a:rPr>
              <a:t>AdaptAS</a:t>
            </a:r>
            <a:r>
              <a:rPr lang="en-US" sz="2000" b="0" dirty="0" smtClean="0">
                <a:effectLst/>
              </a:rPr>
              <a:t>-MAC</a:t>
            </a:r>
            <a:r>
              <a:rPr lang="en-US" sz="2400" b="0" dirty="0" smtClean="0">
                <a:effectLst/>
              </a:rPr>
              <a:t>  BAS-MAC   </a:t>
            </a:r>
            <a:r>
              <a:rPr lang="en-US" sz="2400" b="0" dirty="0" err="1" smtClean="0">
                <a:effectLst/>
              </a:rPr>
              <a:t>Contiki</a:t>
            </a:r>
            <a:r>
              <a:rPr lang="en-US" sz="2400" b="0" dirty="0" smtClean="0">
                <a:effectLst/>
              </a:rPr>
              <a:t>-MAC  EM-MAC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2011 </a:t>
            </a:r>
            <a:r>
              <a:rPr lang="en-US" sz="2400" b="0" dirty="0" smtClean="0">
                <a:effectLst/>
              </a:rPr>
              <a:t>  MC-LMAC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0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686800" cy="511256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effectLst/>
              </a:rPr>
              <a:t>TRAMA</a:t>
            </a:r>
            <a:r>
              <a:rPr lang="en-US" sz="2800" dirty="0" smtClean="0"/>
              <a:t>, EMACs, L-MAC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S-MAC, T-MAC</a:t>
            </a:r>
            <a:r>
              <a:rPr lang="en-US" sz="2800" dirty="0" smtClean="0"/>
              <a:t>, D-MAC, PMAC,</a:t>
            </a:r>
            <a:r>
              <a:rPr lang="en-US" sz="2800" dirty="0" smtClean="0">
                <a:effectLst/>
              </a:rPr>
              <a:t> SCP-MAC,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/>
              </a:rPr>
              <a:t>Crankshaft, 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B-MAC, </a:t>
            </a:r>
            <a:r>
              <a:rPr lang="en-US" sz="2800" dirty="0" err="1" smtClean="0">
                <a:effectLst/>
              </a:rPr>
              <a:t>WiseMAC</a:t>
            </a:r>
            <a:r>
              <a:rPr lang="en-US" sz="2800" dirty="0" smtClean="0">
                <a:effectLst/>
              </a:rPr>
              <a:t>, X-MAC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8000"/>
                </a:solidFill>
                <a:effectLst/>
              </a:rPr>
              <a:t>**</a:t>
            </a:r>
            <a:r>
              <a:rPr lang="en-US" sz="2800" dirty="0" smtClean="0">
                <a:solidFill>
                  <a:srgbClr val="008000"/>
                </a:solidFill>
                <a:effectLst/>
              </a:rPr>
              <a:t>Newest approaches include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4.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Initiated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RI-MAC, A-MAC, LPP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66850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All nodes periodically listen, sleep and wakeup. Nodes </a:t>
            </a:r>
            <a:r>
              <a:rPr lang="en-US" sz="2800" dirty="0" smtClean="0">
                <a:solidFill>
                  <a:srgbClr val="0033CC"/>
                </a:solidFill>
              </a:rPr>
              <a:t>listen and send </a:t>
            </a:r>
            <a:r>
              <a:rPr lang="en-US" sz="2800" dirty="0" smtClean="0"/>
              <a:t>during the active period and </a:t>
            </a:r>
            <a:r>
              <a:rPr lang="en-US" sz="2800" dirty="0" smtClean="0">
                <a:solidFill>
                  <a:srgbClr val="0033CC"/>
                </a:solidFill>
              </a:rPr>
              <a:t>turn off </a:t>
            </a:r>
            <a:r>
              <a:rPr lang="en-US" sz="2800" dirty="0" smtClean="0"/>
              <a:t>their radios during the sleep period.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 beginning of the active period is a SYNC period used to accomplish periodic synchronization and remedy clock drift </a:t>
            </a:r>
            <a:r>
              <a:rPr lang="en-US" sz="2800" dirty="0" smtClean="0">
                <a:solidFill>
                  <a:srgbClr val="990033"/>
                </a:solidFill>
              </a:rPr>
              <a:t>{nodes broadcast SYNC frames}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Following the SYNC period, data may be transferred for the remainder of the fixed-length active period using RTS/CTS for unicast transmissions.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Sensor-MAC (S-MAC)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01744"/>
            <a:ext cx="8472518" cy="4970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Long frames are fragmented and transmitted as a burst.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SMAC controls the duty cycle by </a:t>
            </a:r>
            <a:r>
              <a:rPr lang="en-US" sz="3600" dirty="0" smtClean="0">
                <a:solidFill>
                  <a:srgbClr val="0033CC"/>
                </a:solidFill>
              </a:rPr>
              <a:t>trading off energy for delay</a:t>
            </a:r>
            <a:r>
              <a:rPr lang="en-US" sz="3600" dirty="0" smtClean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dirty="0" smtClean="0"/>
          </a:p>
          <a:p>
            <a:pPr>
              <a:lnSpc>
                <a:spcPct val="80000"/>
              </a:lnSpc>
              <a:defRPr/>
            </a:pPr>
            <a:r>
              <a:rPr lang="en-US" sz="3600" dirty="0" smtClean="0"/>
              <a:t>However, as </a:t>
            </a:r>
            <a:r>
              <a:rPr lang="en-US" sz="3600" dirty="0" smtClean="0">
                <a:solidFill>
                  <a:srgbClr val="008000"/>
                </a:solidFill>
              </a:rPr>
              <a:t>density</a:t>
            </a:r>
            <a:r>
              <a:rPr lang="en-US" sz="3600" dirty="0" smtClean="0"/>
              <a:t> of WSN grows, SMAC incurs additional overhead in maintaining neighbors’ schedules.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S-MAC</a:t>
            </a:r>
          </a:p>
        </p:txBody>
      </p:sp>
      <p:pic>
        <p:nvPicPr>
          <p:cNvPr id="624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Timeout-MAC (T-MAC)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56" y="1142984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TMAC employs an </a:t>
            </a:r>
            <a:r>
              <a:rPr lang="en-US" dirty="0" smtClean="0">
                <a:solidFill>
                  <a:srgbClr val="800000"/>
                </a:solidFill>
              </a:rPr>
              <a:t>adaptive duty cycle </a:t>
            </a:r>
            <a:r>
              <a:rPr lang="en-US" dirty="0" smtClean="0"/>
              <a:t>by using a very short listening window at the beginning of each active period.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After the SYNC portion of the active period, RTS/CTS is used in a listening window. If no activity occurs within a timeout interval (15 ms), the node goes to sleep.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TMAC saves power at the cost of reduced throughput and additional delay.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T-MAC</a:t>
            </a:r>
          </a:p>
        </p:txBody>
      </p:sp>
      <p:pic>
        <p:nvPicPr>
          <p:cNvPr id="645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8637587" cy="400367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365504" y="2420888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daptive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800000"/>
                </a:solidFill>
              </a:rPr>
              <a:t>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ctive</a:t>
            </a:r>
            <a:r>
              <a:rPr lang="en-US" sz="1600" b="1" dirty="0" smtClean="0">
                <a:solidFill>
                  <a:srgbClr val="800000"/>
                </a:solidFill>
              </a:rPr>
              <a:t> time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20272" y="2649488"/>
            <a:ext cx="720080" cy="2286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LPL and SCP-MAC</a:t>
            </a:r>
          </a:p>
        </p:txBody>
      </p:sp>
      <p:pic>
        <p:nvPicPr>
          <p:cNvPr id="7270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8229600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-108520" y="2971800"/>
            <a:ext cx="1778496" cy="4572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All receivers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800000"/>
                </a:solidFill>
              </a:rPr>
              <a:t>synched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59632" y="3314700"/>
            <a:ext cx="410344" cy="22860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sz="2800" dirty="0" smtClean="0"/>
              <a:t>X-MAC is an LPL variant that aims to address:</a:t>
            </a:r>
          </a:p>
          <a:p>
            <a:pPr lvl="1"/>
            <a:r>
              <a:rPr lang="en-US" dirty="0" smtClean="0"/>
              <a:t>Overhearing, excessive preamble and incompatibility with packetizing radios (e.g.,CC2420).</a:t>
            </a:r>
          </a:p>
          <a:p>
            <a:r>
              <a:rPr lang="en-US" sz="2800" dirty="0" smtClean="0"/>
              <a:t>Uses </a:t>
            </a:r>
            <a:r>
              <a:rPr lang="en-US" sz="2800" dirty="0" err="1" smtClean="0"/>
              <a:t>strobed</a:t>
            </a:r>
            <a:r>
              <a:rPr lang="en-US" sz="2800" dirty="0" smtClean="0"/>
              <a:t> preambles where preambles contain receiver(s) address information.</a:t>
            </a:r>
          </a:p>
          <a:p>
            <a:r>
              <a:rPr lang="en-US" sz="2800" dirty="0" smtClean="0"/>
              <a:t>Addresses multiple transmissions to one receiver by having subsequent transmitters view the ACK, back-off and then send without any preamble.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dirty="0" smtClean="0"/>
              <a:t>X-MAC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032549"/>
            <a:ext cx="6264695" cy="52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01080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 lvl="1">
              <a:defRPr/>
            </a:pPr>
            <a:r>
              <a:rPr lang="en-US" sz="24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6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01080" cy="54006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effectLst/>
              </a:rPr>
              <a:t>S-MAC, T-MAC, LPL</a:t>
            </a:r>
            <a:r>
              <a:rPr lang="en-US" sz="2400" dirty="0">
                <a:effectLst/>
              </a:rPr>
              <a:t>, </a:t>
            </a:r>
            <a:r>
              <a:rPr lang="en-US" sz="2400" dirty="0" smtClean="0">
                <a:effectLst/>
              </a:rPr>
              <a:t>X-MAC </a:t>
            </a:r>
          </a:p>
          <a:p>
            <a:pPr>
              <a:defRPr/>
            </a:pPr>
            <a:r>
              <a:rPr lang="en-US" sz="2800" dirty="0" smtClean="0">
                <a:solidFill>
                  <a:srgbClr val="0033CC"/>
                </a:solidFill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3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112568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r>
              <a:rPr lang="en-US" sz="2800" dirty="0" smtClean="0"/>
              <a:t>Mote Revolution</a:t>
            </a:r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Types of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marL="457200" lvl="1" indent="0"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effectLst/>
              </a:rPr>
              <a:t>S-MAC, T-MAC,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LPL</a:t>
            </a:r>
            <a:r>
              <a:rPr lang="en-US" dirty="0">
                <a:solidFill>
                  <a:srgbClr val="800000"/>
                </a:solidFill>
                <a:effectLst/>
              </a:rPr>
              <a:t>,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X-MAC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The Internet of Things</a:t>
            </a:r>
          </a:p>
          <a:p>
            <a:pPr>
              <a:defRPr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Environmental/ Habitat Monitoring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Scientific, ecological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Non-intrusiveness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Real-time, high spatial-temporal resolution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Remote, hard-to-access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Acoustic </a:t>
            </a:r>
            <a:r>
              <a:rPr lang="en-GB" dirty="0" smtClean="0"/>
              <a:t>detection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Seismic </a:t>
            </a:r>
            <a:r>
              <a:rPr lang="en-GB" dirty="0" smtClean="0"/>
              <a:t>detection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Surveillance and Tracking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Military and disaster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Reconnaissance</a:t>
            </a:r>
            <a:r>
              <a:rPr lang="en-US" dirty="0"/>
              <a:t> </a:t>
            </a:r>
            <a:r>
              <a:rPr lang="en-US" dirty="0" smtClean="0"/>
              <a:t>and Perimeter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Structural monitoring (e.g., bridges)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1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WSN Applications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“Smart”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Precision Agriculture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Manufacturing/Industrial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Inventory (RFID)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 Control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Smart Grid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Medical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Hospital/Clinic settings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Retirement/Assisted Living settings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6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</a:t>
            </a:r>
            <a:r>
              <a:rPr lang="en-US" dirty="0"/>
              <a:t>M</a:t>
            </a:r>
            <a:r>
              <a:rPr lang="en-US" dirty="0" smtClean="0"/>
              <a:t>onitoring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4" y="1691630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4453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Great </a:t>
            </a:r>
            <a:r>
              <a:rPr lang="en-US" b="1" dirty="0" smtClean="0"/>
              <a:t>Duck Island</a:t>
            </a:r>
            <a:endParaRPr lang="en-US" b="1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050925" y="4293096"/>
            <a:ext cx="7712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Char char="•"/>
            </a:pPr>
            <a:r>
              <a:rPr lang="en-US" dirty="0"/>
              <a:t>150 sensing nodes deployed throughout the island relay data temperature, pressure, and humidity to a central device.</a:t>
            </a:r>
          </a:p>
          <a:p>
            <a:pPr algn="l">
              <a:buFontTx/>
              <a:buChar char="•"/>
            </a:pPr>
            <a:r>
              <a:rPr lang="en-US" dirty="0"/>
              <a:t>Data was made available on the Internet through a satellite link.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2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Habitat Monitoring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6" y="1124744"/>
            <a:ext cx="7783464" cy="1885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ZebraNet</a:t>
            </a:r>
            <a:r>
              <a:rPr lang="en-US" dirty="0" smtClean="0"/>
              <a:t> Project</a:t>
            </a:r>
          </a:p>
          <a:p>
            <a:pPr eaLnBrk="1" hangingPunct="1"/>
            <a:r>
              <a:rPr lang="en-US" dirty="0" smtClean="0"/>
              <a:t>Collar-mounted sensors with GPS</a:t>
            </a:r>
          </a:p>
          <a:p>
            <a:pPr eaLnBrk="1" hangingPunct="1"/>
            <a:r>
              <a:rPr lang="en-US" dirty="0" smtClean="0"/>
              <a:t>Use peer-to peer info communication</a:t>
            </a:r>
          </a:p>
          <a:p>
            <a:pPr eaLnBrk="1" hangingPunct="1"/>
            <a:r>
              <a:rPr lang="en-US" dirty="0" smtClean="0"/>
              <a:t>monitor zebra movement in Kenya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2790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40152" y="5406315"/>
            <a:ext cx="2924198" cy="83099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Margaret </a:t>
            </a:r>
            <a:r>
              <a:rPr lang="en-US" dirty="0" err="1" smtClean="0">
                <a:solidFill>
                  <a:srgbClr val="800000"/>
                </a:solidFill>
              </a:rPr>
              <a:t>Martonosi</a:t>
            </a:r>
            <a:endParaRPr lang="en-US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800000"/>
                </a:solidFill>
              </a:rPr>
              <a:t>Princeton </a:t>
            </a:r>
            <a:r>
              <a:rPr lang="en-US" dirty="0">
                <a:solidFill>
                  <a:srgbClr val="800000"/>
                </a:solidFill>
              </a:rPr>
              <a:t>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of Things         </a:t>
            </a:r>
            <a:r>
              <a:rPr lang="en-US" smtClean="0">
                <a:solidFill>
                  <a:srgbClr val="800000"/>
                </a:solidFill>
              </a:rPr>
              <a:t>Wireless Sensor Networks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5500</TotalTime>
  <Words>1960</Words>
  <Application>Microsoft Office PowerPoint</Application>
  <PresentationFormat>On-screen Show (4:3)</PresentationFormat>
  <Paragraphs>394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Revised_Master</vt:lpstr>
      <vt:lpstr>Wireless Sensor Networks (WSNs)</vt:lpstr>
      <vt:lpstr>WSN Outline</vt:lpstr>
      <vt:lpstr>Wireless Sensor Networks</vt:lpstr>
      <vt:lpstr>WSN Outline</vt:lpstr>
      <vt:lpstr>WSN Outline</vt:lpstr>
      <vt:lpstr>WSN Applications</vt:lpstr>
      <vt:lpstr>WSN Applications</vt:lpstr>
      <vt:lpstr>Environment Monitoring</vt:lpstr>
      <vt:lpstr>Habitat Monitoring</vt:lpstr>
      <vt:lpstr>FireBug</vt:lpstr>
      <vt:lpstr>Precision Agriculture</vt:lpstr>
      <vt:lpstr>Camalie Vineyards</vt:lpstr>
      <vt:lpstr>Water in the Vineyard</vt:lpstr>
      <vt:lpstr>Vineyard Installation</vt:lpstr>
      <vt:lpstr>Power Supply </vt:lpstr>
      <vt:lpstr>Network Maps</vt:lpstr>
      <vt:lpstr>A Vision for Wireless MIS</vt:lpstr>
      <vt:lpstr>A Vision for Wireless MIS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WSN 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WSN Outline</vt:lpstr>
      <vt:lpstr>Tree Routing</vt:lpstr>
      <vt:lpstr>Tiered WSN Architectures</vt:lpstr>
      <vt:lpstr> Dynamic  Cluster Formation</vt:lpstr>
      <vt:lpstr>Choosing Cluster Heads/ Forming Clusters</vt:lpstr>
      <vt:lpstr>PowerPoint Presentation</vt:lpstr>
      <vt:lpstr>Dynamic Cluster Formation</vt:lpstr>
      <vt:lpstr> Power-Aware MAC Protocols</vt:lpstr>
      <vt:lpstr>Power Aware MAC Protocols</vt:lpstr>
      <vt:lpstr>Power Aware MAC Protocols</vt:lpstr>
      <vt:lpstr>Power Aware MAC Protocols</vt:lpstr>
      <vt:lpstr>Sensor-MAC (S-MAC)</vt:lpstr>
      <vt:lpstr>Sensor-MAC (S-MAC)</vt:lpstr>
      <vt:lpstr>S-MAC</vt:lpstr>
      <vt:lpstr>Timeout-MAC (T-MAC)</vt:lpstr>
      <vt:lpstr>T-MAC</vt:lpstr>
      <vt:lpstr>LPL and SCP-MAC</vt:lpstr>
      <vt:lpstr>X-MAC</vt:lpstr>
      <vt:lpstr>X-MAC</vt:lpstr>
      <vt:lpstr>WSN Outline</vt:lpstr>
      <vt:lpstr>WSN Summary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218</cp:revision>
  <dcterms:created xsi:type="dcterms:W3CDTF">2004-01-21T20:05:10Z</dcterms:created>
  <dcterms:modified xsi:type="dcterms:W3CDTF">2015-09-08T00:33:37Z</dcterms:modified>
</cp:coreProperties>
</file>