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440" y="-77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6238279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9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900" b="1"/>
              <a:t>A Power Assignment Method for Multi-Sink WSN with Outage Probability Constraints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1270000" y="5124450"/>
            <a:ext cx="10464800" cy="11303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lvl="0"/>
            <a:r>
              <a:t>Marcelo E. Pellenz*, Edgard Jamhour*, Manoel C. Penna*, Richard D. Souza and Glauber G. Brante</a:t>
            </a:r>
          </a:p>
        </p:txBody>
      </p:sp>
      <p:sp>
        <p:nvSpPr>
          <p:cNvPr id="34" name="Shape 34"/>
          <p:cNvSpPr/>
          <p:nvPr/>
        </p:nvSpPr>
        <p:spPr>
          <a:xfrm>
            <a:off x="1270000" y="5626100"/>
            <a:ext cx="10464800" cy="113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t>*PPGIa, Pontificial Catholic University of Parana - Parana, Curitiba, Brazil</a:t>
            </a:r>
          </a:p>
          <a:p>
            <a:pPr lvl="0">
              <a:defRPr sz="1800"/>
            </a:pPr>
            <a:r>
              <a:t>CPGEI, Federal University of Technology - Parana, Curitiba, Brazil</a:t>
            </a:r>
          </a:p>
        </p:txBody>
      </p:sp>
      <p:sp>
        <p:nvSpPr>
          <p:cNvPr id="35" name="Shape 35"/>
          <p:cNvSpPr/>
          <p:nvPr/>
        </p:nvSpPr>
        <p:spPr>
          <a:xfrm>
            <a:off x="4914201" y="6889749"/>
            <a:ext cx="3176398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 i="1"/>
            </a:lvl1pPr>
          </a:lstStyle>
          <a:p>
            <a:pPr lvl="0">
              <a:defRPr sz="1800" i="0"/>
            </a:pPr>
            <a:r>
              <a:rPr sz="1900" i="1"/>
              <a:t>Presenter: Alexander W. Witt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 lvl="0">
              <a:defRPr sz="1800"/>
            </a:pPr>
            <a:r>
              <a:rPr sz="6719"/>
              <a:t>Estimating the Number of Transmissions</a:t>
            </a:r>
          </a:p>
        </p:txBody>
      </p:sp>
      <p:sp>
        <p:nvSpPr>
          <p:cNvPr id="64" name="Shape 64"/>
          <p:cNvSpPr>
            <a:spLocks noGrp="1"/>
          </p:cNvSpPr>
          <p:nvPr>
            <p:ph type="body" idx="1"/>
          </p:nvPr>
        </p:nvSpPr>
        <p:spPr>
          <a:xfrm>
            <a:off x="952500" y="4071094"/>
            <a:ext cx="11099800" cy="481890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Assumes message re-transmission</a:t>
            </a:r>
          </a:p>
          <a:p>
            <a:pPr lvl="0">
              <a:defRPr sz="1800"/>
            </a:pPr>
            <a:r>
              <a:rPr sz="3600"/>
              <a:t>Assumes channel gain remains constant during packet transmission</a:t>
            </a:r>
          </a:p>
          <a:p>
            <a:pPr lvl="0">
              <a:defRPr sz="1800"/>
            </a:pPr>
            <a:r>
              <a:rPr sz="3600"/>
              <a:t>Can consequently estimate retransmissions from the outage probability of the WSN.</a:t>
            </a:r>
          </a:p>
        </p:txBody>
      </p:sp>
      <p:pic>
        <p:nvPicPr>
          <p:cNvPr id="65" name="Screen Shot 2015-09-29 at 10.10.48 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59200" y="2673052"/>
            <a:ext cx="5486400" cy="1714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 lvl="0">
              <a:defRPr sz="1800"/>
            </a:pPr>
            <a:r>
              <a:rPr sz="6719"/>
              <a:t>Node Transmission Distance</a:t>
            </a:r>
          </a:p>
        </p:txBody>
      </p:sp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xfrm>
            <a:off x="952500" y="5107533"/>
            <a:ext cx="11099800" cy="3782467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Depends on transmission power of the node</a:t>
            </a:r>
          </a:p>
          <a:p>
            <a:pPr lvl="0">
              <a:defRPr sz="1800"/>
            </a:pPr>
            <a:r>
              <a:rPr sz="3600"/>
              <a:t>Depends on maximum acceptable outage</a:t>
            </a:r>
          </a:p>
          <a:p>
            <a:pPr lvl="0">
              <a:defRPr sz="1800"/>
            </a:pPr>
            <a:r>
              <a:rPr sz="3600"/>
              <a:t>Is used by the authors to determine interference influence of a node in a WSN and traffic load.</a:t>
            </a:r>
          </a:p>
        </p:txBody>
      </p:sp>
      <p:pic>
        <p:nvPicPr>
          <p:cNvPr id="69" name="Screen Shot 2015-09-29 at 10.25.44 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1000" y="3207816"/>
            <a:ext cx="9702800" cy="1295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6570">
              <a:defRPr sz="6800"/>
            </a:lvl1pPr>
          </a:lstStyle>
          <a:p>
            <a:pPr lvl="0">
              <a:defRPr sz="1800"/>
            </a:pPr>
            <a:r>
              <a:rPr sz="6800"/>
              <a:t>Communication Interference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idx="1"/>
          </p:nvPr>
        </p:nvSpPr>
        <p:spPr>
          <a:xfrm>
            <a:off x="952500" y="2616200"/>
            <a:ext cx="5901532" cy="6273800"/>
          </a:xfrm>
          <a:prstGeom prst="rect">
            <a:avLst/>
          </a:prstGeom>
        </p:spPr>
        <p:txBody>
          <a:bodyPr/>
          <a:lstStyle/>
          <a:p>
            <a:pPr marL="413384" lvl="0" indent="-413384" defTabSz="543305">
              <a:spcBef>
                <a:spcPts val="3900"/>
              </a:spcBef>
              <a:defRPr sz="1800"/>
            </a:pPr>
            <a:r>
              <a:rPr sz="3348"/>
              <a:t>Total task load on path from transmitter node to receiver node (without interference).</a:t>
            </a:r>
          </a:p>
          <a:p>
            <a:pPr marL="413384" lvl="0" indent="-413384" defTabSz="543305">
              <a:spcBef>
                <a:spcPts val="3900"/>
              </a:spcBef>
              <a:defRPr sz="1800"/>
            </a:pPr>
            <a:r>
              <a:rPr sz="3348"/>
              <a:t>All nodes within the transmission distance of a given node can cause interference.</a:t>
            </a:r>
          </a:p>
          <a:p>
            <a:pPr marL="413384" lvl="0" indent="-413384" defTabSz="543305">
              <a:spcBef>
                <a:spcPts val="3900"/>
              </a:spcBef>
              <a:defRPr sz="1800"/>
            </a:pPr>
            <a:r>
              <a:rPr sz="3348"/>
              <a:t>The total traffic load in the collision domain of an edge.</a:t>
            </a:r>
          </a:p>
        </p:txBody>
      </p:sp>
      <p:pic>
        <p:nvPicPr>
          <p:cNvPr id="73" name="Screen Shot 2015-09-29 at 10.25.50 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01894" y="3070605"/>
            <a:ext cx="3585811" cy="877453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Shape 74"/>
          <p:cNvSpPr/>
          <p:nvPr/>
        </p:nvSpPr>
        <p:spPr>
          <a:xfrm>
            <a:off x="8190626" y="4178386"/>
            <a:ext cx="2985975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Traffic load (no interference)</a:t>
            </a:r>
          </a:p>
        </p:txBody>
      </p:sp>
      <p:sp>
        <p:nvSpPr>
          <p:cNvPr id="75" name="Shape 75"/>
          <p:cNvSpPr/>
          <p:nvPr/>
        </p:nvSpPr>
        <p:spPr>
          <a:xfrm>
            <a:off x="8203606" y="6415992"/>
            <a:ext cx="3544215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Collision Domain for nodes i and j</a:t>
            </a:r>
          </a:p>
        </p:txBody>
      </p:sp>
      <p:pic>
        <p:nvPicPr>
          <p:cNvPr id="76" name="Screen Shot 2015-09-29 at 10.25.56 A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43751" y="5203008"/>
            <a:ext cx="5063926" cy="851081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Screen Shot 2015-09-29 at 10.46.06 AM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80561" y="7309039"/>
            <a:ext cx="5190306" cy="982593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Shape 78"/>
          <p:cNvSpPr/>
          <p:nvPr/>
        </p:nvSpPr>
        <p:spPr>
          <a:xfrm>
            <a:off x="8171602" y="8653596"/>
            <a:ext cx="3608223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Collision Traffic load (Interference)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 lvl="0">
              <a:defRPr sz="1800"/>
            </a:pPr>
            <a:r>
              <a:rPr sz="6719"/>
              <a:t>Node Transmission Capacity</a:t>
            </a:r>
          </a:p>
        </p:txBody>
      </p:sp>
      <p:sp>
        <p:nvSpPr>
          <p:cNvPr id="81" name="Shape 8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Assume all demands made (i.e., tasks) are uniformly weighted.</a:t>
            </a:r>
          </a:p>
          <a:p>
            <a:pPr lvl="0">
              <a:defRPr sz="1800"/>
            </a:pPr>
            <a:r>
              <a:rPr sz="3600"/>
              <a:t>The maximum transmission capacity of a node can be calculated as the maximum throughput capacity of the wireless channel divided by the traffic load of the most congested edge.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7360"/>
            </a:lvl1pPr>
          </a:lstStyle>
          <a:p>
            <a:pPr lvl="0">
              <a:defRPr sz="1800"/>
            </a:pPr>
            <a:r>
              <a:rPr sz="7360"/>
              <a:t>Node Power Consumption</a:t>
            </a:r>
          </a:p>
        </p:txBody>
      </p:sp>
      <p:sp>
        <p:nvSpPr>
          <p:cNvPr id="84" name="Shape 8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With retransmission considered, the power for a node is modeled by the equation above.</a:t>
            </a:r>
          </a:p>
        </p:txBody>
      </p:sp>
      <p:pic>
        <p:nvPicPr>
          <p:cNvPr id="85" name="Screen Shot 2015-09-29 at 11.14.46 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05087" y="2669579"/>
            <a:ext cx="7569201" cy="172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Screen Shot 2015-09-29 at 11.18.30 A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71537" y="6720333"/>
            <a:ext cx="7251701" cy="1663701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Shape 87"/>
          <p:cNvSpPr/>
          <p:nvPr/>
        </p:nvSpPr>
        <p:spPr>
          <a:xfrm>
            <a:off x="8759298" y="7150099"/>
            <a:ext cx="369040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/>
            </a:lvl1pPr>
          </a:lstStyle>
          <a:p>
            <a:pPr lvl="0">
              <a:defRPr sz="1800"/>
            </a:pPr>
            <a:r>
              <a:rPr sz="2700"/>
              <a:t>Without re-transmission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creen Shot 2015-09-29 at 11.27.35 AM.png"/>
          <p:cNvPicPr/>
          <p:nvPr/>
        </p:nvPicPr>
        <p:blipFill>
          <a:blip r:embed="rId2">
            <a:extLst/>
          </a:blip>
          <a:srcRect l="309" r="309"/>
          <a:stretch>
            <a:fillRect/>
          </a:stretch>
        </p:blipFill>
        <p:spPr>
          <a:xfrm>
            <a:off x="6718300" y="2603500"/>
            <a:ext cx="5334000" cy="6286500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Shape 9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 lvl="0">
              <a:defRPr sz="1800"/>
            </a:pPr>
            <a:r>
              <a:rPr sz="6719"/>
              <a:t>Geometry-Based Clustering (GBC)</a:t>
            </a:r>
          </a:p>
        </p:txBody>
      </p:sp>
      <p:sp>
        <p:nvSpPr>
          <p:cNvPr id="91" name="Shape 9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Built using Wolfram Mathematica as a modeling tool.</a:t>
            </a:r>
          </a:p>
          <a:p>
            <a:pPr lvl="0">
              <a:defRPr sz="1800"/>
            </a:pPr>
            <a:r>
              <a:rPr sz="2800"/>
              <a:t>Cannot account for interference effect of clusters operating on the same channel.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Screen Shot 2015-09-29 at 11.31.19 AM.png"/>
          <p:cNvPicPr/>
          <p:nvPr/>
        </p:nvPicPr>
        <p:blipFill>
          <a:blip r:embed="rId2">
            <a:extLst/>
          </a:blip>
          <a:srcRect t="452" b="2020"/>
          <a:stretch>
            <a:fillRect/>
          </a:stretch>
        </p:blipFill>
        <p:spPr>
          <a:xfrm>
            <a:off x="6718300" y="2264965"/>
            <a:ext cx="5334000" cy="6853338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Path-Based Clustering</a:t>
            </a:r>
          </a:p>
        </p:txBody>
      </p:sp>
      <p:sp>
        <p:nvSpPr>
          <p:cNvPr id="95" name="Shape 9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Focuses on maximizing the network capacity, which accounts for interference.</a:t>
            </a:r>
          </a:p>
          <a:p>
            <a:pPr lvl="0">
              <a:defRPr sz="1800"/>
            </a:pPr>
            <a:r>
              <a:rPr sz="2800"/>
              <a:t>Less-energy efficient than GBC approach.</a:t>
            </a:r>
          </a:p>
          <a:p>
            <a:pPr lvl="0">
              <a:defRPr sz="1800"/>
            </a:pPr>
            <a:r>
              <a:rPr sz="2800"/>
              <a:t>Better balancing of traffic in each channel when the number of clusters is higher than the number of channels.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Model Assumptions</a:t>
            </a:r>
          </a:p>
        </p:txBody>
      </p:sp>
      <p:sp>
        <p:nvSpPr>
          <p:cNvPr id="98" name="Shape 98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Wireless channel in quasi-static fading.</a:t>
            </a:r>
          </a:p>
          <a:p>
            <a:pPr lvl="0">
              <a:defRPr sz="1800"/>
            </a:pPr>
            <a:r>
              <a:rPr sz="2800"/>
              <a:t>WSN nodes operate in half-duplex mode.</a:t>
            </a:r>
          </a:p>
          <a:p>
            <a:pPr lvl="0">
              <a:defRPr sz="1800"/>
            </a:pPr>
            <a:r>
              <a:rPr sz="2800"/>
              <a:t>Packet retransmission is being used in the WSN.</a:t>
            </a:r>
          </a:p>
          <a:p>
            <a:pPr lvl="0">
              <a:defRPr sz="1800"/>
            </a:pPr>
            <a:r>
              <a:rPr sz="2800"/>
              <a:t>100% wireless interference of a given channel if within range of a transmitting node.</a:t>
            </a:r>
          </a:p>
          <a:p>
            <a:pPr lvl="0">
              <a:defRPr sz="1800"/>
            </a:pPr>
            <a:r>
              <a:rPr sz="2800"/>
              <a:t>Node power consumption is an over-estimate.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Evaluation</a:t>
            </a:r>
          </a:p>
        </p:txBody>
      </p:sp>
      <p:pic>
        <p:nvPicPr>
          <p:cNvPr id="101" name="Screen Shot 2015-09-29 at 11.46.43 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71549" y="2523546"/>
            <a:ext cx="8661702" cy="79081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Conclusion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598375" cy="62865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Planning large scale WSNs is a complex problem.</a:t>
            </a:r>
          </a:p>
          <a:p>
            <a:pPr lvl="0">
              <a:defRPr sz="1800"/>
            </a:pPr>
            <a:r>
              <a:rPr sz="2800"/>
              <a:t>Power levels and channel assignment for nodes needs to be considered.</a:t>
            </a:r>
          </a:p>
          <a:p>
            <a:pPr lvl="0">
              <a:defRPr sz="1800"/>
            </a:pPr>
            <a:r>
              <a:rPr sz="2800"/>
              <a:t>Sink placement is also important.</a:t>
            </a:r>
          </a:p>
          <a:p>
            <a:pPr lvl="0">
              <a:defRPr sz="1800"/>
            </a:pPr>
            <a:r>
              <a:rPr sz="2800"/>
              <a:t>Using multiple stages to solve the problem can help.</a:t>
            </a:r>
          </a:p>
          <a:p>
            <a:pPr lvl="0">
              <a:defRPr sz="1800"/>
            </a:pPr>
            <a:r>
              <a:rPr sz="2800"/>
              <a:t>The GBC approach is more energy efficient.</a:t>
            </a:r>
          </a:p>
          <a:p>
            <a:pPr lvl="0">
              <a:defRPr sz="1800"/>
            </a:pPr>
            <a:r>
              <a:rPr sz="2800"/>
              <a:t>The PBC approach minimizes interference and maximizes capacity.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Outline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91159" lvl="0" indent="-391159" defTabSz="514095">
              <a:spcBef>
                <a:spcPts val="3600"/>
              </a:spcBef>
              <a:defRPr sz="1800"/>
            </a:pPr>
            <a:r>
              <a:rPr sz="3168"/>
              <a:t>Introduction</a:t>
            </a:r>
          </a:p>
          <a:p>
            <a:pPr marL="391159" lvl="0" indent="-391159" defTabSz="514095">
              <a:spcBef>
                <a:spcPts val="3600"/>
              </a:spcBef>
              <a:defRPr sz="1800"/>
            </a:pPr>
            <a:r>
              <a:rPr sz="3168"/>
              <a:t>Related Work</a:t>
            </a:r>
          </a:p>
          <a:p>
            <a:pPr marL="391159" lvl="0" indent="-391159" defTabSz="514095">
              <a:spcBef>
                <a:spcPts val="3600"/>
              </a:spcBef>
              <a:defRPr sz="1800"/>
            </a:pPr>
            <a:r>
              <a:rPr sz="3168"/>
              <a:t>Power &amp; Outage-Based Capacity Model</a:t>
            </a:r>
          </a:p>
          <a:p>
            <a:pPr marL="782319" lvl="1" indent="-391159" defTabSz="514095">
              <a:spcBef>
                <a:spcPts val="3600"/>
              </a:spcBef>
              <a:defRPr sz="1800"/>
            </a:pPr>
            <a:r>
              <a:rPr sz="3168"/>
              <a:t>Geometry-Based Clustering</a:t>
            </a:r>
          </a:p>
          <a:p>
            <a:pPr marL="782319" lvl="1" indent="-391159" defTabSz="514095">
              <a:spcBef>
                <a:spcPts val="3600"/>
              </a:spcBef>
              <a:defRPr sz="1800"/>
            </a:pPr>
            <a:r>
              <a:rPr sz="3168"/>
              <a:t>Path-Based Clustering</a:t>
            </a:r>
          </a:p>
          <a:p>
            <a:pPr marL="391159" lvl="0" indent="-391159" defTabSz="514095">
              <a:spcBef>
                <a:spcPts val="3600"/>
              </a:spcBef>
              <a:defRPr sz="1800"/>
            </a:pPr>
            <a:r>
              <a:rPr sz="3168"/>
              <a:t>Evaluation</a:t>
            </a:r>
          </a:p>
          <a:p>
            <a:pPr marL="391159" lvl="0" indent="-391159" defTabSz="514095">
              <a:spcBef>
                <a:spcPts val="3600"/>
              </a:spcBef>
              <a:defRPr sz="1800"/>
            </a:pPr>
            <a:r>
              <a:rPr sz="3168"/>
              <a:t>Conclusion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Critique</a:t>
            </a:r>
          </a:p>
        </p:txBody>
      </p:sp>
      <p:sp>
        <p:nvSpPr>
          <p:cNvPr id="107" name="Shape 10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The paper was very thorough when it came to the describing the reasoning behind the selection of the models used.</a:t>
            </a:r>
          </a:p>
          <a:p>
            <a:pPr lvl="0">
              <a:defRPr sz="1800"/>
            </a:pPr>
            <a:r>
              <a:rPr sz="3600"/>
              <a:t>The paper makes it clear that this is only progress made, but not a full solution.</a:t>
            </a:r>
          </a:p>
          <a:p>
            <a:pPr lvl="0">
              <a:defRPr sz="1800"/>
            </a:pPr>
            <a:r>
              <a:rPr sz="3600"/>
              <a:t>The paper only models the situation for a real device mathematically and not through testing.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/>
        </p:nvSpPr>
        <p:spPr>
          <a:xfrm>
            <a:off x="1270000" y="4095750"/>
            <a:ext cx="10464800" cy="102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6100"/>
            </a:lvl1pPr>
          </a:lstStyle>
          <a:p>
            <a:pPr lvl="0">
              <a:defRPr sz="1800"/>
            </a:pPr>
            <a:r>
              <a:rPr sz="6100"/>
              <a:t>Questions?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Sources</a:t>
            </a:r>
          </a:p>
        </p:txBody>
      </p:sp>
      <p:sp>
        <p:nvSpPr>
          <p:cNvPr id="112" name="Shape 11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All figures and equations mentioned in these slides were collected from the research paper mentioned in the title slide.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Introduction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Wireless Sensor Networks (WSNs) for monitoring areas.</a:t>
            </a:r>
          </a:p>
          <a:p>
            <a:pPr lvl="0">
              <a:defRPr sz="1800"/>
            </a:pPr>
            <a:r>
              <a:rPr sz="2800"/>
              <a:t>Multi-hop networks</a:t>
            </a:r>
          </a:p>
          <a:p>
            <a:pPr lvl="0">
              <a:defRPr sz="1800"/>
            </a:pPr>
            <a:r>
              <a:rPr sz="2800"/>
              <a:t>Sinks for data aggregation</a:t>
            </a:r>
          </a:p>
          <a:p>
            <a:pPr lvl="0">
              <a:defRPr sz="1800"/>
            </a:pPr>
            <a:r>
              <a:rPr sz="2800"/>
              <a:t>Smart Grids and Smart Cities</a:t>
            </a:r>
          </a:p>
          <a:p>
            <a:pPr lvl="0">
              <a:defRPr sz="1800"/>
            </a:pPr>
            <a:r>
              <a:rPr sz="2800"/>
              <a:t>Energy efficiency, reliability, and network capacity are important for WSNs.</a:t>
            </a:r>
          </a:p>
          <a:p>
            <a:pPr lvl="0">
              <a:defRPr sz="1800"/>
            </a:pPr>
            <a:r>
              <a:rPr sz="2800"/>
              <a:t>Planning cluster-based WSNs under using the aforementioned properties as constraints.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Related Work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Sinks and clustering reduce energy consumption at each node in a WSN</a:t>
            </a:r>
          </a:p>
          <a:p>
            <a:pPr lvl="0">
              <a:defRPr sz="1800"/>
            </a:pPr>
            <a:r>
              <a:rPr sz="2800"/>
              <a:t>The k-means algorithm has been used to plan WSNs to meet a given network lifetime.</a:t>
            </a:r>
          </a:p>
          <a:p>
            <a:pPr lvl="0">
              <a:defRPr sz="1800"/>
            </a:pPr>
            <a:r>
              <a:rPr sz="2800"/>
              <a:t>Minimizing average distance of nodes to sinks based on distance info of neighbors.</a:t>
            </a:r>
          </a:p>
          <a:p>
            <a:pPr lvl="0">
              <a:defRPr sz="1800"/>
            </a:pPr>
            <a:r>
              <a:rPr sz="2800"/>
              <a:t>Cost models based on hops.</a:t>
            </a:r>
          </a:p>
          <a:p>
            <a:pPr lvl="0">
              <a:defRPr sz="1800"/>
            </a:pPr>
            <a:r>
              <a:rPr sz="2800"/>
              <a:t>Routing topology.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Related Work (cont.)</a:t>
            </a:r>
          </a:p>
        </p:txBody>
      </p:sp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Divide network into k-clusters for minimal hops and maximal average degree of sink nodes.</a:t>
            </a:r>
          </a:p>
          <a:p>
            <a:pPr lvl="0">
              <a:defRPr sz="1800"/>
            </a:pPr>
            <a:r>
              <a:rPr sz="2800"/>
              <a:t>Maximize network reachability measured by info at sinks.</a:t>
            </a:r>
          </a:p>
          <a:p>
            <a:pPr lvl="0">
              <a:defRPr sz="1800"/>
            </a:pPr>
            <a:r>
              <a:rPr sz="2800"/>
              <a:t>Model influence of fading effects due to wireless propagation.</a:t>
            </a:r>
          </a:p>
          <a:p>
            <a:pPr lvl="0">
              <a:defRPr sz="1800"/>
            </a:pPr>
            <a:r>
              <a:rPr sz="2800"/>
              <a:t>Account for wireless interference for capacity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 lvl="0">
              <a:defRPr sz="1800"/>
            </a:pPr>
            <a:r>
              <a:rPr sz="6719"/>
              <a:t>Power &amp; Outage-Based Capacity Model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Wireless channel capacity function of radio channel impairments</a:t>
            </a:r>
          </a:p>
          <a:p>
            <a:pPr lvl="0">
              <a:defRPr sz="1800"/>
            </a:pPr>
            <a:r>
              <a:rPr sz="2800"/>
              <a:t>Channel outage probability is a good predictor of packet error rate</a:t>
            </a:r>
          </a:p>
          <a:p>
            <a:pPr lvl="0">
              <a:defRPr sz="1800"/>
            </a:pPr>
            <a:r>
              <a:rPr sz="2800" i="1"/>
              <a:t>Nakagami-m</a:t>
            </a:r>
            <a:r>
              <a:rPr sz="2800"/>
              <a:t> distribution models fading effects of wireless propagation environment.</a:t>
            </a:r>
          </a:p>
          <a:p>
            <a:pPr lvl="0">
              <a:defRPr sz="1800"/>
            </a:pPr>
            <a:r>
              <a:rPr sz="2800"/>
              <a:t>Fading severity controlled through parameter </a:t>
            </a:r>
            <a:r>
              <a:rPr sz="2800" i="1"/>
              <a:t>m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 lvl="0">
              <a:defRPr sz="1800"/>
            </a:pPr>
            <a:r>
              <a:rPr sz="6719"/>
              <a:t>Nakagami-m Fading Outage Probability Model</a:t>
            </a:r>
          </a:p>
        </p:txBody>
      </p:sp>
      <p:sp>
        <p:nvSpPr>
          <p:cNvPr id="53" name="Shape 53"/>
          <p:cNvSpPr>
            <a:spLocks noGrp="1"/>
          </p:cNvSpPr>
          <p:nvPr>
            <p:ph type="body" idx="1"/>
          </p:nvPr>
        </p:nvSpPr>
        <p:spPr>
          <a:xfrm>
            <a:off x="952500" y="4525367"/>
            <a:ext cx="11099800" cy="436463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 i="1"/>
              <a:t>P </a:t>
            </a:r>
            <a:r>
              <a:rPr sz="3600"/>
              <a:t>= Power of a transmitting WSN node</a:t>
            </a:r>
          </a:p>
          <a:p>
            <a:pPr lvl="0">
              <a:defRPr sz="1800"/>
            </a:pPr>
            <a:r>
              <a:rPr sz="3600" i="1"/>
              <a:t>d</a:t>
            </a:r>
            <a:r>
              <a:rPr sz="3600"/>
              <a:t> = Distance to the receiver from the WSN node</a:t>
            </a:r>
          </a:p>
          <a:p>
            <a:pPr lvl="0">
              <a:defRPr sz="1800"/>
            </a:pPr>
            <a:r>
              <a:rPr sz="3600" i="1"/>
              <a:t>m</a:t>
            </a:r>
            <a:r>
              <a:rPr sz="3600"/>
              <a:t> = Severity of fading in the Nakagami-m distrib.</a:t>
            </a:r>
          </a:p>
          <a:p>
            <a:pPr lvl="0">
              <a:defRPr sz="1800"/>
            </a:pPr>
            <a:r>
              <a:rPr sz="3600" i="1"/>
              <a:t>B</a:t>
            </a:r>
            <a:r>
              <a:rPr sz="3600"/>
              <a:t> = The threshold for error-free decoding</a:t>
            </a:r>
          </a:p>
        </p:txBody>
      </p:sp>
      <p:pic>
        <p:nvPicPr>
          <p:cNvPr id="54" name="Screen Shot 2015-09-29 at 9.42.07 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72326" y="3071571"/>
            <a:ext cx="8460148" cy="15699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 lvl="0">
              <a:defRPr sz="1800"/>
            </a:pPr>
            <a:r>
              <a:rPr sz="6719"/>
              <a:t>Increasing Transmission Power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In the previous model, the outage probability can be reduced by increasing the transmission power</a:t>
            </a:r>
          </a:p>
          <a:p>
            <a:pPr lvl="0">
              <a:defRPr sz="1800"/>
            </a:pPr>
            <a:r>
              <a:rPr sz="3600"/>
              <a:t>Increasing this power, however, increases wireless interference in the WSN.</a:t>
            </a:r>
          </a:p>
          <a:p>
            <a:pPr lvl="0">
              <a:defRPr sz="1800"/>
            </a:pPr>
            <a:r>
              <a:rPr sz="3600"/>
              <a:t>The range of interference is as far as the receiver sensitivity.</a:t>
            </a:r>
          </a:p>
          <a:p>
            <a:pPr lvl="0">
              <a:defRPr sz="1800"/>
            </a:pPr>
            <a:r>
              <a:rPr sz="3600"/>
              <a:t>The author’s model assumes 100% interference within this sensitivity-gauged range.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Screen Shot 2015-09-29 at 10.01.43 AM.png"/>
          <p:cNvPicPr/>
          <p:nvPr/>
        </p:nvPicPr>
        <p:blipFill>
          <a:blip r:embed="rId2">
            <a:extLst/>
          </a:blip>
          <a:srcRect l="2918" r="2918"/>
          <a:stretch>
            <a:fillRect/>
          </a:stretch>
        </p:blipFill>
        <p:spPr>
          <a:xfrm>
            <a:off x="6573638" y="3480990"/>
            <a:ext cx="5623387" cy="4518793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 lvl="0">
              <a:defRPr sz="1800"/>
            </a:pPr>
            <a:r>
              <a:rPr sz="6719"/>
              <a:t>Affect of Transmission Power on Outage Probability</a:t>
            </a:r>
          </a:p>
        </p:txBody>
      </p:sp>
      <p:sp>
        <p:nvSpPr>
          <p:cNvPr id="61" name="Shape 6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Modeled typical Zigbee radio for a single hop transmission.</a:t>
            </a:r>
          </a:p>
          <a:p>
            <a:pPr lvl="0">
              <a:defRPr sz="1800"/>
            </a:pPr>
            <a:r>
              <a:rPr sz="2800"/>
              <a:t>Entered parameters for Zigbee radio into Nakagami-m fading outage probability model.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829</Words>
  <Application>Microsoft Office PowerPoint</Application>
  <PresentationFormat>Custom</PresentationFormat>
  <Paragraphs>98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White</vt:lpstr>
      <vt:lpstr>A Power Assignment Method for Multi-Sink WSN with Outage Probability Constraints</vt:lpstr>
      <vt:lpstr>Outline</vt:lpstr>
      <vt:lpstr>Introduction</vt:lpstr>
      <vt:lpstr>Related Work</vt:lpstr>
      <vt:lpstr>Related Work (cont.)</vt:lpstr>
      <vt:lpstr>Power &amp; Outage-Based Capacity Model</vt:lpstr>
      <vt:lpstr>Nakagami-m Fading Outage Probability Model</vt:lpstr>
      <vt:lpstr>Increasing Transmission Power</vt:lpstr>
      <vt:lpstr>Affect of Transmission Power on Outage Probability</vt:lpstr>
      <vt:lpstr>Estimating the Number of Transmissions</vt:lpstr>
      <vt:lpstr>Node Transmission Distance</vt:lpstr>
      <vt:lpstr>Communication Interference</vt:lpstr>
      <vt:lpstr>Node Transmission Capacity</vt:lpstr>
      <vt:lpstr>Node Power Consumption</vt:lpstr>
      <vt:lpstr>Geometry-Based Clustering (GBC)</vt:lpstr>
      <vt:lpstr>Path-Based Clustering</vt:lpstr>
      <vt:lpstr>Model Assumptions</vt:lpstr>
      <vt:lpstr>Evaluation</vt:lpstr>
      <vt:lpstr>Conclusion</vt:lpstr>
      <vt:lpstr>Critique</vt:lpstr>
      <vt:lpstr>PowerPoint Presentation</vt:lpstr>
      <vt:lpstr>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Power Assignment Method for Multi-Sink WSN with Outage Probability Constraints</dc:title>
  <dc:creator>Bob Kinicki,FL135,x6116,2633021</dc:creator>
  <cp:lastModifiedBy>Professor Kinicki</cp:lastModifiedBy>
  <cp:revision>1</cp:revision>
  <dcterms:modified xsi:type="dcterms:W3CDTF">2015-10-06T21:26:26Z</dcterms:modified>
</cp:coreProperties>
</file>