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2" r:id="rId1"/>
  </p:sldMasterIdLst>
  <p:notesMasterIdLst>
    <p:notesMasterId r:id="rId40"/>
  </p:notesMasterIdLst>
  <p:sldIdLst>
    <p:sldId id="256" r:id="rId2"/>
    <p:sldId id="257" r:id="rId3"/>
    <p:sldId id="295" r:id="rId4"/>
    <p:sldId id="258" r:id="rId5"/>
    <p:sldId id="293" r:id="rId6"/>
    <p:sldId id="259" r:id="rId7"/>
    <p:sldId id="294" r:id="rId8"/>
    <p:sldId id="296" r:id="rId9"/>
    <p:sldId id="263" r:id="rId10"/>
    <p:sldId id="266" r:id="rId11"/>
    <p:sldId id="267" r:id="rId12"/>
    <p:sldId id="269" r:id="rId13"/>
    <p:sldId id="268" r:id="rId14"/>
    <p:sldId id="270" r:id="rId15"/>
    <p:sldId id="297" r:id="rId16"/>
    <p:sldId id="264" r:id="rId17"/>
    <p:sldId id="272" r:id="rId18"/>
    <p:sldId id="273" r:id="rId19"/>
    <p:sldId id="290" r:id="rId20"/>
    <p:sldId id="274" r:id="rId21"/>
    <p:sldId id="291" r:id="rId22"/>
    <p:sldId id="275" r:id="rId23"/>
    <p:sldId id="276" r:id="rId24"/>
    <p:sldId id="298" r:id="rId25"/>
    <p:sldId id="262" r:id="rId26"/>
    <p:sldId id="278" r:id="rId27"/>
    <p:sldId id="299" r:id="rId28"/>
    <p:sldId id="265" r:id="rId29"/>
    <p:sldId id="277" r:id="rId30"/>
    <p:sldId id="279" r:id="rId31"/>
    <p:sldId id="280" r:id="rId32"/>
    <p:sldId id="292" r:id="rId33"/>
    <p:sldId id="288" r:id="rId34"/>
    <p:sldId id="289" r:id="rId35"/>
    <p:sldId id="286" r:id="rId36"/>
    <p:sldId id="287" r:id="rId37"/>
    <p:sldId id="300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8982"/>
    <a:srgbClr val="E05348"/>
    <a:srgbClr val="35353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87762" autoAdjust="0"/>
  </p:normalViewPr>
  <p:slideViewPr>
    <p:cSldViewPr snapToGrid="0">
      <p:cViewPr>
        <p:scale>
          <a:sx n="75" d="100"/>
          <a:sy n="75" d="100"/>
        </p:scale>
        <p:origin x="3102" y="768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368A2-A64A-4F6D-BD27-77D97831464A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4A28-6803-4BE2-BFF2-7ACF7BEB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0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6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n-US" b="1" dirty="0" smtClean="0">
                <a:solidFill>
                  <a:schemeClr val="tx1"/>
                </a:solidFill>
              </a:rPr>
              <a:t>Handshake process </a:t>
            </a:r>
            <a:r>
              <a:rPr lang="en-US" dirty="0" smtClean="0">
                <a:solidFill>
                  <a:schemeClr val="tx1"/>
                </a:solidFill>
              </a:rPr>
              <a:t>will be introduced in the next slide. </a:t>
            </a:r>
          </a:p>
          <a:p>
            <a:pPr lvl="3"/>
            <a:r>
              <a:rPr lang="en-US" dirty="0" err="1" smtClean="0">
                <a:solidFill>
                  <a:schemeClr val="tx1"/>
                </a:solidFill>
              </a:rPr>
              <a:t>ChangeCipherSpec</a:t>
            </a:r>
            <a:r>
              <a:rPr lang="en-US" dirty="0" smtClean="0">
                <a:solidFill>
                  <a:schemeClr val="tx1"/>
                </a:solidFill>
              </a:rPr>
              <a:t> is used during the handshake process to indicate that the Record protocol should protect the subsequent messages with the newly negotiated cipher suite and security keys.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Alert protocol is used to communicate the error messages between the DTLS peers. </a:t>
            </a:r>
          </a:p>
          <a:p>
            <a:pPr lvl="3"/>
            <a:endParaRPr lang="en-US" dirty="0" smtClean="0">
              <a:solidFill>
                <a:schemeClr val="tx1"/>
              </a:solidFill>
            </a:endParaRP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-----------------</a:t>
            </a:r>
          </a:p>
          <a:p>
            <a:r>
              <a:rPr lang="en-US" dirty="0" smtClean="0"/>
              <a:t>	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The fragment field contains upper layer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The content type indicates which of the four content the upper layer contains. 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3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compress DTLS, DTLS is in the payload, so that extend compression to UDP payload.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5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the Record header fragment field contains a handshake message, compress both the Record header and the Handshake header using a single encoding byte. 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the fragment field in the Record header is application data, compress only the Record header.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0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Output packets:</a:t>
            </a:r>
          </a:p>
          <a:p>
            <a:pPr lvl="1"/>
            <a:r>
              <a:rPr lang="en-US" dirty="0" smtClean="0"/>
              <a:t>The packets from the IP layer that are ready to be transmitted from the node</a:t>
            </a:r>
          </a:p>
          <a:p>
            <a:pPr lvl="1"/>
            <a:r>
              <a:rPr lang="en-US" dirty="0" smtClean="0"/>
              <a:t>The pre-configured default DTLS port is </a:t>
            </a:r>
            <a:r>
              <a:rPr lang="en-US" dirty="0" err="1" smtClean="0"/>
              <a:t>uded</a:t>
            </a:r>
            <a:r>
              <a:rPr lang="en-US" dirty="0" smtClean="0"/>
              <a:t> to identify CoAPs messages.</a:t>
            </a:r>
          </a:p>
          <a:p>
            <a:r>
              <a:rPr lang="en-US" dirty="0" smtClean="0"/>
              <a:t>Input packets:</a:t>
            </a:r>
          </a:p>
          <a:p>
            <a:pPr lvl="1"/>
            <a:r>
              <a:rPr lang="en-US" dirty="0" smtClean="0"/>
              <a:t>The packets from the MAC layer that are received to the node.</a:t>
            </a:r>
          </a:p>
          <a:p>
            <a:pPr lvl="1"/>
            <a:r>
              <a:rPr lang="en-US" dirty="0" smtClean="0"/>
              <a:t>The DTLS port and the ID bits in the NHC-for-UDP and in the NHC for DTLS headers are used to distinguish the compressed headers from the uncompressed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proposed DTLS header compression significantly reduces the number of header bits, which results in a similar reduction of radio transmission time. </a:t>
            </a:r>
          </a:p>
          <a:p>
            <a:r>
              <a:rPr lang="en-US" dirty="0" smtClean="0"/>
              <a:t>Radio communication typically has an about 10 times higher energy consumption than in-node computations. </a:t>
            </a:r>
          </a:p>
          <a:p>
            <a:r>
              <a:rPr lang="en-US" dirty="0" smtClean="0"/>
              <a:t>The tradeoff with compression is between </a:t>
            </a:r>
          </a:p>
          <a:p>
            <a:pPr lvl="1"/>
            <a:r>
              <a:rPr lang="en-US" dirty="0" smtClean="0"/>
              <a:t>additional in-node computation overhead for compression/decompression </a:t>
            </a:r>
          </a:p>
          <a:p>
            <a:pPr lvl="1"/>
            <a:r>
              <a:rPr lang="en-US" dirty="0" smtClean="0"/>
              <a:t>reducing radio transmissions.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Analyzed with </a:t>
            </a:r>
            <a:r>
              <a:rPr lang="en-US" sz="1600" i="1" dirty="0" smtClean="0"/>
              <a:t>msp430-size</a:t>
            </a:r>
            <a:r>
              <a:rPr lang="en-US" dirty="0" smtClean="0"/>
              <a:t> and </a:t>
            </a:r>
            <a:r>
              <a:rPr lang="en-US" sz="1600" i="1" dirty="0" smtClean="0"/>
              <a:t>msp430-objdump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C00000"/>
                </a:solidFill>
              </a:rPr>
              <a:t>MSP430</a:t>
            </a:r>
            <a:r>
              <a:rPr lang="en-US" dirty="0" smtClean="0"/>
              <a:t> toolchain.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DTLS including the cryptography and DTLS state-machine requires 16.8 kB of ROM and 3.7 kB of RAM. </a:t>
            </a:r>
          </a:p>
          <a:p>
            <a:r>
              <a:rPr lang="en-US" dirty="0" smtClean="0"/>
              <a:t>DTLS Compression requires 2820B of ROM and 1B of RAM. </a:t>
            </a:r>
          </a:p>
          <a:p>
            <a:pPr lvl="1"/>
            <a:r>
              <a:rPr lang="en-US" dirty="0" smtClean="0"/>
              <a:t>1B RAM holds the compression state of the UDP header. </a:t>
            </a:r>
          </a:p>
          <a:p>
            <a:r>
              <a:rPr lang="en-US" dirty="0" smtClean="0"/>
              <a:t>Today’s sensor nodes, such as </a:t>
            </a:r>
            <a:r>
              <a:rPr lang="en-US" dirty="0" err="1" smtClean="0"/>
              <a:t>WiSMote</a:t>
            </a:r>
            <a:r>
              <a:rPr lang="en-US" dirty="0" smtClean="0"/>
              <a:t>, with 128kB of ROM can surely accommodate compressed CoAPs along with other operating system components.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4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During the CoAPs initialization process, a secure session is established between the two communicating end-points using the DTLS handshake protocol.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handshake process uses both Record and Handshake headers, which can be compressed.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54A28-6803-4BE2-BFF2-7ACF7BEB1C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C7CB-0EA9-4D1C-8396-EA0206451049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5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B9DD-2C3D-42DE-B371-A409236CC43D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7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752B-8A8B-413C-9FB2-B81894CC1349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11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1822-5781-4294-853D-0F13D70C4CC7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8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2EB2-84F9-4D17-94CA-21BFE9CC068A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83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E762-9994-4D52-885A-488A2BDAA1FA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42CC-F995-4838-BE44-FCA3F533165C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9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0405-E1CF-4DA1-ACC5-91D3DE30A837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9A6-3514-42FE-9DDA-ECF1AB3BAD6E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3EB-37BA-4288-B419-5BED7388BE19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D56E-995A-4D3E-8423-93E621764EF1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54E2-BEEE-454D-A7D9-F302532A98E9}" type="datetime1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81E3-26E6-46F8-9192-BCC1F8DE35AA}" type="datetime1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3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4669-A087-456A-BA0E-8321E06B0018}" type="datetime1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6A00-2075-4097-BA29-C20D9A29E6B6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40DC-83E3-4439-A1C3-1553FC5D6998}" type="datetime1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7E36-027A-4843-B8F7-FF4E78B2C2AD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F9AFAA-F1A0-4B36-90D4-D95D1CB9AE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961" y="1089367"/>
            <a:ext cx="8144911" cy="576863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 Narrow" panose="020B0606020202030204" pitchFamily="34" charset="0"/>
              </a:rPr>
              <a:t>Lithe: Lightweight Secure </a:t>
            </a:r>
            <a:r>
              <a:rPr lang="en-US" dirty="0" err="1" smtClean="0">
                <a:latin typeface="Arial Narrow" panose="020B0606020202030204" pitchFamily="34" charset="0"/>
              </a:rPr>
              <a:t>CoAP</a:t>
            </a:r>
            <a:r>
              <a:rPr lang="en-US" dirty="0" smtClean="0">
                <a:latin typeface="Arial Narrow" panose="020B0606020202030204" pitchFamily="34" charset="0"/>
              </a:rPr>
              <a:t> for the Internet of Things</a:t>
            </a:r>
            <a:r>
              <a:rPr lang="en-US" sz="4800" dirty="0" smtClean="0">
                <a:latin typeface="Arial Narrow" panose="020B0606020202030204" pitchFamily="34" charset="0"/>
              </a:rPr>
              <a:t/>
            </a:r>
            <a:br>
              <a:rPr lang="en-US" sz="4800" dirty="0" smtClean="0">
                <a:latin typeface="Arial Narrow" panose="020B0606020202030204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S. Raza, H. </a:t>
            </a:r>
            <a:r>
              <a:rPr lang="en-US" sz="2400" dirty="0" err="1" smtClean="0"/>
              <a:t>Shafagh</a:t>
            </a:r>
            <a:r>
              <a:rPr lang="en-US" sz="2400" dirty="0" smtClean="0"/>
              <a:t>, etc.</a:t>
            </a:r>
            <a:br>
              <a:rPr lang="en-US" sz="2400" dirty="0" smtClean="0"/>
            </a:br>
            <a:r>
              <a:rPr lang="en-US" sz="2400" dirty="0" smtClean="0"/>
              <a:t>IEEE Sensors 2013, Volume 13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Speaker: Renato Iida, Le Wang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229100" y="3087832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40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/>
          <a:lstStyle/>
          <a:p>
            <a:r>
              <a:rPr lang="en-US" dirty="0" err="1" smtClean="0"/>
              <a:t>CoAP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825" y="1801090"/>
            <a:ext cx="6886575" cy="505690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CoAP</a:t>
            </a:r>
            <a:r>
              <a:rPr lang="en-US" sz="2400" dirty="0" smtClean="0"/>
              <a:t> is a web protocol that runs over the UDP for </a:t>
            </a:r>
            <a:r>
              <a:rPr lang="en-US" sz="2400" dirty="0" err="1" smtClean="0"/>
              <a:t>IoT</a:t>
            </a:r>
            <a:endParaRPr lang="en-US" sz="2400" dirty="0" smtClean="0"/>
          </a:p>
          <a:p>
            <a:pPr lvl="1"/>
            <a:r>
              <a:rPr lang="en-US" sz="2000" dirty="0" smtClean="0"/>
              <a:t>A variant of HTTP</a:t>
            </a:r>
          </a:p>
          <a:p>
            <a:r>
              <a:rPr lang="en-US" sz="2400" dirty="0" smtClean="0"/>
              <a:t>Datagram Transport Layer Security </a:t>
            </a:r>
            <a:r>
              <a:rPr lang="en-US" sz="2800" dirty="0" smtClean="0">
                <a:solidFill>
                  <a:srgbClr val="C00000"/>
                </a:solidFill>
              </a:rPr>
              <a:t>(DTLS) </a:t>
            </a:r>
            <a:r>
              <a:rPr lang="en-US" sz="2400" dirty="0" smtClean="0"/>
              <a:t>is used to protect </a:t>
            </a:r>
            <a:r>
              <a:rPr lang="en-US" sz="2400" dirty="0" err="1" smtClean="0"/>
              <a:t>CoAP</a:t>
            </a:r>
            <a:r>
              <a:rPr lang="en-US" sz="2400" dirty="0" smtClean="0"/>
              <a:t> transmission. </a:t>
            </a:r>
          </a:p>
          <a:p>
            <a:r>
              <a:rPr lang="en-US" sz="2400" dirty="0" smtClean="0"/>
              <a:t>Similar to HTTPs (TLS-secured HTTP), CoAPs is DTLS-secured </a:t>
            </a:r>
            <a:r>
              <a:rPr lang="en-US" sz="2400" dirty="0" err="1" smtClean="0"/>
              <a:t>CoAP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i="1" u="sng" dirty="0" smtClean="0">
                <a:solidFill>
                  <a:srgbClr val="0070C0"/>
                </a:solidFill>
              </a:rPr>
              <a:t>Coaps://myIPv6Address:port/MyResource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83" y="1571104"/>
            <a:ext cx="6840898" cy="490081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DTLS consists of two </a:t>
            </a:r>
            <a:r>
              <a:rPr lang="en-US" sz="2000" dirty="0" smtClean="0">
                <a:solidFill>
                  <a:schemeClr val="tx1"/>
                </a:solidFill>
              </a:rPr>
              <a:t>sublayers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Upper layer </a:t>
            </a:r>
            <a:r>
              <a:rPr lang="en-US" sz="1800" dirty="0" smtClean="0">
                <a:solidFill>
                  <a:schemeClr val="tx1"/>
                </a:solidFill>
              </a:rPr>
              <a:t>contains: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sz="1600" b="1" i="1" dirty="0">
                <a:solidFill>
                  <a:schemeClr val="tx1"/>
                </a:solidFill>
              </a:rPr>
              <a:t>Handshake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Alert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i="1" dirty="0" err="1">
                <a:solidFill>
                  <a:schemeClr val="tx1"/>
                </a:solidFill>
              </a:rPr>
              <a:t>ChangeCipherSpec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protocols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Or </a:t>
            </a:r>
            <a:r>
              <a:rPr lang="en-US" sz="1600" b="1" i="1" dirty="0">
                <a:solidFill>
                  <a:schemeClr val="tx1"/>
                </a:solidFill>
              </a:rPr>
              <a:t>application data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Lower </a:t>
            </a:r>
            <a:r>
              <a:rPr lang="en-US" sz="1800" dirty="0">
                <a:solidFill>
                  <a:schemeClr val="tx1"/>
                </a:solidFill>
              </a:rPr>
              <a:t>layer contains the Record </a:t>
            </a:r>
            <a:r>
              <a:rPr lang="en-US" sz="1800" dirty="0" smtClean="0">
                <a:solidFill>
                  <a:schemeClr val="tx1"/>
                </a:solidFill>
              </a:rPr>
              <a:t>protocol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Carrier for the upper layer protocols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Record header contains content type and fragment fields.</a:t>
            </a:r>
          </a:p>
          <a:p>
            <a:r>
              <a:rPr lang="en-US" sz="2000" dirty="0" smtClean="0"/>
              <a:t>DTLS is between Application layer and Transport Layer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845" y="645783"/>
            <a:ext cx="7583964" cy="6510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Layout of a packet secured with DTLS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97" y="1296785"/>
            <a:ext cx="8381404" cy="556121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495675" y="2133600"/>
            <a:ext cx="1333500" cy="714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286500" y="2133599"/>
            <a:ext cx="1333500" cy="714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238407" y="5196847"/>
            <a:ext cx="1333500" cy="714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0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56050"/>
          </a:xfrm>
        </p:spPr>
        <p:txBody>
          <a:bodyPr/>
          <a:lstStyle/>
          <a:p>
            <a:r>
              <a:rPr lang="en-US" dirty="0" smtClean="0"/>
              <a:t>DTLS-Handshake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787" y="1560022"/>
            <a:ext cx="7016028" cy="2772756"/>
          </a:xfrm>
        </p:spPr>
        <p:txBody>
          <a:bodyPr>
            <a:normAutofit/>
          </a:bodyPr>
          <a:lstStyle/>
          <a:p>
            <a:r>
              <a:rPr lang="en-US" dirty="0" smtClean="0"/>
              <a:t>The handshake messages are used to negotiate security keys, cipher suites and compressing methods. </a:t>
            </a:r>
          </a:p>
          <a:p>
            <a:r>
              <a:rPr lang="en-US" dirty="0" smtClean="0"/>
              <a:t>This paper is limited to the header compression process only. </a:t>
            </a:r>
          </a:p>
          <a:p>
            <a:r>
              <a:rPr lang="en-US" dirty="0" smtClean="0"/>
              <a:t>During the handshake process the </a:t>
            </a:r>
            <a:r>
              <a:rPr lang="en-US" dirty="0" err="1" smtClean="0"/>
              <a:t>ClientHello</a:t>
            </a:r>
            <a:r>
              <a:rPr lang="en-US" dirty="0" smtClean="0"/>
              <a:t> message is sent twice.</a:t>
            </a:r>
            <a:endParaRPr lang="en-US" dirty="0"/>
          </a:p>
          <a:p>
            <a:pPr lvl="1"/>
            <a:r>
              <a:rPr lang="en-US" dirty="0"/>
              <a:t>Without cookie</a:t>
            </a:r>
          </a:p>
          <a:p>
            <a:pPr lvl="1"/>
            <a:r>
              <a:rPr lang="en-US" dirty="0"/>
              <a:t>With the server’s cookie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31787" y="4332778"/>
            <a:ext cx="7016028" cy="2443942"/>
            <a:chOff x="423862" y="3510090"/>
            <a:chExt cx="8720138" cy="33479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862" y="3510090"/>
              <a:ext cx="8720138" cy="298847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423862" y="6488668"/>
              <a:ext cx="87201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DTLS handshake protocol. * means optional. </a:t>
              </a:r>
              <a:endParaRPr lang="en-US" dirty="0"/>
            </a:p>
          </p:txBody>
        </p:sp>
      </p:grpSp>
      <p:sp>
        <p:nvSpPr>
          <p:cNvPr id="8" name="椭圆 7"/>
          <p:cNvSpPr/>
          <p:nvPr/>
        </p:nvSpPr>
        <p:spPr>
          <a:xfrm>
            <a:off x="4504982" y="4533900"/>
            <a:ext cx="1333500" cy="3295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4982" y="5093983"/>
            <a:ext cx="1333500" cy="3295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628900" y="5500104"/>
            <a:ext cx="885825" cy="2911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034" y="439355"/>
            <a:ext cx="6589199" cy="639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6LoWPAN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439" y="1081401"/>
            <a:ext cx="6677883" cy="5231476"/>
          </a:xfrm>
        </p:spPr>
        <p:txBody>
          <a:bodyPr/>
          <a:lstStyle/>
          <a:p>
            <a:r>
              <a:rPr lang="en-US" dirty="0" smtClean="0"/>
              <a:t>Header compression </a:t>
            </a:r>
          </a:p>
          <a:p>
            <a:pPr lvl="1"/>
            <a:r>
              <a:rPr lang="en-US" dirty="0" smtClean="0"/>
              <a:t>IP Header Compression (IPHC) </a:t>
            </a:r>
          </a:p>
          <a:p>
            <a:pPr lvl="2"/>
            <a:r>
              <a:rPr lang="en-US" dirty="0" smtClean="0"/>
              <a:t>Compress Header to 2 bytes for a single hop network </a:t>
            </a:r>
          </a:p>
          <a:p>
            <a:pPr lvl="2"/>
            <a:r>
              <a:rPr lang="en-US" dirty="0" smtClean="0"/>
              <a:t>Or 7 bytes for a multi-hop networks </a:t>
            </a:r>
            <a:r>
              <a:rPr lang="en-US" sz="1100" i="1" dirty="0" smtClean="0"/>
              <a:t>(1-byte IPHC, 1-byte dispatch, 1-byte Hop Limit, 2-byte Source address and 2-byte Destination Address)</a:t>
            </a:r>
          </a:p>
          <a:p>
            <a:pPr lvl="1"/>
            <a:r>
              <a:rPr lang="en-US" dirty="0" smtClean="0"/>
              <a:t>Next Header Compression (NHC)</a:t>
            </a:r>
          </a:p>
          <a:p>
            <a:pPr lvl="2"/>
            <a:r>
              <a:rPr lang="en-US" dirty="0" smtClean="0"/>
              <a:t>Used to encode the IPv6 extension headers and UDP header. </a:t>
            </a:r>
          </a:p>
          <a:p>
            <a:pPr lvl="2"/>
            <a:r>
              <a:rPr lang="en-US" dirty="0" smtClean="0"/>
              <a:t>Lithe extends the NHC range to UDP payload.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756035" y="3697138"/>
            <a:ext cx="6764338" cy="3160861"/>
            <a:chOff x="1928387" y="3697139"/>
            <a:chExt cx="6591985" cy="29850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8387" y="3697139"/>
              <a:ext cx="6591985" cy="2410690"/>
            </a:xfrm>
            <a:prstGeom prst="rect">
              <a:avLst/>
            </a:prstGeom>
          </p:spPr>
        </p:pic>
        <p:sp>
          <p:nvSpPr>
            <p:cNvPr id="6" name="左大括号 5"/>
            <p:cNvSpPr/>
            <p:nvPr/>
          </p:nvSpPr>
          <p:spPr>
            <a:xfrm>
              <a:off x="3463925" y="3790950"/>
              <a:ext cx="409575" cy="1828800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86541" y="4448175"/>
              <a:ext cx="1429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DTLS Layer</a:t>
              </a:r>
              <a:endParaRPr lang="zh-CN" altLang="en-US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494214" y="6107829"/>
              <a:ext cx="2452689" cy="549560"/>
              <a:chOff x="4443414" y="6493106"/>
              <a:chExt cx="2452689" cy="549560"/>
            </a:xfrm>
          </p:grpSpPr>
          <p:sp>
            <p:nvSpPr>
              <p:cNvPr id="8" name="左大括号 7"/>
              <p:cNvSpPr/>
              <p:nvPr/>
            </p:nvSpPr>
            <p:spPr>
              <a:xfrm rot="16200000">
                <a:off x="4929191" y="6010186"/>
                <a:ext cx="242886" cy="1214439"/>
              </a:xfrm>
              <a:prstGeom prst="leftBrace">
                <a:avLst>
                  <a:gd name="adj1" fmla="val 8333"/>
                  <a:gd name="adj2" fmla="val 50521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633916" y="6673334"/>
                <a:ext cx="833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IPHC</a:t>
                </a:r>
                <a:endParaRPr lang="zh-CN" altLang="en-US" dirty="0"/>
              </a:p>
            </p:txBody>
          </p:sp>
          <p:sp>
            <p:nvSpPr>
              <p:cNvPr id="11" name="左大括号 10"/>
              <p:cNvSpPr/>
              <p:nvPr/>
            </p:nvSpPr>
            <p:spPr>
              <a:xfrm rot="16200000">
                <a:off x="6155536" y="5995425"/>
                <a:ext cx="242886" cy="1238248"/>
              </a:xfrm>
              <a:prstGeom prst="leftBrace">
                <a:avLst>
                  <a:gd name="adj1" fmla="val 8333"/>
                  <a:gd name="adj2" fmla="val 50521"/>
                </a:avLst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848356" y="6673334"/>
                <a:ext cx="833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NHC</a:t>
                </a:r>
                <a:endParaRPr lang="zh-CN" altLang="en-US" dirty="0"/>
              </a:p>
            </p:txBody>
          </p:sp>
        </p:grpSp>
        <p:sp>
          <p:nvSpPr>
            <p:cNvPr id="14" name="左大括号 13"/>
            <p:cNvSpPr/>
            <p:nvPr/>
          </p:nvSpPr>
          <p:spPr>
            <a:xfrm rot="16200000">
              <a:off x="6858670" y="4928838"/>
              <a:ext cx="336546" cy="2636579"/>
            </a:xfrm>
            <a:prstGeom prst="leftBrace">
              <a:avLst>
                <a:gd name="adj1" fmla="val 8333"/>
                <a:gd name="adj2" fmla="val 67303"/>
              </a:avLst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077088" y="6312877"/>
              <a:ext cx="833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Lithe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68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04" y="599172"/>
            <a:ext cx="6589199" cy="12808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404" y="1263535"/>
            <a:ext cx="7143510" cy="551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CoAP</a:t>
            </a:r>
            <a:r>
              <a:rPr lang="en-US" dirty="0" smtClean="0"/>
              <a:t> and DTLS</a:t>
            </a:r>
          </a:p>
          <a:p>
            <a:pPr lvl="1"/>
            <a:r>
              <a:rPr lang="en-US" dirty="0" smtClean="0"/>
              <a:t>6LoWPAN</a:t>
            </a:r>
          </a:p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DTLS Compression</a:t>
            </a:r>
          </a:p>
          <a:p>
            <a:pPr lvl="1"/>
            <a:r>
              <a:rPr lang="en-US" dirty="0" smtClean="0"/>
              <a:t>DTLS-6LoWPAN Integration</a:t>
            </a:r>
          </a:p>
          <a:p>
            <a:pPr lvl="1"/>
            <a:r>
              <a:rPr lang="en-US" dirty="0" smtClean="0"/>
              <a:t>6LoWPAN-NHC for the Record and Handshake Headers</a:t>
            </a:r>
          </a:p>
          <a:p>
            <a:pPr lvl="1"/>
            <a:r>
              <a:rPr lang="en-US" dirty="0" smtClean="0"/>
              <a:t>6LoWPAN-NHC for </a:t>
            </a:r>
            <a:r>
              <a:rPr lang="en-US" dirty="0" err="1" smtClean="0"/>
              <a:t>ClientHello</a:t>
            </a:r>
            <a:r>
              <a:rPr lang="en-US" dirty="0" smtClean="0"/>
              <a:t> / </a:t>
            </a:r>
            <a:r>
              <a:rPr lang="en-US" dirty="0" err="1" smtClean="0"/>
              <a:t>ServerHello</a:t>
            </a:r>
            <a:endParaRPr lang="en-US" dirty="0" smtClean="0"/>
          </a:p>
          <a:p>
            <a:pPr lvl="1"/>
            <a:r>
              <a:rPr lang="en-US" dirty="0" smtClean="0"/>
              <a:t>6LoWPAN-NHC for other Handshake Messages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Packet Size Reduction</a:t>
            </a:r>
          </a:p>
          <a:p>
            <a:pPr lvl="1"/>
            <a:r>
              <a:rPr lang="en-US" dirty="0" smtClean="0"/>
              <a:t>RAM and ROM Requirement</a:t>
            </a:r>
          </a:p>
          <a:p>
            <a:pPr lvl="1"/>
            <a:r>
              <a:rPr lang="en-US" dirty="0" smtClean="0"/>
              <a:t>Run-Time Performance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599172"/>
            <a:ext cx="6589199" cy="772428"/>
          </a:xfrm>
        </p:spPr>
        <p:txBody>
          <a:bodyPr/>
          <a:lstStyle/>
          <a:p>
            <a:r>
              <a:rPr lang="en-US" dirty="0" smtClean="0"/>
              <a:t>DTLS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801" y="1778000"/>
            <a:ext cx="7061200" cy="4785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DTLS header compression is applied only within 6LoWPAN networks, i.e., between sensor nodes and the 6BR.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DTLS-6LoWPAN Integration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6LoWPAN-NHC for the Record and Handshake Headers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6LoWPAN-NHC for </a:t>
            </a:r>
            <a:r>
              <a:rPr lang="en-US" sz="2000" dirty="0" err="1"/>
              <a:t>ClientHello</a:t>
            </a:r>
            <a:r>
              <a:rPr lang="en-US" sz="2000" dirty="0"/>
              <a:t> / </a:t>
            </a:r>
            <a:r>
              <a:rPr lang="en-US" sz="2000" dirty="0" err="1"/>
              <a:t>ServerHello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6LoWPAN-NHC for other Handshake Messages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DTLS-6LoWPAN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1585"/>
            <a:ext cx="6927265" cy="2097579"/>
          </a:xfrm>
        </p:spPr>
        <p:txBody>
          <a:bodyPr/>
          <a:lstStyle/>
          <a:p>
            <a:pPr marL="342900" lvl="1" indent="-342900"/>
            <a:r>
              <a:rPr lang="en-US" dirty="0" smtClean="0"/>
              <a:t>Apply 6LoWPAN header compression mechanism to compress headers in the UDP payload.</a:t>
            </a:r>
            <a:endParaRPr lang="en-US" dirty="0"/>
          </a:p>
          <a:p>
            <a:r>
              <a:rPr lang="en-US" dirty="0" smtClean="0"/>
              <a:t>The ID bits in the NHC for UDP defined in 6LoWPAN:</a:t>
            </a:r>
          </a:p>
          <a:p>
            <a:pPr lvl="1"/>
            <a:r>
              <a:rPr lang="en-US" dirty="0" smtClean="0"/>
              <a:t>11110 means the UDP payload is not compressed;</a:t>
            </a:r>
          </a:p>
          <a:p>
            <a:pPr lvl="1"/>
            <a:r>
              <a:rPr lang="en-US" dirty="0" smtClean="0"/>
              <a:t>11011 means the UDP payload is compressed with 6LoWPAN-NHC.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75869" y="3801688"/>
            <a:ext cx="6075651" cy="2477192"/>
            <a:chOff x="2458749" y="3699164"/>
            <a:chExt cx="5057775" cy="21634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8749" y="3699164"/>
              <a:ext cx="5057775" cy="1828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58749" y="5493328"/>
              <a:ext cx="5057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6LoWPAN-NHC for UDP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37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43" y="329900"/>
            <a:ext cx="7082421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6LoWPAN-NHC for the Record and Handshake Headers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0" y="1617224"/>
            <a:ext cx="3581261" cy="1715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65" y="1617224"/>
            <a:ext cx="3946675" cy="1906099"/>
          </a:xfrm>
        </p:spPr>
        <p:txBody>
          <a:bodyPr>
            <a:normAutofit/>
          </a:bodyPr>
          <a:lstStyle/>
          <a:p>
            <a:r>
              <a:rPr lang="en-US" dirty="0" smtClean="0"/>
              <a:t>After compression, the Handshake header can decrease from 12 to 5 bytes and the Record header can decrease from 13 to 3 bytes.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9564" y="3618473"/>
            <a:ext cx="7614436" cy="30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6LoWPAN-NHC-RHS</a:t>
            </a:r>
          </a:p>
          <a:p>
            <a:pPr lvl="1"/>
            <a:r>
              <a:rPr lang="en-US" dirty="0" smtClean="0"/>
              <a:t>6LoWPAN-NHC for Record + Handshake </a:t>
            </a:r>
          </a:p>
          <a:p>
            <a:pPr lvl="1"/>
            <a:r>
              <a:rPr lang="en-US" dirty="0" smtClean="0"/>
              <a:t>For Handshake messages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6LoWPAN-NHC-R</a:t>
            </a:r>
          </a:p>
          <a:p>
            <a:pPr lvl="1"/>
            <a:r>
              <a:rPr lang="en-US" dirty="0" smtClean="0"/>
              <a:t>6LoWPAN-NHC for Record</a:t>
            </a:r>
          </a:p>
          <a:p>
            <a:pPr lvl="1"/>
            <a:r>
              <a:rPr lang="en-US" dirty="0" smtClean="0"/>
              <a:t>Applied </a:t>
            </a:r>
            <a:r>
              <a:rPr lang="en-US" dirty="0"/>
              <a:t>after the DTLS handshake has been performed successfully</a:t>
            </a:r>
            <a:endParaRPr lang="en-US" dirty="0" smtClean="0"/>
          </a:p>
          <a:p>
            <a:pPr lvl="1"/>
            <a:r>
              <a:rPr lang="en-US" dirty="0" smtClean="0"/>
              <a:t>For application data.</a:t>
            </a:r>
          </a:p>
        </p:txBody>
      </p:sp>
    </p:spTree>
    <p:extLst>
      <p:ext uri="{BB962C8B-B14F-4D97-AF65-F5344CB8AC3E}">
        <p14:creationId xmlns:p14="http://schemas.microsoft.com/office/powerpoint/2010/main" val="16182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630" y="434502"/>
            <a:ext cx="6589199" cy="10716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6LoWPAN-NHC-R and RHS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28" y="1612669"/>
            <a:ext cx="3779511" cy="5131724"/>
          </a:xfrm>
        </p:spPr>
        <p:txBody>
          <a:bodyPr/>
          <a:lstStyle/>
          <a:p>
            <a:r>
              <a:rPr lang="en-US" dirty="0" smtClean="0"/>
              <a:t>First 4 bits represent the ID field:</a:t>
            </a:r>
          </a:p>
          <a:p>
            <a:pPr lvl="1"/>
            <a:r>
              <a:rPr lang="en-US" dirty="0" smtClean="0"/>
              <a:t>1000 – 6LoWPAN-NHC-RHS</a:t>
            </a:r>
          </a:p>
          <a:p>
            <a:pPr lvl="1"/>
            <a:r>
              <a:rPr lang="en-US" dirty="0" smtClean="0"/>
              <a:t>1001 – 6LoWPAN-NHC-R</a:t>
            </a:r>
          </a:p>
          <a:p>
            <a:r>
              <a:rPr lang="en-US" dirty="0" smtClean="0"/>
              <a:t>Version (v):</a:t>
            </a:r>
            <a:r>
              <a:rPr lang="en-US" dirty="0"/>
              <a:t> </a:t>
            </a:r>
            <a:r>
              <a:rPr lang="en-US" dirty="0" smtClean="0"/>
              <a:t>DTLS version</a:t>
            </a:r>
          </a:p>
          <a:p>
            <a:pPr lvl="1"/>
            <a:r>
              <a:rPr lang="en-US" dirty="0" smtClean="0"/>
              <a:t>0 – omit version field (</a:t>
            </a:r>
            <a:r>
              <a:rPr lang="en-US" dirty="0" smtClean="0">
                <a:solidFill>
                  <a:srgbClr val="C00000"/>
                </a:solidFill>
              </a:rPr>
              <a:t>16 bits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Epoch (EC): </a:t>
            </a:r>
          </a:p>
          <a:p>
            <a:pPr lvl="1"/>
            <a:r>
              <a:rPr lang="en-US" dirty="0" smtClean="0"/>
              <a:t>0, 8 bit epoch is used and the left most </a:t>
            </a:r>
            <a:r>
              <a:rPr lang="en-US" dirty="0" smtClean="0">
                <a:solidFill>
                  <a:srgbClr val="C00000"/>
                </a:solidFill>
              </a:rPr>
              <a:t>8 bits </a:t>
            </a:r>
            <a:r>
              <a:rPr lang="en-US" dirty="0" smtClean="0"/>
              <a:t>are omitted.</a:t>
            </a:r>
          </a:p>
          <a:p>
            <a:pPr lvl="1"/>
            <a:r>
              <a:rPr lang="en-US" dirty="0" smtClean="0"/>
              <a:t>1, all16 bit epoch is used.</a:t>
            </a:r>
          </a:p>
          <a:p>
            <a:r>
              <a:rPr lang="en-US" dirty="0"/>
              <a:t>Sequence Number (SN):</a:t>
            </a:r>
          </a:p>
          <a:p>
            <a:pPr lvl="1"/>
            <a:r>
              <a:rPr lang="en-US" dirty="0"/>
              <a:t>0, 16 bit SN, omit 32 bits </a:t>
            </a:r>
          </a:p>
          <a:p>
            <a:pPr lvl="1"/>
            <a:r>
              <a:rPr lang="en-US" dirty="0"/>
              <a:t>1, 48 bit SN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32229" y="4178531"/>
            <a:ext cx="4349431" cy="2335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Fragment (F):</a:t>
            </a:r>
          </a:p>
          <a:p>
            <a:pPr lvl="1"/>
            <a:r>
              <a:rPr lang="en-US" dirty="0" smtClean="0"/>
              <a:t>0, not fragment. </a:t>
            </a:r>
          </a:p>
          <a:p>
            <a:pPr lvl="2"/>
            <a:r>
              <a:rPr lang="en-US" dirty="0" smtClean="0"/>
              <a:t>Omit </a:t>
            </a:r>
            <a:r>
              <a:rPr lang="en-US" i="1" dirty="0"/>
              <a:t>2 x ( offset + length )</a:t>
            </a:r>
            <a:r>
              <a:rPr lang="en-US" dirty="0" smtClean="0"/>
              <a:t> 6 bytes.</a:t>
            </a:r>
            <a:endParaRPr lang="en-US" i="1" dirty="0" smtClean="0"/>
          </a:p>
          <a:p>
            <a:pPr lvl="1"/>
            <a:r>
              <a:rPr lang="en-US" dirty="0" smtClean="0"/>
              <a:t>1, fragment applied.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1653109"/>
            <a:ext cx="3759200" cy="22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04" y="599172"/>
            <a:ext cx="6589199" cy="12808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404" y="1263535"/>
            <a:ext cx="7143510" cy="551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CoAP</a:t>
            </a:r>
            <a:r>
              <a:rPr lang="en-US" dirty="0" smtClean="0"/>
              <a:t> and DTLS</a:t>
            </a:r>
          </a:p>
          <a:p>
            <a:pPr lvl="1"/>
            <a:r>
              <a:rPr lang="en-US" dirty="0" smtClean="0"/>
              <a:t>6LoWPAN</a:t>
            </a:r>
          </a:p>
          <a:p>
            <a:r>
              <a:rPr lang="en-US" dirty="0" smtClean="0"/>
              <a:t>DTLS Compression</a:t>
            </a:r>
          </a:p>
          <a:p>
            <a:pPr lvl="1"/>
            <a:r>
              <a:rPr lang="en-US" dirty="0" smtClean="0"/>
              <a:t>DTLS-6LoWPAN Integration</a:t>
            </a:r>
          </a:p>
          <a:p>
            <a:pPr lvl="1"/>
            <a:r>
              <a:rPr lang="en-US" dirty="0" smtClean="0"/>
              <a:t>6LoWPAN-NHC for the Record and Handshake Headers</a:t>
            </a:r>
          </a:p>
          <a:p>
            <a:pPr lvl="1"/>
            <a:r>
              <a:rPr lang="en-US" dirty="0" smtClean="0"/>
              <a:t>6LoWPAN-NHC for </a:t>
            </a:r>
            <a:r>
              <a:rPr lang="en-US" dirty="0" err="1" smtClean="0"/>
              <a:t>ClientHello</a:t>
            </a:r>
            <a:r>
              <a:rPr lang="en-US" dirty="0" smtClean="0"/>
              <a:t> / </a:t>
            </a:r>
            <a:r>
              <a:rPr lang="en-US" dirty="0" err="1" smtClean="0"/>
              <a:t>ServerHello</a:t>
            </a:r>
            <a:endParaRPr lang="en-US" dirty="0" smtClean="0"/>
          </a:p>
          <a:p>
            <a:pPr lvl="1"/>
            <a:r>
              <a:rPr lang="en-US" dirty="0" smtClean="0"/>
              <a:t>6LoWPAN-NHC for other Handshake Messages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Packet Size Reduction</a:t>
            </a:r>
          </a:p>
          <a:p>
            <a:pPr lvl="1"/>
            <a:r>
              <a:rPr lang="en-US" dirty="0" smtClean="0"/>
              <a:t>RAM and ROM Requirement</a:t>
            </a:r>
          </a:p>
          <a:p>
            <a:pPr lvl="1"/>
            <a:r>
              <a:rPr lang="en-US" dirty="0" smtClean="0"/>
              <a:t>Run-Time Performance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361" y="629851"/>
            <a:ext cx="6833039" cy="680988"/>
          </a:xfrm>
        </p:spPr>
        <p:txBody>
          <a:bodyPr/>
          <a:lstStyle/>
          <a:p>
            <a:r>
              <a:rPr lang="en-US" dirty="0" smtClean="0"/>
              <a:t>6LoWPAN-NHC-CH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2897" y="3011612"/>
            <a:ext cx="7358203" cy="350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 smtClean="0"/>
              <a:t>First 4 bits is ID, 1010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When the parameter is set to 0, the corresponding field is omitted.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Session ID (SI): omit 8 bits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Cookie (C): omit 16 bits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Cipher Suites (CS): omit 16bits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Compression Method (CM</a:t>
            </a:r>
            <a:r>
              <a:rPr lang="en-US" sz="1800" dirty="0" smtClean="0"/>
              <a:t>): Omit 8 bits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61" y="1547886"/>
            <a:ext cx="6437439" cy="1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16414" cy="739177"/>
          </a:xfrm>
        </p:spPr>
        <p:txBody>
          <a:bodyPr/>
          <a:lstStyle/>
          <a:p>
            <a:r>
              <a:rPr lang="en-US" dirty="0"/>
              <a:t>6LoWPAN-NHC for </a:t>
            </a:r>
            <a:r>
              <a:rPr lang="en-US" dirty="0" err="1"/>
              <a:t>ClientHello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7" y="1562792"/>
            <a:ext cx="4722588" cy="5295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85" y="1562792"/>
            <a:ext cx="4261515" cy="28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815" y="512463"/>
            <a:ext cx="6849664" cy="640445"/>
          </a:xfrm>
        </p:spPr>
        <p:txBody>
          <a:bodyPr/>
          <a:lstStyle/>
          <a:p>
            <a:r>
              <a:rPr lang="en-US" dirty="0" smtClean="0"/>
              <a:t>6LoWPAN-NHC-SH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15" y="3264218"/>
            <a:ext cx="6848099" cy="24728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Similar to </a:t>
            </a:r>
            <a:r>
              <a:rPr lang="en-US" sz="2400" dirty="0" err="1" smtClean="0"/>
              <a:t>ClientHello</a:t>
            </a:r>
            <a:r>
              <a:rPr lang="en-US" sz="2400" dirty="0" smtClean="0"/>
              <a:t> except: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ID field is 1011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V (Server DTLS Version): 0 - DTLS 1.0, omit 16 bits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15" y="1504593"/>
            <a:ext cx="6848099" cy="122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825" y="329900"/>
            <a:ext cx="7423242" cy="1280890"/>
          </a:xfrm>
        </p:spPr>
        <p:txBody>
          <a:bodyPr/>
          <a:lstStyle/>
          <a:p>
            <a:pPr algn="ctr"/>
            <a:r>
              <a:rPr lang="en-US" dirty="0" smtClean="0"/>
              <a:t>6LoWPAN-NHC for other Handshake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825" y="2171700"/>
            <a:ext cx="7523860" cy="4165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The remaining mandatory handshake messages:</a:t>
            </a:r>
          </a:p>
          <a:p>
            <a:pPr lvl="1">
              <a:spcAft>
                <a:spcPts val="1200"/>
              </a:spcAft>
            </a:pPr>
            <a:r>
              <a:rPr lang="en-US" sz="2000" i="1" dirty="0" err="1" smtClean="0"/>
              <a:t>ServerHelloDone,ClientKeyExchange</a:t>
            </a:r>
            <a:r>
              <a:rPr lang="en-US" sz="2000" i="1" dirty="0" smtClean="0"/>
              <a:t>, Finish </a:t>
            </a:r>
            <a:r>
              <a:rPr lang="en-US" sz="2400" dirty="0" smtClean="0"/>
              <a:t>have </a:t>
            </a:r>
            <a:r>
              <a:rPr lang="en-US" sz="3200" dirty="0" smtClean="0">
                <a:solidFill>
                  <a:srgbClr val="C00000"/>
                </a:solidFill>
              </a:rPr>
              <a:t>no</a:t>
            </a:r>
            <a:r>
              <a:rPr lang="en-US" sz="2400" dirty="0" smtClean="0"/>
              <a:t> fields that could be compressed.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04" y="599172"/>
            <a:ext cx="6589199" cy="12808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404" y="1263535"/>
            <a:ext cx="7143510" cy="551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CoAP</a:t>
            </a:r>
            <a:r>
              <a:rPr lang="en-US" dirty="0" smtClean="0"/>
              <a:t> and DTLS</a:t>
            </a:r>
          </a:p>
          <a:p>
            <a:pPr lvl="1"/>
            <a:r>
              <a:rPr lang="en-US" dirty="0" smtClean="0"/>
              <a:t>6LoWPAN</a:t>
            </a:r>
          </a:p>
          <a:p>
            <a:r>
              <a:rPr lang="en-US" dirty="0" smtClean="0"/>
              <a:t>DTLS Compression</a:t>
            </a:r>
          </a:p>
          <a:p>
            <a:pPr lvl="1"/>
            <a:r>
              <a:rPr lang="en-US" dirty="0" smtClean="0"/>
              <a:t>DTLS-6LoWPAN Integration</a:t>
            </a:r>
          </a:p>
          <a:p>
            <a:pPr lvl="1"/>
            <a:r>
              <a:rPr lang="en-US" dirty="0" smtClean="0"/>
              <a:t>6LoWPAN-NHC for the Record and Handshake Headers</a:t>
            </a:r>
          </a:p>
          <a:p>
            <a:pPr lvl="1"/>
            <a:r>
              <a:rPr lang="en-US" dirty="0" smtClean="0"/>
              <a:t>6LoWPAN-NHC for </a:t>
            </a:r>
            <a:r>
              <a:rPr lang="en-US" dirty="0" err="1" smtClean="0"/>
              <a:t>ClientHello</a:t>
            </a:r>
            <a:r>
              <a:rPr lang="en-US" dirty="0" smtClean="0"/>
              <a:t> / </a:t>
            </a:r>
            <a:r>
              <a:rPr lang="en-US" dirty="0" err="1" smtClean="0"/>
              <a:t>ServerHello</a:t>
            </a:r>
            <a:endParaRPr lang="en-US" dirty="0" smtClean="0"/>
          </a:p>
          <a:p>
            <a:pPr lvl="1"/>
            <a:r>
              <a:rPr lang="en-US" dirty="0" smtClean="0"/>
              <a:t>6LoWPAN-NHC for other Handshake Messages</a:t>
            </a:r>
          </a:p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Packet Size Reduction</a:t>
            </a:r>
          </a:p>
          <a:p>
            <a:pPr lvl="1"/>
            <a:r>
              <a:rPr lang="en-US" dirty="0" smtClean="0"/>
              <a:t>RAM and ROM Requirement</a:t>
            </a:r>
          </a:p>
          <a:p>
            <a:pPr lvl="1"/>
            <a:r>
              <a:rPr lang="en-US" dirty="0" smtClean="0"/>
              <a:t>Run-Time Performance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6" y="1517150"/>
            <a:ext cx="7781094" cy="52265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Extension to the 6LoWPAN in the </a:t>
            </a:r>
            <a:r>
              <a:rPr lang="en-US" sz="2400" dirty="0" err="1" smtClean="0"/>
              <a:t>Contiki</a:t>
            </a:r>
            <a:r>
              <a:rPr lang="en-US" sz="2400" dirty="0" smtClean="0"/>
              <a:t> OS;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Hardware platform: </a:t>
            </a:r>
            <a:r>
              <a:rPr lang="en-US" sz="2400" dirty="0" err="1" smtClean="0"/>
              <a:t>WiSMote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Lithe implementation consists of four components: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DTLS: open source </a:t>
            </a:r>
            <a:r>
              <a:rPr lang="en-US" sz="2000" dirty="0" err="1" smtClean="0"/>
              <a:t>tinyDTLS</a:t>
            </a:r>
            <a:r>
              <a:rPr lang="en-US" sz="2000" dirty="0" smtClean="0"/>
              <a:t>; </a:t>
            </a:r>
          </a:p>
          <a:p>
            <a:pPr lvl="1">
              <a:spcAft>
                <a:spcPts val="1200"/>
              </a:spcAft>
            </a:pPr>
            <a:r>
              <a:rPr lang="en-US" sz="2000" dirty="0" err="1" smtClean="0"/>
              <a:t>CoAP</a:t>
            </a:r>
            <a:r>
              <a:rPr lang="en-US" sz="2000" dirty="0" smtClean="0"/>
              <a:t>: default </a:t>
            </a:r>
            <a:r>
              <a:rPr lang="en-US" sz="2000" dirty="0" err="1" smtClean="0"/>
              <a:t>CoAP</a:t>
            </a:r>
            <a:r>
              <a:rPr lang="en-US" sz="2000" dirty="0" smtClean="0"/>
              <a:t> in </a:t>
            </a:r>
            <a:r>
              <a:rPr lang="en-US" sz="2000" dirty="0" err="1" smtClean="0"/>
              <a:t>Contiki</a:t>
            </a:r>
            <a:r>
              <a:rPr lang="en-US" sz="2000" dirty="0" smtClean="0"/>
              <a:t>;</a:t>
            </a:r>
          </a:p>
          <a:p>
            <a:pPr lvl="1">
              <a:spcAft>
                <a:spcPts val="1200"/>
              </a:spcAft>
            </a:pPr>
            <a:r>
              <a:rPr lang="en-US" sz="2000" dirty="0" err="1" smtClean="0"/>
              <a:t>CoAP</a:t>
            </a:r>
            <a:r>
              <a:rPr lang="en-US" sz="2000" dirty="0" smtClean="0"/>
              <a:t>-DTLS integration module: Connects the </a:t>
            </a:r>
            <a:r>
              <a:rPr lang="en-US" sz="2000" dirty="0" err="1" smtClean="0"/>
              <a:t>CoAP</a:t>
            </a:r>
            <a:r>
              <a:rPr lang="en-US" sz="2000" dirty="0" smtClean="0"/>
              <a:t> and DTLS to enable CoAPs. 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DTLS header compression.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565" y="1729839"/>
            <a:ext cx="6688160" cy="34121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The 6LoWPAN layer resides between the IP and MAC layers.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While applying header compression, the End-to-End security of DTLS is not compromised. 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04" y="599172"/>
            <a:ext cx="6589199" cy="12808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404" y="1263535"/>
            <a:ext cx="7143510" cy="551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CoAP</a:t>
            </a:r>
            <a:r>
              <a:rPr lang="en-US" dirty="0" smtClean="0"/>
              <a:t> and DTLS</a:t>
            </a:r>
          </a:p>
          <a:p>
            <a:pPr lvl="1"/>
            <a:r>
              <a:rPr lang="en-US" dirty="0" smtClean="0"/>
              <a:t>6LoWPAN</a:t>
            </a:r>
          </a:p>
          <a:p>
            <a:r>
              <a:rPr lang="en-US" dirty="0" smtClean="0"/>
              <a:t>DTLS Compression</a:t>
            </a:r>
          </a:p>
          <a:p>
            <a:pPr lvl="1"/>
            <a:r>
              <a:rPr lang="en-US" dirty="0" smtClean="0"/>
              <a:t>DTLS-6LoWPAN Integration</a:t>
            </a:r>
          </a:p>
          <a:p>
            <a:pPr lvl="1"/>
            <a:r>
              <a:rPr lang="en-US" dirty="0" smtClean="0"/>
              <a:t>6LoWPAN-NHC for the Record and Handshake Headers</a:t>
            </a:r>
          </a:p>
          <a:p>
            <a:pPr lvl="1"/>
            <a:r>
              <a:rPr lang="en-US" dirty="0" smtClean="0"/>
              <a:t>6LoWPAN-NHC for </a:t>
            </a:r>
            <a:r>
              <a:rPr lang="en-US" dirty="0" err="1" smtClean="0"/>
              <a:t>ClientHello</a:t>
            </a:r>
            <a:r>
              <a:rPr lang="en-US" dirty="0" smtClean="0"/>
              <a:t> / </a:t>
            </a:r>
            <a:r>
              <a:rPr lang="en-US" dirty="0" err="1" smtClean="0"/>
              <a:t>ServerHello</a:t>
            </a:r>
            <a:endParaRPr lang="en-US" dirty="0" smtClean="0"/>
          </a:p>
          <a:p>
            <a:pPr lvl="1"/>
            <a:r>
              <a:rPr lang="en-US" dirty="0" smtClean="0"/>
              <a:t>6LoWPAN-NHC for other Handshake Messages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  <a:p>
            <a:pPr lvl="1"/>
            <a:r>
              <a:rPr lang="en-US" dirty="0" smtClean="0"/>
              <a:t>Packet Size Reduction</a:t>
            </a:r>
          </a:p>
          <a:p>
            <a:pPr lvl="1"/>
            <a:r>
              <a:rPr lang="en-US" dirty="0" smtClean="0"/>
              <a:t>RAM and ROM Requirement</a:t>
            </a:r>
          </a:p>
          <a:p>
            <a:pPr lvl="1"/>
            <a:r>
              <a:rPr lang="en-US" dirty="0" smtClean="0"/>
              <a:t>Run-Time Performance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819" y="1688274"/>
            <a:ext cx="6591985" cy="47481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Packet Size Reduction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RAM and ROM Requirement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Run-Time </a:t>
            </a:r>
            <a:r>
              <a:rPr lang="en-US" sz="2400" dirty="0" smtClean="0"/>
              <a:t>Performance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DTLS Compression Overhead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CoAPs Initialization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CoAPs Request-Response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7082421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- </a:t>
            </a:r>
            <a:r>
              <a:rPr lang="en-US" dirty="0"/>
              <a:t>Packet Size Reduction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608118"/>
            <a:ext cx="896587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04" y="599172"/>
            <a:ext cx="6589199" cy="12808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404" y="1263535"/>
            <a:ext cx="7143510" cy="5519650"/>
          </a:xfrm>
        </p:spPr>
        <p:txBody>
          <a:bodyPr>
            <a:normAutofit lnSpcReduction="10000"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CoAP</a:t>
            </a:r>
            <a:r>
              <a:rPr lang="en-US" dirty="0" smtClean="0"/>
              <a:t> and DTLS</a:t>
            </a:r>
          </a:p>
          <a:p>
            <a:pPr lvl="1"/>
            <a:r>
              <a:rPr lang="en-US" dirty="0" smtClean="0"/>
              <a:t>6LoWPAN</a:t>
            </a:r>
          </a:p>
          <a:p>
            <a:r>
              <a:rPr lang="en-US" dirty="0" smtClean="0"/>
              <a:t>DTLS Compression</a:t>
            </a:r>
          </a:p>
          <a:p>
            <a:pPr lvl="1"/>
            <a:r>
              <a:rPr lang="en-US" dirty="0" smtClean="0"/>
              <a:t>DTLS-6LoWPAN Integration</a:t>
            </a:r>
          </a:p>
          <a:p>
            <a:pPr lvl="1"/>
            <a:r>
              <a:rPr lang="en-US" dirty="0" smtClean="0"/>
              <a:t>6LoWPAN-NHC for the Record and Handshake Headers</a:t>
            </a:r>
          </a:p>
          <a:p>
            <a:pPr lvl="1"/>
            <a:r>
              <a:rPr lang="en-US" dirty="0" smtClean="0"/>
              <a:t>6LoWPAN-NHC for </a:t>
            </a:r>
            <a:r>
              <a:rPr lang="en-US" dirty="0" err="1" smtClean="0"/>
              <a:t>ClientHello</a:t>
            </a:r>
            <a:r>
              <a:rPr lang="en-US" dirty="0" smtClean="0"/>
              <a:t> / </a:t>
            </a:r>
            <a:r>
              <a:rPr lang="en-US" dirty="0" err="1" smtClean="0"/>
              <a:t>ServerHello</a:t>
            </a:r>
            <a:endParaRPr lang="en-US" dirty="0" smtClean="0"/>
          </a:p>
          <a:p>
            <a:pPr lvl="1"/>
            <a:r>
              <a:rPr lang="en-US" dirty="0" smtClean="0"/>
              <a:t>6LoWPAN-NHC for other Handshake Messages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Packet Size Reduction</a:t>
            </a:r>
          </a:p>
          <a:p>
            <a:pPr lvl="1"/>
            <a:r>
              <a:rPr lang="en-US" dirty="0" smtClean="0"/>
              <a:t>RAM and ROM Requirement</a:t>
            </a:r>
          </a:p>
          <a:p>
            <a:pPr lvl="1"/>
            <a:r>
              <a:rPr lang="en-US" dirty="0" smtClean="0"/>
              <a:t>Run-Time Performance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462" y="650122"/>
            <a:ext cx="7439890" cy="640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– RAM/ROM </a:t>
            </a:r>
            <a:r>
              <a:rPr lang="en-US" dirty="0"/>
              <a:t>Requirement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1935679"/>
            <a:ext cx="8977745" cy="44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92" y="625694"/>
            <a:ext cx="7090734" cy="689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- </a:t>
            </a:r>
            <a:r>
              <a:rPr lang="en-US" dirty="0"/>
              <a:t>Run-Time Performance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066" y="1535084"/>
            <a:ext cx="6774858" cy="499872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Radio Duty Cycling (RDC)</a:t>
            </a:r>
          </a:p>
          <a:p>
            <a:pPr marL="742950" lvl="2" indent="-342900"/>
            <a:r>
              <a:rPr lang="en-US" dirty="0" smtClean="0"/>
              <a:t>With RDC, the radio is off most of the time and is turned on either in certain intervals to check the medium for incoming packets or to transmit packets. </a:t>
            </a:r>
            <a:endParaRPr lang="en-US" dirty="0"/>
          </a:p>
          <a:p>
            <a:r>
              <a:rPr lang="en-US" dirty="0" smtClean="0"/>
              <a:t>Duty cycled MAC protocol, X-MAC</a:t>
            </a:r>
          </a:p>
          <a:p>
            <a:r>
              <a:rPr lang="en-US" dirty="0" smtClean="0"/>
              <a:t>Metrics:</a:t>
            </a:r>
          </a:p>
          <a:p>
            <a:pPr lvl="1"/>
            <a:r>
              <a:rPr lang="en-US" dirty="0" smtClean="0"/>
              <a:t>Energy consumption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nergy estimation module in </a:t>
            </a:r>
            <a:r>
              <a:rPr lang="en-US" dirty="0" err="1" smtClean="0"/>
              <a:t>Contiki</a:t>
            </a:r>
            <a:r>
              <a:rPr lang="en-US" dirty="0" smtClean="0"/>
              <a:t> OS</a:t>
            </a:r>
          </a:p>
          <a:p>
            <a:pPr lvl="2"/>
            <a:r>
              <a:rPr lang="en-US" dirty="0" smtClean="0"/>
              <a:t>Conversion from absolute timer values to energy: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Network-wide round trip time (RTT)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61" y="4633581"/>
            <a:ext cx="4372668" cy="5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92" y="625694"/>
            <a:ext cx="7090734" cy="689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- </a:t>
            </a:r>
            <a:r>
              <a:rPr lang="en-US" dirty="0"/>
              <a:t>Run-Time Performance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979" y="1374371"/>
            <a:ext cx="6949425" cy="5483629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/>
              <a:t>DTLS Compression </a:t>
            </a:r>
            <a:r>
              <a:rPr lang="en-US" dirty="0" smtClean="0"/>
              <a:t>Overhead</a:t>
            </a:r>
          </a:p>
          <a:p>
            <a:pPr marL="742950" lvl="2" indent="-342900"/>
            <a:r>
              <a:rPr lang="en-US" dirty="0" smtClean="0"/>
              <a:t>The overhead caused through in-node computation for compression and decompression of DTLS headers is almost </a:t>
            </a:r>
            <a:r>
              <a:rPr lang="en-US" dirty="0" smtClean="0">
                <a:solidFill>
                  <a:srgbClr val="C00000"/>
                </a:solidFill>
              </a:rPr>
              <a:t>negligible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a DTLS handshake based on pre-shared keys, 4.2uJ of energy is consumed for compression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487979" y="2386439"/>
            <a:ext cx="4530436" cy="3444100"/>
            <a:chOff x="1230285" y="2510444"/>
            <a:chExt cx="6666806" cy="3113053"/>
          </a:xfrm>
        </p:grpSpPr>
        <p:sp>
          <p:nvSpPr>
            <p:cNvPr id="6" name="TextBox 5"/>
            <p:cNvSpPr txBox="1"/>
            <p:nvPr/>
          </p:nvSpPr>
          <p:spPr>
            <a:xfrm>
              <a:off x="1230285" y="5387033"/>
              <a:ext cx="6666806" cy="2364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Additional Energy Consumption for Compression of the Handshake Messages</a:t>
              </a:r>
              <a:r>
                <a:rPr lang="en-US" sz="1100" b="1" dirty="0" smtClean="0">
                  <a:latin typeface="Arial Narrow" panose="020B0606020202030204" pitchFamily="34" charset="0"/>
                </a:rPr>
                <a:t>.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0285" y="2510444"/>
              <a:ext cx="6666806" cy="2942705"/>
            </a:xfrm>
            <a:prstGeom prst="rect">
              <a:avLst/>
            </a:prstGeom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935288" y="3153996"/>
            <a:ext cx="4185463" cy="241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CH – </a:t>
            </a:r>
            <a:r>
              <a:rPr lang="en-US" sz="1400" dirty="0" err="1"/>
              <a:t>ClientHello</a:t>
            </a:r>
            <a:endParaRPr lang="en-US" sz="1400" dirty="0"/>
          </a:p>
          <a:p>
            <a:r>
              <a:rPr lang="en-US" sz="1400" dirty="0"/>
              <a:t>CH(C) – </a:t>
            </a:r>
            <a:r>
              <a:rPr lang="en-US" sz="1400" dirty="0" err="1"/>
              <a:t>ClientHello</a:t>
            </a:r>
            <a:r>
              <a:rPr lang="en-US" sz="1400" dirty="0"/>
              <a:t> with Cookie</a:t>
            </a:r>
          </a:p>
          <a:p>
            <a:r>
              <a:rPr lang="en-US" sz="1400" dirty="0"/>
              <a:t>CKE – </a:t>
            </a:r>
            <a:r>
              <a:rPr lang="en-US" sz="1400" dirty="0" err="1"/>
              <a:t>ClientKeyExchange</a:t>
            </a:r>
            <a:endParaRPr lang="en-US" sz="1400" dirty="0"/>
          </a:p>
          <a:p>
            <a:r>
              <a:rPr lang="en-US" sz="1400" dirty="0"/>
              <a:t>HV – </a:t>
            </a:r>
            <a:r>
              <a:rPr lang="en-US" sz="1400" dirty="0" err="1"/>
              <a:t>HelloVerify</a:t>
            </a:r>
            <a:endParaRPr lang="en-US" sz="1400" dirty="0"/>
          </a:p>
          <a:p>
            <a:r>
              <a:rPr lang="en-US" sz="1400" dirty="0"/>
              <a:t>SH – </a:t>
            </a:r>
            <a:r>
              <a:rPr lang="en-US" sz="1400" dirty="0" err="1"/>
              <a:t>ServerHello</a:t>
            </a:r>
            <a:endParaRPr lang="en-US" sz="1400" dirty="0"/>
          </a:p>
          <a:p>
            <a:r>
              <a:rPr lang="en-US" sz="1400" dirty="0"/>
              <a:t>SHD - </a:t>
            </a:r>
            <a:r>
              <a:rPr lang="en-US" sz="1400" dirty="0" err="1"/>
              <a:t>ServerHelloDone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16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92" y="625694"/>
            <a:ext cx="7090734" cy="689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- </a:t>
            </a:r>
            <a:r>
              <a:rPr lang="en-US" dirty="0"/>
              <a:t>Run-Time Performance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17" y="1577834"/>
            <a:ext cx="8433834" cy="5131723"/>
          </a:xfrm>
        </p:spPr>
        <p:txBody>
          <a:bodyPr>
            <a:normAutofit/>
          </a:bodyPr>
          <a:lstStyle/>
          <a:p>
            <a:r>
              <a:rPr lang="en-US" sz="2400" dirty="0"/>
              <a:t>CoAPs </a:t>
            </a:r>
            <a:r>
              <a:rPr lang="en-US" sz="2400" dirty="0" smtClean="0"/>
              <a:t>Initialization</a:t>
            </a:r>
          </a:p>
          <a:p>
            <a:pPr lvl="1"/>
            <a:r>
              <a:rPr lang="en-US" sz="2000" dirty="0" smtClean="0"/>
              <a:t>The tradeoff between </a:t>
            </a:r>
            <a:r>
              <a:rPr lang="en-US" sz="2000" dirty="0" smtClean="0">
                <a:solidFill>
                  <a:srgbClr val="C00000"/>
                </a:solidFill>
              </a:rPr>
              <a:t>additional in-node computation </a:t>
            </a:r>
            <a:r>
              <a:rPr lang="en-US" sz="2000" dirty="0" smtClean="0"/>
              <a:t>vs. </a:t>
            </a:r>
            <a:r>
              <a:rPr lang="en-US" sz="2000" dirty="0" smtClean="0">
                <a:solidFill>
                  <a:srgbClr val="C00000"/>
                </a:solidFill>
              </a:rPr>
              <a:t>reduced packet sizes</a:t>
            </a:r>
            <a:r>
              <a:rPr lang="en-US" sz="2000" dirty="0" smtClean="0"/>
              <a:t> shows itself in the energy consumption for packet transmission in a DTLS handshake. 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15% less energy is used transmit/receive compressed packets. 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49" y="3140022"/>
            <a:ext cx="7791769" cy="15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92" y="625694"/>
            <a:ext cx="7090734" cy="689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- </a:t>
            </a:r>
            <a:r>
              <a:rPr lang="en-US" dirty="0"/>
              <a:t>Run-Time Performance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692" y="1568335"/>
            <a:ext cx="7198799" cy="4927468"/>
          </a:xfrm>
        </p:spPr>
        <p:txBody>
          <a:bodyPr>
            <a:normAutofit/>
          </a:bodyPr>
          <a:lstStyle/>
          <a:p>
            <a:r>
              <a:rPr lang="en-US" sz="2400" dirty="0"/>
              <a:t>CoAPs </a:t>
            </a:r>
            <a:r>
              <a:rPr lang="en-US" sz="2400" dirty="0" smtClean="0"/>
              <a:t>Request-Response</a:t>
            </a:r>
          </a:p>
          <a:p>
            <a:pPr lvl="1"/>
            <a:r>
              <a:rPr lang="en-US" sz="2000" dirty="0" smtClean="0"/>
              <a:t>Once the CoAPs initialization phase is completed, i.e., the handshake has been performed, a sensor node can send/receive secure </a:t>
            </a:r>
            <a:r>
              <a:rPr lang="en-US" sz="2000" dirty="0" err="1" smtClean="0"/>
              <a:t>CoAP</a:t>
            </a:r>
            <a:r>
              <a:rPr lang="en-US" sz="2000" dirty="0" smtClean="0"/>
              <a:t> messages using the DTLS Record protocol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n-US" sz="2400" dirty="0" smtClean="0"/>
              <a:t>Metrics</a:t>
            </a:r>
          </a:p>
          <a:p>
            <a:pPr lvl="1"/>
            <a:r>
              <a:rPr lang="en-US" sz="2000" dirty="0" smtClean="0"/>
              <a:t>Energy consumption </a:t>
            </a:r>
            <a:endParaRPr lang="en-US" sz="2000" dirty="0" smtClean="0"/>
          </a:p>
          <a:p>
            <a:pPr lvl="1"/>
            <a:r>
              <a:rPr lang="en-US" sz="2000" dirty="0" smtClean="0"/>
              <a:t>RTT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175969" y="1359819"/>
            <a:ext cx="8968031" cy="5564856"/>
            <a:chOff x="240739" y="1239983"/>
            <a:chExt cx="8998265" cy="55648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739" y="1239983"/>
              <a:ext cx="8998265" cy="4953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40739" y="6158508"/>
              <a:ext cx="46281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The Energy Consumption from Client/Server w/out RH Compression</a:t>
              </a:r>
              <a:endParaRPr lang="zh-CN" altLang="en-US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68883" y="6158507"/>
              <a:ext cx="437012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The Energy Consumption from </a:t>
              </a:r>
              <a:r>
                <a:rPr lang="en-US" altLang="zh-CN" sz="1600" b="1" dirty="0" smtClean="0">
                  <a:solidFill>
                    <a:srgbClr val="FF0000"/>
                  </a:solidFill>
                </a:rPr>
                <a:t>the sum</a:t>
              </a:r>
              <a:r>
                <a:rPr lang="en-US" altLang="zh-CN" sz="1600" b="1" dirty="0" smtClean="0"/>
                <a:t> of Client/Server </a:t>
              </a:r>
              <a:r>
                <a:rPr lang="en-US" altLang="zh-CN" sz="1600" b="1" dirty="0"/>
                <a:t>w/out RH Compression</a:t>
              </a:r>
              <a:endParaRPr lang="zh-CN" altLang="en-US" sz="1600" b="1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2692" y="625694"/>
            <a:ext cx="7090734" cy="6893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</a:t>
            </a:r>
            <a:r>
              <a:rPr lang="en-US" dirty="0" smtClean="0"/>
              <a:t>– Energy Consumption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2692" y="625694"/>
            <a:ext cx="7626558" cy="689301"/>
          </a:xfrm>
        </p:spPr>
        <p:txBody>
          <a:bodyPr>
            <a:noAutofit/>
          </a:bodyPr>
          <a:lstStyle/>
          <a:p>
            <a:r>
              <a:rPr lang="en-US" dirty="0" smtClean="0"/>
              <a:t>Evaluation </a:t>
            </a:r>
            <a:r>
              <a:rPr lang="en-US" dirty="0" smtClean="0"/>
              <a:t>– Round Time Trip (RTT)</a:t>
            </a:r>
            <a:endParaRPr 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03286" y="1707670"/>
            <a:ext cx="8940714" cy="5150330"/>
            <a:chOff x="203286" y="1707670"/>
            <a:chExt cx="8940714" cy="40352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87" y="1707670"/>
              <a:ext cx="8940713" cy="3665913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03286" y="5373583"/>
              <a:ext cx="89407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/>
                <a:t>Comparison of RTT for Lithe, </a:t>
              </a:r>
              <a:r>
                <a:rPr lang="en-US" altLang="zh-CN" b="1" dirty="0" err="1" smtClean="0"/>
                <a:t>CoAP</a:t>
              </a:r>
              <a:r>
                <a:rPr lang="en-US" altLang="zh-CN" b="1" dirty="0" err="1" smtClean="0">
                  <a:solidFill>
                    <a:srgbClr val="FF0000"/>
                  </a:solidFill>
                </a:rPr>
                <a:t>s</a:t>
              </a:r>
              <a:r>
                <a:rPr lang="en-US" altLang="zh-CN" b="1" dirty="0" smtClean="0"/>
                <a:t> and </a:t>
              </a:r>
              <a:r>
                <a:rPr lang="en-US" altLang="zh-CN" b="1" dirty="0" err="1" smtClean="0"/>
                <a:t>CoAP</a:t>
              </a:r>
              <a:endParaRPr lang="zh-CN" altLang="en-US" b="1" dirty="0"/>
            </a:p>
          </p:txBody>
        </p:sp>
      </p:grpSp>
      <p:sp>
        <p:nvSpPr>
          <p:cNvPr id="9" name="椭圆 8"/>
          <p:cNvSpPr/>
          <p:nvPr/>
        </p:nvSpPr>
        <p:spPr>
          <a:xfrm>
            <a:off x="6924675" y="5419725"/>
            <a:ext cx="276225" cy="419100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endCxn id="9" idx="0"/>
          </p:cNvCxnSpPr>
          <p:nvPr/>
        </p:nvCxnSpPr>
        <p:spPr>
          <a:xfrm>
            <a:off x="6924675" y="4391025"/>
            <a:ext cx="138113" cy="1028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288881" y="405530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Pure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CoAP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04" y="599172"/>
            <a:ext cx="6589199" cy="12808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404" y="1263535"/>
            <a:ext cx="7143510" cy="551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CoAP</a:t>
            </a:r>
            <a:r>
              <a:rPr lang="en-US" dirty="0" smtClean="0"/>
              <a:t> and DTLS</a:t>
            </a:r>
          </a:p>
          <a:p>
            <a:pPr lvl="1"/>
            <a:r>
              <a:rPr lang="en-US" dirty="0" smtClean="0"/>
              <a:t>6LoWPAN</a:t>
            </a:r>
          </a:p>
          <a:p>
            <a:r>
              <a:rPr lang="en-US" dirty="0" smtClean="0"/>
              <a:t>DTLS Compression</a:t>
            </a:r>
          </a:p>
          <a:p>
            <a:pPr lvl="1"/>
            <a:r>
              <a:rPr lang="en-US" dirty="0" smtClean="0"/>
              <a:t>DTLS-6LoWPAN Integration</a:t>
            </a:r>
          </a:p>
          <a:p>
            <a:pPr lvl="1"/>
            <a:r>
              <a:rPr lang="en-US" dirty="0" smtClean="0"/>
              <a:t>6LoWPAN-NHC for the Record and Handshake Headers</a:t>
            </a:r>
          </a:p>
          <a:p>
            <a:pPr lvl="1"/>
            <a:r>
              <a:rPr lang="en-US" dirty="0" smtClean="0"/>
              <a:t>6LoWPAN-NHC for </a:t>
            </a:r>
            <a:r>
              <a:rPr lang="en-US" dirty="0" err="1" smtClean="0"/>
              <a:t>ClientHello</a:t>
            </a:r>
            <a:r>
              <a:rPr lang="en-US" dirty="0" smtClean="0"/>
              <a:t> / </a:t>
            </a:r>
            <a:r>
              <a:rPr lang="en-US" dirty="0" err="1" smtClean="0"/>
              <a:t>ServerHello</a:t>
            </a:r>
            <a:endParaRPr lang="en-US" dirty="0" smtClean="0"/>
          </a:p>
          <a:p>
            <a:pPr lvl="1"/>
            <a:r>
              <a:rPr lang="en-US" dirty="0" smtClean="0"/>
              <a:t>6LoWPAN-NHC for other Handshake Messages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Packet Size Reduction</a:t>
            </a:r>
          </a:p>
          <a:p>
            <a:pPr lvl="1"/>
            <a:r>
              <a:rPr lang="en-US" dirty="0" smtClean="0"/>
              <a:t>RAM and ROM Requirement</a:t>
            </a:r>
          </a:p>
          <a:p>
            <a:pPr lvl="1"/>
            <a:r>
              <a:rPr lang="en-US" dirty="0" smtClean="0"/>
              <a:t>Run-Time Performance</a:t>
            </a:r>
          </a:p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379" y="1618210"/>
            <a:ext cx="7228860" cy="494053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The first paper to propose 6LoWPAN compressed DTLS and enable lightweight CoAPs support for the </a:t>
            </a:r>
            <a:r>
              <a:rPr lang="en-US" sz="2000" dirty="0" err="1" smtClean="0"/>
              <a:t>IoT</a:t>
            </a:r>
            <a:r>
              <a:rPr lang="en-US" sz="20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Provide novel and standard compliant DTLS compression mechanisms that aim to increase the applicability of DTLS and, thus, CoAPs for constrained devices.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Implement the compressed DTLS in an OS for the </a:t>
            </a:r>
            <a:r>
              <a:rPr lang="en-US" sz="2000" dirty="0" err="1" smtClean="0"/>
              <a:t>IoT</a:t>
            </a:r>
            <a:r>
              <a:rPr lang="en-US" sz="2000" dirty="0" smtClean="0"/>
              <a:t> and evaluate it on real </a:t>
            </a:r>
            <a:r>
              <a:rPr lang="en-US" sz="2000" dirty="0" err="1" smtClean="0"/>
              <a:t>headware</a:t>
            </a:r>
            <a:r>
              <a:rPr lang="en-US" sz="2000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Lithe is more efficient compared to uncompressed </a:t>
            </a:r>
            <a:r>
              <a:rPr lang="en-US" sz="2000" dirty="0" err="1" smtClean="0"/>
              <a:t>CoAP</a:t>
            </a:r>
            <a:r>
              <a:rPr lang="en-US" sz="2000" dirty="0" smtClean="0"/>
              <a:t>/DTLS.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8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48" y="624110"/>
            <a:ext cx="6589199" cy="635347"/>
          </a:xfrm>
        </p:spPr>
        <p:txBody>
          <a:bodyPr>
            <a:no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48" y="1791083"/>
            <a:ext cx="6476819" cy="37969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6LoWPAN</a:t>
            </a:r>
            <a:r>
              <a:rPr lang="en-US" sz="1600" dirty="0" smtClean="0">
                <a:latin typeface="Century Gothic" panose="020B0502020202020204" pitchFamily="34" charset="0"/>
              </a:rPr>
              <a:t> (IPv6 over Low power Wireless Personal Area Network) enables IPv6 in low-power and </a:t>
            </a:r>
            <a:r>
              <a:rPr lang="en-US" sz="1600" dirty="0" err="1" smtClean="0">
                <a:latin typeface="Century Gothic" panose="020B0502020202020204" pitchFamily="34" charset="0"/>
              </a:rPr>
              <a:t>lossy</a:t>
            </a:r>
            <a:r>
              <a:rPr lang="en-US" sz="1600" dirty="0" smtClean="0">
                <a:latin typeface="Century Gothic" panose="020B0502020202020204" pitchFamily="34" charset="0"/>
              </a:rPr>
              <a:t> wireless networks such as WSNs.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Century Gothic" panose="020B0502020202020204" pitchFamily="34" charset="0"/>
              </a:rPr>
              <a:t>6LoWPAN defines </a:t>
            </a:r>
            <a:r>
              <a:rPr lang="en-US" sz="1400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header compression mechanisms</a:t>
            </a:r>
            <a:r>
              <a:rPr lang="en-US" sz="1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en-US" sz="1400" i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CoAP</a:t>
            </a:r>
            <a:r>
              <a:rPr lang="en-US" sz="1600" dirty="0" smtClean="0">
                <a:latin typeface="Century Gothic" panose="020B0502020202020204" pitchFamily="34" charset="0"/>
              </a:rPr>
              <a:t> (Constrained Application Protocol) is designed for simplicity, low overhead and multicast support in resource-constrained environments. 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748" y="624110"/>
            <a:ext cx="6589199" cy="635347"/>
          </a:xfrm>
        </p:spPr>
        <p:txBody>
          <a:bodyPr>
            <a:no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748" y="1833611"/>
            <a:ext cx="6526096" cy="39852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DTLS</a:t>
            </a:r>
            <a:r>
              <a:rPr lang="en-US" sz="1600" dirty="0" smtClean="0">
                <a:latin typeface="Century Gothic" panose="020B0502020202020204" pitchFamily="34" charset="0"/>
              </a:rPr>
              <a:t> (Datagram Transport Layer Security) is used by </a:t>
            </a:r>
            <a:r>
              <a:rPr lang="en-US" sz="1600" dirty="0" err="1" smtClean="0">
                <a:latin typeface="Century Gothic" panose="020B0502020202020204" pitchFamily="34" charset="0"/>
              </a:rPr>
              <a:t>CoAP</a:t>
            </a:r>
            <a:r>
              <a:rPr lang="en-US" sz="1600" dirty="0" smtClean="0">
                <a:latin typeface="Century Gothic" panose="020B0502020202020204" pitchFamily="34" charset="0"/>
              </a:rPr>
              <a:t> as the security protocol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Century Gothic" panose="020B0502020202020204" pitchFamily="34" charset="0"/>
              </a:rPr>
              <a:t>For key management and data encryption and integrity protection. 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CoAPs</a:t>
            </a:r>
            <a:r>
              <a:rPr lang="en-US" sz="1600" dirty="0" smtClean="0">
                <a:latin typeface="Century Gothic" panose="020B0502020202020204" pitchFamily="34" charset="0"/>
              </a:rPr>
              <a:t> is </a:t>
            </a:r>
            <a:r>
              <a:rPr lang="en-US" sz="1600" dirty="0" err="1" smtClean="0">
                <a:latin typeface="Century Gothic" panose="020B0502020202020204" pitchFamily="34" charset="0"/>
              </a:rPr>
              <a:t>CoAP</a:t>
            </a:r>
            <a:r>
              <a:rPr lang="en-US" sz="1600" dirty="0" smtClean="0">
                <a:latin typeface="Century Gothic" panose="020B0502020202020204" pitchFamily="34" charset="0"/>
              </a:rPr>
              <a:t> with DTLS support, similar to HTTP</a:t>
            </a:r>
            <a:r>
              <a:rPr lang="en-U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</a:t>
            </a:r>
            <a:r>
              <a:rPr lang="en-US" sz="1600" dirty="0" smtClean="0">
                <a:latin typeface="Century Gothic" panose="020B0502020202020204" pitchFamily="34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Century Gothic" panose="020B0502020202020204" pitchFamily="34" charset="0"/>
              </a:rPr>
              <a:t>Problem: DTLS is inefficient for constrained </a:t>
            </a:r>
            <a:r>
              <a:rPr lang="en-US" sz="1400" dirty="0" err="1" smtClean="0">
                <a:latin typeface="Century Gothic" panose="020B0502020202020204" pitchFamily="34" charset="0"/>
              </a:rPr>
              <a:t>IoT</a:t>
            </a:r>
            <a:r>
              <a:rPr lang="en-US" sz="1400" dirty="0" smtClean="0">
                <a:latin typeface="Century Gothic" panose="020B0502020202020204" pitchFamily="34" charset="0"/>
              </a:rPr>
              <a:t> devices.  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>
                <a:latin typeface="Century Gothic" panose="020B0502020202020204" pitchFamily="34" charset="0"/>
              </a:rPr>
              <a:t>Solution: Apply the </a:t>
            </a:r>
            <a:r>
              <a:rPr lang="en-US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6LoWPAN header compression mechanisms </a:t>
            </a:r>
            <a:r>
              <a:rPr lang="en-US" sz="1400" dirty="0" smtClean="0">
                <a:latin typeface="Century Gothic" panose="020B0502020202020204" pitchFamily="34" charset="0"/>
              </a:rPr>
              <a:t>to compress DTLS header. 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Lithe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495244"/>
            <a:ext cx="7658100" cy="515320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Lithe:</a:t>
            </a:r>
            <a:r>
              <a:rPr lang="en-US" sz="2400" dirty="0" smtClean="0"/>
              <a:t> a lightweight CoAPs by compressing the underneath DTLS protocol with 6LoWPAN header compression mechanisms.</a:t>
            </a:r>
          </a:p>
          <a:p>
            <a:pPr lvl="1"/>
            <a:r>
              <a:rPr lang="en-US" sz="2000" dirty="0" smtClean="0"/>
              <a:t>To achieve energy efficiency by reducing the message size;</a:t>
            </a:r>
          </a:p>
          <a:p>
            <a:pPr lvl="1"/>
            <a:r>
              <a:rPr lang="en-US" sz="2000" dirty="0" smtClean="0"/>
              <a:t>To avoid 6LoWPAN fragmentation as 6LoWPAN protocol is vulnerable to fragmentation attaches. </a:t>
            </a:r>
          </a:p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Lithe </a:t>
            </a:r>
            <a:r>
              <a:rPr lang="en-US" sz="2400" dirty="0" smtClean="0"/>
              <a:t>is the proposal solution in this paper.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093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E2E Communication with </a:t>
            </a:r>
            <a:r>
              <a:rPr lang="en-US" sz="3200" dirty="0" err="1" smtClean="0"/>
              <a:t>CoAPs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188" y="1501700"/>
            <a:ext cx="7815711" cy="1622029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C00000"/>
                </a:solidFill>
              </a:rPr>
              <a:t>6BR:</a:t>
            </a:r>
            <a:r>
              <a:rPr lang="en-US" sz="1800" dirty="0" smtClean="0"/>
              <a:t> 6LoWPAN Border Router is used between 6LoWPAN networks and the Internet to compress/decompress or/and fragment/reassemble messages before forwarding between the two realms.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43" y="3123729"/>
            <a:ext cx="7007256" cy="30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04" y="599172"/>
            <a:ext cx="6589199" cy="128089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404" y="1263535"/>
            <a:ext cx="7143510" cy="551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err="1" smtClean="0"/>
              <a:t>CoAP</a:t>
            </a:r>
            <a:r>
              <a:rPr lang="en-US" dirty="0" smtClean="0"/>
              <a:t> and DTLS</a:t>
            </a:r>
          </a:p>
          <a:p>
            <a:pPr lvl="1"/>
            <a:r>
              <a:rPr lang="en-US" dirty="0" smtClean="0"/>
              <a:t>6LoWPAN</a:t>
            </a:r>
          </a:p>
          <a:p>
            <a:r>
              <a:rPr lang="en-US" dirty="0" smtClean="0"/>
              <a:t>DTLS Compression</a:t>
            </a:r>
          </a:p>
          <a:p>
            <a:pPr lvl="1"/>
            <a:r>
              <a:rPr lang="en-US" dirty="0" smtClean="0"/>
              <a:t>DTLS-6LoWPAN Integration</a:t>
            </a:r>
          </a:p>
          <a:p>
            <a:pPr lvl="1"/>
            <a:r>
              <a:rPr lang="en-US" dirty="0" smtClean="0"/>
              <a:t>6LoWPAN-NHC for the Record and Handshake Headers</a:t>
            </a:r>
          </a:p>
          <a:p>
            <a:pPr lvl="1"/>
            <a:r>
              <a:rPr lang="en-US" dirty="0" smtClean="0"/>
              <a:t>6LoWPAN-NHC for </a:t>
            </a:r>
            <a:r>
              <a:rPr lang="en-US" dirty="0" err="1" smtClean="0"/>
              <a:t>ClientHello</a:t>
            </a:r>
            <a:r>
              <a:rPr lang="en-US" dirty="0" smtClean="0"/>
              <a:t> / </a:t>
            </a:r>
            <a:r>
              <a:rPr lang="en-US" dirty="0" err="1" smtClean="0"/>
              <a:t>ServerHello</a:t>
            </a:r>
            <a:endParaRPr lang="en-US" dirty="0" smtClean="0"/>
          </a:p>
          <a:p>
            <a:pPr lvl="1"/>
            <a:r>
              <a:rPr lang="en-US" dirty="0" smtClean="0"/>
              <a:t>6LoWPAN-NHC for other Handshake Messages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Packet Size Reduction</a:t>
            </a:r>
          </a:p>
          <a:p>
            <a:pPr lvl="1"/>
            <a:r>
              <a:rPr lang="en-US" dirty="0" smtClean="0"/>
              <a:t>RAM and ROM Requirement</a:t>
            </a:r>
          </a:p>
          <a:p>
            <a:pPr lvl="1"/>
            <a:r>
              <a:rPr lang="en-US" dirty="0" smtClean="0"/>
              <a:t>Run-Time Performance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674910"/>
            <a:ext cx="6589199" cy="128089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475" y="1557598"/>
            <a:ext cx="7019925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 To </a:t>
            </a:r>
            <a:r>
              <a:rPr lang="en-US" sz="2800" dirty="0" smtClean="0"/>
              <a:t>enable secure yet efficient communication among </a:t>
            </a:r>
            <a:r>
              <a:rPr lang="en-US" sz="2800" dirty="0" err="1" smtClean="0"/>
              <a:t>IoT</a:t>
            </a:r>
            <a:r>
              <a:rPr lang="en-US" sz="2800" dirty="0" smtClean="0"/>
              <a:t> devices that utilize the </a:t>
            </a:r>
            <a:r>
              <a:rPr lang="en-US" sz="2800" dirty="0" err="1" smtClean="0"/>
              <a:t>CoAP</a:t>
            </a:r>
            <a:r>
              <a:rPr lang="en-US" sz="2800" dirty="0" smtClean="0"/>
              <a:t> protocol. </a:t>
            </a:r>
          </a:p>
          <a:p>
            <a:endParaRPr lang="en-US" sz="2800" dirty="0"/>
          </a:p>
          <a:p>
            <a:r>
              <a:rPr lang="en-US" sz="2800" dirty="0" err="1" smtClean="0"/>
              <a:t>CoAP</a:t>
            </a:r>
            <a:r>
              <a:rPr lang="en-US" sz="2800" dirty="0" smtClean="0"/>
              <a:t> and DTLS</a:t>
            </a:r>
          </a:p>
          <a:p>
            <a:endParaRPr lang="en-US" sz="2800" dirty="0"/>
          </a:p>
          <a:p>
            <a:r>
              <a:rPr lang="en-US" sz="2800" dirty="0" smtClean="0"/>
              <a:t>6LoWPAN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AFAA-F1A0-4B36-90D4-D95D1CB9AE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5802</TotalTime>
  <Words>1930</Words>
  <Application>Microsoft Office PowerPoint</Application>
  <PresentationFormat>全屏显示(4:3)</PresentationFormat>
  <Paragraphs>389</Paragraphs>
  <Slides>38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宋体</vt:lpstr>
      <vt:lpstr>幼圆</vt:lpstr>
      <vt:lpstr>Arial</vt:lpstr>
      <vt:lpstr>Arial Narrow</vt:lpstr>
      <vt:lpstr>Calibri</vt:lpstr>
      <vt:lpstr>Century Gothic</vt:lpstr>
      <vt:lpstr>Wingdings 3</vt:lpstr>
      <vt:lpstr>Wisp</vt:lpstr>
      <vt:lpstr>Lithe: Lightweight Secure CoAP for the Internet of Things  S. Raza, H. Shafagh, etc. IEEE Sensors 2013, Volume 13 Speaker: Renato Iida, Le Wang </vt:lpstr>
      <vt:lpstr>Outline</vt:lpstr>
      <vt:lpstr>Outline</vt:lpstr>
      <vt:lpstr>Introduction</vt:lpstr>
      <vt:lpstr>Introduction</vt:lpstr>
      <vt:lpstr>Introduction: Lithe</vt:lpstr>
      <vt:lpstr>E2E Communication with CoAPs</vt:lpstr>
      <vt:lpstr>Outline</vt:lpstr>
      <vt:lpstr>Background</vt:lpstr>
      <vt:lpstr>CoAP</vt:lpstr>
      <vt:lpstr>DTLS</vt:lpstr>
      <vt:lpstr>Layout of a packet secured with DTLS</vt:lpstr>
      <vt:lpstr>DTLS-Handshake Process</vt:lpstr>
      <vt:lpstr>6LoWPAN</vt:lpstr>
      <vt:lpstr>Outline</vt:lpstr>
      <vt:lpstr>DTLS Compression</vt:lpstr>
      <vt:lpstr>DTLS-6LoWPAN Integration</vt:lpstr>
      <vt:lpstr>6LoWPAN-NHC for the Record and Handshake Headers</vt:lpstr>
      <vt:lpstr>6LoWPAN-NHC-R and RHS</vt:lpstr>
      <vt:lpstr>6LoWPAN-NHC-CH</vt:lpstr>
      <vt:lpstr>6LoWPAN-NHC for ClientHello</vt:lpstr>
      <vt:lpstr>6LoWPAN-NHC-SH</vt:lpstr>
      <vt:lpstr>6LoWPAN-NHC for other Handshake Messages</vt:lpstr>
      <vt:lpstr>Outline</vt:lpstr>
      <vt:lpstr>Implementation</vt:lpstr>
      <vt:lpstr>Implementation</vt:lpstr>
      <vt:lpstr>Outline</vt:lpstr>
      <vt:lpstr>Evaluation</vt:lpstr>
      <vt:lpstr>Evaluation - Packet Size Reduction  </vt:lpstr>
      <vt:lpstr>Evaluation – RAM/ROM Requirement  </vt:lpstr>
      <vt:lpstr>Evaluation - Run-Time Performance  </vt:lpstr>
      <vt:lpstr>Evaluation - Run-Time Performance  </vt:lpstr>
      <vt:lpstr>Evaluation - Run-Time Performance  </vt:lpstr>
      <vt:lpstr>Evaluation - Run-Time Performance  </vt:lpstr>
      <vt:lpstr>Evaluation – Energy Consumption </vt:lpstr>
      <vt:lpstr>Evaluation – Round Time Trip (RTT)</vt:lpstr>
      <vt:lpstr>Outline</vt:lpstr>
      <vt:lpstr>Contribution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Wang</dc:creator>
  <cp:lastModifiedBy>Aries</cp:lastModifiedBy>
  <cp:revision>431</cp:revision>
  <dcterms:created xsi:type="dcterms:W3CDTF">2014-11-16T02:46:32Z</dcterms:created>
  <dcterms:modified xsi:type="dcterms:W3CDTF">2015-12-01T21:46:30Z</dcterms:modified>
</cp:coreProperties>
</file>