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</p:sldMasterIdLst>
  <p:notesMasterIdLst>
    <p:notesMasterId r:id="rId31"/>
  </p:notesMasterIdLst>
  <p:handoutMasterIdLst>
    <p:handoutMasterId r:id="rId32"/>
  </p:handoutMasterIdLst>
  <p:sldIdLst>
    <p:sldId id="256" r:id="rId2"/>
    <p:sldId id="438" r:id="rId3"/>
    <p:sldId id="383" r:id="rId4"/>
    <p:sldId id="446" r:id="rId5"/>
    <p:sldId id="447" r:id="rId6"/>
    <p:sldId id="452" r:id="rId7"/>
    <p:sldId id="422" r:id="rId8"/>
    <p:sldId id="426" r:id="rId9"/>
    <p:sldId id="445" r:id="rId10"/>
    <p:sldId id="443" r:id="rId11"/>
    <p:sldId id="444" r:id="rId12"/>
    <p:sldId id="409" r:id="rId13"/>
    <p:sldId id="416" r:id="rId14"/>
    <p:sldId id="439" r:id="rId15"/>
    <p:sldId id="404" r:id="rId16"/>
    <p:sldId id="427" r:id="rId17"/>
    <p:sldId id="451" r:id="rId18"/>
    <p:sldId id="421" r:id="rId19"/>
    <p:sldId id="429" r:id="rId20"/>
    <p:sldId id="448" r:id="rId21"/>
    <p:sldId id="453" r:id="rId22"/>
    <p:sldId id="454" r:id="rId23"/>
    <p:sldId id="449" r:id="rId24"/>
    <p:sldId id="381" r:id="rId25"/>
    <p:sldId id="428" r:id="rId26"/>
    <p:sldId id="378" r:id="rId27"/>
    <p:sldId id="450" r:id="rId28"/>
    <p:sldId id="420" r:id="rId29"/>
    <p:sldId id="455" r:id="rId30"/>
  </p:sldIdLst>
  <p:sldSz cx="9144000" cy="6858000" type="screen4x3"/>
  <p:notesSz cx="6985000" cy="92837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8000"/>
    <a:srgbClr val="0033CC"/>
    <a:srgbClr val="990033"/>
    <a:srgbClr val="003366"/>
    <a:srgbClr val="CC0000"/>
    <a:srgbClr val="FFFF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36" autoAdjust="0"/>
  </p:normalViewPr>
  <p:slideViewPr>
    <p:cSldViewPr>
      <p:cViewPr>
        <p:scale>
          <a:sx n="50" d="100"/>
          <a:sy n="50" d="100"/>
        </p:scale>
        <p:origin x="-1877" y="-403"/>
      </p:cViewPr>
      <p:guideLst>
        <p:guide orient="horz" pos="2115"/>
        <p:guide pos="27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36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l" defTabSz="928688" eaLnBrk="1" hangingPunct="1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 eaLnBrk="1" hangingPunct="1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fld id="{78184707-DFE1-4DD8-8F99-52FCEE9F1F0E}" type="datetime1">
              <a:rPr lang="en-US"/>
              <a:pPr>
                <a:defRPr/>
              </a:pPr>
              <a:t>8/31/2015</a:t>
            </a:fld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9515"/>
            <a:ext cx="302736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l" defTabSz="928688" eaLnBrk="1" hangingPunct="1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19515"/>
            <a:ext cx="3027362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 eaLnBrk="1" hangingPunct="1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fld id="{30A546B3-49C3-4647-91D4-3F19A7F0B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02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36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l" defTabSz="928688" eaLnBrk="1" hangingPunct="1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 eaLnBrk="1" hangingPunct="1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fld id="{E418ADD0-8BA1-473E-9521-434FDB68C2DA}" type="datetime1">
              <a:rPr lang="en-US"/>
              <a:pPr>
                <a:defRPr/>
              </a:pPr>
              <a:t>8/31/2015</a:t>
            </a:fld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4" y="4409758"/>
            <a:ext cx="5121275" cy="417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515"/>
            <a:ext cx="3027363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l" defTabSz="928688" eaLnBrk="1" hangingPunct="1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19515"/>
            <a:ext cx="3027362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 eaLnBrk="1" hangingPunct="1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fld id="{02512EE1-038B-4E6C-84BE-B006BCEA2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57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5113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0" y="5562600"/>
            <a:ext cx="9144000" cy="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6477000"/>
            <a:ext cx="91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US" sz="1400">
              <a:latin typeface="Trebuchet MS" pitchFamily="34" charset="0"/>
            </a:endParaRP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609600" y="1265238"/>
            <a:ext cx="8001000" cy="866775"/>
          </a:xfrm>
          <a:effectLst/>
        </p:spPr>
        <p:txBody>
          <a:bodyPr/>
          <a:lstStyle>
            <a:lvl1pPr>
              <a:defRPr sz="4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Simplified Arabic Fixed" pitchFamily="49" charset="-7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740650" y="6092825"/>
            <a:ext cx="1150938" cy="57467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  <a:latin typeface="+mn-lt"/>
              </a:defRPr>
            </a:lvl1pPr>
          </a:lstStyle>
          <a:p>
            <a:pPr>
              <a:defRPr/>
            </a:pPr>
            <a:fld id="{7C62D9A0-A45C-4035-A425-29B9D6034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33256"/>
            <a:ext cx="277177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94675" y="6486548"/>
            <a:ext cx="914400" cy="2286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9100" y="115888"/>
            <a:ext cx="2195513" cy="5980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388" y="115888"/>
            <a:ext cx="6437312" cy="5980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94675" y="6486548"/>
            <a:ext cx="914400" cy="2286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16558"/>
            <a:ext cx="8785225" cy="7921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+mn-lt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94675" y="6486548"/>
            <a:ext cx="914400" cy="2286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03350" y="6454775"/>
            <a:ext cx="66563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 b="1">
                <a:effectLst>
                  <a:outerShdw blurRad="38100" dist="38100" dir="2700000" algn="tl">
                    <a:srgbClr val="FFFFFF"/>
                  </a:outerShdw>
                </a:effectLst>
                <a:cs typeface="Courier New" pitchFamily="49" charset="0"/>
              </a:defRPr>
            </a:lvl1pPr>
          </a:lstStyle>
          <a:p>
            <a:pPr>
              <a:defRPr/>
            </a:pPr>
            <a:r>
              <a:rPr lang="en-US" dirty="0" smtClean="0"/>
              <a:t>  CS525 IoT          </a:t>
            </a:r>
            <a:r>
              <a:rPr lang="en-US" dirty="0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94675" y="6486548"/>
            <a:ext cx="914400" cy="2286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94675" y="6486548"/>
            <a:ext cx="914400" cy="2286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03350" y="6454775"/>
            <a:ext cx="66563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 b="1">
                <a:effectLst>
                  <a:outerShdw blurRad="38100" dist="38100" dir="2700000" algn="tl">
                    <a:srgbClr val="FFFFFF"/>
                  </a:outerShdw>
                </a:effectLst>
                <a:cs typeface="Courier New" pitchFamily="49" charset="0"/>
              </a:defRPr>
            </a:lvl1pPr>
          </a:lstStyle>
          <a:p>
            <a:pPr>
              <a:defRPr/>
            </a:pPr>
            <a:r>
              <a:rPr lang="en-US" dirty="0" smtClean="0"/>
              <a:t>  CS525 IoT          </a:t>
            </a:r>
            <a:r>
              <a:rPr lang="en-US" dirty="0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94675" y="6486548"/>
            <a:ext cx="914400" cy="2286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1403350" y="6454775"/>
            <a:ext cx="66563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 b="1">
                <a:effectLst>
                  <a:outerShdw blurRad="38100" dist="38100" dir="2700000" algn="tl">
                    <a:srgbClr val="FFFFFF"/>
                  </a:outerShdw>
                </a:effectLst>
                <a:cs typeface="Courier New" pitchFamily="49" charset="0"/>
              </a:defRPr>
            </a:lvl1pPr>
          </a:lstStyle>
          <a:p>
            <a:pPr>
              <a:defRPr/>
            </a:pPr>
            <a:r>
              <a:rPr lang="en-US" dirty="0" smtClean="0"/>
              <a:t>  CS525 IoT          </a:t>
            </a:r>
            <a:r>
              <a:rPr lang="en-US" dirty="0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94675" y="6486548"/>
            <a:ext cx="914400" cy="2286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03350" y="6454775"/>
            <a:ext cx="66563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 b="1">
                <a:effectLst>
                  <a:outerShdw blurRad="38100" dist="38100" dir="2700000" algn="tl">
                    <a:srgbClr val="FFFFFF"/>
                  </a:outerShdw>
                </a:effectLst>
                <a:cs typeface="Courier New" pitchFamily="49" charset="0"/>
              </a:defRPr>
            </a:lvl1pPr>
          </a:lstStyle>
          <a:p>
            <a:pPr>
              <a:defRPr/>
            </a:pPr>
            <a:r>
              <a:rPr lang="en-US" dirty="0" smtClean="0"/>
              <a:t>  CS525 IoT          </a:t>
            </a:r>
            <a:r>
              <a:rPr lang="en-US" dirty="0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94675" y="6486548"/>
            <a:ext cx="914400" cy="2286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03350" y="6454775"/>
            <a:ext cx="66563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 b="1">
                <a:effectLst>
                  <a:outerShdw blurRad="38100" dist="38100" dir="2700000" algn="tl">
                    <a:srgbClr val="FFFFFF"/>
                  </a:outerShdw>
                </a:effectLst>
                <a:cs typeface="Courier New" pitchFamily="49" charset="0"/>
              </a:defRPr>
            </a:lvl1pPr>
          </a:lstStyle>
          <a:p>
            <a:pPr>
              <a:defRPr/>
            </a:pPr>
            <a:r>
              <a:rPr lang="en-US" dirty="0" smtClean="0"/>
              <a:t>  CS525 IoT          </a:t>
            </a:r>
            <a:r>
              <a:rPr lang="en-US" dirty="0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94675" y="6486548"/>
            <a:ext cx="914400" cy="2286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194675" y="6486548"/>
            <a:ext cx="914400" cy="2286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solidFill>
          <a:srgbClr val="FFF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36512" y="6351984"/>
            <a:ext cx="9144000" cy="53340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" descr="Picture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1" y="-27384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03350" y="6454775"/>
            <a:ext cx="66563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 b="1">
                <a:effectLst>
                  <a:outerShdw blurRad="38100" dist="38100" dir="2700000" algn="tl">
                    <a:srgbClr val="FFFFFF"/>
                  </a:outerShdw>
                </a:effectLst>
                <a:cs typeface="Courier New" pitchFamily="49" charset="0"/>
              </a:defRPr>
            </a:lvl1pPr>
          </a:lstStyle>
          <a:p>
            <a:pPr>
              <a:defRPr/>
            </a:pPr>
            <a:r>
              <a:rPr lang="en-US" dirty="0" smtClean="0"/>
              <a:t>  CS525 IoT          </a:t>
            </a:r>
            <a:r>
              <a:rPr lang="en-US" dirty="0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title"/>
          </p:nvPr>
        </p:nvSpPr>
        <p:spPr bwMode="white">
          <a:xfrm>
            <a:off x="179388" y="115888"/>
            <a:ext cx="87852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 </a:t>
            </a:r>
          </a:p>
        </p:txBody>
      </p:sp>
      <p:sp>
        <p:nvSpPr>
          <p:cNvPr id="55304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5305" name="Line 9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5176"/>
            <a:ext cx="1259632" cy="51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lide Number Placeholder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94675" y="6440488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cs typeface="Courier New" pitchFamily="49" charset="0"/>
              </a:defRPr>
            </a:lvl1pPr>
          </a:lstStyle>
          <a:p>
            <a:pPr>
              <a:defRPr/>
            </a:pPr>
            <a:fld id="{7B009C64-9295-44C1-B10D-4427A8C1236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dt="0"/>
  <p:txStyles>
    <p:titleStyle>
      <a:lvl1pPr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2pPr>
      <a:lvl3pPr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3pPr>
      <a:lvl4pPr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4pPr>
      <a:lvl5pPr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5pPr>
      <a:lvl6pPr marL="457200"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6pPr>
      <a:lvl7pPr marL="914400"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7pPr>
      <a:lvl8pPr marL="1371600"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8pPr>
      <a:lvl9pPr marL="1828800" algn="ctr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6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§"/>
        <a:defRPr sz="3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b="1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b="1">
          <a:solidFill>
            <a:schemeClr val="tx1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b="1">
          <a:solidFill>
            <a:schemeClr val="tx1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b="1">
          <a:solidFill>
            <a:schemeClr val="tx1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b="1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2.bp.blogspot.com/-2_ho1aU66vQ/TyKPMdbsiCI/AAAAAAAAABQ/j_-9oShHIgY/s1600/smartgrid.jpg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rek\Desktop\Work%20Area\Sun.htm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://www.rfidjournal.com/glossary/259" TargetMode="External"/><Relationship Id="rId7" Type="http://schemas.openxmlformats.org/officeDocument/2006/relationships/hyperlink" Target="http://www.rfidjournal.com/article/articleview/2117/1/1/" TargetMode="External"/><Relationship Id="rId2" Type="http://schemas.openxmlformats.org/officeDocument/2006/relationships/hyperlink" Target="http://www.semiconductors.philip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hyperlink" Target="http://www.rfidjournal.com/glossary/368" TargetMode="External"/><Relationship Id="rId4" Type="http://schemas.openxmlformats.org/officeDocument/2006/relationships/hyperlink" Target="http://www.rfidjournal.com/glossary/321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1916832"/>
            <a:ext cx="8462993" cy="2592288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Vision for</a:t>
            </a:r>
            <a:b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Internet </a:t>
            </a: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Things</a:t>
            </a:r>
            <a:b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400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400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4400" dirty="0" smtClean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391023" y="5949280"/>
            <a:ext cx="5573465" cy="576064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>
                <a:latin typeface="Calibri" pitchFamily="34" charset="0"/>
              </a:rPr>
              <a:t>CS525T </a:t>
            </a:r>
            <a:r>
              <a:rPr lang="en-US" dirty="0" smtClean="0">
                <a:latin typeface="Calibri" pitchFamily="34" charset="0"/>
              </a:rPr>
              <a:t>    </a:t>
            </a:r>
            <a:r>
              <a:rPr lang="en-US" dirty="0" smtClean="0">
                <a:latin typeface="Calibri" pitchFamily="34" charset="0"/>
              </a:rPr>
              <a:t>Fall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2.bp.blogspot.com/-2_ho1aU66vQ/TyKPMdbsiCI/AAAAAAAAABQ/j_-9oShHIgY/s640/smartgri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6033"/>
            <a:ext cx="9144000" cy="533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9388" y="116558"/>
            <a:ext cx="8785225" cy="792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dirty="0" smtClean="0"/>
              <a:t>Smart Grid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7041976" y="5815012"/>
            <a:ext cx="1994520" cy="4572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0033CC"/>
                </a:solidFill>
                <a:effectLst/>
                <a:latin typeface="Script MT Bold" pitchFamily="66" charset="0"/>
              </a:rPr>
              <a:t>LoCal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Script MT Bold" pitchFamily="66" charset="0"/>
              </a:rPr>
              <a:t> Project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44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16558"/>
            <a:ext cx="8785225" cy="792162"/>
          </a:xfrm>
        </p:spPr>
        <p:txBody>
          <a:bodyPr/>
          <a:lstStyle/>
          <a:p>
            <a:r>
              <a:rPr lang="en-US" dirty="0" smtClean="0"/>
              <a:t>Smart Utility Networks (SUNs)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rek\Desktop\Work Area\Sun_files\rtc1109tc_texas1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9" y="980728"/>
            <a:ext cx="8256759" cy="495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hlinkClick r:id="rId3"/>
          </p:cNvPr>
          <p:cNvSpPr>
            <a:spLocks noChangeArrowheads="1"/>
          </p:cNvSpPr>
          <p:nvPr/>
        </p:nvSpPr>
        <p:spPr bwMode="auto">
          <a:xfrm>
            <a:off x="0" y="42298938"/>
            <a:ext cx="520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" y="5586536"/>
            <a:ext cx="7067128" cy="79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§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800" kern="0" smtClean="0">
                <a:latin typeface="Calibri" pitchFamily="34" charset="0"/>
              </a:rPr>
              <a:t>AMI and DA FAN Networks are evolving to become IPv6-enabled SUNs, which are an integral part of the IPV6 Smart Grid.</a:t>
            </a:r>
            <a:endParaRPr lang="en-US" sz="1800" kern="0" dirty="0">
              <a:latin typeface="Calibri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55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50" y="1052736"/>
            <a:ext cx="672465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9388" y="116558"/>
            <a:ext cx="8785225" cy="792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dirty="0" smtClean="0"/>
              <a:t>Smart Homes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70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Smart Light (Philips’ Hue)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107" y="1844824"/>
            <a:ext cx="421596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50825" y="1268413"/>
            <a:ext cx="4825231" cy="3384723"/>
          </a:xfrm>
          <a:prstGeom prst="rect">
            <a:avLst/>
          </a:prstGeom>
        </p:spPr>
        <p:txBody>
          <a:bodyPr/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§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Tunable light, 16 million colors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Activated by smart phone or over </a:t>
            </a:r>
            <a:r>
              <a:rPr lang="en-US" sz="2800" dirty="0" err="1" smtClean="0"/>
              <a:t>Zigbee</a:t>
            </a:r>
            <a:r>
              <a:rPr lang="en-US" sz="2800" dirty="0" smtClean="0"/>
              <a:t> wireless</a:t>
            </a:r>
            <a:endParaRPr lang="en-US" sz="2800" dirty="0"/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Can serve as alarm clock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Can synch colors to movies or possibly music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dirty="0" smtClean="0">
              <a:solidFill>
                <a:srgbClr val="008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" y="4938464"/>
            <a:ext cx="8229600" cy="122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§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endParaRPr lang="en-US" kern="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55576" y="4938464"/>
            <a:ext cx="8229600" cy="101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§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>
                <a:solidFill>
                  <a:srgbClr val="008000"/>
                </a:solidFill>
              </a:rPr>
              <a:t>Philips never anticipated the demand - sold out in 3 months at Apple stores!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60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Wifi Connected Goal Light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132856"/>
            <a:ext cx="6048672" cy="4032448"/>
          </a:xfrm>
        </p:spPr>
      </p:pic>
      <p:sp>
        <p:nvSpPr>
          <p:cNvPr id="7" name="Rectangle 6"/>
          <p:cNvSpPr/>
          <p:nvPr/>
        </p:nvSpPr>
        <p:spPr>
          <a:xfrm>
            <a:off x="179512" y="1157843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“Budweiser </a:t>
            </a:r>
            <a:r>
              <a:rPr lang="en-US" b="1" dirty="0"/>
              <a:t>Embraces the Internet of Things </a:t>
            </a:r>
            <a:r>
              <a:rPr lang="en-US" b="1" dirty="0" smtClean="0"/>
              <a:t>With</a:t>
            </a:r>
          </a:p>
          <a:p>
            <a:r>
              <a:rPr lang="en-US" b="1" dirty="0" smtClean="0"/>
              <a:t>In-Home </a:t>
            </a:r>
            <a:r>
              <a:rPr lang="en-US" b="1" dirty="0"/>
              <a:t>Automatic Hockey Goal </a:t>
            </a:r>
            <a:r>
              <a:rPr lang="en-US" b="1" dirty="0" smtClean="0"/>
              <a:t>Light” </a:t>
            </a:r>
            <a:r>
              <a:rPr lang="en-US" b="1" dirty="0" smtClean="0">
                <a:solidFill>
                  <a:srgbClr val="0033CC"/>
                </a:solidFill>
              </a:rPr>
              <a:t>– wired.com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80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Corks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936" y="1655440"/>
            <a:ext cx="4690864" cy="378978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RFID read-write </a:t>
            </a:r>
            <a:r>
              <a:rPr lang="en-US" dirty="0"/>
              <a:t>tags embedded into the corks use </a:t>
            </a:r>
            <a:r>
              <a:rPr lang="en-US" dirty="0">
                <a:hlinkClick r:id="rId2"/>
              </a:rPr>
              <a:t>Philips'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ISO 15693</a:t>
            </a:r>
            <a:r>
              <a:rPr lang="en-US" dirty="0"/>
              <a:t> I-Code SLI 13.56 MHz </a:t>
            </a:r>
            <a:r>
              <a:rPr lang="en-US" dirty="0">
                <a:hlinkClick r:id="rId4"/>
              </a:rPr>
              <a:t>chip</a:t>
            </a:r>
            <a:r>
              <a:rPr lang="en-US" dirty="0"/>
              <a:t> with 1,024 bits of </a:t>
            </a:r>
            <a:r>
              <a:rPr lang="en-US" dirty="0">
                <a:hlinkClick r:id="rId5"/>
              </a:rPr>
              <a:t>memory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620040"/>
              </p:ext>
            </p:extLst>
          </p:nvPr>
        </p:nvGraphicFramePr>
        <p:xfrm>
          <a:off x="4499992" y="2494066"/>
          <a:ext cx="4320480" cy="2087062"/>
        </p:xfrm>
        <a:graphic>
          <a:graphicData uri="http://schemas.openxmlformats.org/drawingml/2006/table">
            <a:tbl>
              <a:tblPr/>
              <a:tblGrid>
                <a:gridCol w="4320480"/>
              </a:tblGrid>
              <a:tr h="208706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5" name="Picture 1" descr="http://www.rfidjournal.com/images/spacer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3559175"/>
            <a:ext cx="9525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://www.rfidjournal.com/images/spacer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3559175"/>
            <a:ext cx="9525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www.rfidjournal.com/ezimagecatalogue/catalogue/variations/2893-400x500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35" y="1631577"/>
            <a:ext cx="2806229" cy="374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97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Smarts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95400"/>
            <a:ext cx="8784976" cy="4800600"/>
          </a:xfrm>
        </p:spPr>
        <p:txBody>
          <a:bodyPr/>
          <a:lstStyle/>
          <a:p>
            <a:r>
              <a:rPr lang="en-US" dirty="0" smtClean="0"/>
              <a:t>Smart bathroom cabinet for medicine</a:t>
            </a:r>
          </a:p>
          <a:p>
            <a:r>
              <a:rPr lang="en-US" dirty="0" smtClean="0"/>
              <a:t>Smart refrigerator </a:t>
            </a:r>
          </a:p>
          <a:p>
            <a:r>
              <a:rPr lang="en-US" dirty="0" smtClean="0"/>
              <a:t>Smart traffic</a:t>
            </a:r>
          </a:p>
          <a:p>
            <a:r>
              <a:rPr lang="en-US" dirty="0" smtClean="0"/>
              <a:t>Smart history (in museums)</a:t>
            </a:r>
          </a:p>
          <a:p>
            <a:r>
              <a:rPr lang="en-US" dirty="0" smtClean="0"/>
              <a:t>Smart health (RFID in running shoes)</a:t>
            </a:r>
          </a:p>
          <a:p>
            <a:r>
              <a:rPr lang="en-US" dirty="0" smtClean="0"/>
              <a:t>Smart buying (Near Field Communication)</a:t>
            </a:r>
          </a:p>
          <a:p>
            <a:pPr lvl="1"/>
            <a:r>
              <a:rPr lang="en-US" dirty="0" smtClean="0"/>
              <a:t>Use smart phone to make payments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76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ymplio.com/wp-content/uploads/2011/09/5435906285_82e45315d1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3"/>
            <a:ext cx="9180512" cy="701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732036" y="6165304"/>
            <a:ext cx="6656388" cy="2873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  CS525 IoT          </a:t>
            </a:r>
            <a:r>
              <a:rPr lang="en-US" dirty="0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91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smtClean="0"/>
              <a:t>Enabling Technologies</a:t>
            </a:r>
            <a:endParaRPr lang="en-US" sz="4000" dirty="0" smtClean="0"/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4743"/>
            <a:ext cx="9144001" cy="5184577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Technologies needed: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RFID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Power for Sensors</a:t>
            </a:r>
            <a:r>
              <a:rPr lang="en-US" sz="2400" dirty="0" smtClean="0">
                <a:solidFill>
                  <a:srgbClr val="990033"/>
                </a:solidFill>
              </a:rPr>
              <a:t>*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Mobile and Smart phones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err="1" smtClean="0"/>
              <a:t>Nanoscience</a:t>
            </a:r>
            <a:r>
              <a:rPr lang="en-US" sz="2400" dirty="0" smtClean="0"/>
              <a:t> and Miniaturization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Smart Objects (intelligence) and Robotics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M2M </a:t>
            </a:r>
            <a:r>
              <a:rPr lang="en-US" sz="2400" dirty="0"/>
              <a:t>(</a:t>
            </a:r>
            <a:r>
              <a:rPr lang="en-US" sz="2400" dirty="0" smtClean="0"/>
              <a:t>Machine-to- Machine) communication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Standardization</a:t>
            </a:r>
            <a:r>
              <a:rPr lang="en-US" sz="2400" dirty="0" smtClean="0">
                <a:solidFill>
                  <a:srgbClr val="990033"/>
                </a:solidFill>
              </a:rPr>
              <a:t>*</a:t>
            </a:r>
            <a:r>
              <a:rPr lang="en-US" sz="2400" dirty="0" smtClean="0"/>
              <a:t> of communication, protocols, security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IPv6</a:t>
            </a:r>
            <a:r>
              <a:rPr lang="en-US" sz="2400" dirty="0" smtClean="0">
                <a:solidFill>
                  <a:srgbClr val="990033"/>
                </a:solidFill>
              </a:rPr>
              <a:t>*</a:t>
            </a:r>
            <a:r>
              <a:rPr lang="en-US" sz="2400" dirty="0" smtClean="0"/>
              <a:t>, </a:t>
            </a:r>
            <a:r>
              <a:rPr lang="en-US" sz="2400" dirty="0" smtClean="0"/>
              <a:t>6LoWPAN, </a:t>
            </a:r>
            <a:r>
              <a:rPr lang="en-US" sz="2400" dirty="0" err="1" smtClean="0"/>
              <a:t>Zigbee</a:t>
            </a:r>
            <a:endParaRPr lang="en-US" sz="2400" dirty="0" smtClean="0"/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Others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Big Data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The Cloud</a:t>
            </a:r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75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03676"/>
            <a:ext cx="6912768" cy="473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9388" y="116558"/>
            <a:ext cx="8785225" cy="792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en-US" sz="4000" dirty="0" smtClean="0"/>
              <a:t>Miniaturization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27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of Things (</a:t>
            </a:r>
            <a:r>
              <a:rPr lang="en-US" dirty="0" err="1" smtClean="0"/>
              <a:t>IoT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146" name="Picture 2" descr="C:\Users\rek\Desktop\beecham_research_internet_of_thing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950734" cy="51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66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IoT Issues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4941168"/>
            <a:ext cx="8435975" cy="1584176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Privacy, security and trust concerns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Social network blunders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>
                <a:solidFill>
                  <a:srgbClr val="800000"/>
                </a:solidFill>
              </a:rPr>
              <a:t>Big Brother – security cameras, police state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dirty="0"/>
          </a:p>
          <a:p>
            <a:pPr>
              <a:lnSpc>
                <a:spcPct val="90000"/>
              </a:lnSpc>
              <a:defRPr/>
            </a:pPr>
            <a:endParaRPr lang="en-US" sz="2800" dirty="0" smtClean="0"/>
          </a:p>
          <a:p>
            <a:pPr>
              <a:lnSpc>
                <a:spcPct val="90000"/>
              </a:lnSpc>
              <a:defRPr/>
            </a:pPr>
            <a:endParaRPr lang="en-US" sz="2800" dirty="0"/>
          </a:p>
          <a:p>
            <a:pPr>
              <a:lnSpc>
                <a:spcPct val="90000"/>
              </a:lnSpc>
              <a:defRPr/>
            </a:pPr>
            <a:endParaRPr lang="en-US" sz="2800" dirty="0" smtClean="0"/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dirty="0" smtClean="0"/>
          </a:p>
          <a:p>
            <a:pPr>
              <a:lnSpc>
                <a:spcPct val="90000"/>
              </a:lnSpc>
              <a:defRPr/>
            </a:pPr>
            <a:endParaRPr lang="en-US" dirty="0" smtClean="0"/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1106785"/>
            <a:ext cx="4867275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70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Coke Commercial</a:t>
            </a:r>
            <a:endParaRPr lang="en-US" dirty="0"/>
          </a:p>
        </p:txBody>
      </p:sp>
      <p:pic>
        <p:nvPicPr>
          <p:cNvPr id="6" name="cok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381125"/>
            <a:ext cx="8229600" cy="462915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5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 to Coke Commercial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Perspective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33CC"/>
                </a:solidFill>
              </a:rPr>
              <a:t>“Coke </a:t>
            </a:r>
            <a:r>
              <a:rPr lang="en-US" dirty="0">
                <a:solidFill>
                  <a:srgbClr val="0033CC"/>
                </a:solidFill>
              </a:rPr>
              <a:t>commercial about security cameras was so cool. Let's look at the world a little differently. Going to drink a coke in honor</a:t>
            </a:r>
            <a:r>
              <a:rPr lang="en-US" dirty="0" smtClean="0">
                <a:solidFill>
                  <a:srgbClr val="0033CC"/>
                </a:solidFill>
              </a:rPr>
              <a:t>.”</a:t>
            </a:r>
            <a:endParaRPr lang="en-US" dirty="0">
              <a:solidFill>
                <a:srgbClr val="0033CC"/>
              </a:solidFill>
            </a:endParaRPr>
          </a:p>
          <a:p>
            <a:r>
              <a:rPr lang="en-US" dirty="0" smtClean="0"/>
              <a:t>Another Perspective</a:t>
            </a:r>
          </a:p>
          <a:p>
            <a:pPr marL="457200" indent="0">
              <a:buNone/>
            </a:pPr>
            <a:r>
              <a:rPr lang="en-US" dirty="0" smtClean="0">
                <a:solidFill>
                  <a:srgbClr val="990033"/>
                </a:solidFill>
              </a:rPr>
              <a:t>“</a:t>
            </a:r>
            <a:r>
              <a:rPr lang="en-US" sz="2800" dirty="0" smtClean="0">
                <a:solidFill>
                  <a:srgbClr val="990033"/>
                </a:solidFill>
              </a:rPr>
              <a:t>Ad </a:t>
            </a:r>
            <a:r>
              <a:rPr lang="en-US" sz="2800" dirty="0">
                <a:solidFill>
                  <a:srgbClr val="990033"/>
                </a:solidFill>
              </a:rPr>
              <a:t>full of hidden security-cam moments:  </a:t>
            </a:r>
            <a:r>
              <a:rPr lang="en-US" sz="2800" dirty="0" smtClean="0">
                <a:solidFill>
                  <a:srgbClr val="990033"/>
                </a:solidFill>
              </a:rPr>
              <a:t>  Coke </a:t>
            </a:r>
            <a:r>
              <a:rPr lang="en-US" sz="2800" dirty="0">
                <a:solidFill>
                  <a:srgbClr val="990033"/>
                </a:solidFill>
              </a:rPr>
              <a:t>proudly proclaims itself Official Soft Drink Of The Security State</a:t>
            </a:r>
            <a:r>
              <a:rPr lang="en-US" sz="2800" dirty="0" smtClean="0">
                <a:solidFill>
                  <a:srgbClr val="990033"/>
                </a:solidFill>
              </a:rPr>
              <a:t>.”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36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47661"/>
            <a:ext cx="7200800" cy="529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9388" y="116558"/>
            <a:ext cx="8785225" cy="792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dirty="0" smtClean="0"/>
              <a:t>Multi-dimensional Change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94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IoT Players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435975" cy="4827587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Involves industry – governments-academia cooperation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EU countries – Great Britain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Scandinavia Countries in the lead 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Finland by 2017 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Norway, Sweden</a:t>
            </a:r>
            <a:r>
              <a:rPr lang="en-US" dirty="0" smtClean="0">
                <a:solidFill>
                  <a:srgbClr val="0033CC"/>
                </a:solidFill>
              </a:rPr>
              <a:t>*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0033CC"/>
                </a:solidFill>
              </a:rPr>
              <a:t>Contiki protocol platform, Cooja simulator</a:t>
            </a:r>
          </a:p>
          <a:p>
            <a:pPr marL="225425" lvl="1" indent="-225425">
              <a:lnSpc>
                <a:spcPct val="90000"/>
              </a:lnSpc>
              <a:buSzPct val="50000"/>
              <a:buFont typeface="Wingdings" pitchFamily="2" charset="2"/>
              <a:buChar char="§"/>
              <a:defRPr/>
            </a:pPr>
            <a:r>
              <a:rPr lang="en-US" dirty="0"/>
              <a:t>C</a:t>
            </a:r>
            <a:r>
              <a:rPr lang="en-US" dirty="0" smtClean="0"/>
              <a:t>laim China</a:t>
            </a:r>
            <a:r>
              <a:rPr lang="en-US" sz="2400" dirty="0" smtClean="0">
                <a:solidFill>
                  <a:srgbClr val="990033"/>
                </a:solidFill>
              </a:rPr>
              <a:t>* </a:t>
            </a:r>
            <a:r>
              <a:rPr lang="en-US" dirty="0" smtClean="0"/>
              <a:t>and India heavily committed to IoT.</a:t>
            </a:r>
            <a:endParaRPr lang="en-US" dirty="0"/>
          </a:p>
          <a:p>
            <a:pPr marL="0" lvl="1" indent="0">
              <a:lnSpc>
                <a:spcPct val="90000"/>
              </a:lnSpc>
              <a:buSzPct val="50000"/>
              <a:buNone/>
              <a:defRPr/>
            </a:pPr>
            <a:r>
              <a:rPr lang="en-US" dirty="0" smtClean="0">
                <a:solidFill>
                  <a:srgbClr val="990033"/>
                </a:solidFill>
              </a:rPr>
              <a:t>* The </a:t>
            </a:r>
            <a:r>
              <a:rPr lang="en-US" dirty="0" err="1" smtClean="0">
                <a:solidFill>
                  <a:srgbClr val="990033"/>
                </a:solidFill>
              </a:rPr>
              <a:t>Walmart</a:t>
            </a:r>
            <a:r>
              <a:rPr lang="en-US" dirty="0" smtClean="0">
                <a:solidFill>
                  <a:srgbClr val="990033"/>
                </a:solidFill>
              </a:rPr>
              <a:t> connection {RFID}</a:t>
            </a:r>
            <a:endParaRPr lang="en-US" dirty="0">
              <a:solidFill>
                <a:srgbClr val="990033"/>
              </a:solidFill>
            </a:endParaRPr>
          </a:p>
          <a:p>
            <a:pPr marL="0" lvl="1" indent="0">
              <a:lnSpc>
                <a:spcPct val="90000"/>
              </a:lnSpc>
              <a:buSzPct val="50000"/>
              <a:buNone/>
              <a:defRPr/>
            </a:pPr>
            <a:endParaRPr lang="en-US" dirty="0" smtClean="0"/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17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Corporate IoT Players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435975" cy="4827587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Cisco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IBM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Philips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err="1" smtClean="0"/>
              <a:t>Walmart</a:t>
            </a:r>
            <a:endParaRPr lang="en-US" sz="2800" dirty="0" smtClean="0"/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Nokia (Finland</a:t>
            </a:r>
            <a:r>
              <a:rPr lang="en-US" sz="2800" dirty="0" smtClean="0"/>
              <a:t>)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Google  - announces </a:t>
            </a:r>
            <a:r>
              <a:rPr lang="en-US" sz="2800" dirty="0" err="1" smtClean="0"/>
              <a:t>Brillo</a:t>
            </a:r>
            <a:r>
              <a:rPr lang="en-US" sz="2800" dirty="0" smtClean="0"/>
              <a:t> as IoT OS!</a:t>
            </a:r>
            <a:endParaRPr lang="en-US" sz="2800" dirty="0" smtClean="0"/>
          </a:p>
          <a:p>
            <a:pPr>
              <a:lnSpc>
                <a:spcPct val="90000"/>
              </a:lnSpc>
              <a:defRPr/>
            </a:pPr>
            <a:endParaRPr lang="en-US" sz="2800" dirty="0" smtClean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000" dirty="0" smtClean="0"/>
              <a:t>“Europe’s </a:t>
            </a:r>
            <a:r>
              <a:rPr lang="en-US" sz="2000" dirty="0"/>
              <a:t>biggest chip maker, STMicroelectronics, and the world’s third-largest chip maker, Texas Instruments, are to use the tiny </a:t>
            </a:r>
            <a:r>
              <a:rPr lang="en-US" sz="2000" dirty="0">
                <a:solidFill>
                  <a:srgbClr val="0033CC"/>
                </a:solidFill>
              </a:rPr>
              <a:t>Mist</a:t>
            </a:r>
            <a:r>
              <a:rPr lang="en-US" sz="2000" dirty="0"/>
              <a:t> operating system developed by </a:t>
            </a:r>
            <a:r>
              <a:rPr lang="en-US" sz="2000" dirty="0">
                <a:solidFill>
                  <a:srgbClr val="0033CC"/>
                </a:solidFill>
              </a:rPr>
              <a:t>Sweden’s </a:t>
            </a:r>
            <a:r>
              <a:rPr lang="en-US" sz="2000" dirty="0" err="1">
                <a:solidFill>
                  <a:srgbClr val="0033CC"/>
                </a:solidFill>
              </a:rPr>
              <a:t>Thingsquare</a:t>
            </a:r>
            <a:r>
              <a:rPr lang="en-US" sz="2000" dirty="0">
                <a:solidFill>
                  <a:srgbClr val="0033CC"/>
                </a:solidFill>
              </a:rPr>
              <a:t> </a:t>
            </a:r>
            <a:r>
              <a:rPr lang="en-US" sz="2000" dirty="0"/>
              <a:t>for use by devices on the “Internet of things”. It should make it easier to connect anything from streetlights to thermostats</a:t>
            </a:r>
            <a:r>
              <a:rPr lang="en-US" sz="2000" dirty="0" smtClean="0"/>
              <a:t>.”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000" dirty="0"/>
              <a:t>	</a:t>
            </a:r>
            <a:r>
              <a:rPr lang="en-US" sz="2000" dirty="0" smtClean="0"/>
              <a:t>      - March 13,2013 Wall Street Journal ‘Tech Europe’</a:t>
            </a:r>
          </a:p>
          <a:p>
            <a:pPr>
              <a:lnSpc>
                <a:spcPct val="90000"/>
              </a:lnSpc>
              <a:defRPr/>
            </a:pPr>
            <a:endParaRPr lang="en-US" sz="28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36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384" y="1009649"/>
            <a:ext cx="5990944" cy="529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9388" y="116558"/>
            <a:ext cx="8785225" cy="792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dirty="0" smtClean="0"/>
              <a:t>Research Themes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6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37058"/>
            <a:ext cx="9289032" cy="707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49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7920880" cy="695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08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800600"/>
          </a:xfrm>
        </p:spPr>
        <p:txBody>
          <a:bodyPr/>
          <a:lstStyle/>
          <a:p>
            <a:r>
              <a:rPr lang="en-US" dirty="0" smtClean="0"/>
              <a:t>There is more than one vision for the Internet of Things.</a:t>
            </a:r>
          </a:p>
          <a:p>
            <a:r>
              <a:rPr lang="en-US" dirty="0" smtClean="0"/>
              <a:t>Much “buzz” now but when will it be a reality.</a:t>
            </a:r>
          </a:p>
          <a:p>
            <a:r>
              <a:rPr lang="en-US" dirty="0" smtClean="0"/>
              <a:t>Interoperability is essential and requires standards agreements.</a:t>
            </a:r>
          </a:p>
          <a:p>
            <a:r>
              <a:rPr lang="en-US" dirty="0" smtClean="0"/>
              <a:t>Many opportunities and challenges</a:t>
            </a:r>
          </a:p>
          <a:p>
            <a:r>
              <a:rPr lang="en-US" dirty="0" smtClean="0"/>
              <a:t>As a new area, IoT research is not well-established.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2312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Cisco Commercial</a:t>
            </a:r>
            <a:endParaRPr lang="en-US" dirty="0"/>
          </a:p>
        </p:txBody>
      </p:sp>
      <p:pic>
        <p:nvPicPr>
          <p:cNvPr id="6" name="cisc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381125"/>
            <a:ext cx="8229600" cy="462915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39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6558"/>
            <a:ext cx="8785225" cy="792162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A Few IoT Facts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8641655" cy="5040907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The phrase ‘Internet of Things’ was first used in 1999.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First Article about IoT in 2004 from MIT researchers called I0 (Internet 0).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dirty="0" smtClean="0"/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Why it is important to our future?</a:t>
            </a:r>
            <a:endParaRPr lang="en-US" sz="2800" dirty="0" smtClean="0">
              <a:solidFill>
                <a:srgbClr val="0033CC"/>
              </a:solidFill>
            </a:endParaRPr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en-US" sz="2400" dirty="0" smtClean="0">
                <a:solidFill>
                  <a:srgbClr val="0033CC"/>
                </a:solidFill>
              </a:rPr>
              <a:t>Optimistic prediction: 7 trillion wireless devices for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en-US" sz="2400" dirty="0" smtClean="0">
                <a:solidFill>
                  <a:srgbClr val="0033CC"/>
                </a:solidFill>
              </a:rPr>
              <a:t>7 billion people by 2020</a:t>
            </a:r>
          </a:p>
          <a:p>
            <a:pPr lvl="1">
              <a:lnSpc>
                <a:spcPct val="90000"/>
              </a:lnSpc>
              <a:defRPr/>
            </a:pPr>
            <a:endParaRPr lang="en-US" sz="2400" dirty="0" smtClean="0">
              <a:solidFill>
                <a:srgbClr val="0033CC"/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800" dirty="0"/>
              <a:t>Does it exist now</a:t>
            </a:r>
            <a:r>
              <a:rPr lang="en-US" sz="2800" dirty="0" smtClean="0"/>
              <a:t>?</a:t>
            </a:r>
            <a:endParaRPr lang="en-US" sz="2800" dirty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800" dirty="0" smtClean="0"/>
              <a:t>		</a:t>
            </a:r>
            <a:r>
              <a:rPr lang="en-US" sz="2800" dirty="0" smtClean="0">
                <a:solidFill>
                  <a:srgbClr val="0033CC"/>
                </a:solidFill>
              </a:rPr>
              <a:t>    Some say – Yes !!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1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Birth of IoT?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1052736"/>
            <a:ext cx="7928743" cy="522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19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More IoT 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“In </a:t>
            </a:r>
            <a:r>
              <a:rPr lang="en-US" sz="2400" dirty="0"/>
              <a:t>the second quarter of 2010 AT&amp;T and Verizon announced that </a:t>
            </a:r>
            <a:r>
              <a:rPr lang="en-US" sz="2400" dirty="0">
                <a:solidFill>
                  <a:srgbClr val="800000"/>
                </a:solidFill>
              </a:rPr>
              <a:t>non-human objects </a:t>
            </a:r>
            <a:r>
              <a:rPr lang="en-US" sz="2400" dirty="0"/>
              <a:t>- interconnected devices - came online in greater numbers than human subscribers. </a:t>
            </a:r>
            <a:r>
              <a:rPr lang="en-US" sz="2400" dirty="0">
                <a:solidFill>
                  <a:srgbClr val="008000"/>
                </a:solidFill>
              </a:rPr>
              <a:t>The Internet of Things is here, penetrating society quietly and efficiently</a:t>
            </a:r>
            <a:r>
              <a:rPr lang="en-US" sz="2400" dirty="0"/>
              <a:t>" (Oxford, </a:t>
            </a:r>
            <a:r>
              <a:rPr lang="en-US" sz="2400" dirty="0" smtClean="0"/>
              <a:t>2011).</a:t>
            </a:r>
          </a:p>
          <a:p>
            <a:endParaRPr lang="en-US" sz="2400" dirty="0"/>
          </a:p>
          <a:p>
            <a:r>
              <a:rPr lang="en-US" sz="2400" dirty="0" smtClean="0"/>
              <a:t>“Engineers </a:t>
            </a:r>
            <a:r>
              <a:rPr lang="en-US" sz="2400" dirty="0"/>
              <a:t>who have been preparing this technology have estimated that </a:t>
            </a:r>
            <a:r>
              <a:rPr lang="en-US" sz="2400" dirty="0">
                <a:solidFill>
                  <a:srgbClr val="800000"/>
                </a:solidFill>
              </a:rPr>
              <a:t>over 20% </a:t>
            </a:r>
            <a:r>
              <a:rPr lang="en-US" sz="2400" dirty="0"/>
              <a:t>of the non-video traffic of the Net will come from Internet of Thing sensors in just a few </a:t>
            </a:r>
            <a:r>
              <a:rPr lang="en-US" sz="2400" dirty="0" smtClean="0"/>
              <a:t>years.” </a:t>
            </a:r>
            <a:r>
              <a:rPr lang="en-US" sz="2400" dirty="0"/>
              <a:t>(</a:t>
            </a:r>
            <a:r>
              <a:rPr lang="en-US" sz="2400" dirty="0" err="1"/>
              <a:t>Vasseur</a:t>
            </a:r>
            <a:r>
              <a:rPr lang="en-US" sz="2400" dirty="0"/>
              <a:t> &amp; </a:t>
            </a:r>
            <a:r>
              <a:rPr lang="en-US" sz="2400" dirty="0" err="1"/>
              <a:t>Dunkel</a:t>
            </a:r>
            <a:r>
              <a:rPr lang="en-US" sz="2400" dirty="0"/>
              <a:t>, </a:t>
            </a:r>
            <a:r>
              <a:rPr lang="en-US" sz="2400" dirty="0" smtClean="0"/>
              <a:t>2010).</a:t>
            </a:r>
            <a:endParaRPr lang="en-US" sz="2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53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16558"/>
            <a:ext cx="9036496" cy="792162"/>
          </a:xfrm>
        </p:spPr>
        <p:txBody>
          <a:bodyPr/>
          <a:lstStyle/>
          <a:p>
            <a:r>
              <a:rPr lang="en-US" sz="3600" dirty="0" smtClean="0"/>
              <a:t>One Vision of the Internet of Things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4056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IoT includes  many objects (preferably </a:t>
            </a:r>
            <a:r>
              <a:rPr lang="en-US" dirty="0" smtClean="0">
                <a:solidFill>
                  <a:srgbClr val="800000"/>
                </a:solidFill>
              </a:rPr>
              <a:t>smart objects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800000"/>
                </a:solidFill>
              </a:rPr>
              <a:t>connected</a:t>
            </a:r>
            <a:r>
              <a:rPr lang="en-US" dirty="0" smtClean="0"/>
              <a:t>    and </a:t>
            </a:r>
            <a:r>
              <a:rPr lang="en-US" dirty="0" smtClean="0">
                <a:solidFill>
                  <a:srgbClr val="800000"/>
                </a:solidFill>
              </a:rPr>
              <a:t>communicating</a:t>
            </a:r>
            <a:r>
              <a:rPr lang="en-US" dirty="0" smtClean="0"/>
              <a:t> effectively with people on the Internet to help </a:t>
            </a:r>
            <a:r>
              <a:rPr lang="en-US" dirty="0" smtClean="0">
                <a:solidFill>
                  <a:srgbClr val="008000"/>
                </a:solidFill>
              </a:rPr>
              <a:t>solve the  problems </a:t>
            </a:r>
            <a:r>
              <a:rPr lang="en-US" dirty="0" smtClean="0"/>
              <a:t>of the world. </a:t>
            </a: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“IoT can make a significant difference in closing the </a:t>
            </a:r>
            <a:r>
              <a:rPr lang="en-US" dirty="0" smtClean="0">
                <a:solidFill>
                  <a:srgbClr val="0033CC"/>
                </a:solidFill>
              </a:rPr>
              <a:t>poverty gap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15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24743"/>
            <a:ext cx="4680520" cy="518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9388" y="116558"/>
            <a:ext cx="8785225" cy="7921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5pPr>
            <a:lvl6pPr marL="4572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6pPr>
            <a:lvl7pPr marL="9144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7pPr>
            <a:lvl8pPr marL="13716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8pPr>
            <a:lvl9pPr marL="1828800" algn="ctr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dirty="0" smtClean="0"/>
              <a:t>Fight Poverty?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44015" y="1268413"/>
            <a:ext cx="4283969" cy="4827587"/>
          </a:xfrm>
          <a:prstGeom prst="rect">
            <a:avLst/>
          </a:prstGeom>
        </p:spPr>
        <p:txBody>
          <a:bodyPr/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§"/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Try to reduce </a:t>
            </a:r>
            <a:r>
              <a:rPr lang="en-US" sz="2800" dirty="0"/>
              <a:t>the difference in price </a:t>
            </a:r>
            <a:r>
              <a:rPr lang="en-US" sz="2800" dirty="0" smtClean="0"/>
              <a:t>of water between </a:t>
            </a:r>
            <a:r>
              <a:rPr lang="en-US" sz="2800" dirty="0" err="1" smtClean="0"/>
              <a:t>Dharavi</a:t>
            </a:r>
            <a:r>
              <a:rPr lang="en-US" sz="2800" dirty="0" smtClean="0"/>
              <a:t> and Warden Road in Mumbai.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Price disparities are due to the high cost of delivering utilities.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dirty="0" smtClean="0">
              <a:solidFill>
                <a:srgbClr val="0033CC"/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800" dirty="0" smtClean="0">
                <a:solidFill>
                  <a:srgbClr val="0033CC"/>
                </a:solidFill>
              </a:rPr>
              <a:t>Example: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800" dirty="0">
                <a:solidFill>
                  <a:srgbClr val="0033CC"/>
                </a:solidFill>
              </a:rPr>
              <a:t> </a:t>
            </a:r>
            <a:r>
              <a:rPr lang="en-US" sz="2800" dirty="0" smtClean="0">
                <a:solidFill>
                  <a:srgbClr val="0033CC"/>
                </a:solidFill>
              </a:rPr>
              <a:t>         in India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1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Thought Provoking Quotes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8457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8000"/>
                </a:solidFill>
                <a:effectLst/>
              </a:rPr>
              <a:t>From IEEE Computer Magazine:</a:t>
            </a:r>
          </a:p>
          <a:p>
            <a:pPr marL="0" indent="0">
              <a:buNone/>
            </a:pPr>
            <a:endParaRPr lang="en-US" sz="1800" dirty="0">
              <a:effectLst/>
            </a:endParaRPr>
          </a:p>
          <a:p>
            <a:pPr marL="0" indent="0">
              <a:buNone/>
            </a:pPr>
            <a:r>
              <a:rPr lang="en-US" sz="1800" dirty="0" smtClean="0">
                <a:effectLst/>
              </a:rPr>
              <a:t>“To reach ambient intelligence, these </a:t>
            </a:r>
            <a:r>
              <a:rPr lang="en-US" sz="1800" dirty="0" smtClean="0">
                <a:solidFill>
                  <a:srgbClr val="800000"/>
                </a:solidFill>
                <a:effectLst/>
              </a:rPr>
              <a:t>things</a:t>
            </a:r>
            <a:r>
              <a:rPr lang="en-US" sz="1800" dirty="0" smtClean="0">
                <a:effectLst/>
              </a:rPr>
              <a:t> must understand the user’s context.”   </a:t>
            </a:r>
            <a:r>
              <a:rPr lang="en-US" sz="1800" dirty="0" err="1" smtClean="0">
                <a:effectLst/>
              </a:rPr>
              <a:t>Roggin</a:t>
            </a:r>
            <a:r>
              <a:rPr lang="en-US" sz="1800" dirty="0" smtClean="0">
                <a:effectLst/>
              </a:rPr>
              <a:t> et al.</a:t>
            </a:r>
          </a:p>
          <a:p>
            <a:pPr marL="0" indent="0">
              <a:buNone/>
            </a:pPr>
            <a:endParaRPr lang="en-US" sz="1800" dirty="0" smtClean="0">
              <a:effectLst/>
            </a:endParaRPr>
          </a:p>
          <a:p>
            <a:pPr marL="0" indent="0">
              <a:buNone/>
            </a:pPr>
            <a:r>
              <a:rPr lang="en-US" sz="1800" dirty="0" smtClean="0">
                <a:effectLst/>
              </a:rPr>
              <a:t>“</a:t>
            </a:r>
            <a:r>
              <a:rPr lang="en-US" sz="1800" dirty="0">
                <a:effectLst/>
              </a:rPr>
              <a:t>After the World Wide Web and universal mobile accessibility, the </a:t>
            </a:r>
            <a:r>
              <a:rPr lang="en-US" sz="1800" dirty="0">
                <a:solidFill>
                  <a:srgbClr val="0033CC"/>
                </a:solidFill>
                <a:effectLst/>
              </a:rPr>
              <a:t>IoT</a:t>
            </a:r>
            <a:r>
              <a:rPr lang="en-US" sz="1800" dirty="0">
                <a:effectLst/>
              </a:rPr>
              <a:t> represents the </a:t>
            </a:r>
            <a:r>
              <a:rPr lang="en-US" sz="1800" dirty="0">
                <a:solidFill>
                  <a:srgbClr val="800000"/>
                </a:solidFill>
                <a:effectLst/>
              </a:rPr>
              <a:t>most potentially disruptive technology revolution </a:t>
            </a:r>
            <a:r>
              <a:rPr lang="en-US" sz="1800" dirty="0">
                <a:effectLst/>
              </a:rPr>
              <a:t>of our </a:t>
            </a:r>
            <a:r>
              <a:rPr lang="en-US" sz="1800" dirty="0" smtClean="0">
                <a:effectLst/>
              </a:rPr>
              <a:t>lifetime.”  </a:t>
            </a:r>
            <a:r>
              <a:rPr lang="en-US" sz="1800" dirty="0" err="1">
                <a:effectLst/>
              </a:rPr>
              <a:t>Feki</a:t>
            </a:r>
            <a:r>
              <a:rPr lang="en-US" sz="1800" dirty="0">
                <a:effectLst/>
              </a:rPr>
              <a:t> et al.</a:t>
            </a:r>
          </a:p>
          <a:p>
            <a:pPr marL="0" indent="0">
              <a:buNone/>
            </a:pPr>
            <a:endParaRPr lang="en-US" sz="1800" dirty="0">
              <a:effectLst/>
            </a:endParaRPr>
          </a:p>
          <a:p>
            <a:pPr marL="0" indent="0">
              <a:buNone/>
            </a:pPr>
            <a:r>
              <a:rPr lang="en-US" sz="1800" dirty="0" smtClean="0">
                <a:effectLst/>
              </a:rPr>
              <a:t>“The </a:t>
            </a:r>
            <a:r>
              <a:rPr lang="en-US" sz="1800" dirty="0" smtClean="0">
                <a:solidFill>
                  <a:srgbClr val="0033CC"/>
                </a:solidFill>
                <a:effectLst/>
              </a:rPr>
              <a:t>IoT</a:t>
            </a:r>
            <a:r>
              <a:rPr lang="en-US" sz="1800" dirty="0" smtClean="0">
                <a:effectLst/>
              </a:rPr>
              <a:t> is an </a:t>
            </a:r>
            <a:r>
              <a:rPr lang="en-US" sz="1800" dirty="0" smtClean="0">
                <a:solidFill>
                  <a:srgbClr val="800000"/>
                </a:solidFill>
                <a:effectLst/>
              </a:rPr>
              <a:t>inherently democratic phenomenon</a:t>
            </a:r>
            <a:r>
              <a:rPr lang="en-US" sz="1800" dirty="0" smtClean="0">
                <a:effectLst/>
              </a:rPr>
              <a:t>, with many smarts, loosely coupled, each contributing as they can to a greater whole.”  </a:t>
            </a:r>
            <a:r>
              <a:rPr lang="en-US" sz="1800" dirty="0" err="1" smtClean="0">
                <a:effectLst/>
              </a:rPr>
              <a:t>Kortuem</a:t>
            </a:r>
            <a:r>
              <a:rPr lang="en-US" sz="1800" dirty="0" smtClean="0">
                <a:effectLst/>
              </a:rPr>
              <a:t> et al. (from the Open University)</a:t>
            </a:r>
          </a:p>
          <a:p>
            <a:pPr marL="0" indent="0">
              <a:buNone/>
            </a:pPr>
            <a:endParaRPr lang="en-US" sz="1800" dirty="0" smtClean="0">
              <a:effectLst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008000"/>
                </a:solidFill>
                <a:effectLst/>
              </a:rPr>
              <a:t>Senior Analyst at Forester Research:</a:t>
            </a:r>
          </a:p>
          <a:p>
            <a:pPr marL="0" indent="0">
              <a:buNone/>
            </a:pPr>
            <a:endParaRPr lang="en-US" sz="1800" dirty="0" smtClean="0">
              <a:solidFill>
                <a:srgbClr val="008000"/>
              </a:solidFill>
              <a:effectLst/>
            </a:endParaRPr>
          </a:p>
          <a:p>
            <a:pPr marL="0" indent="0">
              <a:buNone/>
            </a:pPr>
            <a:r>
              <a:rPr lang="en-US" sz="1800" dirty="0" smtClean="0">
                <a:effectLst/>
              </a:rPr>
              <a:t>“We should push </a:t>
            </a:r>
            <a:r>
              <a:rPr lang="en-US" sz="1800" dirty="0" smtClean="0">
                <a:solidFill>
                  <a:srgbClr val="800000"/>
                </a:solidFill>
                <a:effectLst/>
              </a:rPr>
              <a:t>sensor-laden devices </a:t>
            </a:r>
            <a:r>
              <a:rPr lang="en-US" sz="1800" dirty="0" smtClean="0">
                <a:effectLst/>
              </a:rPr>
              <a:t>– and not use of them – to enhance, not outsource, our cognitive experience.” Epps</a:t>
            </a:r>
            <a:endParaRPr lang="en-US" sz="1800" dirty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CS525 IoT          </a:t>
            </a:r>
            <a:r>
              <a:rPr lang="en-US" smtClean="0">
                <a:solidFill>
                  <a:srgbClr val="800000"/>
                </a:solidFill>
              </a:rPr>
              <a:t>Vision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6ED73-AFAE-40D1-8B17-06E2B2BE615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3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vised_Master">
  <a:themeElements>
    <a:clrScheme name="Revised_Master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00"/>
      </a:accent1>
      <a:accent2>
        <a:srgbClr val="993300"/>
      </a:accent2>
      <a:accent3>
        <a:srgbClr val="FFFFFF"/>
      </a:accent3>
      <a:accent4>
        <a:srgbClr val="000000"/>
      </a:accent4>
      <a:accent5>
        <a:srgbClr val="AAB8AA"/>
      </a:accent5>
      <a:accent6>
        <a:srgbClr val="8A2D00"/>
      </a:accent6>
      <a:hlink>
        <a:srgbClr val="006699"/>
      </a:hlink>
      <a:folHlink>
        <a:srgbClr val="B2B2B2"/>
      </a:folHlink>
    </a:clrScheme>
    <a:fontScheme name="Revised_Master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Revised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sed_Mast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vised_Mast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sed_Mast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sed_Mast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sed_Mast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sed_Mast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sed_Master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00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008A00"/>
        </a:accent6>
        <a:hlink>
          <a:srgbClr val="66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sed_Master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8A2D00"/>
        </a:accent6>
        <a:hlink>
          <a:srgbClr val="00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crimsoncream</Template>
  <TotalTime>4014</TotalTime>
  <Words>976</Words>
  <Application>Microsoft Office PowerPoint</Application>
  <PresentationFormat>On-screen Show (4:3)</PresentationFormat>
  <Paragraphs>177</Paragraphs>
  <Slides>29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Revised_Master</vt:lpstr>
      <vt:lpstr>  The Vision for the  Internet of Things  </vt:lpstr>
      <vt:lpstr>Internet of Things (IoT)</vt:lpstr>
      <vt:lpstr>Cisco Commercial</vt:lpstr>
      <vt:lpstr>A Few IoT Facts</vt:lpstr>
      <vt:lpstr>Birth of IoT?</vt:lpstr>
      <vt:lpstr>A Few More IoT Facts</vt:lpstr>
      <vt:lpstr>One Vision of the Internet of Things</vt:lpstr>
      <vt:lpstr>PowerPoint Presentation</vt:lpstr>
      <vt:lpstr>Thought Provoking Quotes</vt:lpstr>
      <vt:lpstr>PowerPoint Presentation</vt:lpstr>
      <vt:lpstr>Smart Utility Networks (SUNs)</vt:lpstr>
      <vt:lpstr>PowerPoint Presentation</vt:lpstr>
      <vt:lpstr>A Smart Light (Philips’ Hue)</vt:lpstr>
      <vt:lpstr>Wifi Connected Goal Light</vt:lpstr>
      <vt:lpstr>Smart Corks</vt:lpstr>
      <vt:lpstr>More Smarts</vt:lpstr>
      <vt:lpstr>PowerPoint Presentation</vt:lpstr>
      <vt:lpstr>Enabling Technologies</vt:lpstr>
      <vt:lpstr>PowerPoint Presentation</vt:lpstr>
      <vt:lpstr>IoT Issues</vt:lpstr>
      <vt:lpstr>Coke Commercial</vt:lpstr>
      <vt:lpstr>Reaction to Coke Commercial</vt:lpstr>
      <vt:lpstr>PowerPoint Presentation</vt:lpstr>
      <vt:lpstr>IoT Players</vt:lpstr>
      <vt:lpstr>Corporate IoT Players</vt:lpstr>
      <vt:lpstr>PowerPoint Presentation</vt:lpstr>
      <vt:lpstr>PowerPoint Presentation</vt:lpstr>
      <vt:lpstr>PowerPoint Presentation</vt:lpstr>
      <vt:lpstr>Summary</vt:lpstr>
    </vt:vector>
  </TitlesOfParts>
  <Company>WPI Computer Science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Enhancement of TFRC in Wireless Networks</dc:title>
  <dc:creator>default</dc:creator>
  <cp:lastModifiedBy>Professor Kinicki</cp:lastModifiedBy>
  <cp:revision>209</cp:revision>
  <cp:lastPrinted>2013-03-14T18:50:21Z</cp:lastPrinted>
  <dcterms:created xsi:type="dcterms:W3CDTF">2004-01-21T20:05:10Z</dcterms:created>
  <dcterms:modified xsi:type="dcterms:W3CDTF">2015-09-01T01:01:48Z</dcterms:modified>
</cp:coreProperties>
</file>