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22" r:id="rId2"/>
    <p:sldId id="316" r:id="rId3"/>
    <p:sldId id="317" r:id="rId4"/>
    <p:sldId id="318" r:id="rId5"/>
    <p:sldId id="319" r:id="rId6"/>
    <p:sldId id="320" r:id="rId7"/>
    <p:sldId id="256" r:id="rId8"/>
    <p:sldId id="257" r:id="rId9"/>
    <p:sldId id="314" r:id="rId10"/>
    <p:sldId id="315" r:id="rId11"/>
    <p:sldId id="258" r:id="rId12"/>
    <p:sldId id="282" r:id="rId13"/>
    <p:sldId id="287" r:id="rId14"/>
    <p:sldId id="259" r:id="rId15"/>
    <p:sldId id="261" r:id="rId16"/>
    <p:sldId id="286" r:id="rId17"/>
    <p:sldId id="262" r:id="rId18"/>
    <p:sldId id="264" r:id="rId19"/>
    <p:sldId id="288" r:id="rId20"/>
    <p:sldId id="271" r:id="rId21"/>
    <p:sldId id="304" r:id="rId22"/>
    <p:sldId id="289" r:id="rId23"/>
    <p:sldId id="267" r:id="rId24"/>
    <p:sldId id="268" r:id="rId25"/>
    <p:sldId id="290" r:id="rId26"/>
    <p:sldId id="291" r:id="rId27"/>
    <p:sldId id="269" r:id="rId28"/>
    <p:sldId id="270" r:id="rId29"/>
    <p:sldId id="308" r:id="rId30"/>
    <p:sldId id="323" r:id="rId31"/>
    <p:sldId id="324" r:id="rId32"/>
    <p:sldId id="325" r:id="rId33"/>
    <p:sldId id="303" r:id="rId34"/>
    <p:sldId id="294" r:id="rId35"/>
    <p:sldId id="295" r:id="rId36"/>
    <p:sldId id="296" r:id="rId37"/>
    <p:sldId id="297" r:id="rId38"/>
    <p:sldId id="299" r:id="rId39"/>
    <p:sldId id="300" r:id="rId40"/>
    <p:sldId id="298" r:id="rId41"/>
    <p:sldId id="301" r:id="rId42"/>
    <p:sldId id="312" r:id="rId43"/>
    <p:sldId id="326" r:id="rId4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00"/>
    <a:srgbClr val="800000"/>
    <a:srgbClr val="3333CC"/>
    <a:srgbClr val="FF9933"/>
    <a:srgbClr val="FF9900"/>
    <a:srgbClr val="000099"/>
    <a:srgbClr val="A50021"/>
    <a:srgbClr val="0099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01" y="110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19B84A-6927-47D6-980E-4C74FF9E4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05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84168"/>
            <a:ext cx="1371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8468B-2467-4495-92D5-9914C4508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3728" y="6284913"/>
            <a:ext cx="4968875" cy="3841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242F8-4495-4684-BCFA-678DEFC22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9CA1-968F-490A-9DF2-6B595EC64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84168"/>
            <a:ext cx="1371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0196B-1E98-4C00-9FC4-235FED63C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9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84168"/>
            <a:ext cx="1371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7081C-635E-463A-A8D3-27D747E5C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84168"/>
            <a:ext cx="1371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9D45-A491-4521-BD0B-5E298ED6D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6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309320"/>
            <a:ext cx="1371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AFC02-A5E3-4FD8-B2D5-53D04B9C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716A2-9B31-4A91-96D9-0376147C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8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3941-9383-40FC-AAFD-F65CF6918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8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36FCD-68FB-4636-9290-3207EE696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8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B918-D3BF-4682-B63D-9BE81F72B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8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284913"/>
            <a:ext cx="49688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8416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191B5AC-D0B6-491E-AFB3-CD3ACF3FE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WPI - Worcester Polytechnic Institut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2393"/>
            <a:ext cx="7772400" cy="2306687"/>
          </a:xfrm>
        </p:spPr>
        <p:txBody>
          <a:bodyPr/>
          <a:lstStyle/>
          <a:p>
            <a:r>
              <a:rPr lang="en-US" dirty="0" smtClean="0"/>
              <a:t>TCP</a:t>
            </a:r>
            <a:br>
              <a:rPr lang="en-US" dirty="0" smtClean="0"/>
            </a:br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8468B-2467-4495-92D5-9914C450815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5413"/>
            <a:ext cx="8458200" cy="1071562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TCP </a:t>
            </a:r>
            <a:r>
              <a:rPr lang="en-US" sz="3200" dirty="0"/>
              <a:t>C</a:t>
            </a:r>
            <a:r>
              <a:rPr lang="en-US" sz="3200" dirty="0" smtClean="0"/>
              <a:t>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</a:p>
        </p:txBody>
      </p:sp>
      <p:sp>
        <p:nvSpPr>
          <p:cNvPr id="96261" name="Rectangle 3"/>
          <p:cNvSpPr>
            <a:spLocks noChangeArrowheads="1"/>
          </p:cNvSpPr>
          <p:nvPr/>
        </p:nvSpPr>
        <p:spPr bwMode="auto">
          <a:xfrm>
            <a:off x="457200" y="1189038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800000"/>
                </a:solidFill>
              </a:rPr>
              <a:t>“probing for bandwidth”: </a:t>
            </a:r>
            <a:r>
              <a:rPr lang="en-US" dirty="0"/>
              <a:t>increase transmission rate on receipt of ACK, until eventually loss occurs, then decrease transmission rate </a:t>
            </a:r>
          </a:p>
          <a:p>
            <a:pPr marL="800100" lvl="1" indent="-342900" algn="l">
              <a:buClr>
                <a:schemeClr val="accent2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000" dirty="0"/>
              <a:t>continue to increase on ACK, decrease on loss (since available bandwidth is changing, depending on other connections in network</a:t>
            </a:r>
            <a:r>
              <a:rPr lang="en-US" sz="2000" dirty="0" smtClean="0"/>
              <a:t>). </a:t>
            </a:r>
            <a:endParaRPr lang="en-US" dirty="0"/>
          </a:p>
          <a:p>
            <a:pPr lvl="1" algn="l">
              <a:buClr>
                <a:schemeClr val="accent2"/>
              </a:buClr>
              <a:buSzPct val="75000"/>
              <a:defRPr/>
            </a:pPr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2476500" y="3319463"/>
            <a:ext cx="9525" cy="2200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2466975" y="5516563"/>
            <a:ext cx="41052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 flipV="1">
            <a:off x="2486025" y="4075113"/>
            <a:ext cx="671513" cy="571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2678113" y="3127375"/>
            <a:ext cx="1968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ACKs being received, </a:t>
            </a:r>
          </a:p>
          <a:p>
            <a:pPr algn="l" eaLnBrk="1" hangingPunct="1"/>
            <a:r>
              <a:rPr lang="en-US" sz="1400">
                <a:latin typeface="Comic Sans MS" pitchFamily="66" charset="0"/>
              </a:rPr>
              <a:t>so increase rate</a:t>
            </a: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3152775" y="4079875"/>
            <a:ext cx="0" cy="700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 flipV="1">
            <a:off x="3162300" y="4465638"/>
            <a:ext cx="352425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 flipH="1">
            <a:off x="3505200" y="4475163"/>
            <a:ext cx="4763" cy="514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4924425" y="3765550"/>
            <a:ext cx="0" cy="871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 flipV="1">
            <a:off x="3505200" y="3765550"/>
            <a:ext cx="142875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 flipH="1">
            <a:off x="5676900" y="3970338"/>
            <a:ext cx="14288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2" name="Line 16"/>
          <p:cNvSpPr>
            <a:spLocks noChangeShapeType="1"/>
          </p:cNvSpPr>
          <p:nvPr/>
        </p:nvSpPr>
        <p:spPr bwMode="auto">
          <a:xfrm flipV="1">
            <a:off x="4914900" y="3975100"/>
            <a:ext cx="785813" cy="666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3" name="Line 17"/>
          <p:cNvSpPr>
            <a:spLocks noChangeShapeType="1"/>
          </p:cNvSpPr>
          <p:nvPr/>
        </p:nvSpPr>
        <p:spPr bwMode="auto">
          <a:xfrm flipH="1">
            <a:off x="2867025" y="3660775"/>
            <a:ext cx="4763" cy="542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>
            <a:off x="3338513" y="3675063"/>
            <a:ext cx="4762" cy="823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>
            <a:off x="3862388" y="3660775"/>
            <a:ext cx="4762" cy="90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2978150" y="3937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3340100" y="4318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4768850" y="36179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5535613" y="3817938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grpSp>
        <p:nvGrpSpPr>
          <p:cNvPr id="347162" name="Group 26"/>
          <p:cNvGrpSpPr>
            <a:grpSpLocks/>
          </p:cNvGrpSpPr>
          <p:nvPr/>
        </p:nvGrpSpPr>
        <p:grpSpPr bwMode="auto">
          <a:xfrm>
            <a:off x="5762625" y="3284538"/>
            <a:ext cx="2201863" cy="309562"/>
            <a:chOff x="3745" y="2228"/>
            <a:chExt cx="1387" cy="195"/>
          </a:xfrm>
        </p:grpSpPr>
        <p:sp>
          <p:nvSpPr>
            <p:cNvPr id="5152" name="Text Box 24"/>
            <p:cNvSpPr txBox="1">
              <a:spLocks noChangeArrowheads="1"/>
            </p:cNvSpPr>
            <p:nvPr/>
          </p:nvSpPr>
          <p:spPr bwMode="auto">
            <a:xfrm>
              <a:off x="3745" y="2231"/>
              <a:ext cx="1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5153" name="Text Box 25"/>
            <p:cNvSpPr txBox="1">
              <a:spLocks noChangeArrowheads="1"/>
            </p:cNvSpPr>
            <p:nvPr/>
          </p:nvSpPr>
          <p:spPr bwMode="auto">
            <a:xfrm>
              <a:off x="3874" y="2228"/>
              <a:ext cx="1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400">
                  <a:latin typeface="Comic Sans MS" pitchFamily="66" charset="0"/>
                </a:rPr>
                <a:t>loss, so decrease rate</a:t>
              </a:r>
            </a:p>
          </p:txBody>
        </p:sp>
      </p:grpSp>
      <p:sp>
        <p:nvSpPr>
          <p:cNvPr id="5143" name="Text Box 27"/>
          <p:cNvSpPr txBox="1">
            <a:spLocks noChangeArrowheads="1"/>
          </p:cNvSpPr>
          <p:nvPr/>
        </p:nvSpPr>
        <p:spPr bwMode="auto">
          <a:xfrm rot="-5400000">
            <a:off x="1670050" y="4346575"/>
            <a:ext cx="121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sending rate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5894388" y="5221288"/>
            <a:ext cx="552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time</a:t>
            </a:r>
          </a:p>
        </p:txBody>
      </p:sp>
      <p:sp>
        <p:nvSpPr>
          <p:cNvPr id="347165" name="Line 29"/>
          <p:cNvSpPr>
            <a:spLocks noChangeShapeType="1"/>
          </p:cNvSpPr>
          <p:nvPr/>
        </p:nvSpPr>
        <p:spPr bwMode="auto">
          <a:xfrm flipV="1">
            <a:off x="5683250" y="4371975"/>
            <a:ext cx="541338" cy="465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6" name="Line 30"/>
          <p:cNvSpPr>
            <a:spLocks noChangeShapeType="1"/>
          </p:cNvSpPr>
          <p:nvPr/>
        </p:nvSpPr>
        <p:spPr bwMode="auto">
          <a:xfrm flipV="1">
            <a:off x="6229350" y="4037013"/>
            <a:ext cx="392113" cy="327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7" name="Rectangle 31"/>
          <p:cNvSpPr>
            <a:spLocks noChangeArrowheads="1"/>
          </p:cNvSpPr>
          <p:nvPr/>
        </p:nvSpPr>
        <p:spPr bwMode="auto">
          <a:xfrm>
            <a:off x="663575" y="55895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/>
              <a:t>Q: how fast to increase/decrease?</a:t>
            </a: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7013750" y="4111625"/>
            <a:ext cx="1244251" cy="92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800000"/>
                </a:solidFill>
                <a:latin typeface="Comic Sans MS" pitchFamily="66" charset="0"/>
              </a:rPr>
              <a:t>TCP’s</a:t>
            </a:r>
          </a:p>
          <a:p>
            <a:pPr eaLnBrk="1" hangingPunct="1"/>
            <a:r>
              <a:rPr lang="en-US" sz="1600" b="1" dirty="0">
                <a:solidFill>
                  <a:srgbClr val="800000"/>
                </a:solidFill>
                <a:latin typeface="Comic Sans MS" pitchFamily="66" charset="0"/>
              </a:rPr>
              <a:t>“</a:t>
            </a:r>
            <a:r>
              <a:rPr lang="en-US" sz="1600" b="1" dirty="0" err="1">
                <a:solidFill>
                  <a:srgbClr val="800000"/>
                </a:solidFill>
                <a:latin typeface="Comic Sans MS" pitchFamily="66" charset="0"/>
              </a:rPr>
              <a:t>sawtooth</a:t>
            </a:r>
            <a:r>
              <a:rPr lang="en-US" sz="1600" b="1" dirty="0">
                <a:solidFill>
                  <a:srgbClr val="800000"/>
                </a:solidFill>
                <a:latin typeface="Comic Sans MS" pitchFamily="66" charset="0"/>
              </a:rPr>
              <a:t>”</a:t>
            </a:r>
          </a:p>
          <a:p>
            <a:pPr eaLnBrk="1" hangingPunct="1"/>
            <a:r>
              <a:rPr lang="en-US" sz="1600" b="1" dirty="0">
                <a:solidFill>
                  <a:srgbClr val="800000"/>
                </a:solidFill>
                <a:latin typeface="Comic Sans MS" pitchFamily="66" charset="0"/>
              </a:rPr>
              <a:t>behavior</a:t>
            </a:r>
          </a:p>
        </p:txBody>
      </p:sp>
      <p:sp>
        <p:nvSpPr>
          <p:cNvPr id="5151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3" grpId="0" animBg="1"/>
      <p:bldP spid="347144" grpId="0"/>
      <p:bldP spid="347145" grpId="0" animBg="1"/>
      <p:bldP spid="347147" grpId="0" animBg="1"/>
      <p:bldP spid="347148" grpId="0" animBg="1"/>
      <p:bldP spid="347149" grpId="0" animBg="1"/>
      <p:bldP spid="347150" grpId="0" animBg="1"/>
      <p:bldP spid="347151" grpId="0" animBg="1"/>
      <p:bldP spid="347152" grpId="0" animBg="1"/>
      <p:bldP spid="347153" grpId="0" animBg="1"/>
      <p:bldP spid="347153" grpId="1" animBg="1"/>
      <p:bldP spid="347154" grpId="0" animBg="1"/>
      <p:bldP spid="347154" grpId="1" animBg="1"/>
      <p:bldP spid="347155" grpId="0" animBg="1"/>
      <p:bldP spid="347155" grpId="1" animBg="1"/>
      <p:bldP spid="347156" grpId="0"/>
      <p:bldP spid="347156" grpId="1"/>
      <p:bldP spid="347157" grpId="0"/>
      <p:bldP spid="347157" grpId="1"/>
      <p:bldP spid="347158" grpId="0"/>
      <p:bldP spid="347158" grpId="1"/>
      <p:bldP spid="347159" grpId="0"/>
      <p:bldP spid="347159" grpId="1"/>
      <p:bldP spid="347165" grpId="0" animBg="1"/>
      <p:bldP spid="347166" grpId="0" animBg="1"/>
      <p:bldP spid="347167" grpId="0"/>
      <p:bldP spid="3471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AIMD</a:t>
            </a:r>
            <a:br>
              <a:rPr lang="en-US" dirty="0" smtClean="0"/>
            </a:br>
            <a:r>
              <a:rPr lang="en-US" sz="3200" dirty="0" smtClean="0"/>
              <a:t>(Additive Increase / Multiplicative Decrease)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CongestionWindow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7030A0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) is a variable held by the TCP source for each connection.</a:t>
            </a:r>
            <a:endParaRPr lang="en-US" sz="2000" dirty="0" smtClean="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err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 is set based on the perceived level of congestion. The Host receives </a:t>
            </a:r>
            <a:r>
              <a:rPr lang="en-US" sz="2800" b="1" dirty="0" smtClean="0">
                <a:solidFill>
                  <a:srgbClr val="800000"/>
                </a:solidFill>
              </a:rPr>
              <a:t>implicit</a:t>
            </a:r>
            <a:r>
              <a:rPr lang="en-US" sz="2800" i="1" dirty="0" smtClean="0"/>
              <a:t> </a:t>
            </a:r>
            <a:r>
              <a:rPr lang="en-US" sz="2800" dirty="0" smtClean="0"/>
              <a:t>(packet drop) or </a:t>
            </a:r>
            <a:r>
              <a:rPr lang="en-US" sz="2800" b="1" dirty="0" smtClean="0">
                <a:solidFill>
                  <a:srgbClr val="800000"/>
                </a:solidFill>
              </a:rPr>
              <a:t>explicit</a:t>
            </a:r>
            <a:r>
              <a:rPr lang="en-US" sz="2800" dirty="0" smtClean="0"/>
              <a:t> (packet mark) as an indication of internal congestion.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52400" y="2743200"/>
            <a:ext cx="8686800" cy="1219200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 err="1"/>
              <a:t>MaxWindow</a:t>
            </a:r>
            <a:r>
              <a:rPr lang="en-US" dirty="0"/>
              <a:t> ::</a:t>
            </a:r>
            <a:r>
              <a:rPr lang="en-US" dirty="0">
                <a:solidFill>
                  <a:srgbClr val="663300"/>
                </a:solidFill>
              </a:rPr>
              <a:t> </a:t>
            </a:r>
            <a:r>
              <a:rPr lang="en-US" dirty="0"/>
              <a:t>min (</a:t>
            </a:r>
            <a:r>
              <a:rPr lang="en-US" b="1" dirty="0" err="1">
                <a:solidFill>
                  <a:srgbClr val="660066"/>
                </a:solidFill>
              </a:rPr>
              <a:t>CongestionWindow</a:t>
            </a:r>
            <a:r>
              <a:rPr lang="en-US" dirty="0"/>
              <a:t> , </a:t>
            </a:r>
            <a:r>
              <a:rPr lang="en-US" b="1" dirty="0" err="1">
                <a:solidFill>
                  <a:srgbClr val="008000"/>
                </a:solidFill>
              </a:rPr>
              <a:t>AdvertisedWindow</a:t>
            </a:r>
            <a:r>
              <a:rPr lang="en-US" dirty="0"/>
              <a:t>)</a:t>
            </a:r>
          </a:p>
          <a:p>
            <a:r>
              <a:rPr lang="en-US" dirty="0" err="1"/>
              <a:t>EffectiveWindow</a:t>
            </a:r>
            <a:r>
              <a:rPr lang="en-US" dirty="0"/>
              <a:t> = </a:t>
            </a:r>
            <a:r>
              <a:rPr lang="en-US" dirty="0" err="1"/>
              <a:t>MaxWindow</a:t>
            </a:r>
            <a:r>
              <a:rPr lang="en-US" dirty="0"/>
              <a:t> – (</a:t>
            </a:r>
            <a:r>
              <a:rPr lang="en-US" dirty="0" err="1"/>
              <a:t>LastByteSent</a:t>
            </a:r>
            <a:r>
              <a:rPr lang="en-US" dirty="0"/>
              <a:t> -</a:t>
            </a:r>
            <a:r>
              <a:rPr lang="en-US" dirty="0" err="1"/>
              <a:t>LastByteAcked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Additive Increase (AI)</a:t>
            </a:r>
            <a:endParaRPr lang="en-US" sz="3200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4438"/>
            <a:ext cx="8229600" cy="472916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Additive Increase is a reaction to perceived available capacity (referred to as </a:t>
            </a:r>
            <a:r>
              <a:rPr lang="en-US" sz="2400" dirty="0" smtClean="0">
                <a:solidFill>
                  <a:srgbClr val="800000"/>
                </a:solidFill>
                <a:latin typeface="+mj-lt"/>
              </a:rPr>
              <a:t>congestion avoidance stage</a:t>
            </a:r>
            <a:r>
              <a:rPr lang="en-US" sz="2400" dirty="0" smtClean="0"/>
              <a:t>).</a:t>
            </a:r>
          </a:p>
          <a:p>
            <a:pPr eaLnBrk="1" hangingPunct="1"/>
            <a:r>
              <a:rPr lang="en-US" sz="2400" dirty="0" smtClean="0"/>
              <a:t>Frequently in the literature, additive increase is defined by parameter </a:t>
            </a:r>
            <a:r>
              <a:rPr lang="el-GR" sz="2400" b="1" dirty="0" smtClean="0">
                <a:solidFill>
                  <a:srgbClr val="008000"/>
                </a:solidFill>
              </a:rPr>
              <a:t>α</a:t>
            </a:r>
            <a:r>
              <a:rPr lang="en-US" sz="2400" dirty="0" smtClean="0"/>
              <a:t> (where the default is </a:t>
            </a:r>
            <a:r>
              <a:rPr lang="el-GR" sz="2400" b="1" dirty="0" smtClean="0">
                <a:solidFill>
                  <a:srgbClr val="009900"/>
                </a:solidFill>
              </a:rPr>
              <a:t>α</a:t>
            </a:r>
            <a:r>
              <a:rPr lang="en-US" sz="2400" b="1" dirty="0" smtClean="0">
                <a:solidFill>
                  <a:srgbClr val="009900"/>
                </a:solidFill>
              </a:rPr>
              <a:t> = 1</a:t>
            </a:r>
            <a:r>
              <a:rPr lang="en-US" sz="2400" dirty="0" smtClean="0"/>
              <a:t>).</a:t>
            </a:r>
          </a:p>
          <a:p>
            <a:pPr eaLnBrk="1" hangingPunct="1"/>
            <a:r>
              <a:rPr lang="en-US" sz="2400" dirty="0" smtClean="0">
                <a:solidFill>
                  <a:srgbClr val="800000"/>
                </a:solidFill>
              </a:rPr>
              <a:t>Linear Increase ::</a:t>
            </a:r>
            <a:r>
              <a:rPr lang="en-US" sz="2400" dirty="0" smtClean="0"/>
              <a:t> For each “</a:t>
            </a:r>
            <a:r>
              <a:rPr lang="en-US" sz="2400" dirty="0" err="1" smtClean="0"/>
              <a:t>cwnd’s</a:t>
            </a:r>
            <a:r>
              <a:rPr lang="en-US" sz="2400" dirty="0" smtClean="0"/>
              <a:t> worth” of packets sent, increase </a:t>
            </a:r>
            <a:r>
              <a:rPr lang="en-US" sz="2400" dirty="0" err="1" smtClean="0"/>
              <a:t>cwnd</a:t>
            </a:r>
            <a:r>
              <a:rPr lang="en-US" sz="2400" dirty="0" smtClean="0"/>
              <a:t> by 1 packet.</a:t>
            </a:r>
          </a:p>
          <a:p>
            <a:pPr eaLnBrk="1" hangingPunct="1"/>
            <a:r>
              <a:rPr lang="en-US" sz="2400" dirty="0" smtClean="0"/>
              <a:t>In practice, </a:t>
            </a:r>
            <a:r>
              <a:rPr lang="en-US" sz="2400" b="1" dirty="0" err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400" dirty="0" smtClean="0"/>
              <a:t> is incremented </a:t>
            </a:r>
            <a:r>
              <a:rPr lang="en-US" sz="2400" b="1" dirty="0" smtClean="0">
                <a:solidFill>
                  <a:srgbClr val="3333CC"/>
                </a:solidFill>
              </a:rPr>
              <a:t>fractionally</a:t>
            </a:r>
            <a:r>
              <a:rPr lang="en-US" sz="2400" dirty="0" smtClean="0"/>
              <a:t> for each arriving ACK.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762000" y="4724400"/>
            <a:ext cx="7626350" cy="1219200"/>
          </a:xfrm>
          <a:prstGeom prst="rect">
            <a:avLst/>
          </a:prstGeom>
          <a:noFill/>
          <a:ln w="2540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r>
              <a:rPr lang="en-US"/>
              <a:t>		</a:t>
            </a:r>
            <a:r>
              <a:rPr lang="en-US" b="1"/>
              <a:t>increment = MSS x (MSS /cwnd)</a:t>
            </a:r>
          </a:p>
          <a:p>
            <a:pPr algn="l"/>
            <a:r>
              <a:rPr lang="en-US" b="1"/>
              <a:t>		cwnd = cwnd + increment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013325"/>
            <a:ext cx="77724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800000"/>
                </a:solidFill>
              </a:rPr>
              <a:t>Figure 6.8 Additive Increase</a:t>
            </a:r>
            <a:endParaRPr lang="en-GB" sz="3600" dirty="0" smtClean="0">
              <a:solidFill>
                <a:srgbClr val="800000"/>
              </a:solidFill>
            </a:endParaRPr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2627313" y="1052513"/>
            <a:ext cx="2403475" cy="3889375"/>
            <a:chOff x="4366" y="814"/>
            <a:chExt cx="1041" cy="2150"/>
          </a:xfrm>
        </p:grpSpPr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>
              <a:off x="4366" y="814"/>
              <a:ext cx="17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8200" name="Rectangle 5"/>
            <p:cNvSpPr>
              <a:spLocks noChangeArrowheads="1"/>
            </p:cNvSpPr>
            <p:nvPr/>
          </p:nvSpPr>
          <p:spPr bwMode="auto">
            <a:xfrm>
              <a:off x="5133" y="814"/>
              <a:ext cx="27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>
              <a:off x="4457" y="909"/>
              <a:ext cx="1" cy="204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>
              <a:off x="5298" y="915"/>
              <a:ext cx="1" cy="203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8"/>
            <p:cNvSpPr>
              <a:spLocks noChangeShapeType="1"/>
            </p:cNvSpPr>
            <p:nvPr/>
          </p:nvSpPr>
          <p:spPr bwMode="auto">
            <a:xfrm>
              <a:off x="4461" y="98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9"/>
            <p:cNvSpPr>
              <a:spLocks/>
            </p:cNvSpPr>
            <p:nvPr/>
          </p:nvSpPr>
          <p:spPr bwMode="auto">
            <a:xfrm>
              <a:off x="5250" y="11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0"/>
            <p:cNvSpPr>
              <a:spLocks noChangeShapeType="1"/>
            </p:cNvSpPr>
            <p:nvPr/>
          </p:nvSpPr>
          <p:spPr bwMode="auto">
            <a:xfrm flipH="1">
              <a:off x="4497" y="11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1"/>
            <p:cNvSpPr>
              <a:spLocks/>
            </p:cNvSpPr>
            <p:nvPr/>
          </p:nvSpPr>
          <p:spPr bwMode="auto">
            <a:xfrm>
              <a:off x="4459" y="1378"/>
              <a:ext cx="46" cy="24"/>
            </a:xfrm>
            <a:custGeom>
              <a:avLst/>
              <a:gdLst>
                <a:gd name="T0" fmla="*/ 40 w 46"/>
                <a:gd name="T1" fmla="*/ 0 h 24"/>
                <a:gd name="T2" fmla="*/ 0 w 46"/>
                <a:gd name="T3" fmla="*/ 22 h 24"/>
                <a:gd name="T4" fmla="*/ 46 w 46"/>
                <a:gd name="T5" fmla="*/ 24 h 24"/>
                <a:gd name="T6" fmla="*/ 40 w 4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40" y="0"/>
                  </a:moveTo>
                  <a:lnTo>
                    <a:pt x="0" y="22"/>
                  </a:lnTo>
                  <a:lnTo>
                    <a:pt x="46" y="2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4461" y="1400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3"/>
            <p:cNvSpPr>
              <a:spLocks/>
            </p:cNvSpPr>
            <p:nvPr/>
          </p:nvSpPr>
          <p:spPr bwMode="auto">
            <a:xfrm>
              <a:off x="5250" y="1567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H="1">
              <a:off x="4497" y="1589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5"/>
            <p:cNvSpPr>
              <a:spLocks/>
            </p:cNvSpPr>
            <p:nvPr/>
          </p:nvSpPr>
          <p:spPr bwMode="auto">
            <a:xfrm>
              <a:off x="4459" y="179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6"/>
            <p:cNvSpPr>
              <a:spLocks noChangeShapeType="1"/>
            </p:cNvSpPr>
            <p:nvPr/>
          </p:nvSpPr>
          <p:spPr bwMode="auto">
            <a:xfrm>
              <a:off x="4459" y="1472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7"/>
            <p:cNvSpPr>
              <a:spLocks/>
            </p:cNvSpPr>
            <p:nvPr/>
          </p:nvSpPr>
          <p:spPr bwMode="auto">
            <a:xfrm>
              <a:off x="5250" y="1639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8"/>
            <p:cNvSpPr>
              <a:spLocks noChangeShapeType="1"/>
            </p:cNvSpPr>
            <p:nvPr/>
          </p:nvSpPr>
          <p:spPr bwMode="auto">
            <a:xfrm flipH="1">
              <a:off x="4497" y="1661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9"/>
            <p:cNvSpPr>
              <a:spLocks/>
            </p:cNvSpPr>
            <p:nvPr/>
          </p:nvSpPr>
          <p:spPr bwMode="auto">
            <a:xfrm>
              <a:off x="4459" y="1865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0"/>
            <p:cNvSpPr>
              <a:spLocks noChangeShapeType="1"/>
            </p:cNvSpPr>
            <p:nvPr/>
          </p:nvSpPr>
          <p:spPr bwMode="auto">
            <a:xfrm>
              <a:off x="4459" y="1814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1"/>
            <p:cNvSpPr>
              <a:spLocks/>
            </p:cNvSpPr>
            <p:nvPr/>
          </p:nvSpPr>
          <p:spPr bwMode="auto">
            <a:xfrm>
              <a:off x="5250" y="1982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2"/>
            <p:cNvSpPr>
              <a:spLocks noChangeShapeType="1"/>
            </p:cNvSpPr>
            <p:nvPr/>
          </p:nvSpPr>
          <p:spPr bwMode="auto">
            <a:xfrm flipH="1">
              <a:off x="4497" y="2004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3"/>
            <p:cNvSpPr>
              <a:spLocks/>
            </p:cNvSpPr>
            <p:nvPr/>
          </p:nvSpPr>
          <p:spPr bwMode="auto">
            <a:xfrm>
              <a:off x="4459" y="220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4"/>
            <p:cNvSpPr>
              <a:spLocks noChangeShapeType="1"/>
            </p:cNvSpPr>
            <p:nvPr/>
          </p:nvSpPr>
          <p:spPr bwMode="auto">
            <a:xfrm>
              <a:off x="4459" y="1887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5250" y="20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6"/>
            <p:cNvSpPr>
              <a:spLocks noChangeShapeType="1"/>
            </p:cNvSpPr>
            <p:nvPr/>
          </p:nvSpPr>
          <p:spPr bwMode="auto">
            <a:xfrm flipH="1">
              <a:off x="4497" y="20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27"/>
            <p:cNvSpPr>
              <a:spLocks/>
            </p:cNvSpPr>
            <p:nvPr/>
          </p:nvSpPr>
          <p:spPr bwMode="auto">
            <a:xfrm>
              <a:off x="4459" y="2279"/>
              <a:ext cx="46" cy="23"/>
            </a:xfrm>
            <a:custGeom>
              <a:avLst/>
              <a:gdLst>
                <a:gd name="T0" fmla="*/ 40 w 46"/>
                <a:gd name="T1" fmla="*/ 0 h 23"/>
                <a:gd name="T2" fmla="*/ 0 w 46"/>
                <a:gd name="T3" fmla="*/ 21 h 23"/>
                <a:gd name="T4" fmla="*/ 46 w 46"/>
                <a:gd name="T5" fmla="*/ 23 h 23"/>
                <a:gd name="T6" fmla="*/ 40 w 46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3"/>
                <a:gd name="T14" fmla="*/ 46 w 46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3">
                  <a:moveTo>
                    <a:pt x="40" y="0"/>
                  </a:moveTo>
                  <a:lnTo>
                    <a:pt x="0" y="21"/>
                  </a:lnTo>
                  <a:lnTo>
                    <a:pt x="46" y="2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28"/>
            <p:cNvSpPr>
              <a:spLocks noChangeShapeType="1"/>
            </p:cNvSpPr>
            <p:nvPr/>
          </p:nvSpPr>
          <p:spPr bwMode="auto">
            <a:xfrm>
              <a:off x="4459" y="1959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29"/>
            <p:cNvSpPr>
              <a:spLocks/>
            </p:cNvSpPr>
            <p:nvPr/>
          </p:nvSpPr>
          <p:spPr bwMode="auto">
            <a:xfrm>
              <a:off x="5250" y="2126"/>
              <a:ext cx="44" cy="23"/>
            </a:xfrm>
            <a:custGeom>
              <a:avLst/>
              <a:gdLst>
                <a:gd name="T0" fmla="*/ 0 w 44"/>
                <a:gd name="T1" fmla="*/ 23 h 23"/>
                <a:gd name="T2" fmla="*/ 44 w 44"/>
                <a:gd name="T3" fmla="*/ 21 h 23"/>
                <a:gd name="T4" fmla="*/ 4 w 44"/>
                <a:gd name="T5" fmla="*/ 0 h 23"/>
                <a:gd name="T6" fmla="*/ 0 w 44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3"/>
                <a:gd name="T14" fmla="*/ 44 w 4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3">
                  <a:moveTo>
                    <a:pt x="0" y="23"/>
                  </a:moveTo>
                  <a:lnTo>
                    <a:pt x="44" y="21"/>
                  </a:lnTo>
                  <a:lnTo>
                    <a:pt x="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0"/>
            <p:cNvSpPr>
              <a:spLocks noChangeShapeType="1"/>
            </p:cNvSpPr>
            <p:nvPr/>
          </p:nvSpPr>
          <p:spPr bwMode="auto">
            <a:xfrm flipH="1">
              <a:off x="4497" y="2149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31"/>
            <p:cNvSpPr>
              <a:spLocks/>
            </p:cNvSpPr>
            <p:nvPr/>
          </p:nvSpPr>
          <p:spPr bwMode="auto">
            <a:xfrm>
              <a:off x="4459" y="235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2"/>
            <p:cNvSpPr>
              <a:spLocks noChangeShapeType="1"/>
            </p:cNvSpPr>
            <p:nvPr/>
          </p:nvSpPr>
          <p:spPr bwMode="auto">
            <a:xfrm>
              <a:off x="4461" y="2229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33"/>
            <p:cNvSpPr>
              <a:spLocks/>
            </p:cNvSpPr>
            <p:nvPr/>
          </p:nvSpPr>
          <p:spPr bwMode="auto">
            <a:xfrm>
              <a:off x="5250" y="2398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4"/>
            <p:cNvSpPr>
              <a:spLocks noChangeShapeType="1"/>
            </p:cNvSpPr>
            <p:nvPr/>
          </p:nvSpPr>
          <p:spPr bwMode="auto">
            <a:xfrm flipH="1">
              <a:off x="4497" y="2418"/>
              <a:ext cx="799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5"/>
            <p:cNvSpPr>
              <a:spLocks/>
            </p:cNvSpPr>
            <p:nvPr/>
          </p:nvSpPr>
          <p:spPr bwMode="auto">
            <a:xfrm>
              <a:off x="4459" y="262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6"/>
            <p:cNvSpPr>
              <a:spLocks noChangeShapeType="1"/>
            </p:cNvSpPr>
            <p:nvPr/>
          </p:nvSpPr>
          <p:spPr bwMode="auto">
            <a:xfrm>
              <a:off x="4461" y="2302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37"/>
            <p:cNvSpPr>
              <a:spLocks/>
            </p:cNvSpPr>
            <p:nvPr/>
          </p:nvSpPr>
          <p:spPr bwMode="auto">
            <a:xfrm>
              <a:off x="5250" y="2469"/>
              <a:ext cx="44" cy="24"/>
            </a:xfrm>
            <a:custGeom>
              <a:avLst/>
              <a:gdLst>
                <a:gd name="T0" fmla="*/ 0 w 44"/>
                <a:gd name="T1" fmla="*/ 24 h 24"/>
                <a:gd name="T2" fmla="*/ 44 w 44"/>
                <a:gd name="T3" fmla="*/ 20 h 24"/>
                <a:gd name="T4" fmla="*/ 4 w 44"/>
                <a:gd name="T5" fmla="*/ 0 h 24"/>
                <a:gd name="T6" fmla="*/ 0 w 44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4"/>
                <a:gd name="T14" fmla="*/ 44 w 4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4">
                  <a:moveTo>
                    <a:pt x="0" y="24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8"/>
            <p:cNvSpPr>
              <a:spLocks noChangeShapeType="1"/>
            </p:cNvSpPr>
            <p:nvPr/>
          </p:nvSpPr>
          <p:spPr bwMode="auto">
            <a:xfrm flipH="1">
              <a:off x="4497" y="2491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39"/>
            <p:cNvSpPr>
              <a:spLocks/>
            </p:cNvSpPr>
            <p:nvPr/>
          </p:nvSpPr>
          <p:spPr bwMode="auto">
            <a:xfrm>
              <a:off x="4459" y="2694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0"/>
            <p:cNvSpPr>
              <a:spLocks noChangeShapeType="1"/>
            </p:cNvSpPr>
            <p:nvPr/>
          </p:nvSpPr>
          <p:spPr bwMode="auto">
            <a:xfrm>
              <a:off x="4461" y="2374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41"/>
            <p:cNvSpPr>
              <a:spLocks/>
            </p:cNvSpPr>
            <p:nvPr/>
          </p:nvSpPr>
          <p:spPr bwMode="auto">
            <a:xfrm>
              <a:off x="5250" y="2543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42"/>
            <p:cNvSpPr>
              <a:spLocks noChangeShapeType="1"/>
            </p:cNvSpPr>
            <p:nvPr/>
          </p:nvSpPr>
          <p:spPr bwMode="auto">
            <a:xfrm flipH="1">
              <a:off x="4497" y="2563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43"/>
            <p:cNvSpPr>
              <a:spLocks/>
            </p:cNvSpPr>
            <p:nvPr/>
          </p:nvSpPr>
          <p:spPr bwMode="auto">
            <a:xfrm>
              <a:off x="4459" y="276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44"/>
            <p:cNvSpPr>
              <a:spLocks noChangeShapeType="1"/>
            </p:cNvSpPr>
            <p:nvPr/>
          </p:nvSpPr>
          <p:spPr bwMode="auto">
            <a:xfrm>
              <a:off x="4461" y="244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45"/>
            <p:cNvSpPr>
              <a:spLocks/>
            </p:cNvSpPr>
            <p:nvPr/>
          </p:nvSpPr>
          <p:spPr bwMode="auto">
            <a:xfrm>
              <a:off x="5250" y="261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46"/>
            <p:cNvSpPr>
              <a:spLocks noChangeShapeType="1"/>
            </p:cNvSpPr>
            <p:nvPr/>
          </p:nvSpPr>
          <p:spPr bwMode="auto">
            <a:xfrm flipH="1">
              <a:off x="4497" y="2636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47"/>
            <p:cNvSpPr>
              <a:spLocks/>
            </p:cNvSpPr>
            <p:nvPr/>
          </p:nvSpPr>
          <p:spPr bwMode="auto">
            <a:xfrm>
              <a:off x="4459" y="2839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48"/>
            <p:cNvSpPr>
              <a:spLocks noEditPoints="1"/>
            </p:cNvSpPr>
            <p:nvPr/>
          </p:nvSpPr>
          <p:spPr bwMode="auto">
            <a:xfrm>
              <a:off x="4899" y="2889"/>
              <a:ext cx="12" cy="75"/>
            </a:xfrm>
            <a:custGeom>
              <a:avLst/>
              <a:gdLst>
                <a:gd name="T0" fmla="*/ 12 w 12"/>
                <a:gd name="T1" fmla="*/ 71 h 75"/>
                <a:gd name="T2" fmla="*/ 12 w 12"/>
                <a:gd name="T3" fmla="*/ 71 h 75"/>
                <a:gd name="T4" fmla="*/ 10 w 12"/>
                <a:gd name="T5" fmla="*/ 65 h 75"/>
                <a:gd name="T6" fmla="*/ 6 w 12"/>
                <a:gd name="T7" fmla="*/ 65 h 75"/>
                <a:gd name="T8" fmla="*/ 6 w 12"/>
                <a:gd name="T9" fmla="*/ 65 h 75"/>
                <a:gd name="T10" fmla="*/ 2 w 12"/>
                <a:gd name="T11" fmla="*/ 65 h 75"/>
                <a:gd name="T12" fmla="*/ 0 w 12"/>
                <a:gd name="T13" fmla="*/ 69 h 75"/>
                <a:gd name="T14" fmla="*/ 0 w 12"/>
                <a:gd name="T15" fmla="*/ 69 h 75"/>
                <a:gd name="T16" fmla="*/ 2 w 12"/>
                <a:gd name="T17" fmla="*/ 75 h 75"/>
                <a:gd name="T18" fmla="*/ 6 w 12"/>
                <a:gd name="T19" fmla="*/ 75 h 75"/>
                <a:gd name="T20" fmla="*/ 6 w 12"/>
                <a:gd name="T21" fmla="*/ 75 h 75"/>
                <a:gd name="T22" fmla="*/ 10 w 12"/>
                <a:gd name="T23" fmla="*/ 75 h 75"/>
                <a:gd name="T24" fmla="*/ 12 w 12"/>
                <a:gd name="T25" fmla="*/ 71 h 75"/>
                <a:gd name="T26" fmla="*/ 12 w 12"/>
                <a:gd name="T27" fmla="*/ 71 h 75"/>
                <a:gd name="T28" fmla="*/ 12 w 12"/>
                <a:gd name="T29" fmla="*/ 39 h 75"/>
                <a:gd name="T30" fmla="*/ 12 w 12"/>
                <a:gd name="T31" fmla="*/ 39 h 75"/>
                <a:gd name="T32" fmla="*/ 10 w 12"/>
                <a:gd name="T33" fmla="*/ 35 h 75"/>
                <a:gd name="T34" fmla="*/ 6 w 12"/>
                <a:gd name="T35" fmla="*/ 33 h 75"/>
                <a:gd name="T36" fmla="*/ 6 w 12"/>
                <a:gd name="T37" fmla="*/ 33 h 75"/>
                <a:gd name="T38" fmla="*/ 2 w 12"/>
                <a:gd name="T39" fmla="*/ 35 h 75"/>
                <a:gd name="T40" fmla="*/ 0 w 12"/>
                <a:gd name="T41" fmla="*/ 39 h 75"/>
                <a:gd name="T42" fmla="*/ 0 w 12"/>
                <a:gd name="T43" fmla="*/ 39 h 75"/>
                <a:gd name="T44" fmla="*/ 2 w 12"/>
                <a:gd name="T45" fmla="*/ 43 h 75"/>
                <a:gd name="T46" fmla="*/ 6 w 12"/>
                <a:gd name="T47" fmla="*/ 43 h 75"/>
                <a:gd name="T48" fmla="*/ 6 w 12"/>
                <a:gd name="T49" fmla="*/ 43 h 75"/>
                <a:gd name="T50" fmla="*/ 10 w 12"/>
                <a:gd name="T51" fmla="*/ 43 h 75"/>
                <a:gd name="T52" fmla="*/ 12 w 12"/>
                <a:gd name="T53" fmla="*/ 39 h 75"/>
                <a:gd name="T54" fmla="*/ 12 w 12"/>
                <a:gd name="T55" fmla="*/ 39 h 75"/>
                <a:gd name="T56" fmla="*/ 12 w 12"/>
                <a:gd name="T57" fmla="*/ 6 h 75"/>
                <a:gd name="T58" fmla="*/ 12 w 12"/>
                <a:gd name="T59" fmla="*/ 6 h 75"/>
                <a:gd name="T60" fmla="*/ 10 w 12"/>
                <a:gd name="T61" fmla="*/ 2 h 75"/>
                <a:gd name="T62" fmla="*/ 6 w 12"/>
                <a:gd name="T63" fmla="*/ 0 h 75"/>
                <a:gd name="T64" fmla="*/ 6 w 12"/>
                <a:gd name="T65" fmla="*/ 0 h 75"/>
                <a:gd name="T66" fmla="*/ 2 w 12"/>
                <a:gd name="T67" fmla="*/ 2 h 75"/>
                <a:gd name="T68" fmla="*/ 0 w 12"/>
                <a:gd name="T69" fmla="*/ 6 h 75"/>
                <a:gd name="T70" fmla="*/ 0 w 12"/>
                <a:gd name="T71" fmla="*/ 6 h 75"/>
                <a:gd name="T72" fmla="*/ 2 w 12"/>
                <a:gd name="T73" fmla="*/ 11 h 75"/>
                <a:gd name="T74" fmla="*/ 6 w 12"/>
                <a:gd name="T75" fmla="*/ 11 h 75"/>
                <a:gd name="T76" fmla="*/ 6 w 12"/>
                <a:gd name="T77" fmla="*/ 11 h 75"/>
                <a:gd name="T78" fmla="*/ 10 w 12"/>
                <a:gd name="T79" fmla="*/ 11 h 75"/>
                <a:gd name="T80" fmla="*/ 12 w 12"/>
                <a:gd name="T81" fmla="*/ 6 h 75"/>
                <a:gd name="T82" fmla="*/ 12 w 12"/>
                <a:gd name="T83" fmla="*/ 6 h 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"/>
                <a:gd name="T127" fmla="*/ 0 h 75"/>
                <a:gd name="T128" fmla="*/ 12 w 12"/>
                <a:gd name="T129" fmla="*/ 75 h 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" h="75">
                  <a:moveTo>
                    <a:pt x="12" y="71"/>
                  </a:moveTo>
                  <a:lnTo>
                    <a:pt x="12" y="71"/>
                  </a:lnTo>
                  <a:lnTo>
                    <a:pt x="10" y="65"/>
                  </a:lnTo>
                  <a:lnTo>
                    <a:pt x="6" y="65"/>
                  </a:lnTo>
                  <a:lnTo>
                    <a:pt x="2" y="65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6" y="75"/>
                  </a:lnTo>
                  <a:lnTo>
                    <a:pt x="10" y="75"/>
                  </a:lnTo>
                  <a:lnTo>
                    <a:pt x="12" y="71"/>
                  </a:lnTo>
                  <a:close/>
                  <a:moveTo>
                    <a:pt x="12" y="39"/>
                  </a:moveTo>
                  <a:lnTo>
                    <a:pt x="12" y="39"/>
                  </a:lnTo>
                  <a:lnTo>
                    <a:pt x="10" y="35"/>
                  </a:lnTo>
                  <a:lnTo>
                    <a:pt x="6" y="33"/>
                  </a:lnTo>
                  <a:lnTo>
                    <a:pt x="2" y="35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6" y="43"/>
                  </a:lnTo>
                  <a:lnTo>
                    <a:pt x="10" y="43"/>
                  </a:lnTo>
                  <a:lnTo>
                    <a:pt x="12" y="39"/>
                  </a:lnTo>
                  <a:close/>
                  <a:moveTo>
                    <a:pt x="12" y="6"/>
                  </a:moveTo>
                  <a:lnTo>
                    <a:pt x="12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10" y="11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Rectangle 49"/>
          <p:cNvSpPr>
            <a:spLocks noChangeArrowheads="1"/>
          </p:cNvSpPr>
          <p:nvPr/>
        </p:nvSpPr>
        <p:spPr bwMode="auto">
          <a:xfrm>
            <a:off x="5724525" y="2362200"/>
            <a:ext cx="2376488" cy="1282700"/>
          </a:xfrm>
          <a:prstGeom prst="rect">
            <a:avLst/>
          </a:prstGeom>
          <a:noFill/>
          <a:ln w="1905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rgbClr val="800000"/>
                </a:solidFill>
                <a:latin typeface="Arial" pitchFamily="34" charset="0"/>
              </a:rPr>
              <a:t>Add one packet</a:t>
            </a:r>
          </a:p>
          <a:p>
            <a:r>
              <a:rPr lang="en-US" dirty="0">
                <a:solidFill>
                  <a:srgbClr val="800000"/>
                </a:solidFill>
                <a:latin typeface="Arial" pitchFamily="34" charset="0"/>
              </a:rPr>
              <a:t>each RTT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382000" cy="923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Multiplicative Decrease (MD)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928688"/>
            <a:ext cx="8710613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*"/>
              <a:defRPr/>
            </a:pPr>
            <a:r>
              <a:rPr lang="en-US" sz="2800" dirty="0" smtClean="0"/>
              <a:t>Key assumption :: a dropped packet and resultant timeout are due to congestion at a router.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Frequently in the literature, multiplicative decrease is defined by parameter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dirty="0" smtClean="0"/>
              <a:t> (where the default is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b="1" dirty="0" smtClean="0">
                <a:solidFill>
                  <a:srgbClr val="009900"/>
                </a:solidFill>
              </a:rPr>
              <a:t> = 0.5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800000"/>
                </a:solidFill>
              </a:rPr>
              <a:t>Multiplicate</a:t>
            </a:r>
            <a:r>
              <a:rPr lang="en-US" sz="2800" dirty="0" smtClean="0">
                <a:solidFill>
                  <a:srgbClr val="800000"/>
                </a:solidFill>
              </a:rPr>
              <a:t> Decrease:: </a:t>
            </a:r>
            <a:r>
              <a:rPr lang="en-US" sz="2800" dirty="0" smtClean="0"/>
              <a:t>TCP reacts to a timeout by  </a:t>
            </a:r>
            <a:r>
              <a:rPr lang="en-US" sz="2800" dirty="0" smtClean="0">
                <a:solidFill>
                  <a:srgbClr val="800000"/>
                </a:solidFill>
              </a:rPr>
              <a:t>halving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Although defined in bytes, the literature often discusses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in terms of packets (or more formally in MSS == Maximum Segment Size).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is not allowed below the size of a single packet</a:t>
            </a:r>
            <a:r>
              <a:rPr lang="en-US" sz="2400" dirty="0" smtClean="0"/>
              <a:t>.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AIMD</a:t>
            </a:r>
            <a:br>
              <a:rPr lang="en-US" smtClean="0"/>
            </a:br>
            <a:r>
              <a:rPr lang="en-US" sz="3200" smtClean="0"/>
              <a:t>(Additive Increase / Multiplicative Decrease)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It has been shown that AIMD is a </a:t>
            </a:r>
            <a:r>
              <a:rPr lang="en-US" sz="2800" b="1" dirty="0" smtClean="0">
                <a:solidFill>
                  <a:srgbClr val="3333CC"/>
                </a:solidFill>
              </a:rPr>
              <a:t>necessary</a:t>
            </a:r>
            <a:r>
              <a:rPr lang="en-US" sz="2800" dirty="0" smtClean="0"/>
              <a:t> condition for TCP congestion control to be stable.</a:t>
            </a:r>
          </a:p>
          <a:p>
            <a:pPr eaLnBrk="1" hangingPunct="1"/>
            <a:r>
              <a:rPr lang="en-US" sz="2800" dirty="0" smtClean="0"/>
              <a:t>Because the simple CC mechanism involves timeouts that cause retransmissions, it is important that hosts have an accurate timeout mechanism.</a:t>
            </a:r>
          </a:p>
          <a:p>
            <a:pPr eaLnBrk="1" hangingPunct="1"/>
            <a:r>
              <a:rPr lang="en-US" sz="2800" dirty="0" smtClean="0"/>
              <a:t>Timeouts set as a function of average RTT and standard deviation of RTT.</a:t>
            </a:r>
          </a:p>
          <a:p>
            <a:pPr eaLnBrk="1" hangingPunct="1"/>
            <a:r>
              <a:rPr lang="en-US" sz="2800" dirty="0" smtClean="0"/>
              <a:t>However, TCP hosts only sample round-trip time once per RTT using coarse-grained clock.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508500"/>
            <a:ext cx="8713787" cy="1225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800000"/>
                </a:solidFill>
              </a:rPr>
              <a:t>Figure 6.9 Typical TCP</a:t>
            </a:r>
            <a:br>
              <a:rPr lang="en-US" sz="3600" dirty="0" smtClean="0">
                <a:solidFill>
                  <a:srgbClr val="800000"/>
                </a:solidFill>
              </a:rPr>
            </a:br>
            <a:r>
              <a:rPr lang="en-US" sz="3600" dirty="0" err="1" smtClean="0">
                <a:solidFill>
                  <a:srgbClr val="800000"/>
                </a:solidFill>
              </a:rPr>
              <a:t>Sawtooth</a:t>
            </a:r>
            <a:r>
              <a:rPr lang="en-US" sz="3600" dirty="0" smtClean="0">
                <a:solidFill>
                  <a:srgbClr val="800000"/>
                </a:solidFill>
              </a:rPr>
              <a:t> Patte</a:t>
            </a:r>
            <a:r>
              <a:rPr lang="en-US" sz="3600" dirty="0" smtClean="0"/>
              <a:t>rn</a:t>
            </a:r>
            <a:endParaRPr lang="en-GB" sz="3600" dirty="0" smtClean="0"/>
          </a:p>
        </p:txBody>
      </p:sp>
      <p:pic>
        <p:nvPicPr>
          <p:cNvPr id="11269" name="Picture 3" descr="06x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0213"/>
            <a:ext cx="76962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Linear additive increase takes </a:t>
            </a:r>
            <a:r>
              <a:rPr lang="en-US" sz="2800" b="1" dirty="0" smtClean="0">
                <a:solidFill>
                  <a:srgbClr val="800000"/>
                </a:solidFill>
              </a:rPr>
              <a:t>too long </a:t>
            </a:r>
            <a:r>
              <a:rPr lang="en-US" sz="2800" dirty="0" smtClean="0"/>
              <a:t>to ramp up a new TCP connection from cold start.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Beginning with TCP Tahoe, the </a:t>
            </a:r>
            <a:r>
              <a:rPr lang="en-US" sz="2800" dirty="0" smtClean="0">
                <a:solidFill>
                  <a:srgbClr val="0000CC"/>
                </a:solidFill>
              </a:rPr>
              <a:t>slow start mechanism </a:t>
            </a:r>
            <a:r>
              <a:rPr lang="en-US" sz="2800" dirty="0" smtClean="0"/>
              <a:t>was added to provide an initial exponential increase in the size of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CC"/>
                </a:solidFill>
              </a:rPr>
              <a:t>Remember mechanism by: </a:t>
            </a:r>
            <a:r>
              <a:rPr lang="en-US" sz="2800" b="1" dirty="0" smtClean="0">
                <a:solidFill>
                  <a:srgbClr val="0000CC"/>
                </a:solidFill>
              </a:rPr>
              <a:t>slow start </a:t>
            </a:r>
            <a:r>
              <a:rPr lang="en-US" sz="2800" b="1" u="sng" dirty="0" smtClean="0">
                <a:solidFill>
                  <a:srgbClr val="0000CC"/>
                </a:solidFill>
              </a:rPr>
              <a:t>prevents</a:t>
            </a:r>
            <a:r>
              <a:rPr lang="en-US" sz="2800" b="1" dirty="0" smtClean="0">
                <a:solidFill>
                  <a:srgbClr val="0000CC"/>
                </a:solidFill>
              </a:rPr>
              <a:t> a slow start. Moreover, slow start is slower than sending a full advertised window’s worth of packets all at once.</a:t>
            </a:r>
            <a:endParaRPr lang="en-US" sz="2800" dirty="0" smtClean="0">
              <a:solidFill>
                <a:srgbClr val="0000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CC"/>
                </a:solidFill>
              </a:rPr>
              <a:t>Slo</a:t>
            </a:r>
            <a:r>
              <a:rPr lang="en-US" smtClean="0">
                <a:solidFill>
                  <a:schemeClr val="accent2"/>
                </a:solidFill>
              </a:rPr>
              <a:t>w</a:t>
            </a:r>
            <a:r>
              <a:rPr lang="en-US" smtClean="0">
                <a:solidFill>
                  <a:srgbClr val="0000CC"/>
                </a:solidFill>
              </a:rPr>
              <a:t> Start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source starts with </a:t>
            </a:r>
            <a:r>
              <a:rPr lang="en-US" sz="2800" dirty="0" err="1" smtClean="0"/>
              <a:t>cwnd</a:t>
            </a:r>
            <a:r>
              <a:rPr lang="en-US" sz="2800" dirty="0" smtClean="0"/>
              <a:t> = 1.</a:t>
            </a:r>
          </a:p>
          <a:p>
            <a:pPr eaLnBrk="1" hangingPunct="1"/>
            <a:r>
              <a:rPr lang="en-US" sz="2800" dirty="0" smtClean="0"/>
              <a:t>Every time an ACK arrives, </a:t>
            </a:r>
            <a:r>
              <a:rPr lang="en-US" sz="2800" dirty="0" err="1" smtClean="0"/>
              <a:t>cwnd</a:t>
            </a:r>
            <a:r>
              <a:rPr lang="en-US" sz="2800" dirty="0" smtClean="0"/>
              <a:t> is incremented.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800" dirty="0" err="1" smtClean="0">
                <a:sym typeface="Wingdings" pitchFamily="2" charset="2"/>
              </a:rPr>
              <a:t>cwnd</a:t>
            </a:r>
            <a:r>
              <a:rPr lang="en-US" sz="2800" dirty="0" smtClean="0">
                <a:sym typeface="Wingdings" pitchFamily="2" charset="2"/>
              </a:rPr>
              <a:t> is effectively doubled per RTT “epoch”.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Two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slow start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situations: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At the very beginning of a connection </a:t>
            </a:r>
            <a:r>
              <a:rPr lang="en-US" sz="2400" b="1" dirty="0" smtClean="0">
                <a:solidFill>
                  <a:srgbClr val="0099CC"/>
                </a:solidFill>
                <a:sym typeface="Wingdings" pitchFamily="2" charset="2"/>
              </a:rPr>
              <a:t>{cold start}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When the connection goes </a:t>
            </a:r>
            <a:r>
              <a:rPr lang="en-US" sz="2400" b="1" dirty="0" smtClean="0">
                <a:solidFill>
                  <a:srgbClr val="800000"/>
                </a:solidFill>
                <a:sym typeface="Wingdings" pitchFamily="2" charset="2"/>
              </a:rPr>
              <a:t>dead</a:t>
            </a:r>
            <a:r>
              <a:rPr lang="en-US" sz="2400" dirty="0" smtClean="0">
                <a:sym typeface="Wingdings" pitchFamily="2" charset="2"/>
              </a:rPr>
              <a:t> waiting for a timeout to occur (</a:t>
            </a:r>
            <a:r>
              <a:rPr lang="en-US" sz="2400" dirty="0" err="1" smtClean="0">
                <a:sym typeface="Wingdings" pitchFamily="2" charset="2"/>
              </a:rPr>
              <a:t>i.e</a:t>
            </a:r>
            <a:r>
              <a:rPr lang="en-US" sz="2400" dirty="0" smtClean="0">
                <a:sym typeface="Wingdings" pitchFamily="2" charset="2"/>
              </a:rPr>
              <a:t>, when the </a:t>
            </a:r>
            <a:r>
              <a:rPr lang="en-US" sz="2400" b="1" dirty="0" err="1" smtClean="0">
                <a:solidFill>
                  <a:srgbClr val="008000"/>
                </a:solidFill>
                <a:sym typeface="Wingdings" pitchFamily="2" charset="2"/>
              </a:rPr>
              <a:t>advertized</a:t>
            </a:r>
            <a:r>
              <a:rPr lang="en-US" sz="2400" b="1" dirty="0" smtClean="0">
                <a:solidFill>
                  <a:srgbClr val="008000"/>
                </a:solidFill>
                <a:sym typeface="Wingdings" pitchFamily="2" charset="2"/>
              </a:rPr>
              <a:t> window</a:t>
            </a:r>
            <a:r>
              <a:rPr lang="en-US" sz="2400" dirty="0" smtClean="0">
                <a:sym typeface="Wingdings" pitchFamily="2" charset="2"/>
              </a:rPr>
              <a:t> goes to zero!)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941888"/>
            <a:ext cx="7772400" cy="9985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</a:rPr>
              <a:t>Figure 6.10 Slow Start</a:t>
            </a:r>
            <a:endParaRPr lang="en-GB" sz="3600" smtClean="0">
              <a:solidFill>
                <a:schemeClr val="accent2"/>
              </a:solidFill>
            </a:endParaRPr>
          </a:p>
        </p:txBody>
      </p:sp>
      <p:grpSp>
        <p:nvGrpSpPr>
          <p:cNvPr id="14341" name="Group 3"/>
          <p:cNvGrpSpPr>
            <a:grpSpLocks/>
          </p:cNvGrpSpPr>
          <p:nvPr/>
        </p:nvGrpSpPr>
        <p:grpSpPr bwMode="auto">
          <a:xfrm>
            <a:off x="2411413" y="692150"/>
            <a:ext cx="2149475" cy="4321175"/>
            <a:chOff x="4029" y="907"/>
            <a:chExt cx="1072" cy="2487"/>
          </a:xfrm>
        </p:grpSpPr>
        <p:sp>
          <p:nvSpPr>
            <p:cNvPr id="14343" name="Rectangle 4"/>
            <p:cNvSpPr>
              <a:spLocks noChangeArrowheads="1"/>
            </p:cNvSpPr>
            <p:nvPr/>
          </p:nvSpPr>
          <p:spPr bwMode="auto">
            <a:xfrm>
              <a:off x="4029" y="907"/>
              <a:ext cx="20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14344" name="Rectangle 5"/>
            <p:cNvSpPr>
              <a:spLocks noChangeArrowheads="1"/>
            </p:cNvSpPr>
            <p:nvPr/>
          </p:nvSpPr>
          <p:spPr bwMode="auto">
            <a:xfrm>
              <a:off x="4785" y="907"/>
              <a:ext cx="31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>
              <a:off x="4170" y="1016"/>
              <a:ext cx="1" cy="2357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>
              <a:off x="5037" y="1023"/>
              <a:ext cx="1" cy="2350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>
              <a:off x="4173" y="2561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9"/>
            <p:cNvSpPr>
              <a:spLocks/>
            </p:cNvSpPr>
            <p:nvPr/>
          </p:nvSpPr>
          <p:spPr bwMode="auto">
            <a:xfrm>
              <a:off x="4960" y="275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>
              <a:off x="4173" y="2508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1"/>
            <p:cNvSpPr>
              <a:spLocks/>
            </p:cNvSpPr>
            <p:nvPr/>
          </p:nvSpPr>
          <p:spPr bwMode="auto">
            <a:xfrm>
              <a:off x="4960" y="269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2"/>
            <p:cNvSpPr>
              <a:spLocks noChangeShapeType="1"/>
            </p:cNvSpPr>
            <p:nvPr/>
          </p:nvSpPr>
          <p:spPr bwMode="auto">
            <a:xfrm flipH="1">
              <a:off x="4235" y="2731"/>
              <a:ext cx="796" cy="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3"/>
            <p:cNvSpPr>
              <a:spLocks/>
            </p:cNvSpPr>
            <p:nvPr/>
          </p:nvSpPr>
          <p:spPr bwMode="auto">
            <a:xfrm>
              <a:off x="4176" y="2958"/>
              <a:ext cx="68" cy="30"/>
            </a:xfrm>
            <a:custGeom>
              <a:avLst/>
              <a:gdLst>
                <a:gd name="T0" fmla="*/ 56 w 68"/>
                <a:gd name="T1" fmla="*/ 0 h 30"/>
                <a:gd name="T2" fmla="*/ 0 w 68"/>
                <a:gd name="T3" fmla="*/ 30 h 30"/>
                <a:gd name="T4" fmla="*/ 68 w 68"/>
                <a:gd name="T5" fmla="*/ 25 h 30"/>
                <a:gd name="T6" fmla="*/ 56 w 68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56" y="0"/>
                  </a:moveTo>
                  <a:lnTo>
                    <a:pt x="0" y="30"/>
                  </a:lnTo>
                  <a:lnTo>
                    <a:pt x="68" y="2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>
              <a:off x="4173" y="2609"/>
              <a:ext cx="803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5"/>
            <p:cNvSpPr>
              <a:spLocks/>
            </p:cNvSpPr>
            <p:nvPr/>
          </p:nvSpPr>
          <p:spPr bwMode="auto">
            <a:xfrm>
              <a:off x="4960" y="2801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6"/>
            <p:cNvSpPr>
              <a:spLocks noChangeShapeType="1"/>
            </p:cNvSpPr>
            <p:nvPr/>
          </p:nvSpPr>
          <p:spPr bwMode="auto">
            <a:xfrm>
              <a:off x="4176" y="2073"/>
              <a:ext cx="794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17"/>
            <p:cNvSpPr>
              <a:spLocks/>
            </p:cNvSpPr>
            <p:nvPr/>
          </p:nvSpPr>
          <p:spPr bwMode="auto">
            <a:xfrm>
              <a:off x="4960" y="2260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18"/>
            <p:cNvSpPr>
              <a:spLocks noChangeShapeType="1"/>
            </p:cNvSpPr>
            <p:nvPr/>
          </p:nvSpPr>
          <p:spPr bwMode="auto">
            <a:xfrm>
              <a:off x="4173" y="2020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19"/>
            <p:cNvSpPr>
              <a:spLocks/>
            </p:cNvSpPr>
            <p:nvPr/>
          </p:nvSpPr>
          <p:spPr bwMode="auto">
            <a:xfrm>
              <a:off x="4960" y="221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0"/>
            <p:cNvSpPr>
              <a:spLocks noChangeShapeType="1"/>
            </p:cNvSpPr>
            <p:nvPr/>
          </p:nvSpPr>
          <p:spPr bwMode="auto">
            <a:xfrm>
              <a:off x="4173" y="1593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1"/>
            <p:cNvSpPr>
              <a:spLocks/>
            </p:cNvSpPr>
            <p:nvPr/>
          </p:nvSpPr>
          <p:spPr bwMode="auto">
            <a:xfrm>
              <a:off x="4960" y="1782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6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2"/>
            <p:cNvSpPr>
              <a:spLocks noChangeShapeType="1"/>
            </p:cNvSpPr>
            <p:nvPr/>
          </p:nvSpPr>
          <p:spPr bwMode="auto">
            <a:xfrm>
              <a:off x="4173" y="1057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3"/>
            <p:cNvSpPr>
              <a:spLocks/>
            </p:cNvSpPr>
            <p:nvPr/>
          </p:nvSpPr>
          <p:spPr bwMode="auto">
            <a:xfrm>
              <a:off x="4960" y="1247"/>
              <a:ext cx="71" cy="32"/>
            </a:xfrm>
            <a:custGeom>
              <a:avLst/>
              <a:gdLst>
                <a:gd name="T0" fmla="*/ 0 w 71"/>
                <a:gd name="T1" fmla="*/ 25 h 32"/>
                <a:gd name="T2" fmla="*/ 71 w 71"/>
                <a:gd name="T3" fmla="*/ 32 h 32"/>
                <a:gd name="T4" fmla="*/ 16 w 71"/>
                <a:gd name="T5" fmla="*/ 0 h 32"/>
                <a:gd name="T6" fmla="*/ 0 w 71"/>
                <a:gd name="T7" fmla="*/ 25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2"/>
                <a:gd name="T14" fmla="*/ 71 w 71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2">
                  <a:moveTo>
                    <a:pt x="0" y="25"/>
                  </a:moveTo>
                  <a:lnTo>
                    <a:pt x="71" y="32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4"/>
            <p:cNvSpPr>
              <a:spLocks noChangeShapeType="1"/>
            </p:cNvSpPr>
            <p:nvPr/>
          </p:nvSpPr>
          <p:spPr bwMode="auto">
            <a:xfrm>
              <a:off x="4173" y="1535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5"/>
            <p:cNvSpPr>
              <a:spLocks/>
            </p:cNvSpPr>
            <p:nvPr/>
          </p:nvSpPr>
          <p:spPr bwMode="auto">
            <a:xfrm>
              <a:off x="4960" y="172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6"/>
            <p:cNvSpPr>
              <a:spLocks noChangeShapeType="1"/>
            </p:cNvSpPr>
            <p:nvPr/>
          </p:nvSpPr>
          <p:spPr bwMode="auto">
            <a:xfrm>
              <a:off x="4173" y="2122"/>
              <a:ext cx="800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27"/>
            <p:cNvSpPr>
              <a:spLocks/>
            </p:cNvSpPr>
            <p:nvPr/>
          </p:nvSpPr>
          <p:spPr bwMode="auto">
            <a:xfrm>
              <a:off x="4960" y="2314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28"/>
            <p:cNvSpPr>
              <a:spLocks noChangeShapeType="1"/>
            </p:cNvSpPr>
            <p:nvPr/>
          </p:nvSpPr>
          <p:spPr bwMode="auto">
            <a:xfrm>
              <a:off x="4173" y="2175"/>
              <a:ext cx="80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29"/>
            <p:cNvSpPr>
              <a:spLocks/>
            </p:cNvSpPr>
            <p:nvPr/>
          </p:nvSpPr>
          <p:spPr bwMode="auto">
            <a:xfrm>
              <a:off x="4960" y="2364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0"/>
            <p:cNvSpPr>
              <a:spLocks noChangeShapeType="1"/>
            </p:cNvSpPr>
            <p:nvPr/>
          </p:nvSpPr>
          <p:spPr bwMode="auto">
            <a:xfrm flipH="1">
              <a:off x="4235" y="2782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31"/>
            <p:cNvSpPr>
              <a:spLocks/>
            </p:cNvSpPr>
            <p:nvPr/>
          </p:nvSpPr>
          <p:spPr bwMode="auto">
            <a:xfrm>
              <a:off x="4173" y="3009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2"/>
            <p:cNvSpPr>
              <a:spLocks noChangeShapeType="1"/>
            </p:cNvSpPr>
            <p:nvPr/>
          </p:nvSpPr>
          <p:spPr bwMode="auto">
            <a:xfrm flipH="1">
              <a:off x="4235" y="1762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33"/>
            <p:cNvSpPr>
              <a:spLocks/>
            </p:cNvSpPr>
            <p:nvPr/>
          </p:nvSpPr>
          <p:spPr bwMode="auto">
            <a:xfrm>
              <a:off x="4173" y="1988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34"/>
            <p:cNvSpPr>
              <a:spLocks noChangeShapeType="1"/>
            </p:cNvSpPr>
            <p:nvPr/>
          </p:nvSpPr>
          <p:spPr bwMode="auto">
            <a:xfrm flipH="1">
              <a:off x="4235" y="1817"/>
              <a:ext cx="796" cy="2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35"/>
            <p:cNvSpPr>
              <a:spLocks/>
            </p:cNvSpPr>
            <p:nvPr/>
          </p:nvSpPr>
          <p:spPr bwMode="auto">
            <a:xfrm>
              <a:off x="4173" y="2041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36"/>
            <p:cNvSpPr>
              <a:spLocks noChangeShapeType="1"/>
            </p:cNvSpPr>
            <p:nvPr/>
          </p:nvSpPr>
          <p:spPr bwMode="auto">
            <a:xfrm flipH="1">
              <a:off x="4235" y="1281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37"/>
            <p:cNvSpPr>
              <a:spLocks/>
            </p:cNvSpPr>
            <p:nvPr/>
          </p:nvSpPr>
          <p:spPr bwMode="auto">
            <a:xfrm>
              <a:off x="4173" y="1505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38"/>
            <p:cNvSpPr>
              <a:spLocks noChangeShapeType="1"/>
            </p:cNvSpPr>
            <p:nvPr/>
          </p:nvSpPr>
          <p:spPr bwMode="auto">
            <a:xfrm>
              <a:off x="4173" y="2662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39"/>
            <p:cNvSpPr>
              <a:spLocks/>
            </p:cNvSpPr>
            <p:nvPr/>
          </p:nvSpPr>
          <p:spPr bwMode="auto">
            <a:xfrm>
              <a:off x="4960" y="2849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3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40"/>
            <p:cNvSpPr>
              <a:spLocks noChangeShapeType="1"/>
            </p:cNvSpPr>
            <p:nvPr/>
          </p:nvSpPr>
          <p:spPr bwMode="auto">
            <a:xfrm>
              <a:off x="4173" y="2764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41"/>
            <p:cNvSpPr>
              <a:spLocks/>
            </p:cNvSpPr>
            <p:nvPr/>
          </p:nvSpPr>
          <p:spPr bwMode="auto">
            <a:xfrm>
              <a:off x="4960" y="2955"/>
              <a:ext cx="71" cy="30"/>
            </a:xfrm>
            <a:custGeom>
              <a:avLst/>
              <a:gdLst>
                <a:gd name="T0" fmla="*/ 0 w 71"/>
                <a:gd name="T1" fmla="*/ 24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4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4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42"/>
            <p:cNvSpPr>
              <a:spLocks noChangeShapeType="1"/>
            </p:cNvSpPr>
            <p:nvPr/>
          </p:nvSpPr>
          <p:spPr bwMode="auto">
            <a:xfrm>
              <a:off x="4173" y="2713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43"/>
            <p:cNvSpPr>
              <a:spLocks/>
            </p:cNvSpPr>
            <p:nvPr/>
          </p:nvSpPr>
          <p:spPr bwMode="auto">
            <a:xfrm>
              <a:off x="4960" y="2902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4173" y="2815"/>
              <a:ext cx="803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45"/>
            <p:cNvSpPr>
              <a:spLocks/>
            </p:cNvSpPr>
            <p:nvPr/>
          </p:nvSpPr>
          <p:spPr bwMode="auto">
            <a:xfrm>
              <a:off x="4960" y="3004"/>
              <a:ext cx="68" cy="30"/>
            </a:xfrm>
            <a:custGeom>
              <a:avLst/>
              <a:gdLst>
                <a:gd name="T0" fmla="*/ 0 w 68"/>
                <a:gd name="T1" fmla="*/ 25 h 30"/>
                <a:gd name="T2" fmla="*/ 68 w 68"/>
                <a:gd name="T3" fmla="*/ 30 h 30"/>
                <a:gd name="T4" fmla="*/ 13 w 68"/>
                <a:gd name="T5" fmla="*/ 0 h 30"/>
                <a:gd name="T6" fmla="*/ 0 w 68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0" y="25"/>
                  </a:moveTo>
                  <a:lnTo>
                    <a:pt x="68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73" y="2868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47"/>
            <p:cNvSpPr>
              <a:spLocks/>
            </p:cNvSpPr>
            <p:nvPr/>
          </p:nvSpPr>
          <p:spPr bwMode="auto">
            <a:xfrm>
              <a:off x="4960" y="3055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 flipH="1">
              <a:off x="4235" y="2833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49"/>
            <p:cNvSpPr>
              <a:spLocks/>
            </p:cNvSpPr>
            <p:nvPr/>
          </p:nvSpPr>
          <p:spPr bwMode="auto">
            <a:xfrm>
              <a:off x="4173" y="306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50"/>
            <p:cNvSpPr>
              <a:spLocks noChangeShapeType="1"/>
            </p:cNvSpPr>
            <p:nvPr/>
          </p:nvSpPr>
          <p:spPr bwMode="auto">
            <a:xfrm flipH="1">
              <a:off x="4232" y="2242"/>
              <a:ext cx="799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51"/>
            <p:cNvSpPr>
              <a:spLocks/>
            </p:cNvSpPr>
            <p:nvPr/>
          </p:nvSpPr>
          <p:spPr bwMode="auto">
            <a:xfrm>
              <a:off x="4173" y="2475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4235" y="2293"/>
              <a:ext cx="796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53"/>
            <p:cNvSpPr>
              <a:spLocks/>
            </p:cNvSpPr>
            <p:nvPr/>
          </p:nvSpPr>
          <p:spPr bwMode="auto">
            <a:xfrm>
              <a:off x="4173" y="2526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54"/>
            <p:cNvSpPr>
              <a:spLocks noChangeShapeType="1"/>
            </p:cNvSpPr>
            <p:nvPr/>
          </p:nvSpPr>
          <p:spPr bwMode="auto">
            <a:xfrm flipH="1">
              <a:off x="4235" y="234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55"/>
            <p:cNvSpPr>
              <a:spLocks/>
            </p:cNvSpPr>
            <p:nvPr/>
          </p:nvSpPr>
          <p:spPr bwMode="auto">
            <a:xfrm>
              <a:off x="4173" y="2577"/>
              <a:ext cx="68" cy="27"/>
            </a:xfrm>
            <a:custGeom>
              <a:avLst/>
              <a:gdLst>
                <a:gd name="T0" fmla="*/ 59 w 68"/>
                <a:gd name="T1" fmla="*/ 0 h 27"/>
                <a:gd name="T2" fmla="*/ 0 w 68"/>
                <a:gd name="T3" fmla="*/ 27 h 27"/>
                <a:gd name="T4" fmla="*/ 68 w 68"/>
                <a:gd name="T5" fmla="*/ 25 h 27"/>
                <a:gd name="T6" fmla="*/ 59 w 68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7"/>
                <a:gd name="T14" fmla="*/ 68 w 68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7">
                  <a:moveTo>
                    <a:pt x="59" y="0"/>
                  </a:moveTo>
                  <a:lnTo>
                    <a:pt x="0" y="27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56"/>
            <p:cNvSpPr>
              <a:spLocks noChangeShapeType="1"/>
            </p:cNvSpPr>
            <p:nvPr/>
          </p:nvSpPr>
          <p:spPr bwMode="auto">
            <a:xfrm flipH="1">
              <a:off x="4232" y="2397"/>
              <a:ext cx="799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57"/>
            <p:cNvSpPr>
              <a:spLocks/>
            </p:cNvSpPr>
            <p:nvPr/>
          </p:nvSpPr>
          <p:spPr bwMode="auto">
            <a:xfrm>
              <a:off x="4173" y="2630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5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58"/>
            <p:cNvSpPr>
              <a:spLocks noChangeShapeType="1"/>
            </p:cNvSpPr>
            <p:nvPr/>
          </p:nvSpPr>
          <p:spPr bwMode="auto">
            <a:xfrm flipH="1">
              <a:off x="4235" y="2884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59"/>
            <p:cNvSpPr>
              <a:spLocks/>
            </p:cNvSpPr>
            <p:nvPr/>
          </p:nvSpPr>
          <p:spPr bwMode="auto">
            <a:xfrm>
              <a:off x="4173" y="3112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6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60"/>
            <p:cNvSpPr>
              <a:spLocks noChangeShapeType="1"/>
            </p:cNvSpPr>
            <p:nvPr/>
          </p:nvSpPr>
          <p:spPr bwMode="auto">
            <a:xfrm flipH="1">
              <a:off x="4235" y="2935"/>
              <a:ext cx="793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61"/>
            <p:cNvSpPr>
              <a:spLocks/>
            </p:cNvSpPr>
            <p:nvPr/>
          </p:nvSpPr>
          <p:spPr bwMode="auto">
            <a:xfrm>
              <a:off x="4176" y="3163"/>
              <a:ext cx="68" cy="28"/>
            </a:xfrm>
            <a:custGeom>
              <a:avLst/>
              <a:gdLst>
                <a:gd name="T0" fmla="*/ 56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6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6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2"/>
            <p:cNvSpPr>
              <a:spLocks noChangeShapeType="1"/>
            </p:cNvSpPr>
            <p:nvPr/>
          </p:nvSpPr>
          <p:spPr bwMode="auto">
            <a:xfrm flipH="1">
              <a:off x="4235" y="2988"/>
              <a:ext cx="793" cy="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63"/>
            <p:cNvSpPr>
              <a:spLocks/>
            </p:cNvSpPr>
            <p:nvPr/>
          </p:nvSpPr>
          <p:spPr bwMode="auto">
            <a:xfrm>
              <a:off x="4173" y="321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4"/>
            <p:cNvSpPr>
              <a:spLocks noChangeShapeType="1"/>
            </p:cNvSpPr>
            <p:nvPr/>
          </p:nvSpPr>
          <p:spPr bwMode="auto">
            <a:xfrm flipH="1">
              <a:off x="4235" y="303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65"/>
            <p:cNvSpPr>
              <a:spLocks/>
            </p:cNvSpPr>
            <p:nvPr/>
          </p:nvSpPr>
          <p:spPr bwMode="auto">
            <a:xfrm>
              <a:off x="4173" y="3265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6"/>
            <p:cNvSpPr>
              <a:spLocks noChangeShapeType="1"/>
            </p:cNvSpPr>
            <p:nvPr/>
          </p:nvSpPr>
          <p:spPr bwMode="auto">
            <a:xfrm flipH="1">
              <a:off x="4235" y="3087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67"/>
            <p:cNvSpPr>
              <a:spLocks/>
            </p:cNvSpPr>
            <p:nvPr/>
          </p:nvSpPr>
          <p:spPr bwMode="auto">
            <a:xfrm>
              <a:off x="4173" y="3313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68"/>
            <p:cNvSpPr>
              <a:spLocks noEditPoints="1"/>
            </p:cNvSpPr>
            <p:nvPr/>
          </p:nvSpPr>
          <p:spPr bwMode="auto">
            <a:xfrm>
              <a:off x="4634" y="3309"/>
              <a:ext cx="19" cy="85"/>
            </a:xfrm>
            <a:custGeom>
              <a:avLst/>
              <a:gdLst>
                <a:gd name="T0" fmla="*/ 19 w 19"/>
                <a:gd name="T1" fmla="*/ 81 h 85"/>
                <a:gd name="T2" fmla="*/ 19 w 19"/>
                <a:gd name="T3" fmla="*/ 81 h 85"/>
                <a:gd name="T4" fmla="*/ 19 w 19"/>
                <a:gd name="T5" fmla="*/ 74 h 85"/>
                <a:gd name="T6" fmla="*/ 10 w 19"/>
                <a:gd name="T7" fmla="*/ 74 h 85"/>
                <a:gd name="T8" fmla="*/ 10 w 19"/>
                <a:gd name="T9" fmla="*/ 74 h 85"/>
                <a:gd name="T10" fmla="*/ 4 w 19"/>
                <a:gd name="T11" fmla="*/ 74 h 85"/>
                <a:gd name="T12" fmla="*/ 0 w 19"/>
                <a:gd name="T13" fmla="*/ 78 h 85"/>
                <a:gd name="T14" fmla="*/ 0 w 19"/>
                <a:gd name="T15" fmla="*/ 78 h 85"/>
                <a:gd name="T16" fmla="*/ 4 w 19"/>
                <a:gd name="T17" fmla="*/ 85 h 85"/>
                <a:gd name="T18" fmla="*/ 10 w 19"/>
                <a:gd name="T19" fmla="*/ 85 h 85"/>
                <a:gd name="T20" fmla="*/ 10 w 19"/>
                <a:gd name="T21" fmla="*/ 85 h 85"/>
                <a:gd name="T22" fmla="*/ 19 w 19"/>
                <a:gd name="T23" fmla="*/ 85 h 85"/>
                <a:gd name="T24" fmla="*/ 19 w 19"/>
                <a:gd name="T25" fmla="*/ 81 h 85"/>
                <a:gd name="T26" fmla="*/ 19 w 19"/>
                <a:gd name="T27" fmla="*/ 81 h 85"/>
                <a:gd name="T28" fmla="*/ 19 w 19"/>
                <a:gd name="T29" fmla="*/ 44 h 85"/>
                <a:gd name="T30" fmla="*/ 19 w 19"/>
                <a:gd name="T31" fmla="*/ 44 h 85"/>
                <a:gd name="T32" fmla="*/ 19 w 19"/>
                <a:gd name="T33" fmla="*/ 39 h 85"/>
                <a:gd name="T34" fmla="*/ 10 w 19"/>
                <a:gd name="T35" fmla="*/ 37 h 85"/>
                <a:gd name="T36" fmla="*/ 10 w 19"/>
                <a:gd name="T37" fmla="*/ 37 h 85"/>
                <a:gd name="T38" fmla="*/ 4 w 19"/>
                <a:gd name="T39" fmla="*/ 39 h 85"/>
                <a:gd name="T40" fmla="*/ 0 w 19"/>
                <a:gd name="T41" fmla="*/ 44 h 85"/>
                <a:gd name="T42" fmla="*/ 0 w 19"/>
                <a:gd name="T43" fmla="*/ 44 h 85"/>
                <a:gd name="T44" fmla="*/ 4 w 19"/>
                <a:gd name="T45" fmla="*/ 48 h 85"/>
                <a:gd name="T46" fmla="*/ 10 w 19"/>
                <a:gd name="T47" fmla="*/ 48 h 85"/>
                <a:gd name="T48" fmla="*/ 10 w 19"/>
                <a:gd name="T49" fmla="*/ 48 h 85"/>
                <a:gd name="T50" fmla="*/ 19 w 19"/>
                <a:gd name="T51" fmla="*/ 48 h 85"/>
                <a:gd name="T52" fmla="*/ 19 w 19"/>
                <a:gd name="T53" fmla="*/ 44 h 85"/>
                <a:gd name="T54" fmla="*/ 19 w 19"/>
                <a:gd name="T55" fmla="*/ 44 h 85"/>
                <a:gd name="T56" fmla="*/ 19 w 19"/>
                <a:gd name="T57" fmla="*/ 7 h 85"/>
                <a:gd name="T58" fmla="*/ 19 w 19"/>
                <a:gd name="T59" fmla="*/ 7 h 85"/>
                <a:gd name="T60" fmla="*/ 19 w 19"/>
                <a:gd name="T61" fmla="*/ 2 h 85"/>
                <a:gd name="T62" fmla="*/ 10 w 19"/>
                <a:gd name="T63" fmla="*/ 0 h 85"/>
                <a:gd name="T64" fmla="*/ 10 w 19"/>
                <a:gd name="T65" fmla="*/ 0 h 85"/>
                <a:gd name="T66" fmla="*/ 4 w 19"/>
                <a:gd name="T67" fmla="*/ 2 h 85"/>
                <a:gd name="T68" fmla="*/ 0 w 19"/>
                <a:gd name="T69" fmla="*/ 7 h 85"/>
                <a:gd name="T70" fmla="*/ 0 w 19"/>
                <a:gd name="T71" fmla="*/ 7 h 85"/>
                <a:gd name="T72" fmla="*/ 4 w 19"/>
                <a:gd name="T73" fmla="*/ 11 h 85"/>
                <a:gd name="T74" fmla="*/ 10 w 19"/>
                <a:gd name="T75" fmla="*/ 11 h 85"/>
                <a:gd name="T76" fmla="*/ 10 w 19"/>
                <a:gd name="T77" fmla="*/ 11 h 85"/>
                <a:gd name="T78" fmla="*/ 19 w 19"/>
                <a:gd name="T79" fmla="*/ 11 h 85"/>
                <a:gd name="T80" fmla="*/ 19 w 19"/>
                <a:gd name="T81" fmla="*/ 7 h 85"/>
                <a:gd name="T82" fmla="*/ 19 w 19"/>
                <a:gd name="T83" fmla="*/ 7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"/>
                <a:gd name="T127" fmla="*/ 0 h 85"/>
                <a:gd name="T128" fmla="*/ 19 w 19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" h="85">
                  <a:moveTo>
                    <a:pt x="19" y="81"/>
                  </a:moveTo>
                  <a:lnTo>
                    <a:pt x="19" y="81"/>
                  </a:lnTo>
                  <a:lnTo>
                    <a:pt x="19" y="74"/>
                  </a:lnTo>
                  <a:lnTo>
                    <a:pt x="10" y="74"/>
                  </a:lnTo>
                  <a:lnTo>
                    <a:pt x="4" y="74"/>
                  </a:lnTo>
                  <a:lnTo>
                    <a:pt x="0" y="78"/>
                  </a:lnTo>
                  <a:lnTo>
                    <a:pt x="4" y="85"/>
                  </a:lnTo>
                  <a:lnTo>
                    <a:pt x="10" y="85"/>
                  </a:lnTo>
                  <a:lnTo>
                    <a:pt x="19" y="85"/>
                  </a:lnTo>
                  <a:lnTo>
                    <a:pt x="19" y="81"/>
                  </a:lnTo>
                  <a:close/>
                  <a:moveTo>
                    <a:pt x="19" y="44"/>
                  </a:moveTo>
                  <a:lnTo>
                    <a:pt x="19" y="44"/>
                  </a:lnTo>
                  <a:lnTo>
                    <a:pt x="19" y="39"/>
                  </a:lnTo>
                  <a:lnTo>
                    <a:pt x="10" y="37"/>
                  </a:lnTo>
                  <a:lnTo>
                    <a:pt x="4" y="39"/>
                  </a:lnTo>
                  <a:lnTo>
                    <a:pt x="0" y="44"/>
                  </a:lnTo>
                  <a:lnTo>
                    <a:pt x="4" y="48"/>
                  </a:lnTo>
                  <a:lnTo>
                    <a:pt x="10" y="48"/>
                  </a:lnTo>
                  <a:lnTo>
                    <a:pt x="19" y="48"/>
                  </a:lnTo>
                  <a:lnTo>
                    <a:pt x="19" y="44"/>
                  </a:lnTo>
                  <a:close/>
                  <a:moveTo>
                    <a:pt x="19" y="7"/>
                  </a:moveTo>
                  <a:lnTo>
                    <a:pt x="19" y="7"/>
                  </a:lnTo>
                  <a:lnTo>
                    <a:pt x="19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11"/>
                  </a:lnTo>
                  <a:lnTo>
                    <a:pt x="19" y="11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Rectangle 69"/>
          <p:cNvSpPr>
            <a:spLocks noChangeArrowheads="1"/>
          </p:cNvSpPr>
          <p:nvPr/>
        </p:nvSpPr>
        <p:spPr bwMode="auto">
          <a:xfrm>
            <a:off x="5410200" y="2286000"/>
            <a:ext cx="2833688" cy="1863725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u="sng">
                <a:solidFill>
                  <a:schemeClr val="accent2"/>
                </a:solidFill>
                <a:latin typeface="Comic Sans MS" pitchFamily="66" charset="0"/>
              </a:rPr>
              <a:t>Slow Start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Add one packet 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per ACK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Congestion Control</a:t>
            </a:r>
            <a:endParaRPr lang="en-US" smtClean="0"/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628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b="1" dirty="0" smtClean="0">
                <a:solidFill>
                  <a:srgbClr val="800000"/>
                </a:solidFill>
                <a:latin typeface="+mj-lt"/>
              </a:rPr>
              <a:t>Congestion::</a:t>
            </a:r>
            <a:endParaRPr lang="en-US" sz="2400" b="1" dirty="0" smtClean="0">
              <a:solidFill>
                <a:srgbClr val="800000"/>
              </a:solidFill>
              <a:latin typeface="+mj-lt"/>
            </a:endParaRPr>
          </a:p>
          <a:p>
            <a:r>
              <a:rPr lang="en-US" sz="2400" dirty="0" smtClean="0"/>
              <a:t>informally: “too many sources sending too much data too fast for the </a:t>
            </a:r>
            <a:r>
              <a:rPr lang="en-US" sz="2400" b="1" dirty="0" smtClean="0">
                <a:solidFill>
                  <a:schemeClr val="accent2"/>
                </a:solidFill>
              </a:rPr>
              <a:t>network</a:t>
            </a:r>
            <a:r>
              <a:rPr lang="en-US" sz="2400" dirty="0" smtClean="0"/>
              <a:t> to handle”</a:t>
            </a:r>
          </a:p>
          <a:p>
            <a:r>
              <a:rPr lang="en-US" sz="2400" dirty="0" smtClean="0"/>
              <a:t>different from flow control!</a:t>
            </a:r>
          </a:p>
          <a:p>
            <a:r>
              <a:rPr lang="en-US" sz="2400" dirty="0" smtClean="0"/>
              <a:t>manifestations:</a:t>
            </a:r>
          </a:p>
          <a:p>
            <a:pPr lvl="1"/>
            <a:r>
              <a:rPr lang="en-US" dirty="0" smtClean="0"/>
              <a:t>lost packets (buffer overflow at routers)</a:t>
            </a:r>
          </a:p>
          <a:p>
            <a:pPr lvl="1"/>
            <a:r>
              <a:rPr lang="en-US" dirty="0" smtClean="0"/>
              <a:t>long delays (</a:t>
            </a:r>
            <a:r>
              <a:rPr lang="en-US" dirty="0" err="1" smtClean="0"/>
              <a:t>queueing</a:t>
            </a:r>
            <a:r>
              <a:rPr lang="en-US" dirty="0" smtClean="0"/>
              <a:t> in router buffers)</a:t>
            </a:r>
          </a:p>
          <a:p>
            <a:r>
              <a:rPr lang="en-US" sz="2400" dirty="0" smtClean="0"/>
              <a:t>a major problem in networking!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>
                <a:sym typeface="Wingdings" pitchFamily="2" charset="2"/>
              </a:rPr>
              <a:t>However, in the second case the source has more information. The current value of cwnd can be saved as a </a:t>
            </a:r>
            <a:r>
              <a:rPr lang="en-US" b="1" smtClean="0">
                <a:solidFill>
                  <a:srgbClr val="009900"/>
                </a:solidFill>
                <a:sym typeface="Wingdings" pitchFamily="2" charset="2"/>
              </a:rPr>
              <a:t>congestion threshold</a:t>
            </a:r>
            <a:r>
              <a:rPr lang="en-US" b="1" smtClean="0">
                <a:sym typeface="Wingdings" pitchFamily="2" charset="2"/>
              </a:rPr>
              <a:t>.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This is also known as the “slow start threshold” </a:t>
            </a:r>
            <a:r>
              <a:rPr lang="en-US" b="1" smtClean="0">
                <a:solidFill>
                  <a:srgbClr val="008000"/>
                </a:solidFill>
                <a:latin typeface="Comic Sans MS" pitchFamily="66" charset="0"/>
                <a:sym typeface="Wingdings" pitchFamily="2" charset="2"/>
              </a:rPr>
              <a:t>ssthresh</a:t>
            </a:r>
            <a:r>
              <a:rPr lang="en-US" smtClean="0">
                <a:sym typeface="Wingdings" pitchFamily="2" charset="2"/>
              </a:rPr>
              <a:t>.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063" y="3143250"/>
            <a:ext cx="2214562" cy="5000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smtClean="0">
                <a:solidFill>
                  <a:srgbClr val="008000"/>
                </a:solidFill>
                <a:latin typeface="Comic Sans MS" pitchFamily="66" charset="0"/>
              </a:rPr>
              <a:t>ssthresh</a:t>
            </a:r>
          </a:p>
        </p:txBody>
      </p:sp>
      <p:pic>
        <p:nvPicPr>
          <p:cNvPr id="16389" name="Picture 2" descr="img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17463"/>
            <a:ext cx="7858126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643563" y="3000375"/>
            <a:ext cx="2143125" cy="357188"/>
          </a:xfrm>
          <a:prstGeom prst="straightConnector1">
            <a:avLst/>
          </a:prstGeom>
          <a:noFill/>
          <a:ln w="22225" algn="ctr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974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800000"/>
                </a:solidFill>
              </a:rPr>
              <a:t>Figure 6.11 Behavior of TCP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Congestion Control</a:t>
            </a:r>
            <a:endParaRPr lang="en-GB" sz="3200" dirty="0" smtClean="0">
              <a:solidFill>
                <a:srgbClr val="800000"/>
              </a:solidFill>
            </a:endParaRPr>
          </a:p>
        </p:txBody>
      </p:sp>
      <p:pic>
        <p:nvPicPr>
          <p:cNvPr id="17413" name="Picture 3" descr="06x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62150"/>
            <a:ext cx="86407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Coarse timeouts remained a problem, and </a:t>
            </a:r>
            <a:r>
              <a:rPr lang="en-US" sz="2400" smtClean="0">
                <a:solidFill>
                  <a:srgbClr val="009900"/>
                </a:solidFill>
              </a:rPr>
              <a:t>Fast retransmit </a:t>
            </a:r>
            <a:r>
              <a:rPr lang="en-US" sz="2400" smtClean="0"/>
              <a:t>was added with </a:t>
            </a:r>
            <a:r>
              <a:rPr lang="en-US" sz="2400" b="1" smtClean="0">
                <a:solidFill>
                  <a:srgbClr val="000099"/>
                </a:solidFill>
              </a:rPr>
              <a:t>TCP Tahoe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Since the receiver responds every time a packet arrives, this implies the sender will see duplicate ACKs.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9900"/>
                </a:solidFill>
              </a:rPr>
              <a:t>Basic Idea:: </a:t>
            </a:r>
            <a:r>
              <a:rPr lang="en-US" sz="2400" i="1" smtClean="0">
                <a:solidFill>
                  <a:srgbClr val="009900"/>
                </a:solidFill>
              </a:rPr>
              <a:t>use </a:t>
            </a:r>
            <a:r>
              <a:rPr lang="en-US" sz="2400" b="1" i="1" smtClean="0">
                <a:solidFill>
                  <a:srgbClr val="009900"/>
                </a:solidFill>
              </a:rPr>
              <a:t>duplicate ACKs</a:t>
            </a:r>
            <a:r>
              <a:rPr lang="en-US" sz="2400" i="1" smtClean="0">
                <a:solidFill>
                  <a:srgbClr val="009900"/>
                </a:solidFill>
              </a:rPr>
              <a:t> to signal lost packet.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533400" y="3810000"/>
            <a:ext cx="7772400" cy="19050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rgbClr val="009900"/>
                </a:solidFill>
                <a:latin typeface="Arial" pitchFamily="34" charset="0"/>
              </a:rPr>
              <a:t>Fast Retransmit</a:t>
            </a:r>
          </a:p>
          <a:p>
            <a:r>
              <a:rPr lang="en-US">
                <a:latin typeface="Arial" pitchFamily="34" charset="0"/>
              </a:rPr>
              <a:t>Upon receipt of </a:t>
            </a:r>
            <a:r>
              <a:rPr lang="en-US" b="1" i="1">
                <a:solidFill>
                  <a:srgbClr val="009900"/>
                </a:solidFill>
                <a:latin typeface="Arial" pitchFamily="34" charset="0"/>
              </a:rPr>
              <a:t>three</a:t>
            </a:r>
            <a:r>
              <a:rPr lang="en-US">
                <a:latin typeface="Arial" pitchFamily="34" charset="0"/>
              </a:rPr>
              <a:t> duplicate ACKs, the TCP Sender</a:t>
            </a:r>
          </a:p>
          <a:p>
            <a:r>
              <a:rPr lang="en-US">
                <a:latin typeface="Arial" pitchFamily="34" charset="0"/>
              </a:rPr>
              <a:t>retransmits the lost packet.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2450"/>
            <a:ext cx="7924800" cy="37671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Generally, </a:t>
            </a:r>
            <a:r>
              <a:rPr lang="en-US" sz="2800" dirty="0" smtClean="0">
                <a:solidFill>
                  <a:srgbClr val="009900"/>
                </a:solidFill>
              </a:rPr>
              <a:t>fast retransmit</a:t>
            </a:r>
            <a:r>
              <a:rPr lang="en-US" sz="2800" dirty="0" smtClean="0"/>
              <a:t> eliminates about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3333CC"/>
                </a:solidFill>
              </a:rPr>
              <a:t>half</a:t>
            </a:r>
            <a:r>
              <a:rPr lang="en-US" sz="2800" dirty="0" smtClean="0"/>
              <a:t> the coarse-grain timeouts.</a:t>
            </a:r>
          </a:p>
          <a:p>
            <a:pPr eaLnBrk="1" hangingPunct="1"/>
            <a:r>
              <a:rPr lang="en-US" sz="2800" dirty="0" smtClean="0"/>
              <a:t>This yields roughly a 20% improvement in throughput.</a:t>
            </a:r>
          </a:p>
          <a:p>
            <a:pPr eaLnBrk="1" hangingPunct="1"/>
            <a:r>
              <a:rPr lang="en-US" sz="2800" dirty="0" smtClean="0"/>
              <a:t>Note – </a:t>
            </a:r>
            <a:r>
              <a:rPr lang="en-US" sz="2800" dirty="0" smtClean="0">
                <a:solidFill>
                  <a:srgbClr val="009900"/>
                </a:solidFill>
              </a:rPr>
              <a:t>fast retransmit</a:t>
            </a:r>
            <a:r>
              <a:rPr lang="en-US" sz="2800" dirty="0" smtClean="0"/>
              <a:t> does not eliminate all the timeouts due to small window sizes at the source.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65725"/>
            <a:ext cx="7772400" cy="8556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9900"/>
                </a:solidFill>
              </a:rPr>
              <a:t>Figure 6.12 Fast Retransmit</a:t>
            </a:r>
            <a:endParaRPr lang="en-GB" sz="3600" smtClean="0">
              <a:solidFill>
                <a:srgbClr val="009900"/>
              </a:solidFill>
            </a:endParaRPr>
          </a:p>
        </p:txBody>
      </p:sp>
      <p:pic>
        <p:nvPicPr>
          <p:cNvPr id="20485" name="Picture 3" descr="06x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337185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508625" y="2133600"/>
            <a:ext cx="3311525" cy="19431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i="1">
              <a:solidFill>
                <a:srgbClr val="009900"/>
              </a:solidFill>
              <a:latin typeface="Comic Sans MS" pitchFamily="66" charset="0"/>
            </a:endParaRPr>
          </a:p>
          <a:p>
            <a:r>
              <a:rPr lang="en-US" i="1">
                <a:solidFill>
                  <a:srgbClr val="009900"/>
                </a:solidFill>
                <a:latin typeface="Comic Sans MS" pitchFamily="66" charset="0"/>
              </a:rPr>
              <a:t>Fast 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Retransmit</a:t>
            </a:r>
          </a:p>
          <a:p>
            <a:endParaRPr lang="en-US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Based on </a:t>
            </a:r>
            <a:r>
              <a:rPr lang="en-US" u="sng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three</a:t>
            </a: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duplicate ACKs</a:t>
            </a:r>
          </a:p>
          <a:p>
            <a:endParaRPr lang="en-US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08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009900"/>
                </a:solidFill>
              </a:rPr>
              <a:t>Figure 6.13 TCP Fast Retransmit Trace</a:t>
            </a:r>
            <a:endParaRPr lang="en-GB" sz="3200" smtClean="0">
              <a:solidFill>
                <a:srgbClr val="009900"/>
              </a:solidFill>
            </a:endParaRPr>
          </a:p>
        </p:txBody>
      </p:sp>
      <p:pic>
        <p:nvPicPr>
          <p:cNvPr id="21509" name="Picture 3" descr="06x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589088"/>
            <a:ext cx="9001125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6600"/>
                </a:solidFill>
              </a:rPr>
              <a:t>Fast Recovery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200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FF6600"/>
                </a:solidFill>
              </a:rPr>
              <a:t>Fast recovery</a:t>
            </a:r>
            <a:r>
              <a:rPr lang="en-US" sz="2800" b="1" dirty="0" smtClean="0"/>
              <a:t> </a:t>
            </a:r>
            <a:r>
              <a:rPr lang="en-US" sz="2800" dirty="0" smtClean="0"/>
              <a:t>was added with </a:t>
            </a:r>
            <a:r>
              <a:rPr lang="en-US" sz="2800" b="1" dirty="0" smtClean="0">
                <a:solidFill>
                  <a:srgbClr val="000099"/>
                </a:solidFill>
              </a:rPr>
              <a:t>TCP Reno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Basic idea:: </a:t>
            </a:r>
            <a:r>
              <a:rPr lang="en-US" sz="2800" dirty="0" smtClean="0"/>
              <a:t>When </a:t>
            </a:r>
            <a:r>
              <a:rPr lang="en-US" sz="2800" dirty="0" smtClean="0">
                <a:solidFill>
                  <a:srgbClr val="009900"/>
                </a:solidFill>
              </a:rPr>
              <a:t>fast retransmit </a:t>
            </a:r>
            <a:r>
              <a:rPr lang="en-US" sz="2800" dirty="0" smtClean="0"/>
              <a:t>detects three duplicate ACKs, start the recovery process from congestion avoidance region and use ACKs in the pipe to pace the sending of packets.</a:t>
            </a:r>
            <a:endParaRPr lang="en-US" sz="2800" dirty="0" smtClean="0">
              <a:solidFill>
                <a:srgbClr val="FF6600"/>
              </a:solidFill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457200" y="3886200"/>
            <a:ext cx="8077200" cy="1981200"/>
          </a:xfrm>
          <a:prstGeom prst="rect">
            <a:avLst/>
          </a:prstGeom>
          <a:noFill/>
          <a:ln w="19050">
            <a:solidFill>
              <a:srgbClr val="FF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FF6600"/>
                </a:solidFill>
                <a:latin typeface="Arial" pitchFamily="34" charset="0"/>
              </a:rPr>
              <a:t>Fast Recovery</a:t>
            </a:r>
          </a:p>
          <a:p>
            <a:r>
              <a:rPr lang="en-US" b="1">
                <a:latin typeface="Arial" pitchFamily="34" charset="0"/>
              </a:rPr>
              <a:t>After Fast Retransmit, half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latin typeface="Arial" pitchFamily="34" charset="0"/>
              </a:rPr>
              <a:t>and commence</a:t>
            </a:r>
          </a:p>
          <a:p>
            <a:r>
              <a:rPr lang="en-US" b="1">
                <a:latin typeface="Arial" pitchFamily="34" charset="0"/>
              </a:rPr>
              <a:t>recovery from this point using </a:t>
            </a:r>
            <a:r>
              <a:rPr lang="en-US" b="1" u="sng">
                <a:latin typeface="Arial" pitchFamily="34" charset="0"/>
              </a:rPr>
              <a:t>linear</a:t>
            </a:r>
            <a:r>
              <a:rPr lang="en-US" b="1">
                <a:latin typeface="Arial" pitchFamily="34" charset="0"/>
              </a:rPr>
              <a:t> additive increase</a:t>
            </a:r>
          </a:p>
          <a:p>
            <a:r>
              <a:rPr lang="en-US" b="1">
                <a:latin typeface="Arial" pitchFamily="34" charset="0"/>
              </a:rPr>
              <a:t>‘primed’ by left over ACKs  in pipe.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FF6600"/>
                </a:solidFill>
              </a:rPr>
              <a:t>Modified</a:t>
            </a:r>
            <a:r>
              <a:rPr lang="en-US" smtClean="0">
                <a:solidFill>
                  <a:srgbClr val="FF6600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Slow Start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With </a:t>
            </a:r>
            <a:r>
              <a:rPr lang="en-US" sz="3600" b="1" dirty="0" smtClean="0">
                <a:solidFill>
                  <a:srgbClr val="FF6600"/>
                </a:solidFill>
              </a:rPr>
              <a:t>fast recovery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chemeClr val="accent2"/>
                </a:solidFill>
              </a:rPr>
              <a:t>slow start</a:t>
            </a:r>
            <a:r>
              <a:rPr lang="en-US" sz="3600" dirty="0" smtClean="0"/>
              <a:t> only occurs: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At cold start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After a coarse-grain timeout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i="1" dirty="0" smtClean="0"/>
              <a:t>This is the difference between </a:t>
            </a:r>
            <a:r>
              <a:rPr lang="en-US" sz="4000" b="1" dirty="0" smtClean="0">
                <a:solidFill>
                  <a:srgbClr val="000099"/>
                </a:solidFill>
              </a:rPr>
              <a:t>TCP Tahoe </a:t>
            </a:r>
            <a:r>
              <a:rPr lang="en-US" sz="4000" i="1" dirty="0" smtClean="0"/>
              <a:t>and </a:t>
            </a:r>
            <a:r>
              <a:rPr lang="en-US" sz="4000" b="1" dirty="0" smtClean="0">
                <a:solidFill>
                  <a:srgbClr val="000099"/>
                </a:solidFill>
              </a:rPr>
              <a:t>TCP Reno</a:t>
            </a:r>
            <a:r>
              <a:rPr lang="en-US" sz="4000" i="1" dirty="0" smtClean="0"/>
              <a:t>!!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071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Many TCP ‘flavors’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854968"/>
            <a:ext cx="7990656" cy="5166320"/>
          </a:xfrm>
        </p:spPr>
        <p:txBody>
          <a:bodyPr/>
          <a:lstStyle/>
          <a:p>
            <a:r>
              <a:rPr lang="en-US" dirty="0" smtClean="0"/>
              <a:t>TCP New Reno</a:t>
            </a:r>
          </a:p>
          <a:p>
            <a:r>
              <a:rPr lang="en-US" dirty="0" smtClean="0"/>
              <a:t>TCP SACK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requires sender and receiver both to support TCP SACK.</a:t>
            </a:r>
          </a:p>
          <a:p>
            <a:pPr lvl="1"/>
            <a:r>
              <a:rPr lang="en-US" sz="2400" dirty="0" smtClean="0"/>
              <a:t> possible state machine is complex.</a:t>
            </a:r>
          </a:p>
          <a:p>
            <a:r>
              <a:rPr lang="en-US" dirty="0" smtClean="0"/>
              <a:t>TCP Vegas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adjusts window size based on difference between expected and actual RTT.</a:t>
            </a:r>
          </a:p>
          <a:p>
            <a:r>
              <a:rPr lang="en-US" dirty="0" smtClean="0"/>
              <a:t>TCP BIC </a:t>
            </a:r>
            <a:r>
              <a:rPr lang="en-US" dirty="0" smtClean="0">
                <a:sym typeface="Wingdings" pitchFamily="2" charset="2"/>
              </a:rPr>
              <a:t> TCP </a:t>
            </a:r>
            <a:r>
              <a:rPr lang="en-US" dirty="0" smtClean="0"/>
              <a:t>Cubic </a:t>
            </a:r>
            <a:r>
              <a:rPr lang="en-US" dirty="0" smtClean="0">
                <a:solidFill>
                  <a:srgbClr val="008000"/>
                </a:solidFill>
              </a:rPr>
              <a:t>{</a:t>
            </a:r>
            <a:r>
              <a:rPr lang="en-US" b="1" dirty="0" smtClean="0">
                <a:solidFill>
                  <a:srgbClr val="008000"/>
                </a:solidFill>
              </a:rPr>
              <a:t>used by Linux</a:t>
            </a:r>
            <a:r>
              <a:rPr lang="en-US" dirty="0" smtClean="0">
                <a:solidFill>
                  <a:srgbClr val="008000"/>
                </a:solidFill>
              </a:rPr>
              <a:t>}</a:t>
            </a:r>
          </a:p>
          <a:p>
            <a:r>
              <a:rPr lang="en-US" dirty="0" smtClean="0"/>
              <a:t>TCP Compound </a:t>
            </a:r>
            <a:r>
              <a:rPr lang="en-US" dirty="0" smtClean="0">
                <a:solidFill>
                  <a:srgbClr val="3333CC"/>
                </a:solidFill>
              </a:rPr>
              <a:t>{</a:t>
            </a:r>
            <a:r>
              <a:rPr lang="en-US" b="1" dirty="0" smtClean="0">
                <a:solidFill>
                  <a:srgbClr val="3333CC"/>
                </a:solidFill>
              </a:rPr>
              <a:t>used by Windows</a:t>
            </a:r>
            <a:r>
              <a:rPr lang="en-US" dirty="0" smtClean="0">
                <a:solidFill>
                  <a:srgbClr val="3333CC"/>
                </a:solidFill>
              </a:rPr>
              <a:t>}</a:t>
            </a:r>
            <a:r>
              <a:rPr lang="en-US" dirty="0" smtClean="0"/>
              <a:t> 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Scenario 1</a:t>
            </a:r>
            <a:r>
              <a:rPr lang="en-US" dirty="0" smtClean="0"/>
              <a:t> 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12776"/>
            <a:ext cx="3152775" cy="4648200"/>
          </a:xfrm>
        </p:spPr>
        <p:txBody>
          <a:bodyPr/>
          <a:lstStyle/>
          <a:p>
            <a:r>
              <a:rPr lang="en-US" sz="2400" dirty="0" smtClean="0"/>
              <a:t>two senders, two receivers</a:t>
            </a:r>
          </a:p>
          <a:p>
            <a:r>
              <a:rPr lang="en-US" sz="2400" dirty="0" smtClean="0"/>
              <a:t>one router, </a:t>
            </a:r>
            <a:r>
              <a:rPr lang="en-US" sz="2400" b="1" dirty="0" smtClean="0">
                <a:solidFill>
                  <a:srgbClr val="3333CC"/>
                </a:solidFill>
              </a:rPr>
              <a:t>infinite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  <a:r>
              <a:rPr lang="en-US" sz="2400" dirty="0" smtClean="0"/>
              <a:t>buffers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</a:p>
          <a:p>
            <a:r>
              <a:rPr lang="en-US" sz="2400" dirty="0" smtClean="0"/>
              <a:t>no retransmission</a:t>
            </a:r>
          </a:p>
          <a:p>
            <a:endParaRPr lang="en-US" sz="2400" dirty="0" smtClean="0"/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3663" y="4171950"/>
            <a:ext cx="2790825" cy="2038350"/>
          </a:xfrm>
        </p:spPr>
        <p:txBody>
          <a:bodyPr/>
          <a:lstStyle/>
          <a:p>
            <a:r>
              <a:rPr lang="en-US" sz="2400" dirty="0" smtClean="0"/>
              <a:t>large delays when congested</a:t>
            </a:r>
          </a:p>
          <a:p>
            <a:r>
              <a:rPr lang="en-US" sz="2400" dirty="0" smtClean="0"/>
              <a:t>maximum achievable throughput</a:t>
            </a:r>
          </a:p>
        </p:txBody>
      </p:sp>
      <p:pic>
        <p:nvPicPr>
          <p:cNvPr id="86023" name="Picture 6" descr="congestion_perf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861048"/>
            <a:ext cx="5883275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024" name="Group 243"/>
          <p:cNvGrpSpPr>
            <a:grpSpLocks/>
          </p:cNvGrpSpPr>
          <p:nvPr/>
        </p:nvGrpSpPr>
        <p:grpSpPr bwMode="auto">
          <a:xfrm>
            <a:off x="3376613" y="1322388"/>
            <a:ext cx="5332412" cy="2559050"/>
            <a:chOff x="1448" y="2704"/>
            <a:chExt cx="3359" cy="1612"/>
          </a:xfrm>
        </p:grpSpPr>
        <p:sp>
          <p:nvSpPr>
            <p:cNvPr id="86025" name="Oval 7"/>
            <p:cNvSpPr>
              <a:spLocks noChangeArrowheads="1"/>
            </p:cNvSpPr>
            <p:nvPr/>
          </p:nvSpPr>
          <p:spPr bwMode="auto">
            <a:xfrm>
              <a:off x="2871" y="3774"/>
              <a:ext cx="670" cy="148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6" name="Line 8"/>
            <p:cNvSpPr>
              <a:spLocks noChangeShapeType="1"/>
            </p:cNvSpPr>
            <p:nvPr/>
          </p:nvSpPr>
          <p:spPr bwMode="auto">
            <a:xfrm>
              <a:off x="2871" y="3762"/>
              <a:ext cx="0" cy="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7" name="Line 9"/>
            <p:cNvSpPr>
              <a:spLocks noChangeShapeType="1"/>
            </p:cNvSpPr>
            <p:nvPr/>
          </p:nvSpPr>
          <p:spPr bwMode="auto">
            <a:xfrm>
              <a:off x="3541" y="3762"/>
              <a:ext cx="0" cy="9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8" name="Rectangle 10"/>
            <p:cNvSpPr>
              <a:spLocks noChangeArrowheads="1"/>
            </p:cNvSpPr>
            <p:nvPr/>
          </p:nvSpPr>
          <p:spPr bwMode="auto">
            <a:xfrm>
              <a:off x="2871" y="3762"/>
              <a:ext cx="159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29" name="Rectangle 11"/>
            <p:cNvSpPr>
              <a:spLocks noChangeArrowheads="1"/>
            </p:cNvSpPr>
            <p:nvPr/>
          </p:nvSpPr>
          <p:spPr bwMode="auto">
            <a:xfrm>
              <a:off x="3338" y="3756"/>
              <a:ext cx="203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0" name="Oval 12"/>
            <p:cNvSpPr>
              <a:spLocks noChangeArrowheads="1"/>
            </p:cNvSpPr>
            <p:nvPr/>
          </p:nvSpPr>
          <p:spPr bwMode="auto">
            <a:xfrm>
              <a:off x="2864" y="3656"/>
              <a:ext cx="670" cy="172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31" name="Group 13"/>
            <p:cNvGrpSpPr>
              <a:grpSpLocks/>
            </p:cNvGrpSpPr>
            <p:nvPr/>
          </p:nvGrpSpPr>
          <p:grpSpPr bwMode="auto">
            <a:xfrm>
              <a:off x="3026" y="3693"/>
              <a:ext cx="332" cy="101"/>
              <a:chOff x="2848" y="848"/>
              <a:chExt cx="140" cy="98"/>
            </a:xfrm>
          </p:grpSpPr>
          <p:sp>
            <p:nvSpPr>
              <p:cNvPr id="86258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9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60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6032" name="Group 17"/>
            <p:cNvGrpSpPr>
              <a:grpSpLocks/>
            </p:cNvGrpSpPr>
            <p:nvPr/>
          </p:nvGrpSpPr>
          <p:grpSpPr bwMode="auto">
            <a:xfrm flipV="1">
              <a:off x="3026" y="3692"/>
              <a:ext cx="332" cy="100"/>
              <a:chOff x="2848" y="848"/>
              <a:chExt cx="140" cy="98"/>
            </a:xfrm>
          </p:grpSpPr>
          <p:sp>
            <p:nvSpPr>
              <p:cNvPr id="86255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6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7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33" name="Text Box 21"/>
            <p:cNvSpPr txBox="1">
              <a:spLocks noChangeArrowheads="1"/>
            </p:cNvSpPr>
            <p:nvPr/>
          </p:nvSpPr>
          <p:spPr bwMode="auto">
            <a:xfrm>
              <a:off x="3026" y="3250"/>
              <a:ext cx="89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sz="1000">
                  <a:solidFill>
                    <a:schemeClr val="tx2"/>
                  </a:solidFill>
                  <a:latin typeface="Arial" charset="0"/>
                </a:rPr>
                <a:t>unlimited shared output link buffers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4" name="Line 22"/>
            <p:cNvSpPr>
              <a:spLocks noChangeShapeType="1"/>
            </p:cNvSpPr>
            <p:nvPr/>
          </p:nvSpPr>
          <p:spPr bwMode="auto">
            <a:xfrm flipH="1">
              <a:off x="2168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Line 23"/>
            <p:cNvSpPr>
              <a:spLocks noChangeShapeType="1"/>
            </p:cNvSpPr>
            <p:nvPr/>
          </p:nvSpPr>
          <p:spPr bwMode="auto">
            <a:xfrm flipH="1">
              <a:off x="2474" y="354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6" name="Group 24"/>
            <p:cNvGrpSpPr>
              <a:grpSpLocks/>
            </p:cNvGrpSpPr>
            <p:nvPr/>
          </p:nvGrpSpPr>
          <p:grpSpPr bwMode="auto">
            <a:xfrm>
              <a:off x="1988" y="2704"/>
              <a:ext cx="617" cy="947"/>
              <a:chOff x="12464" y="10193"/>
              <a:chExt cx="1481" cy="2272"/>
            </a:xfrm>
          </p:grpSpPr>
          <p:grpSp>
            <p:nvGrpSpPr>
              <p:cNvPr id="86207" name="Group 25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216" name="Freeform 26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7" name="Freeform 27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8" name="Freeform 28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9" name="Freeform 29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0" name="Freeform 30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1" name="Freeform 31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2" name="Freeform 32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3" name="Freeform 33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4" name="Freeform 34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5" name="Freeform 35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6" name="Freeform 36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7" name="Freeform 37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8" name="Freeform 38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9" name="Freeform 39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0" name="Freeform 40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1" name="Freeform 41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2" name="Freeform 42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3" name="Freeform 43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4" name="Freeform 44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5" name="Freeform 45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6" name="Freeform 46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7" name="Freeform 47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8" name="Freeform 48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9" name="Freeform 49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0" name="Freeform 50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1" name="Freeform 51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2" name="Freeform 52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3" name="Freeform 53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4" name="Freeform 54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5" name="Rectangle 55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6" name="Freeform 56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7" name="Freeform 57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8" name="Freeform 58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9" name="Freeform 59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0" name="Freeform 60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1" name="Freeform 61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2" name="Freeform 62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3" name="Freeform 63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4" name="Freeform 64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208" name="Group 65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210" name="Rectangle 66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2" name="Line 68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3" name="Line 69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4" name="Line 70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5" name="Line 71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209" name="Text Box 72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A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37" name="Text Box 73"/>
            <p:cNvSpPr txBox="1">
              <a:spLocks noChangeArrowheads="1"/>
            </p:cNvSpPr>
            <p:nvPr/>
          </p:nvSpPr>
          <p:spPr bwMode="auto">
            <a:xfrm>
              <a:off x="2540" y="2764"/>
              <a:ext cx="7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in </a:t>
              </a:r>
              <a:r>
                <a:rPr lang="en-US" sz="1200">
                  <a:solidFill>
                    <a:srgbClr val="FF0000"/>
                  </a:solidFill>
                  <a:latin typeface="Arial" charset="0"/>
                </a:rPr>
                <a:t>: </a:t>
              </a:r>
              <a:r>
                <a:rPr lang="en-US" sz="1000">
                  <a:solidFill>
                    <a:srgbClr val="FF0000"/>
                  </a:solidFill>
                  <a:latin typeface="Arial" charset="0"/>
                </a:rPr>
                <a:t>original data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8" name="Line 74"/>
            <p:cNvSpPr>
              <a:spLocks noChangeShapeType="1"/>
            </p:cNvSpPr>
            <p:nvPr/>
          </p:nvSpPr>
          <p:spPr bwMode="auto">
            <a:xfrm flipH="1">
              <a:off x="1892" y="408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9" name="Group 75"/>
            <p:cNvGrpSpPr>
              <a:grpSpLocks/>
            </p:cNvGrpSpPr>
            <p:nvPr/>
          </p:nvGrpSpPr>
          <p:grpSpPr bwMode="auto">
            <a:xfrm>
              <a:off x="1448" y="3268"/>
              <a:ext cx="617" cy="947"/>
              <a:chOff x="12464" y="10193"/>
              <a:chExt cx="1481" cy="2272"/>
            </a:xfrm>
          </p:grpSpPr>
          <p:grpSp>
            <p:nvGrpSpPr>
              <p:cNvPr id="86159" name="Group 76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168" name="Freeform 77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9" name="Freeform 78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0" name="Freeform 79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1" name="Freeform 80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2" name="Freeform 81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3" name="Freeform 82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4" name="Freeform 83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5" name="Freeform 84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6" name="Freeform 85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7" name="Freeform 86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8" name="Freeform 87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9" name="Freeform 88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0" name="Freeform 89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1" name="Freeform 90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2" name="Freeform 91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3" name="Freeform 92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4" name="Freeform 93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5" name="Freeform 94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6" name="Freeform 95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7" name="Freeform 96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8" name="Freeform 97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9" name="Freeform 98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0" name="Freeform 99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1" name="Freeform 100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2" name="Freeform 101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3" name="Freeform 102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4" name="Freeform 103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5" name="Freeform 104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6" name="Freeform 105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7" name="Rectangle 106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8" name="Freeform 107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9" name="Freeform 108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0" name="Freeform 109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1" name="Freeform 110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2" name="Freeform 111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3" name="Freeform 112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4" name="Freeform 113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5" name="Freeform 114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6" name="Freeform 115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160" name="Group 116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162" name="Rectangle 117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3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4" name="Line 119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5" name="Line 120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6" name="Line 121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7" name="Line 122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161" name="Text Box 123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B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40" name="Line 124"/>
            <p:cNvSpPr>
              <a:spLocks noChangeShapeType="1"/>
            </p:cNvSpPr>
            <p:nvPr/>
          </p:nvSpPr>
          <p:spPr bwMode="auto">
            <a:xfrm flipH="1">
              <a:off x="247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1" name="Line 125"/>
            <p:cNvSpPr>
              <a:spLocks noChangeShapeType="1"/>
            </p:cNvSpPr>
            <p:nvPr/>
          </p:nvSpPr>
          <p:spPr bwMode="auto">
            <a:xfrm flipH="1">
              <a:off x="349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2" name="Line 126"/>
            <p:cNvSpPr>
              <a:spLocks noChangeShapeType="1"/>
            </p:cNvSpPr>
            <p:nvPr/>
          </p:nvSpPr>
          <p:spPr bwMode="auto">
            <a:xfrm flipH="1">
              <a:off x="3572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3" name="Line 127"/>
            <p:cNvSpPr>
              <a:spLocks noChangeShapeType="1"/>
            </p:cNvSpPr>
            <p:nvPr/>
          </p:nvSpPr>
          <p:spPr bwMode="auto">
            <a:xfrm flipH="1">
              <a:off x="3566" y="4090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4" name="Line 128"/>
            <p:cNvSpPr>
              <a:spLocks noChangeShapeType="1"/>
            </p:cNvSpPr>
            <p:nvPr/>
          </p:nvSpPr>
          <p:spPr bwMode="auto">
            <a:xfrm flipH="1">
              <a:off x="4135" y="3550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45" name="Group 129"/>
            <p:cNvGrpSpPr>
              <a:grpSpLocks/>
            </p:cNvGrpSpPr>
            <p:nvPr/>
          </p:nvGrpSpPr>
          <p:grpSpPr bwMode="auto">
            <a:xfrm>
              <a:off x="4190" y="3149"/>
              <a:ext cx="617" cy="568"/>
              <a:chOff x="5850" y="13487"/>
              <a:chExt cx="2023" cy="1840"/>
            </a:xfrm>
          </p:grpSpPr>
          <p:sp>
            <p:nvSpPr>
              <p:cNvPr id="86120" name="Freeform 130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1" name="Freeform 131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2" name="Freeform 132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3" name="Freeform 133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4" name="Freeform 134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5" name="Freeform 135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6" name="Freeform 136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7" name="Freeform 137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8" name="Freeform 138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9" name="Freeform 139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0" name="Freeform 140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1" name="Freeform 141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2" name="Freeform 142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3" name="Freeform 143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4" name="Freeform 144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5" name="Freeform 145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6" name="Freeform 146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7" name="Freeform 147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8" name="Freeform 148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9" name="Freeform 149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0" name="Freeform 150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1" name="Freeform 151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2" name="Freeform 152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3" name="Freeform 153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4" name="Freeform 154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5" name="Freeform 155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6" name="Freeform 156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7" name="Freeform 157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8" name="Freeform 158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9" name="Rectangle 159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0" name="Freeform 160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1" name="Freeform 161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2" name="Freeform 162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3" name="Freeform 163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4" name="Freeform 164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5" name="Freeform 165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6" name="Freeform 166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7" name="Freeform 167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8" name="Freeform 168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6" name="Group 169"/>
            <p:cNvGrpSpPr>
              <a:grpSpLocks/>
            </p:cNvGrpSpPr>
            <p:nvPr/>
          </p:nvGrpSpPr>
          <p:grpSpPr bwMode="auto">
            <a:xfrm>
              <a:off x="4332" y="2968"/>
              <a:ext cx="410" cy="570"/>
              <a:chOff x="12762" y="10336"/>
              <a:chExt cx="1027" cy="1700"/>
            </a:xfrm>
          </p:grpSpPr>
          <p:sp>
            <p:nvSpPr>
              <p:cNvPr id="86114" name="Rectangle 170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5" name="Rectangle 171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6" name="Line 172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7" name="Line 173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8" name="Line 174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9" name="Line 175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7" name="Group 176"/>
            <p:cNvGrpSpPr>
              <a:grpSpLocks/>
            </p:cNvGrpSpPr>
            <p:nvPr/>
          </p:nvGrpSpPr>
          <p:grpSpPr bwMode="auto">
            <a:xfrm>
              <a:off x="3811" y="3748"/>
              <a:ext cx="618" cy="568"/>
              <a:chOff x="5850" y="13487"/>
              <a:chExt cx="2023" cy="1840"/>
            </a:xfrm>
          </p:grpSpPr>
          <p:sp>
            <p:nvSpPr>
              <p:cNvPr id="86075" name="Freeform 177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6" name="Freeform 178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7" name="Freeform 179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8" name="Freeform 180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9" name="Freeform 181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0" name="Freeform 182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1" name="Freeform 183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2" name="Freeform 184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3" name="Freeform 185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4" name="Freeform 186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5" name="Freeform 187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6" name="Freeform 188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7" name="Freeform 189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8" name="Freeform 190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9" name="Freeform 191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0" name="Freeform 192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1" name="Freeform 193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2" name="Freeform 194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3" name="Freeform 195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4" name="Freeform 196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5" name="Freeform 197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6" name="Freeform 198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7" name="Freeform 199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8" name="Freeform 200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9" name="Freeform 201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0" name="Freeform 202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1" name="Freeform 203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2" name="Freeform 204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3" name="Freeform 205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4" name="Rectangle 206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5" name="Freeform 207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6" name="Freeform 208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7" name="Freeform 209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8" name="Freeform 210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9" name="Freeform 211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0" name="Freeform 212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1" name="Freeform 213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2" name="Freeform 214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3" name="Freeform 215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8" name="Group 216"/>
            <p:cNvGrpSpPr>
              <a:grpSpLocks/>
            </p:cNvGrpSpPr>
            <p:nvPr/>
          </p:nvGrpSpPr>
          <p:grpSpPr bwMode="auto">
            <a:xfrm>
              <a:off x="4092" y="3609"/>
              <a:ext cx="410" cy="571"/>
              <a:chOff x="12762" y="10336"/>
              <a:chExt cx="1027" cy="1700"/>
            </a:xfrm>
          </p:grpSpPr>
          <p:sp>
            <p:nvSpPr>
              <p:cNvPr id="86069" name="Rectangle 217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0" name="Rectangle 218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1" name="Line 219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2" name="Line 220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3" name="Line 221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4" name="Line 222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49" name="Oval 223"/>
            <p:cNvSpPr>
              <a:spLocks noChangeArrowheads="1"/>
            </p:cNvSpPr>
            <p:nvPr/>
          </p:nvSpPr>
          <p:spPr bwMode="auto">
            <a:xfrm>
              <a:off x="2342" y="2938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0" name="Oval 224"/>
            <p:cNvSpPr>
              <a:spLocks noChangeArrowheads="1"/>
            </p:cNvSpPr>
            <p:nvPr/>
          </p:nvSpPr>
          <p:spPr bwMode="auto">
            <a:xfrm>
              <a:off x="1748" y="3490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1" name="Line 225"/>
            <p:cNvSpPr>
              <a:spLocks noChangeShapeType="1"/>
            </p:cNvSpPr>
            <p:nvPr/>
          </p:nvSpPr>
          <p:spPr bwMode="auto">
            <a:xfrm flipH="1">
              <a:off x="2414" y="2878"/>
              <a:ext cx="186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2" name="Text Box 226"/>
            <p:cNvSpPr txBox="1">
              <a:spLocks noChangeArrowheads="1"/>
            </p:cNvSpPr>
            <p:nvPr/>
          </p:nvSpPr>
          <p:spPr bwMode="auto">
            <a:xfrm>
              <a:off x="4220" y="2710"/>
              <a:ext cx="3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out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53" name="Line 227"/>
            <p:cNvSpPr>
              <a:spLocks noChangeShapeType="1"/>
            </p:cNvSpPr>
            <p:nvPr/>
          </p:nvSpPr>
          <p:spPr bwMode="auto">
            <a:xfrm>
              <a:off x="4340" y="2890"/>
              <a:ext cx="126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4" name="Line 228"/>
            <p:cNvSpPr>
              <a:spLocks noChangeShapeType="1"/>
            </p:cNvSpPr>
            <p:nvPr/>
          </p:nvSpPr>
          <p:spPr bwMode="auto">
            <a:xfrm flipH="1">
              <a:off x="3368" y="3466"/>
              <a:ext cx="21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55" name="Group 229"/>
            <p:cNvGrpSpPr>
              <a:grpSpLocks/>
            </p:cNvGrpSpPr>
            <p:nvPr/>
          </p:nvGrpSpPr>
          <p:grpSpPr bwMode="auto">
            <a:xfrm>
              <a:off x="3098" y="3712"/>
              <a:ext cx="424" cy="168"/>
              <a:chOff x="10808" y="10250"/>
              <a:chExt cx="1018" cy="403"/>
            </a:xfrm>
          </p:grpSpPr>
          <p:sp>
            <p:nvSpPr>
              <p:cNvPr id="86058" name="Rectangle 230"/>
              <p:cNvSpPr>
                <a:spLocks noChangeArrowheads="1"/>
              </p:cNvSpPr>
              <p:nvPr/>
            </p:nvSpPr>
            <p:spPr bwMode="auto">
              <a:xfrm>
                <a:off x="10832" y="10250"/>
                <a:ext cx="994" cy="403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9" name="Freeform 231"/>
              <p:cNvSpPr>
                <a:spLocks/>
              </p:cNvSpPr>
              <p:nvPr/>
            </p:nvSpPr>
            <p:spPr bwMode="auto">
              <a:xfrm>
                <a:off x="11198" y="10272"/>
                <a:ext cx="610" cy="374"/>
              </a:xfrm>
              <a:custGeom>
                <a:avLst/>
                <a:gdLst>
                  <a:gd name="T0" fmla="*/ 0 w 855"/>
                  <a:gd name="T1" fmla="*/ 0 h 390"/>
                  <a:gd name="T2" fmla="*/ 610 w 855"/>
                  <a:gd name="T3" fmla="*/ 0 h 390"/>
                  <a:gd name="T4" fmla="*/ 610 w 855"/>
                  <a:gd name="T5" fmla="*/ 374 h 390"/>
                  <a:gd name="T6" fmla="*/ 32 w 855"/>
                  <a:gd name="T7" fmla="*/ 374 h 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0" name="Line 232"/>
              <p:cNvSpPr>
                <a:spLocks noChangeShapeType="1"/>
              </p:cNvSpPr>
              <p:nvPr/>
            </p:nvSpPr>
            <p:spPr bwMode="auto">
              <a:xfrm>
                <a:off x="10808" y="10272"/>
                <a:ext cx="3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1" name="Line 233"/>
              <p:cNvSpPr>
                <a:spLocks noChangeShapeType="1"/>
              </p:cNvSpPr>
              <p:nvPr/>
            </p:nvSpPr>
            <p:spPr bwMode="auto">
              <a:xfrm>
                <a:off x="10830" y="10646"/>
                <a:ext cx="38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2" name="Line 234"/>
              <p:cNvSpPr>
                <a:spLocks noChangeShapeType="1"/>
              </p:cNvSpPr>
              <p:nvPr/>
            </p:nvSpPr>
            <p:spPr bwMode="auto">
              <a:xfrm>
                <a:off x="1174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3" name="Line 235"/>
              <p:cNvSpPr>
                <a:spLocks noChangeShapeType="1"/>
              </p:cNvSpPr>
              <p:nvPr/>
            </p:nvSpPr>
            <p:spPr bwMode="auto">
              <a:xfrm>
                <a:off x="11679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4" name="Line 236"/>
              <p:cNvSpPr>
                <a:spLocks noChangeShapeType="1"/>
              </p:cNvSpPr>
              <p:nvPr/>
            </p:nvSpPr>
            <p:spPr bwMode="auto">
              <a:xfrm>
                <a:off x="1161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5" name="Line 237"/>
              <p:cNvSpPr>
                <a:spLocks noChangeShapeType="1"/>
              </p:cNvSpPr>
              <p:nvPr/>
            </p:nvSpPr>
            <p:spPr bwMode="auto">
              <a:xfrm>
                <a:off x="11549" y="1032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6" name="Line 238"/>
              <p:cNvSpPr>
                <a:spLocks noChangeShapeType="1"/>
              </p:cNvSpPr>
              <p:nvPr/>
            </p:nvSpPr>
            <p:spPr bwMode="auto">
              <a:xfrm>
                <a:off x="11484" y="10322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7" name="Line 239"/>
              <p:cNvSpPr>
                <a:spLocks noChangeShapeType="1"/>
              </p:cNvSpPr>
              <p:nvPr/>
            </p:nvSpPr>
            <p:spPr bwMode="auto">
              <a:xfrm>
                <a:off x="11418" y="10322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8" name="Line 240"/>
              <p:cNvSpPr>
                <a:spLocks noChangeShapeType="1"/>
              </p:cNvSpPr>
              <p:nvPr/>
            </p:nvSpPr>
            <p:spPr bwMode="auto">
              <a:xfrm>
                <a:off x="10909" y="10452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56" name="Freeform 241"/>
            <p:cNvSpPr>
              <a:spLocks/>
            </p:cNvSpPr>
            <p:nvPr/>
          </p:nvSpPr>
          <p:spPr bwMode="auto">
            <a:xfrm>
              <a:off x="1778" y="3538"/>
              <a:ext cx="2490" cy="6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594 h 1501"/>
                <a:gd name="T4" fmla="*/ 402 w 6225"/>
                <a:gd name="T5" fmla="*/ 600 h 1501"/>
                <a:gd name="T6" fmla="*/ 744 w 6225"/>
                <a:gd name="T7" fmla="*/ 282 h 1501"/>
                <a:gd name="T8" fmla="*/ 2034 w 6225"/>
                <a:gd name="T9" fmla="*/ 288 h 1501"/>
                <a:gd name="T10" fmla="*/ 1722 w 6225"/>
                <a:gd name="T11" fmla="*/ 582 h 1501"/>
                <a:gd name="T12" fmla="*/ 2490 w 6225"/>
                <a:gd name="T13" fmla="*/ 582 h 1501"/>
                <a:gd name="T14" fmla="*/ 2488 w 6225"/>
                <a:gd name="T15" fmla="*/ 156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7" name="Freeform 242"/>
            <p:cNvSpPr>
              <a:spLocks/>
            </p:cNvSpPr>
            <p:nvPr/>
          </p:nvSpPr>
          <p:spPr bwMode="auto">
            <a:xfrm>
              <a:off x="2372" y="2968"/>
              <a:ext cx="2160" cy="804"/>
            </a:xfrm>
            <a:custGeom>
              <a:avLst/>
              <a:gdLst>
                <a:gd name="T0" fmla="*/ 0 w 5400"/>
                <a:gd name="T1" fmla="*/ 0 h 2010"/>
                <a:gd name="T2" fmla="*/ 0 w 5400"/>
                <a:gd name="T3" fmla="*/ 594 h 2010"/>
                <a:gd name="T4" fmla="*/ 402 w 5400"/>
                <a:gd name="T5" fmla="*/ 600 h 2010"/>
                <a:gd name="T6" fmla="*/ 216 w 5400"/>
                <a:gd name="T7" fmla="*/ 804 h 2010"/>
                <a:gd name="T8" fmla="*/ 1446 w 5400"/>
                <a:gd name="T9" fmla="*/ 804 h 2010"/>
                <a:gd name="T10" fmla="*/ 1740 w 5400"/>
                <a:gd name="T11" fmla="*/ 510 h 2010"/>
                <a:gd name="T12" fmla="*/ 2160 w 5400"/>
                <a:gd name="T13" fmla="*/ 516 h 2010"/>
                <a:gd name="T14" fmla="*/ 2160 w 5400"/>
                <a:gd name="T15" fmla="*/ 48 h 20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400" h="2010">
                  <a:moveTo>
                    <a:pt x="0" y="0"/>
                  </a:moveTo>
                  <a:lnTo>
                    <a:pt x="0" y="1485"/>
                  </a:lnTo>
                  <a:lnTo>
                    <a:pt x="1005" y="1500"/>
                  </a:lnTo>
                  <a:lnTo>
                    <a:pt x="540" y="2010"/>
                  </a:lnTo>
                  <a:lnTo>
                    <a:pt x="3615" y="2010"/>
                  </a:lnTo>
                  <a:lnTo>
                    <a:pt x="4350" y="1275"/>
                  </a:lnTo>
                  <a:lnTo>
                    <a:pt x="5400" y="1290"/>
                  </a:lnTo>
                  <a:lnTo>
                    <a:pt x="5400" y="12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problem scenarios with TCP Reno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bursty</a:t>
            </a:r>
            <a:r>
              <a:rPr lang="en-US" dirty="0" smtClean="0"/>
              <a:t> losses, Reno cannot recover from bursts of 3+ losses.</a:t>
            </a:r>
          </a:p>
          <a:p>
            <a:pPr lvl="1"/>
            <a:r>
              <a:rPr lang="en-US" dirty="0" smtClean="0"/>
              <a:t>Packets arriving out-of-order can yield duplicate </a:t>
            </a:r>
            <a:r>
              <a:rPr lang="en-US" dirty="0" err="1" smtClean="0"/>
              <a:t>acks</a:t>
            </a:r>
            <a:r>
              <a:rPr lang="en-US" dirty="0" smtClean="0"/>
              <a:t> when in fact there is no loss.</a:t>
            </a:r>
          </a:p>
          <a:p>
            <a:r>
              <a:rPr lang="en-US" dirty="0" smtClean="0"/>
              <a:t>New Reno solution – try to determine the end of a burst loss.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dirty="0" smtClean="0"/>
              <a:t>When duplicate ACKs trigger a retransmission for a lost packet, sender remembers the highest packet sent from window </a:t>
            </a:r>
            <a:r>
              <a:rPr lang="en-US" dirty="0" smtClean="0"/>
              <a:t>before entering </a:t>
            </a:r>
            <a:r>
              <a:rPr lang="en-US" b="1" dirty="0" smtClean="0">
                <a:solidFill>
                  <a:srgbClr val="FF6600"/>
                </a:solidFill>
              </a:rPr>
              <a:t>Fast Recovery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an ACK,</a:t>
            </a:r>
          </a:p>
          <a:p>
            <a:pPr lvl="1"/>
            <a:r>
              <a:rPr lang="en-US" dirty="0" smtClean="0"/>
              <a:t>if ACK &lt;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=&gt; partial ACK</a:t>
            </a:r>
          </a:p>
          <a:p>
            <a:pPr lvl="1"/>
            <a:r>
              <a:rPr lang="en-US" dirty="0" smtClean="0"/>
              <a:t>If ACK ≥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/>
              <a:t> =&gt; new ACK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b="1" dirty="0" smtClean="0">
                <a:solidFill>
                  <a:srgbClr val="3333CC"/>
                </a:solidFill>
              </a:rPr>
              <a:t>Partial ACK </a:t>
            </a:r>
            <a:r>
              <a:rPr lang="en-US" dirty="0" smtClean="0"/>
              <a:t>implies another lost packet: retransmit next packet, inflate window and stay in </a:t>
            </a:r>
            <a:r>
              <a:rPr lang="en-US" b="1" dirty="0" smtClean="0">
                <a:solidFill>
                  <a:srgbClr val="FF9933"/>
                </a:solidFill>
              </a:rPr>
              <a:t>fast recovery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3333CC"/>
                </a:solidFill>
              </a:rPr>
              <a:t>New ACK </a:t>
            </a:r>
            <a:r>
              <a:rPr lang="en-US" dirty="0" smtClean="0"/>
              <a:t>implies fast recovery is over: starting from 0.5 x </a:t>
            </a:r>
            <a:r>
              <a:rPr lang="en-US" dirty="0" err="1" smtClean="0"/>
              <a:t>cwnd</a:t>
            </a:r>
            <a:r>
              <a:rPr lang="en-US" dirty="0" smtClean="0"/>
              <a:t> proceed with congestion avoidance (linear increase).</a:t>
            </a:r>
          </a:p>
          <a:p>
            <a:r>
              <a:rPr lang="en-US" dirty="0" smtClean="0"/>
              <a:t>New Reno recovers from </a:t>
            </a:r>
            <a:r>
              <a:rPr lang="en-US" b="1" dirty="0" smtClean="0">
                <a:solidFill>
                  <a:srgbClr val="3333CC"/>
                </a:solidFill>
              </a:rPr>
              <a:t>n</a:t>
            </a:r>
            <a:r>
              <a:rPr lang="en-US" dirty="0" smtClean="0"/>
              <a:t> losses in </a:t>
            </a:r>
            <a:r>
              <a:rPr lang="en-US" b="1" dirty="0" smtClean="0">
                <a:solidFill>
                  <a:srgbClr val="3333CC"/>
                </a:solidFill>
              </a:rPr>
              <a:t>n</a:t>
            </a:r>
            <a:r>
              <a:rPr lang="en-US" dirty="0" smtClean="0"/>
              <a:t> round trips.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 5.6 Three-way TCP Handshake</a:t>
            </a:r>
            <a:endParaRPr lang="en-US" dirty="0"/>
          </a:p>
        </p:txBody>
      </p:sp>
      <p:pic>
        <p:nvPicPr>
          <p:cNvPr id="25605" name="Picture 4" descr="05f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900238"/>
            <a:ext cx="544195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0473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Adaptive Retransmissions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latin typeface="+mj-lt"/>
              </a:rPr>
              <a:t>RTT:: Round Trip Time </a:t>
            </a:r>
            <a:r>
              <a:rPr lang="en-US" dirty="0" smtClean="0"/>
              <a:t>between a pair of hosts on the Internet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The initial TCP </a:t>
            </a:r>
            <a:r>
              <a:rPr lang="en-US" dirty="0" err="1" smtClean="0"/>
              <a:t>TimeOut</a:t>
            </a:r>
            <a:r>
              <a:rPr lang="en-US" dirty="0" smtClean="0"/>
              <a:t> value </a:t>
            </a:r>
            <a:r>
              <a:rPr lang="en-US" b="1" dirty="0">
                <a:solidFill>
                  <a:srgbClr val="008000"/>
                </a:solidFill>
              </a:rPr>
              <a:t>(RIO)</a:t>
            </a:r>
            <a:r>
              <a:rPr lang="en-US" b="1" dirty="0" smtClean="0"/>
              <a:t> </a:t>
            </a:r>
            <a:r>
              <a:rPr lang="en-US" dirty="0" smtClean="0"/>
              <a:t>is an operating system parameter that is set very conservatively!</a:t>
            </a:r>
            <a:endParaRPr lang="en-US" dirty="0" smtClean="0"/>
          </a:p>
          <a:p>
            <a:pPr eaLnBrk="1" hangingPunct="1"/>
            <a:r>
              <a:rPr lang="en-US" dirty="0" smtClean="0"/>
              <a:t>How to set the </a:t>
            </a:r>
            <a:r>
              <a:rPr lang="en-US" dirty="0" err="1" smtClean="0"/>
              <a:t>TimeOut</a:t>
            </a:r>
            <a:r>
              <a:rPr lang="en-US" dirty="0" smtClean="0"/>
              <a:t> value </a:t>
            </a:r>
            <a:r>
              <a:rPr lang="en-US" b="1" dirty="0" smtClean="0">
                <a:solidFill>
                  <a:srgbClr val="000099"/>
                </a:solidFill>
              </a:rPr>
              <a:t>(RTO)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/>
              <a:t>The timeout value is set as a function of the expected RTT.</a:t>
            </a:r>
          </a:p>
          <a:p>
            <a:pPr lvl="1" eaLnBrk="1" hangingPunct="1"/>
            <a:r>
              <a:rPr lang="en-US" dirty="0" smtClean="0"/>
              <a:t>Consequences of a bad choice?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 a running average of RTT and compute TimeOut as a function of this RTT.</a:t>
            </a:r>
          </a:p>
          <a:p>
            <a:pPr lvl="1" eaLnBrk="1" hangingPunct="1"/>
            <a:r>
              <a:rPr lang="en-US" smtClean="0"/>
              <a:t>Send packet and keep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  <a:r>
              <a:rPr lang="en-US" smtClean="0"/>
              <a:t> .</a:t>
            </a:r>
          </a:p>
          <a:p>
            <a:pPr lvl="1" eaLnBrk="1" hangingPunct="1"/>
            <a:r>
              <a:rPr lang="en-US" smtClean="0"/>
              <a:t>When ACK arrives, record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a</a:t>
            </a:r>
            <a:r>
              <a:rPr lang="en-US" baseline="-25000" smtClean="0"/>
              <a:t> </a:t>
            </a:r>
            <a:r>
              <a:rPr lang="en-US" smtClean="0"/>
              <a:t>.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			</a:t>
            </a:r>
            <a:r>
              <a:rPr lang="en-US" smtClean="0">
                <a:solidFill>
                  <a:schemeClr val="accent2"/>
                </a:solidFill>
              </a:rPr>
              <a:t>SampleRTT  = t</a:t>
            </a:r>
            <a:r>
              <a:rPr lang="en-US" baseline="-25000" smtClean="0">
                <a:solidFill>
                  <a:schemeClr val="accent2"/>
                </a:solidFill>
              </a:rPr>
              <a:t>a  </a:t>
            </a:r>
            <a:r>
              <a:rPr lang="en-US" smtClean="0">
                <a:solidFill>
                  <a:schemeClr val="accent2"/>
                </a:solidFill>
              </a:rPr>
              <a:t>- 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42481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/>
              <a:t>Compute a weighted average: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+ 				      (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x SampleRTT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Original TCP spec: </a:t>
            </a:r>
            <a:r>
              <a:rPr lang="en-US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 range (0.8,0.9)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TimeOut = 2 x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32763" cy="4105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An obvious flaw in the original algorithm: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Whenever there is a retransmission it is impossible to know whether to associate the ACK with the original packet or the retransmitted packet.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37525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Figure 5.10 Associating the ACK?</a:t>
            </a:r>
            <a:endParaRPr lang="en-GB" sz="4000" smtClean="0"/>
          </a:p>
        </p:txBody>
      </p:sp>
      <p:pic>
        <p:nvPicPr>
          <p:cNvPr id="30725" name="Picture 3" descr="05x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2942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Do not measure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SampleRTT</a:t>
            </a:r>
            <a:r>
              <a:rPr lang="en-US" dirty="0" smtClean="0"/>
              <a:t> when sending packet more than once.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For each retransmission, set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double</a:t>
            </a:r>
            <a:r>
              <a:rPr lang="en-US" dirty="0" smtClean="0"/>
              <a:t> the last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dirty="0" smtClean="0"/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/>
              <a:t>	{ Note – this is a form of exponential </a:t>
            </a:r>
            <a:r>
              <a:rPr lang="en-US" dirty="0" err="1" smtClean="0"/>
              <a:t>backoff</a:t>
            </a:r>
            <a:r>
              <a:rPr lang="en-US" dirty="0" smtClean="0"/>
              <a:t> based on the believe that the lost packet is due to 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congestion</a:t>
            </a:r>
            <a:r>
              <a:rPr lang="en-US" dirty="0" smtClean="0">
                <a:cs typeface="Arial" pitchFamily="34" charset="0"/>
              </a:rPr>
              <a:t>.}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1936" y="1340768"/>
            <a:ext cx="6391275" cy="4648200"/>
          </a:xfrm>
        </p:spPr>
        <p:txBody>
          <a:bodyPr/>
          <a:lstStyle/>
          <a:p>
            <a:r>
              <a:rPr lang="en-US" sz="2400" dirty="0" smtClean="0"/>
              <a:t>one router,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finite</a:t>
            </a:r>
            <a:r>
              <a:rPr lang="en-US" sz="2400" b="1" dirty="0" smtClean="0"/>
              <a:t> </a:t>
            </a:r>
            <a:r>
              <a:rPr lang="en-US" sz="2400" dirty="0" smtClean="0"/>
              <a:t>buffers </a:t>
            </a:r>
          </a:p>
          <a:p>
            <a:r>
              <a:rPr lang="en-US" sz="2400" dirty="0" smtClean="0"/>
              <a:t>sender retransmits lost packets</a:t>
            </a:r>
          </a:p>
          <a:p>
            <a:endParaRPr lang="en-US" sz="2400" dirty="0" smtClean="0"/>
          </a:p>
        </p:txBody>
      </p:sp>
      <p:sp>
        <p:nvSpPr>
          <p:cNvPr id="87046" name="Oval 5"/>
          <p:cNvSpPr>
            <a:spLocks noChangeArrowheads="1"/>
          </p:cNvSpPr>
          <p:nvPr/>
        </p:nvSpPr>
        <p:spPr bwMode="auto">
          <a:xfrm>
            <a:off x="3822849" y="4860256"/>
            <a:ext cx="1304925" cy="303212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Line 6"/>
          <p:cNvSpPr>
            <a:spLocks noChangeShapeType="1"/>
          </p:cNvSpPr>
          <p:nvPr/>
        </p:nvSpPr>
        <p:spPr bwMode="auto">
          <a:xfrm>
            <a:off x="3822849" y="4836443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7"/>
          <p:cNvSpPr>
            <a:spLocks noChangeShapeType="1"/>
          </p:cNvSpPr>
          <p:nvPr/>
        </p:nvSpPr>
        <p:spPr bwMode="auto">
          <a:xfrm>
            <a:off x="5127774" y="4836443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8"/>
          <p:cNvSpPr>
            <a:spLocks noChangeArrowheads="1"/>
          </p:cNvSpPr>
          <p:nvPr/>
        </p:nvSpPr>
        <p:spPr bwMode="auto">
          <a:xfrm>
            <a:off x="3822849" y="4836443"/>
            <a:ext cx="309562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0" name="Rectangle 9"/>
          <p:cNvSpPr>
            <a:spLocks noChangeArrowheads="1"/>
          </p:cNvSpPr>
          <p:nvPr/>
        </p:nvSpPr>
        <p:spPr bwMode="auto">
          <a:xfrm>
            <a:off x="4732486" y="4823743"/>
            <a:ext cx="395288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1" name="Oval 10"/>
          <p:cNvSpPr>
            <a:spLocks noChangeArrowheads="1"/>
          </p:cNvSpPr>
          <p:nvPr/>
        </p:nvSpPr>
        <p:spPr bwMode="auto">
          <a:xfrm>
            <a:off x="3808561" y="4618956"/>
            <a:ext cx="1306513" cy="35242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2" name="Group 11"/>
          <p:cNvGrpSpPr>
            <a:grpSpLocks/>
          </p:cNvGrpSpPr>
          <p:nvPr/>
        </p:nvGrpSpPr>
        <p:grpSpPr bwMode="auto">
          <a:xfrm>
            <a:off x="4124474" y="4695156"/>
            <a:ext cx="647700" cy="206375"/>
            <a:chOff x="2848" y="848"/>
            <a:chExt cx="140" cy="98"/>
          </a:xfrm>
        </p:grpSpPr>
        <p:sp>
          <p:nvSpPr>
            <p:cNvPr id="87277" name="Line 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8" name="Line 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9" name="Line 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53" name="Group 15"/>
          <p:cNvGrpSpPr>
            <a:grpSpLocks/>
          </p:cNvGrpSpPr>
          <p:nvPr/>
        </p:nvGrpSpPr>
        <p:grpSpPr bwMode="auto">
          <a:xfrm flipV="1">
            <a:off x="4124474" y="4693568"/>
            <a:ext cx="647700" cy="204788"/>
            <a:chOff x="2848" y="848"/>
            <a:chExt cx="140" cy="98"/>
          </a:xfrm>
        </p:grpSpPr>
        <p:sp>
          <p:nvSpPr>
            <p:cNvPr id="87274" name="Line 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5" name="Line 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6" name="Line 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54" name="Text Box 19"/>
          <p:cNvSpPr txBox="1">
            <a:spLocks noChangeArrowheads="1"/>
          </p:cNvSpPr>
          <p:nvPr/>
        </p:nvSpPr>
        <p:spPr bwMode="auto">
          <a:xfrm>
            <a:off x="3773636" y="3834731"/>
            <a:ext cx="21367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finite shared output link buffers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55" name="Line 20"/>
          <p:cNvSpPr>
            <a:spLocks noChangeShapeType="1"/>
          </p:cNvSpPr>
          <p:nvPr/>
        </p:nvSpPr>
        <p:spPr bwMode="auto">
          <a:xfrm flipH="1">
            <a:off x="245124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21"/>
          <p:cNvSpPr>
            <a:spLocks noChangeShapeType="1"/>
          </p:cNvSpPr>
          <p:nvPr/>
        </p:nvSpPr>
        <p:spPr bwMode="auto">
          <a:xfrm flipH="1">
            <a:off x="3048149" y="4390356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57" name="Group 23"/>
          <p:cNvGrpSpPr>
            <a:grpSpLocks/>
          </p:cNvGrpSpPr>
          <p:nvPr/>
        </p:nvGrpSpPr>
        <p:grpSpPr bwMode="auto">
          <a:xfrm>
            <a:off x="2100411" y="3447381"/>
            <a:ext cx="1203325" cy="1162050"/>
            <a:chOff x="5850" y="13487"/>
            <a:chExt cx="2023" cy="1840"/>
          </a:xfrm>
        </p:grpSpPr>
        <p:sp>
          <p:nvSpPr>
            <p:cNvPr id="87235" name="Freeform 24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6" name="Freeform 25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7" name="Freeform 26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8" name="Freeform 27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9" name="Freeform 28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0" name="Freeform 29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1" name="Freeform 30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2" name="Freeform 31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3" name="Freeform 32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4" name="Freeform 33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5" name="Freeform 34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6" name="Freeform 35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7" name="Freeform 36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8" name="Freeform 37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9" name="Freeform 38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0" name="Freeform 39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1" name="Freeform 40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2" name="Freeform 41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3" name="Freeform 42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4" name="Freeform 43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5" name="Freeform 44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6" name="Freeform 45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7" name="Freeform 46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8" name="Freeform 47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9" name="Freeform 48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0" name="Freeform 49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1" name="Freeform 50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2" name="Freeform 51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3" name="Freeform 52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4" name="Rectangle 53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5" name="Freeform 54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6" name="Freeform 55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7" name="Freeform 56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8" name="Freeform 57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9" name="Freeform 58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0" name="Freeform 59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1" name="Freeform 60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2" name="Freeform 61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3" name="Freeform 62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58" name="Group 63"/>
          <p:cNvGrpSpPr>
            <a:grpSpLocks/>
          </p:cNvGrpSpPr>
          <p:nvPr/>
        </p:nvGrpSpPr>
        <p:grpSpPr bwMode="auto">
          <a:xfrm>
            <a:off x="2378224" y="3075906"/>
            <a:ext cx="798512" cy="1166812"/>
            <a:chOff x="12762" y="10336"/>
            <a:chExt cx="1027" cy="1700"/>
          </a:xfrm>
        </p:grpSpPr>
        <p:sp>
          <p:nvSpPr>
            <p:cNvPr id="87229" name="Rectangle 64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0" name="Rectangle 65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1" name="Line 66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2" name="Line 67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3" name="Line 68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4" name="Line 69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9" name="Text Box 70"/>
          <p:cNvSpPr txBox="1">
            <a:spLocks noChangeArrowheads="1"/>
          </p:cNvSpPr>
          <p:nvPr/>
        </p:nvSpPr>
        <p:spPr bwMode="auto">
          <a:xfrm>
            <a:off x="2381399" y="2671093"/>
            <a:ext cx="852487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A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0" name="Text Box 71"/>
          <p:cNvSpPr txBox="1">
            <a:spLocks noChangeArrowheads="1"/>
          </p:cNvSpPr>
          <p:nvPr/>
        </p:nvSpPr>
        <p:spPr bwMode="auto">
          <a:xfrm>
            <a:off x="3389461" y="2767931"/>
            <a:ext cx="14684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61" name="Line 72"/>
          <p:cNvSpPr>
            <a:spLocks noChangeShapeType="1"/>
          </p:cNvSpPr>
          <p:nvPr/>
        </p:nvSpPr>
        <p:spPr bwMode="auto">
          <a:xfrm flipH="1">
            <a:off x="1913086" y="5495256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62" name="Group 74"/>
          <p:cNvGrpSpPr>
            <a:grpSpLocks/>
          </p:cNvGrpSpPr>
          <p:nvPr/>
        </p:nvGrpSpPr>
        <p:grpSpPr bwMode="auto">
          <a:xfrm>
            <a:off x="1047899" y="4601493"/>
            <a:ext cx="1203325" cy="1162050"/>
            <a:chOff x="5850" y="13487"/>
            <a:chExt cx="2023" cy="1840"/>
          </a:xfrm>
        </p:grpSpPr>
        <p:sp>
          <p:nvSpPr>
            <p:cNvPr id="87190" name="Freeform 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1" name="Freeform 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2" name="Freeform 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3" name="Freeform 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4" name="Freeform 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5" name="Freeform 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6" name="Freeform 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7" name="Freeform 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8" name="Freeform 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9" name="Freeform 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0" name="Freeform 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1" name="Freeform 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2" name="Freeform 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3" name="Freeform 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4" name="Freeform 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5" name="Freeform 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6" name="Freeform 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7" name="Freeform 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8" name="Freeform 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9" name="Freeform 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0" name="Freeform 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1" name="Freeform 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2" name="Freeform 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3" name="Freeform 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4" name="Freeform 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5" name="Freeform 1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6" name="Freeform 1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7" name="Freeform 1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8" name="Freeform 1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9" name="Rectangle 1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0" name="Freeform 1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1" name="Freeform 1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2" name="Freeform 1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3" name="Freeform 1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4" name="Freeform 1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5" name="Freeform 1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6" name="Freeform 1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7" name="Freeform 1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8" name="Freeform 1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63" name="Group 114"/>
          <p:cNvGrpSpPr>
            <a:grpSpLocks/>
          </p:cNvGrpSpPr>
          <p:nvPr/>
        </p:nvGrpSpPr>
        <p:grpSpPr bwMode="auto">
          <a:xfrm>
            <a:off x="1325711" y="4230018"/>
            <a:ext cx="798513" cy="1166813"/>
            <a:chOff x="12762" y="10336"/>
            <a:chExt cx="1027" cy="1700"/>
          </a:xfrm>
        </p:grpSpPr>
        <p:sp>
          <p:nvSpPr>
            <p:cNvPr id="87184" name="Rectangle 1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5" name="Rectangle 1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6" name="Line 1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7" name="Line 1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8" name="Line 1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9" name="Line 1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64" name="Text Box 121"/>
          <p:cNvSpPr txBox="1">
            <a:spLocks noChangeArrowheads="1"/>
          </p:cNvSpPr>
          <p:nvPr/>
        </p:nvSpPr>
        <p:spPr bwMode="auto">
          <a:xfrm>
            <a:off x="1278086" y="3812506"/>
            <a:ext cx="877888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B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5" name="Line 122"/>
          <p:cNvSpPr>
            <a:spLocks noChangeShapeType="1"/>
          </p:cNvSpPr>
          <p:nvPr/>
        </p:nvSpPr>
        <p:spPr bwMode="auto">
          <a:xfrm flipH="1">
            <a:off x="3048149" y="4906293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6" name="Line 123"/>
          <p:cNvSpPr>
            <a:spLocks noChangeShapeType="1"/>
          </p:cNvSpPr>
          <p:nvPr/>
        </p:nvSpPr>
        <p:spPr bwMode="auto">
          <a:xfrm flipH="1">
            <a:off x="5037286" y="4906293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7" name="Line 124"/>
          <p:cNvSpPr>
            <a:spLocks noChangeShapeType="1"/>
          </p:cNvSpPr>
          <p:nvPr/>
        </p:nvSpPr>
        <p:spPr bwMode="auto">
          <a:xfrm flipH="1">
            <a:off x="518809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8" name="Line 125"/>
          <p:cNvSpPr>
            <a:spLocks noChangeShapeType="1"/>
          </p:cNvSpPr>
          <p:nvPr/>
        </p:nvSpPr>
        <p:spPr bwMode="auto">
          <a:xfrm flipH="1">
            <a:off x="5176986" y="5507956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9" name="Line 126"/>
          <p:cNvSpPr>
            <a:spLocks noChangeShapeType="1"/>
          </p:cNvSpPr>
          <p:nvPr/>
        </p:nvSpPr>
        <p:spPr bwMode="auto">
          <a:xfrm flipH="1">
            <a:off x="6286649" y="4403056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70" name="Group 127"/>
          <p:cNvGrpSpPr>
            <a:grpSpLocks/>
          </p:cNvGrpSpPr>
          <p:nvPr/>
        </p:nvGrpSpPr>
        <p:grpSpPr bwMode="auto">
          <a:xfrm>
            <a:off x="6393011" y="3582318"/>
            <a:ext cx="1203325" cy="1162050"/>
            <a:chOff x="5850" y="13487"/>
            <a:chExt cx="2023" cy="1840"/>
          </a:xfrm>
        </p:grpSpPr>
        <p:sp>
          <p:nvSpPr>
            <p:cNvPr id="87145" name="Freeform 128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6" name="Freeform 129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7" name="Freeform 130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8" name="Freeform 131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9" name="Freeform 132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0" name="Freeform 133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1" name="Freeform 134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2" name="Freeform 135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3" name="Freeform 136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4" name="Freeform 137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5" name="Freeform 138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6" name="Freeform 139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7" name="Freeform 140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8" name="Freeform 141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9" name="Freeform 142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0" name="Freeform 143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1" name="Freeform 144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2" name="Freeform 145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3" name="Freeform 146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4" name="Freeform 147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5" name="Freeform 148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6" name="Freeform 149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7" name="Freeform 150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8" name="Freeform 151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9" name="Freeform 152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0" name="Freeform 153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1" name="Freeform 154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2" name="Freeform 155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3" name="Freeform 156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4" name="Rectangle 157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5" name="Freeform 158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6" name="Freeform 159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7" name="Freeform 160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8" name="Freeform 161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9" name="Freeform 162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0" name="Freeform 163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1" name="Freeform 164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2" name="Freeform 165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3" name="Freeform 166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1" name="Group 167"/>
          <p:cNvGrpSpPr>
            <a:grpSpLocks/>
          </p:cNvGrpSpPr>
          <p:nvPr/>
        </p:nvGrpSpPr>
        <p:grpSpPr bwMode="auto">
          <a:xfrm>
            <a:off x="6670824" y="3210843"/>
            <a:ext cx="798512" cy="1166813"/>
            <a:chOff x="12762" y="10336"/>
            <a:chExt cx="1027" cy="1700"/>
          </a:xfrm>
        </p:grpSpPr>
        <p:sp>
          <p:nvSpPr>
            <p:cNvPr id="87139" name="Rectangle 168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0" name="Rectangle 169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1" name="Line 170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2" name="Line 171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3" name="Line 172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4" name="Line 173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2" name="Group 174"/>
          <p:cNvGrpSpPr>
            <a:grpSpLocks/>
          </p:cNvGrpSpPr>
          <p:nvPr/>
        </p:nvGrpSpPr>
        <p:grpSpPr bwMode="auto">
          <a:xfrm>
            <a:off x="5654824" y="4807868"/>
            <a:ext cx="1204912" cy="1162050"/>
            <a:chOff x="5850" y="13487"/>
            <a:chExt cx="2023" cy="1840"/>
          </a:xfrm>
        </p:grpSpPr>
        <p:sp>
          <p:nvSpPr>
            <p:cNvPr id="87100" name="Freeform 1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1" name="Freeform 1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2" name="Freeform 1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3" name="Freeform 1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4" name="Freeform 1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5" name="Freeform 1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6" name="Freeform 1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7" name="Freeform 1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8" name="Freeform 1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9" name="Freeform 1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0" name="Freeform 1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1" name="Freeform 1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2" name="Freeform 1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3" name="Freeform 1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4" name="Freeform 1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5" name="Freeform 1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6" name="Freeform 1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7" name="Freeform 1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8" name="Freeform 1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9" name="Freeform 1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0" name="Freeform 1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1" name="Freeform 1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2" name="Freeform 1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3" name="Freeform 1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4" name="Freeform 1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5" name="Freeform 2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6" name="Freeform 2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7" name="Freeform 2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8" name="Freeform 2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9" name="Rectangle 2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0" name="Freeform 2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1" name="Freeform 2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2" name="Freeform 2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3" name="Freeform 2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4" name="Freeform 2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5" name="Freeform 2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6" name="Freeform 2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7" name="Freeform 2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8" name="Freeform 2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3" name="Group 214"/>
          <p:cNvGrpSpPr>
            <a:grpSpLocks/>
          </p:cNvGrpSpPr>
          <p:nvPr/>
        </p:nvGrpSpPr>
        <p:grpSpPr bwMode="auto">
          <a:xfrm>
            <a:off x="6202511" y="4523706"/>
            <a:ext cx="798513" cy="1168400"/>
            <a:chOff x="12762" y="10336"/>
            <a:chExt cx="1027" cy="1700"/>
          </a:xfrm>
        </p:grpSpPr>
        <p:sp>
          <p:nvSpPr>
            <p:cNvPr id="87094" name="Rectangle 2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5" name="Rectangle 2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6" name="Line 2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7" name="Line 2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8" name="Line 2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9" name="Line 2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74" name="Oval 221"/>
          <p:cNvSpPr>
            <a:spLocks noChangeArrowheads="1"/>
          </p:cNvSpPr>
          <p:nvPr/>
        </p:nvSpPr>
        <p:spPr bwMode="auto">
          <a:xfrm>
            <a:off x="2790974" y="3150518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5" name="Oval 222"/>
          <p:cNvSpPr>
            <a:spLocks noChangeArrowheads="1"/>
          </p:cNvSpPr>
          <p:nvPr/>
        </p:nvSpPr>
        <p:spPr bwMode="auto">
          <a:xfrm>
            <a:off x="1632099" y="4279231"/>
            <a:ext cx="114300" cy="1174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6" name="Line 223"/>
          <p:cNvSpPr>
            <a:spLocks noChangeShapeType="1"/>
          </p:cNvSpPr>
          <p:nvPr/>
        </p:nvSpPr>
        <p:spPr bwMode="auto">
          <a:xfrm flipH="1">
            <a:off x="2930674" y="3026693"/>
            <a:ext cx="363537" cy="134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7" name="Text Box 224"/>
          <p:cNvSpPr txBox="1">
            <a:spLocks noChangeArrowheads="1"/>
          </p:cNvSpPr>
          <p:nvPr/>
        </p:nvSpPr>
        <p:spPr bwMode="auto">
          <a:xfrm>
            <a:off x="6451749" y="2683793"/>
            <a:ext cx="5905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out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78" name="Line 225"/>
          <p:cNvSpPr>
            <a:spLocks noChangeShapeType="1"/>
          </p:cNvSpPr>
          <p:nvPr/>
        </p:nvSpPr>
        <p:spPr bwMode="auto">
          <a:xfrm>
            <a:off x="6686699" y="3052093"/>
            <a:ext cx="244475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9" name="Line 226"/>
          <p:cNvSpPr>
            <a:spLocks noChangeShapeType="1"/>
          </p:cNvSpPr>
          <p:nvPr/>
        </p:nvSpPr>
        <p:spPr bwMode="auto">
          <a:xfrm flipH="1">
            <a:off x="4791224" y="4341143"/>
            <a:ext cx="303212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80" name="Group 227"/>
          <p:cNvGrpSpPr>
            <a:grpSpLocks/>
          </p:cNvGrpSpPr>
          <p:nvPr/>
        </p:nvGrpSpPr>
        <p:grpSpPr bwMode="auto">
          <a:xfrm>
            <a:off x="4615011" y="4745956"/>
            <a:ext cx="385763" cy="319087"/>
            <a:chOff x="11283" y="10423"/>
            <a:chExt cx="475" cy="374"/>
          </a:xfrm>
        </p:grpSpPr>
        <p:sp>
          <p:nvSpPr>
            <p:cNvPr id="87087" name="Rectangle 228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8" name="Line 229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9" name="Line 230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0" name="Line 231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1" name="Line 232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2" name="Line 233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3" name="Line 234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81" name="Line 235"/>
          <p:cNvSpPr>
            <a:spLocks noChangeShapeType="1"/>
          </p:cNvSpPr>
          <p:nvPr/>
        </p:nvSpPr>
        <p:spPr bwMode="auto">
          <a:xfrm>
            <a:off x="4872186" y="3529931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2" name="Freeform 236"/>
          <p:cNvSpPr>
            <a:spLocks/>
          </p:cNvSpPr>
          <p:nvPr/>
        </p:nvSpPr>
        <p:spPr bwMode="auto">
          <a:xfrm>
            <a:off x="1690836" y="4377656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1216446 h 1501"/>
              <a:gd name="T4" fmla="*/ 783751 w 6225"/>
              <a:gd name="T5" fmla="*/ 1228725 h 1501"/>
              <a:gd name="T6" fmla="*/ 1450524 w 6225"/>
              <a:gd name="T7" fmla="*/ 577935 h 1501"/>
              <a:gd name="T8" fmla="*/ 3965544 w 6225"/>
              <a:gd name="T9" fmla="*/ 590214 h 1501"/>
              <a:gd name="T10" fmla="*/ 3357260 w 6225"/>
              <a:gd name="T11" fmla="*/ 1191888 h 1501"/>
              <a:gd name="T12" fmla="*/ 4854575 w 6225"/>
              <a:gd name="T13" fmla="*/ 1191888 h 1501"/>
              <a:gd name="T14" fmla="*/ 4850676 w 6225"/>
              <a:gd name="T15" fmla="*/ 320074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3" name="Freeform 237"/>
          <p:cNvSpPr>
            <a:spLocks/>
          </p:cNvSpPr>
          <p:nvPr/>
        </p:nvSpPr>
        <p:spPr bwMode="auto">
          <a:xfrm>
            <a:off x="2849711" y="3210843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1216250 h 2010"/>
              <a:gd name="T4" fmla="*/ 783537 w 5400"/>
              <a:gd name="T5" fmla="*/ 1228536 h 2010"/>
              <a:gd name="T6" fmla="*/ 421005 w 5400"/>
              <a:gd name="T7" fmla="*/ 1646238 h 2010"/>
              <a:gd name="T8" fmla="*/ 2818395 w 5400"/>
              <a:gd name="T9" fmla="*/ 1646238 h 2010"/>
              <a:gd name="T10" fmla="*/ 3391429 w 5400"/>
              <a:gd name="T11" fmla="*/ 1044255 h 2010"/>
              <a:gd name="T12" fmla="*/ 4210050 w 5400"/>
              <a:gd name="T13" fmla="*/ 1056541 h 2010"/>
              <a:gd name="T14" fmla="*/ 4210050 w 5400"/>
              <a:gd name="T15" fmla="*/ 98283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4" name="Oval 238"/>
          <p:cNvSpPr>
            <a:spLocks noChangeArrowheads="1"/>
          </p:cNvSpPr>
          <p:nvPr/>
        </p:nvSpPr>
        <p:spPr bwMode="auto">
          <a:xfrm>
            <a:off x="2790974" y="3383881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85" name="Text Box 239"/>
          <p:cNvSpPr txBox="1">
            <a:spLocks noChangeArrowheads="1"/>
          </p:cNvSpPr>
          <p:nvPr/>
        </p:nvSpPr>
        <p:spPr bwMode="auto">
          <a:xfrm>
            <a:off x="3068786" y="3187031"/>
            <a:ext cx="22367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data, plus retransmitted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86" name="Line 240"/>
          <p:cNvSpPr>
            <a:spLocks noChangeShapeType="1"/>
          </p:cNvSpPr>
          <p:nvPr/>
        </p:nvSpPr>
        <p:spPr bwMode="auto">
          <a:xfrm flipH="1">
            <a:off x="2943374" y="3369593"/>
            <a:ext cx="373062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127774" y="2316348"/>
            <a:ext cx="1858970" cy="327509"/>
          </a:xfrm>
          <a:prstGeom prst="rect">
            <a:avLst/>
          </a:prstGeom>
          <a:noFill/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lang="en-US" sz="1600" b="1" dirty="0">
                <a:solidFill>
                  <a:srgbClr val="800000"/>
                </a:solidFill>
                <a:latin typeface="Comic Sans MS" pitchFamily="66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ffered load</a:t>
            </a:r>
          </a:p>
        </p:txBody>
      </p:sp>
      <p:cxnSp>
        <p:nvCxnSpPr>
          <p:cNvPr id="6" name="Straight Arrow Connector 5"/>
          <p:cNvCxnSpPr>
            <a:endCxn id="87085" idx="0"/>
          </p:cNvCxnSpPr>
          <p:nvPr/>
        </p:nvCxnSpPr>
        <p:spPr bwMode="auto">
          <a:xfrm flipH="1">
            <a:off x="4187180" y="2517166"/>
            <a:ext cx="1109209" cy="669865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6076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i="1" smtClean="0"/>
              <a:t>The problem with the original algorithm is that it did not take into account the variance of SampleRTT.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i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 = SampleRTT – EstimatedRTT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EstimatedRTT +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(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 Difference)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Deviation =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(|Difference| - Deviation)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	where </a:t>
            </a:r>
            <a:r>
              <a:rPr lang="el-GR" sz="24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z="2400" smtClean="0">
                <a:cs typeface="Arial" pitchFamily="34" charset="0"/>
              </a:rPr>
              <a:t> is a fraction between 0 and 1.</a:t>
            </a:r>
            <a:endParaRPr lang="en-US" sz="280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</a:t>
            </a:r>
            <a:endParaRPr lang="el-GR" sz="2800" smtClean="0"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l-GR" smtClean="0">
              <a:cs typeface="Arial" pitchFamily="34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8313" y="1484313"/>
            <a:ext cx="84248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TCP computes timeout using both the mean and variance of RTT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2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	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TimeOut  =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EstimatedRTT 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				+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Deviation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6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	</a:t>
            </a:r>
            <a:r>
              <a:rPr lang="en-US" sz="2800">
                <a:latin typeface="Arial" pitchFamily="34" charset="0"/>
                <a:cs typeface="Arial" pitchFamily="34" charset="0"/>
              </a:rPr>
              <a:t>where based on experience 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 = 1</a:t>
            </a:r>
            <a:r>
              <a:rPr lang="en-US" sz="2800">
                <a:latin typeface="Arial" pitchFamily="34" charset="0"/>
                <a:cs typeface="Arial" pitchFamily="34" charset="0"/>
              </a:rPr>
              <a:t> and	 </a:t>
            </a:r>
            <a:r>
              <a:rPr lang="el-GR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= 4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  <a:endParaRPr lang="el-GR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611188" y="2708275"/>
            <a:ext cx="7416800" cy="17287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690464"/>
            <a:ext cx="8029575" cy="4114800"/>
          </a:xfrm>
        </p:spPr>
        <p:txBody>
          <a:bodyPr/>
          <a:lstStyle/>
          <a:p>
            <a:r>
              <a:rPr lang="en-US" dirty="0" smtClean="0"/>
              <a:t>Congestion occurs due to a variety of circumstance.</a:t>
            </a:r>
          </a:p>
          <a:p>
            <a:r>
              <a:rPr lang="en-US" dirty="0" smtClean="0"/>
              <a:t>TCP interacts with routers in the subnet and reacts to implicit congestion notification (packet drop) by reducing the TCP sender’s congestion window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(MD).</a:t>
            </a:r>
          </a:p>
          <a:p>
            <a:r>
              <a:rPr lang="en-US" dirty="0" smtClean="0"/>
              <a:t>TCP increases congestion window using slow start or congestion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avoidance (AI).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97532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TCP Congestion Control Summary</a:t>
            </a:r>
            <a:endParaRPr lang="en-US" sz="3600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980728"/>
            <a:ext cx="8029575" cy="4114800"/>
          </a:xfrm>
        </p:spPr>
        <p:txBody>
          <a:bodyPr/>
          <a:lstStyle/>
          <a:p>
            <a:r>
              <a:rPr lang="en-US" dirty="0" smtClean="0"/>
              <a:t>Important TCP Congestion Control ideas include: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AIMD, Slow Start, Fast Retransmit and Fast Recovery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Know the differences between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TCP Tahoe, TCP Reno and TCP New Reno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Currently, the two most common versions of TCP are Compound (Windows) and Cubic (Linux).</a:t>
            </a:r>
          </a:p>
          <a:p>
            <a:r>
              <a:rPr lang="en-US" dirty="0" smtClean="0"/>
              <a:t>TCP needs rules and an algorithm to determine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RIO </a:t>
            </a:r>
            <a:r>
              <a:rPr lang="en-US" b="1" dirty="0" smtClean="0">
                <a:latin typeface="+mj-lt"/>
              </a:rPr>
              <a:t>and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RTO</a:t>
            </a:r>
            <a:r>
              <a:rPr lang="en-US" b="1" dirty="0" smtClean="0">
                <a:latin typeface="+mj-lt"/>
              </a:rPr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334375" cy="1924050"/>
          </a:xfrm>
        </p:spPr>
        <p:txBody>
          <a:bodyPr/>
          <a:lstStyle/>
          <a:p>
            <a:r>
              <a:rPr lang="en-US" sz="2000" dirty="0" smtClean="0"/>
              <a:t>always:                   (</a:t>
            </a:r>
            <a:r>
              <a:rPr lang="en-US" sz="2000" dirty="0" err="1" smtClean="0"/>
              <a:t>goodput</a:t>
            </a:r>
            <a:r>
              <a:rPr lang="en-US" sz="2000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“perfect” retransmission only when loss: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retransmission of delayed (not lost) packet makes         larger (than perfect case) for same</a:t>
            </a:r>
          </a:p>
          <a:p>
            <a:endParaRPr lang="en-US" sz="2400" dirty="0" smtClean="0"/>
          </a:p>
        </p:txBody>
      </p:sp>
      <p:grpSp>
        <p:nvGrpSpPr>
          <p:cNvPr id="88070" name="Group 4"/>
          <p:cNvGrpSpPr>
            <a:grpSpLocks/>
          </p:cNvGrpSpPr>
          <p:nvPr/>
        </p:nvGrpSpPr>
        <p:grpSpPr bwMode="auto">
          <a:xfrm>
            <a:off x="1828800" y="914400"/>
            <a:ext cx="1385888" cy="687388"/>
            <a:chOff x="1129" y="700"/>
            <a:chExt cx="873" cy="433"/>
          </a:xfrm>
        </p:grpSpPr>
        <p:grpSp>
          <p:nvGrpSpPr>
            <p:cNvPr id="88132" name="Group 5"/>
            <p:cNvGrpSpPr>
              <a:grpSpLocks/>
            </p:cNvGrpSpPr>
            <p:nvPr/>
          </p:nvGrpSpPr>
          <p:grpSpPr bwMode="auto">
            <a:xfrm>
              <a:off x="1129" y="704"/>
              <a:ext cx="364" cy="429"/>
              <a:chOff x="1129" y="704"/>
              <a:chExt cx="364" cy="429"/>
            </a:xfrm>
          </p:grpSpPr>
          <p:sp>
            <p:nvSpPr>
              <p:cNvPr id="88137" name="Text Box 6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8" name="Text Box 7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in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grpSp>
          <p:nvGrpSpPr>
            <p:cNvPr id="88133" name="Group 8"/>
            <p:cNvGrpSpPr>
              <a:grpSpLocks/>
            </p:cNvGrpSpPr>
            <p:nvPr/>
          </p:nvGrpSpPr>
          <p:grpSpPr bwMode="auto">
            <a:xfrm>
              <a:off x="1541" y="700"/>
              <a:ext cx="461" cy="413"/>
              <a:chOff x="1645" y="788"/>
              <a:chExt cx="461" cy="413"/>
            </a:xfrm>
          </p:grpSpPr>
          <p:sp>
            <p:nvSpPr>
              <p:cNvPr id="88135" name="Text Box 9"/>
              <p:cNvSpPr txBox="1">
                <a:spLocks noChangeArrowheads="1"/>
              </p:cNvSpPr>
              <p:nvPr/>
            </p:nvSpPr>
            <p:spPr bwMode="auto">
              <a:xfrm>
                <a:off x="1645" y="788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6" name="Text Box 10"/>
              <p:cNvSpPr txBox="1">
                <a:spLocks noChangeArrowheads="1"/>
              </p:cNvSpPr>
              <p:nvPr/>
            </p:nvSpPr>
            <p:spPr bwMode="auto">
              <a:xfrm>
                <a:off x="1768" y="951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out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sp>
          <p:nvSpPr>
            <p:cNvPr id="88134" name="Text Box 11"/>
            <p:cNvSpPr txBox="1">
              <a:spLocks noChangeArrowheads="1"/>
            </p:cNvSpPr>
            <p:nvPr/>
          </p:nvSpPr>
          <p:spPr bwMode="auto">
            <a:xfrm>
              <a:off x="1360" y="759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>
                  <a:latin typeface="Arial" charset="0"/>
                </a:rPr>
                <a:t>=</a:t>
              </a:r>
              <a:endParaRPr lang="en-US" sz="2000">
                <a:latin typeface="Times New Roman" pitchFamily="18" charset="0"/>
              </a:endParaRPr>
            </a:p>
          </p:txBody>
        </p:sp>
      </p:grpSp>
      <p:grpSp>
        <p:nvGrpSpPr>
          <p:cNvPr id="88071" name="Group 12"/>
          <p:cNvGrpSpPr>
            <a:grpSpLocks/>
          </p:cNvGrpSpPr>
          <p:nvPr/>
        </p:nvGrpSpPr>
        <p:grpSpPr bwMode="auto">
          <a:xfrm>
            <a:off x="5652120" y="1268760"/>
            <a:ext cx="1385888" cy="687388"/>
            <a:chOff x="2461" y="1256"/>
            <a:chExt cx="873" cy="433"/>
          </a:xfrm>
        </p:grpSpPr>
        <p:grpSp>
          <p:nvGrpSpPr>
            <p:cNvPr id="88123" name="Group 13"/>
            <p:cNvGrpSpPr>
              <a:grpSpLocks/>
            </p:cNvGrpSpPr>
            <p:nvPr/>
          </p:nvGrpSpPr>
          <p:grpSpPr bwMode="auto">
            <a:xfrm>
              <a:off x="2461" y="1256"/>
              <a:ext cx="873" cy="433"/>
              <a:chOff x="1129" y="700"/>
              <a:chExt cx="873" cy="433"/>
            </a:xfrm>
          </p:grpSpPr>
          <p:grpSp>
            <p:nvGrpSpPr>
              <p:cNvPr id="88125" name="Group 14"/>
              <p:cNvGrpSpPr>
                <a:grpSpLocks/>
              </p:cNvGrpSpPr>
              <p:nvPr/>
            </p:nvGrpSpPr>
            <p:grpSpPr bwMode="auto">
              <a:xfrm>
                <a:off x="1129" y="704"/>
                <a:ext cx="364" cy="429"/>
                <a:chOff x="1129" y="704"/>
                <a:chExt cx="364" cy="429"/>
              </a:xfrm>
            </p:grpSpPr>
            <p:sp>
              <p:nvSpPr>
                <p:cNvPr id="8813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129" y="704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3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52" y="883"/>
                  <a:ext cx="24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in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8126" name="Group 17"/>
              <p:cNvGrpSpPr>
                <a:grpSpLocks/>
              </p:cNvGrpSpPr>
              <p:nvPr/>
            </p:nvGrpSpPr>
            <p:grpSpPr bwMode="auto">
              <a:xfrm>
                <a:off x="1541" y="700"/>
                <a:ext cx="461" cy="413"/>
                <a:chOff x="1645" y="788"/>
                <a:chExt cx="461" cy="413"/>
              </a:xfrm>
            </p:grpSpPr>
            <p:sp>
              <p:nvSpPr>
                <p:cNvPr id="8812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45" y="788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2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768" y="951"/>
                  <a:ext cx="33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out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88127" name="Text Box 20"/>
              <p:cNvSpPr txBox="1">
                <a:spLocks noChangeArrowheads="1"/>
              </p:cNvSpPr>
              <p:nvPr/>
            </p:nvSpPr>
            <p:spPr bwMode="auto">
              <a:xfrm>
                <a:off x="1352" y="729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400" dirty="0">
                    <a:solidFill>
                      <a:srgbClr val="FF0000"/>
                    </a:solidFill>
                    <a:latin typeface="Arial" charset="0"/>
                  </a:rPr>
                  <a:t>&gt;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4" name="Line 21"/>
            <p:cNvSpPr>
              <a:spLocks noChangeShapeType="1"/>
            </p:cNvSpPr>
            <p:nvPr/>
          </p:nvSpPr>
          <p:spPr bwMode="auto">
            <a:xfrm flipV="1">
              <a:off x="2660" y="1332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2" name="Group 22"/>
          <p:cNvGrpSpPr>
            <a:grpSpLocks/>
          </p:cNvGrpSpPr>
          <p:nvPr/>
        </p:nvGrpSpPr>
        <p:grpSpPr bwMode="auto">
          <a:xfrm>
            <a:off x="6660232" y="1811858"/>
            <a:ext cx="577850" cy="681038"/>
            <a:chOff x="3663" y="2092"/>
            <a:chExt cx="364" cy="429"/>
          </a:xfrm>
        </p:grpSpPr>
        <p:grpSp>
          <p:nvGrpSpPr>
            <p:cNvPr id="88119" name="Group 23"/>
            <p:cNvGrpSpPr>
              <a:grpSpLocks/>
            </p:cNvGrpSpPr>
            <p:nvPr/>
          </p:nvGrpSpPr>
          <p:grpSpPr bwMode="auto">
            <a:xfrm>
              <a:off x="3663" y="2092"/>
              <a:ext cx="364" cy="429"/>
              <a:chOff x="1129" y="704"/>
              <a:chExt cx="364" cy="429"/>
            </a:xfrm>
          </p:grpSpPr>
          <p:sp>
            <p:nvSpPr>
              <p:cNvPr id="88121" name="Text Box 24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22" name="Text Box 25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 dirty="0">
                    <a:latin typeface="Arial" charset="0"/>
                  </a:rPr>
                  <a:t>in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0" name="Line 26"/>
            <p:cNvSpPr>
              <a:spLocks noChangeShapeType="1"/>
            </p:cNvSpPr>
            <p:nvPr/>
          </p:nvSpPr>
          <p:spPr bwMode="auto">
            <a:xfrm flipV="1">
              <a:off x="3862" y="2164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3" name="Group 27"/>
          <p:cNvGrpSpPr>
            <a:grpSpLocks/>
          </p:cNvGrpSpPr>
          <p:nvPr/>
        </p:nvGrpSpPr>
        <p:grpSpPr bwMode="auto">
          <a:xfrm>
            <a:off x="3491880" y="2125290"/>
            <a:ext cx="684213" cy="655638"/>
            <a:chOff x="1645" y="788"/>
            <a:chExt cx="431" cy="413"/>
          </a:xfrm>
        </p:grpSpPr>
        <p:sp>
          <p:nvSpPr>
            <p:cNvPr id="88117" name="Text Box 28"/>
            <p:cNvSpPr txBox="1">
              <a:spLocks noChangeArrowheads="1"/>
            </p:cNvSpPr>
            <p:nvPr/>
          </p:nvSpPr>
          <p:spPr bwMode="auto">
            <a:xfrm>
              <a:off x="1645" y="78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800">
                  <a:latin typeface="Symbol" pitchFamily="18" charset="2"/>
                </a:rPr>
                <a:t>l</a:t>
              </a:r>
              <a:endParaRPr lang="en-US" sz="2000">
                <a:latin typeface="Symbol" pitchFamily="18" charset="2"/>
              </a:endParaRPr>
            </a:p>
          </p:txBody>
        </p:sp>
        <p:sp>
          <p:nvSpPr>
            <p:cNvPr id="88118" name="Text Box 29"/>
            <p:cNvSpPr txBox="1">
              <a:spLocks noChangeArrowheads="1"/>
            </p:cNvSpPr>
            <p:nvPr/>
          </p:nvSpPr>
          <p:spPr bwMode="auto">
            <a:xfrm>
              <a:off x="1738" y="951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latin typeface="Arial" charset="0"/>
                </a:rPr>
                <a:t>out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88074" name="Rectangle 31"/>
          <p:cNvSpPr>
            <a:spLocks noChangeArrowheads="1"/>
          </p:cNvSpPr>
          <p:nvPr/>
        </p:nvSpPr>
        <p:spPr bwMode="auto">
          <a:xfrm>
            <a:off x="333375" y="5153025"/>
            <a:ext cx="8267700" cy="409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Rectangle 32"/>
          <p:cNvSpPr>
            <a:spLocks noChangeArrowheads="1"/>
          </p:cNvSpPr>
          <p:nvPr/>
        </p:nvSpPr>
        <p:spPr bwMode="auto">
          <a:xfrm>
            <a:off x="748605" y="5085184"/>
            <a:ext cx="81438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b="1" dirty="0">
                <a:solidFill>
                  <a:srgbClr val="800000"/>
                </a:solidFill>
              </a:rPr>
              <a:t>“costs” of congestion: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more work (</a:t>
            </a:r>
            <a:r>
              <a:rPr lang="en-US" sz="2000" dirty="0" smtClean="0"/>
              <a:t>retransmissions) for a </a:t>
            </a:r>
            <a:r>
              <a:rPr lang="en-US" sz="2000" dirty="0"/>
              <a:t>given “</a:t>
            </a:r>
            <a:r>
              <a:rPr lang="en-US" sz="2000" dirty="0" err="1"/>
              <a:t>goodput</a:t>
            </a:r>
            <a:r>
              <a:rPr lang="en-US" sz="2000" dirty="0"/>
              <a:t>”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unneeded retransmissions: link carries multiple copies of </a:t>
            </a:r>
            <a:r>
              <a:rPr lang="en-US" sz="2000" dirty="0" smtClean="0"/>
              <a:t>packet</a:t>
            </a:r>
            <a:endParaRPr lang="en-US" sz="2000" dirty="0"/>
          </a:p>
        </p:txBody>
      </p:sp>
      <p:grpSp>
        <p:nvGrpSpPr>
          <p:cNvPr id="88076" name="Group 33"/>
          <p:cNvGrpSpPr>
            <a:grpSpLocks/>
          </p:cNvGrpSpPr>
          <p:nvPr/>
        </p:nvGrpSpPr>
        <p:grpSpPr bwMode="auto">
          <a:xfrm>
            <a:off x="460895" y="2708920"/>
            <a:ext cx="7783513" cy="2514600"/>
            <a:chOff x="257" y="874"/>
            <a:chExt cx="4903" cy="1584"/>
          </a:xfrm>
        </p:grpSpPr>
        <p:sp>
          <p:nvSpPr>
            <p:cNvPr id="88077" name="Line 34"/>
            <p:cNvSpPr>
              <a:spLocks noChangeShapeType="1"/>
            </p:cNvSpPr>
            <p:nvPr/>
          </p:nvSpPr>
          <p:spPr bwMode="auto">
            <a:xfrm>
              <a:off x="2339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8" name="Line 35"/>
            <p:cNvSpPr>
              <a:spLocks noChangeShapeType="1"/>
            </p:cNvSpPr>
            <p:nvPr/>
          </p:nvSpPr>
          <p:spPr bwMode="auto">
            <a:xfrm rot="5400000">
              <a:off x="2902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9" name="Text Box 36"/>
            <p:cNvSpPr txBox="1">
              <a:spLocks noChangeArrowheads="1"/>
            </p:cNvSpPr>
            <p:nvPr/>
          </p:nvSpPr>
          <p:spPr bwMode="auto">
            <a:xfrm>
              <a:off x="2118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0" name="Line 37"/>
            <p:cNvSpPr>
              <a:spLocks noChangeShapeType="1"/>
            </p:cNvSpPr>
            <p:nvPr/>
          </p:nvSpPr>
          <p:spPr bwMode="auto">
            <a:xfrm rot="5400000">
              <a:off x="2824" y="5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1" name="Line 38"/>
            <p:cNvSpPr>
              <a:spLocks noChangeShapeType="1"/>
            </p:cNvSpPr>
            <p:nvPr/>
          </p:nvSpPr>
          <p:spPr bwMode="auto">
            <a:xfrm rot="10800000">
              <a:off x="3327" y="1022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2" name="Text Box 39"/>
            <p:cNvSpPr txBox="1">
              <a:spLocks noChangeArrowheads="1"/>
            </p:cNvSpPr>
            <p:nvPr/>
          </p:nvSpPr>
          <p:spPr bwMode="auto">
            <a:xfrm>
              <a:off x="3194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3" name="Freeform 40"/>
            <p:cNvSpPr>
              <a:spLocks/>
            </p:cNvSpPr>
            <p:nvPr/>
          </p:nvSpPr>
          <p:spPr bwMode="auto">
            <a:xfrm>
              <a:off x="2339" y="1320"/>
              <a:ext cx="969" cy="634"/>
            </a:xfrm>
            <a:custGeom>
              <a:avLst/>
              <a:gdLst>
                <a:gd name="T0" fmla="*/ 0 w 969"/>
                <a:gd name="T1" fmla="*/ 634 h 634"/>
                <a:gd name="T2" fmla="*/ 573 w 969"/>
                <a:gd name="T3" fmla="*/ 144 h 634"/>
                <a:gd name="T4" fmla="*/ 969 w 969"/>
                <a:gd name="T5" fmla="*/ 0 h 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9" h="634">
                  <a:moveTo>
                    <a:pt x="0" y="634"/>
                  </a:moveTo>
                  <a:cubicBezTo>
                    <a:pt x="95" y="552"/>
                    <a:pt x="412" y="250"/>
                    <a:pt x="573" y="144"/>
                  </a:cubicBezTo>
                  <a:cubicBezTo>
                    <a:pt x="734" y="38"/>
                    <a:pt x="887" y="30"/>
                    <a:pt x="969" y="0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84" name="Group 41"/>
            <p:cNvGrpSpPr>
              <a:grpSpLocks/>
            </p:cNvGrpSpPr>
            <p:nvPr/>
          </p:nvGrpSpPr>
          <p:grpSpPr bwMode="auto">
            <a:xfrm>
              <a:off x="2742" y="1984"/>
              <a:ext cx="219" cy="173"/>
              <a:chOff x="806" y="2056"/>
              <a:chExt cx="219" cy="173"/>
            </a:xfrm>
          </p:grpSpPr>
          <p:sp>
            <p:nvSpPr>
              <p:cNvPr id="88115" name="Text Box 42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16" name="Line 43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85" name="Text Box 44"/>
            <p:cNvSpPr txBox="1">
              <a:spLocks noChangeArrowheads="1"/>
            </p:cNvSpPr>
            <p:nvPr/>
          </p:nvSpPr>
          <p:spPr bwMode="auto">
            <a:xfrm rot="-5400000">
              <a:off x="1930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86" name="Text Box 45"/>
            <p:cNvSpPr txBox="1">
              <a:spLocks noChangeArrowheads="1"/>
            </p:cNvSpPr>
            <p:nvPr/>
          </p:nvSpPr>
          <p:spPr bwMode="auto">
            <a:xfrm>
              <a:off x="2746" y="2227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b.</a:t>
              </a:r>
            </a:p>
          </p:txBody>
        </p:sp>
        <p:grpSp>
          <p:nvGrpSpPr>
            <p:cNvPr id="88087" name="Group 46"/>
            <p:cNvGrpSpPr>
              <a:grpSpLocks/>
            </p:cNvGrpSpPr>
            <p:nvPr/>
          </p:nvGrpSpPr>
          <p:grpSpPr bwMode="auto">
            <a:xfrm>
              <a:off x="257" y="874"/>
              <a:ext cx="1495" cy="1584"/>
              <a:chOff x="161" y="778"/>
              <a:chExt cx="1495" cy="1584"/>
            </a:xfrm>
          </p:grpSpPr>
          <p:sp>
            <p:nvSpPr>
              <p:cNvPr id="88103" name="Line 47"/>
              <p:cNvSpPr>
                <a:spLocks noChangeShapeType="1"/>
              </p:cNvSpPr>
              <p:nvPr/>
            </p:nvSpPr>
            <p:spPr bwMode="auto">
              <a:xfrm>
                <a:off x="527" y="778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4" name="Line 48"/>
              <p:cNvSpPr>
                <a:spLocks noChangeShapeType="1"/>
              </p:cNvSpPr>
              <p:nvPr/>
            </p:nvSpPr>
            <p:spPr bwMode="auto">
              <a:xfrm rot="5400000">
                <a:off x="1090" y="1296"/>
                <a:ext cx="0" cy="1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5" name="Text Box 49"/>
              <p:cNvSpPr txBox="1">
                <a:spLocks noChangeArrowheads="1"/>
              </p:cNvSpPr>
              <p:nvPr/>
            </p:nvSpPr>
            <p:spPr bwMode="auto">
              <a:xfrm>
                <a:off x="306" y="838"/>
                <a:ext cx="240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6" name="Line 50"/>
              <p:cNvSpPr>
                <a:spLocks noChangeShapeType="1"/>
              </p:cNvSpPr>
              <p:nvPr/>
            </p:nvSpPr>
            <p:spPr bwMode="auto">
              <a:xfrm rot="5400000">
                <a:off x="1012" y="427"/>
                <a:ext cx="0" cy="9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7" name="Line 51"/>
              <p:cNvSpPr>
                <a:spLocks noChangeShapeType="1"/>
              </p:cNvSpPr>
              <p:nvPr/>
            </p:nvSpPr>
            <p:spPr bwMode="auto">
              <a:xfrm rot="10800000">
                <a:off x="1515" y="926"/>
                <a:ext cx="0" cy="9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8" name="Text Box 52"/>
              <p:cNvSpPr txBox="1">
                <a:spLocks noChangeArrowheads="1"/>
              </p:cNvSpPr>
              <p:nvPr/>
            </p:nvSpPr>
            <p:spPr bwMode="auto">
              <a:xfrm>
                <a:off x="1382" y="1842"/>
                <a:ext cx="24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9" name="Line 53"/>
              <p:cNvSpPr>
                <a:spLocks noChangeShapeType="1"/>
              </p:cNvSpPr>
              <p:nvPr/>
            </p:nvSpPr>
            <p:spPr bwMode="auto">
              <a:xfrm flipV="1">
                <a:off x="523" y="920"/>
                <a:ext cx="992" cy="941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8110" name="Group 54"/>
              <p:cNvGrpSpPr>
                <a:grpSpLocks/>
              </p:cNvGrpSpPr>
              <p:nvPr/>
            </p:nvGrpSpPr>
            <p:grpSpPr bwMode="auto">
              <a:xfrm>
                <a:off x="930" y="1888"/>
                <a:ext cx="219" cy="173"/>
                <a:chOff x="806" y="2056"/>
                <a:chExt cx="219" cy="173"/>
              </a:xfrm>
            </p:grpSpPr>
            <p:sp>
              <p:nvSpPr>
                <p:cNvPr id="8811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806" y="2056"/>
                  <a:ext cx="21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l" eaLnBrk="1" hangingPunct="1"/>
                  <a:r>
                    <a:rPr lang="en-US" sz="1200">
                      <a:latin typeface="Symbol" pitchFamily="18" charset="2"/>
                      <a:cs typeface="Arial" charset="0"/>
                    </a:rPr>
                    <a:t>l</a:t>
                  </a:r>
                  <a:r>
                    <a:rPr lang="en-US" sz="1200" baseline="-25000">
                      <a:latin typeface="Arial" charset="0"/>
                      <a:cs typeface="Arial" charset="0"/>
                    </a:rPr>
                    <a:t>in</a:t>
                  </a:r>
                </a:p>
              </p:txBody>
            </p:sp>
            <p:sp>
              <p:nvSpPr>
                <p:cNvPr id="8811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912" y="2092"/>
                  <a:ext cx="24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8111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118" y="1272"/>
                <a:ext cx="25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out</a:t>
                </a:r>
              </a:p>
            </p:txBody>
          </p:sp>
          <p:sp>
            <p:nvSpPr>
              <p:cNvPr id="88112" name="Text Box 58"/>
              <p:cNvSpPr txBox="1">
                <a:spLocks noChangeArrowheads="1"/>
              </p:cNvSpPr>
              <p:nvPr/>
            </p:nvSpPr>
            <p:spPr bwMode="auto">
              <a:xfrm>
                <a:off x="934" y="2131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Arial" charset="0"/>
                    <a:cs typeface="Arial" charset="0"/>
                  </a:rPr>
                  <a:t>a.</a:t>
                </a:r>
              </a:p>
            </p:txBody>
          </p:sp>
        </p:grpSp>
        <p:sp>
          <p:nvSpPr>
            <p:cNvPr id="88088" name="Line 59"/>
            <p:cNvSpPr>
              <a:spLocks noChangeShapeType="1"/>
            </p:cNvSpPr>
            <p:nvPr/>
          </p:nvSpPr>
          <p:spPr bwMode="auto">
            <a:xfrm>
              <a:off x="4031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Line 60"/>
            <p:cNvSpPr>
              <a:spLocks noChangeShapeType="1"/>
            </p:cNvSpPr>
            <p:nvPr/>
          </p:nvSpPr>
          <p:spPr bwMode="auto">
            <a:xfrm rot="5400000">
              <a:off x="4594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0" name="Text Box 61"/>
            <p:cNvSpPr txBox="1">
              <a:spLocks noChangeArrowheads="1"/>
            </p:cNvSpPr>
            <p:nvPr/>
          </p:nvSpPr>
          <p:spPr bwMode="auto">
            <a:xfrm>
              <a:off x="3810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1" name="Line 62"/>
            <p:cNvSpPr>
              <a:spLocks noChangeShapeType="1"/>
            </p:cNvSpPr>
            <p:nvPr/>
          </p:nvSpPr>
          <p:spPr bwMode="auto">
            <a:xfrm rot="5400000">
              <a:off x="4508" y="975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2" name="Line 63"/>
            <p:cNvSpPr>
              <a:spLocks noChangeShapeType="1"/>
            </p:cNvSpPr>
            <p:nvPr/>
          </p:nvSpPr>
          <p:spPr bwMode="auto">
            <a:xfrm rot="10800000">
              <a:off x="5015" y="1470"/>
              <a:ext cx="4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Text Box 64"/>
            <p:cNvSpPr txBox="1">
              <a:spLocks noChangeArrowheads="1"/>
            </p:cNvSpPr>
            <p:nvPr/>
          </p:nvSpPr>
          <p:spPr bwMode="auto">
            <a:xfrm>
              <a:off x="4886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4" name="Line 65"/>
            <p:cNvSpPr>
              <a:spLocks noChangeShapeType="1"/>
            </p:cNvSpPr>
            <p:nvPr/>
          </p:nvSpPr>
          <p:spPr bwMode="auto">
            <a:xfrm flipV="1">
              <a:off x="4027" y="1468"/>
              <a:ext cx="992" cy="4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95" name="Group 66"/>
            <p:cNvGrpSpPr>
              <a:grpSpLocks/>
            </p:cNvGrpSpPr>
            <p:nvPr/>
          </p:nvGrpSpPr>
          <p:grpSpPr bwMode="auto">
            <a:xfrm>
              <a:off x="4434" y="1984"/>
              <a:ext cx="219" cy="173"/>
              <a:chOff x="806" y="2056"/>
              <a:chExt cx="219" cy="173"/>
            </a:xfrm>
          </p:grpSpPr>
          <p:sp>
            <p:nvSpPr>
              <p:cNvPr id="88101" name="Text Box 67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02" name="Line 68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96" name="Text Box 69"/>
            <p:cNvSpPr txBox="1">
              <a:spLocks noChangeArrowheads="1"/>
            </p:cNvSpPr>
            <p:nvPr/>
          </p:nvSpPr>
          <p:spPr bwMode="auto">
            <a:xfrm rot="-5400000">
              <a:off x="3622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97" name="Text Box 70"/>
            <p:cNvSpPr txBox="1">
              <a:spLocks noChangeArrowheads="1"/>
            </p:cNvSpPr>
            <p:nvPr/>
          </p:nvSpPr>
          <p:spPr bwMode="auto">
            <a:xfrm>
              <a:off x="4438" y="2227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c.</a:t>
              </a:r>
            </a:p>
          </p:txBody>
        </p:sp>
        <p:sp>
          <p:nvSpPr>
            <p:cNvPr id="88098" name="Text Box 71"/>
            <p:cNvSpPr txBox="1">
              <a:spLocks noChangeArrowheads="1"/>
            </p:cNvSpPr>
            <p:nvPr/>
          </p:nvSpPr>
          <p:spPr bwMode="auto">
            <a:xfrm>
              <a:off x="3822" y="1398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R/4</a:t>
              </a:r>
            </a:p>
          </p:txBody>
        </p:sp>
        <p:sp>
          <p:nvSpPr>
            <p:cNvPr id="88099" name="Text Box 72"/>
            <p:cNvSpPr txBox="1">
              <a:spLocks noChangeArrowheads="1"/>
            </p:cNvSpPr>
            <p:nvPr/>
          </p:nvSpPr>
          <p:spPr bwMode="auto">
            <a:xfrm>
              <a:off x="2122" y="1242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R/3</a:t>
              </a:r>
            </a:p>
          </p:txBody>
        </p:sp>
        <p:sp>
          <p:nvSpPr>
            <p:cNvPr id="88100" name="Line 73"/>
            <p:cNvSpPr>
              <a:spLocks noChangeShapeType="1"/>
            </p:cNvSpPr>
            <p:nvPr/>
          </p:nvSpPr>
          <p:spPr bwMode="auto">
            <a:xfrm rot="5400000">
              <a:off x="2824" y="8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xfrm>
            <a:off x="613792" y="116632"/>
            <a:ext cx="7990656" cy="1143000"/>
          </a:xfrm>
        </p:spPr>
        <p:txBody>
          <a:bodyPr/>
          <a:lstStyle/>
          <a:p>
            <a:r>
              <a:rPr lang="en-US" sz="3200" dirty="0" smtClean="0"/>
              <a:t>Approaches towards Congestion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  <a:endParaRPr lang="en-US" dirty="0" smtClean="0"/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2152650"/>
            <a:ext cx="3781425" cy="3810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end-end congestion control:</a:t>
            </a:r>
          </a:p>
          <a:p>
            <a:r>
              <a:rPr lang="en-US" sz="2000" dirty="0" smtClean="0"/>
              <a:t>no explicit feedback from network</a:t>
            </a:r>
          </a:p>
          <a:p>
            <a:r>
              <a:rPr lang="en-US" sz="2000" dirty="0" smtClean="0"/>
              <a:t>congestion</a:t>
            </a:r>
            <a:r>
              <a:rPr lang="en-US" sz="2000" b="1" dirty="0" smtClean="0">
                <a:solidFill>
                  <a:srgbClr val="008000"/>
                </a:solidFill>
              </a:rPr>
              <a:t> inferred </a:t>
            </a:r>
            <a:r>
              <a:rPr lang="en-US" sz="2000" dirty="0" smtClean="0"/>
              <a:t>from end-system observed loss, delay</a:t>
            </a:r>
          </a:p>
          <a:p>
            <a:r>
              <a:rPr lang="en-US" sz="2000" dirty="0" smtClean="0"/>
              <a:t>approach taken by TCP</a:t>
            </a:r>
            <a:endParaRPr lang="en-US" sz="2400" dirty="0" smtClean="0"/>
          </a:p>
        </p:txBody>
      </p:sp>
      <p:sp>
        <p:nvSpPr>
          <p:cNvPr id="911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4850" y="2116038"/>
            <a:ext cx="3810000" cy="39052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network-assisted congestion control:</a:t>
            </a:r>
          </a:p>
          <a:p>
            <a:r>
              <a:rPr lang="en-US" sz="2000" dirty="0" smtClean="0"/>
              <a:t>routers provide feedback to end systems</a:t>
            </a:r>
          </a:p>
          <a:p>
            <a:pPr lvl="1"/>
            <a:r>
              <a:rPr lang="en-US" sz="2000" dirty="0" smtClean="0"/>
              <a:t>single bit indicating congestion (SNA, </a:t>
            </a:r>
            <a:r>
              <a:rPr lang="en-US" sz="2000" dirty="0" err="1" smtClean="0"/>
              <a:t>DECbit</a:t>
            </a:r>
            <a:r>
              <a:rPr lang="en-US" sz="2000" dirty="0" smtClean="0"/>
              <a:t>, TCP/IP ECN, ATM)</a:t>
            </a:r>
          </a:p>
          <a:p>
            <a:pPr lvl="1"/>
            <a:r>
              <a:rPr lang="en-US" sz="2000" dirty="0" smtClean="0"/>
              <a:t>explicit rate sender should use for sending.</a:t>
            </a:r>
            <a:endParaRPr lang="en-US" sz="1800" dirty="0" smtClean="0"/>
          </a:p>
        </p:txBody>
      </p:sp>
      <p:sp>
        <p:nvSpPr>
          <p:cNvPr id="91143" name="Rectangle 5"/>
          <p:cNvSpPr>
            <a:spLocks noChangeArrowheads="1"/>
          </p:cNvSpPr>
          <p:nvPr/>
        </p:nvSpPr>
        <p:spPr bwMode="auto">
          <a:xfrm>
            <a:off x="542925" y="1381125"/>
            <a:ext cx="74771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400" b="1" dirty="0" smtClean="0">
                <a:solidFill>
                  <a:schemeClr val="accent2"/>
                </a:solidFill>
              </a:rPr>
              <a:t>wo </a:t>
            </a:r>
            <a:r>
              <a:rPr lang="en-US" sz="2400" b="1" dirty="0">
                <a:solidFill>
                  <a:schemeClr val="accent2"/>
                </a:solidFill>
              </a:rPr>
              <a:t>broad approaches towards congestion control: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20713"/>
            <a:ext cx="7010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TCP </a:t>
            </a:r>
            <a:br>
              <a:rPr lang="en-US" sz="4800" smtClean="0"/>
            </a:br>
            <a:r>
              <a:rPr lang="en-US" sz="4800" smtClean="0"/>
              <a:t>Congestion Control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66725" y="3357563"/>
            <a:ext cx="8353425" cy="21923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”, Fourth Edition,Peterson and Davie,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Morgan Kaufmann, 2007</a:t>
            </a:r>
            <a:r>
              <a:rPr lang="en-US" sz="3200">
                <a:latin typeface="Arial" pitchFamily="34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8468B-2467-4495-92D5-9914C45081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CC"/>
                </a:solidFill>
              </a:rPr>
              <a:t>Essential strategy ::</a:t>
            </a:r>
            <a:r>
              <a:rPr lang="en-US" sz="2800" smtClean="0"/>
              <a:t> The TCP host sends packets into the network without a reservation and then the host reacts to observable events.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Originally TCP assumed FIFO queuing.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6600"/>
                </a:solidFill>
              </a:rPr>
              <a:t>Basic idea :: </a:t>
            </a:r>
            <a:r>
              <a:rPr lang="en-US" sz="2800" smtClean="0"/>
              <a:t>each source determines how much capacity is available to a given flow in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9900"/>
                </a:solidFill>
              </a:rPr>
              <a:t>ACKs </a:t>
            </a:r>
            <a:r>
              <a:rPr lang="en-US" sz="2800" smtClean="0"/>
              <a:t>are used to </a:t>
            </a:r>
            <a:r>
              <a:rPr lang="en-US" sz="2800" i="1" smtClean="0"/>
              <a:t>‘pace’</a:t>
            </a:r>
            <a:r>
              <a:rPr lang="en-US" sz="2800" smtClean="0"/>
              <a:t> the transmission of packets such that TCP is “self-clocking”. </a:t>
            </a:r>
            <a:endParaRPr lang="en-US" sz="2800" smtClean="0">
              <a:solidFill>
                <a:srgbClr val="0000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4101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2"/>
              </a:buClr>
              <a:buSzPct val="85000"/>
            </a:pPr>
            <a:r>
              <a:rPr lang="en-US" sz="2800" b="1" dirty="0" smtClean="0">
                <a:solidFill>
                  <a:srgbClr val="800000"/>
                </a:solidFill>
              </a:rPr>
              <a:t>Goal: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TCP sender should transmit as fast as possible, but without congesting network.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dirty="0" smtClean="0">
                <a:solidFill>
                  <a:srgbClr val="800000"/>
                </a:solidFill>
              </a:rPr>
              <a:t>issue -</a:t>
            </a:r>
            <a:r>
              <a:rPr lang="en-US" dirty="0" smtClean="0"/>
              <a:t> </a:t>
            </a:r>
            <a:r>
              <a:rPr lang="en-US" sz="2400" dirty="0" smtClean="0"/>
              <a:t>how to find rate </a:t>
            </a:r>
            <a:r>
              <a:rPr lang="en-US" sz="2400" b="1" dirty="0" smtClean="0">
                <a:solidFill>
                  <a:srgbClr val="008000"/>
                </a:solidFill>
              </a:rPr>
              <a:t>just below </a:t>
            </a:r>
            <a:r>
              <a:rPr lang="en-US" sz="2400" dirty="0" smtClean="0"/>
              <a:t>congestion level?</a:t>
            </a:r>
          </a:p>
          <a:p>
            <a:pPr>
              <a:buClr>
                <a:schemeClr val="accent2"/>
              </a:buClr>
              <a:buSzPct val="85000"/>
            </a:pPr>
            <a:r>
              <a:rPr lang="en-US" sz="2800" dirty="0" smtClean="0"/>
              <a:t>Each TCP sender sets its window size, based on </a:t>
            </a:r>
            <a:r>
              <a:rPr lang="en-US" sz="2800" dirty="0" smtClean="0">
                <a:solidFill>
                  <a:srgbClr val="800000"/>
                </a:solidFill>
              </a:rPr>
              <a:t>implicit</a:t>
            </a:r>
            <a:r>
              <a:rPr lang="en-US" sz="2800" dirty="0" smtClean="0"/>
              <a:t> feedback: 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dirty="0" smtClean="0">
                <a:solidFill>
                  <a:srgbClr val="800000"/>
                </a:solidFill>
              </a:rPr>
              <a:t>ACK</a:t>
            </a:r>
            <a:r>
              <a:rPr lang="en-US" dirty="0" smtClean="0"/>
              <a:t> segment received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network is not congested, so increase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dirty="0" smtClean="0">
                <a:solidFill>
                  <a:srgbClr val="800000"/>
                </a:solidFill>
              </a:rPr>
              <a:t>lost segment - </a:t>
            </a:r>
            <a:r>
              <a:rPr lang="en-US" dirty="0" smtClean="0"/>
              <a:t>assume loss due to congestion, so decrease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endParaRPr lang="en-US" sz="2400" i="1" dirty="0" smtClean="0">
              <a:solidFill>
                <a:srgbClr val="FF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2079</Words>
  <Application>Microsoft Office PowerPoint</Application>
  <PresentationFormat>On-screen Show (4:3)</PresentationFormat>
  <Paragraphs>362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TCP Congestion Control</vt:lpstr>
      <vt:lpstr>Principles of Congestion Control</vt:lpstr>
      <vt:lpstr>Causes/Costs of Congestion Scenario 1 </vt:lpstr>
      <vt:lpstr>Causes/Costs of Congestion Scenario 2 </vt:lpstr>
      <vt:lpstr>Causes/Costs of Congestion Scenario 2 </vt:lpstr>
      <vt:lpstr>Approaches towards Congestion Control</vt:lpstr>
      <vt:lpstr>TCP  Congestion Control</vt:lpstr>
      <vt:lpstr>TCP Congestion Control</vt:lpstr>
      <vt:lpstr>TCP Congestion Control</vt:lpstr>
      <vt:lpstr>TCP Congestion Control</vt:lpstr>
      <vt:lpstr>AIMD (Additive Increase / Multiplicative Decrease)</vt:lpstr>
      <vt:lpstr>Additive Increase (AI)</vt:lpstr>
      <vt:lpstr>Figure 6.8 Additive Increase</vt:lpstr>
      <vt:lpstr>Multiplicative Decrease (MD)</vt:lpstr>
      <vt:lpstr>AIMD (Additive Increase / Multiplicative Decrease)</vt:lpstr>
      <vt:lpstr>Figure 6.9 Typical TCP Sawtooth Pattern</vt:lpstr>
      <vt:lpstr>Slow Start</vt:lpstr>
      <vt:lpstr>Slow Start</vt:lpstr>
      <vt:lpstr>Figure 6.10 Slow Start</vt:lpstr>
      <vt:lpstr>Slow Start</vt:lpstr>
      <vt:lpstr>PowerPoint Presentation</vt:lpstr>
      <vt:lpstr>Figure 6.11 Behavior of TCP Congestion Control</vt:lpstr>
      <vt:lpstr>Fast Retransmit</vt:lpstr>
      <vt:lpstr>Fast Retransmit</vt:lpstr>
      <vt:lpstr>Figure 6.12 Fast Retransmit</vt:lpstr>
      <vt:lpstr>Figure 6.13 TCP Fast Retransmit Trace</vt:lpstr>
      <vt:lpstr>Fast Recovery</vt:lpstr>
      <vt:lpstr>Modified Slow Start</vt:lpstr>
      <vt:lpstr>Many TCP ‘flavors’</vt:lpstr>
      <vt:lpstr>TCP New Reno</vt:lpstr>
      <vt:lpstr>TCP New Reno</vt:lpstr>
      <vt:lpstr>TCP New Reno</vt:lpstr>
      <vt:lpstr>Figure 5.6 Three-way TCP Handshake</vt:lpstr>
      <vt:lpstr>Adaptive Retransmissions</vt:lpstr>
      <vt:lpstr>Original Algorithm</vt:lpstr>
      <vt:lpstr>Original Algorithm</vt:lpstr>
      <vt:lpstr>Karn/Partidge Algorithm</vt:lpstr>
      <vt:lpstr>Figure 5.10 Associating the ACK?</vt:lpstr>
      <vt:lpstr>Karn/Partidge Algorithm</vt:lpstr>
      <vt:lpstr>Jacobson/Karels Algorithm</vt:lpstr>
      <vt:lpstr>Jacobson/Karels Algorithm</vt:lpstr>
      <vt:lpstr>TCP Congestion Control Summary</vt:lpstr>
      <vt:lpstr>TCP Congestion Control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Congestion Control</dc:title>
  <dc:creator>Bob Kinicki</dc:creator>
  <cp:lastModifiedBy>Professor Kinicki</cp:lastModifiedBy>
  <cp:revision>58</cp:revision>
  <dcterms:created xsi:type="dcterms:W3CDTF">2003-01-22T00:27:23Z</dcterms:created>
  <dcterms:modified xsi:type="dcterms:W3CDTF">2013-04-16T20:47:23Z</dcterms:modified>
</cp:coreProperties>
</file>