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9" r:id="rId3"/>
    <p:sldId id="370" r:id="rId4"/>
    <p:sldId id="371" r:id="rId5"/>
    <p:sldId id="387" r:id="rId6"/>
    <p:sldId id="372" r:id="rId7"/>
    <p:sldId id="373" r:id="rId8"/>
    <p:sldId id="375" r:id="rId9"/>
    <p:sldId id="376" r:id="rId10"/>
    <p:sldId id="377" r:id="rId11"/>
    <p:sldId id="378" r:id="rId12"/>
    <p:sldId id="368" r:id="rId13"/>
    <p:sldId id="379" r:id="rId14"/>
    <p:sldId id="380" r:id="rId15"/>
    <p:sldId id="381" r:id="rId16"/>
    <p:sldId id="382" r:id="rId17"/>
    <p:sldId id="383" r:id="rId18"/>
    <p:sldId id="385" r:id="rId19"/>
    <p:sldId id="386" r:id="rId20"/>
    <p:sldId id="384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3366"/>
    <a:srgbClr val="CC0000"/>
    <a:srgbClr val="008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9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95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8AEF2-DB06-4851-9363-B29CD759A640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E0CB-681F-4C4C-ACAE-CEEFFA1B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5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8592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Point-to-Point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Switching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Spring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2013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rgbClr val="990033"/>
                </a:solidFill>
                <a:latin typeface="Comic Sans MS" pitchFamily="66" charset="0"/>
              </a:rPr>
              <a:t>packet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>
                <a:solidFill>
                  <a:srgbClr val="990033"/>
                </a:solidFill>
              </a:rPr>
              <a:t>packet :: </a:t>
            </a:r>
            <a:r>
              <a:rPr lang="en-US" dirty="0" smtClean="0"/>
              <a:t>a variable length block of data with a fixed upper bound.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sz="3200" dirty="0" smtClean="0"/>
              <a:t>Using packets </a:t>
            </a:r>
            <a:r>
              <a:rPr lang="en-US" dirty="0" smtClean="0"/>
              <a:t>improve</a:t>
            </a:r>
            <a:r>
              <a:rPr lang="en-US" sz="3200" dirty="0" smtClean="0"/>
              <a:t>s mean message    delay.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2714620"/>
            <a:ext cx="81010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network where the unit of transfer is a small, fixed-size block of data (i.e.,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cell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ATM (Asynchronous Transfer Mode) networks use 53-byte cells.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71800" y="1571612"/>
            <a:ext cx="31242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/>
                <a:latin typeface="Comic Sans MS" pitchFamily="66" charset="0"/>
              </a:rPr>
              <a:t>53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Connection-Oriented Protocols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setup stage </a:t>
            </a:r>
            <a:r>
              <a:rPr lang="en-US" dirty="0" smtClean="0"/>
              <a:t>is used to determine the end-to-end path before a connection is established.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flow streams are identified by some type of connection indicator (e.g. OSI, X.25, SNA, ATM).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Connection-Oriented Virtual Circuits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4" descr="5-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70" y="1285860"/>
            <a:ext cx="7304154" cy="30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2" y="4643446"/>
            <a:ext cx="806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5-45. Internetworking using concatenated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virtual circuits.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696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Connectionless Protocols</a:t>
            </a:r>
            <a:endParaRPr lang="en-US" sz="4000" dirty="0" smtClean="0"/>
          </a:p>
          <a:p>
            <a:r>
              <a:rPr lang="en-US" dirty="0" smtClean="0"/>
              <a:t>No set up is needed.</a:t>
            </a:r>
          </a:p>
          <a:p>
            <a:r>
              <a:rPr lang="en-US" dirty="0" smtClean="0"/>
              <a:t>Each packet contains information which allows the packet to be individually routed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omic Sans MS" pitchFamily="66" charset="0"/>
              </a:rPr>
              <a:t>hop-by-hop </a:t>
            </a:r>
            <a:r>
              <a:rPr lang="en-US" dirty="0" smtClean="0"/>
              <a:t>through the network.</a:t>
            </a:r>
          </a:p>
          <a:p>
            <a:r>
              <a:rPr lang="en-US" dirty="0" smtClean="0"/>
              <a:t>Bifurcated and adaptive routing techniques are possible.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</a:t>
            </a:r>
            <a:r>
              <a:rPr lang="en-US" dirty="0" smtClean="0">
                <a:solidFill>
                  <a:srgbClr val="990033"/>
                </a:solidFill>
              </a:rPr>
              <a:t>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Connectionless Internetworking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4" descr="5-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560" y="1412776"/>
            <a:ext cx="77284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8" y="4831432"/>
            <a:ext cx="90011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5-46. A connectionless internet.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91680" y="1700808"/>
            <a:ext cx="1296144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bifurcated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259632" y="1988840"/>
            <a:ext cx="432048" cy="792088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</a:t>
            </a:r>
            <a:r>
              <a:rPr lang="en-US" dirty="0" err="1" smtClean="0"/>
              <a:t>vs</a:t>
            </a:r>
            <a:r>
              <a:rPr lang="en-US" dirty="0" smtClean="0"/>
              <a:t> Virtual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Datagram Routing</a:t>
            </a:r>
          </a:p>
          <a:p>
            <a:pPr lvl="1"/>
            <a:r>
              <a:rPr lang="en-US" dirty="0" smtClean="0"/>
              <a:t>Each datagram packet may be individually routed.</a:t>
            </a:r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Virtual Circuit Routing</a:t>
            </a:r>
          </a:p>
          <a:p>
            <a:pPr lvl="1"/>
            <a:r>
              <a:rPr lang="en-US" dirty="0" smtClean="0"/>
              <a:t>In virtual circuit, set up is required.</a:t>
            </a:r>
          </a:p>
          <a:p>
            <a:pPr lvl="1"/>
            <a:r>
              <a:rPr lang="en-US" dirty="0" smtClean="0"/>
              <a:t>All packets in a virtual circuit follow the same path through the network.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Event Timing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20"/>
          <a:stretch>
            <a:fillRect/>
          </a:stretch>
        </p:blipFill>
        <p:spPr bwMode="auto">
          <a:xfrm>
            <a:off x="1301018" y="1000108"/>
            <a:ext cx="65419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562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effectLst/>
              </a:rPr>
              <a:t>DCC 6</a:t>
            </a:r>
            <a:r>
              <a:rPr lang="en-US" baseline="30000" dirty="0">
                <a:effectLst/>
              </a:rPr>
              <a:t>th</a:t>
            </a:r>
            <a:r>
              <a:rPr lang="en-US" dirty="0">
                <a:effectLst/>
              </a:rPr>
              <a:t> Ed., W. Stallings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>
                <a:effectLst/>
              </a:rPr>
              <a:t>Figure 10.3</a:t>
            </a:r>
            <a:endParaRPr lang="en-US" sz="4400" dirty="0">
              <a:effectLst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156176" y="2492896"/>
            <a:ext cx="1728192" cy="144016"/>
          </a:xfrm>
          <a:prstGeom prst="lin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2B593-E4D5-4DBC-95FA-5C50FC71F6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290"/>
            <a:ext cx="3222625" cy="588171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10.4</a:t>
            </a:r>
          </a:p>
          <a:p>
            <a:pPr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 b="11119"/>
          <a:stretch>
            <a:fillRect/>
          </a:stretch>
        </p:blipFill>
        <p:spPr bwMode="auto">
          <a:xfrm>
            <a:off x="3292475" y="0"/>
            <a:ext cx="585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71600" y="6309320"/>
            <a:ext cx="2317006" cy="5486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</a:rPr>
              <a:t>Network Switching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EFCFC-D4EA-4E56-BE88-F829B5ECB7A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61934"/>
            <a:ext cx="3581400" cy="595314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10.5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 b="6921"/>
          <a:stretch>
            <a:fillRect/>
          </a:stretch>
        </p:blipFill>
        <p:spPr bwMode="auto">
          <a:xfrm>
            <a:off x="3576638" y="0"/>
            <a:ext cx="5567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59632" y="6309320"/>
            <a:ext cx="2317006" cy="5486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</a:rPr>
              <a:t>Network Switching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Switching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725888"/>
          </a:xfrm>
        </p:spPr>
        <p:txBody>
          <a:bodyPr/>
          <a:lstStyle/>
          <a:p>
            <a:r>
              <a:rPr lang="en-US" dirty="0" smtClean="0"/>
              <a:t>Circuit Switching, Message Switching, Packet Switching, Cell Switching</a:t>
            </a:r>
          </a:p>
          <a:p>
            <a:r>
              <a:rPr lang="en-US" dirty="0" smtClean="0"/>
              <a:t>Store-and-Forward Routing</a:t>
            </a:r>
          </a:p>
          <a:p>
            <a:r>
              <a:rPr lang="en-US" dirty="0" smtClean="0"/>
              <a:t>Connection-Oriented versus Connectionless Protocols</a:t>
            </a:r>
          </a:p>
          <a:p>
            <a:r>
              <a:rPr lang="en-US" dirty="0" smtClean="0"/>
              <a:t>Virtual Circuit versus Datagram Networks</a:t>
            </a:r>
          </a:p>
          <a:p>
            <a:r>
              <a:rPr lang="en-US" dirty="0" smtClean="0"/>
              <a:t>External/Internal Subnet Abstractions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Switching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4800600"/>
          </a:xfrm>
        </p:spPr>
        <p:txBody>
          <a:bodyPr/>
          <a:lstStyle/>
          <a:p>
            <a:r>
              <a:rPr lang="en-US" sz="2800" dirty="0" smtClean="0"/>
              <a:t>Circuit-switching and message switching are now obsolete.</a:t>
            </a:r>
          </a:p>
          <a:p>
            <a:r>
              <a:rPr lang="en-US" sz="2800" dirty="0" smtClean="0">
                <a:solidFill>
                  <a:srgbClr val="990033"/>
                </a:solidFill>
              </a:rPr>
              <a:t>Store-and-forward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990033"/>
                </a:solidFill>
              </a:rPr>
              <a:t> datagram </a:t>
            </a:r>
            <a:r>
              <a:rPr lang="en-US" sz="2800" dirty="0" smtClean="0"/>
              <a:t>packet switching (IP routers) dominates the Internet.</a:t>
            </a:r>
          </a:p>
          <a:p>
            <a:r>
              <a:rPr lang="en-US" sz="2800" dirty="0" smtClean="0">
                <a:solidFill>
                  <a:srgbClr val="990033"/>
                </a:solidFill>
              </a:rPr>
              <a:t>Cell switching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virtual circuits </a:t>
            </a:r>
            <a:r>
              <a:rPr lang="en-US" sz="2800" dirty="0" smtClean="0"/>
              <a:t>(ATM switches) still exist in ATM networks.</a:t>
            </a:r>
          </a:p>
          <a:p>
            <a:r>
              <a:rPr lang="en-US" sz="2800" dirty="0" smtClean="0"/>
              <a:t>The external protocol abstraction to the subnet may differ from the internal subnet view.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e.g. TCP is connection-oriented protocol that runs on top of a datagram IP protocol.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Seeking out and establishing a physical copper path from end-to-end </a:t>
            </a:r>
            <a:r>
              <a:rPr lang="en-US" sz="2800" dirty="0" smtClean="0">
                <a:solidFill>
                  <a:schemeClr val="accent1"/>
                </a:solidFill>
              </a:rPr>
              <a:t>[historic definition] 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Circuit switching implies the need to first </a:t>
            </a:r>
            <a:r>
              <a:rPr lang="en-US" sz="2800" i="1" dirty="0" smtClean="0"/>
              <a:t>set up</a:t>
            </a:r>
            <a:r>
              <a:rPr lang="en-US" sz="2800" dirty="0" smtClean="0"/>
              <a:t> a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dedicated</a:t>
            </a:r>
            <a:r>
              <a:rPr lang="en-US" sz="2800" dirty="0" smtClean="0"/>
              <a:t>, end-to-end path for the connection </a:t>
            </a:r>
            <a:r>
              <a:rPr lang="en-US" sz="2800" i="1" dirty="0" smtClean="0">
                <a:solidFill>
                  <a:srgbClr val="990033"/>
                </a:solidFill>
              </a:rPr>
              <a:t>before</a:t>
            </a:r>
            <a:r>
              <a:rPr lang="en-US" sz="2800" i="1" dirty="0" smtClean="0"/>
              <a:t> </a:t>
            </a:r>
            <a:r>
              <a:rPr lang="en-US" sz="2800" dirty="0" smtClean="0"/>
              <a:t>the information transfer takes place.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Once the connection is made, the only delay is propagation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4" descr="2-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72296" cy="36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929198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2-38. (a) Circuit switching. (b) Packet switching.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580112" y="2996952"/>
            <a:ext cx="1728192" cy="576064"/>
          </a:xfrm>
          <a:prstGeom prst="ellips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13330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End-end resources reserved for “call”</a:t>
            </a:r>
          </a:p>
          <a:p>
            <a:r>
              <a:rPr lang="en-US" sz="2400" dirty="0" smtClean="0"/>
              <a:t>link capacity, router buffer space</a:t>
            </a:r>
          </a:p>
          <a:p>
            <a:r>
              <a:rPr lang="en-US" sz="2400" dirty="0" smtClean="0"/>
              <a:t>dedicated resources: no sharing</a:t>
            </a:r>
          </a:p>
          <a:p>
            <a:r>
              <a:rPr lang="en-US" sz="2400" dirty="0" smtClean="0"/>
              <a:t>circuit-like (guaranteed) performance</a:t>
            </a:r>
          </a:p>
          <a:p>
            <a:r>
              <a:rPr lang="en-US" sz="2400" dirty="0" smtClean="0"/>
              <a:t>call setup required</a:t>
            </a:r>
          </a:p>
          <a:p>
            <a:endParaRPr lang="en-US" sz="2400" dirty="0" smtClean="0"/>
          </a:p>
        </p:txBody>
      </p:sp>
      <p:grpSp>
        <p:nvGrpSpPr>
          <p:cNvPr id="13331" name="Group 1573"/>
          <p:cNvGrpSpPr>
            <a:grpSpLocks/>
          </p:cNvGrpSpPr>
          <p:nvPr/>
        </p:nvGrpSpPr>
        <p:grpSpPr bwMode="auto">
          <a:xfrm>
            <a:off x="4989513" y="1639888"/>
            <a:ext cx="3470275" cy="4168775"/>
            <a:chOff x="3143" y="1033"/>
            <a:chExt cx="2186" cy="2626"/>
          </a:xfrm>
        </p:grpSpPr>
        <p:sp>
          <p:nvSpPr>
            <p:cNvPr id="13334" name="Freeform 1574"/>
            <p:cNvSpPr>
              <a:spLocks/>
            </p:cNvSpPr>
            <p:nvPr/>
          </p:nvSpPr>
          <p:spPr bwMode="auto">
            <a:xfrm>
              <a:off x="4227" y="2178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1575"/>
            <p:cNvSpPr>
              <a:spLocks/>
            </p:cNvSpPr>
            <p:nvPr/>
          </p:nvSpPr>
          <p:spPr bwMode="auto">
            <a:xfrm>
              <a:off x="4239" y="1217"/>
              <a:ext cx="1090" cy="658"/>
            </a:xfrm>
            <a:custGeom>
              <a:avLst/>
              <a:gdLst>
                <a:gd name="T0" fmla="*/ 604 w 765"/>
                <a:gd name="T1" fmla="*/ 14 h 459"/>
                <a:gd name="T2" fmla="*/ 410 w 765"/>
                <a:gd name="T3" fmla="*/ 100 h 459"/>
                <a:gd name="T4" fmla="*/ 137 w 765"/>
                <a:gd name="T5" fmla="*/ 143 h 459"/>
                <a:gd name="T6" fmla="*/ 20 w 765"/>
                <a:gd name="T7" fmla="*/ 482 h 459"/>
                <a:gd name="T8" fmla="*/ 256 w 765"/>
                <a:gd name="T9" fmla="*/ 636 h 459"/>
                <a:gd name="T10" fmla="*/ 493 w 765"/>
                <a:gd name="T11" fmla="*/ 611 h 459"/>
                <a:gd name="T12" fmla="*/ 832 w 765"/>
                <a:gd name="T13" fmla="*/ 636 h 459"/>
                <a:gd name="T14" fmla="*/ 995 w 765"/>
                <a:gd name="T15" fmla="*/ 622 h 459"/>
                <a:gd name="T16" fmla="*/ 1071 w 765"/>
                <a:gd name="T17" fmla="*/ 533 h 459"/>
                <a:gd name="T18" fmla="*/ 1069 w 765"/>
                <a:gd name="T19" fmla="*/ 227 h 459"/>
                <a:gd name="T20" fmla="*/ 943 w 765"/>
                <a:gd name="T21" fmla="*/ 49 h 459"/>
                <a:gd name="T22" fmla="*/ 604 w 765"/>
                <a:gd name="T23" fmla="*/ 14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576"/>
            <p:cNvSpPr>
              <a:spLocks/>
            </p:cNvSpPr>
            <p:nvPr/>
          </p:nvSpPr>
          <p:spPr bwMode="auto">
            <a:xfrm>
              <a:off x="3143" y="1033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7" name="Group 1577"/>
            <p:cNvGrpSpPr>
              <a:grpSpLocks/>
            </p:cNvGrpSpPr>
            <p:nvPr/>
          </p:nvGrpSpPr>
          <p:grpSpPr bwMode="auto">
            <a:xfrm>
              <a:off x="3198" y="1874"/>
              <a:ext cx="919" cy="588"/>
              <a:chOff x="2889" y="1631"/>
              <a:chExt cx="980" cy="743"/>
            </a:xfrm>
          </p:grpSpPr>
          <p:sp>
            <p:nvSpPr>
              <p:cNvPr id="13634" name="Rectangle 1578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5" name="AutoShape 1579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13338" name="Group 1580"/>
            <p:cNvGrpSpPr>
              <a:grpSpLocks/>
            </p:cNvGrpSpPr>
            <p:nvPr/>
          </p:nvGrpSpPr>
          <p:grpSpPr bwMode="auto">
            <a:xfrm>
              <a:off x="3640" y="1154"/>
              <a:ext cx="212" cy="335"/>
              <a:chOff x="3796" y="1043"/>
              <a:chExt cx="865" cy="1237"/>
            </a:xfrm>
          </p:grpSpPr>
          <p:sp>
            <p:nvSpPr>
              <p:cNvPr id="13604" name="Line 158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5" name="Line 158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6" name="Line 158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7" name="Line 158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8" name="Line 158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9" name="Line 158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0" name="Line 158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1" name="Line 158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2" name="Line 158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3" name="Line 159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4" name="Line 159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5" name="Line 159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6" name="Line 159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7" name="Line 159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8" name="Line 159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619" name="Group 159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13630" name="Line 15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1" name="Line 15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2" name="Line 15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3" name="Line 16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0" name="Group 160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13626" name="Line 160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7" name="Line 16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8" name="Line 160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9" name="Line 160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1" name="Group 160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13622" name="Line 160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3" name="Line 160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4" name="Line 160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5" name="Line 16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9" name="Group 1611"/>
            <p:cNvGrpSpPr>
              <a:grpSpLocks/>
            </p:cNvGrpSpPr>
            <p:nvPr/>
          </p:nvGrpSpPr>
          <p:grpSpPr bwMode="auto">
            <a:xfrm>
              <a:off x="3189" y="1364"/>
              <a:ext cx="436" cy="114"/>
              <a:chOff x="3072" y="739"/>
              <a:chExt cx="652" cy="146"/>
            </a:xfrm>
          </p:grpSpPr>
          <p:pic>
            <p:nvPicPr>
              <p:cNvPr id="13601" name="Picture 1612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02" name="Line 16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3" name="Line 16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340" name="Picture 1615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" y="118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41" name="Group 1616"/>
            <p:cNvGrpSpPr>
              <a:grpSpLocks/>
            </p:cNvGrpSpPr>
            <p:nvPr/>
          </p:nvGrpSpPr>
          <p:grpSpPr bwMode="auto">
            <a:xfrm>
              <a:off x="3846" y="1069"/>
              <a:ext cx="256" cy="269"/>
              <a:chOff x="2870" y="1518"/>
              <a:chExt cx="292" cy="320"/>
            </a:xfrm>
          </p:grpSpPr>
          <p:graphicFrame>
            <p:nvGraphicFramePr>
              <p:cNvPr id="13325" name="Object 16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69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6" name="Object 16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0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42" name="Group 1619"/>
            <p:cNvGrpSpPr>
              <a:grpSpLocks/>
            </p:cNvGrpSpPr>
            <p:nvPr/>
          </p:nvGrpSpPr>
          <p:grpSpPr bwMode="auto">
            <a:xfrm>
              <a:off x="4304" y="2253"/>
              <a:ext cx="228" cy="108"/>
              <a:chOff x="3600" y="219"/>
              <a:chExt cx="360" cy="175"/>
            </a:xfrm>
          </p:grpSpPr>
          <p:sp>
            <p:nvSpPr>
              <p:cNvPr id="13588" name="Oval 16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89" name="Line 16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0" name="Line 16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1" name="Rectangle 16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2" name="Oval 16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93" name="Group 16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98" name="Line 16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9" name="Line 16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00" name="Line 16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94" name="Group 16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95" name="Line 16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6" name="Line 16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7" name="Line 16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3" name="Group 1633"/>
            <p:cNvGrpSpPr>
              <a:grpSpLocks/>
            </p:cNvGrpSpPr>
            <p:nvPr/>
          </p:nvGrpSpPr>
          <p:grpSpPr bwMode="auto">
            <a:xfrm>
              <a:off x="4528" y="2429"/>
              <a:ext cx="228" cy="108"/>
              <a:chOff x="3600" y="219"/>
              <a:chExt cx="360" cy="175"/>
            </a:xfrm>
          </p:grpSpPr>
          <p:sp>
            <p:nvSpPr>
              <p:cNvPr id="13575" name="Oval 16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6" name="Line 16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7" name="Line 16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8" name="Rectangle 16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9" name="Oval 16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80" name="Group 16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85" name="Line 16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6" name="Line 16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7" name="Line 16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81" name="Group 16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82" name="Line 16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3" name="Line 16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4" name="Line 16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4" name="Group 1647"/>
            <p:cNvGrpSpPr>
              <a:grpSpLocks/>
            </p:cNvGrpSpPr>
            <p:nvPr/>
          </p:nvGrpSpPr>
          <p:grpSpPr bwMode="auto">
            <a:xfrm>
              <a:off x="4704" y="2261"/>
              <a:ext cx="228" cy="108"/>
              <a:chOff x="3600" y="219"/>
              <a:chExt cx="360" cy="175"/>
            </a:xfrm>
          </p:grpSpPr>
          <p:sp>
            <p:nvSpPr>
              <p:cNvPr id="13562" name="Oval 16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3" name="Line 16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4" name="Line 16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5" name="Rectangle 16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6" name="Oval 16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67" name="Group 16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72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3" name="Line 16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4" name="Line 16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68" name="Group 16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69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0" name="Line 16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1" name="Line 16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5" name="Group 1661"/>
            <p:cNvGrpSpPr>
              <a:grpSpLocks/>
            </p:cNvGrpSpPr>
            <p:nvPr/>
          </p:nvGrpSpPr>
          <p:grpSpPr bwMode="auto">
            <a:xfrm>
              <a:off x="4367" y="1532"/>
              <a:ext cx="221" cy="101"/>
              <a:chOff x="3600" y="219"/>
              <a:chExt cx="360" cy="175"/>
            </a:xfrm>
          </p:grpSpPr>
          <p:sp>
            <p:nvSpPr>
              <p:cNvPr id="13549" name="Oval 166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0" name="Line 166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1" name="Line 166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2" name="Rectangle 166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3" name="Oval 166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54" name="Group 166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59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0" name="Line 166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1" name="Line 167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55" name="Group 167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56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7" name="Line 16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8" name="Line 16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6" name="Group 1675"/>
            <p:cNvGrpSpPr>
              <a:grpSpLocks/>
            </p:cNvGrpSpPr>
            <p:nvPr/>
          </p:nvGrpSpPr>
          <p:grpSpPr bwMode="auto">
            <a:xfrm>
              <a:off x="4366" y="1693"/>
              <a:ext cx="228" cy="108"/>
              <a:chOff x="3600" y="219"/>
              <a:chExt cx="360" cy="175"/>
            </a:xfrm>
          </p:grpSpPr>
          <p:sp>
            <p:nvSpPr>
              <p:cNvPr id="13536" name="Oval 167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7" name="Line 167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8" name="Line 167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9" name="Rectangle 167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0" name="Oval 168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41" name="Group 168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46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7" name="Line 16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8" name="Line 16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42" name="Group 168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43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4" name="Line 16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5" name="Line 16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7" name="Group 1689"/>
            <p:cNvGrpSpPr>
              <a:grpSpLocks/>
            </p:cNvGrpSpPr>
            <p:nvPr/>
          </p:nvGrpSpPr>
          <p:grpSpPr bwMode="auto">
            <a:xfrm>
              <a:off x="4666" y="1472"/>
              <a:ext cx="210" cy="97"/>
              <a:chOff x="3600" y="219"/>
              <a:chExt cx="360" cy="175"/>
            </a:xfrm>
          </p:grpSpPr>
          <p:sp>
            <p:nvSpPr>
              <p:cNvPr id="13523" name="Oval 169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4" name="Line 169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5" name="Line 169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6" name="Rectangle 169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27" name="Oval 169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28" name="Group 169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33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4" name="Line 169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5" name="Line 169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29" name="Group 169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30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1" name="Line 17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2" name="Line 17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8" name="Group 1703"/>
            <p:cNvGrpSpPr>
              <a:grpSpLocks/>
            </p:cNvGrpSpPr>
            <p:nvPr/>
          </p:nvGrpSpPr>
          <p:grpSpPr bwMode="auto">
            <a:xfrm>
              <a:off x="4720" y="1693"/>
              <a:ext cx="228" cy="108"/>
              <a:chOff x="3600" y="219"/>
              <a:chExt cx="360" cy="175"/>
            </a:xfrm>
          </p:grpSpPr>
          <p:sp>
            <p:nvSpPr>
              <p:cNvPr id="13510" name="Oval 170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1" name="Line 170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2" name="Line 170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3" name="Rectangle 170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14" name="Oval 170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15" name="Group 170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20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1" name="Line 171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2" name="Line 171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16" name="Group 171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17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8" name="Line 17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" name="Line 17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9" name="Group 1717"/>
            <p:cNvGrpSpPr>
              <a:grpSpLocks/>
            </p:cNvGrpSpPr>
            <p:nvPr/>
          </p:nvGrpSpPr>
          <p:grpSpPr bwMode="auto">
            <a:xfrm>
              <a:off x="3832" y="1529"/>
              <a:ext cx="220" cy="100"/>
              <a:chOff x="3600" y="219"/>
              <a:chExt cx="360" cy="175"/>
            </a:xfrm>
          </p:grpSpPr>
          <p:sp>
            <p:nvSpPr>
              <p:cNvPr id="13497" name="Oval 17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Line 17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9" name="Line 17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0" name="Rectangle 17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1" name="Oval 17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02" name="Group 17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07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8" name="Line 17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9" name="Line 17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03" name="Group 17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04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5" name="Line 17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6" name="Line 17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50" name="Group 1731"/>
            <p:cNvGrpSpPr>
              <a:grpSpLocks/>
            </p:cNvGrpSpPr>
            <p:nvPr/>
          </p:nvGrpSpPr>
          <p:grpSpPr bwMode="auto">
            <a:xfrm>
              <a:off x="3639" y="2253"/>
              <a:ext cx="220" cy="100"/>
              <a:chOff x="3600" y="219"/>
              <a:chExt cx="360" cy="175"/>
            </a:xfrm>
          </p:grpSpPr>
          <p:sp>
            <p:nvSpPr>
              <p:cNvPr id="13484" name="Oval 17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5" name="Line 17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6" name="Line 17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7" name="Rectangle 17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8" name="Oval 17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89" name="Group 17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94" name="Line 17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5" name="Line 17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6" name="Line 17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90" name="Group 17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91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2" name="Line 17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3" name="Line 17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51" name="Line 1745"/>
            <p:cNvSpPr>
              <a:spLocks noChangeShapeType="1"/>
            </p:cNvSpPr>
            <p:nvPr/>
          </p:nvSpPr>
          <p:spPr bwMode="auto">
            <a:xfrm flipV="1">
              <a:off x="4396" y="2523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1746"/>
            <p:cNvSpPr>
              <a:spLocks noChangeShapeType="1"/>
            </p:cNvSpPr>
            <p:nvPr/>
          </p:nvSpPr>
          <p:spPr bwMode="auto">
            <a:xfrm>
              <a:off x="4474" y="2358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1747"/>
            <p:cNvSpPr>
              <a:spLocks noChangeShapeType="1"/>
            </p:cNvSpPr>
            <p:nvPr/>
          </p:nvSpPr>
          <p:spPr bwMode="auto">
            <a:xfrm>
              <a:off x="4535" y="230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748"/>
            <p:cNvSpPr>
              <a:spLocks noChangeShapeType="1"/>
            </p:cNvSpPr>
            <p:nvPr/>
          </p:nvSpPr>
          <p:spPr bwMode="auto">
            <a:xfrm flipV="1">
              <a:off x="4684" y="2362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749"/>
            <p:cNvSpPr>
              <a:spLocks noChangeShapeType="1"/>
            </p:cNvSpPr>
            <p:nvPr/>
          </p:nvSpPr>
          <p:spPr bwMode="auto">
            <a:xfrm>
              <a:off x="3864" y="2312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6" name="Group 1750"/>
            <p:cNvGrpSpPr>
              <a:grpSpLocks/>
            </p:cNvGrpSpPr>
            <p:nvPr/>
          </p:nvGrpSpPr>
          <p:grpSpPr bwMode="auto">
            <a:xfrm>
              <a:off x="3390" y="1979"/>
              <a:ext cx="209" cy="224"/>
              <a:chOff x="2870" y="1518"/>
              <a:chExt cx="292" cy="320"/>
            </a:xfrm>
          </p:grpSpPr>
          <p:graphicFrame>
            <p:nvGraphicFramePr>
              <p:cNvPr id="13323" name="Object 175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1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4" name="Object 175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2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57" name="Group 1753"/>
            <p:cNvGrpSpPr>
              <a:grpSpLocks/>
            </p:cNvGrpSpPr>
            <p:nvPr/>
          </p:nvGrpSpPr>
          <p:grpSpPr bwMode="auto">
            <a:xfrm>
              <a:off x="3418" y="2211"/>
              <a:ext cx="139" cy="194"/>
              <a:chOff x="2556" y="2689"/>
              <a:chExt cx="183" cy="255"/>
            </a:xfrm>
          </p:grpSpPr>
          <p:pic>
            <p:nvPicPr>
              <p:cNvPr id="13467" name="Picture 1754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68" name="Freeform 1755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9" name="Freeform 1756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0" name="Freeform 1757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1" name="Freeform 1758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2" name="Freeform 1759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3" name="Freeform 1760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4" name="Freeform 1761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5" name="Freeform 1762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6" name="Freeform 1763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7" name="Freeform 1764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Freeform 1765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Freeform 1766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Freeform 1767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1" name="Freeform 1768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2" name="Freeform 1769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3" name="Freeform 1770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1771"/>
            <p:cNvGraphicFramePr>
              <a:graphicFrameLocks noChangeAspect="1"/>
            </p:cNvGraphicFramePr>
            <p:nvPr/>
          </p:nvGraphicFramePr>
          <p:xfrm>
            <a:off x="3660" y="2006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3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006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58" name="Line 1772"/>
            <p:cNvSpPr>
              <a:spLocks noChangeShapeType="1"/>
            </p:cNvSpPr>
            <p:nvPr/>
          </p:nvSpPr>
          <p:spPr bwMode="auto">
            <a:xfrm>
              <a:off x="4050" y="1586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1773"/>
            <p:cNvSpPr>
              <a:spLocks noChangeShapeType="1"/>
            </p:cNvSpPr>
            <p:nvPr/>
          </p:nvSpPr>
          <p:spPr bwMode="auto">
            <a:xfrm>
              <a:off x="3777" y="1478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1774"/>
            <p:cNvSpPr>
              <a:spLocks/>
            </p:cNvSpPr>
            <p:nvPr/>
          </p:nvSpPr>
          <p:spPr bwMode="auto">
            <a:xfrm>
              <a:off x="3348" y="2742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775"/>
            <p:cNvSpPr>
              <a:spLocks noChangeShapeType="1"/>
            </p:cNvSpPr>
            <p:nvPr/>
          </p:nvSpPr>
          <p:spPr bwMode="auto">
            <a:xfrm rot="-5400000">
              <a:off x="4757" y="3206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1776"/>
            <p:cNvGrpSpPr>
              <a:grpSpLocks/>
            </p:cNvGrpSpPr>
            <p:nvPr/>
          </p:nvGrpSpPr>
          <p:grpSpPr bwMode="auto">
            <a:xfrm>
              <a:off x="4702" y="3292"/>
              <a:ext cx="125" cy="230"/>
              <a:chOff x="4180" y="783"/>
              <a:chExt cx="150" cy="307"/>
            </a:xfrm>
          </p:grpSpPr>
          <p:sp>
            <p:nvSpPr>
              <p:cNvPr id="13459" name="AutoShape 177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0" name="Rectangle 177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1" name="Rectangle 177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2" name="AutoShape 178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3" name="Line 178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4" name="Line 178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5" name="Rectangle 178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6" name="Rectangle 178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63" name="Line 1785"/>
            <p:cNvSpPr>
              <a:spLocks noChangeShapeType="1"/>
            </p:cNvSpPr>
            <p:nvPr/>
          </p:nvSpPr>
          <p:spPr bwMode="auto">
            <a:xfrm rot="5400000" flipV="1">
              <a:off x="4849" y="3383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786"/>
            <p:cNvSpPr>
              <a:spLocks noChangeShapeType="1"/>
            </p:cNvSpPr>
            <p:nvPr/>
          </p:nvSpPr>
          <p:spPr bwMode="auto">
            <a:xfrm rot="-5400000">
              <a:off x="4966" y="3179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5" name="Group 1787"/>
            <p:cNvGrpSpPr>
              <a:grpSpLocks/>
            </p:cNvGrpSpPr>
            <p:nvPr/>
          </p:nvGrpSpPr>
          <p:grpSpPr bwMode="auto">
            <a:xfrm>
              <a:off x="4701" y="2996"/>
              <a:ext cx="316" cy="148"/>
              <a:chOff x="3600" y="219"/>
              <a:chExt cx="360" cy="175"/>
            </a:xfrm>
          </p:grpSpPr>
          <p:sp>
            <p:nvSpPr>
              <p:cNvPr id="13446" name="Oval 17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7" name="Line 17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8" name="Line 17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9" name="Rectangle 17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0" name="Oval 17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51" name="Group 17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56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7" name="Line 17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Line 17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52" name="Group 17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53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4" name="Line 17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5" name="Line 18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6" name="Group 1801"/>
            <p:cNvGrpSpPr>
              <a:grpSpLocks/>
            </p:cNvGrpSpPr>
            <p:nvPr/>
          </p:nvGrpSpPr>
          <p:grpSpPr bwMode="auto">
            <a:xfrm>
              <a:off x="4187" y="2822"/>
              <a:ext cx="316" cy="148"/>
              <a:chOff x="3600" y="219"/>
              <a:chExt cx="360" cy="175"/>
            </a:xfrm>
          </p:grpSpPr>
          <p:sp>
            <p:nvSpPr>
              <p:cNvPr id="13433" name="Oval 18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" name="Line 18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" name="Line 18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" name="Rectangle 18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7" name="Oval 18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8" name="Group 18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43" name="Line 18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4" name="Line 18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5" name="Line 18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9" name="Group 18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40" name="Line 18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1" name="Line 18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2" name="Line 18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7" name="Group 1815"/>
            <p:cNvGrpSpPr>
              <a:grpSpLocks/>
            </p:cNvGrpSpPr>
            <p:nvPr/>
          </p:nvGrpSpPr>
          <p:grpSpPr bwMode="auto">
            <a:xfrm>
              <a:off x="3768" y="3014"/>
              <a:ext cx="316" cy="148"/>
              <a:chOff x="3600" y="219"/>
              <a:chExt cx="360" cy="175"/>
            </a:xfrm>
          </p:grpSpPr>
          <p:sp>
            <p:nvSpPr>
              <p:cNvPr id="13420" name="Oval 18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1" name="Line 18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" name="Line 18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" name="Rectangle 18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4" name="Oval 18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5" name="Group 18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0" name="Line 18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" name="Line 18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" name="Line 18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6" name="Group 18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7" name="Line 18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" name="Line 18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" name="Line 18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68" name="Line 1829"/>
            <p:cNvSpPr>
              <a:spLocks noChangeShapeType="1"/>
            </p:cNvSpPr>
            <p:nvPr/>
          </p:nvSpPr>
          <p:spPr bwMode="auto">
            <a:xfrm>
              <a:off x="4470" y="2955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1830"/>
            <p:cNvSpPr>
              <a:spLocks noChangeShapeType="1"/>
            </p:cNvSpPr>
            <p:nvPr/>
          </p:nvSpPr>
          <p:spPr bwMode="auto">
            <a:xfrm flipV="1">
              <a:off x="4059" y="296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1831"/>
            <p:cNvSpPr>
              <a:spLocks noChangeShapeType="1"/>
            </p:cNvSpPr>
            <p:nvPr/>
          </p:nvSpPr>
          <p:spPr bwMode="auto">
            <a:xfrm flipV="1">
              <a:off x="4086" y="3091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1832"/>
            <p:cNvSpPr>
              <a:spLocks noChangeShapeType="1"/>
            </p:cNvSpPr>
            <p:nvPr/>
          </p:nvSpPr>
          <p:spPr bwMode="auto">
            <a:xfrm flipH="1">
              <a:off x="3642" y="2931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1833"/>
            <p:cNvSpPr>
              <a:spLocks noChangeShapeType="1"/>
            </p:cNvSpPr>
            <p:nvPr/>
          </p:nvSpPr>
          <p:spPr bwMode="auto">
            <a:xfrm>
              <a:off x="3658" y="2963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1834"/>
            <p:cNvSpPr>
              <a:spLocks noChangeShapeType="1"/>
            </p:cNvSpPr>
            <p:nvPr/>
          </p:nvSpPr>
          <p:spPr bwMode="auto">
            <a:xfrm>
              <a:off x="3570" y="317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1835"/>
            <p:cNvSpPr>
              <a:spLocks noChangeShapeType="1"/>
            </p:cNvSpPr>
            <p:nvPr/>
          </p:nvSpPr>
          <p:spPr bwMode="auto">
            <a:xfrm>
              <a:off x="3729" y="3225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1836"/>
            <p:cNvSpPr>
              <a:spLocks noChangeShapeType="1"/>
            </p:cNvSpPr>
            <p:nvPr/>
          </p:nvSpPr>
          <p:spPr bwMode="auto">
            <a:xfrm flipH="1">
              <a:off x="3880" y="3167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1837"/>
            <p:cNvSpPr>
              <a:spLocks noChangeShapeType="1"/>
            </p:cNvSpPr>
            <p:nvPr/>
          </p:nvSpPr>
          <p:spPr bwMode="auto">
            <a:xfrm>
              <a:off x="3762" y="3223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1838"/>
            <p:cNvSpPr>
              <a:spLocks noChangeShapeType="1"/>
            </p:cNvSpPr>
            <p:nvPr/>
          </p:nvSpPr>
          <p:spPr bwMode="auto">
            <a:xfrm flipH="1" flipV="1">
              <a:off x="4012" y="32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839"/>
            <p:cNvGraphicFramePr>
              <a:graphicFrameLocks noChangeAspect="1"/>
            </p:cNvGraphicFramePr>
            <p:nvPr/>
          </p:nvGraphicFramePr>
          <p:xfrm>
            <a:off x="3417" y="31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4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1840"/>
            <p:cNvGraphicFramePr>
              <a:graphicFrameLocks noChangeAspect="1"/>
            </p:cNvGraphicFramePr>
            <p:nvPr/>
          </p:nvGraphicFramePr>
          <p:xfrm>
            <a:off x="3521" y="29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1" y="29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1841"/>
            <p:cNvGraphicFramePr>
              <a:graphicFrameLocks noChangeAspect="1"/>
            </p:cNvGraphicFramePr>
            <p:nvPr/>
          </p:nvGraphicFramePr>
          <p:xfrm>
            <a:off x="3689" y="326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26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1842"/>
            <p:cNvGraphicFramePr>
              <a:graphicFrameLocks noChangeAspect="1"/>
            </p:cNvGraphicFramePr>
            <p:nvPr/>
          </p:nvGraphicFramePr>
          <p:xfrm>
            <a:off x="3903" y="3263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" name="Clip" r:id="rId18" imgW="1305000" imgH="1085760" progId="MS_ClipArt_Gallery.2">
                    <p:embed/>
                  </p:oleObj>
                </mc:Choice>
                <mc:Fallback>
                  <p:oleObj name="Clip" r:id="rId1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263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78" name="Group 1843"/>
            <p:cNvGrpSpPr>
              <a:grpSpLocks/>
            </p:cNvGrpSpPr>
            <p:nvPr/>
          </p:nvGrpSpPr>
          <p:grpSpPr bwMode="auto">
            <a:xfrm>
              <a:off x="4475" y="3342"/>
              <a:ext cx="172" cy="215"/>
              <a:chOff x="2870" y="1518"/>
              <a:chExt cx="292" cy="320"/>
            </a:xfrm>
          </p:grpSpPr>
          <p:graphicFrame>
            <p:nvGraphicFramePr>
              <p:cNvPr id="13321" name="Object 18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8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2" name="Object 18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9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79" name="Group 1846"/>
            <p:cNvGrpSpPr>
              <a:grpSpLocks/>
            </p:cNvGrpSpPr>
            <p:nvPr/>
          </p:nvGrpSpPr>
          <p:grpSpPr bwMode="auto">
            <a:xfrm>
              <a:off x="4191" y="3374"/>
              <a:ext cx="220" cy="203"/>
              <a:chOff x="2870" y="1518"/>
              <a:chExt cx="292" cy="320"/>
            </a:xfrm>
          </p:grpSpPr>
          <p:graphicFrame>
            <p:nvGraphicFramePr>
              <p:cNvPr id="13319" name="Object 184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0" name="Clip" r:id="rId21" imgW="819000" imgH="847800" progId="MS_ClipArt_Gallery.2">
                      <p:embed/>
                    </p:oleObj>
                  </mc:Choice>
                  <mc:Fallback>
                    <p:oleObj name="Clip" r:id="rId21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0" name="Object 184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1" name="Clip" r:id="rId22" imgW="1266840" imgH="1200240" progId="MS_ClipArt_Gallery.2">
                      <p:embed/>
                    </p:oleObj>
                  </mc:Choice>
                  <mc:Fallback>
                    <p:oleObj name="Clip" r:id="rId22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80" name="Group 1849"/>
            <p:cNvGrpSpPr>
              <a:grpSpLocks/>
            </p:cNvGrpSpPr>
            <p:nvPr/>
          </p:nvGrpSpPr>
          <p:grpSpPr bwMode="auto">
            <a:xfrm>
              <a:off x="4290" y="3130"/>
              <a:ext cx="183" cy="255"/>
              <a:chOff x="2556" y="2689"/>
              <a:chExt cx="183" cy="255"/>
            </a:xfrm>
          </p:grpSpPr>
          <p:pic>
            <p:nvPicPr>
              <p:cNvPr id="13403" name="Picture 1850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04" name="Freeform 1851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Freeform 1852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Freeform 1853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Freeform 1854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Freeform 1855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Freeform 1856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Freeform 1857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Freeform 1858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Freeform 1859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Freeform 1860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Freeform 1861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Freeform 1862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Freeform 1863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Freeform 1864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Freeform 1865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Freeform 1866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1" name="Line 1867"/>
            <p:cNvSpPr>
              <a:spLocks noChangeShapeType="1"/>
            </p:cNvSpPr>
            <p:nvPr/>
          </p:nvSpPr>
          <p:spPr bwMode="auto">
            <a:xfrm>
              <a:off x="4063" y="3139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1868"/>
            <p:cNvSpPr>
              <a:spLocks noChangeShapeType="1"/>
            </p:cNvSpPr>
            <p:nvPr/>
          </p:nvSpPr>
          <p:spPr bwMode="auto">
            <a:xfrm>
              <a:off x="3716" y="3098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83" name="Group 1869"/>
            <p:cNvGrpSpPr>
              <a:grpSpLocks/>
            </p:cNvGrpSpPr>
            <p:nvPr/>
          </p:nvGrpSpPr>
          <p:grpSpPr bwMode="auto">
            <a:xfrm>
              <a:off x="4961" y="3136"/>
              <a:ext cx="131" cy="258"/>
              <a:chOff x="4180" y="783"/>
              <a:chExt cx="150" cy="307"/>
            </a:xfrm>
          </p:grpSpPr>
          <p:sp>
            <p:nvSpPr>
              <p:cNvPr id="13395" name="AutoShape 187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187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7" name="Rectangle 187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AutoShape 187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9" name="Line 187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Line 187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187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2" name="Rectangle 187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84" name="Line 1878"/>
            <p:cNvSpPr>
              <a:spLocks noChangeShapeType="1"/>
            </p:cNvSpPr>
            <p:nvPr/>
          </p:nvSpPr>
          <p:spPr bwMode="auto">
            <a:xfrm flipH="1">
              <a:off x="3772" y="2167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879"/>
            <p:cNvSpPr>
              <a:spLocks noChangeShapeType="1"/>
            </p:cNvSpPr>
            <p:nvPr/>
          </p:nvSpPr>
          <p:spPr bwMode="auto">
            <a:xfrm flipV="1">
              <a:off x="4589" y="1526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880"/>
            <p:cNvSpPr>
              <a:spLocks noChangeShapeType="1"/>
            </p:cNvSpPr>
            <p:nvPr/>
          </p:nvSpPr>
          <p:spPr bwMode="auto">
            <a:xfrm>
              <a:off x="4480" y="1635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881"/>
            <p:cNvSpPr>
              <a:spLocks noChangeShapeType="1"/>
            </p:cNvSpPr>
            <p:nvPr/>
          </p:nvSpPr>
          <p:spPr bwMode="auto">
            <a:xfrm flipV="1">
              <a:off x="4596" y="1570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882"/>
            <p:cNvSpPr>
              <a:spLocks noChangeShapeType="1"/>
            </p:cNvSpPr>
            <p:nvPr/>
          </p:nvSpPr>
          <p:spPr bwMode="auto">
            <a:xfrm>
              <a:off x="4818" y="1569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883"/>
            <p:cNvSpPr>
              <a:spLocks noChangeShapeType="1"/>
            </p:cNvSpPr>
            <p:nvPr/>
          </p:nvSpPr>
          <p:spPr bwMode="auto">
            <a:xfrm>
              <a:off x="4600" y="1762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1884"/>
            <p:cNvSpPr>
              <a:spLocks noChangeShapeType="1"/>
            </p:cNvSpPr>
            <p:nvPr/>
          </p:nvSpPr>
          <p:spPr bwMode="auto">
            <a:xfrm flipV="1">
              <a:off x="3526" y="2308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1885"/>
            <p:cNvSpPr>
              <a:spLocks noChangeShapeType="1"/>
            </p:cNvSpPr>
            <p:nvPr/>
          </p:nvSpPr>
          <p:spPr bwMode="auto">
            <a:xfrm flipV="1">
              <a:off x="4861" y="1380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886"/>
            <p:cNvSpPr>
              <a:spLocks noChangeShapeType="1"/>
            </p:cNvSpPr>
            <p:nvPr/>
          </p:nvSpPr>
          <p:spPr bwMode="auto">
            <a:xfrm>
              <a:off x="4949" y="175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1887"/>
            <p:cNvSpPr>
              <a:spLocks noChangeShapeType="1"/>
            </p:cNvSpPr>
            <p:nvPr/>
          </p:nvSpPr>
          <p:spPr bwMode="auto">
            <a:xfrm flipH="1">
              <a:off x="4411" y="1804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888"/>
            <p:cNvSpPr>
              <a:spLocks noChangeShapeType="1"/>
            </p:cNvSpPr>
            <p:nvPr/>
          </p:nvSpPr>
          <p:spPr bwMode="auto">
            <a:xfrm flipH="1">
              <a:off x="4783" y="1804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2" name="Freeform 1889"/>
          <p:cNvSpPr>
            <a:spLocks/>
          </p:cNvSpPr>
          <p:nvPr/>
        </p:nvSpPr>
        <p:spPr bwMode="auto">
          <a:xfrm>
            <a:off x="5645150" y="2054225"/>
            <a:ext cx="2584450" cy="3233738"/>
          </a:xfrm>
          <a:custGeom>
            <a:avLst/>
            <a:gdLst>
              <a:gd name="T0" fmla="*/ 0 w 1628"/>
              <a:gd name="T1" fmla="*/ 0 h 2037"/>
              <a:gd name="T2" fmla="*/ 557213 w 1628"/>
              <a:gd name="T3" fmla="*/ 331788 h 2037"/>
              <a:gd name="T4" fmla="*/ 1682750 w 1628"/>
              <a:gd name="T5" fmla="*/ 396875 h 2037"/>
              <a:gd name="T6" fmla="*/ 1538287 w 1628"/>
              <a:gd name="T7" fmla="*/ 1444625 h 2037"/>
              <a:gd name="T8" fmla="*/ 1843088 w 1628"/>
              <a:gd name="T9" fmla="*/ 1789113 h 2037"/>
              <a:gd name="T10" fmla="*/ 1471612 w 1628"/>
              <a:gd name="T11" fmla="*/ 2425701 h 2037"/>
              <a:gd name="T12" fmla="*/ 2332038 w 1628"/>
              <a:gd name="T13" fmla="*/ 2624138 h 2037"/>
              <a:gd name="T14" fmla="*/ 2173288 w 1628"/>
              <a:gd name="T15" fmla="*/ 3167063 h 2037"/>
              <a:gd name="T16" fmla="*/ 2584450 w 1628"/>
              <a:gd name="T17" fmla="*/ 3233738 h 20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"/>
              <a:gd name="T28" fmla="*/ 0 h 2037"/>
              <a:gd name="T29" fmla="*/ 1628 w 1628"/>
              <a:gd name="T30" fmla="*/ 2037 h 20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" h="2037">
                <a:moveTo>
                  <a:pt x="0" y="0"/>
                </a:moveTo>
                <a:lnTo>
                  <a:pt x="351" y="209"/>
                </a:lnTo>
                <a:lnTo>
                  <a:pt x="1060" y="250"/>
                </a:lnTo>
                <a:lnTo>
                  <a:pt x="969" y="910"/>
                </a:lnTo>
                <a:lnTo>
                  <a:pt x="1161" y="1127"/>
                </a:lnTo>
                <a:lnTo>
                  <a:pt x="927" y="1528"/>
                </a:lnTo>
                <a:lnTo>
                  <a:pt x="1469" y="1653"/>
                </a:lnTo>
                <a:lnTo>
                  <a:pt x="1369" y="1995"/>
                </a:lnTo>
                <a:lnTo>
                  <a:pt x="1628" y="2037"/>
                </a:lnTo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Freeform 1890"/>
          <p:cNvSpPr>
            <a:spLocks/>
          </p:cNvSpPr>
          <p:nvPr/>
        </p:nvSpPr>
        <p:spPr bwMode="auto">
          <a:xfrm>
            <a:off x="5592763" y="3390900"/>
            <a:ext cx="1646237" cy="1974850"/>
          </a:xfrm>
          <a:custGeom>
            <a:avLst/>
            <a:gdLst>
              <a:gd name="T0" fmla="*/ 0 w 1037"/>
              <a:gd name="T1" fmla="*/ 0 h 1244"/>
              <a:gd name="T2" fmla="*/ 46037 w 1037"/>
              <a:gd name="T3" fmla="*/ 136525 h 1244"/>
              <a:gd name="T4" fmla="*/ 1341437 w 1037"/>
              <a:gd name="T5" fmla="*/ 127000 h 1244"/>
              <a:gd name="T6" fmla="*/ 1646237 w 1037"/>
              <a:gd name="T7" fmla="*/ 444500 h 1244"/>
              <a:gd name="T8" fmla="*/ 1277937 w 1037"/>
              <a:gd name="T9" fmla="*/ 1092200 h 1244"/>
              <a:gd name="T10" fmla="*/ 750887 w 1037"/>
              <a:gd name="T11" fmla="*/ 1397000 h 1244"/>
              <a:gd name="T12" fmla="*/ 547687 w 1037"/>
              <a:gd name="T13" fmla="*/ 1625600 h 1244"/>
              <a:gd name="T14" fmla="*/ 452437 w 1037"/>
              <a:gd name="T15" fmla="*/ 1974850 h 1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7"/>
              <a:gd name="T25" fmla="*/ 0 h 1244"/>
              <a:gd name="T26" fmla="*/ 1037 w 1037"/>
              <a:gd name="T27" fmla="*/ 1244 h 1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7" h="1244">
                <a:moveTo>
                  <a:pt x="0" y="0"/>
                </a:moveTo>
                <a:lnTo>
                  <a:pt x="29" y="86"/>
                </a:lnTo>
                <a:lnTo>
                  <a:pt x="845" y="80"/>
                </a:lnTo>
                <a:lnTo>
                  <a:pt x="1037" y="280"/>
                </a:lnTo>
                <a:lnTo>
                  <a:pt x="805" y="688"/>
                </a:lnTo>
                <a:lnTo>
                  <a:pt x="473" y="880"/>
                </a:lnTo>
                <a:lnTo>
                  <a:pt x="345" y="1024"/>
                </a:lnTo>
                <a:lnTo>
                  <a:pt x="285" y="1244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sz="2800" dirty="0" smtClean="0"/>
              <a:t>Intermediate processors (IMPs, nodes, routers, gateways, switches) along the path store the incoming block of data.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block is received in its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entirety at the router</a:t>
            </a:r>
            <a:r>
              <a:rPr lang="en-US" sz="2800" dirty="0" smtClean="0"/>
              <a:t>, inspected for errors, and retransmitted along the path to the destination.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This implies buffering at the router and </a:t>
            </a:r>
            <a:r>
              <a:rPr lang="en-US" sz="2800" dirty="0" smtClean="0">
                <a:solidFill>
                  <a:schemeClr val="accent1"/>
                </a:solidFill>
              </a:rPr>
              <a:t>one transmission time per hop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‘Cut Through’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messages can be quite large, this can cause: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buffering</a:t>
            </a:r>
            <a:r>
              <a:rPr lang="en-US" dirty="0" smtClean="0">
                <a:latin typeface="Comic Sans MS" pitchFamily="66" charset="0"/>
              </a:rPr>
              <a:t> problems at the router.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high mean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delay times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2802</TotalTime>
  <Words>668</Words>
  <Application>Microsoft Office PowerPoint</Application>
  <PresentationFormat>On-screen Show (4:3)</PresentationFormat>
  <Paragraphs>145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Point-to-Point Network Switching  </vt:lpstr>
      <vt:lpstr>Network Switching Outline</vt:lpstr>
      <vt:lpstr>Circuit Switching</vt:lpstr>
      <vt:lpstr>Circuit Switching</vt:lpstr>
      <vt:lpstr>Network Core: Circuit Switching</vt:lpstr>
      <vt:lpstr>Store-and-Forward Networks</vt:lpstr>
      <vt:lpstr>Store-and-Forward Routers</vt:lpstr>
      <vt:lpstr>‘Cut Through’ Routers</vt:lpstr>
      <vt:lpstr>Message Switching</vt:lpstr>
      <vt:lpstr>Packet Switching</vt:lpstr>
      <vt:lpstr>Cell Switching</vt:lpstr>
      <vt:lpstr>Packet Switched Networks</vt:lpstr>
      <vt:lpstr>Connection-Oriented Virtual Circuits</vt:lpstr>
      <vt:lpstr>Packet Switched Networks</vt:lpstr>
      <vt:lpstr>Connectionless Internetworking</vt:lpstr>
      <vt:lpstr>Datagram vs Virtual Circuit</vt:lpstr>
      <vt:lpstr>Transmission Event Timing </vt:lpstr>
      <vt:lpstr>PowerPoint Presentation</vt:lpstr>
      <vt:lpstr>PowerPoint Presentation</vt:lpstr>
      <vt:lpstr>Networking Switching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131</cp:revision>
  <dcterms:created xsi:type="dcterms:W3CDTF">2004-01-21T20:05:10Z</dcterms:created>
  <dcterms:modified xsi:type="dcterms:W3CDTF">2013-01-15T01:40:04Z</dcterms:modified>
</cp:coreProperties>
</file>